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theme/theme18.xml" ContentType="application/vnd.openxmlformats-officedocument.theme+xml"/>
  <Override PartName="/ppt/slides/slide24.xml" ContentType="application/vnd.openxmlformats-officedocument.presentationml.slide+xml"/>
  <Override PartName="/ppt/slideLayouts/slideLayout41.xml" ContentType="application/vnd.openxmlformats-officedocument.presentationml.slideLayout+xml"/>
  <Override PartName="/ppt/embeddings/Microsoft_Equation9.bin" ContentType="application/vnd.openxmlformats-officedocument.oleObject"/>
  <Override PartName="/ppt/slides/slide72.xml" ContentType="application/vnd.openxmlformats-officedocument.presentationml.slide+xml"/>
  <Override PartName="/ppt/slideLayouts/slideLayout35.xml" ContentType="application/vnd.openxmlformats-officedocument.presentationml.slideLayout+xml"/>
  <Override PartName="/ppt/slides/slide134.xml" ContentType="application/vnd.openxmlformats-officedocument.presentationml.slide+xml"/>
  <Override PartName="/ppt/slides/slide66.xml" ContentType="application/vnd.openxmlformats-officedocument.presentationml.slide+xml"/>
  <Override PartName="/ppt/slides/slide128.xml" ContentType="application/vnd.openxmlformats-officedocument.presentationml.slide+xml"/>
  <Override PartName="/ppt/slideMasters/slideMaster9.xml" ContentType="application/vnd.openxmlformats-officedocument.presentationml.slideMaster+xml"/>
  <Override PartName="/ppt/slideLayouts/slideLayout77.xml" ContentType="application/vnd.openxmlformats-officedocument.presentationml.slideLayout+xml"/>
  <Override PartName="/ppt/slides/slide50.xml" ContentType="application/vnd.openxmlformats-officedocument.presentationml.slide+xml"/>
  <Override PartName="/ppt/slides/slide112.xml" ContentType="application/vnd.openxmlformats-officedocument.presentationml.slide+xml"/>
  <Override PartName="/ppt/slideLayouts/slideLayout13.xml" ContentType="application/vnd.openxmlformats-officedocument.presentationml.slideLayout+xml"/>
  <Override PartName="/ppt/slides/slide44.xml" ContentType="application/vnd.openxmlformats-officedocument.presentationml.slide+xml"/>
  <Override PartName="/ppt/slideLayouts/slideLayout55.xml" ContentType="application/vnd.openxmlformats-officedocument.presentationml.slideLayout+xml"/>
  <Override PartName="/ppt/theme/theme22.xml" ContentType="application/vnd.openxmlformats-officedocument.theme+xml"/>
  <Override PartName="/ppt/embeddings/Microsoft_Equation15.bin" ContentType="application/vnd.openxmlformats-officedocument.oleObject"/>
  <Override PartName="/ppt/slides/slide86.xml" ContentType="application/vnd.openxmlformats-officedocument.presentationml.slide+xml"/>
  <Override PartName="/ppt/theme/theme16.xml" ContentType="application/vnd.openxmlformats-officedocument.theme+xml"/>
  <Override PartName="/ppt/slides/slide22.xml" ContentType="application/vnd.openxmlformats-officedocument.presentationml.slide+xml"/>
  <Override PartName="/ppt/embeddings/Microsoft_Equation7.bin" ContentType="application/vnd.openxmlformats-officedocument.oleObject"/>
  <Override PartName="/ppt/slides/slide132.xml" ContentType="application/vnd.openxmlformats-officedocument.presentationml.slide+xml"/>
  <Override PartName="/ppt/slideLayouts/slideLayout33.xml" ContentType="application/vnd.openxmlformats-officedocument.presentationml.slideLayout+xml"/>
  <Override PartName="/ppt/slides/slide64.xml" ContentType="application/vnd.openxmlformats-officedocument.presentationml.slide+xml"/>
  <Override PartName="/ppt/slideMasters/slideMaster7.xml" ContentType="application/vnd.openxmlformats-officedocument.presentationml.slideMaster+xml"/>
  <Override PartName="/ppt/slides/slide126.xml" ContentType="application/vnd.openxmlformats-officedocument.presentationml.slide+xml"/>
  <Override PartName="/ppt/embeddings/oleObject8.bin" ContentType="application/vnd.openxmlformats-officedocument.oleObject"/>
  <Override PartName="/ppt/slideLayouts/slideLayout75.xml" ContentType="application/vnd.openxmlformats-officedocument.presentationml.slideLayout+xml"/>
  <Override PartName="/ppt/embeddings/Microsoft_Equation35.bin" ContentType="application/vnd.openxmlformats-officedocument.oleObject"/>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slides/slide42.xml" ContentType="application/vnd.openxmlformats-officedocument.presentationml.slide+xml"/>
  <Override PartName="/ppt/slideLayouts/slideLayout53.xml" ContentType="application/vnd.openxmlformats-officedocument.presentationml.slideLayout+xml"/>
  <Override PartName="/ppt/theme/theme20.xml" ContentType="application/vnd.openxmlformats-officedocument.theme+xml"/>
  <Override PartName="/ppt/embeddings/Microsoft_Equation13.bin" ContentType="application/vnd.openxmlformats-officedocument.oleObject"/>
  <Override PartName="/ppt/slides/slide84.xml" ContentType="application/vnd.openxmlformats-officedocument.presentationml.slide+xml"/>
  <Override PartName="/ppt/theme/theme14.xml" ContentType="application/vnd.openxmlformats-officedocument.theme+xml"/>
  <Override PartName="/ppt/slides/slide20.xml" ContentType="application/vnd.openxmlformats-officedocument.presentationml.slide+xml"/>
  <Override PartName="/ppt/embeddings/Microsoft_Equation5.bin" ContentType="application/vnd.openxmlformats-officedocument.oleObject"/>
  <Override PartName="/ppt/slides/slide130.xml" ContentType="application/vnd.openxmlformats-officedocument.presentationml.slide+xml"/>
  <Override PartName="/ppt/slideLayouts/slideLayout31.xml" ContentType="application/vnd.openxmlformats-officedocument.presentationml.slideLayout+xml"/>
  <Override PartName="/ppt/slides/slide62.xml" ContentType="application/vnd.openxmlformats-officedocument.presentationml.slide+xml"/>
  <Override PartName="/ppt/slides/slide124.xml" ContentType="application/vnd.openxmlformats-officedocument.presentationml.slide+xml"/>
  <Override PartName="/ppt/slideMasters/slideMaster5.xml" ContentType="application/vnd.openxmlformats-officedocument.presentationml.slideMaster+xml"/>
  <Override PartName="/ppt/embeddings/oleObject6.bin" ContentType="application/vnd.openxmlformats-officedocument.oleObject"/>
  <Override PartName="/ppt/slideMasters/slideMaster18.xml" ContentType="application/vnd.openxmlformats-officedocument.presentationml.slideMaster+xml"/>
  <Override PartName="/ppt/slideLayouts/slideLayout73.xml" ContentType="application/vnd.openxmlformats-officedocument.presentationml.slideLayout+xml"/>
  <Override PartName="/ppt/embeddings/Microsoft_Equation33.bin" ContentType="application/vnd.openxmlformats-officedocument.oleObject"/>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Layouts/slideLayout51.xml" ContentType="application/vnd.openxmlformats-officedocument.presentationml.slideLayout+xml"/>
  <Default Extension="jpeg" ContentType="image/jpeg"/>
  <Override PartName="/ppt/embeddings/Microsoft_Equation11.bin" ContentType="application/vnd.openxmlformats-officedocument.oleObject"/>
  <Override PartName="/ppt/slides/slide82.xml" ContentType="application/vnd.openxmlformats-officedocument.presentationml.slide+xml"/>
  <Override PartName="/ppt/theme/theme12.xml" ContentType="application/vnd.openxmlformats-officedocument.theme+xml"/>
  <Override PartName="/ppt/embeddings/Microsoft_Equation3.bin" ContentType="application/vnd.openxmlformats-officedocument.oleObject"/>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slides/slide122.xml" ContentType="application/vnd.openxmlformats-officedocument.presentationml.slide+xml"/>
  <Override PartName="/ppt/slideMasters/slideMaster3.xml" ContentType="application/vnd.openxmlformats-officedocument.presentationml.slideMaster+xml"/>
  <Override PartName="/ppt/embeddings/oleObject4.bin" ContentType="application/vnd.openxmlformats-officedocument.oleObject"/>
  <Override PartName="/ppt/slideMasters/slideMaster16.xml" ContentType="application/vnd.openxmlformats-officedocument.presentationml.slideMaster+xml"/>
  <Override PartName="/ppt/slideLayouts/slideLayout8.xml" ContentType="application/vnd.openxmlformats-officedocument.presentationml.slideLayout+xml"/>
  <Override PartName="/ppt/slideLayouts/slideLayout71.xml" ContentType="application/vnd.openxmlformats-officedocument.presentationml.slideLayout+xml"/>
  <Override PartName="/ppt/embeddings/Microsoft_Equation31.bin" ContentType="application/vnd.openxmlformats-officedocument.oleObject"/>
  <Override PartName="/ppt/embeddings/Microsoft_Equation25.bin" ContentType="application/vnd.openxmlformats-officedocument.oleObject"/>
  <Override PartName="/ppt/slides/slide100.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slides/slide129.xml" ContentType="application/vnd.openxmlformats-officedocument.presentationml.slide+xml"/>
  <Override PartName="/ppt/slides/slide80.xml" ContentType="application/vnd.openxmlformats-officedocument.presentationml.slide+xml"/>
  <Default Extension="tiff" ContentType="image/tiff"/>
  <Override PartName="/ppt/theme/theme10.xml" ContentType="application/vnd.openxmlformats-officedocument.theme+xml"/>
  <Override PartName="/ppt/embeddings/Microsoft_Equation1.bin" ContentType="application/vnd.openxmlformats-officedocument.oleObject"/>
  <Override PartName="/ppt/slideLayouts/slideLayout85.xml" ContentType="application/vnd.openxmlformats-officedocument.presentationml.slideLayout+xml"/>
  <Override PartName="/ppt/slideMasters/slideMaster20.xml" ContentType="application/vnd.openxmlformats-officedocument.presentationml.slideMaster+xml"/>
  <Override PartName="/ppt/slides/slide120.xml" ContentType="application/vnd.openxmlformats-officedocument.presentationml.slide+xml"/>
  <Override PartName="/ppt/slideMasters/slideMaster1.xml" ContentType="application/vnd.openxmlformats-officedocument.presentationml.slideMaster+xml"/>
  <Override PartName="/ppt/slides/slide107.xml" ContentType="application/vnd.openxmlformats-officedocument.presentationml.slide+xml"/>
  <Override PartName="/ppt/theme/theme9.xml" ContentType="application/vnd.openxmlformats-officedocument.theme+xml"/>
  <Override PartName="/ppt/slideMasters/slideMaster14.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embeddings/oleObject2.bin" ContentType="application/vnd.openxmlformats-officedocument.oleObject"/>
  <Override PartName="/ppt/slideLayouts/slideLayout63.xml" ContentType="application/vnd.openxmlformats-officedocument.presentationml.slideLayout+xml"/>
  <Override PartName="/ppt/embeddings/Microsoft_Equation23.bin" ContentType="application/vnd.openxmlformats-officedocument.oleObject"/>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Layouts/slideLayout28.xml" ContentType="application/vnd.openxmlformats-officedocument.presentationml.slideLayout+xml"/>
  <Override PartName="/ppt/slides/slide59.xml" ContentType="application/vnd.openxmlformats-officedocument.presentationml.slide+xml"/>
  <Override PartName="/ppt/embeddings/oleObject12.bin" ContentType="application/vnd.openxmlformats-officedocument.oleObject"/>
  <Override PartName="/ppt/slideLayouts/slideLayout83.xml" ContentType="application/vnd.openxmlformats-officedocument.presentationml.slideLayout+xml"/>
  <Override PartName="/ppt/slides/slide105.xml" ContentType="application/vnd.openxmlformats-officedocument.presentationml.slide+xml"/>
  <Override PartName="/ppt/theme/theme7.xml" ContentType="application/vnd.openxmlformats-officedocument.them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slideMasters/slideMaster12.xml" ContentType="application/vnd.openxmlformats-officedocument.presentationml.slideMaster+xml"/>
  <Default Extension="pdf" ContentType="application/pdf"/>
  <Override PartName="/ppt/slideLayouts/slideLayout48.xml" ContentType="application/vnd.openxmlformats-officedocument.presentationml.slideLayout+xml"/>
  <Override PartName="/ppt/slideLayouts/slideLayout61.xml" ContentType="application/vnd.openxmlformats-officedocument.presentationml.slideLayout+xml"/>
  <Override PartName="/ppt/embeddings/Microsoft_Equation21.bin" ContentType="application/vnd.openxmlformats-officedocument.oleObject"/>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slideLayouts/slideLayout26.xml" ContentType="application/vnd.openxmlformats-officedocument.presentationml.slideLayout+xml"/>
  <Override PartName="/ppt/slides/slide57.xml" ContentType="application/vnd.openxmlformats-officedocument.presentationml.slide+xml"/>
  <Override PartName="/ppt/slides/slide70.xml" ContentType="application/vnd.openxmlformats-officedocument.presentationml.slide+xml"/>
  <Override PartName="/ppt/slides/slide119.xml" ContentType="application/vnd.openxmlformats-officedocument.presentationml.slide+xml"/>
  <Override PartName="/ppt/embeddings/oleObject10.bin" ContentType="application/vnd.openxmlformats-officedocument.oleObject"/>
  <Override PartName="/ppt/slideLayouts/slideLayout68.xml" ContentType="application/vnd.openxmlformats-officedocument.presentationml.slideLayout+xml"/>
  <Override PartName="/ppt/slideLayouts/slideLayout81.xml" ContentType="application/vnd.openxmlformats-officedocument.presentationml.slideLayout+xml"/>
  <Override PartName="/ppt/embeddings/Microsoft_Equation28.bin" ContentType="application/vnd.openxmlformats-officedocument.oleObject"/>
  <Override PartName="/ppt/notesSlides/notesSlide8.xml" ContentType="application/vnd.openxmlformats-officedocument.presentationml.notesSlide+xml"/>
  <Override PartName="/ppt/slides/slide99.xml" ContentType="application/vnd.openxmlformats-officedocument.presentationml.slide+xml"/>
  <Override PartName="/ppt/theme/theme5.xml" ContentType="application/vnd.openxmlformats-officedocument.theme+xml"/>
  <Override PartName="/ppt/notesSlides/notesSlide16.xml" ContentType="application/vnd.openxmlformats-officedocument.presentationml.notesSlide+xml"/>
  <Override PartName="/ppt/slideMasters/slideMaster10.xml" ContentType="application/vnd.openxmlformats-officedocument.presentationml.slideMaster+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Layouts/slideLayout46.xml" ContentType="application/vnd.openxmlformats-officedocument.presentationml.slideLayout+xml"/>
  <Override PartName="/ppt/slides/slide77.xml" ContentType="application/vnd.openxmlformats-officedocument.presentationml.slide+xml"/>
  <Override PartName="/ppt/slides/slide90.xml" ContentType="application/vnd.openxmlformats-officedocument.presentationml.slide+xml"/>
  <Override PartName="/ppt/slides/slide139.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slideLayouts/slideLayout24.xml" ContentType="application/vnd.openxmlformats-officedocument.presentationml.slideLayout+xml"/>
  <Override PartName="/ppt/slides/slide117.xml" ContentType="application/vnd.openxmlformats-officedocument.presentationml.slide+xml"/>
  <Override PartName="/ppt/slideLayouts/slideLayout18.xml" ContentType="application/vnd.openxmlformats-officedocument.presentationml.slideLayout+xml"/>
  <Override PartName="/ppt/slides/slide55.xml" ContentType="application/vnd.openxmlformats-officedocument.presentationml.slide+xml"/>
  <Override PartName="/ppt/slides/slide49.xml" ContentType="application/vnd.openxmlformats-officedocument.presentationml.slide+xml"/>
  <Override PartName="/ppt/slideLayouts/slideLayout66.xml" ContentType="application/vnd.openxmlformats-officedocument.presentationml.slideLayout+xml"/>
  <Override PartName="/ppt/embeddings/Microsoft_Equation26.bin" ContentType="application/vnd.openxmlformats-officedocument.oleObject"/>
  <Override PartName="/ppt/slides/slide97.xml" ContentType="application/vnd.openxmlformats-officedocument.presentationml.slide+xml"/>
  <Override PartName="/ppt/theme/theme3.xml" ContentType="application/vnd.openxmlformats-officedocument.them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Layouts/slideLayout44.xml" ContentType="application/vnd.openxmlformats-officedocument.presentationml.slideLayout+xml"/>
  <Override PartName="/ppt/slides/slide27.xml" ContentType="application/vnd.openxmlformats-officedocument.presentationml.slide+xml"/>
  <Override PartName="/ppt/slides/slide75.xml" ContentType="application/vnd.openxmlformats-officedocument.presentationml.slide+xml"/>
  <Override PartName="/ppt/slides/slide137.xml" ContentType="application/vnd.openxmlformats-officedocument.presentationml.slide+xml"/>
  <Override PartName="/ppt/slideLayouts/slideLayout38.xml" ContentType="application/vnd.openxmlformats-officedocument.presentationml.slideLayout+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Layouts/slideLayout22.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slides/slide115.xml" ContentType="application/vnd.openxmlformats-officedocument.presentationml.slide+xml"/>
  <Override PartName="/ppt/slides/slide47.xml" ContentType="application/vnd.openxmlformats-officedocument.presentationml.slide+xml"/>
  <Override PartName="/ppt/slideLayouts/slideLayout58.xml" ContentType="application/vnd.openxmlformats-officedocument.presentationml.slideLayout+xml"/>
  <Override PartName="/ppt/theme/theme1.xml" ContentType="application/vnd.openxmlformats-officedocument.theme+xml"/>
  <Override PartName="/ppt/embeddings/Microsoft_Equation18.bin" ContentType="application/vnd.openxmlformats-officedocument.oleObject"/>
  <Override PartName="/ppt/slides/slide31.xml" ContentType="application/vnd.openxmlformats-officedocument.presentationml.slide+xml"/>
  <Override PartName="/ppt/slides/slide89.xml" ContentType="application/vnd.openxmlformats-officedocument.presentationml.slide+xml"/>
  <Override PartName="/ppt/notesSlides/notesSlide12.xml" ContentType="application/vnd.openxmlformats-officedocument.presentationml.notesSlide+xml"/>
  <Override PartName="/ppt/theme/theme19.xml" ContentType="application/vnd.openxmlformats-officedocument.theme+xml"/>
  <Override PartName="/ppt/slides/slide25.xml" ContentType="application/vnd.openxmlformats-officedocument.presentationml.slide+xml"/>
  <Override PartName="/ppt/slideLayouts/slideLayout42.xml" ContentType="application/vnd.openxmlformats-officedocument.presentationml.slideLayout+xml"/>
  <Override PartName="/ppt/slides/slide73.xml" ContentType="application/vnd.openxmlformats-officedocument.presentationml.slide+xml"/>
  <Override PartName="/ppt/slideLayouts/slideLayout36.xml" ContentType="application/vnd.openxmlformats-officedocument.presentationml.slideLayout+xml"/>
  <Override PartName="/ppt/slides/slide135.xml" ContentType="application/vnd.openxmlformats-officedocument.presentationml.slide+xml"/>
  <Override PartName="/ppt/embeddings/oleObject13.bin" ContentType="application/vnd.openxmlformats-officedocument.oleObject"/>
  <Override PartName="/ppt/slides/slide67.xml" ContentType="application/vnd.openxmlformats-officedocument.presentationml.slide+xml"/>
  <Override PartName="/ppt/slideLayouts/slideLayout20.xml" ContentType="application/vnd.openxmlformats-officedocument.presentationml.slideLayout+xml"/>
  <Override PartName="/ppt/slideLayouts/slideLayout78.xml" ContentType="application/vnd.openxmlformats-officedocument.presentationml.slideLayout+xml"/>
  <Override PartName="/ppt/slides/slide51.xml" ContentType="application/vnd.openxmlformats-officedocument.presentationml.slide+xml"/>
  <Override PartName="/ppt/slides/slide113.xml" ContentType="application/vnd.openxmlformats-officedocument.presentationml.slide+xml"/>
  <Override PartName="/ppt/slideLayouts/slideLayout14.xml" ContentType="application/vnd.openxmlformats-officedocument.presentationml.slideLayout+xml"/>
  <Override PartName="/ppt/slides/slide45.xml" ContentType="application/vnd.openxmlformats-officedocument.presentationml.slide+xml"/>
  <Override PartName="/ppt/slideLayouts/slideLayout56.xml" ContentType="application/vnd.openxmlformats-officedocument.presentationml.slideLayout+xml"/>
  <Override PartName="/ppt/embeddings/Microsoft_Equation16.bin" ContentType="application/vnd.openxmlformats-officedocument.oleObject"/>
  <Override PartName="/ppt/slides/slide87.xml" ContentType="application/vnd.openxmlformats-officedocument.presentationml.slide+xml"/>
  <Override PartName="/ppt/theme/theme17.xml" ContentType="application/vnd.openxmlformats-officedocument.theme+xml"/>
  <Override PartName="/ppt/slides/slide23.xml" ContentType="application/vnd.openxmlformats-officedocument.presentationml.slide+xml"/>
  <Override PartName="/ppt/slideLayouts/slideLayout40.xml" ContentType="application/vnd.openxmlformats-officedocument.presentationml.slideLayout+xml"/>
  <Default Extension="pict" ContentType="image/pict"/>
  <Override PartName="/ppt/embeddings/Microsoft_Equation8.bin" ContentType="application/vnd.openxmlformats-officedocument.oleObject"/>
  <Override PartName="/ppt/slides/slide133.xml" ContentType="application/vnd.openxmlformats-officedocument.presentationml.slide+xml"/>
  <Override PartName="/ppt/slideLayouts/slideLayout34.xml" ContentType="application/vnd.openxmlformats-officedocument.presentationml.slideLayout+xml"/>
  <Override PartName="/ppt/slides/slide127.xml" ContentType="application/vnd.openxmlformats-officedocument.presentationml.slide+xml"/>
  <Override PartName="/ppt/slideMasters/slideMaster8.xml" ContentType="application/vnd.openxmlformats-officedocument.presentationml.slideMaster+xml"/>
  <Override PartName="/ppt/slides/slide65.xml" ContentType="application/vnd.openxmlformats-officedocument.presentationml.slide+xml"/>
  <Override PartName="/ppt/embeddings/oleObject9.bin" ContentType="application/vnd.openxmlformats-officedocument.oleObject"/>
  <Override PartName="/ppt/slideLayouts/slideLayout76.xml" ContentType="application/vnd.openxmlformats-officedocument.presentationml.slideLayout+xml"/>
  <Override PartName="/ppt/embeddings/Microsoft_Equation36.bin" ContentType="application/vnd.openxmlformats-officedocument.oleObject"/>
  <Override PartName="/ppt/slides/slide111.xml" ContentType="application/vnd.openxmlformats-officedocument.presentationml.slide+xml"/>
  <Override PartName="/ppt/slideLayouts/slideLayout12.xml" ContentType="application/vnd.openxmlformats-officedocument.presentationml.slideLayout+xml"/>
  <Override PartName="/ppt/slides/slide43.xml" ContentType="application/vnd.openxmlformats-officedocument.presentationml.slide+xml"/>
  <Override PartName="/ppt/slideLayouts/slideLayout54.xml" ContentType="application/vnd.openxmlformats-officedocument.presentationml.slideLayout+xml"/>
  <Override PartName="/ppt/theme/theme21.xml" ContentType="application/vnd.openxmlformats-officedocument.theme+xml"/>
  <Override PartName="/ppt/embeddings/Microsoft_Equation14.bin" ContentType="application/vnd.openxmlformats-officedocument.oleObject"/>
  <Override PartName="/ppt/slides/slide85.xml" ContentType="application/vnd.openxmlformats-officedocument.presentationml.slide+xml"/>
  <Override PartName="/ppt/theme/theme15.xml" ContentType="application/vnd.openxmlformats-officedocument.theme+xml"/>
  <Override PartName="/ppt/slides/slide21.xml" ContentType="application/vnd.openxmlformats-officedocument.presentationml.slide+xml"/>
  <Override PartName="/ppt/embeddings/Microsoft_Equation6.bin" ContentType="application/vnd.openxmlformats-officedocument.oleObject"/>
  <Override PartName="/ppt/slides/slide131.xml" ContentType="application/vnd.openxmlformats-officedocument.presentationml.slide+xml"/>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slides/slide63.xml" ContentType="application/vnd.openxmlformats-officedocument.presentationml.slide+xml"/>
  <Override PartName="/ppt/slides/slide125.xml" ContentType="application/vnd.openxmlformats-officedocument.presentationml.slide+xml"/>
  <Override PartName="/ppt/slideMasters/slideMaster6.xml" ContentType="application/vnd.openxmlformats-officedocument.presentationml.slideMaster+xml"/>
  <Override PartName="/ppt/embeddings/oleObject7.bin" ContentType="application/vnd.openxmlformats-officedocument.oleObject"/>
  <Override PartName="/ppt/slideMasters/slideMaster19.xml" ContentType="application/vnd.openxmlformats-officedocument.presentationml.slideMaster+xml"/>
  <Override PartName="/ppt/slideLayouts/slideLayout74.xml" ContentType="application/vnd.openxmlformats-officedocument.presentationml.slideLayout+xml"/>
  <Override PartName="/ppt/embeddings/Microsoft_Equation34.bin" ContentType="application/vnd.openxmlformats-officedocument.oleObject"/>
  <Override PartName="/ppt/slideLayouts/slideLayout10.xml" ContentType="application/vnd.openxmlformats-officedocument.presentationml.slideLayout+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slideLayouts/slideLayout52.xml" ContentType="application/vnd.openxmlformats-officedocument.presentationml.slideLayout+xml"/>
  <Override PartName="/ppt/embeddings/Microsoft_Equation12.bin" ContentType="application/vnd.openxmlformats-officedocument.oleObject"/>
  <Override PartName="/ppt/slides/slide83.xml" ContentType="application/vnd.openxmlformats-officedocument.presentationml.slide+xml"/>
  <Override PartName="/ppt/theme/theme13.xml" ContentType="application/vnd.openxmlformats-officedocument.theme+xml"/>
  <Override PartName="/ppt/embeddings/Microsoft_Equation4.bin" ContentType="application/vnd.openxmlformats-officedocument.oleObject"/>
  <Override PartName="/ppt/slideLayouts/slideLayout30.xml" ContentType="application/vnd.openxmlformats-officedocument.presentationml.slideLayout+xml"/>
  <Override PartName="/ppt/slides/slide61.xml" ContentType="application/vnd.openxmlformats-officedocument.presentationml.slide+xml"/>
  <Override PartName="/ppt/slides/slide123.xml" ContentType="application/vnd.openxmlformats-officedocument.presentationml.slide+xml"/>
  <Override PartName="/ppt/slideMasters/slideMaster4.xml" ContentType="application/vnd.openxmlformats-officedocument.presentationml.slideMaster+xml"/>
  <Override PartName="/ppt/embeddings/oleObject5.bin" ContentType="application/vnd.openxmlformats-officedocument.oleObject"/>
  <Override PartName="/ppt/slideMasters/slideMaster17.xml" ContentType="application/vnd.openxmlformats-officedocument.presentationml.slideMaster+xml"/>
  <Override PartName="/ppt/slideLayouts/slideLayout9.xml" ContentType="application/vnd.openxmlformats-officedocument.presentationml.slideLayout+xml"/>
  <Override PartName="/ppt/slideLayouts/slideLayout72.xml" ContentType="application/vnd.openxmlformats-officedocument.presentationml.slideLayout+xml"/>
  <Override PartName="/ppt/embeddings/Microsoft_Equation32.bin" ContentType="application/vnd.openxmlformats-officedocument.oleObject"/>
  <Override PartName="/ppt/slides/slide101.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50.xml" ContentType="application/vnd.openxmlformats-officedocument.presentationml.slideLayout+xml"/>
  <Override PartName="/ppt/embeddings/Microsoft_Equation10.bin" ContentType="application/vnd.openxmlformats-officedocument.oleObject"/>
  <Override PartName="/ppt/slides/slide81.xml" ContentType="application/vnd.openxmlformats-officedocument.presentationml.slide+xml"/>
  <Override PartName="/ppt/theme/theme11.xml" ContentType="application/vnd.openxmlformats-officedocument.theme+xml"/>
  <Override PartName="/ppt/embeddings/Microsoft_Equation2.bin" ContentType="application/vnd.openxmlformats-officedocument.oleObject"/>
  <Override PartName="/ppt/slides/slide108.xml" ContentType="application/vnd.openxmlformats-officedocument.presentationml.slide+xml"/>
  <Override PartName="/ppt/slides/slide121.xml" ContentType="application/vnd.openxmlformats-officedocument.presentationml.slide+xml"/>
  <Override PartName="/ppt/slideMasters/slideMaster2.xml" ContentType="application/vnd.openxmlformats-officedocument.presentationml.slideMaster+xml"/>
  <Override PartName="/ppt/slideMasters/slideMaster21.xml" ContentType="application/vnd.openxmlformats-officedocument.presentationml.slideMaster+xml"/>
  <Override PartName="/ppt/embeddings/oleObject3.bin" ContentType="application/vnd.openxmlformats-officedocument.oleObject"/>
  <Override PartName="/ppt/slideMasters/slideMaster15.xml" ContentType="application/vnd.openxmlformats-officedocument.presentationml.slideMaster+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embeddings/Microsoft_Equation30.bin" ContentType="application/vnd.openxmlformats-officedocument.oleObject"/>
  <Override PartName="/ppt/slideLayouts/slideLayout64.xml" ContentType="application/vnd.openxmlformats-officedocument.presentationml.slideLayout+xml"/>
  <Override PartName="/ppt/embeddings/Microsoft_Equation24.bin" ContentType="application/vnd.openxmlformats-officedocument.oleObject"/>
  <Override PartName="/ppt/notesSlides/notesSlide4.xml" ContentType="application/vnd.openxmlformats-officedocument.presentationml.notesSlide+xml"/>
  <Override PartName="/ppt/slides/slide95.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slideLayouts/slideLayout29.xml" ContentType="application/vnd.openxmlformats-officedocument.presentationml.slideLayout+xml"/>
  <Default Extension="vml" ContentType="application/vnd.openxmlformats-officedocument.vmlDrawing"/>
  <Override PartName="/ppt/slideLayouts/slideLayout84.xml" ContentType="application/vnd.openxmlformats-officedocument.presentationml.slideLayout+xml"/>
  <Override PartName="/ppt/slides/slide106.xml" ContentType="application/vnd.openxmlformats-officedocument.presentationml.slide+xml"/>
  <Override PartName="/ppt/tableStyles.xml" ContentType="application/vnd.openxmlformats-officedocument.presentationml.tableStyles+xml"/>
  <Override PartName="/ppt/theme/theme8.xml" ContentType="application/vnd.openxmlformats-officedocument.theme+xml"/>
  <Override PartName="/ppt/embeddings/oleObject1.bin" ContentType="application/vnd.openxmlformats-officedocument.oleObject"/>
  <Override PartName="/ppt/slideMasters/slideMaster13.xml" ContentType="application/vnd.openxmlformats-officedocument.presentationml.slideMaster+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19.xml" ContentType="application/vnd.openxmlformats-officedocument.presentationml.notesSlide+xml"/>
  <Override PartName="/ppt/slideLayouts/slideLayout49.xml" ContentType="application/vnd.openxmlformats-officedocument.presentationml.slideLayout+xml"/>
  <Override PartName="/ppt/slideLayouts/slideLayout62.xml" ContentType="application/vnd.openxmlformats-officedocument.presentationml.slideLayout+xml"/>
  <Override PartName="/ppt/embeddings/Microsoft_Equation22.bin" ContentType="application/vnd.openxmlformats-officedocument.oleObject"/>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slideLayouts/slideLayout27.xml" ContentType="application/vnd.openxmlformats-officedocument.presentationml.slideLayout+xml"/>
  <Override PartName="/ppt/slides/slide58.xml" ContentType="application/vnd.openxmlformats-officedocument.presentationml.slide+xml"/>
  <Override PartName="/ppt/slides/slide71.xml" ContentType="application/vnd.openxmlformats-officedocument.presentationml.slide+xml"/>
  <Override PartName="/ppt/embeddings/oleObject11.bin" ContentType="application/vnd.openxmlformats-officedocument.oleObject"/>
  <Override PartName="/ppt/slideLayouts/slideLayout69.xml" ContentType="application/vnd.openxmlformats-officedocument.presentationml.slideLayout+xml"/>
  <Override PartName="/ppt/slideLayouts/slideLayout82.xml" ContentType="application/vnd.openxmlformats-officedocument.presentationml.slideLayout+xml"/>
  <Override PartName="/ppt/embeddings/Microsoft_Equation29.bin" ContentType="application/vnd.openxmlformats-officedocument.oleObject"/>
  <Override PartName="/ppt/slides/slide104.xml" ContentType="application/vnd.openxmlformats-officedocument.presentationml.slide+xml"/>
  <Override PartName="/ppt/notesSlides/notesSlide9.xml" ContentType="application/vnd.openxmlformats-officedocument.presentationml.notesSlide+xml"/>
  <Override PartName="/ppt/theme/theme6.xml" ContentType="application/vnd.openxmlformats-officedocument.theme+xml"/>
  <Override PartName="/ppt/notesSlides/notesSlide17.xml" ContentType="application/vnd.openxmlformats-officedocument.presentationml.notesSlide+xml"/>
  <Override PartName="/ppt/slideMasters/slideMaster11.xml" ContentType="application/vnd.openxmlformats-officedocument.presentationml.slideMaster+xml"/>
  <Override PartName="/ppt/slideLayouts/slideLayout3.xml" ContentType="application/vnd.openxmlformats-officedocument.presentationml.slideLayout+xml"/>
  <Override PartName="/ppt/slides/slide36.xml" ContentType="application/vnd.openxmlformats-officedocument.presentationml.slide+xml"/>
  <Override PartName="/ppt/slideLayouts/slideLayout47.xml" ContentType="application/vnd.openxmlformats-officedocument.presentationml.slideLayout+xml"/>
  <Override PartName="/ppt/slideLayouts/slideLayout60.xml" ContentType="application/vnd.openxmlformats-officedocument.presentationml.slideLayout+xml"/>
  <Override PartName="/ppt/embeddings/Microsoft_Equation20.bin" ContentType="application/vnd.openxmlformats-officedocument.oleObject"/>
  <Override PartName="/ppt/slides/slide78.xml" ContentType="application/vnd.openxmlformats-officedocument.presentationml.slide+xml"/>
  <Override PartName="/ppt/slides/slide91.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Layouts/slideLayout25.xml" ContentType="application/vnd.openxmlformats-officedocument.presentationml.slideLayout+xml"/>
  <Override PartName="/ppt/slides/slide56.xml" ContentType="application/vnd.openxmlformats-officedocument.presentationml.slide+xml"/>
  <Override PartName="/ppt/slides/slide118.xml" ContentType="application/vnd.openxmlformats-officedocument.presentationml.slide+xml"/>
  <Override PartName="/ppt/slideLayouts/slideLayout19.xml" ContentType="application/vnd.openxmlformats-officedocument.presentationml.slideLayout+xml"/>
  <Override PartName="/ppt/slideLayouts/slideLayout67.xml" ContentType="application/vnd.openxmlformats-officedocument.presentationml.slideLayout+xml"/>
  <Override PartName="/ppt/slideLayouts/slideLayout80.xml" ContentType="application/vnd.openxmlformats-officedocument.presentationml.slideLayout+xml"/>
  <Override PartName="/ppt/embeddings/Microsoft_Equation27.bin" ContentType="application/vnd.openxmlformats-officedocument.oleObject"/>
  <Override PartName="/ppt/slides/slide98.xml" ContentType="application/vnd.openxmlformats-officedocument.presentationml.slide+xml"/>
  <Override PartName="/ppt/theme/theme4.xml" ContentType="application/vnd.openxmlformats-officedocument.them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Layouts/slideLayout45.xml" ContentType="application/vnd.openxmlformats-officedocument.presentationml.slideLayout+xml"/>
  <Override PartName="/ppt/slides/slide76.xml" ContentType="application/vnd.openxmlformats-officedocument.presentationml.slide+xml"/>
  <Override PartName="/ppt/slides/slide138.xml" ContentType="application/vnd.openxmlformats-officedocument.presentationml.slide+xml"/>
  <Override PartName="/ppt/slideLayouts/slideLayout39.xml" ContentType="application/vnd.openxmlformats-officedocument.presentationml.slideLayout+xml"/>
  <Override PartName="/ppt/slides/slide12.xml" ContentType="application/vnd.openxmlformats-officedocument.presentationml.slide+xml"/>
  <Default Extension="png" ContentType="image/png"/>
  <Default Extension="wmf" ContentType="image/x-wmf"/>
  <Override PartName="/ppt/slideLayouts/slideLayout23.xml" ContentType="application/vnd.openxmlformats-officedocument.presentationml.slideLayout+xml"/>
  <Default Extension="emf" ContentType="image/x-emf"/>
  <Override PartName="/ppt/slides/slide54.xml" ContentType="application/vnd.openxmlformats-officedocument.presentationml.slide+xml"/>
  <Override PartName="/ppt/slideLayouts/slideLayout17.xml" ContentType="application/vnd.openxmlformats-officedocument.presentationml.slideLayout+xml"/>
  <Override PartName="/ppt/slides/slide116.xml" ContentType="application/vnd.openxmlformats-officedocument.presentationml.slide+xml"/>
  <Default Extension="rels" ContentType="application/vnd.openxmlformats-package.relationships+xml"/>
  <Override PartName="/ppt/slides/slide48.xml" ContentType="application/vnd.openxmlformats-officedocument.presentationml.slide+xml"/>
  <Override PartName="/ppt/slideLayouts/slideLayout65.xml" ContentType="application/vnd.openxmlformats-officedocument.presentationml.slideLayout+xml"/>
  <Override PartName="/ppt/slides/slide96.xml" ContentType="application/vnd.openxmlformats-officedocument.presentationml.slide+xml"/>
  <Override PartName="/ppt/slideLayouts/slideLayout59.xml" ContentType="application/vnd.openxmlformats-officedocument.presentationml.slideLayout+xml"/>
  <Override PartName="/ppt/theme/theme2.xml" ContentType="application/vnd.openxmlformats-officedocument.theme+xml"/>
  <Override PartName="/ppt/embeddings/Microsoft_Equation19.bin" ContentType="application/vnd.openxmlformats-officedocument.oleObject"/>
  <Override PartName="/ppt/slides/slide32.xml" ContentType="application/vnd.openxmlformats-officedocument.presentationml.slide+xml"/>
  <Override PartName="/ppt/notesSlides/notesSlide13.xml" ContentType="application/vnd.openxmlformats-officedocument.presentationml.notesSlide+xml"/>
  <Override PartName="/ppt/slideLayouts/slideLayout43.xml" ContentType="application/vnd.openxmlformats-officedocument.presentationml.slideLayout+xml"/>
  <Override PartName="/ppt/slides/slide26.xml" ContentType="application/vnd.openxmlformats-officedocument.presentationml.slide+xml"/>
  <Override PartName="/ppt/slides/slide136.xml" ContentType="application/vnd.openxmlformats-officedocument.presentationml.slide+xml"/>
  <Override PartName="/ppt/slideLayouts/slideLayout37.xml" ContentType="application/vnd.openxmlformats-officedocument.presentationml.slideLayout+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slideLayouts/slideLayout21.xml" ContentType="application/vnd.openxmlformats-officedocument.presentationml.slideLayout+xml"/>
  <Override PartName="/ppt/slideLayouts/slideLayout79.xml" ContentType="application/vnd.openxmlformats-officedocument.presentationml.slideLayout+xml"/>
  <Override PartName="/ppt/slides/slide52.xml" ContentType="application/vnd.openxmlformats-officedocument.presentationml.slide+xml"/>
  <Override PartName="/ppt/slideLayouts/slideLayout15.xml" ContentType="application/vnd.openxmlformats-officedocument.presentationml.slideLayout+xml"/>
  <Override PartName="/ppt/slides/slide114.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7.xml" ContentType="application/vnd.openxmlformats-officedocument.presentationml.slideLayout+xml"/>
  <Override PartName="/ppt/embeddings/Microsoft_Equation17.bin" ContentType="application/vnd.openxmlformats-officedocument.oleObject"/>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 id="2147483649" r:id="rId2"/>
    <p:sldMasterId id="2147483650" r:id="rId3"/>
    <p:sldMasterId id="2147483651" r:id="rId4"/>
    <p:sldMasterId id="2147483652" r:id="rId5"/>
    <p:sldMasterId id="2147483658" r:id="rId6"/>
    <p:sldMasterId id="2147483780" r:id="rId7"/>
    <p:sldMasterId id="2147483782" r:id="rId8"/>
    <p:sldMasterId id="2147483784" r:id="rId9"/>
    <p:sldMasterId id="2147483786" r:id="rId10"/>
    <p:sldMasterId id="2147483788" r:id="rId11"/>
    <p:sldMasterId id="2147483793" r:id="rId12"/>
    <p:sldMasterId id="2147483795" r:id="rId13"/>
    <p:sldMasterId id="2147483797" r:id="rId14"/>
    <p:sldMasterId id="2147483801" r:id="rId15"/>
    <p:sldMasterId id="2147483803" r:id="rId16"/>
    <p:sldMasterId id="2147483805" r:id="rId17"/>
    <p:sldMasterId id="2147483807" r:id="rId18"/>
    <p:sldMasterId id="2147483809" r:id="rId19"/>
    <p:sldMasterId id="2147483811" r:id="rId20"/>
    <p:sldMasterId id="2147483813" r:id="rId21"/>
  </p:sldMasterIdLst>
  <p:notesMasterIdLst>
    <p:notesMasterId r:id="rId161"/>
  </p:notesMasterIdLst>
  <p:sldIdLst>
    <p:sldId id="597" r:id="rId22"/>
    <p:sldId id="622" r:id="rId23"/>
    <p:sldId id="286" r:id="rId24"/>
    <p:sldId id="638" r:id="rId25"/>
    <p:sldId id="642" r:id="rId26"/>
    <p:sldId id="267" r:id="rId27"/>
    <p:sldId id="268" r:id="rId28"/>
    <p:sldId id="269" r:id="rId29"/>
    <p:sldId id="584" r:id="rId30"/>
    <p:sldId id="271" r:id="rId31"/>
    <p:sldId id="272" r:id="rId32"/>
    <p:sldId id="274" r:id="rId33"/>
    <p:sldId id="585" r:id="rId34"/>
    <p:sldId id="586" r:id="rId35"/>
    <p:sldId id="277" r:id="rId36"/>
    <p:sldId id="278" r:id="rId37"/>
    <p:sldId id="279" r:id="rId38"/>
    <p:sldId id="587" r:id="rId39"/>
    <p:sldId id="282" r:id="rId40"/>
    <p:sldId id="388" r:id="rId41"/>
    <p:sldId id="273" r:id="rId42"/>
    <p:sldId id="634" r:id="rId43"/>
    <p:sldId id="637" r:id="rId44"/>
    <p:sldId id="640" r:id="rId45"/>
    <p:sldId id="641" r:id="rId46"/>
    <p:sldId id="639" r:id="rId47"/>
    <p:sldId id="588" r:id="rId48"/>
    <p:sldId id="391" r:id="rId49"/>
    <p:sldId id="589" r:id="rId50"/>
    <p:sldId id="635" r:id="rId51"/>
    <p:sldId id="623" r:id="rId52"/>
    <p:sldId id="624" r:id="rId53"/>
    <p:sldId id="625" r:id="rId54"/>
    <p:sldId id="636" r:id="rId55"/>
    <p:sldId id="626" r:id="rId56"/>
    <p:sldId id="633" r:id="rId57"/>
    <p:sldId id="627" r:id="rId58"/>
    <p:sldId id="628" r:id="rId59"/>
    <p:sldId id="629" r:id="rId60"/>
    <p:sldId id="630" r:id="rId61"/>
    <p:sldId id="645" r:id="rId62"/>
    <p:sldId id="392" r:id="rId63"/>
    <p:sldId id="393" r:id="rId64"/>
    <p:sldId id="590" r:id="rId65"/>
    <p:sldId id="257" r:id="rId66"/>
    <p:sldId id="593" r:id="rId67"/>
    <p:sldId id="591" r:id="rId68"/>
    <p:sldId id="592" r:id="rId69"/>
    <p:sldId id="305" r:id="rId70"/>
    <p:sldId id="306" r:id="rId71"/>
    <p:sldId id="321" r:id="rId72"/>
    <p:sldId id="340" r:id="rId73"/>
    <p:sldId id="507" r:id="rId74"/>
    <p:sldId id="508" r:id="rId75"/>
    <p:sldId id="509" r:id="rId76"/>
    <p:sldId id="510" r:id="rId77"/>
    <p:sldId id="511" r:id="rId78"/>
    <p:sldId id="512" r:id="rId79"/>
    <p:sldId id="513" r:id="rId80"/>
    <p:sldId id="514" r:id="rId81"/>
    <p:sldId id="515" r:id="rId82"/>
    <p:sldId id="516" r:id="rId83"/>
    <p:sldId id="517" r:id="rId84"/>
    <p:sldId id="518" r:id="rId85"/>
    <p:sldId id="519" r:id="rId86"/>
    <p:sldId id="520" r:id="rId87"/>
    <p:sldId id="521" r:id="rId88"/>
    <p:sldId id="522" r:id="rId89"/>
    <p:sldId id="523" r:id="rId90"/>
    <p:sldId id="524" r:id="rId91"/>
    <p:sldId id="525" r:id="rId92"/>
    <p:sldId id="526" r:id="rId93"/>
    <p:sldId id="527" r:id="rId94"/>
    <p:sldId id="528" r:id="rId95"/>
    <p:sldId id="529" r:id="rId96"/>
    <p:sldId id="530" r:id="rId97"/>
    <p:sldId id="531" r:id="rId98"/>
    <p:sldId id="532" r:id="rId99"/>
    <p:sldId id="533" r:id="rId100"/>
    <p:sldId id="534" r:id="rId101"/>
    <p:sldId id="535" r:id="rId102"/>
    <p:sldId id="536" r:id="rId103"/>
    <p:sldId id="537" r:id="rId104"/>
    <p:sldId id="538" r:id="rId105"/>
    <p:sldId id="288" r:id="rId106"/>
    <p:sldId id="325" r:id="rId107"/>
    <p:sldId id="338" r:id="rId108"/>
    <p:sldId id="289" r:id="rId109"/>
    <p:sldId id="290" r:id="rId110"/>
    <p:sldId id="599" r:id="rId111"/>
    <p:sldId id="594" r:id="rId112"/>
    <p:sldId id="303" r:id="rId113"/>
    <p:sldId id="258" r:id="rId114"/>
    <p:sldId id="259" r:id="rId115"/>
    <p:sldId id="646" r:id="rId116"/>
    <p:sldId id="643" r:id="rId117"/>
    <p:sldId id="656" r:id="rId118"/>
    <p:sldId id="650" r:id="rId119"/>
    <p:sldId id="631" r:id="rId120"/>
    <p:sldId id="609" r:id="rId121"/>
    <p:sldId id="610" r:id="rId122"/>
    <p:sldId id="661" r:id="rId123"/>
    <p:sldId id="600" r:id="rId124"/>
    <p:sldId id="605" r:id="rId125"/>
    <p:sldId id="608" r:id="rId126"/>
    <p:sldId id="651" r:id="rId127"/>
    <p:sldId id="657" r:id="rId128"/>
    <p:sldId id="658" r:id="rId129"/>
    <p:sldId id="647" r:id="rId130"/>
    <p:sldId id="539" r:id="rId131"/>
    <p:sldId id="540" r:id="rId132"/>
    <p:sldId id="541" r:id="rId133"/>
    <p:sldId id="542" r:id="rId134"/>
    <p:sldId id="543" r:id="rId135"/>
    <p:sldId id="544" r:id="rId136"/>
    <p:sldId id="545" r:id="rId137"/>
    <p:sldId id="546" r:id="rId138"/>
    <p:sldId id="547" r:id="rId139"/>
    <p:sldId id="595" r:id="rId140"/>
    <p:sldId id="596" r:id="rId141"/>
    <p:sldId id="648" r:id="rId142"/>
    <p:sldId id="652" r:id="rId143"/>
    <p:sldId id="653" r:id="rId144"/>
    <p:sldId id="654" r:id="rId145"/>
    <p:sldId id="655" r:id="rId146"/>
    <p:sldId id="611" r:id="rId147"/>
    <p:sldId id="613" r:id="rId148"/>
    <p:sldId id="612" r:id="rId149"/>
    <p:sldId id="659" r:id="rId150"/>
    <p:sldId id="660" r:id="rId151"/>
    <p:sldId id="614" r:id="rId152"/>
    <p:sldId id="615" r:id="rId153"/>
    <p:sldId id="616" r:id="rId154"/>
    <p:sldId id="618" r:id="rId155"/>
    <p:sldId id="619" r:id="rId156"/>
    <p:sldId id="620" r:id="rId157"/>
    <p:sldId id="621" r:id="rId158"/>
    <p:sldId id="649" r:id="rId159"/>
    <p:sldId id="337" r:id="rId160"/>
  </p:sldIdLst>
  <p:sldSz cx="9144000" cy="6858000" type="screen4x3"/>
  <p:notesSz cx="6858000" cy="9144000"/>
  <p:defaultTextStyle>
    <a:defPPr>
      <a:defRPr lang="en-US"/>
    </a:defPPr>
    <a:lvl1pPr algn="l" rtl="0" fontAlgn="base">
      <a:spcBef>
        <a:spcPct val="0"/>
      </a:spcBef>
      <a:spcAft>
        <a:spcPct val="0"/>
      </a:spcAft>
      <a:defRPr sz="2400" kern="1200">
        <a:solidFill>
          <a:srgbClr val="000000"/>
        </a:solidFill>
        <a:latin typeface="Times New Roman" charset="0"/>
        <a:ea typeface="ヒラギノ明朝 ProN W3" charset="0"/>
        <a:cs typeface="ヒラギノ明朝 ProN W3" charset="0"/>
        <a:sym typeface="Times New Roman" charset="0"/>
      </a:defRPr>
    </a:lvl1pPr>
    <a:lvl2pPr marL="457200" algn="l" rtl="0" fontAlgn="base">
      <a:spcBef>
        <a:spcPct val="0"/>
      </a:spcBef>
      <a:spcAft>
        <a:spcPct val="0"/>
      </a:spcAft>
      <a:defRPr sz="2400" kern="1200">
        <a:solidFill>
          <a:srgbClr val="000000"/>
        </a:solidFill>
        <a:latin typeface="Times New Roman" charset="0"/>
        <a:ea typeface="ヒラギノ明朝 ProN W3" charset="0"/>
        <a:cs typeface="ヒラギノ明朝 ProN W3" charset="0"/>
        <a:sym typeface="Times New Roman" charset="0"/>
      </a:defRPr>
    </a:lvl2pPr>
    <a:lvl3pPr marL="914400" algn="l" rtl="0" fontAlgn="base">
      <a:spcBef>
        <a:spcPct val="0"/>
      </a:spcBef>
      <a:spcAft>
        <a:spcPct val="0"/>
      </a:spcAft>
      <a:defRPr sz="2400" kern="1200">
        <a:solidFill>
          <a:srgbClr val="000000"/>
        </a:solidFill>
        <a:latin typeface="Times New Roman" charset="0"/>
        <a:ea typeface="ヒラギノ明朝 ProN W3" charset="0"/>
        <a:cs typeface="ヒラギノ明朝 ProN W3" charset="0"/>
        <a:sym typeface="Times New Roman" charset="0"/>
      </a:defRPr>
    </a:lvl3pPr>
    <a:lvl4pPr marL="1371600" algn="l" rtl="0" fontAlgn="base">
      <a:spcBef>
        <a:spcPct val="0"/>
      </a:spcBef>
      <a:spcAft>
        <a:spcPct val="0"/>
      </a:spcAft>
      <a:defRPr sz="2400" kern="1200">
        <a:solidFill>
          <a:srgbClr val="000000"/>
        </a:solidFill>
        <a:latin typeface="Times New Roman" charset="0"/>
        <a:ea typeface="ヒラギノ明朝 ProN W3" charset="0"/>
        <a:cs typeface="ヒラギノ明朝 ProN W3" charset="0"/>
        <a:sym typeface="Times New Roman" charset="0"/>
      </a:defRPr>
    </a:lvl4pPr>
    <a:lvl5pPr marL="1828800" algn="l" rtl="0" fontAlgn="base">
      <a:spcBef>
        <a:spcPct val="0"/>
      </a:spcBef>
      <a:spcAft>
        <a:spcPct val="0"/>
      </a:spcAft>
      <a:defRPr sz="2400" kern="1200">
        <a:solidFill>
          <a:srgbClr val="000000"/>
        </a:solidFill>
        <a:latin typeface="Times New Roman" charset="0"/>
        <a:ea typeface="ヒラギノ明朝 ProN W3" charset="0"/>
        <a:cs typeface="ヒラギノ明朝 ProN W3" charset="0"/>
        <a:sym typeface="Times New Roman" charset="0"/>
      </a:defRPr>
    </a:lvl5pPr>
    <a:lvl6pPr marL="2286000" algn="l" defTabSz="457200" rtl="0" eaLnBrk="1" latinLnBrk="0" hangingPunct="1">
      <a:defRPr sz="2400" kern="1200">
        <a:solidFill>
          <a:srgbClr val="000000"/>
        </a:solidFill>
        <a:latin typeface="Times New Roman" charset="0"/>
        <a:ea typeface="ヒラギノ明朝 ProN W3" charset="0"/>
        <a:cs typeface="ヒラギノ明朝 ProN W3" charset="0"/>
        <a:sym typeface="Times New Roman" charset="0"/>
      </a:defRPr>
    </a:lvl6pPr>
    <a:lvl7pPr marL="2743200" algn="l" defTabSz="457200" rtl="0" eaLnBrk="1" latinLnBrk="0" hangingPunct="1">
      <a:defRPr sz="2400" kern="1200">
        <a:solidFill>
          <a:srgbClr val="000000"/>
        </a:solidFill>
        <a:latin typeface="Times New Roman" charset="0"/>
        <a:ea typeface="ヒラギノ明朝 ProN W3" charset="0"/>
        <a:cs typeface="ヒラギノ明朝 ProN W3" charset="0"/>
        <a:sym typeface="Times New Roman" charset="0"/>
      </a:defRPr>
    </a:lvl7pPr>
    <a:lvl8pPr marL="3200400" algn="l" defTabSz="457200" rtl="0" eaLnBrk="1" latinLnBrk="0" hangingPunct="1">
      <a:defRPr sz="2400" kern="1200">
        <a:solidFill>
          <a:srgbClr val="000000"/>
        </a:solidFill>
        <a:latin typeface="Times New Roman" charset="0"/>
        <a:ea typeface="ヒラギノ明朝 ProN W3" charset="0"/>
        <a:cs typeface="ヒラギノ明朝 ProN W3" charset="0"/>
        <a:sym typeface="Times New Roman" charset="0"/>
      </a:defRPr>
    </a:lvl8pPr>
    <a:lvl9pPr marL="3657600" algn="l" defTabSz="457200" rtl="0" eaLnBrk="1" latinLnBrk="0" hangingPunct="1">
      <a:defRPr sz="2400" kern="1200">
        <a:solidFill>
          <a:srgbClr val="000000"/>
        </a:solidFill>
        <a:latin typeface="Times New Roman" charset="0"/>
        <a:ea typeface="ヒラギノ明朝 ProN W3" charset="0"/>
        <a:cs typeface="ヒラギノ明朝 ProN W3" charset="0"/>
        <a:sym typeface="Times New Roman"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p:cViewPr varScale="1">
        <p:scale>
          <a:sx n="158" d="100"/>
          <a:sy n="158" d="100"/>
        </p:scale>
        <p:origin x="-472"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608"/>
    </p:cViewPr>
  </p:sorterViewPr>
  <p:gridSpacing cx="78028800" cy="78028800"/>
</p:viewPr>
</file>

<file path=ppt/_rels/presentation.xml.rels><?xml version="1.0" encoding="UTF-8" standalone="yes"?>
<Relationships xmlns="http://schemas.openxmlformats.org/package/2006/relationships"><Relationship Id="rId142" Type="http://schemas.openxmlformats.org/officeDocument/2006/relationships/slide" Target="slides/slide121.xml"/><Relationship Id="rId143" Type="http://schemas.openxmlformats.org/officeDocument/2006/relationships/slide" Target="slides/slide122.xml"/><Relationship Id="rId144" Type="http://schemas.openxmlformats.org/officeDocument/2006/relationships/slide" Target="slides/slide123.xml"/><Relationship Id="rId145" Type="http://schemas.openxmlformats.org/officeDocument/2006/relationships/slide" Target="slides/slide124.xml"/><Relationship Id="rId146" Type="http://schemas.openxmlformats.org/officeDocument/2006/relationships/slide" Target="slides/slide125.xml"/><Relationship Id="rId147" Type="http://schemas.openxmlformats.org/officeDocument/2006/relationships/slide" Target="slides/slide126.xml"/><Relationship Id="rId148" Type="http://schemas.openxmlformats.org/officeDocument/2006/relationships/slide" Target="slides/slide127.xml"/><Relationship Id="rId149" Type="http://schemas.openxmlformats.org/officeDocument/2006/relationships/slide" Target="slides/slide12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80" Type="http://schemas.openxmlformats.org/officeDocument/2006/relationships/slide" Target="slides/slide59.xml"/><Relationship Id="rId81" Type="http://schemas.openxmlformats.org/officeDocument/2006/relationships/slide" Target="slides/slide60.xml"/><Relationship Id="rId82" Type="http://schemas.openxmlformats.org/officeDocument/2006/relationships/slide" Target="slides/slide61.xml"/><Relationship Id="rId83" Type="http://schemas.openxmlformats.org/officeDocument/2006/relationships/slide" Target="slides/slide62.xml"/><Relationship Id="rId84" Type="http://schemas.openxmlformats.org/officeDocument/2006/relationships/slide" Target="slides/slide63.xml"/><Relationship Id="rId85" Type="http://schemas.openxmlformats.org/officeDocument/2006/relationships/slide" Target="slides/slide64.xml"/><Relationship Id="rId86" Type="http://schemas.openxmlformats.org/officeDocument/2006/relationships/slide" Target="slides/slide65.xml"/><Relationship Id="rId87" Type="http://schemas.openxmlformats.org/officeDocument/2006/relationships/slide" Target="slides/slide66.xml"/><Relationship Id="rId88" Type="http://schemas.openxmlformats.org/officeDocument/2006/relationships/slide" Target="slides/slide67.xml"/><Relationship Id="rId89" Type="http://schemas.openxmlformats.org/officeDocument/2006/relationships/slide" Target="slides/slide68.xml"/><Relationship Id="rId110" Type="http://schemas.openxmlformats.org/officeDocument/2006/relationships/slide" Target="slides/slide89.xml"/><Relationship Id="rId111" Type="http://schemas.openxmlformats.org/officeDocument/2006/relationships/slide" Target="slides/slide90.xml"/><Relationship Id="rId112" Type="http://schemas.openxmlformats.org/officeDocument/2006/relationships/slide" Target="slides/slide91.xml"/><Relationship Id="rId113" Type="http://schemas.openxmlformats.org/officeDocument/2006/relationships/slide" Target="slides/slide92.xml"/><Relationship Id="rId114" Type="http://schemas.openxmlformats.org/officeDocument/2006/relationships/slide" Target="slides/slide93.xml"/><Relationship Id="rId115" Type="http://schemas.openxmlformats.org/officeDocument/2006/relationships/slide" Target="slides/slide94.xml"/><Relationship Id="rId116" Type="http://schemas.openxmlformats.org/officeDocument/2006/relationships/slide" Target="slides/slide95.xml"/><Relationship Id="rId117" Type="http://schemas.openxmlformats.org/officeDocument/2006/relationships/slide" Target="slides/slide96.xml"/><Relationship Id="rId118" Type="http://schemas.openxmlformats.org/officeDocument/2006/relationships/slide" Target="slides/slide97.xml"/><Relationship Id="rId119" Type="http://schemas.openxmlformats.org/officeDocument/2006/relationships/slide" Target="slides/slide98.xml"/><Relationship Id="rId150" Type="http://schemas.openxmlformats.org/officeDocument/2006/relationships/slide" Target="slides/slide129.xml"/><Relationship Id="rId151" Type="http://schemas.openxmlformats.org/officeDocument/2006/relationships/slide" Target="slides/slide130.xml"/><Relationship Id="rId152" Type="http://schemas.openxmlformats.org/officeDocument/2006/relationships/slide" Target="slides/slide13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32.xml"/><Relationship Id="rId154" Type="http://schemas.openxmlformats.org/officeDocument/2006/relationships/slide" Target="slides/slide133.xml"/><Relationship Id="rId155" Type="http://schemas.openxmlformats.org/officeDocument/2006/relationships/slide" Target="slides/slide134.xml"/><Relationship Id="rId156" Type="http://schemas.openxmlformats.org/officeDocument/2006/relationships/slide" Target="slides/slide135.xml"/><Relationship Id="rId157" Type="http://schemas.openxmlformats.org/officeDocument/2006/relationships/slide" Target="slides/slide136.xml"/><Relationship Id="rId158" Type="http://schemas.openxmlformats.org/officeDocument/2006/relationships/slide" Target="slides/slide137.xml"/><Relationship Id="rId159" Type="http://schemas.openxmlformats.org/officeDocument/2006/relationships/slide" Target="slides/slide138.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90" Type="http://schemas.openxmlformats.org/officeDocument/2006/relationships/slide" Target="slides/slide69.xml"/><Relationship Id="rId91" Type="http://schemas.openxmlformats.org/officeDocument/2006/relationships/slide" Target="slides/slide70.xml"/><Relationship Id="rId92" Type="http://schemas.openxmlformats.org/officeDocument/2006/relationships/slide" Target="slides/slide71.xml"/><Relationship Id="rId93" Type="http://schemas.openxmlformats.org/officeDocument/2006/relationships/slide" Target="slides/slide72.xml"/><Relationship Id="rId94" Type="http://schemas.openxmlformats.org/officeDocument/2006/relationships/slide" Target="slides/slide73.xml"/><Relationship Id="rId95" Type="http://schemas.openxmlformats.org/officeDocument/2006/relationships/slide" Target="slides/slide74.xml"/><Relationship Id="rId96" Type="http://schemas.openxmlformats.org/officeDocument/2006/relationships/slide" Target="slides/slide75.xml"/><Relationship Id="rId97" Type="http://schemas.openxmlformats.org/officeDocument/2006/relationships/slide" Target="slides/slide76.xml"/><Relationship Id="rId98" Type="http://schemas.openxmlformats.org/officeDocument/2006/relationships/slide" Target="slides/slide77.xml"/><Relationship Id="rId99" Type="http://schemas.openxmlformats.org/officeDocument/2006/relationships/slide" Target="slides/slide78.xml"/><Relationship Id="rId120" Type="http://schemas.openxmlformats.org/officeDocument/2006/relationships/slide" Target="slides/slide99.xml"/><Relationship Id="rId121" Type="http://schemas.openxmlformats.org/officeDocument/2006/relationships/slide" Target="slides/slide100.xml"/><Relationship Id="rId122" Type="http://schemas.openxmlformats.org/officeDocument/2006/relationships/slide" Target="slides/slide101.xml"/><Relationship Id="rId123" Type="http://schemas.openxmlformats.org/officeDocument/2006/relationships/slide" Target="slides/slide102.xml"/><Relationship Id="rId124" Type="http://schemas.openxmlformats.org/officeDocument/2006/relationships/slide" Target="slides/slide103.xml"/><Relationship Id="rId125" Type="http://schemas.openxmlformats.org/officeDocument/2006/relationships/slide" Target="slides/slide104.xml"/><Relationship Id="rId126" Type="http://schemas.openxmlformats.org/officeDocument/2006/relationships/slide" Target="slides/slide105.xml"/><Relationship Id="rId127" Type="http://schemas.openxmlformats.org/officeDocument/2006/relationships/slide" Target="slides/slide106.xml"/><Relationship Id="rId128" Type="http://schemas.openxmlformats.org/officeDocument/2006/relationships/slide" Target="slides/slide107.xml"/><Relationship Id="rId129" Type="http://schemas.openxmlformats.org/officeDocument/2006/relationships/slide" Target="slides/slide108.xml"/><Relationship Id="rId160" Type="http://schemas.openxmlformats.org/officeDocument/2006/relationships/slide" Target="slides/slide139.xml"/><Relationship Id="rId161" Type="http://schemas.openxmlformats.org/officeDocument/2006/relationships/notesMaster" Target="notesMasters/notesMaster1.xml"/><Relationship Id="rId162" Type="http://schemas.openxmlformats.org/officeDocument/2006/relationships/printerSettings" Target="printerSettings/printerSettings1.bin"/><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163" Type="http://schemas.openxmlformats.org/officeDocument/2006/relationships/presProps" Target="presProps.xml"/><Relationship Id="rId164" Type="http://schemas.openxmlformats.org/officeDocument/2006/relationships/viewProps" Target="viewProps.xml"/><Relationship Id="rId165" Type="http://schemas.openxmlformats.org/officeDocument/2006/relationships/theme" Target="theme/theme1.xml"/><Relationship Id="rId166" Type="http://schemas.openxmlformats.org/officeDocument/2006/relationships/tableStyles" Target="tableStyles.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63" Type="http://schemas.openxmlformats.org/officeDocument/2006/relationships/slide" Target="slides/slide42.xml"/><Relationship Id="rId64" Type="http://schemas.openxmlformats.org/officeDocument/2006/relationships/slide" Target="slides/slide43.xml"/><Relationship Id="rId65" Type="http://schemas.openxmlformats.org/officeDocument/2006/relationships/slide" Target="slides/slide44.xml"/><Relationship Id="rId66" Type="http://schemas.openxmlformats.org/officeDocument/2006/relationships/slide" Target="slides/slide45.xml"/><Relationship Id="rId67" Type="http://schemas.openxmlformats.org/officeDocument/2006/relationships/slide" Target="slides/slide46.xml"/><Relationship Id="rId68" Type="http://schemas.openxmlformats.org/officeDocument/2006/relationships/slide" Target="slides/slide47.xml"/><Relationship Id="rId69" Type="http://schemas.openxmlformats.org/officeDocument/2006/relationships/slide" Target="slides/slide48.xml"/><Relationship Id="rId130" Type="http://schemas.openxmlformats.org/officeDocument/2006/relationships/slide" Target="slides/slide109.xml"/><Relationship Id="rId131" Type="http://schemas.openxmlformats.org/officeDocument/2006/relationships/slide" Target="slides/slide110.xml"/><Relationship Id="rId132" Type="http://schemas.openxmlformats.org/officeDocument/2006/relationships/slide" Target="slides/slide111.xml"/><Relationship Id="rId133" Type="http://schemas.openxmlformats.org/officeDocument/2006/relationships/slide" Target="slides/slide112.xml"/><Relationship Id="rId134" Type="http://schemas.openxmlformats.org/officeDocument/2006/relationships/slide" Target="slides/slide113.xml"/><Relationship Id="rId135" Type="http://schemas.openxmlformats.org/officeDocument/2006/relationships/slide" Target="slides/slide114.xml"/><Relationship Id="rId136" Type="http://schemas.openxmlformats.org/officeDocument/2006/relationships/slide" Target="slides/slide115.xml"/><Relationship Id="rId137" Type="http://schemas.openxmlformats.org/officeDocument/2006/relationships/slide" Target="slides/slide116.xml"/><Relationship Id="rId138" Type="http://schemas.openxmlformats.org/officeDocument/2006/relationships/slide" Target="slides/slide117.xml"/><Relationship Id="rId139" Type="http://schemas.openxmlformats.org/officeDocument/2006/relationships/slide" Target="slides/slide118.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70" Type="http://schemas.openxmlformats.org/officeDocument/2006/relationships/slide" Target="slides/slide49.xml"/><Relationship Id="rId71" Type="http://schemas.openxmlformats.org/officeDocument/2006/relationships/slide" Target="slides/slide50.xml"/><Relationship Id="rId72" Type="http://schemas.openxmlformats.org/officeDocument/2006/relationships/slide" Target="slides/slide51.xml"/><Relationship Id="rId73" Type="http://schemas.openxmlformats.org/officeDocument/2006/relationships/slide" Target="slides/slide52.xml"/><Relationship Id="rId74" Type="http://schemas.openxmlformats.org/officeDocument/2006/relationships/slide" Target="slides/slide53.xml"/><Relationship Id="rId75" Type="http://schemas.openxmlformats.org/officeDocument/2006/relationships/slide" Target="slides/slide54.xml"/><Relationship Id="rId76" Type="http://schemas.openxmlformats.org/officeDocument/2006/relationships/slide" Target="slides/slide55.xml"/><Relationship Id="rId77" Type="http://schemas.openxmlformats.org/officeDocument/2006/relationships/slide" Target="slides/slide56.xml"/><Relationship Id="rId78" Type="http://schemas.openxmlformats.org/officeDocument/2006/relationships/slide" Target="slides/slide57.xml"/><Relationship Id="rId79" Type="http://schemas.openxmlformats.org/officeDocument/2006/relationships/slide" Target="slides/slide5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79.xml"/><Relationship Id="rId101" Type="http://schemas.openxmlformats.org/officeDocument/2006/relationships/slide" Target="slides/slide80.xml"/><Relationship Id="rId102" Type="http://schemas.openxmlformats.org/officeDocument/2006/relationships/slide" Target="slides/slide81.xml"/><Relationship Id="rId103" Type="http://schemas.openxmlformats.org/officeDocument/2006/relationships/slide" Target="slides/slide82.xml"/><Relationship Id="rId104" Type="http://schemas.openxmlformats.org/officeDocument/2006/relationships/slide" Target="slides/slide83.xml"/><Relationship Id="rId105" Type="http://schemas.openxmlformats.org/officeDocument/2006/relationships/slide" Target="slides/slide84.xml"/><Relationship Id="rId106" Type="http://schemas.openxmlformats.org/officeDocument/2006/relationships/slide" Target="slides/slide85.xml"/><Relationship Id="rId107" Type="http://schemas.openxmlformats.org/officeDocument/2006/relationships/slide" Target="slides/slide86.xml"/><Relationship Id="rId108" Type="http://schemas.openxmlformats.org/officeDocument/2006/relationships/slide" Target="slides/slide87.xml"/><Relationship Id="rId109" Type="http://schemas.openxmlformats.org/officeDocument/2006/relationships/slide" Target="slides/slide88.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19.xml"/><Relationship Id="rId141" Type="http://schemas.openxmlformats.org/officeDocument/2006/relationships/slide" Target="slides/slide1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ict"/></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1.pict"/><Relationship Id="rId4" Type="http://schemas.openxmlformats.org/officeDocument/2006/relationships/image" Target="../media/image67.pict"/><Relationship Id="rId5" Type="http://schemas.openxmlformats.org/officeDocument/2006/relationships/image" Target="../media/image72.pict"/><Relationship Id="rId1" Type="http://schemas.openxmlformats.org/officeDocument/2006/relationships/image" Target="../media/image69.pict"/><Relationship Id="rId2" Type="http://schemas.openxmlformats.org/officeDocument/2006/relationships/image" Target="../media/image70.pict"/></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5.pict"/><Relationship Id="rId4" Type="http://schemas.openxmlformats.org/officeDocument/2006/relationships/image" Target="../media/image76.pict"/><Relationship Id="rId1" Type="http://schemas.openxmlformats.org/officeDocument/2006/relationships/image" Target="../media/image73.pict"/><Relationship Id="rId2" Type="http://schemas.openxmlformats.org/officeDocument/2006/relationships/image" Target="../media/image74.pict"/></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0.pict"/><Relationship Id="rId4" Type="http://schemas.openxmlformats.org/officeDocument/2006/relationships/image" Target="../media/image81.pict"/><Relationship Id="rId1" Type="http://schemas.openxmlformats.org/officeDocument/2006/relationships/image" Target="../media/image79.pict"/><Relationship Id="rId2" Type="http://schemas.openxmlformats.org/officeDocument/2006/relationships/image" Target="../media/image80.pict"/></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7.pict"/><Relationship Id="rId2" Type="http://schemas.openxmlformats.org/officeDocument/2006/relationships/image" Target="../media/image88.pict"/></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2.wmf"/><Relationship Id="rId2" Type="http://schemas.openxmlformats.org/officeDocument/2006/relationships/image" Target="../media/image9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2.wmf"/><Relationship Id="rId2" Type="http://schemas.openxmlformats.org/officeDocument/2006/relationships/image" Target="../media/image9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2.wmf"/><Relationship Id="rId2" Type="http://schemas.openxmlformats.org/officeDocument/2006/relationships/image" Target="../media/image9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52.png"/></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1" Type="http://schemas.openxmlformats.org/officeDocument/2006/relationships/image" Target="../media/image173.png"/><Relationship Id="rId2" Type="http://schemas.openxmlformats.org/officeDocument/2006/relationships/image" Target="../media/image174.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7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pict"/><Relationship Id="rId4" Type="http://schemas.openxmlformats.org/officeDocument/2006/relationships/image" Target="../media/image14.pict"/><Relationship Id="rId1" Type="http://schemas.openxmlformats.org/officeDocument/2006/relationships/image" Target="../media/image11.pict"/><Relationship Id="rId2" Type="http://schemas.openxmlformats.org/officeDocument/2006/relationships/image" Target="../media/image12.pict"/></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png"/><Relationship Id="rId1" Type="http://schemas.openxmlformats.org/officeDocument/2006/relationships/image" Target="../media/image178.png"/><Relationship Id="rId2" Type="http://schemas.openxmlformats.org/officeDocument/2006/relationships/image" Target="../media/image17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ict"/><Relationship Id="rId2" Type="http://schemas.openxmlformats.org/officeDocument/2006/relationships/image" Target="../media/image23.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pict"/></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3.pict"/><Relationship Id="rId2" Type="http://schemas.openxmlformats.org/officeDocument/2006/relationships/image" Target="../media/image64.pict"/><Relationship Id="rId3" Type="http://schemas.openxmlformats.org/officeDocument/2006/relationships/image" Target="../media/image65.pict"/></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6.pict"/><Relationship Id="rId2" Type="http://schemas.openxmlformats.org/officeDocument/2006/relationships/image" Target="../media/image67.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sp>
      <p:sp>
        <p:nvSpPr>
          <p:cNvPr id="16386"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23187080"/>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pPr marL="39688"/>
            <a:r>
              <a:rPr lang="en-US">
                <a:solidFill>
                  <a:srgbClr val="000000"/>
                </a:solidFill>
                <a:latin typeface="Calibri" charset="0"/>
                <a:cs typeface="Calibri" charset="0"/>
                <a:sym typeface="Calibri" charset="0"/>
              </a:rPr>
              <a:t>Slides from lewicki</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2"/>
          <p:cNvSpPr>
            <a:spLocks noGrp="1" noRot="1" noChangeAspect="1" noTextEdit="1"/>
          </p:cNvSpPr>
          <p:nvPr>
            <p:ph type="sldImg"/>
          </p:nvPr>
        </p:nvSpPr>
        <p:spPr bwMode="auto">
          <a:noFill/>
          <a:ln>
            <a:solidFill>
              <a:srgbClr val="000000"/>
            </a:solidFill>
            <a:miter lim="800000"/>
            <a:headEnd/>
            <a:tailEnd/>
          </a:ln>
        </p:spPr>
      </p:sp>
      <p:sp>
        <p:nvSpPr>
          <p:cNvPr id="126979"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a:p>
            <a:pPr eaLnBrk="1" hangingPunct="1">
              <a:spcBef>
                <a:spcPct val="0"/>
              </a:spcBef>
            </a:pPr>
            <a:r>
              <a:rPr lang="en-US" smtClean="0">
                <a:ea typeface="ＭＳ Ｐゴシック" pitchFamily="-1" charset="-128"/>
                <a:cs typeface="ＭＳ Ｐゴシック" pitchFamily="-1" charset="-128"/>
              </a:rPr>
              <a:t>The most important principle subtening the working of hybrid images is the mechanism of human perception: The observer is seeing the world through a collection of spatial frequency channels: studies in human vision have precisely established the way our brain decomposes an image. From a low spatial frequency image (blur image, out of focus) to a high spatial frequency image, represented by sharp contours, details, edges, looking like a drawing. This decomposition is hard wired: this is how our brain reads the world.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bwMode="auto">
          <a:noFill/>
          <a:ln>
            <a:solidFill>
              <a:srgbClr val="000000"/>
            </a:solidFill>
            <a:miter lim="800000"/>
            <a:headEnd/>
            <a:tailEnd/>
          </a:ln>
        </p:spPr>
      </p:sp>
      <p:sp>
        <p:nvSpPr>
          <p:cNvPr id="137219"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a:p>
            <a:pPr eaLnBrk="1" hangingPunct="1">
              <a:spcBef>
                <a:spcPct val="0"/>
              </a:spcBef>
            </a:pPr>
            <a:endParaRPr lang="en-US" smtClean="0">
              <a:ea typeface="ＭＳ Ｐゴシック" pitchFamily="-1" charset="-128"/>
              <a:cs typeface="ＭＳ Ｐゴシック" pitchFamily="-1" charset="-128"/>
            </a:endParaRPr>
          </a:p>
          <a:p>
            <a:pPr eaLnBrk="1" hangingPunct="1">
              <a:spcBef>
                <a:spcPct val="0"/>
              </a:spcBef>
            </a:pPr>
            <a:r>
              <a:rPr lang="en-US" smtClean="0">
                <a:ea typeface="ＭＳ Ｐゴシック" pitchFamily="-1" charset="-128"/>
                <a:cs typeface="ＭＳ Ｐゴシック" pitchFamily="-1" charset="-128"/>
              </a:rPr>
              <a:t>We start by taking two pictures, we isolate the details and contours in one, here the woman, and we blur the second face. as you can see, the man seems to go out of focus and the details of the woman are superposed. </a:t>
            </a:r>
          </a:p>
          <a:p>
            <a:pPr eaLnBrk="1" hangingPunct="1">
              <a:spcBef>
                <a:spcPct val="0"/>
              </a:spcBef>
            </a:pPr>
            <a:endParaRPr lang="en-US" smtClean="0">
              <a:ea typeface="ＭＳ Ｐゴシック" pitchFamily="-1" charset="-128"/>
              <a:cs typeface="ＭＳ Ｐゴシック" pitchFamily="-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xfrm>
            <a:off x="1144588" y="685800"/>
            <a:ext cx="4570412" cy="3429000"/>
          </a:xfrm>
          <a:noFill/>
          <a:ln>
            <a:solidFill>
              <a:srgbClr val="000000"/>
            </a:solidFill>
            <a:miter lim="800000"/>
            <a:headEnd/>
            <a:tailEnd/>
          </a:ln>
        </p:spPr>
      </p:sp>
      <p:sp>
        <p:nvSpPr>
          <p:cNvPr id="143363"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xfrm>
            <a:off x="1144588" y="685800"/>
            <a:ext cx="4570412" cy="3429000"/>
          </a:xfrm>
          <a:noFill/>
          <a:ln>
            <a:solidFill>
              <a:srgbClr val="000000"/>
            </a:solidFill>
            <a:miter lim="800000"/>
            <a:headEnd/>
            <a:tailEnd/>
          </a:ln>
        </p:spPr>
      </p:sp>
      <p:sp>
        <p:nvSpPr>
          <p:cNvPr id="143363"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xfrm>
            <a:off x="3884613" y="8685213"/>
            <a:ext cx="2971800" cy="457200"/>
          </a:xfrm>
          <a:prstGeom prst="rect">
            <a:avLst/>
          </a:prstGeom>
          <a:noFill/>
          <a:ln>
            <a:miter lim="800000"/>
            <a:headEnd/>
            <a:tailEnd/>
          </a:ln>
        </p:spPr>
        <p:txBody>
          <a:bodyPr/>
          <a:lstStyle/>
          <a:p>
            <a:fld id="{B783E64C-7158-9C4F-94BF-1073AE8AE556}" type="slidenum">
              <a:rPr lang="en-US">
                <a:latin typeface="Times New Roman" pitchFamily="-1" charset="0"/>
                <a:ea typeface="Arial" pitchFamily="-1" charset="0"/>
                <a:cs typeface="Arial" pitchFamily="-1" charset="0"/>
              </a:rPr>
              <a:pPr/>
              <a:t>127</a:t>
            </a:fld>
            <a:endParaRPr lang="en-US">
              <a:latin typeface="Times New Roman" pitchFamily="-1" charset="0"/>
              <a:ea typeface="Arial" pitchFamily="-1" charset="0"/>
              <a:cs typeface="Arial" pitchFamily="-1" charset="0"/>
            </a:endParaRPr>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700" name="Rectangle 3"/>
          <p:cNvSpPr>
            <a:spLocks noGrp="1" noChangeArrowheads="1"/>
          </p:cNvSpPr>
          <p:nvPr>
            <p:ph type="body" idx="1"/>
          </p:nvPr>
        </p:nvSpPr>
        <p:spPr bwMode="auto">
          <a:xfrm>
            <a:off x="914400" y="4343400"/>
            <a:ext cx="5029200" cy="4114800"/>
          </a:xfrm>
          <a:noFill/>
        </p:spPr>
        <p:txBody>
          <a:bodyPr/>
          <a:lstStyle/>
          <a:p>
            <a:pPr eaLnBrk="1" hangingPunct="1"/>
            <a:r>
              <a:rPr lang="en-US" dirty="0" smtClean="0">
                <a:latin typeface="Times New Roman" pitchFamily="-1" charset="0"/>
                <a:ea typeface="Arial" pitchFamily="-1" charset="0"/>
                <a:cs typeface="Arial" pitchFamily="-1" charset="0"/>
              </a:rPr>
              <a:t>The crucial missing bit here is that the Fourier transform of a bed-of-nails function is another bed-of-nails</a:t>
            </a:r>
          </a:p>
          <a:p>
            <a:pPr eaLnBrk="1" hangingPunct="1"/>
            <a:r>
              <a:rPr lang="en-US" dirty="0" smtClean="0">
                <a:latin typeface="Times New Roman" pitchFamily="-1" charset="0"/>
                <a:ea typeface="Arial" pitchFamily="-1" charset="0"/>
                <a:cs typeface="Arial" pitchFamily="-1" charset="0"/>
              </a:rPr>
              <a:t>function.  I mention this, but don’t prove it, as it takes some sophistication with limits and sums.  It is usually a</a:t>
            </a:r>
          </a:p>
          <a:p>
            <a:pPr eaLnBrk="1" hangingPunct="1"/>
            <a:r>
              <a:rPr lang="en-US" dirty="0" smtClean="0">
                <a:latin typeface="Times New Roman" pitchFamily="-1" charset="0"/>
                <a:ea typeface="Arial" pitchFamily="-1" charset="0"/>
                <a:cs typeface="Arial" pitchFamily="-1" charset="0"/>
              </a:rPr>
              <a:t>good idea to point out to students that the linearity of the Fourier transform doesn’t mean you can take an infinite sum of shifted versions of the Fourier transform of a single delta function and expect the right answer.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xfrm>
            <a:off x="3884613" y="8685213"/>
            <a:ext cx="2971800" cy="457200"/>
          </a:xfrm>
          <a:prstGeom prst="rect">
            <a:avLst/>
          </a:prstGeom>
          <a:noFill/>
        </p:spPr>
        <p:txBody>
          <a:bodyPr/>
          <a:lstStyle/>
          <a:p>
            <a:fld id="{C80D3E1B-A75B-6C47-8FB3-6A5BF731F3F3}" type="slidenum">
              <a:rPr lang="en-US"/>
              <a:pPr/>
              <a:t>129</a:t>
            </a:fld>
            <a:endParaRPr lang="en-US"/>
          </a:p>
        </p:txBody>
      </p:sp>
      <p:sp>
        <p:nvSpPr>
          <p:cNvPr id="261123" name="Rectangle 2"/>
          <p:cNvSpPr>
            <a:spLocks noRot="1" noChangeArrowheads="1" noTextEdit="1"/>
          </p:cNvSpPr>
          <p:nvPr>
            <p:ph type="sldImg"/>
          </p:nvPr>
        </p:nvSpPr>
        <p:spPr>
          <a:ln/>
        </p:spPr>
      </p:sp>
      <p:sp>
        <p:nvSpPr>
          <p:cNvPr id="261124"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Times New Roman" pitchFamily="-84" charset="0"/>
              <a:ea typeface="ＭＳ Ｐゴシック" pitchFamily="-84" charset="-128"/>
              <a:cs typeface="ＭＳ Ｐゴシック" pitchFamily="-8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xfrm>
            <a:off x="3884613" y="8685213"/>
            <a:ext cx="2971800" cy="457200"/>
          </a:xfrm>
          <a:prstGeom prst="rect">
            <a:avLst/>
          </a:prstGeom>
          <a:noFill/>
        </p:spPr>
        <p:txBody>
          <a:bodyPr/>
          <a:lstStyle/>
          <a:p>
            <a:fld id="{8B5AE6B3-BB3C-4249-900F-093BE3365EB0}" type="slidenum">
              <a:rPr lang="en-US"/>
              <a:pPr/>
              <a:t>130</a:t>
            </a:fld>
            <a:endParaRPr lang="en-US"/>
          </a:p>
        </p:txBody>
      </p:sp>
      <p:sp>
        <p:nvSpPr>
          <p:cNvPr id="263171" name="Rectangle 2"/>
          <p:cNvSpPr>
            <a:spLocks noRot="1" noChangeArrowheads="1" noTextEdit="1"/>
          </p:cNvSpPr>
          <p:nvPr>
            <p:ph type="sldImg"/>
          </p:nvPr>
        </p:nvSpPr>
        <p:spPr>
          <a:ln/>
        </p:spPr>
      </p:sp>
      <p:sp>
        <p:nvSpPr>
          <p:cNvPr id="263172" name="Rectangle 3"/>
          <p:cNvSpPr>
            <a:spLocks noGrp="1" noChangeArrowheads="1"/>
          </p:cNvSpPr>
          <p:nvPr>
            <p:ph type="body" idx="1"/>
          </p:nvPr>
        </p:nvSpPr>
        <p:spPr>
          <a:xfrm>
            <a:off x="914400" y="4343400"/>
            <a:ext cx="5029200" cy="4114800"/>
          </a:xfrm>
          <a:noFill/>
          <a:ln/>
        </p:spPr>
        <p:txBody>
          <a:bodyPr/>
          <a:lstStyle/>
          <a:p>
            <a:pPr eaLnBrk="1" hangingPunct="1"/>
            <a:r>
              <a:rPr lang="en-US">
                <a:latin typeface="Times New Roman" pitchFamily="-84" charset="0"/>
                <a:ea typeface="ＭＳ Ｐゴシック" pitchFamily="-84" charset="-128"/>
                <a:cs typeface="ＭＳ Ｐゴシック" pitchFamily="-84" charset="-128"/>
              </a:rPr>
              <a:t>This and the last slid constitute a “proof by drawing” of Nyquist’s theorem.  It’s worth mentioning this, though</a:t>
            </a:r>
          </a:p>
          <a:p>
            <a:pPr eaLnBrk="1" hangingPunct="1"/>
            <a:r>
              <a:rPr lang="en-US">
                <a:latin typeface="Times New Roman" pitchFamily="-84" charset="0"/>
                <a:ea typeface="ＭＳ Ｐゴシック" pitchFamily="-84" charset="-128"/>
                <a:cs typeface="ＭＳ Ｐゴシック" pitchFamily="-84" charset="-128"/>
              </a:rPr>
              <a:t>we don’t use it explicitly.  The crucial point to mention here is that sampling doesn’t work if you have frequency</a:t>
            </a:r>
          </a:p>
          <a:p>
            <a:pPr eaLnBrk="1" hangingPunct="1"/>
            <a:r>
              <a:rPr lang="en-US">
                <a:latin typeface="Times New Roman" pitchFamily="-84" charset="0"/>
                <a:ea typeface="ＭＳ Ｐゴシック" pitchFamily="-84" charset="-128"/>
                <a:cs typeface="ＭＳ Ｐゴシック" pitchFamily="-84" charset="-128"/>
              </a:rPr>
              <a:t>components that are too high.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xfrm>
            <a:off x="3884613" y="8685213"/>
            <a:ext cx="2971800" cy="457200"/>
          </a:xfrm>
          <a:prstGeom prst="rect">
            <a:avLst/>
          </a:prstGeom>
          <a:noFill/>
          <a:ln>
            <a:miter lim="800000"/>
            <a:headEnd/>
            <a:tailEnd/>
          </a:ln>
        </p:spPr>
        <p:txBody>
          <a:bodyPr/>
          <a:lstStyle/>
          <a:p>
            <a:fld id="{D7F6C454-CAF2-A44D-8681-1C4C34DCD249}" type="slidenum">
              <a:rPr lang="en-US">
                <a:latin typeface="Times New Roman" pitchFamily="-1" charset="0"/>
                <a:ea typeface="Arial" pitchFamily="-1" charset="0"/>
                <a:cs typeface="Arial" pitchFamily="-1" charset="0"/>
              </a:rPr>
              <a:pPr/>
              <a:t>135</a:t>
            </a:fld>
            <a:endParaRPr lang="en-US">
              <a:latin typeface="Times New Roman" pitchFamily="-1" charset="0"/>
              <a:ea typeface="Arial" pitchFamily="-1" charset="0"/>
              <a:cs typeface="Arial" pitchFamily="-1"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eaLnBrk="1" hangingPunct="1"/>
            <a:endParaRPr lang="en-US" smtClean="0">
              <a:latin typeface="Times New Roman" pitchFamily="-1" charset="0"/>
              <a:ea typeface="Arial" pitchFamily="-1" charset="0"/>
              <a:cs typeface="Arial" pitchFamily="-1"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xfrm>
            <a:off x="3884613" y="8685213"/>
            <a:ext cx="2971800" cy="457200"/>
          </a:xfrm>
          <a:prstGeom prst="rect">
            <a:avLst/>
          </a:prstGeom>
          <a:noFill/>
          <a:ln>
            <a:miter lim="800000"/>
            <a:headEnd/>
            <a:tailEnd/>
          </a:ln>
        </p:spPr>
        <p:txBody>
          <a:bodyPr/>
          <a:lstStyle/>
          <a:p>
            <a:fld id="{F749929C-5B9F-434A-8E1B-8118782164E4}" type="slidenum">
              <a:rPr lang="en-US">
                <a:latin typeface="Times New Roman" pitchFamily="-1" charset="0"/>
                <a:ea typeface="Arial" pitchFamily="-1" charset="0"/>
                <a:cs typeface="Arial" pitchFamily="-1" charset="0"/>
              </a:rPr>
              <a:pPr/>
              <a:t>136</a:t>
            </a:fld>
            <a:endParaRPr lang="en-US">
              <a:latin typeface="Times New Roman" pitchFamily="-1" charset="0"/>
              <a:ea typeface="Arial" pitchFamily="-1" charset="0"/>
              <a:cs typeface="Arial" pitchFamily="-1"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a:lstStyle/>
          <a:p>
            <a:pPr eaLnBrk="1" hangingPunct="1"/>
            <a:endParaRPr lang="en-US" smtClean="0">
              <a:latin typeface="Times New Roman" pitchFamily="-1" charset="0"/>
              <a:ea typeface="Arial" pitchFamily="-1" charset="0"/>
              <a:cs typeface="Arial" pitchFamily="-1"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xfrm>
            <a:off x="3884613" y="8685213"/>
            <a:ext cx="2971800" cy="457200"/>
          </a:xfrm>
          <a:prstGeom prst="rect">
            <a:avLst/>
          </a:prstGeom>
          <a:noFill/>
          <a:ln>
            <a:miter lim="800000"/>
            <a:headEnd/>
            <a:tailEnd/>
          </a:ln>
        </p:spPr>
        <p:txBody>
          <a:bodyPr/>
          <a:lstStyle/>
          <a:p>
            <a:fld id="{FD67535A-196A-814B-BD1F-63CD0A42C61F}" type="slidenum">
              <a:rPr lang="en-US">
                <a:latin typeface="Times New Roman" pitchFamily="-1" charset="0"/>
                <a:ea typeface="Arial" pitchFamily="-1" charset="0"/>
                <a:cs typeface="Arial" pitchFamily="-1" charset="0"/>
              </a:rPr>
              <a:pPr/>
              <a:t>137</a:t>
            </a:fld>
            <a:endParaRPr lang="en-US">
              <a:latin typeface="Times New Roman" pitchFamily="-1" charset="0"/>
              <a:ea typeface="Arial" pitchFamily="-1" charset="0"/>
              <a:cs typeface="Arial" pitchFamily="-1"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xfrm>
            <a:off x="914400" y="4343400"/>
            <a:ext cx="5029200" cy="4114800"/>
          </a:xfrm>
          <a:noFill/>
        </p:spPr>
        <p:txBody>
          <a:bodyPr/>
          <a:lstStyle/>
          <a:p>
            <a:pPr eaLnBrk="1" hangingPunct="1"/>
            <a:endParaRPr lang="en-US" smtClean="0">
              <a:latin typeface="Times New Roman" pitchFamily="-1" charset="0"/>
              <a:ea typeface="Arial" pitchFamily="-1" charset="0"/>
              <a:cs typeface="Arial" pitchFamily="-1"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xfrm>
            <a:off x="3884613" y="8685213"/>
            <a:ext cx="2971800" cy="457200"/>
          </a:xfrm>
          <a:prstGeom prst="rect">
            <a:avLst/>
          </a:prstGeom>
        </p:spPr>
        <p:txBody>
          <a:bodyPr/>
          <a:lstStyle/>
          <a:p>
            <a:fld id="{7940F315-2BC9-754F-8809-BAB9DB9587AD}" type="slidenum">
              <a:rPr lang="en-US">
                <a:solidFill>
                  <a:prstClr val="black"/>
                </a:solidFill>
                <a:latin typeface="Times New Roman" pitchFamily="-1" charset="0"/>
              </a:rPr>
              <a:pPr/>
              <a:t>18</a:t>
            </a:fld>
            <a:endParaRPr lang="en-US">
              <a:solidFill>
                <a:prstClr val="black"/>
              </a:solidFill>
              <a:latin typeface="Times New Roman" pitchFamily="-1"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4" name="Rectangle 2"/>
          <p:cNvSpPr>
            <a:spLocks noGrp="1" noRot="1" noChangeAspect="1" noTextEdit="1"/>
          </p:cNvSpPr>
          <p:nvPr>
            <p:ph type="sldImg"/>
          </p:nvPr>
        </p:nvSpPr>
        <p:spPr bwMode="auto">
          <a:noFill/>
          <a:ln>
            <a:solidFill>
              <a:srgbClr val="000000"/>
            </a:solidFill>
            <a:miter lim="800000"/>
            <a:headEnd/>
            <a:tailEnd/>
          </a:ln>
        </p:spPr>
      </p:sp>
      <p:sp>
        <p:nvSpPr>
          <p:cNvPr id="156675" name="Rectangle 3"/>
          <p:cNvSpPr>
            <a:spLocks noGrp="1" noChangeArrowheads="1"/>
          </p:cNvSpPr>
          <p:nvPr>
            <p:ph type="body" idx="1"/>
          </p:nvPr>
        </p:nvSpPr>
        <p:spPr bwMode="auto">
          <a:noFill/>
        </p:spPr>
        <p:txBody>
          <a:bodyPr/>
          <a:lstStyle/>
          <a:p>
            <a:r>
              <a:rPr lang="en-US">
                <a:latin typeface="Arial" pitchFamily="-1" charset="0"/>
                <a:ea typeface="ＭＳ Ｐゴシック" pitchFamily="-1" charset="-128"/>
                <a:cs typeface="ＭＳ Ｐゴシック" pitchFamily="-1" charset="-128"/>
              </a:rPr>
              <a:t>UPDATED IMAGE.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xfrm>
            <a:off x="3884613" y="8685213"/>
            <a:ext cx="2971800" cy="457200"/>
          </a:xfrm>
          <a:prstGeom prst="rect">
            <a:avLst/>
          </a:prstGeom>
        </p:spPr>
        <p:txBody>
          <a:bodyPr/>
          <a:lstStyle/>
          <a:p>
            <a:fld id="{9802E644-D489-E44B-8820-89043E12CA9A}" type="slidenum">
              <a:rPr lang="en-US">
                <a:solidFill>
                  <a:prstClr val="black"/>
                </a:solidFill>
                <a:latin typeface="Times New Roman" pitchFamily="-1" charset="0"/>
              </a:rPr>
              <a:pPr/>
              <a:t>44</a:t>
            </a:fld>
            <a:endParaRPr lang="en-US">
              <a:solidFill>
                <a:prstClr val="black"/>
              </a:solidFill>
              <a:latin typeface="Times New Roman" pitchFamily="-1" charset="0"/>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xfrm>
            <a:off x="3884613" y="8685213"/>
            <a:ext cx="2971800" cy="457200"/>
          </a:xfrm>
          <a:prstGeom prst="rect">
            <a:avLst/>
          </a:prstGeom>
        </p:spPr>
        <p:txBody>
          <a:bodyPr/>
          <a:lstStyle/>
          <a:p>
            <a:fld id="{ECE434A6-02E2-4740-AC05-8DCC193FD90E}" type="slidenum">
              <a:rPr lang="en-US">
                <a:latin typeface="Times New Roman" pitchFamily="-1" charset="0"/>
              </a:rPr>
              <a:pPr/>
              <a:t>46</a:t>
            </a:fld>
            <a:endParaRPr lang="en-US">
              <a:latin typeface="Times New Roman" pitchFamily="-1"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xfrm>
            <a:off x="3884613" y="8685213"/>
            <a:ext cx="2971800" cy="457200"/>
          </a:xfrm>
          <a:prstGeom prst="rect">
            <a:avLst/>
          </a:prstGeom>
        </p:spPr>
        <p:txBody>
          <a:bodyPr/>
          <a:lstStyle/>
          <a:p>
            <a:fld id="{B73F0ADE-A6E7-5B48-A854-A014E1C8F7F3}" type="slidenum">
              <a:rPr lang="en-US">
                <a:latin typeface="Times New Roman" pitchFamily="-1" charset="0"/>
              </a:rPr>
              <a:pPr/>
              <a:t>47</a:t>
            </a:fld>
            <a:endParaRPr lang="en-US">
              <a:latin typeface="Times New Roman" pitchFamily="-1" charset="0"/>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xfrm>
            <a:off x="3884613" y="8685213"/>
            <a:ext cx="2971800" cy="457200"/>
          </a:xfrm>
          <a:prstGeom prst="rect">
            <a:avLst/>
          </a:prstGeom>
        </p:spPr>
        <p:txBody>
          <a:bodyPr/>
          <a:lstStyle/>
          <a:p>
            <a:fld id="{10A5EAD0-6398-F94A-995B-1E151578D964}" type="slidenum">
              <a:rPr lang="en-US">
                <a:latin typeface="Times New Roman" pitchFamily="-1" charset="0"/>
              </a:rPr>
              <a:pPr/>
              <a:t>48</a:t>
            </a:fld>
            <a:endParaRPr lang="en-US">
              <a:latin typeface="Times New Roman" pitchFamily="-1" charset="0"/>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4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53640926-AAD7-44d8-BBD7-CCE9431645EC}">
              <a14:shadowObscured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1"/>
            </a:ext>
          </a:extLst>
        </p:spPr>
        <p:txBody>
          <a:bodyPr/>
          <a:lstStyle/>
          <a:p>
            <a:pPr marL="39688"/>
            <a:r>
              <a:rPr lang="en-US">
                <a:solidFill>
                  <a:srgbClr val="000000"/>
                </a:solidFill>
                <a:latin typeface="Calibri" charset="0"/>
                <a:cs typeface="Calibri" charset="0"/>
                <a:sym typeface="Calibri" charset="0"/>
              </a:rPr>
              <a:t>Slides from lewicki</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noChangeArrowheads="1"/>
          </p:cNvSpPr>
          <p:nvPr>
            <p:ph type="body" idx="1"/>
          </p:nvPr>
        </p:nvSpPr>
        <p:spPr bwMode="auto">
          <a:noFill/>
        </p:spPr>
        <p:txBody>
          <a:bodyPr/>
          <a:lstStyle/>
          <a:p>
            <a:pPr eaLnBrk="1" hangingPunct="1">
              <a:spcBef>
                <a:spcPct val="0"/>
              </a:spcBef>
            </a:pPr>
            <a:endParaRPr lang="en-US" smtClean="0">
              <a:ea typeface="ＭＳ Ｐゴシック" pitchFamily="-1" charset="-128"/>
              <a:cs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83EE53C0-EA3C-514D-AB58-F31C6F6E5EE0}"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9377784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3B25DA2-3ED2-9247-B491-0941171E15F9}"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4994845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98E07D5-A3B4-B54D-AEA4-CEE38057AE5F}"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8241924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A04223D1-80A1-2641-BDD5-512BF354471D}"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9822045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C7C8467-B7CC-B34E-A111-2069A25491F5}"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8118285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3D99E439-4FD9-9640-9B1D-8DF59ABE0830}"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7837570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12B2B832-0F34-6A47-B05B-7F66F6ACDDC9}"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1967720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3E6FA563-1537-C14D-B63E-A13B1EDBB4D5}"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5201440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A4BE8E2-A77C-CC4D-8239-1C98B48D202B}"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260892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0B4D08E-8913-9B41-9E41-69D6A99D4E76}"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1352090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C799102-5D16-6745-B65D-309B3B26B647}"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919925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F70DB5C-54E3-AE47-B856-A7C565E0DA69}"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3187003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F950159-A14F-B545-B1BC-1899B615F027}"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216156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0A6DF58-93D5-094D-9B80-88E1305F108F}"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8175266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6EAF9B4-1CF5-FF41-976E-CEB16C13E9EF}"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746018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0254C015-2908-E549-9889-01321EC3CD7E}"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6620284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8BD9F55-5257-7D45-9FE4-391AB094E193}"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6749515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57E98DDD-662B-8A45-8DF2-B8ED98EFA6B0}"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6025939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C2140AF6-7799-FD41-B5F7-8C0FBA1093C5}"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9491463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DB9ECB13-9E58-2943-8720-9CFAAB25126B}"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8273665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C5F4BC6-3840-6448-972B-3D0C673036FB}"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4025079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97A2CBD-BC40-B14A-9834-CC16ADF1E955}"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383415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BBE0DA42-FAAF-5E4E-9178-BD1712E2D9FB}"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6537366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F400D43-4D10-0245-89ED-E219ED588097}"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9344877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0D2CEAE-7AE2-FB43-B695-1F1A26CF488A}"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5200335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87F8B66-2295-8648-90F5-F5EDCBFC5824}"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7258771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74C6D52-F8E2-2C40-8832-8914F0B2413F}"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9734314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4D1DAFA-9341-E94F-88BA-5D53148893F4}"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4D5117C8-F070-904B-B19D-3F74E279025E}"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97382891-8C2D-8342-BC7C-97C3BD614D34}"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1850271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78CB640C-AA20-1C4F-BA38-B4E1C12E64AF}"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6890601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DE5E19B3-1AA0-BB4D-B319-50F42C6A5B0E}"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8323536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786ADDB5-A050-9443-9672-840A70715544}"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9748244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ED3FA81-DF83-DE4B-B390-4D2ADE91B624}"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64492637"/>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FC11F645-1542-1F48-998F-FFC8EA8C048C}"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2413917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C189CE2D-D8BB-674B-9916-77664B27966E}"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771157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6D733C6A-7A04-224F-A262-112D45AB019B}"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1508521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EDCE70E-5FFC-BF48-B0DF-280B75F27A9E}"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41089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15A5AE5B-FEEC-0B4B-A2F9-426F9326E357}"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4776030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B2C61C35-1C37-014F-9B65-DCB13AEF6ADE}"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0933361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B4F3BA6-D3FB-E24B-8FC8-0D1596010FB7}"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895156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5951C550-50DD-E341-8990-DD8AA50298C5}"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5153712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600C01C-9CC1-FA48-AC03-D0537971AE92}"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140956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98F55D3-4B92-024C-846F-7919C0CF844A}"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136907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E369F99-C992-C644-A325-3BAA3D76DCD2}"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52811852"/>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8BE91CEC-84F4-AF4D-99A1-2C7EB2FFDB49}"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4727792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6E0A1C8-82BD-D04A-85FE-C06B486D6E4A}"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7626563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BF70816-F56F-9743-B563-3D984A1BB800}"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6302575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69D7F18-F76F-DE42-A59E-869D2D4338E3}"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364271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2A3EF3B-A24E-CB41-89B8-F2450428D1C0}"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5841429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7F93795-0186-0749-9824-0DC17819055C}"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673195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C55F799-DCEE-964E-BD72-930370EFDBDA}"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2873149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DEFDB9A-7460-AF48-B542-61D4F704F611}"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8217486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4237376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5249075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35DE3F6-FCE9-AE40-91F4-AC3B45607DBF}"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1582487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2429960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0673990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0478396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17024311"/>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7882410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3049253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59706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9986626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0488"/>
            <a:ext cx="2057400" cy="6767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0488"/>
            <a:ext cx="6019800" cy="6767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1321315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132D62-1F6D-7543-9260-ADE510CA6FF7}" type="datetime1">
              <a:rPr lang="en-US"/>
              <a:pPr/>
              <a:t>9/10/12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2D3DD9-3CFA-664E-AEBE-8FC6A5CFB67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5493EFF0-EBDA-CA42-A1FD-DE79657B3000}"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9509848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132D62-1F6D-7543-9260-ADE510CA6FF7}" type="datetime1">
              <a:rPr lang="en-US"/>
              <a:pPr/>
              <a:t>9/10/12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2D3DD9-3CFA-664E-AEBE-8FC6A5CFB679}" type="slidenum">
              <a:rPr lang="en-US"/>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132D62-1F6D-7543-9260-ADE510CA6FF7}" type="datetime1">
              <a:rPr lang="en-US"/>
              <a:pPr/>
              <a:t>9/10/12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2D3DD9-3CFA-664E-AEBE-8FC6A5CFB679}" type="slidenum">
              <a:rPr lang="en-US"/>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132D62-1F6D-7543-9260-ADE510CA6FF7}" type="datetime1">
              <a:rPr lang="en-US"/>
              <a:pPr/>
              <a:t>9/10/12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2D3DD9-3CFA-664E-AEBE-8FC6A5CFB679}" type="slidenum">
              <a:rPr lang="en-US"/>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132D62-1F6D-7543-9260-ADE510CA6FF7}" type="datetime1">
              <a:rPr lang="en-US"/>
              <a:pPr/>
              <a:t>9/10/12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2D3DD9-3CFA-664E-AEBE-8FC6A5CFB679}" type="slidenum">
              <a:rPr lang="en-US"/>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68B16FE-B396-7B4C-82BD-A19D2C5785E1}" type="datetime1">
              <a:rPr lang="en-US"/>
              <a:pPr/>
              <a:t>9/10/12</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5E1AB4DC-302D-4F4E-86A3-323E864D84C1}" type="slidenum">
              <a:rPr lang="en-US"/>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422AD1F-0B77-BD46-A36D-311EB3C4C8CC}" type="datetime1">
              <a:rPr lang="en-US"/>
              <a:pPr>
                <a:defRPr/>
              </a:pPr>
              <a:t>9/10/12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555802-5F50-3D4D-BB81-F7442B412819}"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E518F1F-422F-944F-9AA5-7060A940AA21}" type="datetime1">
              <a:rPr lang="en-US"/>
              <a:pPr/>
              <a:t>9/10/12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4A1BA8-4146-FC49-AC88-B1F77844B173}" type="slidenum">
              <a:rPr lang="en-US"/>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304800"/>
            <a:ext cx="6858000" cy="1022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47663" y="1809750"/>
            <a:ext cx="4130675"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0738" y="1809750"/>
            <a:ext cx="4132262"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47663" y="4248150"/>
            <a:ext cx="4130675"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0738" y="4248150"/>
            <a:ext cx="4132262"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E518F1F-422F-944F-9AA5-7060A940AA21}" type="datetime1">
              <a:rPr lang="en-US"/>
              <a:pPr/>
              <a:t>9/10/12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4A1BA8-4146-FC49-AC88-B1F77844B173}" type="slidenum">
              <a:rPr lang="en-US"/>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E518F1F-422F-944F-9AA5-7060A940AA21}" type="datetime1">
              <a:rPr lang="en-US"/>
              <a:pPr/>
              <a:t>9/10/12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4A1BA8-4146-FC49-AC88-B1F77844B17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A4F92AE-F44F-A140-81BB-E4CB37239BA2}"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60315041"/>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0120676-926A-184C-B4B8-0917640B613F}" type="datetime1">
              <a:rPr lang="en-US"/>
              <a:pPr/>
              <a:t>9/10/12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CAB1A1-B725-9D4A-BDB8-03622DBEC3FC}" type="slidenum">
              <a:rPr lang="en-US"/>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0120676-926A-184C-B4B8-0917640B613F}" type="datetime1">
              <a:rPr lang="en-US"/>
              <a:pPr/>
              <a:t>9/10/12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CAB1A1-B725-9D4A-BDB8-03622DBEC3FC}" type="slidenum">
              <a:rPr lang="en-US"/>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058C76B-2D7C-7240-9D67-1B30640A3122}"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8470845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FA8414-CC02-B549-9F13-37CA303ABEE6}" type="datetime1">
              <a:rPr lang="en-US"/>
              <a:pPr>
                <a:defRPr/>
              </a:pPr>
              <a:t>9/10/12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5FAFB5-0568-6944-82AF-29E95553DFB2}"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097A2CBD-BC40-B14A-9834-CC16ADF1E955}"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3834154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F70DB5C-54E3-AE47-B856-A7C565E0DA69}" type="slidenum">
              <a:rPr lang="en-US">
                <a:solidFill>
                  <a:srgbClr val="000000"/>
                </a:solidFill>
              </a:rPr>
              <a:pPr/>
              <a:t>‹#›</a:t>
            </a:fld>
            <a:endParaRPr lang="en-US">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3187003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6793CE5-1CFE-C348-9CB8-270F97609786}" type="slidenum">
              <a:rPr lang="en-US"/>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35927609"/>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381000"/>
            <a:ext cx="7772400" cy="1600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ctr" anchorCtr="0" compatLnSpc="1">
            <a:prstTxWarp prst="textNoShape">
              <a:avLst/>
            </a:prstTxWarp>
          </a:bodyPr>
          <a:lstStyle/>
          <a:p>
            <a:pPr lvl="0"/>
            <a:r>
              <a:rPr lang="en-US">
                <a:sym typeface="Times New Roman" charset="0"/>
              </a:rPr>
              <a:t>Click to edit Master title style</a:t>
            </a:r>
          </a:p>
        </p:txBody>
      </p:sp>
      <p:sp>
        <p:nvSpPr>
          <p:cNvPr id="1026" name="Rectangle 2"/>
          <p:cNvSpPr>
            <a:spLocks noGrp="1" noChangeArrowheads="1"/>
          </p:cNvSpPr>
          <p:nvPr>
            <p:ph type="body" idx="1"/>
          </p:nvPr>
        </p:nvSpPr>
        <p:spPr bwMode="auto">
          <a:xfrm>
            <a:off x="685800" y="1981200"/>
            <a:ext cx="7772400" cy="4876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027" name="Text Box 3"/>
          <p:cNvSpPr txBox="1">
            <a:spLocks noGrp="1" noChangeArrowheads="1"/>
          </p:cNvSpPr>
          <p:nvPr>
            <p:ph type="sldNum" sz="quarter" idx="4"/>
          </p:nvPr>
        </p:nvSpPr>
        <p:spPr bwMode="auto">
          <a:xfrm>
            <a:off x="7359650" y="6248400"/>
            <a:ext cx="292100" cy="2921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Times New Roman"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707E7B15-07EF-FC42-9DC1-4090F404443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Times New Roman" charset="0"/>
        </a:defRPr>
      </a:lvl1pPr>
      <a:lvl2pPr marL="396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2pPr>
      <a:lvl3pPr marL="396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3pPr>
      <a:lvl4pPr marL="396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4pPr>
      <a:lvl5pPr marL="396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5pPr>
      <a:lvl6pPr marL="4968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6pPr>
      <a:lvl7pPr marL="9540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7pPr>
      <a:lvl8pPr marL="14112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8pPr>
      <a:lvl9pPr marL="18684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9pPr>
    </p:titleStyle>
    <p:bodyStyle>
      <a:lvl1pPr marL="382588" indent="-342900" algn="l" rtl="0" fontAlgn="base">
        <a:spcBef>
          <a:spcPts val="700"/>
        </a:spcBef>
        <a:spcAft>
          <a:spcPct val="0"/>
        </a:spcAft>
        <a:buSzPct val="100000"/>
        <a:buFont typeface="Times New Roman" charset="0"/>
        <a:buChar char="•"/>
        <a:defRPr sz="3200">
          <a:solidFill>
            <a:schemeClr val="tx1"/>
          </a:solidFill>
          <a:latin typeface="+mn-lt"/>
          <a:ea typeface="+mn-ea"/>
          <a:cs typeface="+mn-cs"/>
          <a:sym typeface="Times New Roman" charset="0"/>
        </a:defRPr>
      </a:lvl1pPr>
      <a:lvl2pPr marL="731838" indent="-285750" algn="l" rtl="0" fontAlgn="base">
        <a:spcBef>
          <a:spcPts val="600"/>
        </a:spcBef>
        <a:spcAft>
          <a:spcPct val="0"/>
        </a:spcAft>
        <a:buSzPct val="100000"/>
        <a:buFont typeface="Times New Roman" charset="0"/>
        <a:buChar char="–"/>
        <a:defRPr sz="2800">
          <a:solidFill>
            <a:schemeClr val="tx1"/>
          </a:solidFill>
          <a:latin typeface="+mn-lt"/>
          <a:ea typeface="+mn-ea"/>
          <a:cs typeface="+mn-cs"/>
          <a:sym typeface="Times New Roman" charset="0"/>
        </a:defRPr>
      </a:lvl2pPr>
      <a:lvl3pPr marL="1131888" indent="-228600" algn="l" rtl="0" fontAlgn="base">
        <a:spcBef>
          <a:spcPts val="500"/>
        </a:spcBef>
        <a:spcAft>
          <a:spcPct val="0"/>
        </a:spcAft>
        <a:buSzPct val="100000"/>
        <a:buFont typeface="Times New Roman" charset="0"/>
        <a:buChar char="•"/>
        <a:defRPr sz="2400">
          <a:solidFill>
            <a:schemeClr val="tx1"/>
          </a:solidFill>
          <a:latin typeface="+mn-lt"/>
          <a:ea typeface="+mn-ea"/>
          <a:cs typeface="+mn-cs"/>
          <a:sym typeface="Times New Roman" charset="0"/>
        </a:defRPr>
      </a:lvl3pPr>
      <a:lvl4pPr marL="15890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4pPr>
      <a:lvl5pPr marL="20462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5pPr>
      <a:lvl6pPr marL="25034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6pPr>
      <a:lvl7pPr marL="29606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7pPr>
      <a:lvl8pPr marL="34178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8pPr>
      <a:lvl9pPr marL="38750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4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fld id="{5B554BB0-4354-BB42-BA2F-6B5F906A9FFA}" type="datetime1">
              <a:rPr lang="en-US">
                <a:ea typeface="ＭＳ Ｐゴシック" pitchFamily="-1" charset="-128"/>
                <a:cs typeface="ＭＳ Ｐゴシック" pitchFamily="-1" charset="-128"/>
              </a:rPr>
              <a:pPr defTabSz="457200"/>
              <a:t>9/10/12</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fld id="{58356FE4-C7B3-BD4B-8402-A53461C4AFF0}" type="slidenum">
              <a:rPr lang="en-US">
                <a:ea typeface="ＭＳ Ｐゴシック" pitchFamily="-1" charset="-128"/>
                <a:cs typeface="ＭＳ Ｐゴシック" pitchFamily="-1" charset="-128"/>
              </a:rPr>
              <a:pPr defTabSz="457200"/>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787"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4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fld id="{5B554BB0-4354-BB42-BA2F-6B5F906A9FFA}" type="datetime1">
              <a:rPr lang="en-US">
                <a:ea typeface="ＭＳ Ｐゴシック" pitchFamily="-1" charset="-128"/>
                <a:cs typeface="ＭＳ Ｐゴシック" pitchFamily="-1" charset="-128"/>
              </a:rPr>
              <a:pPr defTabSz="457200"/>
              <a:t>9/10/12</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fld id="{58356FE4-C7B3-BD4B-8402-A53461C4AFF0}" type="slidenum">
              <a:rPr lang="en-US">
                <a:ea typeface="ＭＳ Ｐゴシック" pitchFamily="-1" charset="-128"/>
                <a:cs typeface="ＭＳ Ｐゴシック" pitchFamily="-1" charset="-128"/>
              </a:rPr>
              <a:pPr defTabSz="457200"/>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81088"/>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defRPr/>
            </a:pPr>
            <a:fld id="{73668BD2-8C85-324A-8562-120E288C8BEB}" type="datetime1">
              <a:rPr lang="en-US">
                <a:ea typeface="ＭＳ Ｐゴシック" pitchFamily="-1" charset="-128"/>
                <a:cs typeface="ＭＳ Ｐゴシック" pitchFamily="-1" charset="-128"/>
              </a:rPr>
              <a:pPr defTabSz="457200">
                <a:defRPr/>
              </a:pPr>
              <a:t>9/10/12</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defRPr/>
            </a:pPr>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defRPr/>
            </a:pPr>
            <a:fld id="{3D1E02F6-E2DC-DA41-BB30-4546FFE8108E}" type="slidenum">
              <a:rPr lang="en-US">
                <a:ea typeface="ＭＳ Ｐゴシック" pitchFamily="-1" charset="-128"/>
                <a:cs typeface="ＭＳ Ｐゴシック" pitchFamily="-1" charset="-128"/>
              </a:rPr>
              <a:pPr defTabSz="457200">
                <a:defRPr/>
              </a:pPr>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794"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fld id="{D9E73653-C6F0-D544-8C7C-D80322666FEF}" type="datetime1">
              <a:rPr lang="en-US">
                <a:ea typeface="ＭＳ Ｐゴシック" pitchFamily="-1" charset="-128"/>
                <a:cs typeface="ＭＳ Ｐゴシック" pitchFamily="-1" charset="-128"/>
              </a:rPr>
              <a:pPr defTabSz="457200"/>
              <a:t>9/10/12</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fld id="{BB9B3A38-6201-794C-BF14-6844685F96F9}" type="slidenum">
              <a:rPr lang="en-US">
                <a:ea typeface="ＭＳ Ｐゴシック" pitchFamily="-1" charset="-128"/>
                <a:cs typeface="ＭＳ Ｐゴシック" pitchFamily="-1" charset="-128"/>
              </a:rPr>
              <a:pPr defTabSz="457200"/>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796"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fld id="{D9E73653-C6F0-D544-8C7C-D80322666FEF}" type="datetime1">
              <a:rPr lang="en-US">
                <a:ea typeface="ＭＳ Ｐゴシック" pitchFamily="-1" charset="-128"/>
                <a:cs typeface="ＭＳ Ｐゴシック" pitchFamily="-1" charset="-128"/>
              </a:rPr>
              <a:pPr defTabSz="457200"/>
              <a:t>9/10/12</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fld id="{BB9B3A38-6201-794C-BF14-6844685F96F9}" type="slidenum">
              <a:rPr lang="en-US">
                <a:ea typeface="ＭＳ Ｐゴシック" pitchFamily="-1" charset="-128"/>
                <a:cs typeface="ＭＳ Ｐゴシック" pitchFamily="-1" charset="-128"/>
              </a:rPr>
              <a:pPr defTabSz="457200"/>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798" r:id="rId1"/>
    <p:sldLayoutId id="2147483799"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fld id="{D9E73653-C6F0-D544-8C7C-D80322666FEF}" type="datetime1">
              <a:rPr lang="en-US">
                <a:ea typeface="ＭＳ Ｐゴシック" pitchFamily="-1" charset="-128"/>
                <a:cs typeface="ＭＳ Ｐゴシック" pitchFamily="-1" charset="-128"/>
              </a:rPr>
              <a:pPr defTabSz="457200"/>
              <a:t>9/10/12</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fld id="{BB9B3A38-6201-794C-BF14-6844685F96F9}" type="slidenum">
              <a:rPr lang="en-US">
                <a:ea typeface="ＭＳ Ｐゴシック" pitchFamily="-1" charset="-128"/>
                <a:cs typeface="ＭＳ Ｐゴシック" pitchFamily="-1" charset="-128"/>
              </a:rPr>
              <a:pPr defTabSz="457200"/>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802"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4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fld id="{CE524F3A-DB1C-7543-B8BD-2291EB0A8618}" type="datetime1">
              <a:rPr lang="en-US">
                <a:ea typeface="ＭＳ Ｐゴシック" pitchFamily="-1" charset="-128"/>
                <a:cs typeface="ＭＳ Ｐゴシック" pitchFamily="-1" charset="-128"/>
              </a:rPr>
              <a:pPr defTabSz="457200"/>
              <a:t>9/10/12</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fld id="{868C6A7D-A29D-A64B-A94A-56DF8074AF11}" type="slidenum">
              <a:rPr lang="en-US">
                <a:ea typeface="ＭＳ Ｐゴシック" pitchFamily="-1" charset="-128"/>
                <a:cs typeface="ＭＳ Ｐゴシック" pitchFamily="-1" charset="-128"/>
              </a:rPr>
              <a:pPr defTabSz="457200"/>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804"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4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fld id="{CE524F3A-DB1C-7543-B8BD-2291EB0A8618}" type="datetime1">
              <a:rPr lang="en-US">
                <a:ea typeface="ＭＳ Ｐゴシック" pitchFamily="-1" charset="-128"/>
                <a:cs typeface="ＭＳ Ｐゴシック" pitchFamily="-1" charset="-128"/>
              </a:rPr>
              <a:pPr defTabSz="457200"/>
              <a:t>9/10/12</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fld id="{868C6A7D-A29D-A64B-A94A-56DF8074AF11}" type="slidenum">
              <a:rPr lang="en-US">
                <a:ea typeface="ＭＳ Ｐゴシック" pitchFamily="-1" charset="-128"/>
                <a:cs typeface="ＭＳ Ｐゴシック" pitchFamily="-1" charset="-128"/>
              </a:rPr>
              <a:pPr defTabSz="457200"/>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806"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457200" y="0"/>
            <a:ext cx="8229600" cy="121285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ctr" anchorCtr="0" compatLnSpc="1">
            <a:prstTxWarp prst="textNoShape">
              <a:avLst/>
            </a:prstTxWarp>
          </a:bodyPr>
          <a:lstStyle/>
          <a:p>
            <a:pPr lvl="0"/>
            <a:r>
              <a:rPr lang="en-US">
                <a:sym typeface="Calibri" charset="0"/>
              </a:rPr>
              <a:t>Click to edit Master title style</a:t>
            </a:r>
          </a:p>
        </p:txBody>
      </p:sp>
      <p:sp>
        <p:nvSpPr>
          <p:cNvPr id="7170"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7171" name="Text Box 3"/>
          <p:cNvSpPr txBox="1">
            <a:spLocks noGrp="1" noChangeArrowheads="1"/>
          </p:cNvSpPr>
          <p:nvPr>
            <p:ph type="sldNum" sz="quarter" idx="4"/>
          </p:nvPr>
        </p:nvSpPr>
        <p:spPr bwMode="auto">
          <a:xfrm>
            <a:off x="7485063" y="6399213"/>
            <a:ext cx="268287" cy="2794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200">
                <a:solidFill>
                  <a:srgbClr val="898989"/>
                </a:solidFill>
                <a:latin typeface="+mn-lt"/>
                <a:ea typeface="ＭＳ Ｐゴシック" charset="0"/>
                <a:cs typeface="Calibri" charset="0"/>
                <a:sym typeface="Calibri"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fld id="{1084172B-9747-F341-B44C-A6705B3EE0E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08" r:id="rId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Calibri" charset="0"/>
        </a:defRPr>
      </a:lvl1pPr>
      <a:lvl2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968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540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4112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684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81088"/>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defRPr/>
            </a:pPr>
            <a:fld id="{73668BD2-8C85-324A-8562-120E288C8BEB}" type="datetime1">
              <a:rPr lang="en-US">
                <a:ea typeface="ＭＳ Ｐゴシック" pitchFamily="-1" charset="-128"/>
                <a:cs typeface="ＭＳ Ｐゴシック" pitchFamily="-1" charset="-128"/>
              </a:rPr>
              <a:pPr defTabSz="457200">
                <a:defRPr/>
              </a:pPr>
              <a:t>9/10/12</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defRPr/>
            </a:pPr>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defRPr/>
            </a:pPr>
            <a:fld id="{3D1E02F6-E2DC-DA41-BB30-4546FFE8108E}" type="slidenum">
              <a:rPr lang="en-US">
                <a:ea typeface="ＭＳ Ｐゴシック" pitchFamily="-1" charset="-128"/>
                <a:cs typeface="ＭＳ Ｐゴシック" pitchFamily="-1" charset="-128"/>
              </a:rPr>
              <a:pPr defTabSz="457200">
                <a:defRPr/>
              </a:pPr>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810"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57200" y="0"/>
            <a:ext cx="8229600" cy="16922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ctr" anchorCtr="0" compatLnSpc="1">
            <a:prstTxWarp prst="textNoShape">
              <a:avLst/>
            </a:prstTxWarp>
          </a:bodyPr>
          <a:lstStyle/>
          <a:p>
            <a:pPr lvl="0"/>
            <a:r>
              <a:rPr lang="en-US">
                <a:sym typeface="Calibri" charset="0"/>
              </a:rPr>
              <a:t>Click to edit Master title style</a:t>
            </a:r>
          </a:p>
        </p:txBody>
      </p:sp>
      <p:sp>
        <p:nvSpPr>
          <p:cNvPr id="2050"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2051" name="Text Box 3"/>
          <p:cNvSpPr txBox="1">
            <a:spLocks noGrp="1" noChangeArrowheads="1"/>
          </p:cNvSpPr>
          <p:nvPr>
            <p:ph type="sldNum" sz="quarter" idx="4"/>
          </p:nvPr>
        </p:nvSpPr>
        <p:spPr bwMode="auto">
          <a:xfrm>
            <a:off x="7485063" y="6399213"/>
            <a:ext cx="268287" cy="2794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200">
                <a:solidFill>
                  <a:srgbClr val="898989"/>
                </a:solidFill>
                <a:latin typeface="+mn-lt"/>
                <a:ea typeface="ＭＳ Ｐゴシック" charset="0"/>
                <a:cs typeface="Calibri" charset="0"/>
                <a:sym typeface="Calibri"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fld id="{C57A6504-70BC-9C40-9741-7DCE268B53A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Calibri" charset="0"/>
        </a:defRPr>
      </a:lvl1pPr>
      <a:lvl2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968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540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4112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684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7200" y="0"/>
            <a:ext cx="8229600" cy="121285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ctr" anchorCtr="0" compatLnSpc="1">
            <a:prstTxWarp prst="textNoShape">
              <a:avLst/>
            </a:prstTxWarp>
          </a:bodyPr>
          <a:lstStyle/>
          <a:p>
            <a:pPr lvl="0"/>
            <a:r>
              <a:rPr lang="en-US">
                <a:sym typeface="Calibri" charset="0"/>
              </a:rPr>
              <a:t>Click to edit Master title style</a:t>
            </a:r>
          </a:p>
        </p:txBody>
      </p:sp>
      <p:sp>
        <p:nvSpPr>
          <p:cNvPr id="3074"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3075" name="Text Box 3"/>
          <p:cNvSpPr txBox="1">
            <a:spLocks noGrp="1" noChangeArrowheads="1"/>
          </p:cNvSpPr>
          <p:nvPr>
            <p:ph type="sldNum" sz="quarter" idx="4"/>
          </p:nvPr>
        </p:nvSpPr>
        <p:spPr bwMode="auto">
          <a:xfrm>
            <a:off x="7485063" y="6399213"/>
            <a:ext cx="268287" cy="2794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200">
                <a:solidFill>
                  <a:srgbClr val="898989"/>
                </a:solidFill>
                <a:latin typeface="+mn-lt"/>
                <a:ea typeface="ＭＳ Ｐゴシック" charset="0"/>
                <a:cs typeface="Calibri" charset="0"/>
                <a:sym typeface="Calibri"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fld id="{EA7180C7-BBF1-1046-BCE2-9C112EFF427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12" r:id="rId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Calibri" charset="0"/>
        </a:defRPr>
      </a:lvl1pPr>
      <a:lvl2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968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540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4112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684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381000"/>
            <a:ext cx="7772400" cy="16002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ctr" anchorCtr="0" compatLnSpc="1">
            <a:prstTxWarp prst="textNoShape">
              <a:avLst/>
            </a:prstTxWarp>
          </a:bodyPr>
          <a:lstStyle/>
          <a:p>
            <a:pPr lvl="0"/>
            <a:r>
              <a:rPr lang="en-US">
                <a:sym typeface="Times New Roman" charset="0"/>
              </a:rPr>
              <a:t>Click to edit Master title style</a:t>
            </a:r>
          </a:p>
        </p:txBody>
      </p:sp>
      <p:sp>
        <p:nvSpPr>
          <p:cNvPr id="1026" name="Rectangle 2"/>
          <p:cNvSpPr>
            <a:spLocks noGrp="1" noChangeArrowheads="1"/>
          </p:cNvSpPr>
          <p:nvPr>
            <p:ph type="body" idx="1"/>
          </p:nvPr>
        </p:nvSpPr>
        <p:spPr bwMode="auto">
          <a:xfrm>
            <a:off x="685800" y="1981200"/>
            <a:ext cx="7772400" cy="4876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
        <p:nvSpPr>
          <p:cNvPr id="1027" name="Text Box 3"/>
          <p:cNvSpPr txBox="1">
            <a:spLocks noGrp="1" noChangeArrowheads="1"/>
          </p:cNvSpPr>
          <p:nvPr>
            <p:ph type="sldNum" sz="quarter" idx="4"/>
          </p:nvPr>
        </p:nvSpPr>
        <p:spPr bwMode="auto">
          <a:xfrm>
            <a:off x="7359650" y="6248400"/>
            <a:ext cx="292100" cy="2921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Times New Roman" charset="0"/>
              </a:defRPr>
            </a:lvl1pPr>
            <a:lvl2pPr>
              <a:defRPr sz="1200">
                <a:solidFill>
                  <a:schemeClr val="tx1"/>
                </a:solidFill>
                <a:latin typeface="+mn-lt"/>
                <a:ea typeface="ＭＳ Ｐゴシック" charset="0"/>
              </a:defRPr>
            </a:lvl2pPr>
            <a:lvl3pPr>
              <a:defRPr sz="1200">
                <a:solidFill>
                  <a:schemeClr val="tx1"/>
                </a:solidFill>
                <a:latin typeface="+mn-lt"/>
                <a:ea typeface="ＭＳ Ｐゴシック" charset="0"/>
              </a:defRPr>
            </a:lvl3pPr>
            <a:lvl4pPr>
              <a:defRPr sz="1200">
                <a:solidFill>
                  <a:schemeClr val="tx1"/>
                </a:solidFill>
                <a:latin typeface="+mn-lt"/>
                <a:ea typeface="ＭＳ Ｐゴシック" charset="0"/>
              </a:defRPr>
            </a:lvl4pPr>
            <a:lvl5pPr>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707E7B15-07EF-FC42-9DC1-4090F4044430}" type="slidenum">
              <a:rPr lang="en-US">
                <a:solidFill>
                  <a:srgbClr val="000000"/>
                </a:solidFill>
              </a: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14" r:id="rId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Times New Roman" charset="0"/>
        </a:defRPr>
      </a:lvl1pPr>
      <a:lvl2pPr marL="396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2pPr>
      <a:lvl3pPr marL="396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3pPr>
      <a:lvl4pPr marL="396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4pPr>
      <a:lvl5pPr marL="396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5pPr>
      <a:lvl6pPr marL="4968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6pPr>
      <a:lvl7pPr marL="9540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7pPr>
      <a:lvl8pPr marL="14112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8pPr>
      <a:lvl9pPr marL="1868488" algn="ctr" rtl="0" fontAlgn="base">
        <a:spcBef>
          <a:spcPct val="0"/>
        </a:spcBef>
        <a:spcAft>
          <a:spcPct val="0"/>
        </a:spcAft>
        <a:defRPr sz="4400">
          <a:solidFill>
            <a:schemeClr val="tx1"/>
          </a:solidFill>
          <a:latin typeface="Times New Roman" charset="0"/>
          <a:ea typeface="ヒラギノ明朝 ProN W3" charset="0"/>
          <a:cs typeface="ヒラギノ明朝 ProN W3" charset="0"/>
          <a:sym typeface="Times New Roman" charset="0"/>
        </a:defRPr>
      </a:lvl9pPr>
    </p:titleStyle>
    <p:bodyStyle>
      <a:lvl1pPr marL="382588" indent="-342900" algn="l" rtl="0" fontAlgn="base">
        <a:spcBef>
          <a:spcPts val="700"/>
        </a:spcBef>
        <a:spcAft>
          <a:spcPct val="0"/>
        </a:spcAft>
        <a:buSzPct val="100000"/>
        <a:buFont typeface="Times New Roman" charset="0"/>
        <a:buChar char="•"/>
        <a:defRPr sz="3200">
          <a:solidFill>
            <a:schemeClr val="tx1"/>
          </a:solidFill>
          <a:latin typeface="+mn-lt"/>
          <a:ea typeface="+mn-ea"/>
          <a:cs typeface="+mn-cs"/>
          <a:sym typeface="Times New Roman" charset="0"/>
        </a:defRPr>
      </a:lvl1pPr>
      <a:lvl2pPr marL="731838" indent="-285750" algn="l" rtl="0" fontAlgn="base">
        <a:spcBef>
          <a:spcPts val="600"/>
        </a:spcBef>
        <a:spcAft>
          <a:spcPct val="0"/>
        </a:spcAft>
        <a:buSzPct val="100000"/>
        <a:buFont typeface="Times New Roman" charset="0"/>
        <a:buChar char="–"/>
        <a:defRPr sz="2800">
          <a:solidFill>
            <a:schemeClr val="tx1"/>
          </a:solidFill>
          <a:latin typeface="+mn-lt"/>
          <a:ea typeface="+mn-ea"/>
          <a:cs typeface="+mn-cs"/>
          <a:sym typeface="Times New Roman" charset="0"/>
        </a:defRPr>
      </a:lvl2pPr>
      <a:lvl3pPr marL="1131888" indent="-228600" algn="l" rtl="0" fontAlgn="base">
        <a:spcBef>
          <a:spcPts val="500"/>
        </a:spcBef>
        <a:spcAft>
          <a:spcPct val="0"/>
        </a:spcAft>
        <a:buSzPct val="100000"/>
        <a:buFont typeface="Times New Roman" charset="0"/>
        <a:buChar char="•"/>
        <a:defRPr sz="2400">
          <a:solidFill>
            <a:schemeClr val="tx1"/>
          </a:solidFill>
          <a:latin typeface="+mn-lt"/>
          <a:ea typeface="+mn-ea"/>
          <a:cs typeface="+mn-cs"/>
          <a:sym typeface="Times New Roman" charset="0"/>
        </a:defRPr>
      </a:lvl3pPr>
      <a:lvl4pPr marL="15890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4pPr>
      <a:lvl5pPr marL="20462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5pPr>
      <a:lvl6pPr marL="25034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6pPr>
      <a:lvl7pPr marL="29606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7pPr>
      <a:lvl8pPr marL="34178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8pPr>
      <a:lvl9pPr marL="3875088" indent="-228600" algn="l" rtl="0" fontAlgn="base">
        <a:spcBef>
          <a:spcPts val="500"/>
        </a:spcBef>
        <a:spcAft>
          <a:spcPct val="0"/>
        </a:spcAft>
        <a:buSzPct val="100000"/>
        <a:buFont typeface="Times New Roman" charset="0"/>
        <a:buChar char="»"/>
        <a:defRPr sz="2000">
          <a:solidFill>
            <a:schemeClr val="tx1"/>
          </a:solidFill>
          <a:latin typeface="+mn-lt"/>
          <a:ea typeface="+mn-ea"/>
          <a:cs typeface="+mn-cs"/>
          <a:sym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7200" y="0"/>
            <a:ext cx="8229600" cy="121285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ctr" anchorCtr="0" compatLnSpc="1">
            <a:prstTxWarp prst="textNoShape">
              <a:avLst/>
            </a:prstTxWarp>
          </a:bodyPr>
          <a:lstStyle/>
          <a:p>
            <a:pPr lvl="0"/>
            <a:r>
              <a:rPr lang="en-US">
                <a:sym typeface="Calibri" charset="0"/>
              </a:rPr>
              <a:t>Click to edit Master title style</a:t>
            </a:r>
          </a:p>
        </p:txBody>
      </p:sp>
      <p:sp>
        <p:nvSpPr>
          <p:cNvPr id="3074"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3075" name="Text Box 3"/>
          <p:cNvSpPr txBox="1">
            <a:spLocks noGrp="1" noChangeArrowheads="1"/>
          </p:cNvSpPr>
          <p:nvPr>
            <p:ph type="sldNum" sz="quarter" idx="4"/>
          </p:nvPr>
        </p:nvSpPr>
        <p:spPr bwMode="auto">
          <a:xfrm>
            <a:off x="7485063" y="6399213"/>
            <a:ext cx="268287" cy="2794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200">
                <a:solidFill>
                  <a:srgbClr val="898989"/>
                </a:solidFill>
                <a:latin typeface="+mn-lt"/>
                <a:ea typeface="ＭＳ Ｐゴシック" charset="0"/>
                <a:cs typeface="Calibri" charset="0"/>
                <a:sym typeface="Calibri"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fld id="{EA7180C7-BBF1-1046-BCE2-9C112EFF427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791" r:id="rId12"/>
    <p:sldLayoutId id="2147483792" r:id="rId13"/>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Calibri" charset="0"/>
        </a:defRPr>
      </a:lvl1pPr>
      <a:lvl2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968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540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4112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684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457200" y="0"/>
            <a:ext cx="8229600" cy="121285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ctr" anchorCtr="0" compatLnSpc="1">
            <a:prstTxWarp prst="textNoShape">
              <a:avLst/>
            </a:prstTxWarp>
          </a:bodyPr>
          <a:lstStyle/>
          <a:p>
            <a:pPr lvl="0"/>
            <a:r>
              <a:rPr lang="en-US">
                <a:sym typeface="Calibri" charset="0"/>
              </a:rPr>
              <a:t>Click to edit Master title style</a:t>
            </a:r>
          </a:p>
        </p:txBody>
      </p:sp>
      <p:sp>
        <p:nvSpPr>
          <p:cNvPr id="4098"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4099" name="Text Box 3"/>
          <p:cNvSpPr txBox="1">
            <a:spLocks noGrp="1" noChangeArrowheads="1"/>
          </p:cNvSpPr>
          <p:nvPr>
            <p:ph type="sldNum" sz="quarter" idx="4"/>
          </p:nvPr>
        </p:nvSpPr>
        <p:spPr bwMode="auto">
          <a:xfrm>
            <a:off x="7485063" y="6343650"/>
            <a:ext cx="268287" cy="2794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200">
                <a:solidFill>
                  <a:srgbClr val="898989"/>
                </a:solidFill>
                <a:latin typeface="+mn-lt"/>
                <a:ea typeface="ＭＳ Ｐゴシック" charset="0"/>
                <a:cs typeface="Calibri" charset="0"/>
                <a:sym typeface="Calibri"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fld id="{8E774C09-3792-F74A-8641-F7B332361F6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Calibri" charset="0"/>
        </a:defRPr>
      </a:lvl1pPr>
      <a:lvl2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968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540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4112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684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457200" y="0"/>
            <a:ext cx="8229600" cy="121285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ctr" anchorCtr="0" compatLnSpc="1">
            <a:prstTxWarp prst="textNoShape">
              <a:avLst/>
            </a:prstTxWarp>
          </a:bodyPr>
          <a:lstStyle/>
          <a:p>
            <a:pPr lvl="0"/>
            <a:r>
              <a:rPr lang="en-US">
                <a:sym typeface="Calibri" charset="0"/>
              </a:rPr>
              <a:t>Click to edit Master title style</a:t>
            </a:r>
          </a:p>
        </p:txBody>
      </p:sp>
      <p:sp>
        <p:nvSpPr>
          <p:cNvPr id="5122"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5123" name="Text Box 3"/>
          <p:cNvSpPr txBox="1">
            <a:spLocks noGrp="1" noChangeArrowheads="1"/>
          </p:cNvSpPr>
          <p:nvPr>
            <p:ph type="sldNum" sz="quarter" idx="4"/>
          </p:nvPr>
        </p:nvSpPr>
        <p:spPr bwMode="auto">
          <a:xfrm>
            <a:off x="7485063" y="6343650"/>
            <a:ext cx="268287" cy="2794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200">
                <a:solidFill>
                  <a:srgbClr val="898989"/>
                </a:solidFill>
                <a:latin typeface="+mn-lt"/>
                <a:ea typeface="ＭＳ Ｐゴシック" charset="0"/>
                <a:cs typeface="Calibri" charset="0"/>
                <a:sym typeface="Calibri"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fld id="{9C8837CE-19AB-DA47-8CDA-A87A0FADDA6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hf hdr="0" ftr="0" dt="0"/>
  <p:txStyles>
    <p:titleStyle>
      <a:lvl1pPr marL="39688" algn="ctr" rtl="0" fontAlgn="base">
        <a:spcBef>
          <a:spcPct val="0"/>
        </a:spcBef>
        <a:spcAft>
          <a:spcPct val="0"/>
        </a:spcAft>
        <a:defRPr sz="4400">
          <a:solidFill>
            <a:schemeClr val="tx1"/>
          </a:solidFill>
          <a:latin typeface="+mj-lt"/>
          <a:ea typeface="+mj-ea"/>
          <a:cs typeface="+mj-cs"/>
          <a:sym typeface="Calibri" charset="0"/>
        </a:defRPr>
      </a:lvl1pPr>
      <a:lvl2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968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540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4112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684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457200" y="90488"/>
            <a:ext cx="8229600" cy="150971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ctr" anchorCtr="0" compatLnSpc="1">
            <a:prstTxWarp prst="textNoShape">
              <a:avLst/>
            </a:prstTxWarp>
          </a:bodyPr>
          <a:lstStyle/>
          <a:p>
            <a:pPr lvl="0"/>
            <a:r>
              <a:rPr lang="en-US">
                <a:sym typeface="Calibri" charset="0"/>
              </a:rPr>
              <a:t>Click to edit Master title style</a:t>
            </a:r>
          </a:p>
        </p:txBody>
      </p:sp>
      <p:sp>
        <p:nvSpPr>
          <p:cNvPr id="11266" name="Rectangle 2"/>
          <p:cNvSpPr>
            <a:spLocks noGrp="1" noChangeArrowheads="1"/>
          </p:cNvSpPr>
          <p:nvPr>
            <p:ph type="body" idx="1"/>
          </p:nvPr>
        </p:nvSpPr>
        <p:spPr bwMode="auto">
          <a:xfrm>
            <a:off x="457200" y="1600200"/>
            <a:ext cx="8229600" cy="52578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txBody>
          <a:bodyPr vert="horz" wrap="square" lIns="50800" tIns="50800" rIns="91440" bIns="508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txStyles>
    <p:titleStyle>
      <a:lvl1pPr marL="39688" algn="ctr" rtl="0" fontAlgn="base">
        <a:spcBef>
          <a:spcPct val="0"/>
        </a:spcBef>
        <a:spcAft>
          <a:spcPct val="0"/>
        </a:spcAft>
        <a:defRPr sz="4400">
          <a:solidFill>
            <a:schemeClr val="tx1"/>
          </a:solidFill>
          <a:latin typeface="+mj-lt"/>
          <a:ea typeface="+mj-ea"/>
          <a:cs typeface="+mj-cs"/>
          <a:sym typeface="Calibri" charset="0"/>
        </a:defRPr>
      </a:lvl1pPr>
      <a:lvl2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marL="396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968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540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4112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68488"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382588" indent="-342900" algn="l" rtl="0" fontAlgn="base">
        <a:spcBef>
          <a:spcPts val="800"/>
        </a:spcBef>
        <a:spcAft>
          <a:spcPct val="0"/>
        </a:spcAft>
        <a:buClr>
          <a:srgbClr val="000000"/>
        </a:buClr>
        <a:buSzPct val="100000"/>
        <a:buFont typeface="Arial" charset="0"/>
        <a:buChar char="•"/>
        <a:defRPr sz="3200">
          <a:solidFill>
            <a:schemeClr val="tx1"/>
          </a:solidFill>
          <a:latin typeface="+mn-lt"/>
          <a:ea typeface="+mn-ea"/>
          <a:cs typeface="+mn-cs"/>
          <a:sym typeface="Calibri" charset="0"/>
        </a:defRPr>
      </a:lvl1pPr>
      <a:lvl2pPr marL="731838" indent="-285750" algn="l" rtl="0" fontAlgn="base">
        <a:spcBef>
          <a:spcPts val="700"/>
        </a:spcBef>
        <a:spcAft>
          <a:spcPct val="0"/>
        </a:spcAft>
        <a:buClr>
          <a:srgbClr val="000000"/>
        </a:buClr>
        <a:buSzPct val="100000"/>
        <a:buFont typeface="Arial" charset="0"/>
        <a:buChar char="–"/>
        <a:defRPr sz="2800">
          <a:solidFill>
            <a:schemeClr val="tx1"/>
          </a:solidFill>
          <a:latin typeface="+mn-lt"/>
          <a:ea typeface="+mn-ea"/>
          <a:cs typeface="+mn-cs"/>
          <a:sym typeface="Calibri" charset="0"/>
        </a:defRPr>
      </a:lvl2pPr>
      <a:lvl3pPr marL="1131888" indent="-228600" algn="l" rtl="0" fontAlgn="base">
        <a:spcBef>
          <a:spcPts val="600"/>
        </a:spcBef>
        <a:spcAft>
          <a:spcPct val="0"/>
        </a:spcAft>
        <a:buClr>
          <a:srgbClr val="000000"/>
        </a:buClr>
        <a:buSzPct val="100000"/>
        <a:buFont typeface="Arial" charset="0"/>
        <a:buChar char="•"/>
        <a:defRPr sz="2400">
          <a:solidFill>
            <a:schemeClr val="tx1"/>
          </a:solidFill>
          <a:latin typeface="+mn-lt"/>
          <a:ea typeface="+mn-ea"/>
          <a:cs typeface="+mn-cs"/>
          <a:sym typeface="Calibri" charset="0"/>
        </a:defRPr>
      </a:lvl3pPr>
      <a:lvl4pPr marL="1589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4pPr>
      <a:lvl5pPr marL="20462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4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fld id="{5B554BB0-4354-BB42-BA2F-6B5F906A9FFA}" type="datetime1">
              <a:rPr lang="en-US">
                <a:ea typeface="ＭＳ Ｐゴシック" pitchFamily="-1" charset="-128"/>
                <a:cs typeface="ＭＳ Ｐゴシック" pitchFamily="-1" charset="-128"/>
              </a:rPr>
              <a:pPr defTabSz="457200"/>
              <a:t>9/10/12</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fld id="{58356FE4-C7B3-BD4B-8402-A53461C4AFF0}" type="slidenum">
              <a:rPr lang="en-US">
                <a:ea typeface="ＭＳ Ｐゴシック" pitchFamily="-1" charset="-128"/>
                <a:cs typeface="ＭＳ Ｐゴシック" pitchFamily="-1" charset="-128"/>
              </a:rPr>
              <a:pPr defTabSz="457200"/>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781"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4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fld id="{5B554BB0-4354-BB42-BA2F-6B5F906A9FFA}" type="datetime1">
              <a:rPr lang="en-US">
                <a:ea typeface="ＭＳ Ｐゴシック" pitchFamily="-1" charset="-128"/>
                <a:cs typeface="ＭＳ Ｐゴシック" pitchFamily="-1" charset="-128"/>
              </a:rPr>
              <a:pPr defTabSz="457200"/>
              <a:t>9/10/12</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fld id="{58356FE4-C7B3-BD4B-8402-A53461C4AFF0}" type="slidenum">
              <a:rPr lang="en-US">
                <a:ea typeface="ＭＳ Ｐゴシック" pitchFamily="-1" charset="-128"/>
                <a:cs typeface="ＭＳ Ｐゴシック" pitchFamily="-1" charset="-128"/>
              </a:rPr>
              <a:pPr defTabSz="457200"/>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783"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4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fld id="{5B554BB0-4354-BB42-BA2F-6B5F906A9FFA}" type="datetime1">
              <a:rPr lang="en-US">
                <a:ea typeface="ＭＳ Ｐゴシック" pitchFamily="-1" charset="-128"/>
                <a:cs typeface="ＭＳ Ｐゴシック" pitchFamily="-1" charset="-128"/>
              </a:rPr>
              <a:pPr defTabSz="457200"/>
              <a:t>9/10/12</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defTabSz="457200"/>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fld id="{58356FE4-C7B3-BD4B-8402-A53461C4AFF0}" type="slidenum">
              <a:rPr lang="en-US">
                <a:ea typeface="ＭＳ Ｐゴシック" pitchFamily="-1" charset="-128"/>
                <a:cs typeface="ＭＳ Ｐゴシック" pitchFamily="-1" charset="-128"/>
              </a:rPr>
              <a:pPr defTabSz="457200"/>
              <a:t>‹#›</a:t>
            </a:fld>
            <a:endParaRPr lang="en-US">
              <a:ea typeface="ＭＳ Ｐゴシック" pitchFamily="-1" charset="-128"/>
              <a:cs typeface="ＭＳ Ｐゴシック" pitchFamily="-1" charset="-128"/>
            </a:endParaRPr>
          </a:p>
        </p:txBody>
      </p:sp>
    </p:spTree>
  </p:cSld>
  <p:clrMap bg1="lt1" tx1="dk1" bg2="lt2" tx2="dk2" accent1="accent1" accent2="accent2" accent3="accent3" accent4="accent4" accent5="accent5" accent6="accent6" hlink="hlink" folHlink="folHlink"/>
  <p:sldLayoutIdLst>
    <p:sldLayoutId id="2147483785"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emf"/><Relationship Id="rId5" Type="http://schemas.openxmlformats.org/officeDocument/2006/relationships/image" Target="../media/image18.emf"/><Relationship Id="rId1" Type="http://schemas.openxmlformats.org/officeDocument/2006/relationships/slideLayout" Target="../slideLayouts/slideLayout24.xml"/><Relationship Id="rId2" Type="http://schemas.openxmlformats.org/officeDocument/2006/relationships/image" Target="../media/image15.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9.xml"/><Relationship Id="rId3" Type="http://schemas.openxmlformats.org/officeDocument/2006/relationships/image" Target="../media/image16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7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171.png"/><Relationship Id="rId3" Type="http://schemas.openxmlformats.org/officeDocument/2006/relationships/image" Target="../media/image172.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4.bin"/><Relationship Id="rId5" Type="http://schemas.openxmlformats.org/officeDocument/2006/relationships/oleObject" Target="../embeddings/oleObject5.bin"/><Relationship Id="rId6" Type="http://schemas.openxmlformats.org/officeDocument/2006/relationships/oleObject" Target="../embeddings/oleObject6.bin"/><Relationship Id="rId7" Type="http://schemas.openxmlformats.org/officeDocument/2006/relationships/oleObject" Target="../embeddings/oleObject7.bin"/><Relationship Id="rId1" Type="http://schemas.openxmlformats.org/officeDocument/2006/relationships/vmlDrawing" Target="../drawings/vmlDrawing18.vml"/><Relationship Id="rId2" Type="http://schemas.openxmlformats.org/officeDocument/2006/relationships/slideLayout" Target="../slideLayouts/slideLayout7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77.png"/><Relationship Id="rId1" Type="http://schemas.openxmlformats.org/officeDocument/2006/relationships/video" Target="file://localhost/Users/torralba/atb/Teaching/2012/6.869_2012f/slides/lecture2linearfilters/Untitled.mov" TargetMode="External"/><Relationship Id="rId2" Type="http://schemas.openxmlformats.org/officeDocument/2006/relationships/slideLayout" Target="../slideLayouts/slideLayout78.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8.bin"/><Relationship Id="rId1" Type="http://schemas.openxmlformats.org/officeDocument/2006/relationships/vmlDrawing" Target="../drawings/vmlDrawing19.vml"/><Relationship Id="rId2" Type="http://schemas.openxmlformats.org/officeDocument/2006/relationships/slideLayout" Target="../slideLayouts/slideLayout69.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9.bin"/><Relationship Id="rId5" Type="http://schemas.openxmlformats.org/officeDocument/2006/relationships/oleObject" Target="../embeddings/oleObject10.bin"/><Relationship Id="rId6" Type="http://schemas.openxmlformats.org/officeDocument/2006/relationships/oleObject" Target="../embeddings/oleObject11.bin"/><Relationship Id="rId7" Type="http://schemas.openxmlformats.org/officeDocument/2006/relationships/oleObject" Target="../embeddings/oleObject12.bin"/><Relationship Id="rId8" Type="http://schemas.openxmlformats.org/officeDocument/2006/relationships/oleObject" Target="../embeddings/oleObject13.bin"/><Relationship Id="rId1" Type="http://schemas.openxmlformats.org/officeDocument/2006/relationships/vmlDrawing" Target="../drawings/vmlDrawing20.vml"/><Relationship Id="rId2" Type="http://schemas.openxmlformats.org/officeDocument/2006/relationships/slideLayout" Target="../slideLayouts/slideLayout7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18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18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8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8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8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8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8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8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8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90.png"/></Relationships>
</file>

<file path=ppt/slides/_rels/slide119.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6.png"/><Relationship Id="rId5" Type="http://schemas.openxmlformats.org/officeDocument/2006/relationships/image" Target="../media/image190.png"/><Relationship Id="rId1" Type="http://schemas.openxmlformats.org/officeDocument/2006/relationships/slideLayout" Target="../slideLayouts/slideLayout34.xml"/><Relationship Id="rId2" Type="http://schemas.openxmlformats.org/officeDocument/2006/relationships/image" Target="../media/image189.png"/></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Layout" Target="../slideLayouts/slideLayout24.xml"/><Relationship Id="rId2"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image" Target="../media/image192.jpeg"/><Relationship Id="rId4" Type="http://schemas.openxmlformats.org/officeDocument/2006/relationships/image" Target="../media/image193.jpeg"/><Relationship Id="rId5" Type="http://schemas.openxmlformats.org/officeDocument/2006/relationships/image" Target="../media/image194.jpeg"/><Relationship Id="rId6" Type="http://schemas.openxmlformats.org/officeDocument/2006/relationships/image" Target="../media/image195.png"/><Relationship Id="rId7" Type="http://schemas.openxmlformats.org/officeDocument/2006/relationships/image" Target="../media/image196.jpeg"/><Relationship Id="rId1" Type="http://schemas.openxmlformats.org/officeDocument/2006/relationships/slideLayout" Target="../slideLayouts/slideLayout35.xml"/><Relationship Id="rId2" Type="http://schemas.openxmlformats.org/officeDocument/2006/relationships/image" Target="../media/image191.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9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8.png"/></Relationships>
</file>

<file path=ppt/slides/_rels/slide126.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201.png"/><Relationship Id="rId1" Type="http://schemas.openxmlformats.org/officeDocument/2006/relationships/slideLayout" Target="../slideLayouts/slideLayout24.xml"/><Relationship Id="rId2" Type="http://schemas.openxmlformats.org/officeDocument/2006/relationships/image" Target="../media/image199.png"/></Relationships>
</file>

<file path=ppt/slides/_rels/slide127.xml.rels><?xml version="1.0" encoding="UTF-8" standalone="yes"?>
<Relationships xmlns="http://schemas.openxmlformats.org/package/2006/relationships"><Relationship Id="rId3" Type="http://schemas.openxmlformats.org/officeDocument/2006/relationships/image" Target="../media/image202.wmf"/><Relationship Id="rId4" Type="http://schemas.openxmlformats.org/officeDocument/2006/relationships/image" Target="../media/image203.png"/><Relationship Id="rId1" Type="http://schemas.openxmlformats.org/officeDocument/2006/relationships/slideLayout" Target="../slideLayouts/slideLayout26.xml"/><Relationship Id="rId2" Type="http://schemas.openxmlformats.org/officeDocument/2006/relationships/notesSlide" Target="../notesSlides/notesSlide14.xml"/></Relationships>
</file>

<file path=ppt/slides/_rels/slide128.xml.rels><?xml version="1.0" encoding="UTF-8" standalone="yes"?>
<Relationships xmlns="http://schemas.openxmlformats.org/package/2006/relationships"><Relationship Id="rId3" Type="http://schemas.openxmlformats.org/officeDocument/2006/relationships/image" Target="../media/image205.png"/><Relationship Id="rId4" Type="http://schemas.openxmlformats.org/officeDocument/2006/relationships/image" Target="../media/image206.png"/><Relationship Id="rId5" Type="http://schemas.openxmlformats.org/officeDocument/2006/relationships/image" Target="../media/image207.png"/><Relationship Id="rId6" Type="http://schemas.openxmlformats.org/officeDocument/2006/relationships/image" Target="../media/image208.png"/><Relationship Id="rId1" Type="http://schemas.openxmlformats.org/officeDocument/2006/relationships/slideLayout" Target="../slideLayouts/slideLayout24.xml"/><Relationship Id="rId2" Type="http://schemas.openxmlformats.org/officeDocument/2006/relationships/image" Target="../media/image204.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 Id="rId3" Type="http://schemas.openxmlformats.org/officeDocument/2006/relationships/image" Target="../media/image20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oleObject" Target="../embeddings/Microsoft_Equation6.bin"/><Relationship Id="rId5" Type="http://schemas.openxmlformats.org/officeDocument/2006/relationships/oleObject" Target="../embeddings/Microsoft_Equation7.bin"/><Relationship Id="rId1" Type="http://schemas.openxmlformats.org/officeDocument/2006/relationships/vmlDrawing" Target="../drawings/vmlDrawing3.vml"/><Relationship Id="rId2" Type="http://schemas.openxmlformats.org/officeDocument/2006/relationships/slideLayout" Target="../slideLayouts/slideLayout7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 Id="rId3" Type="http://schemas.openxmlformats.org/officeDocument/2006/relationships/image" Target="../media/image21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1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12.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13.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14.png"/><Relationship Id="rId3" Type="http://schemas.openxmlformats.org/officeDocument/2006/relationships/image" Target="../media/image212.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 Id="rId3" Type="http://schemas.openxmlformats.org/officeDocument/2006/relationships/image" Target="../media/image215.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 Id="rId3" Type="http://schemas.openxmlformats.org/officeDocument/2006/relationships/image" Target="../media/image21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 Id="rId3" Type="http://schemas.openxmlformats.org/officeDocument/2006/relationships/image" Target="../media/image217.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oleObject" Target="../embeddings/Microsoft_Equation8.bin"/><Relationship Id="rId1" Type="http://schemas.openxmlformats.org/officeDocument/2006/relationships/vmlDrawing" Target="../drawings/vmlDrawing4.vml"/><Relationship Id="rId2"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4.xml"/><Relationship Id="rId2"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8.png"/><Relationship Id="rId1" Type="http://schemas.openxmlformats.org/officeDocument/2006/relationships/slideLayout" Target="../slideLayouts/slideLayout24.xml"/><Relationship Id="rId2"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0.png"/><Relationship Id="rId1" Type="http://schemas.openxmlformats.org/officeDocument/2006/relationships/slideLayout" Target="../slideLayouts/slideLayout24.xml"/><Relationship Id="rId2"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oleObject" Target="../embeddings/oleObject2.bin"/><Relationship Id="rId1" Type="http://schemas.openxmlformats.org/officeDocument/2006/relationships/vmlDrawing" Target="../drawings/vmlDrawing5.vml"/><Relationship Id="rId2"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3.png"/><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5.tiff"/></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tiff"/><Relationship Id="rId1" Type="http://schemas.openxmlformats.org/officeDocument/2006/relationships/slideLayout" Target="../slideLayouts/slideLayout29.xml"/><Relationship Id="rId2" Type="http://schemas.openxmlformats.org/officeDocument/2006/relationships/image" Target="../media/image40.pdf"/></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72.xml"/><Relationship Id="rId2"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7.png"/><Relationship Id="rId1" Type="http://schemas.openxmlformats.org/officeDocument/2006/relationships/slideLayout" Target="../slideLayouts/slideLayout24.xml"/><Relationship Id="rId2"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0.png"/><Relationship Id="rId3"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Microsoft_Equation9.bin"/><Relationship Id="rId4" Type="http://schemas.openxmlformats.org/officeDocument/2006/relationships/image" Target="../media/image26.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vmlDrawing" Target="../drawings/vmlDrawing6.vml"/><Relationship Id="rId2"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Microsoft_Equation10.bin"/><Relationship Id="rId4" Type="http://schemas.openxmlformats.org/officeDocument/2006/relationships/image" Target="../media/image26.png"/><Relationship Id="rId5" Type="http://schemas.openxmlformats.org/officeDocument/2006/relationships/image" Target="../media/image54.png"/><Relationship Id="rId1" Type="http://schemas.openxmlformats.org/officeDocument/2006/relationships/vmlDrawing" Target="../drawings/vmlDrawing7.vml"/><Relationship Id="rId2"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81.xml"/><Relationship Id="rId2"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53.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83.xml"/><Relationship Id="rId2"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oleObject" Target="../embeddings/Microsoft_Equation11.bin"/><Relationship Id="rId5" Type="http://schemas.openxmlformats.org/officeDocument/2006/relationships/oleObject" Target="../embeddings/Microsoft_Equation12.bin"/><Relationship Id="rId6" Type="http://schemas.openxmlformats.org/officeDocument/2006/relationships/oleObject" Target="../embeddings/Microsoft_Equation13.bin"/><Relationship Id="rId1" Type="http://schemas.openxmlformats.org/officeDocument/2006/relationships/vmlDrawing" Target="../drawings/vmlDrawing8.vml"/><Relationship Id="rId2"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oleObject" Target="../embeddings/Microsoft_Equation14.bin"/><Relationship Id="rId5" Type="http://schemas.openxmlformats.org/officeDocument/2006/relationships/oleObject" Target="../embeddings/Microsoft_Equation15.bin"/><Relationship Id="rId6" Type="http://schemas.openxmlformats.org/officeDocument/2006/relationships/image" Target="../media/image68.png"/><Relationship Id="rId1" Type="http://schemas.openxmlformats.org/officeDocument/2006/relationships/vmlDrawing" Target="../drawings/vmlDrawing9.vml"/><Relationship Id="rId2"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Microsoft_Equation16.bin"/><Relationship Id="rId4" Type="http://schemas.openxmlformats.org/officeDocument/2006/relationships/image" Target="../media/image47.png"/><Relationship Id="rId5" Type="http://schemas.openxmlformats.org/officeDocument/2006/relationships/oleObject" Target="../embeddings/Microsoft_Equation17.bin"/><Relationship Id="rId6" Type="http://schemas.openxmlformats.org/officeDocument/2006/relationships/oleObject" Target="../embeddings/Microsoft_Equation18.bin"/><Relationship Id="rId7" Type="http://schemas.openxmlformats.org/officeDocument/2006/relationships/oleObject" Target="../embeddings/Microsoft_Equation19.bin"/><Relationship Id="rId8" Type="http://schemas.openxmlformats.org/officeDocument/2006/relationships/image" Target="../media/image68.png"/><Relationship Id="rId9" Type="http://schemas.openxmlformats.org/officeDocument/2006/relationships/oleObject" Target="../embeddings/Microsoft_Equation20.bin"/><Relationship Id="rId1" Type="http://schemas.openxmlformats.org/officeDocument/2006/relationships/vmlDrawing" Target="../drawings/vmlDrawing10.vml"/><Relationship Id="rId2"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Microsoft_Equation21.bin"/><Relationship Id="rId4" Type="http://schemas.openxmlformats.org/officeDocument/2006/relationships/oleObject" Target="../embeddings/Microsoft_Equation22.bin"/><Relationship Id="rId5" Type="http://schemas.openxmlformats.org/officeDocument/2006/relationships/oleObject" Target="../embeddings/Microsoft_Equation23.bin"/><Relationship Id="rId6" Type="http://schemas.openxmlformats.org/officeDocument/2006/relationships/oleObject" Target="../embeddings/Microsoft_Equation24.bin"/><Relationship Id="rId7" Type="http://schemas.openxmlformats.org/officeDocument/2006/relationships/image" Target="../media/image77.png"/><Relationship Id="rId8" Type="http://schemas.openxmlformats.org/officeDocument/2006/relationships/image" Target="../media/image68.png"/><Relationship Id="rId9" Type="http://schemas.openxmlformats.org/officeDocument/2006/relationships/image" Target="../media/image78.png"/><Relationship Id="rId1" Type="http://schemas.openxmlformats.org/officeDocument/2006/relationships/vmlDrawing" Target="../drawings/vmlDrawing11.vml"/><Relationship Id="rId2"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Microsoft_Equation25.bin"/><Relationship Id="rId4" Type="http://schemas.openxmlformats.org/officeDocument/2006/relationships/oleObject" Target="../embeddings/Microsoft_Equation26.bin"/><Relationship Id="rId5" Type="http://schemas.openxmlformats.org/officeDocument/2006/relationships/image" Target="../media/image47.png"/><Relationship Id="rId6" Type="http://schemas.openxmlformats.org/officeDocument/2006/relationships/oleObject" Target="../embeddings/Microsoft_Equation27.bin"/><Relationship Id="rId7" Type="http://schemas.openxmlformats.org/officeDocument/2006/relationships/oleObject" Target="../embeddings/Microsoft_Equation28.bin"/><Relationship Id="rId8" Type="http://schemas.openxmlformats.org/officeDocument/2006/relationships/image" Target="../media/image82.png"/><Relationship Id="rId1" Type="http://schemas.openxmlformats.org/officeDocument/2006/relationships/vmlDrawing" Target="../drawings/vmlDrawing12.vml"/><Relationship Id="rId2"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80.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2.png"/><Relationship Id="rId1" Type="http://schemas.openxmlformats.org/officeDocument/2006/relationships/slideLayout" Target="../slideLayouts/slideLayout81.xml"/><Relationship Id="rId2" Type="http://schemas.openxmlformats.org/officeDocument/2006/relationships/image" Target="../media/image8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5.png"/><Relationship Id="rId3" Type="http://schemas.openxmlformats.org/officeDocument/2006/relationships/image" Target="../media/image8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6.png"/><Relationship Id="rId3"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Microsoft_Equation29.bin"/><Relationship Id="rId5" Type="http://schemas.openxmlformats.org/officeDocument/2006/relationships/oleObject" Target="../embeddings/Microsoft_Equation30.bin"/><Relationship Id="rId1" Type="http://schemas.openxmlformats.org/officeDocument/2006/relationships/vmlDrawing" Target="../drawings/vmlDrawing13.vml"/><Relationship Id="rId2" Type="http://schemas.openxmlformats.org/officeDocument/2006/relationships/slideLayout" Target="../slideLayouts/slideLayout73.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emf"/><Relationship Id="rId1" Type="http://schemas.openxmlformats.org/officeDocument/2006/relationships/slideLayout" Target="../slideLayouts/slideLayout24.xml"/><Relationship Id="rId2"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94.png"/><Relationship Id="rId5" Type="http://schemas.openxmlformats.org/officeDocument/2006/relationships/oleObject" Target="../embeddings/Microsoft_Equation31.bin"/><Relationship Id="rId6" Type="http://schemas.openxmlformats.org/officeDocument/2006/relationships/oleObject" Target="../embeddings/Microsoft_Equation32.bin"/><Relationship Id="rId1" Type="http://schemas.openxmlformats.org/officeDocument/2006/relationships/vmlDrawing" Target="../drawings/vmlDrawing14.vml"/><Relationship Id="rId2"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95.png"/><Relationship Id="rId5" Type="http://schemas.openxmlformats.org/officeDocument/2006/relationships/oleObject" Target="../embeddings/Microsoft_Equation33.bin"/><Relationship Id="rId6" Type="http://schemas.openxmlformats.org/officeDocument/2006/relationships/oleObject" Target="../embeddings/Microsoft_Equation34.bin"/><Relationship Id="rId1" Type="http://schemas.openxmlformats.org/officeDocument/2006/relationships/vmlDrawing" Target="../drawings/vmlDrawing15.vml"/><Relationship Id="rId2"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96.png"/><Relationship Id="rId5" Type="http://schemas.openxmlformats.org/officeDocument/2006/relationships/oleObject" Target="../embeddings/Microsoft_Equation35.bin"/><Relationship Id="rId6" Type="http://schemas.openxmlformats.org/officeDocument/2006/relationships/oleObject" Target="../embeddings/Microsoft_Equation36.bin"/><Relationship Id="rId1" Type="http://schemas.openxmlformats.org/officeDocument/2006/relationships/vmlDrawing" Target="../drawings/vmlDrawing16.vml"/><Relationship Id="rId2"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7" Type="http://schemas.openxmlformats.org/officeDocument/2006/relationships/image" Target="../media/image103.png"/><Relationship Id="rId8"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jpeg"/><Relationship Id="rId6" Type="http://schemas.openxmlformats.org/officeDocument/2006/relationships/image" Target="../media/image108.png"/><Relationship Id="rId7" Type="http://schemas.openxmlformats.org/officeDocument/2006/relationships/image" Target="../media/image109.png"/><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8.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png"/><Relationship Id="rId3" Type="http://schemas.openxmlformats.org/officeDocument/2006/relationships/image" Target="../media/image14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png"/></Relationships>
</file>

<file path=ppt/slides/_rels/slide88.xml.rels><?xml version="1.0" encoding="UTF-8" standalone="yes"?>
<Relationships xmlns="http://schemas.openxmlformats.org/package/2006/relationships"><Relationship Id="rId3" Type="http://schemas.openxmlformats.org/officeDocument/2006/relationships/image" Target="../media/image146.png"/><Relationship Id="rId4" Type="http://schemas.openxmlformats.org/officeDocument/2006/relationships/image" Target="../media/image147.png"/><Relationship Id="rId1" Type="http://schemas.openxmlformats.org/officeDocument/2006/relationships/slideLayout" Target="../slideLayouts/slideLayout13.xml"/><Relationship Id="rId2" Type="http://schemas.openxmlformats.org/officeDocument/2006/relationships/image" Target="../media/image145.png"/></Relationships>
</file>

<file path=ppt/slides/_rels/slide89.xml.rels><?xml version="1.0" encoding="UTF-8" standalone="yes"?>
<Relationships xmlns="http://schemas.openxmlformats.org/package/2006/relationships"><Relationship Id="rId3" Type="http://schemas.openxmlformats.org/officeDocument/2006/relationships/image" Target="../media/image148.png"/><Relationship Id="rId4" Type="http://schemas.openxmlformats.org/officeDocument/2006/relationships/image" Target="../media/image149.png"/><Relationship Id="rId1" Type="http://schemas.openxmlformats.org/officeDocument/2006/relationships/slideLayout" Target="../slideLayouts/slideLayout13.xml"/><Relationship Id="rId2" Type="http://schemas.openxmlformats.org/officeDocument/2006/relationships/image" Target="../media/image145.png"/></Relationships>
</file>

<file path=ppt/slides/_rels/slide9.xml.rels><?xml version="1.0" encoding="UTF-8" standalone="yes"?>
<Relationships xmlns="http://schemas.openxmlformats.org/package/2006/relationships"><Relationship Id="rId3" Type="http://schemas.openxmlformats.org/officeDocument/2006/relationships/oleObject" Target="../embeddings/Microsoft_Equation2.bin"/><Relationship Id="rId4" Type="http://schemas.openxmlformats.org/officeDocument/2006/relationships/oleObject" Target="../embeddings/Microsoft_Equation3.bin"/><Relationship Id="rId5" Type="http://schemas.openxmlformats.org/officeDocument/2006/relationships/oleObject" Target="../embeddings/Microsoft_Equation4.bin"/><Relationship Id="rId6" Type="http://schemas.openxmlformats.org/officeDocument/2006/relationships/oleObject" Target="../embeddings/Microsoft_Equation5.bin"/><Relationship Id="rId1" Type="http://schemas.openxmlformats.org/officeDocument/2006/relationships/vmlDrawing" Target="../drawings/vmlDrawing2.vml"/><Relationship Id="rId2" Type="http://schemas.openxmlformats.org/officeDocument/2006/relationships/slideLayout" Target="../slideLayouts/slideLayout6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150.png"/><Relationship Id="rId3" Type="http://schemas.openxmlformats.org/officeDocument/2006/relationships/image" Target="../media/image151.png"/></Relationships>
</file>

<file path=ppt/slides/_rels/slide91.xml.rels><?xml version="1.0" encoding="UTF-8" standalone="yes"?>
<Relationships xmlns="http://schemas.openxmlformats.org/package/2006/relationships"><Relationship Id="rId3" Type="http://schemas.openxmlformats.org/officeDocument/2006/relationships/image" Target="../media/image153.jpeg"/><Relationship Id="rId4" Type="http://schemas.openxmlformats.org/officeDocument/2006/relationships/image" Target="../media/image154.png"/><Relationship Id="rId5" Type="http://schemas.openxmlformats.org/officeDocument/2006/relationships/oleObject" Target="../embeddings/oleObject3.bin"/><Relationship Id="rId1" Type="http://schemas.openxmlformats.org/officeDocument/2006/relationships/vmlDrawing" Target="../drawings/vmlDrawing17.vml"/><Relationship Id="rId2"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7.jpeg"/><Relationship Id="rId5" Type="http://schemas.openxmlformats.org/officeDocument/2006/relationships/image" Target="../media/image158.png"/><Relationship Id="rId6" Type="http://schemas.openxmlformats.org/officeDocument/2006/relationships/image" Target="../media/image159.jpeg"/><Relationship Id="rId7" Type="http://schemas.openxmlformats.org/officeDocument/2006/relationships/image" Target="../media/image160.png"/><Relationship Id="rId1" Type="http://schemas.openxmlformats.org/officeDocument/2006/relationships/slideLayout" Target="../slideLayouts/slideLayout37.xml"/><Relationship Id="rId2" Type="http://schemas.openxmlformats.org/officeDocument/2006/relationships/image" Target="../media/image155.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png"/><Relationship Id="rId3" Type="http://schemas.openxmlformats.org/officeDocument/2006/relationships/image" Target="../media/image16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png"/><Relationship Id="rId3" Type="http://schemas.openxmlformats.org/officeDocument/2006/relationships/image" Target="../media/image16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png"/><Relationship Id="rId3" Type="http://schemas.openxmlformats.org/officeDocument/2006/relationships/image" Target="../media/image16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7.png"/><Relationship Id="rId3" Type="http://schemas.openxmlformats.org/officeDocument/2006/relationships/image" Target="../media/image16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16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subTitle" idx="1"/>
          </p:nvPr>
        </p:nvSpPr>
        <p:spPr>
          <a:xfrm>
            <a:off x="152400" y="2503488"/>
            <a:ext cx="7010400" cy="990600"/>
          </a:xfrm>
        </p:spPr>
        <p:txBody>
          <a:bodyPr/>
          <a:lstStyle/>
          <a:p>
            <a:pPr algn="l" eaLnBrk="1" hangingPunct="1">
              <a:lnSpc>
                <a:spcPct val="80000"/>
              </a:lnSpc>
            </a:pPr>
            <a:r>
              <a:rPr lang="en-US" sz="3000" b="1" dirty="0">
                <a:solidFill>
                  <a:schemeClr val="tx1"/>
                </a:solidFill>
                <a:ea typeface="ＭＳ Ｐゴシック" pitchFamily="-1" charset="-128"/>
                <a:cs typeface="ＭＳ Ｐゴシック" pitchFamily="-1" charset="-128"/>
              </a:rPr>
              <a:t>Lecture</a:t>
            </a:r>
            <a:r>
              <a:rPr lang="en-US" sz="3000" b="1" dirty="0" smtClean="0">
                <a:solidFill>
                  <a:schemeClr val="tx1"/>
                </a:solidFill>
                <a:ea typeface="ＭＳ Ｐゴシック" pitchFamily="-1" charset="-128"/>
                <a:cs typeface="ＭＳ Ｐゴシック" pitchFamily="-1" charset="-128"/>
              </a:rPr>
              <a:t> 2</a:t>
            </a:r>
          </a:p>
          <a:p>
            <a:pPr algn="l" eaLnBrk="1" hangingPunct="1">
              <a:lnSpc>
                <a:spcPct val="80000"/>
              </a:lnSpc>
            </a:pPr>
            <a:r>
              <a:rPr lang="en-US" sz="3000" dirty="0" smtClean="0">
                <a:solidFill>
                  <a:schemeClr val="tx1"/>
                </a:solidFill>
                <a:ea typeface="ＭＳ Ｐゴシック" pitchFamily="-1" charset="-128"/>
                <a:cs typeface="ＭＳ Ｐゴシック" pitchFamily="-1" charset="-128"/>
              </a:rPr>
              <a:t>	Linear filters</a:t>
            </a:r>
            <a:endParaRPr lang="en-US" sz="3000" dirty="0">
              <a:solidFill>
                <a:schemeClr val="tx1"/>
              </a:solidFill>
              <a:ea typeface="ＭＳ Ｐゴシック" pitchFamily="-1" charset="-128"/>
              <a:cs typeface="ＭＳ Ｐゴシック" pitchFamily="-1" charset="-128"/>
            </a:endParaRPr>
          </a:p>
        </p:txBody>
      </p:sp>
      <p:pic>
        <p:nvPicPr>
          <p:cNvPr id="18435" name="Picture 6"/>
          <p:cNvPicPr>
            <a:picLocks noChangeAspect="1"/>
          </p:cNvPicPr>
          <p:nvPr/>
        </p:nvPicPr>
        <p:blipFill>
          <a:blip r:embed="rId2"/>
          <a:srcRect/>
          <a:stretch>
            <a:fillRect/>
          </a:stretch>
        </p:blipFill>
        <p:spPr bwMode="auto">
          <a:xfrm>
            <a:off x="0" y="0"/>
            <a:ext cx="9123363" cy="1119188"/>
          </a:xfrm>
          <a:prstGeom prst="rect">
            <a:avLst/>
          </a:prstGeom>
          <a:noFill/>
          <a:ln w="9525">
            <a:noFill/>
            <a:miter lim="800000"/>
            <a:headEnd/>
            <a:tailEnd/>
          </a:ln>
        </p:spPr>
      </p:pic>
      <p:sp>
        <p:nvSpPr>
          <p:cNvPr id="4" name="TextBox 3"/>
          <p:cNvSpPr txBox="1"/>
          <p:nvPr/>
        </p:nvSpPr>
        <p:spPr>
          <a:xfrm>
            <a:off x="3434817" y="1018401"/>
            <a:ext cx="1975383" cy="307777"/>
          </a:xfrm>
          <a:prstGeom prst="rect">
            <a:avLst/>
          </a:prstGeom>
          <a:noFill/>
        </p:spPr>
        <p:txBody>
          <a:bodyPr wrap="none" rtlCol="0">
            <a:spAutoFit/>
          </a:bodyPr>
          <a:lstStyle/>
          <a:p>
            <a:r>
              <a:rPr lang="en-US" sz="1400" b="1" dirty="0" smtClean="0"/>
              <a:t>Antonio Torralba, 2012</a:t>
            </a:r>
            <a:endParaRPr lang="en-US" sz="1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29" name="Picture 1"/>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2000" t="7382" r="18492" b="10826"/>
          <a:stretch>
            <a:fillRect/>
          </a:stretch>
        </p:blipFill>
        <p:spPr bwMode="auto">
          <a:xfrm>
            <a:off x="6199188" y="3932238"/>
            <a:ext cx="1763712" cy="17573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22530" name="Picture 2"/>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2000" t="7384" r="18491" b="11104"/>
          <a:stretch>
            <a:fillRect/>
          </a:stretch>
        </p:blipFill>
        <p:spPr bwMode="auto">
          <a:xfrm>
            <a:off x="819150" y="3692525"/>
            <a:ext cx="2133600" cy="22066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2531" name="Rectangle 3"/>
          <p:cNvSpPr>
            <a:spLocks noGrp="1" noChangeArrowheads="1"/>
          </p:cNvSpPr>
          <p:nvPr>
            <p:ph type="title"/>
          </p:nvPr>
        </p:nvSpPr>
        <p:spPr>
          <a:ln/>
        </p:spPr>
        <p:txBody>
          <a:bodyPr rIns="132080"/>
          <a:lstStyle/>
          <a:p>
            <a:r>
              <a:rPr lang="en-US"/>
              <a:t>Linear filtering</a:t>
            </a:r>
          </a:p>
        </p:txBody>
      </p:sp>
      <p:sp>
        <p:nvSpPr>
          <p:cNvPr id="22532" name="Rectangle 4"/>
          <p:cNvSpPr>
            <a:spLocks/>
          </p:cNvSpPr>
          <p:nvPr/>
        </p:nvSpPr>
        <p:spPr bwMode="auto">
          <a:xfrm>
            <a:off x="2732088" y="1354138"/>
            <a:ext cx="8524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g [m,n]</a:t>
            </a:r>
          </a:p>
        </p:txBody>
      </p:sp>
      <p:sp>
        <p:nvSpPr>
          <p:cNvPr id="22533" name="Rectangle 5"/>
          <p:cNvSpPr>
            <a:spLocks/>
          </p:cNvSpPr>
          <p:nvPr/>
        </p:nvSpPr>
        <p:spPr bwMode="auto">
          <a:xfrm>
            <a:off x="5624513" y="1363663"/>
            <a:ext cx="7889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f [m,n]</a:t>
            </a:r>
          </a:p>
        </p:txBody>
      </p:sp>
      <p:sp>
        <p:nvSpPr>
          <p:cNvPr id="22534" name="Rectangle 6"/>
          <p:cNvSpPr>
            <a:spLocks/>
          </p:cNvSpPr>
          <p:nvPr/>
        </p:nvSpPr>
        <p:spPr bwMode="auto">
          <a:xfrm>
            <a:off x="3751263" y="1354138"/>
            <a:ext cx="1571625" cy="893762"/>
          </a:xfrm>
          <a:prstGeom prst="rect">
            <a:avLst/>
          </a:prstGeom>
          <a:solidFill>
            <a:srgbClr val="FFFFFF"/>
          </a:solidFill>
          <a:ln w="9525" cap="flat">
            <a:solidFill>
              <a:schemeClr val="tx1"/>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22535" name="Line 7"/>
          <p:cNvSpPr>
            <a:spLocks noChangeShapeType="1"/>
          </p:cNvSpPr>
          <p:nvPr/>
        </p:nvSpPr>
        <p:spPr bwMode="auto">
          <a:xfrm>
            <a:off x="2465388" y="1830388"/>
            <a:ext cx="1293812" cy="1587"/>
          </a:xfrm>
          <a:prstGeom prst="line">
            <a:avLst/>
          </a:prstGeom>
          <a:noFill/>
          <a:ln w="25400" cap="flat">
            <a:solidFill>
              <a:srgbClr val="4F81BD"/>
            </a:solidFill>
            <a:prstDash val="solid"/>
            <a:round/>
            <a:headEnd type="none" w="med" len="med"/>
            <a:tailEnd type="arrow" w="med" len="med"/>
          </a:ln>
          <a:effectLst>
            <a:outerShdw blurRad="38100" dist="25399" dir="5400000" algn="ctr" rotWithShape="0">
              <a:schemeClr val="bg2">
                <a:alpha val="37997"/>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2536" name="Line 8"/>
          <p:cNvSpPr>
            <a:spLocks noChangeShapeType="1"/>
          </p:cNvSpPr>
          <p:nvPr/>
        </p:nvSpPr>
        <p:spPr bwMode="auto">
          <a:xfrm>
            <a:off x="5324475" y="1781175"/>
            <a:ext cx="1295400" cy="1588"/>
          </a:xfrm>
          <a:prstGeom prst="line">
            <a:avLst/>
          </a:prstGeom>
          <a:noFill/>
          <a:ln w="25400" cap="flat">
            <a:solidFill>
              <a:srgbClr val="4F81BD"/>
            </a:solidFill>
            <a:prstDash val="solid"/>
            <a:round/>
            <a:headEnd type="none" w="med" len="med"/>
            <a:tailEnd type="arrow" w="med" len="med"/>
          </a:ln>
          <a:effectLst>
            <a:outerShdw blurRad="38100" dist="25399" dir="5400000" algn="ctr" rotWithShape="0">
              <a:schemeClr val="bg2">
                <a:alpha val="37997"/>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2537" name="Rectangle 9"/>
          <p:cNvSpPr>
            <a:spLocks/>
          </p:cNvSpPr>
          <p:nvPr/>
        </p:nvSpPr>
        <p:spPr bwMode="auto">
          <a:xfrm>
            <a:off x="2581275" y="2381250"/>
            <a:ext cx="3914775"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For a linear spatially invariant system</a:t>
            </a:r>
          </a:p>
        </p:txBody>
      </p:sp>
      <p:pic>
        <p:nvPicPr>
          <p:cNvPr id="22538" name="Picture 10"/>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768475" y="2773363"/>
            <a:ext cx="5807075" cy="850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22539" name="Picture 11"/>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76575" y="4643438"/>
            <a:ext cx="300038" cy="276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graphicFrame>
        <p:nvGraphicFramePr>
          <p:cNvPr id="22540" name="Group 12"/>
          <p:cNvGraphicFramePr>
            <a:graphicFrameLocks noGrp="1"/>
          </p:cNvGraphicFramePr>
          <p:nvPr/>
        </p:nvGraphicFramePr>
        <p:xfrm>
          <a:off x="3832225" y="4371975"/>
          <a:ext cx="1081088" cy="1081089"/>
        </p:xfrm>
        <a:graphic>
          <a:graphicData uri="http://schemas.openxmlformats.org/drawingml/2006/table">
            <a:tbl>
              <a:tblPr/>
              <a:tblGrid>
                <a:gridCol w="360363"/>
                <a:gridCol w="360362"/>
                <a:gridCol w="360363"/>
              </a:tblGrid>
              <a:tr h="334963">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-1</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2</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-1</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73063">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-1</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2</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-1</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73063">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-1</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2</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-1</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22574" name="Rectangle 46"/>
          <p:cNvSpPr>
            <a:spLocks/>
          </p:cNvSpPr>
          <p:nvPr/>
        </p:nvSpPr>
        <p:spPr bwMode="auto">
          <a:xfrm>
            <a:off x="1587500" y="6267450"/>
            <a:ext cx="7889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g[m,n]</a:t>
            </a:r>
          </a:p>
        </p:txBody>
      </p:sp>
      <p:sp>
        <p:nvSpPr>
          <p:cNvPr id="22575" name="Rectangle 47"/>
          <p:cNvSpPr>
            <a:spLocks/>
          </p:cNvSpPr>
          <p:nvPr/>
        </p:nvSpPr>
        <p:spPr bwMode="auto">
          <a:xfrm>
            <a:off x="4037013" y="5926138"/>
            <a:ext cx="7889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h[m,n]</a:t>
            </a:r>
          </a:p>
        </p:txBody>
      </p:sp>
      <p:sp>
        <p:nvSpPr>
          <p:cNvPr id="22576" name="Rectangle 48"/>
          <p:cNvSpPr>
            <a:spLocks/>
          </p:cNvSpPr>
          <p:nvPr/>
        </p:nvSpPr>
        <p:spPr bwMode="auto">
          <a:xfrm>
            <a:off x="6738938" y="6045200"/>
            <a:ext cx="7254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f[m,n]</a:t>
            </a:r>
          </a:p>
        </p:txBody>
      </p:sp>
      <p:sp>
        <p:nvSpPr>
          <p:cNvPr id="22577" name="Rectangle 49"/>
          <p:cNvSpPr>
            <a:spLocks/>
          </p:cNvSpPr>
          <p:nvPr/>
        </p:nvSpPr>
        <p:spPr bwMode="auto">
          <a:xfrm>
            <a:off x="5180013" y="4578350"/>
            <a:ext cx="28733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a:t>
            </a:r>
          </a:p>
        </p:txBody>
      </p:sp>
      <p:graphicFrame>
        <p:nvGraphicFramePr>
          <p:cNvPr id="22578" name="Group 50"/>
          <p:cNvGraphicFramePr>
            <a:graphicFrameLocks noGrp="1"/>
          </p:cNvGraphicFramePr>
          <p:nvPr/>
        </p:nvGraphicFramePr>
        <p:xfrm>
          <a:off x="822325" y="3694113"/>
          <a:ext cx="2127250" cy="2212976"/>
        </p:xfrm>
        <a:graphic>
          <a:graphicData uri="http://schemas.openxmlformats.org/drawingml/2006/table">
            <a:tbl>
              <a:tblPr/>
              <a:tblGrid>
                <a:gridCol w="266700"/>
                <a:gridCol w="265113"/>
                <a:gridCol w="266700"/>
                <a:gridCol w="265112"/>
                <a:gridCol w="266700"/>
                <a:gridCol w="265113"/>
                <a:gridCol w="266700"/>
                <a:gridCol w="265112"/>
              </a:tblGrid>
              <a:tr h="276225">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113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112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112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135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138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137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139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145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146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149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147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163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168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188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196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206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202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206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207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180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184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206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219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202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195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193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189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193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104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79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83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77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813">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191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201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103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59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60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68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195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205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222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113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68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69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83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6225">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199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203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223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228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108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68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71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77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2787" name="Rectangle 259"/>
          <p:cNvSpPr>
            <a:spLocks/>
          </p:cNvSpPr>
          <p:nvPr/>
        </p:nvSpPr>
        <p:spPr bwMode="auto">
          <a:xfrm>
            <a:off x="476250" y="3333750"/>
            <a:ext cx="146843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m=0  1  2  …</a:t>
            </a:r>
          </a:p>
        </p:txBody>
      </p:sp>
      <p:graphicFrame>
        <p:nvGraphicFramePr>
          <p:cNvPr id="22788" name="Group 260"/>
          <p:cNvGraphicFramePr>
            <a:graphicFrameLocks noGrp="1"/>
          </p:cNvGraphicFramePr>
          <p:nvPr/>
        </p:nvGraphicFramePr>
        <p:xfrm>
          <a:off x="5902325" y="3644900"/>
          <a:ext cx="2360613" cy="2324104"/>
        </p:xfrm>
        <a:graphic>
          <a:graphicData uri="http://schemas.openxmlformats.org/drawingml/2006/table">
            <a:tbl>
              <a:tblPr/>
              <a:tblGrid>
                <a:gridCol w="295275"/>
                <a:gridCol w="295275"/>
                <a:gridCol w="295275"/>
                <a:gridCol w="295275"/>
                <a:gridCol w="295275"/>
                <a:gridCol w="295275"/>
                <a:gridCol w="293688"/>
                <a:gridCol w="295275"/>
              </a:tblGrid>
              <a:tr h="290513">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-50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40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142</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-88</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-41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41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264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-175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-71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37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349</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-224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33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360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-134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-23</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9525"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800" b="0" i="0" u="none" strike="noStrike" cap="none" normalizeH="0" baseline="0">
                          <a:ln>
                            <a:noFill/>
                          </a:ln>
                          <a:solidFill>
                            <a:schemeClr val="tx1"/>
                          </a:solidFill>
                          <a:effectLst/>
                          <a:latin typeface="Verdana" charset="0"/>
                          <a:ea typeface="ヒラギノ角ゴ ProN W3" charset="0"/>
                          <a:cs typeface="Verdana" charset="0"/>
                          <a:sym typeface="Verdana"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3"/>
          <p:cNvSpPr>
            <a:spLocks noGrp="1" noChangeArrowheads="1"/>
          </p:cNvSpPr>
          <p:nvPr>
            <p:ph type="title"/>
          </p:nvPr>
        </p:nvSpPr>
        <p:spPr>
          <a:xfrm>
            <a:off x="228600" y="0"/>
            <a:ext cx="6858000" cy="1022350"/>
          </a:xfrm>
        </p:spPr>
        <p:txBody>
          <a:bodyPr/>
          <a:lstStyle/>
          <a:p>
            <a:pPr eaLnBrk="1" hangingPunct="1"/>
            <a:r>
              <a:rPr lang="en-US" sz="3300" smtClean="0">
                <a:ea typeface="ＭＳ Ｐゴシック" pitchFamily="-1" charset="-128"/>
                <a:cs typeface="ＭＳ Ｐゴシック" pitchFamily="-1" charset="-128"/>
              </a:rPr>
              <a:t>Contrast Sensitivity Function</a:t>
            </a:r>
          </a:p>
        </p:txBody>
      </p:sp>
      <p:pic>
        <p:nvPicPr>
          <p:cNvPr id="20483" name="Picture 18" descr="CSF"/>
          <p:cNvPicPr>
            <a:picLocks noGrp="1" noChangeAspect="1" noChangeArrowheads="1"/>
          </p:cNvPicPr>
          <p:nvPr>
            <p:ph sz="half" idx="1"/>
          </p:nvPr>
        </p:nvPicPr>
        <p:blipFill>
          <a:blip r:embed="rId3"/>
          <a:srcRect/>
          <a:stretch>
            <a:fillRect/>
          </a:stretch>
        </p:blipFill>
        <p:spPr>
          <a:xfrm>
            <a:off x="533400" y="3962400"/>
            <a:ext cx="8302625" cy="2276475"/>
          </a:xfrm>
          <a:noFill/>
        </p:spPr>
      </p:pic>
      <p:sp>
        <p:nvSpPr>
          <p:cNvPr id="20484" name="Freeform 19"/>
          <p:cNvSpPr>
            <a:spLocks/>
          </p:cNvSpPr>
          <p:nvPr/>
        </p:nvSpPr>
        <p:spPr bwMode="auto">
          <a:xfrm>
            <a:off x="1219200" y="4264025"/>
            <a:ext cx="7094538" cy="1949450"/>
          </a:xfrm>
          <a:custGeom>
            <a:avLst/>
            <a:gdLst>
              <a:gd name="T0" fmla="*/ 0 w 4469"/>
              <a:gd name="T1" fmla="*/ 2147483647 h 1228"/>
              <a:gd name="T2" fmla="*/ 2147483647 w 4469"/>
              <a:gd name="T3" fmla="*/ 2147483647 h 1228"/>
              <a:gd name="T4" fmla="*/ 2147483647 w 4469"/>
              <a:gd name="T5" fmla="*/ 2147483647 h 1228"/>
              <a:gd name="T6" fmla="*/ 2147483647 w 4469"/>
              <a:gd name="T7" fmla="*/ 2147483647 h 1228"/>
              <a:gd name="T8" fmla="*/ 2147483647 w 4469"/>
              <a:gd name="T9" fmla="*/ 2147483647 h 1228"/>
              <a:gd name="T10" fmla="*/ 2147483647 w 4469"/>
              <a:gd name="T11" fmla="*/ 2147483647 h 1228"/>
              <a:gd name="T12" fmla="*/ 2147483647 w 4469"/>
              <a:gd name="T13" fmla="*/ 2147483647 h 1228"/>
              <a:gd name="T14" fmla="*/ 2147483647 w 4469"/>
              <a:gd name="T15" fmla="*/ 2147483647 h 1228"/>
              <a:gd name="T16" fmla="*/ 2147483647 w 4469"/>
              <a:gd name="T17" fmla="*/ 2147483647 h 12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69"/>
              <a:gd name="T28" fmla="*/ 0 h 1228"/>
              <a:gd name="T29" fmla="*/ 4469 w 4469"/>
              <a:gd name="T30" fmla="*/ 1228 h 12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69" h="1228">
                <a:moveTo>
                  <a:pt x="0" y="786"/>
                </a:moveTo>
                <a:cubicBezTo>
                  <a:pt x="216" y="702"/>
                  <a:pt x="965" y="402"/>
                  <a:pt x="1296" y="282"/>
                </a:cubicBezTo>
                <a:cubicBezTo>
                  <a:pt x="1627" y="162"/>
                  <a:pt x="1799" y="112"/>
                  <a:pt x="1984" y="66"/>
                </a:cubicBezTo>
                <a:cubicBezTo>
                  <a:pt x="2169" y="20"/>
                  <a:pt x="2243" y="8"/>
                  <a:pt x="2405" y="4"/>
                </a:cubicBezTo>
                <a:cubicBezTo>
                  <a:pt x="2567" y="0"/>
                  <a:pt x="2772" y="10"/>
                  <a:pt x="2955" y="39"/>
                </a:cubicBezTo>
                <a:cubicBezTo>
                  <a:pt x="3139" y="68"/>
                  <a:pt x="3345" y="103"/>
                  <a:pt x="3506" y="179"/>
                </a:cubicBezTo>
                <a:cubicBezTo>
                  <a:pt x="3666" y="255"/>
                  <a:pt x="3781" y="365"/>
                  <a:pt x="3919" y="494"/>
                </a:cubicBezTo>
                <a:cubicBezTo>
                  <a:pt x="4056" y="622"/>
                  <a:pt x="4240" y="826"/>
                  <a:pt x="4331" y="948"/>
                </a:cubicBezTo>
                <a:cubicBezTo>
                  <a:pt x="4423" y="1071"/>
                  <a:pt x="4446" y="1149"/>
                  <a:pt x="4469" y="1228"/>
                </a:cubicBezTo>
              </a:path>
            </a:pathLst>
          </a:custGeom>
          <a:noFill/>
          <a:ln w="38100">
            <a:solidFill>
              <a:srgbClr val="FF0000"/>
            </a:solidFill>
            <a:round/>
            <a:headEnd/>
            <a:tailEnd/>
          </a:ln>
        </p:spPr>
        <p:txBody>
          <a:bodyPr>
            <a:prstTxWarp prst="textNoShape">
              <a:avLst/>
            </a:prstTxWarp>
          </a:bodyPr>
          <a:lstStyle/>
          <a:p>
            <a:pPr defTabSz="457200"/>
            <a:endParaRPr lang="en-US" sz="1800" smtClean="0">
              <a:solidFill>
                <a:prstClr val="black"/>
              </a:solidFill>
              <a:latin typeface="Calibri" pitchFamily="-1" charset="0"/>
              <a:ea typeface="ＭＳ Ｐゴシック" pitchFamily="-1" charset="-128"/>
              <a:cs typeface="ＭＳ Ｐゴシック" pitchFamily="-1" charset="-128"/>
            </a:endParaRPr>
          </a:p>
        </p:txBody>
      </p:sp>
      <p:sp>
        <p:nvSpPr>
          <p:cNvPr id="20485" name="Rectangle 20"/>
          <p:cNvSpPr>
            <a:spLocks noChangeArrowheads="1"/>
          </p:cNvSpPr>
          <p:nvPr/>
        </p:nvSpPr>
        <p:spPr bwMode="auto">
          <a:xfrm>
            <a:off x="536575" y="3937000"/>
            <a:ext cx="8302625" cy="2276475"/>
          </a:xfrm>
          <a:prstGeom prst="rect">
            <a:avLst/>
          </a:prstGeom>
          <a:noFill/>
          <a:ln w="38100">
            <a:solidFill>
              <a:srgbClr val="FFFFFF"/>
            </a:solidFill>
            <a:miter lim="800000"/>
            <a:headEnd/>
            <a:tailEnd/>
          </a:ln>
        </p:spPr>
        <p:txBody>
          <a:bodyPr wrap="none" anchor="ctr">
            <a:prstTxWarp prst="textNoShape">
              <a:avLst/>
            </a:prstTxWarp>
          </a:bodyPr>
          <a:lstStyle/>
          <a:p>
            <a:pPr algn="ctr" defTabSz="457200"/>
            <a:endParaRPr lang="en-US" sz="1600">
              <a:solidFill>
                <a:prstClr val="black"/>
              </a:solidFill>
              <a:latin typeface="Calibri" pitchFamily="-1" charset="0"/>
              <a:ea typeface="ＭＳ Ｐゴシック" pitchFamily="-1" charset="-128"/>
              <a:cs typeface="ＭＳ Ｐゴシック" pitchFamily="-1" charset="-128"/>
            </a:endParaRPr>
          </a:p>
        </p:txBody>
      </p:sp>
      <p:sp>
        <p:nvSpPr>
          <p:cNvPr id="20486" name="Text Box 21"/>
          <p:cNvSpPr txBox="1">
            <a:spLocks noChangeArrowheads="1"/>
          </p:cNvSpPr>
          <p:nvPr/>
        </p:nvSpPr>
        <p:spPr bwMode="auto">
          <a:xfrm>
            <a:off x="750888" y="6235700"/>
            <a:ext cx="468312"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prstClr val="black"/>
                </a:solidFill>
                <a:latin typeface="Calibri" pitchFamily="-1" charset="0"/>
                <a:ea typeface="ＭＳ Ｐゴシック" pitchFamily="-1" charset="-128"/>
                <a:cs typeface="ＭＳ Ｐゴシック" pitchFamily="-1" charset="-128"/>
              </a:rPr>
              <a:t>0.1</a:t>
            </a:r>
          </a:p>
        </p:txBody>
      </p:sp>
      <p:sp>
        <p:nvSpPr>
          <p:cNvPr id="20487" name="Text Box 22"/>
          <p:cNvSpPr txBox="1">
            <a:spLocks noChangeArrowheads="1"/>
          </p:cNvSpPr>
          <p:nvPr/>
        </p:nvSpPr>
        <p:spPr bwMode="auto">
          <a:xfrm>
            <a:off x="2879725" y="6235700"/>
            <a:ext cx="296863"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prstClr val="black"/>
                </a:solidFill>
                <a:latin typeface="Calibri" pitchFamily="-1" charset="0"/>
                <a:ea typeface="ＭＳ Ｐゴシック" pitchFamily="-1" charset="-128"/>
                <a:cs typeface="ＭＳ Ｐゴシック" pitchFamily="-1" charset="-128"/>
              </a:rPr>
              <a:t>1</a:t>
            </a:r>
          </a:p>
        </p:txBody>
      </p:sp>
      <p:sp>
        <p:nvSpPr>
          <p:cNvPr id="20488" name="Text Box 23"/>
          <p:cNvSpPr txBox="1">
            <a:spLocks noChangeArrowheads="1"/>
          </p:cNvSpPr>
          <p:nvPr/>
        </p:nvSpPr>
        <p:spPr bwMode="auto">
          <a:xfrm>
            <a:off x="7958138" y="6235700"/>
            <a:ext cx="522287"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prstClr val="black"/>
                </a:solidFill>
                <a:latin typeface="Calibri" pitchFamily="-1" charset="0"/>
                <a:ea typeface="ＭＳ Ｐゴシック" pitchFamily="-1" charset="-128"/>
                <a:cs typeface="ＭＳ Ｐゴシック" pitchFamily="-1" charset="-128"/>
              </a:rPr>
              <a:t>100</a:t>
            </a:r>
          </a:p>
        </p:txBody>
      </p:sp>
      <p:sp>
        <p:nvSpPr>
          <p:cNvPr id="20489" name="Text Box 24"/>
          <p:cNvSpPr txBox="1">
            <a:spLocks noChangeArrowheads="1"/>
          </p:cNvSpPr>
          <p:nvPr/>
        </p:nvSpPr>
        <p:spPr bwMode="auto">
          <a:xfrm>
            <a:off x="5527675" y="6235700"/>
            <a:ext cx="409575" cy="336550"/>
          </a:xfrm>
          <a:prstGeom prst="rect">
            <a:avLst/>
          </a:prstGeom>
          <a:noFill/>
          <a:ln w="9525">
            <a:noFill/>
            <a:miter lim="800000"/>
            <a:headEnd/>
            <a:tailEnd/>
          </a:ln>
        </p:spPr>
        <p:txBody>
          <a:bodyPr wrap="none">
            <a:prstTxWarp prst="textNoShape">
              <a:avLst/>
            </a:prstTxWarp>
            <a:spAutoFit/>
          </a:bodyPr>
          <a:lstStyle/>
          <a:p>
            <a:pPr defTabSz="457200"/>
            <a:r>
              <a:rPr lang="en-US" sz="1600">
                <a:solidFill>
                  <a:prstClr val="black"/>
                </a:solidFill>
                <a:latin typeface="Calibri" pitchFamily="-1" charset="0"/>
                <a:ea typeface="ＭＳ Ｐゴシック" pitchFamily="-1" charset="-128"/>
                <a:cs typeface="ＭＳ Ｐゴシック" pitchFamily="-1" charset="-128"/>
              </a:rPr>
              <a:t>10</a:t>
            </a:r>
          </a:p>
        </p:txBody>
      </p:sp>
      <p:sp>
        <p:nvSpPr>
          <p:cNvPr id="20490" name="Text Box 25"/>
          <p:cNvSpPr txBox="1">
            <a:spLocks noChangeArrowheads="1"/>
          </p:cNvSpPr>
          <p:nvPr/>
        </p:nvSpPr>
        <p:spPr bwMode="auto">
          <a:xfrm>
            <a:off x="2971800" y="6477000"/>
            <a:ext cx="2849563" cy="307975"/>
          </a:xfrm>
          <a:prstGeom prst="rect">
            <a:avLst/>
          </a:prstGeom>
          <a:noFill/>
          <a:ln w="9525">
            <a:noFill/>
            <a:miter lim="800000"/>
            <a:headEnd/>
            <a:tailEnd/>
          </a:ln>
        </p:spPr>
        <p:txBody>
          <a:bodyPr wrap="none">
            <a:prstTxWarp prst="textNoShape">
              <a:avLst/>
            </a:prstTxWarp>
            <a:spAutoFit/>
          </a:bodyPr>
          <a:lstStyle/>
          <a:p>
            <a:pPr defTabSz="457200"/>
            <a:r>
              <a:rPr lang="en-US" sz="1400">
                <a:solidFill>
                  <a:prstClr val="black"/>
                </a:solidFill>
                <a:latin typeface="Calibri" pitchFamily="-1" charset="0"/>
                <a:ea typeface="ＭＳ Ｐゴシック" pitchFamily="-1" charset="-128"/>
                <a:cs typeface="ＭＳ Ｐゴシック" pitchFamily="-1" charset="-128"/>
              </a:rPr>
              <a:t>Spatial frequency (cycles/degree)</a:t>
            </a:r>
          </a:p>
        </p:txBody>
      </p:sp>
      <p:sp>
        <p:nvSpPr>
          <p:cNvPr id="20491" name="Text Box 26"/>
          <p:cNvSpPr txBox="1">
            <a:spLocks noChangeArrowheads="1"/>
          </p:cNvSpPr>
          <p:nvPr/>
        </p:nvSpPr>
        <p:spPr bwMode="auto">
          <a:xfrm rot="-5400000">
            <a:off x="-621506" y="4874419"/>
            <a:ext cx="1698625" cy="306387"/>
          </a:xfrm>
          <a:prstGeom prst="rect">
            <a:avLst/>
          </a:prstGeom>
          <a:noFill/>
          <a:ln w="9525">
            <a:noFill/>
            <a:miter lim="800000"/>
            <a:headEnd/>
            <a:tailEnd/>
          </a:ln>
        </p:spPr>
        <p:txBody>
          <a:bodyPr wrap="none">
            <a:prstTxWarp prst="textNoShape">
              <a:avLst/>
            </a:prstTxWarp>
            <a:spAutoFit/>
          </a:bodyPr>
          <a:lstStyle/>
          <a:p>
            <a:pPr defTabSz="457200"/>
            <a:r>
              <a:rPr lang="en-US" sz="1400">
                <a:solidFill>
                  <a:prstClr val="black"/>
                </a:solidFill>
                <a:latin typeface="Calibri" pitchFamily="-1" charset="0"/>
                <a:ea typeface="ＭＳ Ｐゴシック" pitchFamily="-1" charset="-128"/>
                <a:cs typeface="ＭＳ Ｐゴシック" pitchFamily="-1" charset="-128"/>
              </a:rPr>
              <a:t>Contrast sensitivity</a:t>
            </a:r>
          </a:p>
        </p:txBody>
      </p:sp>
      <p:sp>
        <p:nvSpPr>
          <p:cNvPr id="20492" name="Text Box 27"/>
          <p:cNvSpPr txBox="1">
            <a:spLocks noChangeArrowheads="1"/>
          </p:cNvSpPr>
          <p:nvPr/>
        </p:nvSpPr>
        <p:spPr bwMode="auto">
          <a:xfrm>
            <a:off x="1143000" y="4043363"/>
            <a:ext cx="1000125"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prstClr val="black"/>
                </a:solidFill>
                <a:latin typeface="Calibri" pitchFamily="-1" charset="0"/>
                <a:ea typeface="ＭＳ Ｐゴシック" pitchFamily="-1" charset="-128"/>
                <a:cs typeface="ＭＳ Ｐゴシック" pitchFamily="-1" charset="-128"/>
              </a:rPr>
              <a:t>Invisible</a:t>
            </a:r>
          </a:p>
        </p:txBody>
      </p:sp>
      <p:sp>
        <p:nvSpPr>
          <p:cNvPr id="20493" name="Text Box 28"/>
          <p:cNvSpPr txBox="1">
            <a:spLocks noChangeArrowheads="1"/>
          </p:cNvSpPr>
          <p:nvPr/>
        </p:nvSpPr>
        <p:spPr bwMode="auto">
          <a:xfrm>
            <a:off x="3810000" y="4483100"/>
            <a:ext cx="819150" cy="336550"/>
          </a:xfrm>
          <a:prstGeom prst="rect">
            <a:avLst/>
          </a:prstGeom>
          <a:noFill/>
          <a:ln w="9525">
            <a:noFill/>
            <a:miter lim="800000"/>
            <a:headEnd/>
            <a:tailEnd/>
          </a:ln>
        </p:spPr>
        <p:txBody>
          <a:bodyPr wrap="none">
            <a:prstTxWarp prst="textNoShape">
              <a:avLst/>
            </a:prstTxWarp>
            <a:spAutoFit/>
          </a:bodyPr>
          <a:lstStyle/>
          <a:p>
            <a:pPr defTabSz="457200"/>
            <a:r>
              <a:rPr lang="en-US" sz="1600" b="1">
                <a:solidFill>
                  <a:prstClr val="black"/>
                </a:solidFill>
                <a:latin typeface="Calibri" pitchFamily="-1" charset="0"/>
                <a:ea typeface="ＭＳ Ｐゴシック" pitchFamily="-1" charset="-128"/>
                <a:cs typeface="ＭＳ Ｐゴシック" pitchFamily="-1" charset="-128"/>
              </a:rPr>
              <a:t>visible</a:t>
            </a:r>
          </a:p>
        </p:txBody>
      </p:sp>
      <p:sp>
        <p:nvSpPr>
          <p:cNvPr id="20494" name="Text Box 29"/>
          <p:cNvSpPr txBox="1">
            <a:spLocks noChangeArrowheads="1"/>
          </p:cNvSpPr>
          <p:nvPr/>
        </p:nvSpPr>
        <p:spPr bwMode="auto">
          <a:xfrm>
            <a:off x="304800" y="838200"/>
            <a:ext cx="3232150" cy="366713"/>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Calibri" pitchFamily="-1" charset="0"/>
                <a:ea typeface="ＭＳ Ｐゴシック" pitchFamily="-1" charset="-128"/>
                <a:cs typeface="ＭＳ Ｐゴシック" pitchFamily="-1" charset="-128"/>
              </a:rPr>
              <a:t>Blackmore &amp; Campbell (1969)</a:t>
            </a:r>
          </a:p>
        </p:txBody>
      </p:sp>
      <p:sp>
        <p:nvSpPr>
          <p:cNvPr id="20495" name="Rectangle 34"/>
          <p:cNvSpPr>
            <a:spLocks noChangeArrowheads="1"/>
          </p:cNvSpPr>
          <p:nvPr/>
        </p:nvSpPr>
        <p:spPr bwMode="auto">
          <a:xfrm>
            <a:off x="4572000" y="4267200"/>
            <a:ext cx="609600" cy="1981200"/>
          </a:xfrm>
          <a:prstGeom prst="rect">
            <a:avLst/>
          </a:prstGeom>
          <a:solidFill>
            <a:srgbClr val="FF0000"/>
          </a:solidFill>
          <a:ln w="9525">
            <a:solidFill>
              <a:srgbClr val="FF3300"/>
            </a:solidFill>
            <a:miter lim="800000"/>
            <a:headEnd/>
            <a:tailEnd/>
          </a:ln>
        </p:spPr>
        <p:txBody>
          <a:bodyPr wrap="none" anchor="ctr">
            <a:prstTxWarp prst="textNoShape">
              <a:avLst/>
            </a:prstTxWarp>
          </a:bodyPr>
          <a:lstStyle/>
          <a:p>
            <a:pPr defTabSz="457200"/>
            <a:endParaRPr lang="en-US" sz="1800" smtClean="0">
              <a:solidFill>
                <a:prstClr val="black"/>
              </a:solidFill>
              <a:latin typeface="Calibri" pitchFamily="-1" charset="0"/>
              <a:ea typeface="ＭＳ Ｐゴシック" pitchFamily="-1" charset="-128"/>
              <a:cs typeface="ＭＳ Ｐゴシック" pitchFamily="-1" charset="-128"/>
            </a:endParaRPr>
          </a:p>
        </p:txBody>
      </p:sp>
      <p:sp>
        <p:nvSpPr>
          <p:cNvPr id="20496" name="Text Box 35"/>
          <p:cNvSpPr txBox="1">
            <a:spLocks noChangeArrowheads="1"/>
          </p:cNvSpPr>
          <p:nvPr/>
        </p:nvSpPr>
        <p:spPr bwMode="auto">
          <a:xfrm>
            <a:off x="1719263" y="1968500"/>
            <a:ext cx="5629275" cy="1128713"/>
          </a:xfrm>
          <a:prstGeom prst="rect">
            <a:avLst/>
          </a:prstGeom>
          <a:noFill/>
          <a:ln w="9525">
            <a:noFill/>
            <a:miter lim="800000"/>
            <a:headEnd/>
            <a:tailEnd/>
          </a:ln>
        </p:spPr>
        <p:txBody>
          <a:bodyPr wrap="none">
            <a:prstTxWarp prst="textNoShape">
              <a:avLst/>
            </a:prstTxWarp>
            <a:spAutoFit/>
          </a:bodyPr>
          <a:lstStyle/>
          <a:p>
            <a:pPr algn="ctr" defTabSz="457200"/>
            <a:r>
              <a:rPr lang="en-US" sz="2800">
                <a:solidFill>
                  <a:prstClr val="black"/>
                </a:solidFill>
                <a:latin typeface="Calibri" pitchFamily="-1" charset="0"/>
                <a:ea typeface="ＭＳ Ｐゴシック" pitchFamily="-1" charset="-128"/>
                <a:cs typeface="ＭＳ Ｐゴシック" pitchFamily="-1" charset="-128"/>
              </a:rPr>
              <a:t>Maximum sensitivity</a:t>
            </a:r>
          </a:p>
          <a:p>
            <a:pPr algn="ctr" defTabSz="457200"/>
            <a:r>
              <a:rPr lang="en-US" sz="2800">
                <a:solidFill>
                  <a:prstClr val="black"/>
                </a:solidFill>
                <a:latin typeface="Calibri" pitchFamily="-1" charset="0"/>
                <a:ea typeface="ＭＳ Ｐゴシック" pitchFamily="-1" charset="-128"/>
                <a:cs typeface="ＭＳ Ｐゴシック" pitchFamily="-1" charset="-128"/>
              </a:rPr>
              <a:t>~ </a:t>
            </a:r>
            <a:r>
              <a:rPr lang="en-US" sz="3200" b="1">
                <a:solidFill>
                  <a:prstClr val="black"/>
                </a:solidFill>
                <a:latin typeface="Calibri" pitchFamily="-1" charset="0"/>
                <a:ea typeface="ＭＳ Ｐゴシック" pitchFamily="-1" charset="-128"/>
                <a:cs typeface="ＭＳ Ｐゴシック" pitchFamily="-1" charset="-128"/>
              </a:rPr>
              <a:t>6</a:t>
            </a:r>
            <a:r>
              <a:rPr lang="en-US" sz="4000">
                <a:solidFill>
                  <a:prstClr val="black"/>
                </a:solidFill>
                <a:latin typeface="Calibri" pitchFamily="-1" charset="0"/>
                <a:ea typeface="ＭＳ Ｐゴシック" pitchFamily="-1" charset="-128"/>
                <a:cs typeface="ＭＳ Ｐゴシック" pitchFamily="-1" charset="-128"/>
              </a:rPr>
              <a:t> </a:t>
            </a:r>
            <a:r>
              <a:rPr lang="en-US" sz="2800">
                <a:solidFill>
                  <a:prstClr val="black"/>
                </a:solidFill>
                <a:latin typeface="Calibri" pitchFamily="-1" charset="0"/>
                <a:ea typeface="ＭＳ Ｐゴシック" pitchFamily="-1" charset="-128"/>
                <a:cs typeface="ＭＳ Ｐゴシック" pitchFamily="-1" charset="-128"/>
              </a:rPr>
              <a:t>cycles / degree of visual angle</a:t>
            </a:r>
          </a:p>
        </p:txBody>
      </p:sp>
      <p:sp>
        <p:nvSpPr>
          <p:cNvPr id="20497" name="Rectangle 36"/>
          <p:cNvSpPr>
            <a:spLocks noChangeArrowheads="1"/>
          </p:cNvSpPr>
          <p:nvPr/>
        </p:nvSpPr>
        <p:spPr bwMode="auto">
          <a:xfrm>
            <a:off x="1676400" y="1968500"/>
            <a:ext cx="5791200" cy="1143000"/>
          </a:xfrm>
          <a:prstGeom prst="rect">
            <a:avLst/>
          </a:prstGeom>
          <a:noFill/>
          <a:ln w="28575">
            <a:solidFill>
              <a:srgbClr val="C0C0C0"/>
            </a:solidFill>
            <a:miter lim="800000"/>
            <a:headEnd/>
            <a:tailEnd/>
          </a:ln>
        </p:spPr>
        <p:txBody>
          <a:bodyPr wrap="none" anchor="ctr">
            <a:prstTxWarp prst="textNoShape">
              <a:avLst/>
            </a:prstTxWarp>
          </a:bodyPr>
          <a:lstStyle/>
          <a:p>
            <a:pPr defTabSz="457200"/>
            <a:endParaRPr lang="en-US" sz="1800" smtClean="0">
              <a:solidFill>
                <a:prstClr val="black"/>
              </a:solidFill>
              <a:latin typeface="Calibri" pitchFamily="-1" charset="0"/>
              <a:ea typeface="ＭＳ Ｐゴシック" pitchFamily="-1" charset="-128"/>
              <a:cs typeface="ＭＳ Ｐゴシック" pitchFamily="-1" charset="-128"/>
            </a:endParaRPr>
          </a:p>
        </p:txBody>
      </p:sp>
      <p:sp>
        <p:nvSpPr>
          <p:cNvPr id="20498" name="AutoShape 37"/>
          <p:cNvSpPr>
            <a:spLocks noChangeArrowheads="1"/>
          </p:cNvSpPr>
          <p:nvPr/>
        </p:nvSpPr>
        <p:spPr bwMode="auto">
          <a:xfrm>
            <a:off x="4648200" y="3429000"/>
            <a:ext cx="381000" cy="762000"/>
          </a:xfrm>
          <a:prstGeom prst="downArrow">
            <a:avLst>
              <a:gd name="adj1" fmla="val 50000"/>
              <a:gd name="adj2" fmla="val 50000"/>
            </a:avLst>
          </a:prstGeom>
          <a:solidFill>
            <a:srgbClr val="FF0000"/>
          </a:solidFill>
          <a:ln w="9525">
            <a:solidFill>
              <a:srgbClr val="FF0000"/>
            </a:solidFill>
            <a:miter lim="800000"/>
            <a:headEnd/>
            <a:tailEnd/>
          </a:ln>
        </p:spPr>
        <p:txBody>
          <a:bodyPr vert="eaVert" wrap="none" anchor="ctr">
            <a:prstTxWarp prst="textNoShape">
              <a:avLst/>
            </a:prstTxWarp>
          </a:bodyPr>
          <a:lstStyle/>
          <a:p>
            <a:pPr algn="ctr" defTabSz="457200"/>
            <a:endParaRPr lang="en-US" sz="1800">
              <a:solidFill>
                <a:prstClr val="black"/>
              </a:solidFill>
              <a:latin typeface="Calibri" pitchFamily="-1" charset="0"/>
              <a:ea typeface="ＭＳ Ｐゴシック" pitchFamily="-1" charset="-128"/>
              <a:cs typeface="ＭＳ Ｐゴシック" pitchFamily="-1" charset="-128"/>
            </a:endParaRPr>
          </a:p>
        </p:txBody>
      </p:sp>
      <p:sp>
        <p:nvSpPr>
          <p:cNvPr id="20499" name="Text Box 38"/>
          <p:cNvSpPr txBox="1">
            <a:spLocks noChangeArrowheads="1"/>
          </p:cNvSpPr>
          <p:nvPr/>
        </p:nvSpPr>
        <p:spPr bwMode="auto">
          <a:xfrm>
            <a:off x="1101725" y="6461125"/>
            <a:ext cx="620713"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Calibri" pitchFamily="-1" charset="0"/>
                <a:ea typeface="ＭＳ Ｐゴシック" pitchFamily="-1" charset="-128"/>
                <a:cs typeface="ＭＳ Ｐゴシック" pitchFamily="-1" charset="-128"/>
              </a:rPr>
              <a:t>Low</a:t>
            </a:r>
          </a:p>
        </p:txBody>
      </p:sp>
      <p:sp>
        <p:nvSpPr>
          <p:cNvPr id="20500" name="Text Box 39"/>
          <p:cNvSpPr txBox="1">
            <a:spLocks noChangeArrowheads="1"/>
          </p:cNvSpPr>
          <p:nvPr/>
        </p:nvSpPr>
        <p:spPr bwMode="auto">
          <a:xfrm>
            <a:off x="7140575" y="6384925"/>
            <a:ext cx="658813"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Calibri" pitchFamily="-1" charset="0"/>
                <a:ea typeface="ＭＳ Ｐゴシック" pitchFamily="-1" charset="-128"/>
                <a:cs typeface="ＭＳ Ｐゴシック" pitchFamily="-1" charset="-128"/>
              </a:rPr>
              <a:t>High</a:t>
            </a:r>
          </a:p>
        </p:txBody>
      </p:sp>
    </p:spTree>
  </p:cSld>
  <p:clrMapOvr>
    <a:masterClrMapping/>
  </p:clrMapOvr>
  <p:transition advClick="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0"/>
            <a:ext cx="8229600" cy="1143000"/>
          </a:xfrm>
        </p:spPr>
        <p:txBody>
          <a:bodyPr/>
          <a:lstStyle/>
          <a:p>
            <a:pPr eaLnBrk="1" hangingPunct="1"/>
            <a:r>
              <a:rPr lang="en-US" dirty="0" err="1" smtClean="0">
                <a:ea typeface="ＭＳ Ｐゴシック" pitchFamily="-1" charset="-128"/>
                <a:cs typeface="ＭＳ Ｐゴシック" pitchFamily="-1" charset="-128"/>
              </a:rPr>
              <a:t>Laplacian</a:t>
            </a:r>
            <a:endParaRPr lang="en-US" dirty="0" smtClean="0">
              <a:ea typeface="ＭＳ Ｐゴシック" pitchFamily="-1" charset="-128"/>
              <a:cs typeface="ＭＳ Ｐゴシック" pitchFamily="-1" charset="-128"/>
            </a:endParaRPr>
          </a:p>
        </p:txBody>
      </p:sp>
      <p:pic>
        <p:nvPicPr>
          <p:cNvPr id="22531" name="Picture 4"/>
          <p:cNvPicPr>
            <a:picLocks noChangeAspect="1"/>
          </p:cNvPicPr>
          <p:nvPr/>
        </p:nvPicPr>
        <p:blipFill>
          <a:blip r:embed="rId2"/>
          <a:srcRect r="52467"/>
          <a:stretch>
            <a:fillRect/>
          </a:stretch>
        </p:blipFill>
        <p:spPr bwMode="auto">
          <a:xfrm>
            <a:off x="630238" y="915988"/>
            <a:ext cx="3770312" cy="3965575"/>
          </a:xfrm>
          <a:prstGeom prst="rect">
            <a:avLst/>
          </a:prstGeom>
          <a:noFill/>
          <a:ln w="9525">
            <a:noFill/>
            <a:miter lim="800000"/>
            <a:headEnd/>
            <a:tailEnd/>
          </a:ln>
        </p:spPr>
      </p:pic>
      <p:sp>
        <p:nvSpPr>
          <p:cNvPr id="22532" name="Rectangle 5"/>
          <p:cNvSpPr>
            <a:spLocks noChangeArrowheads="1"/>
          </p:cNvSpPr>
          <p:nvPr/>
        </p:nvSpPr>
        <p:spPr bwMode="auto">
          <a:xfrm>
            <a:off x="1096963" y="4837113"/>
            <a:ext cx="7502525" cy="369887"/>
          </a:xfrm>
          <a:prstGeom prst="rect">
            <a:avLst/>
          </a:prstGeom>
          <a:noFill/>
          <a:ln w="9525">
            <a:noFill/>
            <a:miter lim="800000"/>
            <a:headEnd/>
            <a:tailEnd/>
          </a:ln>
        </p:spPr>
        <p:txBody>
          <a:bodyPr>
            <a:prstTxWarp prst="textNoShape">
              <a:avLst/>
            </a:prstTxWarp>
            <a:spAutoFit/>
          </a:bodyPr>
          <a:lstStyle/>
          <a:p>
            <a:pPr defTabSz="457200"/>
            <a:r>
              <a:rPr lang="en-US" sz="1800" smtClean="0">
                <a:solidFill>
                  <a:prstClr val="black"/>
                </a:solidFill>
                <a:latin typeface="Calibri" pitchFamily="-1" charset="0"/>
                <a:ea typeface="ＭＳ Ｐゴシック" pitchFamily="-1" charset="-128"/>
                <a:cs typeface="ＭＳ Ｐゴシック" pitchFamily="-1" charset="-128"/>
              </a:rPr>
              <a:t>An illusion by Vasarely, left, and a bandpass filtered version, right.</a:t>
            </a:r>
          </a:p>
        </p:txBody>
      </p:sp>
      <p:sp>
        <p:nvSpPr>
          <p:cNvPr id="22533" name="Rectangle 6"/>
          <p:cNvSpPr>
            <a:spLocks noChangeArrowheads="1"/>
          </p:cNvSpPr>
          <p:nvPr/>
        </p:nvSpPr>
        <p:spPr bwMode="auto">
          <a:xfrm>
            <a:off x="3686175" y="6581775"/>
            <a:ext cx="5457825" cy="276225"/>
          </a:xfrm>
          <a:prstGeom prst="rect">
            <a:avLst/>
          </a:prstGeom>
          <a:noFill/>
          <a:ln w="9525">
            <a:noFill/>
            <a:miter lim="800000"/>
            <a:headEnd/>
            <a:tailEnd/>
          </a:ln>
        </p:spPr>
        <p:txBody>
          <a:bodyPr>
            <a:prstTxWarp prst="textNoShape">
              <a:avLst/>
            </a:prstTxWarp>
            <a:spAutoFit/>
          </a:bodyPr>
          <a:lstStyle/>
          <a:p>
            <a:pPr defTabSz="457200"/>
            <a:r>
              <a:rPr lang="en-US" sz="1200" smtClean="0">
                <a:solidFill>
                  <a:prstClr val="black"/>
                </a:solidFill>
                <a:latin typeface="Calibri" pitchFamily="-1" charset="0"/>
                <a:ea typeface="ＭＳ Ｐゴシック" pitchFamily="-1" charset="-128"/>
                <a:cs typeface="ＭＳ Ｐゴシック" pitchFamily="-1" charset="-128"/>
              </a:rPr>
              <a:t>http://web.mit.edu/persci/people/adelson/publications/gazzan.dir/vasarely.html</a:t>
            </a:r>
          </a:p>
        </p:txBody>
      </p:sp>
      <p:pic>
        <p:nvPicPr>
          <p:cNvPr id="8" name="Picture 7"/>
          <p:cNvPicPr>
            <a:picLocks noChangeAspect="1"/>
          </p:cNvPicPr>
          <p:nvPr/>
        </p:nvPicPr>
        <p:blipFill>
          <a:blip r:embed="rId2"/>
          <a:srcRect l="52139"/>
          <a:stretch>
            <a:fillRect/>
          </a:stretch>
        </p:blipFill>
        <p:spPr bwMode="auto">
          <a:xfrm>
            <a:off x="4845050" y="898525"/>
            <a:ext cx="3795713" cy="3965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8930" y="2774950"/>
            <a:ext cx="2785070" cy="4083050"/>
          </a:xfrm>
          <a:prstGeom prst="rect">
            <a:avLst/>
          </a:prstGeom>
        </p:spPr>
      </p:pic>
      <p:pic>
        <p:nvPicPr>
          <p:cNvPr id="6" name="Picture 5"/>
          <p:cNvPicPr>
            <a:picLocks noChangeAspect="1"/>
          </p:cNvPicPr>
          <p:nvPr/>
        </p:nvPicPr>
        <p:blipFill>
          <a:blip r:embed="rId3"/>
          <a:stretch>
            <a:fillRect/>
          </a:stretch>
        </p:blipFill>
        <p:spPr>
          <a:xfrm>
            <a:off x="152400" y="228600"/>
            <a:ext cx="7086600" cy="2842647"/>
          </a:xfrm>
          <a:prstGeom prst="rect">
            <a:avLst/>
          </a:prstGeom>
        </p:spPr>
      </p:pic>
      <p:sp>
        <p:nvSpPr>
          <p:cNvPr id="7" name="TextBox 6"/>
          <p:cNvSpPr txBox="1"/>
          <p:nvPr/>
        </p:nvSpPr>
        <p:spPr>
          <a:xfrm>
            <a:off x="1524000" y="4724400"/>
            <a:ext cx="2975143" cy="461665"/>
          </a:xfrm>
          <a:prstGeom prst="rect">
            <a:avLst/>
          </a:prstGeom>
          <a:noFill/>
        </p:spPr>
        <p:txBody>
          <a:bodyPr wrap="none" rtlCol="0">
            <a:spAutoFit/>
          </a:bodyPr>
          <a:lstStyle/>
          <a:p>
            <a:r>
              <a:rPr lang="en-US" dirty="0" err="1" smtClean="0"/>
              <a:t>Neuromorphic</a:t>
            </a:r>
            <a:r>
              <a:rPr lang="en-US" dirty="0" smtClean="0"/>
              <a:t> circuits</a:t>
            </a:r>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25958" name="Rectangle 18"/>
          <p:cNvSpPr>
            <a:spLocks noChangeArrowheads="1"/>
          </p:cNvSpPr>
          <p:nvPr/>
        </p:nvSpPr>
        <p:spPr bwMode="auto">
          <a:xfrm>
            <a:off x="228600" y="1524000"/>
            <a:ext cx="8763000" cy="304800"/>
          </a:xfrm>
          <a:prstGeom prst="rect">
            <a:avLst/>
          </a:prstGeom>
          <a:solidFill>
            <a:srgbClr val="000000"/>
          </a:solidFill>
          <a:ln w="9525">
            <a:noFill/>
            <a:miter lim="800000"/>
            <a:headEnd/>
            <a:tailEnd/>
          </a:ln>
        </p:spPr>
        <p:txBody>
          <a:bodyPr wrap="none" anchor="ctr">
            <a:prstTxWarp prst="textNoShape">
              <a:avLst/>
            </a:prstTxWarp>
          </a:bodyPr>
          <a:lstStyle/>
          <a:p>
            <a:pPr defTabSz="457200"/>
            <a:endParaRPr lang="en-US" sz="1800" smtClean="0">
              <a:solidFill>
                <a:srgbClr val="FFFFFF"/>
              </a:solidFill>
              <a:latin typeface="Calibri" pitchFamily="-1" charset="0"/>
              <a:ea typeface="ＭＳ Ｐゴシック" pitchFamily="-1" charset="-128"/>
              <a:cs typeface="ＭＳ Ｐゴシック" pitchFamily="-1" charset="-128"/>
            </a:endParaRPr>
          </a:p>
        </p:txBody>
      </p:sp>
      <p:graphicFrame>
        <p:nvGraphicFramePr>
          <p:cNvPr id="125954" name="Object 2"/>
          <p:cNvGraphicFramePr>
            <a:graphicFrameLocks noChangeAspect="1"/>
          </p:cNvGraphicFramePr>
          <p:nvPr>
            <p:ph sz="quarter" idx="2"/>
          </p:nvPr>
        </p:nvGraphicFramePr>
        <p:xfrm>
          <a:off x="228600" y="4495800"/>
          <a:ext cx="2657475" cy="1993900"/>
        </p:xfrm>
        <a:graphic>
          <a:graphicData uri="http://schemas.openxmlformats.org/presentationml/2006/ole">
            <p:oleObj spid="_x0000_s437250" name="Image" r:id="rId4" imgW="7619048" imgH="5714286" progId="">
              <p:embed/>
            </p:oleObj>
          </a:graphicData>
        </a:graphic>
      </p:graphicFrame>
      <p:sp>
        <p:nvSpPr>
          <p:cNvPr id="125959" name="Rectangle 3"/>
          <p:cNvSpPr>
            <a:spLocks noGrp="1" noChangeArrowheads="1"/>
          </p:cNvSpPr>
          <p:nvPr>
            <p:ph type="title" sz="quarter"/>
          </p:nvPr>
        </p:nvSpPr>
        <p:spPr>
          <a:xfrm>
            <a:off x="228600" y="152400"/>
            <a:ext cx="6858000" cy="1022350"/>
          </a:xfrm>
        </p:spPr>
        <p:txBody>
          <a:bodyPr/>
          <a:lstStyle/>
          <a:p>
            <a:pPr eaLnBrk="1" hangingPunct="1"/>
            <a:r>
              <a:rPr lang="en-US">
                <a:solidFill>
                  <a:srgbClr val="FFFFFF"/>
                </a:solidFill>
                <a:ea typeface="ＭＳ Ｐゴシック" pitchFamily="-1" charset="-128"/>
                <a:cs typeface="ＭＳ Ｐゴシック" pitchFamily="-1" charset="-128"/>
              </a:rPr>
              <a:t>Human Visual Perception</a:t>
            </a:r>
          </a:p>
        </p:txBody>
      </p:sp>
      <p:graphicFrame>
        <p:nvGraphicFramePr>
          <p:cNvPr id="125955" name="Object 3"/>
          <p:cNvGraphicFramePr>
            <a:graphicFrameLocks noChangeAspect="1"/>
          </p:cNvGraphicFramePr>
          <p:nvPr>
            <p:ph sz="quarter" idx="1"/>
          </p:nvPr>
        </p:nvGraphicFramePr>
        <p:xfrm>
          <a:off x="3200400" y="1447800"/>
          <a:ext cx="2743200" cy="1981200"/>
        </p:xfrm>
        <a:graphic>
          <a:graphicData uri="http://schemas.openxmlformats.org/presentationml/2006/ole">
            <p:oleObj spid="_x0000_s437251" name="Image" r:id="rId5" imgW="3809524" imgH="2857143" progId="">
              <p:embed/>
            </p:oleObj>
          </a:graphicData>
        </a:graphic>
      </p:graphicFrame>
      <p:graphicFrame>
        <p:nvGraphicFramePr>
          <p:cNvPr id="125956" name="Object 4"/>
          <p:cNvGraphicFramePr>
            <a:graphicFrameLocks noChangeAspect="1"/>
          </p:cNvGraphicFramePr>
          <p:nvPr>
            <p:ph sz="quarter" idx="3"/>
          </p:nvPr>
        </p:nvGraphicFramePr>
        <p:xfrm>
          <a:off x="4648200" y="2743200"/>
          <a:ext cx="2819400" cy="2057400"/>
        </p:xfrm>
        <a:graphic>
          <a:graphicData uri="http://schemas.openxmlformats.org/presentationml/2006/ole">
            <p:oleObj spid="_x0000_s437252" name="Image" r:id="rId6" imgW="7619048" imgH="5714286" progId="">
              <p:embed/>
            </p:oleObj>
          </a:graphicData>
        </a:graphic>
      </p:graphicFrame>
      <p:sp>
        <p:nvSpPr>
          <p:cNvPr id="125960" name="Text Box 20"/>
          <p:cNvSpPr txBox="1">
            <a:spLocks noChangeArrowheads="1"/>
          </p:cNvSpPr>
          <p:nvPr/>
        </p:nvSpPr>
        <p:spPr bwMode="auto">
          <a:xfrm>
            <a:off x="3200400" y="1447800"/>
            <a:ext cx="2743200" cy="366713"/>
          </a:xfrm>
          <a:prstGeom prst="rect">
            <a:avLst/>
          </a:prstGeom>
          <a:solidFill>
            <a:srgbClr val="FFFFFF"/>
          </a:solidFill>
          <a:ln w="9525">
            <a:noFill/>
            <a:miter lim="800000"/>
            <a:headEnd/>
            <a:tailEnd/>
          </a:ln>
        </p:spPr>
        <p:txBody>
          <a:bodyPr>
            <a:prstTxWarp prst="textNoShape">
              <a:avLst/>
            </a:prstTxWarp>
            <a:spAutoFit/>
          </a:bodyPr>
          <a:lstStyle/>
          <a:p>
            <a:pPr algn="ctr" defTabSz="457200"/>
            <a:r>
              <a:rPr lang="en-US" sz="1800">
                <a:solidFill>
                  <a:srgbClr val="FFFFFF"/>
                </a:solidFill>
                <a:latin typeface="Calibri" pitchFamily="-1" charset="0"/>
                <a:ea typeface="ＭＳ Ｐゴシック" pitchFamily="-1" charset="-128"/>
                <a:cs typeface="ＭＳ Ｐゴシック" pitchFamily="-1" charset="-128"/>
              </a:rPr>
              <a:t>Low spatial frequency</a:t>
            </a:r>
          </a:p>
        </p:txBody>
      </p:sp>
      <p:sp>
        <p:nvSpPr>
          <p:cNvPr id="125961" name="Text Box 21"/>
          <p:cNvSpPr txBox="1">
            <a:spLocks noChangeArrowheads="1"/>
          </p:cNvSpPr>
          <p:nvPr/>
        </p:nvSpPr>
        <p:spPr bwMode="auto">
          <a:xfrm>
            <a:off x="4648200" y="2743200"/>
            <a:ext cx="2819400" cy="366713"/>
          </a:xfrm>
          <a:prstGeom prst="rect">
            <a:avLst/>
          </a:prstGeom>
          <a:solidFill>
            <a:srgbClr val="FFFFFF"/>
          </a:solidFill>
          <a:ln w="9525">
            <a:noFill/>
            <a:miter lim="800000"/>
            <a:headEnd/>
            <a:tailEnd/>
          </a:ln>
        </p:spPr>
        <p:txBody>
          <a:bodyPr>
            <a:prstTxWarp prst="textNoShape">
              <a:avLst/>
            </a:prstTxWarp>
            <a:spAutoFit/>
          </a:bodyPr>
          <a:lstStyle/>
          <a:p>
            <a:pPr defTabSz="457200"/>
            <a:r>
              <a:rPr lang="en-US" sz="1800">
                <a:solidFill>
                  <a:srgbClr val="FFFFFF"/>
                </a:solidFill>
                <a:latin typeface="Calibri" pitchFamily="-1" charset="0"/>
                <a:ea typeface="ＭＳ Ｐゴシック" pitchFamily="-1" charset="-128"/>
                <a:cs typeface="ＭＳ Ｐゴシック" pitchFamily="-1" charset="-128"/>
              </a:rPr>
              <a:t>Medium spatial frequency</a:t>
            </a:r>
          </a:p>
        </p:txBody>
      </p:sp>
      <p:graphicFrame>
        <p:nvGraphicFramePr>
          <p:cNvPr id="125957" name="Object 5"/>
          <p:cNvGraphicFramePr>
            <a:graphicFrameLocks noChangeAspect="1"/>
          </p:cNvGraphicFramePr>
          <p:nvPr>
            <p:ph sz="quarter" idx="4"/>
          </p:nvPr>
        </p:nvGraphicFramePr>
        <p:xfrm>
          <a:off x="6400800" y="4191000"/>
          <a:ext cx="2667000" cy="1941513"/>
        </p:xfrm>
        <a:graphic>
          <a:graphicData uri="http://schemas.openxmlformats.org/presentationml/2006/ole">
            <p:oleObj spid="_x0000_s437253" name="Image" r:id="rId7" imgW="3809524" imgH="2857143" progId="">
              <p:embed/>
            </p:oleObj>
          </a:graphicData>
        </a:graphic>
      </p:graphicFrame>
      <p:sp>
        <p:nvSpPr>
          <p:cNvPr id="125962" name="Text Box 12"/>
          <p:cNvSpPr txBox="1">
            <a:spLocks noChangeArrowheads="1"/>
          </p:cNvSpPr>
          <p:nvPr/>
        </p:nvSpPr>
        <p:spPr bwMode="auto">
          <a:xfrm>
            <a:off x="6400800" y="4191000"/>
            <a:ext cx="2667000" cy="366713"/>
          </a:xfrm>
          <a:prstGeom prst="rect">
            <a:avLst/>
          </a:prstGeom>
          <a:solidFill>
            <a:srgbClr val="FFFFFF"/>
          </a:solidFill>
          <a:ln w="9525">
            <a:noFill/>
            <a:miter lim="800000"/>
            <a:headEnd/>
            <a:tailEnd/>
          </a:ln>
        </p:spPr>
        <p:txBody>
          <a:bodyPr>
            <a:prstTxWarp prst="textNoShape">
              <a:avLst/>
            </a:prstTxWarp>
            <a:spAutoFit/>
          </a:bodyPr>
          <a:lstStyle/>
          <a:p>
            <a:pPr algn="ctr" defTabSz="457200"/>
            <a:r>
              <a:rPr lang="en-US" sz="1800">
                <a:solidFill>
                  <a:srgbClr val="FFFFFF"/>
                </a:solidFill>
                <a:latin typeface="Calibri" pitchFamily="-1" charset="0"/>
                <a:ea typeface="ＭＳ Ｐゴシック" pitchFamily="-1" charset="-128"/>
                <a:cs typeface="ＭＳ Ｐゴシック" pitchFamily="-1" charset="-128"/>
              </a:rPr>
              <a:t>High spatial frequency</a:t>
            </a:r>
          </a:p>
        </p:txBody>
      </p:sp>
      <p:grpSp>
        <p:nvGrpSpPr>
          <p:cNvPr id="2" name="Group 25"/>
          <p:cNvGrpSpPr>
            <a:grpSpLocks/>
          </p:cNvGrpSpPr>
          <p:nvPr/>
        </p:nvGrpSpPr>
        <p:grpSpPr bwMode="auto">
          <a:xfrm>
            <a:off x="2819400" y="3276600"/>
            <a:ext cx="3200400" cy="3200400"/>
            <a:chOff x="1776" y="2064"/>
            <a:chExt cx="2016" cy="2016"/>
          </a:xfrm>
        </p:grpSpPr>
        <p:sp>
          <p:nvSpPr>
            <p:cNvPr id="125969" name="Line 23"/>
            <p:cNvSpPr>
              <a:spLocks noChangeShapeType="1"/>
            </p:cNvSpPr>
            <p:nvPr/>
          </p:nvSpPr>
          <p:spPr bwMode="auto">
            <a:xfrm>
              <a:off x="1776" y="2064"/>
              <a:ext cx="2016" cy="2016"/>
            </a:xfrm>
            <a:prstGeom prst="line">
              <a:avLst/>
            </a:prstGeom>
            <a:noFill/>
            <a:ln w="38100">
              <a:solidFill>
                <a:srgbClr val="DDDDDD"/>
              </a:solidFill>
              <a:round/>
              <a:headEnd/>
              <a:tailEnd type="triangle" w="med" len="med"/>
            </a:ln>
          </p:spPr>
          <p:txBody>
            <a:bodyP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125970" name="Text Box 24"/>
            <p:cNvSpPr txBox="1">
              <a:spLocks noChangeArrowheads="1"/>
            </p:cNvSpPr>
            <p:nvPr/>
          </p:nvSpPr>
          <p:spPr bwMode="auto">
            <a:xfrm rot="2723588">
              <a:off x="1761" y="3063"/>
              <a:ext cx="1700" cy="233"/>
            </a:xfrm>
            <a:prstGeom prst="rect">
              <a:avLst/>
            </a:prstGeom>
            <a:noFill/>
            <a:ln w="9525">
              <a:noFill/>
              <a:miter lim="800000"/>
              <a:headEnd/>
              <a:tailEnd/>
            </a:ln>
          </p:spPr>
          <p:txBody>
            <a:bodyPr wrap="none">
              <a:prstTxWarp prst="textNoShape">
                <a:avLst/>
              </a:prstTxWarp>
              <a:spAutoFit/>
            </a:bodyPr>
            <a:lstStyle/>
            <a:p>
              <a:pPr defTabSz="457200"/>
              <a:r>
                <a:rPr lang="en-US" sz="1800">
                  <a:solidFill>
                    <a:srgbClr val="FFFFFF"/>
                  </a:solidFill>
                  <a:latin typeface="Calibri" pitchFamily="-1" charset="0"/>
                  <a:ea typeface="ＭＳ Ｐゴシック" pitchFamily="-1" charset="-128"/>
                  <a:cs typeface="ＭＳ Ｐゴシック" pitchFamily="-1" charset="-128"/>
                </a:rPr>
                <a:t>Spatial frequency channels</a:t>
              </a:r>
            </a:p>
          </p:txBody>
        </p:sp>
      </p:grpSp>
      <p:grpSp>
        <p:nvGrpSpPr>
          <p:cNvPr id="3" name="Group 31"/>
          <p:cNvGrpSpPr>
            <a:grpSpLocks/>
          </p:cNvGrpSpPr>
          <p:nvPr/>
        </p:nvGrpSpPr>
        <p:grpSpPr bwMode="auto">
          <a:xfrm>
            <a:off x="214313" y="1922463"/>
            <a:ext cx="8486775" cy="2116137"/>
            <a:chOff x="96" y="1211"/>
            <a:chExt cx="5346" cy="1333"/>
          </a:xfrm>
        </p:grpSpPr>
        <p:sp>
          <p:nvSpPr>
            <p:cNvPr id="125965" name="Text Box 26"/>
            <p:cNvSpPr txBox="1">
              <a:spLocks noChangeArrowheads="1"/>
            </p:cNvSpPr>
            <p:nvPr/>
          </p:nvSpPr>
          <p:spPr bwMode="auto">
            <a:xfrm>
              <a:off x="96" y="1231"/>
              <a:ext cx="1238" cy="368"/>
            </a:xfrm>
            <a:prstGeom prst="rect">
              <a:avLst/>
            </a:prstGeom>
            <a:noFill/>
            <a:ln w="9525">
              <a:noFill/>
              <a:miter lim="800000"/>
              <a:headEnd/>
              <a:tailEnd/>
            </a:ln>
          </p:spPr>
          <p:txBody>
            <a:bodyPr wrap="none">
              <a:prstTxWarp prst="textNoShape">
                <a:avLst/>
              </a:prstTxWarp>
              <a:spAutoFit/>
            </a:bodyPr>
            <a:lstStyle/>
            <a:p>
              <a:pPr defTabSz="457200"/>
              <a:r>
                <a:rPr lang="en-US" sz="3200">
                  <a:solidFill>
                    <a:srgbClr val="FFFFFF"/>
                  </a:solidFill>
                  <a:latin typeface="Calibri" pitchFamily="-1" charset="0"/>
                  <a:ea typeface="ＭＳ Ｐゴシック" pitchFamily="-1" charset="-128"/>
                  <a:cs typeface="ＭＳ Ｐゴシック" pitchFamily="-1" charset="-128"/>
                </a:rPr>
                <a:t>Blur image</a:t>
              </a:r>
            </a:p>
          </p:txBody>
        </p:sp>
        <p:sp>
          <p:nvSpPr>
            <p:cNvPr id="125966" name="AutoShape 28"/>
            <p:cNvSpPr>
              <a:spLocks noChangeArrowheads="1"/>
            </p:cNvSpPr>
            <p:nvPr/>
          </p:nvSpPr>
          <p:spPr bwMode="auto">
            <a:xfrm>
              <a:off x="1632" y="1296"/>
              <a:ext cx="288" cy="306"/>
            </a:xfrm>
            <a:prstGeom prst="rightArrow">
              <a:avLst>
                <a:gd name="adj1" fmla="val 50000"/>
                <a:gd name="adj2" fmla="val 25000"/>
              </a:avLst>
            </a:prstGeom>
            <a:solidFill>
              <a:srgbClr val="DDDDDD"/>
            </a:solidFill>
            <a:ln w="9525">
              <a:solidFill>
                <a:srgbClr val="C0C0C0"/>
              </a:solidFill>
              <a:miter lim="800000"/>
              <a:headEnd/>
              <a:tailEnd/>
            </a:ln>
          </p:spPr>
          <p:txBody>
            <a:bodyPr wrap="none" anchor="ctr">
              <a:prstTxWarp prst="textNoShape">
                <a:avLst/>
              </a:prstTxWarp>
            </a:bodyPr>
            <a:lstStyle/>
            <a:p>
              <a:pPr defTabSz="457200"/>
              <a:endParaRPr lang="en-US" sz="1800" smtClean="0">
                <a:solidFill>
                  <a:srgbClr val="FFFFFF"/>
                </a:solidFill>
                <a:latin typeface="Calibri" pitchFamily="-1" charset="0"/>
                <a:ea typeface="ＭＳ Ｐゴシック" pitchFamily="-1" charset="-128"/>
                <a:cs typeface="ＭＳ Ｐゴシック" pitchFamily="-1" charset="-128"/>
              </a:endParaRPr>
            </a:p>
          </p:txBody>
        </p:sp>
        <p:sp>
          <p:nvSpPr>
            <p:cNvPr id="125967" name="Text Box 29"/>
            <p:cNvSpPr txBox="1">
              <a:spLocks noChangeArrowheads="1"/>
            </p:cNvSpPr>
            <p:nvPr/>
          </p:nvSpPr>
          <p:spPr bwMode="auto">
            <a:xfrm>
              <a:off x="3916" y="1211"/>
              <a:ext cx="1417" cy="368"/>
            </a:xfrm>
            <a:prstGeom prst="rect">
              <a:avLst/>
            </a:prstGeom>
            <a:noFill/>
            <a:ln w="9525">
              <a:noFill/>
              <a:miter lim="800000"/>
              <a:headEnd/>
              <a:tailEnd/>
            </a:ln>
          </p:spPr>
          <p:txBody>
            <a:bodyPr wrap="none">
              <a:prstTxWarp prst="textNoShape">
                <a:avLst/>
              </a:prstTxWarp>
              <a:spAutoFit/>
            </a:bodyPr>
            <a:lstStyle/>
            <a:p>
              <a:pPr defTabSz="457200"/>
              <a:r>
                <a:rPr lang="en-US" sz="3200">
                  <a:solidFill>
                    <a:srgbClr val="FFFFFF"/>
                  </a:solidFill>
                  <a:latin typeface="Calibri" pitchFamily="-1" charset="0"/>
                  <a:ea typeface="ＭＳ Ｐゴシック" pitchFamily="-1" charset="-128"/>
                  <a:cs typeface="ＭＳ Ｐゴシック" pitchFamily="-1" charset="-128"/>
                </a:rPr>
                <a:t>Sharp image</a:t>
              </a:r>
            </a:p>
          </p:txBody>
        </p:sp>
        <p:sp>
          <p:nvSpPr>
            <p:cNvPr id="125968" name="AutoShape 30"/>
            <p:cNvSpPr>
              <a:spLocks noChangeArrowheads="1"/>
            </p:cNvSpPr>
            <p:nvPr/>
          </p:nvSpPr>
          <p:spPr bwMode="auto">
            <a:xfrm rot="5400000">
              <a:off x="4833" y="1935"/>
              <a:ext cx="912" cy="306"/>
            </a:xfrm>
            <a:prstGeom prst="rightArrow">
              <a:avLst>
                <a:gd name="adj1" fmla="val 50000"/>
                <a:gd name="adj2" fmla="val 74510"/>
              </a:avLst>
            </a:prstGeom>
            <a:solidFill>
              <a:srgbClr val="DDDDDD"/>
            </a:solidFill>
            <a:ln w="9525">
              <a:solidFill>
                <a:srgbClr val="C0C0C0"/>
              </a:solidFill>
              <a:miter lim="800000"/>
              <a:headEnd/>
              <a:tailEnd/>
            </a:ln>
          </p:spPr>
          <p:txBody>
            <a:bodyPr wrap="none" anchor="ctr">
              <a:prstTxWarp prst="textNoShape">
                <a:avLst/>
              </a:prstTxWarp>
            </a:bodyPr>
            <a:lstStyle/>
            <a:p>
              <a:pPr defTabSz="457200"/>
              <a:endParaRPr lang="en-US" sz="1800" smtClean="0">
                <a:solidFill>
                  <a:srgbClr val="FFFFFF"/>
                </a:solidFill>
                <a:latin typeface="Calibri" pitchFamily="-1" charset="0"/>
                <a:ea typeface="ＭＳ Ｐゴシック" pitchFamily="-1" charset="-128"/>
                <a:cs typeface="ＭＳ Ｐゴシック" pitchFamily="-1"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8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6" name="Untitled.mov">
            <a:hlinkClick r:id="" action="ppaction://media"/>
          </p:cNvPr>
          <p:cNvPicPr/>
          <p:nvPr>
            <a:videoFile r:link="rId1"/>
          </p:nvPr>
        </p:nvPicPr>
        <p:blipFill>
          <a:blip r:embed="rId4"/>
          <a:stretch>
            <a:fillRect/>
          </a:stretch>
        </p:blipFill>
        <p:spPr>
          <a:xfrm>
            <a:off x="1041400" y="1066800"/>
            <a:ext cx="7112000" cy="5334000"/>
          </a:xfrm>
          <a:prstGeom prst="rect">
            <a:avLst/>
          </a:prstGeom>
        </p:spPr>
      </p:pic>
      <p:sp>
        <p:nvSpPr>
          <p:cNvPr id="136194" name="Rectangle 2"/>
          <p:cNvSpPr>
            <a:spLocks noGrp="1" noChangeArrowheads="1"/>
          </p:cNvSpPr>
          <p:nvPr>
            <p:ph type="title"/>
          </p:nvPr>
        </p:nvSpPr>
        <p:spPr/>
        <p:txBody>
          <a:bodyPr/>
          <a:lstStyle/>
          <a:p>
            <a:pPr eaLnBrk="1" hangingPunct="1"/>
            <a:r>
              <a:rPr lang="en-US">
                <a:solidFill>
                  <a:srgbClr val="FFFFFF"/>
                </a:solidFill>
                <a:ea typeface="ＭＳ Ｐゴシック" pitchFamily="-1" charset="-128"/>
                <a:cs typeface="ＭＳ Ｐゴシック" pitchFamily="-1" charset="-128"/>
              </a:rPr>
              <a:t>Hybrid Images</a:t>
            </a:r>
          </a:p>
        </p:txBody>
      </p:sp>
      <p:sp>
        <p:nvSpPr>
          <p:cNvPr id="136196" name="TextBox 3"/>
          <p:cNvSpPr txBox="1">
            <a:spLocks noChangeArrowheads="1"/>
          </p:cNvSpPr>
          <p:nvPr/>
        </p:nvSpPr>
        <p:spPr bwMode="auto">
          <a:xfrm>
            <a:off x="258763" y="1141413"/>
            <a:ext cx="1557337" cy="369887"/>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srgbClr val="FFFFFF"/>
                </a:solidFill>
                <a:latin typeface="Calibri" pitchFamily="-1" charset="0"/>
                <a:ea typeface="ＭＳ Ｐゴシック" pitchFamily="-1" charset="-128"/>
                <a:cs typeface="ＭＳ Ｐゴシック" pitchFamily="-1" charset="-128"/>
              </a:rPr>
              <a:t>Oliva &amp; Schyns</a:t>
            </a:r>
          </a:p>
        </p:txBody>
      </p:sp>
    </p:spTree>
  </p:cSld>
  <p:clrMapOvr>
    <a:masterClrMapping/>
  </p:clrMapOvr>
  <p:transition advClick="0"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42342" name="Rectangle 6"/>
          <p:cNvSpPr>
            <a:spLocks noGrp="1" noChangeArrowheads="1"/>
          </p:cNvSpPr>
          <p:nvPr>
            <p:ph type="title"/>
          </p:nvPr>
        </p:nvSpPr>
        <p:spPr/>
        <p:txBody>
          <a:bodyPr/>
          <a:lstStyle/>
          <a:p>
            <a:pPr eaLnBrk="1" hangingPunct="1"/>
            <a:r>
              <a:rPr lang="en-US">
                <a:solidFill>
                  <a:srgbClr val="FFFFFF"/>
                </a:solidFill>
                <a:ea typeface="ＭＳ Ｐゴシック" pitchFamily="-1" charset="-128"/>
                <a:cs typeface="ＭＳ Ｐゴシック" pitchFamily="-1" charset="-128"/>
              </a:rPr>
              <a:t>Hybrid Images</a:t>
            </a:r>
          </a:p>
        </p:txBody>
      </p:sp>
      <p:graphicFrame>
        <p:nvGraphicFramePr>
          <p:cNvPr id="142338" name="Object 2"/>
          <p:cNvGraphicFramePr>
            <a:graphicFrameLocks noChangeAspect="1"/>
          </p:cNvGraphicFramePr>
          <p:nvPr>
            <p:ph idx="1"/>
          </p:nvPr>
        </p:nvGraphicFramePr>
        <p:xfrm>
          <a:off x="3005138" y="1646237"/>
          <a:ext cx="3133725" cy="4525963"/>
        </p:xfrm>
        <a:graphic>
          <a:graphicData uri="http://schemas.openxmlformats.org/presentationml/2006/ole">
            <p:oleObj spid="_x0000_s455682" name="Image" r:id="rId4" imgW="3403175" imgH="4914286" progId="">
              <p:embed/>
            </p:oleObj>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graphicFrame>
        <p:nvGraphicFramePr>
          <p:cNvPr id="142338" name="Object 2"/>
          <p:cNvGraphicFramePr>
            <a:graphicFrameLocks noChangeAspect="1"/>
          </p:cNvGraphicFramePr>
          <p:nvPr>
            <p:ph sz="quarter" idx="1"/>
          </p:nvPr>
        </p:nvGraphicFramePr>
        <p:xfrm>
          <a:off x="5410200" y="1827213"/>
          <a:ext cx="3165475" cy="4573587"/>
        </p:xfrm>
        <a:graphic>
          <a:graphicData uri="http://schemas.openxmlformats.org/presentationml/2006/ole">
            <p:oleObj spid="_x0000_s631810" name="Image" r:id="rId4" imgW="3403175" imgH="4914286" progId="">
              <p:embed/>
            </p:oleObj>
          </a:graphicData>
        </a:graphic>
      </p:graphicFrame>
      <p:graphicFrame>
        <p:nvGraphicFramePr>
          <p:cNvPr id="142339" name="Object 3"/>
          <p:cNvGraphicFramePr>
            <a:graphicFrameLocks noChangeAspect="1"/>
          </p:cNvGraphicFramePr>
          <p:nvPr>
            <p:ph sz="quarter" idx="2"/>
          </p:nvPr>
        </p:nvGraphicFramePr>
        <p:xfrm>
          <a:off x="3352800" y="2667000"/>
          <a:ext cx="1579563" cy="2286000"/>
        </p:xfrm>
        <a:graphic>
          <a:graphicData uri="http://schemas.openxmlformats.org/presentationml/2006/ole">
            <p:oleObj spid="_x0000_s631811" name="Image" r:id="rId5" imgW="1904762" imgH="2755556" progId="">
              <p:embed/>
            </p:oleObj>
          </a:graphicData>
        </a:graphic>
      </p:graphicFrame>
      <p:graphicFrame>
        <p:nvGraphicFramePr>
          <p:cNvPr id="142340" name="Object 4"/>
          <p:cNvGraphicFramePr>
            <a:graphicFrameLocks noChangeAspect="1"/>
          </p:cNvGraphicFramePr>
          <p:nvPr>
            <p:ph sz="quarter" idx="3"/>
          </p:nvPr>
        </p:nvGraphicFramePr>
        <p:xfrm>
          <a:off x="1981200" y="3048000"/>
          <a:ext cx="984250" cy="1422400"/>
        </p:xfrm>
        <a:graphic>
          <a:graphicData uri="http://schemas.openxmlformats.org/presentationml/2006/ole">
            <p:oleObj spid="_x0000_s631812" name="Image" r:id="rId6" imgW="1142454" imgH="1650794" progId="">
              <p:embed/>
            </p:oleObj>
          </a:graphicData>
        </a:graphic>
      </p:graphicFrame>
      <p:graphicFrame>
        <p:nvGraphicFramePr>
          <p:cNvPr id="142341" name="Object 5"/>
          <p:cNvGraphicFramePr>
            <a:graphicFrameLocks noChangeAspect="1"/>
          </p:cNvGraphicFramePr>
          <p:nvPr>
            <p:ph sz="quarter" idx="4"/>
          </p:nvPr>
        </p:nvGraphicFramePr>
        <p:xfrm>
          <a:off x="914400" y="3276600"/>
          <a:ext cx="635000" cy="914400"/>
        </p:xfrm>
        <a:graphic>
          <a:graphicData uri="http://schemas.openxmlformats.org/presentationml/2006/ole">
            <p:oleObj spid="_x0000_s631813" name="Image" r:id="rId7" imgW="634697" imgH="913963" progId="">
              <p:embed/>
            </p:oleObj>
          </a:graphicData>
        </a:graphic>
      </p:graphicFrame>
      <p:sp>
        <p:nvSpPr>
          <p:cNvPr id="142342" name="Rectangle 6"/>
          <p:cNvSpPr>
            <a:spLocks noGrp="1" noChangeArrowheads="1"/>
          </p:cNvSpPr>
          <p:nvPr>
            <p:ph type="title"/>
          </p:nvPr>
        </p:nvSpPr>
        <p:spPr/>
        <p:txBody>
          <a:bodyPr/>
          <a:lstStyle/>
          <a:p>
            <a:pPr eaLnBrk="1" hangingPunct="1"/>
            <a:r>
              <a:rPr lang="en-US">
                <a:solidFill>
                  <a:srgbClr val="FFFFFF"/>
                </a:solidFill>
                <a:ea typeface="ＭＳ Ｐゴシック" pitchFamily="-1" charset="-128"/>
                <a:cs typeface="ＭＳ Ｐゴシック" pitchFamily="-1" charset="-128"/>
              </a:rPr>
              <a:t>Hybrid Images</a:t>
            </a:r>
          </a:p>
        </p:txBody>
      </p:sp>
      <p:graphicFrame>
        <p:nvGraphicFramePr>
          <p:cNvPr id="631814" name="Object 6"/>
          <p:cNvGraphicFramePr>
            <a:graphicFrameLocks noChangeAspect="1"/>
          </p:cNvGraphicFramePr>
          <p:nvPr/>
        </p:nvGraphicFramePr>
        <p:xfrm>
          <a:off x="228600" y="3505200"/>
          <a:ext cx="317500" cy="457200"/>
        </p:xfrm>
        <a:graphic>
          <a:graphicData uri="http://schemas.openxmlformats.org/presentationml/2006/ole">
            <p:oleObj spid="_x0000_s631814" name="Image" r:id="rId8" imgW="634697" imgH="913963" progId="">
              <p:embed/>
            </p:oleObj>
          </a:graphicData>
        </a:graphic>
      </p:graphicFrame>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6300" y="82550"/>
            <a:ext cx="4851400" cy="669290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 y="457200"/>
            <a:ext cx="4419600" cy="6097197"/>
          </a:xfrm>
          <a:prstGeom prst="rect">
            <a:avLst/>
          </a:prstGeom>
        </p:spPr>
      </p:pic>
      <p:pic>
        <p:nvPicPr>
          <p:cNvPr id="5" name="Picture 4"/>
          <p:cNvPicPr>
            <a:picLocks noChangeAspect="1"/>
          </p:cNvPicPr>
          <p:nvPr/>
        </p:nvPicPr>
        <p:blipFill>
          <a:blip r:embed="rId2"/>
          <a:stretch>
            <a:fillRect/>
          </a:stretch>
        </p:blipFill>
        <p:spPr>
          <a:xfrm>
            <a:off x="7277316" y="3048000"/>
            <a:ext cx="1104684" cy="1524000"/>
          </a:xfrm>
          <a:prstGeom prst="rect">
            <a:avLst/>
          </a:prstGeom>
        </p:spPr>
      </p:pic>
      <p:pic>
        <p:nvPicPr>
          <p:cNvPr id="6" name="Picture 5"/>
          <p:cNvPicPr>
            <a:picLocks noChangeAspect="1"/>
          </p:cNvPicPr>
          <p:nvPr/>
        </p:nvPicPr>
        <p:blipFill>
          <a:blip r:embed="rId2"/>
          <a:stretch>
            <a:fillRect/>
          </a:stretch>
        </p:blipFill>
        <p:spPr>
          <a:xfrm>
            <a:off x="4800600" y="2057400"/>
            <a:ext cx="2286000" cy="3153723"/>
          </a:xfrm>
          <a:prstGeom prst="rect">
            <a:avLst/>
          </a:prstGeom>
        </p:spPr>
      </p:pic>
      <p:pic>
        <p:nvPicPr>
          <p:cNvPr id="7" name="Picture 6"/>
          <p:cNvPicPr>
            <a:picLocks noChangeAspect="1"/>
          </p:cNvPicPr>
          <p:nvPr/>
        </p:nvPicPr>
        <p:blipFill>
          <a:blip r:embed="rId2"/>
          <a:stretch>
            <a:fillRect/>
          </a:stretch>
        </p:blipFill>
        <p:spPr>
          <a:xfrm>
            <a:off x="8609564" y="3505200"/>
            <a:ext cx="382036" cy="527050"/>
          </a:xfrm>
          <a:prstGeom prst="rect">
            <a:avLst/>
          </a:prstGeom>
        </p:spPr>
      </p:pic>
      <p:sp>
        <p:nvSpPr>
          <p:cNvPr id="8" name="Rectangle 7"/>
          <p:cNvSpPr/>
          <p:nvPr/>
        </p:nvSpPr>
        <p:spPr>
          <a:xfrm>
            <a:off x="4572000" y="6488668"/>
            <a:ext cx="4572000" cy="369332"/>
          </a:xfrm>
          <a:prstGeom prst="rect">
            <a:avLst/>
          </a:prstGeom>
        </p:spPr>
        <p:txBody>
          <a:bodyPr>
            <a:spAutoFit/>
          </a:bodyPr>
          <a:lstStyle/>
          <a:p>
            <a:r>
              <a:rPr lang="en-US" sz="1800" dirty="0" smtClean="0"/>
              <a:t>http://</a:t>
            </a:r>
            <a:r>
              <a:rPr lang="en-US" sz="1800" dirty="0" err="1" smtClean="0"/>
              <a:t>cvcl.mit.edu/hybrid_gallery/gallery.html</a:t>
            </a:r>
            <a:endParaRPr lang="en-US" sz="1800" dirty="0"/>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F974AA8D-F7BD-1D40-8F37-B9C1488DC64E}" type="slidenum">
              <a:rPr lang="en-US">
                <a:solidFill>
                  <a:srgbClr val="000000"/>
                </a:solidFill>
              </a:rPr>
              <a:pPr/>
              <a:t>109</a:t>
            </a:fld>
            <a:endParaRPr lang="en-US">
              <a:solidFill>
                <a:srgbClr val="000000"/>
              </a:solidFill>
            </a:endParaRPr>
          </a:p>
        </p:txBody>
      </p:sp>
      <p:sp>
        <p:nvSpPr>
          <p:cNvPr id="36865" name="Rectangle 1"/>
          <p:cNvSpPr>
            <a:spLocks noGrp="1" noChangeArrowheads="1"/>
          </p:cNvSpPr>
          <p:nvPr>
            <p:ph type="title"/>
          </p:nvPr>
        </p:nvSpPr>
        <p:spPr>
          <a:xfrm>
            <a:off x="685800" y="-25400"/>
            <a:ext cx="7772400" cy="1600200"/>
          </a:xfrm>
          <a:ln/>
        </p:spPr>
        <p:txBody>
          <a:bodyPr rIns="132080"/>
          <a:lstStyle/>
          <a:p>
            <a:r>
              <a:rPr lang="en-US"/>
              <a:t>Outline</a:t>
            </a:r>
          </a:p>
        </p:txBody>
      </p:sp>
      <p:sp>
        <p:nvSpPr>
          <p:cNvPr id="36866" name="Rectangle 2"/>
          <p:cNvSpPr>
            <a:spLocks noGrp="1" noChangeArrowheads="1"/>
          </p:cNvSpPr>
          <p:nvPr>
            <p:ph type="body" idx="1"/>
          </p:nvPr>
        </p:nvSpPr>
        <p:spPr>
          <a:xfrm>
            <a:off x="685800" y="1409700"/>
            <a:ext cx="7772400" cy="5422900"/>
          </a:xfrm>
          <a:ln/>
        </p:spPr>
        <p:txBody>
          <a:bodyPr rIns="132080"/>
          <a:lstStyle/>
          <a:p>
            <a:r>
              <a:rPr lang="en-US" dirty="0">
                <a:solidFill>
                  <a:schemeClr val="bg1">
                    <a:lumMod val="75000"/>
                  </a:schemeClr>
                </a:solidFill>
              </a:rPr>
              <a:t>Linear filtering</a:t>
            </a:r>
          </a:p>
          <a:p>
            <a:r>
              <a:rPr lang="en-US" dirty="0">
                <a:solidFill>
                  <a:schemeClr val="bg1">
                    <a:lumMod val="75000"/>
                  </a:schemeClr>
                </a:solidFill>
              </a:rPr>
              <a:t>Fourier </a:t>
            </a:r>
            <a:r>
              <a:rPr lang="en-US" dirty="0" smtClean="0">
                <a:solidFill>
                  <a:schemeClr val="bg1">
                    <a:lumMod val="75000"/>
                  </a:schemeClr>
                </a:solidFill>
              </a:rPr>
              <a:t>Transform</a:t>
            </a:r>
          </a:p>
          <a:p>
            <a:r>
              <a:rPr lang="en-US" dirty="0" smtClean="0">
                <a:solidFill>
                  <a:srgbClr val="B3B3B3"/>
                </a:solidFill>
              </a:rPr>
              <a:t>Human spatial frequency sensitivity</a:t>
            </a:r>
            <a:endParaRPr lang="en-US" dirty="0" smtClean="0">
              <a:solidFill>
                <a:schemeClr val="bg1">
                  <a:lumMod val="75000"/>
                </a:schemeClr>
              </a:solidFill>
            </a:endParaRPr>
          </a:p>
          <a:p>
            <a:r>
              <a:rPr lang="en-US" dirty="0"/>
              <a:t>Phase</a:t>
            </a:r>
          </a:p>
          <a:p>
            <a:r>
              <a:rPr lang="en-US" dirty="0">
                <a:solidFill>
                  <a:srgbClr val="B3B3B3"/>
                </a:solidFill>
              </a:rPr>
              <a:t>Sampling and Aliasing</a:t>
            </a:r>
          </a:p>
          <a:p>
            <a:r>
              <a:rPr lang="en-US" dirty="0">
                <a:solidFill>
                  <a:srgbClr val="B3B3B3"/>
                </a:solidFill>
              </a:rPr>
              <a:t>Spatially localized analysis</a:t>
            </a:r>
            <a:endParaRPr lang="en-US" dirty="0" smtClean="0">
              <a:solidFill>
                <a:srgbClr val="B3B3B3"/>
              </a:solidFill>
            </a:endParaRPr>
          </a:p>
          <a:p>
            <a:pPr>
              <a:buNone/>
            </a:pPr>
            <a:endParaRPr lang="en-US" dirty="0">
              <a:solidFill>
                <a:srgbClr val="B3B3B3"/>
              </a:solidFill>
            </a:endParaRPr>
          </a:p>
        </p:txBody>
      </p:sp>
      <p:sp>
        <p:nvSpPr>
          <p:cNvPr id="36867"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DB5E2AAB-1D7E-2A4A-A243-87193996C952}" type="slidenum">
              <a:rPr lang="en-US" sz="1400">
                <a:solidFill>
                  <a:srgbClr val="000000"/>
                </a:solidFill>
                <a:cs typeface="Times New Roman" charset="0"/>
              </a:rPr>
              <a:pPr algn="ctr"/>
              <a:t>109</a:t>
            </a:fld>
            <a:endParaRPr lang="en-US" sz="1400">
              <a:solidFill>
                <a:srgbClr val="000000"/>
              </a:solidFill>
              <a:cs typeface="Times New Roman"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ln/>
        </p:spPr>
        <p:txBody>
          <a:bodyPr rIns="132080"/>
          <a:lstStyle/>
          <a:p>
            <a:r>
              <a:rPr lang="en-US"/>
              <a:t>Borders</a:t>
            </a:r>
          </a:p>
        </p:txBody>
      </p:sp>
      <p:pic>
        <p:nvPicPr>
          <p:cNvPr id="23554"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4000" y="1462088"/>
            <a:ext cx="8534400" cy="426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3555" name="Rectangle 3"/>
          <p:cNvSpPr>
            <a:spLocks/>
          </p:cNvSpPr>
          <p:nvPr/>
        </p:nvSpPr>
        <p:spPr bwMode="auto">
          <a:xfrm>
            <a:off x="4675188" y="6234113"/>
            <a:ext cx="4343400"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latin typeface="Arial" charset="0"/>
                <a:ea typeface="ＭＳ Ｐゴシック" charset="0"/>
                <a:cs typeface="Arial" charset="0"/>
                <a:sym typeface="Arial" charset="0"/>
              </a:rPr>
              <a:t>From Szeliski, Computer Vision, 2010</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3" name="Rectangle 1"/>
          <p:cNvSpPr>
            <a:spLocks noGrp="1" noChangeArrowheads="1"/>
          </p:cNvSpPr>
          <p:nvPr>
            <p:ph type="title"/>
          </p:nvPr>
        </p:nvSpPr>
        <p:spPr>
          <a:ln/>
        </p:spPr>
        <p:txBody>
          <a:bodyPr rIns="132080"/>
          <a:lstStyle/>
          <a:p>
            <a:r>
              <a:rPr lang="en-US"/>
              <a:t>Phase and Magnitude</a:t>
            </a:r>
          </a:p>
        </p:txBody>
      </p:sp>
      <p:sp>
        <p:nvSpPr>
          <p:cNvPr id="95234" name="Rectangle 2"/>
          <p:cNvSpPr>
            <a:spLocks noGrp="1" noChangeArrowheads="1"/>
          </p:cNvSpPr>
          <p:nvPr>
            <p:ph type="body" idx="1"/>
          </p:nvPr>
        </p:nvSpPr>
        <p:spPr>
          <a:xfrm>
            <a:off x="796925" y="1558925"/>
            <a:ext cx="7432675" cy="5299075"/>
          </a:xfrm>
          <a:ln/>
        </p:spPr>
        <p:txBody>
          <a:bodyPr rIns="132080"/>
          <a:lstStyle/>
          <a:p>
            <a:pPr>
              <a:lnSpc>
                <a:spcPct val="90000"/>
              </a:lnSpc>
            </a:pPr>
            <a:r>
              <a:rPr lang="en-US" sz="2400"/>
              <a:t>Curious fact</a:t>
            </a:r>
          </a:p>
          <a:p>
            <a:pPr marL="782638" lvl="1">
              <a:lnSpc>
                <a:spcPct val="90000"/>
              </a:lnSpc>
            </a:pPr>
            <a:r>
              <a:rPr lang="en-US" sz="2000"/>
              <a:t>all natural images have about the same magnitude transform</a:t>
            </a:r>
          </a:p>
          <a:p>
            <a:pPr marL="782638" lvl="1">
              <a:lnSpc>
                <a:spcPct val="90000"/>
              </a:lnSpc>
            </a:pPr>
            <a:r>
              <a:rPr lang="en-US" sz="2000"/>
              <a:t>hence, phase seems to matter, but magnitude largely doesn</a:t>
            </a:r>
            <a:r>
              <a:rPr lang="ja-JP" altLang="en-US" sz="2000">
                <a:latin typeface="Arial"/>
              </a:rPr>
              <a:t>’</a:t>
            </a:r>
            <a:r>
              <a:rPr lang="en-US" sz="2000"/>
              <a:t>t</a:t>
            </a:r>
          </a:p>
          <a:p>
            <a:pPr marL="782638" lvl="1">
              <a:lnSpc>
                <a:spcPct val="90000"/>
              </a:lnSpc>
            </a:pPr>
            <a:endParaRPr lang="en-US" sz="2000"/>
          </a:p>
          <a:p>
            <a:pPr marL="782638" lvl="1">
              <a:lnSpc>
                <a:spcPct val="90000"/>
              </a:lnSpc>
            </a:pPr>
            <a:endParaRPr lang="en-US" sz="2000"/>
          </a:p>
          <a:p>
            <a:pPr>
              <a:lnSpc>
                <a:spcPct val="90000"/>
              </a:lnSpc>
            </a:pPr>
            <a:r>
              <a:rPr lang="en-US" sz="2400"/>
              <a:t>Demonstration</a:t>
            </a:r>
          </a:p>
          <a:p>
            <a:pPr marL="782638" lvl="1">
              <a:lnSpc>
                <a:spcPct val="90000"/>
              </a:lnSpc>
            </a:pPr>
            <a:r>
              <a:rPr lang="en-US" sz="2000"/>
              <a:t>Take two pictures, swap the phase transforms, compute the inverse - what does the result look like?</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6257" name="Picture 1"/>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19213" y="176213"/>
            <a:ext cx="6503987" cy="65039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7281" name="Picture 1"/>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19213" y="176213"/>
            <a:ext cx="6503987" cy="65039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97282" name="Rectangle 2"/>
          <p:cNvSpPr>
            <a:spLocks/>
          </p:cNvSpPr>
          <p:nvPr/>
        </p:nvSpPr>
        <p:spPr bwMode="auto">
          <a:xfrm>
            <a:off x="0" y="661988"/>
            <a:ext cx="1308100" cy="157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latin typeface="Times" charset="0"/>
                <a:ea typeface="ＭＳ Ｐゴシック" charset="0"/>
                <a:cs typeface="Times" charset="0"/>
                <a:sym typeface="Times" charset="0"/>
              </a:rPr>
              <a:t>This is the magnitude transform of the cheetah pic</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8305" name="Picture 1"/>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19213" y="176213"/>
            <a:ext cx="6503987" cy="65039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98306" name="Rectangle 2"/>
          <p:cNvSpPr>
            <a:spLocks/>
          </p:cNvSpPr>
          <p:nvPr/>
        </p:nvSpPr>
        <p:spPr bwMode="auto">
          <a:xfrm>
            <a:off x="0" y="661988"/>
            <a:ext cx="1308100" cy="157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latin typeface="Times" charset="0"/>
                <a:ea typeface="ＭＳ Ｐゴシック" charset="0"/>
                <a:cs typeface="Times" charset="0"/>
                <a:sym typeface="Times" charset="0"/>
              </a:rPr>
              <a:t>This is the phase transform of the cheetah pic</a:t>
            </a:r>
          </a:p>
        </p:txBody>
      </p:sp>
    </p:spTree>
  </p:cSld>
  <p:clrMapOvr>
    <a:masterClrMapping/>
  </p:clrMapOvr>
  <p:transition/>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9329" name="Picture 1"/>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19213" y="176213"/>
            <a:ext cx="6503987" cy="65039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0353" name="Picture 1"/>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19213" y="176213"/>
            <a:ext cx="6503987" cy="65039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100354" name="Rectangle 2"/>
          <p:cNvSpPr>
            <a:spLocks/>
          </p:cNvSpPr>
          <p:nvPr/>
        </p:nvSpPr>
        <p:spPr bwMode="auto">
          <a:xfrm>
            <a:off x="0" y="661988"/>
            <a:ext cx="1308100" cy="157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latin typeface="Times" charset="0"/>
                <a:ea typeface="ＭＳ Ｐゴシック" charset="0"/>
                <a:cs typeface="Times" charset="0"/>
                <a:sym typeface="Times" charset="0"/>
              </a:rPr>
              <a:t>This is the magnitude transform of the zebra pic</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1377" name="Picture 1"/>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19213" y="176213"/>
            <a:ext cx="6503987" cy="65039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101378" name="Rectangle 2"/>
          <p:cNvSpPr>
            <a:spLocks/>
          </p:cNvSpPr>
          <p:nvPr/>
        </p:nvSpPr>
        <p:spPr bwMode="auto">
          <a:xfrm>
            <a:off x="0" y="661988"/>
            <a:ext cx="1308100" cy="157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latin typeface="Times" charset="0"/>
                <a:ea typeface="ＭＳ Ｐゴシック" charset="0"/>
                <a:cs typeface="Times" charset="0"/>
                <a:sym typeface="Times" charset="0"/>
              </a:rPr>
              <a:t>This is the phase transform of the zebra pic</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401" name="Picture 1"/>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640013" y="0"/>
            <a:ext cx="6503987" cy="65039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102402" name="Rectangle 2"/>
          <p:cNvSpPr>
            <a:spLocks/>
          </p:cNvSpPr>
          <p:nvPr/>
        </p:nvSpPr>
        <p:spPr bwMode="auto">
          <a:xfrm>
            <a:off x="0" y="609600"/>
            <a:ext cx="1689100" cy="12827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latin typeface="Times" charset="0"/>
                <a:ea typeface="ＭＳ Ｐゴシック" charset="0"/>
                <a:cs typeface="Times" charset="0"/>
                <a:sym typeface="Times" charset="0"/>
              </a:rPr>
              <a:t>Reconstruction with zebra phase, cheetah magnitude</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3425" name="Picture 1"/>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640013" y="0"/>
            <a:ext cx="6503987" cy="65039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103426" name="Rectangle 2"/>
          <p:cNvSpPr>
            <a:spLocks/>
          </p:cNvSpPr>
          <p:nvPr/>
        </p:nvSpPr>
        <p:spPr bwMode="auto">
          <a:xfrm>
            <a:off x="0" y="914400"/>
            <a:ext cx="1917700" cy="12827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latin typeface="Times" charset="0"/>
                <a:ea typeface="ＭＳ Ｐゴシック" charset="0"/>
                <a:cs typeface="Times" charset="0"/>
                <a:sym typeface="Times" charset="0"/>
              </a:rPr>
              <a:t>Reconstruction with cheetah phase, zebra magnitude</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r>
              <a:rPr lang="en-US" sz="4000">
                <a:ea typeface="ＭＳ Ｐゴシック" pitchFamily="-1" charset="-128"/>
                <a:cs typeface="ＭＳ Ｐゴシック" pitchFamily="-1" charset="-128"/>
              </a:rPr>
              <a:t>Phase and Magnitude</a:t>
            </a:r>
          </a:p>
        </p:txBody>
      </p:sp>
      <p:pic>
        <p:nvPicPr>
          <p:cNvPr id="153603" name="Picture 3"/>
          <p:cNvPicPr>
            <a:picLocks noGrp="1" noChangeAspect="1" noChangeArrowheads="1"/>
          </p:cNvPicPr>
          <p:nvPr>
            <p:ph sz="quarter" idx="1"/>
          </p:nvPr>
        </p:nvPicPr>
        <p:blipFill>
          <a:blip r:embed="rId2"/>
          <a:srcRect/>
          <a:stretch>
            <a:fillRect/>
          </a:stretch>
        </p:blipFill>
        <p:spPr>
          <a:xfrm>
            <a:off x="5562600" y="4595813"/>
            <a:ext cx="2185988" cy="2185987"/>
          </a:xfrm>
          <a:noFill/>
          <a:ln w="28575">
            <a:solidFill>
              <a:srgbClr val="FF3300"/>
            </a:solidFill>
          </a:ln>
        </p:spPr>
      </p:pic>
      <p:sp>
        <p:nvSpPr>
          <p:cNvPr id="153604" name="Rectangle 5"/>
          <p:cNvSpPr>
            <a:spLocks noChangeArrowheads="1"/>
          </p:cNvSpPr>
          <p:nvPr/>
        </p:nvSpPr>
        <p:spPr bwMode="auto">
          <a:xfrm>
            <a:off x="228600" y="6553200"/>
            <a:ext cx="5410200" cy="152400"/>
          </a:xfrm>
          <a:prstGeom prst="rect">
            <a:avLst/>
          </a:prstGeom>
          <a:noFill/>
          <a:ln w="9525">
            <a:noFill/>
            <a:miter lim="800000"/>
            <a:headEnd/>
            <a:tailEnd/>
          </a:ln>
        </p:spPr>
        <p:txBody>
          <a:bodyPr>
            <a:prstTxWarp prst="textNoShape">
              <a:avLst/>
            </a:prstTxWarp>
          </a:bodyPr>
          <a:lstStyle/>
          <a:p>
            <a:pPr algn="ctr" eaLnBrk="0" hangingPunct="0"/>
            <a:r>
              <a:rPr lang="en-GB" sz="1000">
                <a:latin typeface="Times" pitchFamily="-1" charset="0"/>
              </a:rPr>
              <a:t>Computer Vision - A Modern Approach - Set:  Pyramids and Texture - Slides by D.A. Forsyth</a:t>
            </a:r>
            <a:endParaRPr lang="en-US" sz="1000">
              <a:latin typeface="Times" pitchFamily="-1" charset="0"/>
            </a:endParaRPr>
          </a:p>
        </p:txBody>
      </p:sp>
      <p:pic>
        <p:nvPicPr>
          <p:cNvPr id="153605" name="Picture 6"/>
          <p:cNvPicPr>
            <a:picLocks noChangeAspect="1" noChangeArrowheads="1"/>
          </p:cNvPicPr>
          <p:nvPr/>
        </p:nvPicPr>
        <p:blipFill>
          <a:blip r:embed="rId3"/>
          <a:srcRect/>
          <a:stretch>
            <a:fillRect/>
          </a:stretch>
        </p:blipFill>
        <p:spPr bwMode="auto">
          <a:xfrm>
            <a:off x="381000" y="2989263"/>
            <a:ext cx="1981200" cy="1981200"/>
          </a:xfrm>
          <a:prstGeom prst="rect">
            <a:avLst/>
          </a:prstGeom>
          <a:noFill/>
          <a:ln w="28575">
            <a:solidFill>
              <a:srgbClr val="FF3300"/>
            </a:solidFill>
            <a:miter lim="800000"/>
            <a:headEnd/>
            <a:tailEnd/>
          </a:ln>
        </p:spPr>
      </p:pic>
      <p:pic>
        <p:nvPicPr>
          <p:cNvPr id="153606" name="Picture 7"/>
          <p:cNvPicPr>
            <a:picLocks noChangeAspect="1" noChangeArrowheads="1"/>
          </p:cNvPicPr>
          <p:nvPr/>
        </p:nvPicPr>
        <p:blipFill>
          <a:blip r:embed="rId4"/>
          <a:srcRect/>
          <a:stretch>
            <a:fillRect/>
          </a:stretch>
        </p:blipFill>
        <p:spPr bwMode="auto">
          <a:xfrm>
            <a:off x="2514600" y="2989263"/>
            <a:ext cx="1981200" cy="1981200"/>
          </a:xfrm>
          <a:prstGeom prst="rect">
            <a:avLst/>
          </a:prstGeom>
          <a:noFill/>
          <a:ln w="28575">
            <a:solidFill>
              <a:srgbClr val="FF3300"/>
            </a:solidFill>
            <a:miter lim="800000"/>
            <a:headEnd/>
            <a:tailEnd/>
          </a:ln>
        </p:spPr>
      </p:pic>
      <p:pic>
        <p:nvPicPr>
          <p:cNvPr id="153607" name="Picture 8"/>
          <p:cNvPicPr>
            <a:picLocks noGrp="1" noChangeAspect="1" noChangeArrowheads="1"/>
          </p:cNvPicPr>
          <p:nvPr>
            <p:ph sz="quarter" idx="2"/>
          </p:nvPr>
        </p:nvPicPr>
        <p:blipFill>
          <a:blip r:embed="rId5"/>
          <a:srcRect/>
          <a:stretch>
            <a:fillRect/>
          </a:stretch>
        </p:blipFill>
        <p:spPr>
          <a:xfrm>
            <a:off x="5562600" y="1774825"/>
            <a:ext cx="2187575" cy="2187575"/>
          </a:xfrm>
          <a:noFill/>
          <a:ln w="28575">
            <a:solidFill>
              <a:srgbClr val="FF3300"/>
            </a:solidFill>
          </a:ln>
        </p:spPr>
      </p:pic>
      <p:sp>
        <p:nvSpPr>
          <p:cNvPr id="153608" name="Text Box 9"/>
          <p:cNvSpPr txBox="1">
            <a:spLocks noChangeArrowheads="1"/>
          </p:cNvSpPr>
          <p:nvPr/>
        </p:nvSpPr>
        <p:spPr bwMode="auto">
          <a:xfrm>
            <a:off x="5387975" y="1171575"/>
            <a:ext cx="2613025" cy="581025"/>
          </a:xfrm>
          <a:prstGeom prst="rect">
            <a:avLst/>
          </a:prstGeom>
          <a:noFill/>
          <a:ln w="9525">
            <a:noFill/>
            <a:miter lim="800000"/>
            <a:headEnd/>
            <a:tailEnd/>
          </a:ln>
        </p:spPr>
        <p:txBody>
          <a:bodyPr wrap="none">
            <a:prstTxWarp prst="textNoShape">
              <a:avLst/>
            </a:prstTxWarp>
            <a:spAutoFit/>
          </a:bodyPr>
          <a:lstStyle/>
          <a:p>
            <a:r>
              <a:rPr lang="en-US" sz="1600"/>
              <a:t>Image with cheetah phase </a:t>
            </a:r>
          </a:p>
          <a:p>
            <a:r>
              <a:rPr lang="en-US" sz="1600"/>
              <a:t>(and zebra magnitude)</a:t>
            </a:r>
          </a:p>
        </p:txBody>
      </p:sp>
      <p:sp>
        <p:nvSpPr>
          <p:cNvPr id="153609" name="Text Box 10"/>
          <p:cNvSpPr txBox="1">
            <a:spLocks noChangeArrowheads="1"/>
          </p:cNvSpPr>
          <p:nvPr/>
        </p:nvSpPr>
        <p:spPr bwMode="auto">
          <a:xfrm>
            <a:off x="5430838" y="4006850"/>
            <a:ext cx="2443162" cy="581025"/>
          </a:xfrm>
          <a:prstGeom prst="rect">
            <a:avLst/>
          </a:prstGeom>
          <a:noFill/>
          <a:ln w="9525">
            <a:noFill/>
            <a:miter lim="800000"/>
            <a:headEnd/>
            <a:tailEnd/>
          </a:ln>
        </p:spPr>
        <p:txBody>
          <a:bodyPr wrap="none">
            <a:prstTxWarp prst="textNoShape">
              <a:avLst/>
            </a:prstTxWarp>
            <a:spAutoFit/>
          </a:bodyPr>
          <a:lstStyle/>
          <a:p>
            <a:r>
              <a:rPr lang="en-US" sz="1600"/>
              <a:t>Image with zebra phase</a:t>
            </a:r>
          </a:p>
          <a:p>
            <a:r>
              <a:rPr lang="en-US" sz="1600"/>
              <a:t>(and cheetah magnitude)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ln/>
        </p:spPr>
        <p:txBody>
          <a:bodyPr rIns="132080"/>
          <a:lstStyle/>
          <a:p>
            <a:r>
              <a:rPr lang="en-US"/>
              <a:t>Impulse</a:t>
            </a:r>
          </a:p>
        </p:txBody>
      </p:sp>
      <p:pic>
        <p:nvPicPr>
          <p:cNvPr id="25602"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5188" t="10799" r="25061" b="23137"/>
          <a:stretch>
            <a:fillRect/>
          </a:stretch>
        </p:blipFill>
        <p:spPr bwMode="auto">
          <a:xfrm>
            <a:off x="242888" y="2339975"/>
            <a:ext cx="2798762" cy="2798763"/>
          </a:xfrm>
          <a:prstGeom prst="rect">
            <a:avLst/>
          </a:prstGeom>
          <a:noFill/>
          <a:ln w="9525" cap="flat">
            <a:solidFill>
              <a:schemeClr val="tx1"/>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25603"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92463" y="3616325"/>
            <a:ext cx="300037" cy="276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graphicFrame>
        <p:nvGraphicFramePr>
          <p:cNvPr id="25604" name="Group 4"/>
          <p:cNvGraphicFramePr>
            <a:graphicFrameLocks noGrp="1"/>
          </p:cNvGraphicFramePr>
          <p:nvPr/>
        </p:nvGraphicFramePr>
        <p:xfrm>
          <a:off x="3690938" y="2940050"/>
          <a:ext cx="1573212" cy="1603375"/>
        </p:xfrm>
        <a:graphic>
          <a:graphicData uri="http://schemas.openxmlformats.org/drawingml/2006/table">
            <a:tbl>
              <a:tblPr/>
              <a:tblGrid>
                <a:gridCol w="314325"/>
                <a:gridCol w="314325"/>
                <a:gridCol w="314325"/>
                <a:gridCol w="315912"/>
                <a:gridCol w="314325"/>
              </a:tblGrid>
              <a:tr h="320675">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0675">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0675">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1</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0675">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0675">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25400" marR="0" lvl="0" indent="0" algn="ctr"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300" b="0" i="0" u="none" strike="noStrike" cap="none" normalizeH="0" baseline="0">
                          <a:ln>
                            <a:noFill/>
                          </a:ln>
                          <a:solidFill>
                            <a:schemeClr val="tx1"/>
                          </a:solidFill>
                          <a:effectLst/>
                          <a:latin typeface="Calibri" charset="0"/>
                          <a:ea typeface="ヒラギノ角ゴ ProN W3" charset="0"/>
                          <a:cs typeface="ヒラギノ角ゴ ProN W3" charset="0"/>
                          <a:sym typeface="Calibri" charset="0"/>
                        </a:rPr>
                        <a:t>0</a:t>
                      </a:r>
                    </a:p>
                  </a:txBody>
                  <a:tcPr marL="38100" marR="38100" marT="38100" marB="38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pic>
        <p:nvPicPr>
          <p:cNvPr id="25690" name="Picture 90"/>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709738" y="1344613"/>
            <a:ext cx="5807075" cy="850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5691" name="Rectangle 91"/>
          <p:cNvSpPr>
            <a:spLocks/>
          </p:cNvSpPr>
          <p:nvPr/>
        </p:nvSpPr>
        <p:spPr bwMode="auto">
          <a:xfrm>
            <a:off x="1320800" y="5397500"/>
            <a:ext cx="7889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g[m,n]</a:t>
            </a:r>
          </a:p>
        </p:txBody>
      </p:sp>
      <p:sp>
        <p:nvSpPr>
          <p:cNvPr id="25692" name="Rectangle 92"/>
          <p:cNvSpPr>
            <a:spLocks/>
          </p:cNvSpPr>
          <p:nvPr/>
        </p:nvSpPr>
        <p:spPr bwMode="auto">
          <a:xfrm>
            <a:off x="4062413" y="4630738"/>
            <a:ext cx="7889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h[m,n]</a:t>
            </a:r>
          </a:p>
        </p:txBody>
      </p:sp>
      <p:sp>
        <p:nvSpPr>
          <p:cNvPr id="25693" name="Rectangle 93"/>
          <p:cNvSpPr>
            <a:spLocks/>
          </p:cNvSpPr>
          <p:nvPr/>
        </p:nvSpPr>
        <p:spPr bwMode="auto">
          <a:xfrm>
            <a:off x="7072313" y="5251450"/>
            <a:ext cx="7254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f[m,n]</a:t>
            </a:r>
          </a:p>
        </p:txBody>
      </p:sp>
      <p:sp>
        <p:nvSpPr>
          <p:cNvPr id="25694" name="Rectangle 94"/>
          <p:cNvSpPr>
            <a:spLocks/>
          </p:cNvSpPr>
          <p:nvPr/>
        </p:nvSpPr>
        <p:spPr bwMode="auto">
          <a:xfrm>
            <a:off x="5472113" y="3568700"/>
            <a:ext cx="28733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a:t>
            </a:r>
          </a:p>
        </p:txBody>
      </p:sp>
      <p:pic>
        <p:nvPicPr>
          <p:cNvPr id="25695" name="Picture 95"/>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5188" t="10800" r="25063" b="23137"/>
          <a:stretch>
            <a:fillRect/>
          </a:stretch>
        </p:blipFill>
        <p:spPr bwMode="auto">
          <a:xfrm>
            <a:off x="5875338" y="2382838"/>
            <a:ext cx="2800350" cy="2800350"/>
          </a:xfrm>
          <a:prstGeom prst="rect">
            <a:avLst/>
          </a:prstGeom>
          <a:noFill/>
          <a:ln w="9525" cap="flat">
            <a:solidFill>
              <a:schemeClr val="tx1"/>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Rectangle 2"/>
          <p:cNvSpPr>
            <a:spLocks noGrp="1" noChangeArrowheads="1"/>
          </p:cNvSpPr>
          <p:nvPr>
            <p:ph type="title" sz="quarter"/>
          </p:nvPr>
        </p:nvSpPr>
        <p:spPr>
          <a:noFill/>
        </p:spPr>
        <p:txBody>
          <a:bodyPr/>
          <a:lstStyle/>
          <a:p>
            <a:r>
              <a:rPr lang="en-US">
                <a:ea typeface="ＭＳ Ｐゴシック" pitchFamily="-1" charset="-128"/>
                <a:cs typeface="ＭＳ Ｐゴシック" pitchFamily="-1" charset="-128"/>
              </a:rPr>
              <a:t>Randomizing the phase</a:t>
            </a:r>
          </a:p>
        </p:txBody>
      </p:sp>
      <p:pic>
        <p:nvPicPr>
          <p:cNvPr id="154627" name="Picture 3" descr="TH06A"/>
          <p:cNvPicPr>
            <a:picLocks noGrp="1" noChangeAspect="1" noChangeArrowheads="1"/>
          </p:cNvPicPr>
          <p:nvPr>
            <p:ph sz="quarter" idx="1"/>
          </p:nvPr>
        </p:nvPicPr>
        <p:blipFill>
          <a:blip r:embed="rId2"/>
          <a:srcRect/>
          <a:stretch>
            <a:fillRect/>
          </a:stretch>
        </p:blipFill>
        <p:spPr>
          <a:xfrm>
            <a:off x="1219200" y="4191000"/>
            <a:ext cx="2185988" cy="2185988"/>
          </a:xfrm>
          <a:noFill/>
          <a:ln w="28575">
            <a:solidFill>
              <a:schemeClr val="hlink"/>
            </a:solidFill>
          </a:ln>
        </p:spPr>
      </p:pic>
      <p:pic>
        <p:nvPicPr>
          <p:cNvPr id="154628" name="Picture 4" descr="H06A"/>
          <p:cNvPicPr>
            <a:picLocks noChangeAspect="1" noChangeArrowheads="1"/>
          </p:cNvPicPr>
          <p:nvPr/>
        </p:nvPicPr>
        <p:blipFill>
          <a:blip r:embed="rId3"/>
          <a:srcRect/>
          <a:stretch>
            <a:fillRect/>
          </a:stretch>
        </p:blipFill>
        <p:spPr bwMode="auto">
          <a:xfrm>
            <a:off x="1219200" y="1524000"/>
            <a:ext cx="2209800" cy="2209800"/>
          </a:xfrm>
          <a:prstGeom prst="rect">
            <a:avLst/>
          </a:prstGeom>
          <a:noFill/>
          <a:ln w="28575">
            <a:solidFill>
              <a:schemeClr val="hlink"/>
            </a:solidFill>
            <a:miter lim="800000"/>
            <a:headEnd/>
            <a:tailEnd/>
          </a:ln>
        </p:spPr>
      </p:pic>
      <p:grpSp>
        <p:nvGrpSpPr>
          <p:cNvPr id="2" name="Group 5"/>
          <p:cNvGrpSpPr>
            <a:grpSpLocks/>
          </p:cNvGrpSpPr>
          <p:nvPr/>
        </p:nvGrpSpPr>
        <p:grpSpPr bwMode="auto">
          <a:xfrm>
            <a:off x="3598863" y="1524000"/>
            <a:ext cx="4549775" cy="4854575"/>
            <a:chOff x="2654" y="960"/>
            <a:chExt cx="2866" cy="3058"/>
          </a:xfrm>
        </p:grpSpPr>
        <p:pic>
          <p:nvPicPr>
            <p:cNvPr id="154630" name="Picture 6" descr="TL01A"/>
            <p:cNvPicPr>
              <a:picLocks noChangeAspect="1" noChangeArrowheads="1"/>
            </p:cNvPicPr>
            <p:nvPr/>
          </p:nvPicPr>
          <p:blipFill>
            <a:blip r:embed="rId4"/>
            <a:srcRect/>
            <a:stretch>
              <a:fillRect/>
            </a:stretch>
          </p:blipFill>
          <p:spPr bwMode="auto">
            <a:xfrm>
              <a:off x="2654" y="2640"/>
              <a:ext cx="1377" cy="1377"/>
            </a:xfrm>
            <a:prstGeom prst="rect">
              <a:avLst/>
            </a:prstGeom>
            <a:noFill/>
            <a:ln w="19050">
              <a:solidFill>
                <a:schemeClr val="hlink"/>
              </a:solidFill>
              <a:miter lim="800000"/>
              <a:headEnd/>
              <a:tailEnd/>
            </a:ln>
          </p:spPr>
        </p:pic>
        <p:pic>
          <p:nvPicPr>
            <p:cNvPr id="154631" name="Picture 7" descr="TmanN1"/>
            <p:cNvPicPr>
              <a:picLocks noChangeAspect="1" noChangeArrowheads="1"/>
            </p:cNvPicPr>
            <p:nvPr/>
          </p:nvPicPr>
          <p:blipFill>
            <a:blip r:embed="rId5"/>
            <a:srcRect/>
            <a:stretch>
              <a:fillRect/>
            </a:stretch>
          </p:blipFill>
          <p:spPr bwMode="auto">
            <a:xfrm>
              <a:off x="4142" y="2640"/>
              <a:ext cx="1378" cy="1378"/>
            </a:xfrm>
            <a:prstGeom prst="rect">
              <a:avLst/>
            </a:prstGeom>
            <a:noFill/>
            <a:ln w="19050">
              <a:solidFill>
                <a:schemeClr val="hlink"/>
              </a:solidFill>
              <a:miter lim="800000"/>
              <a:headEnd/>
              <a:tailEnd/>
            </a:ln>
          </p:spPr>
        </p:pic>
        <p:pic>
          <p:nvPicPr>
            <p:cNvPr id="154632" name="Picture 8" descr="manN1"/>
            <p:cNvPicPr>
              <a:picLocks noChangeAspect="1" noChangeArrowheads="1"/>
            </p:cNvPicPr>
            <p:nvPr/>
          </p:nvPicPr>
          <p:blipFill>
            <a:blip r:embed="rId6"/>
            <a:srcRect/>
            <a:stretch>
              <a:fillRect/>
            </a:stretch>
          </p:blipFill>
          <p:spPr bwMode="auto">
            <a:xfrm>
              <a:off x="4142" y="960"/>
              <a:ext cx="1378" cy="1378"/>
            </a:xfrm>
            <a:prstGeom prst="rect">
              <a:avLst/>
            </a:prstGeom>
            <a:noFill/>
            <a:ln w="19050">
              <a:solidFill>
                <a:schemeClr val="hlink"/>
              </a:solidFill>
              <a:miter lim="800000"/>
              <a:headEnd/>
              <a:tailEnd/>
            </a:ln>
          </p:spPr>
        </p:pic>
        <p:pic>
          <p:nvPicPr>
            <p:cNvPr id="154633" name="Picture 9" descr="L01B"/>
            <p:cNvPicPr>
              <a:picLocks noChangeAspect="1" noChangeArrowheads="1"/>
            </p:cNvPicPr>
            <p:nvPr/>
          </p:nvPicPr>
          <p:blipFill>
            <a:blip r:embed="rId7"/>
            <a:srcRect/>
            <a:stretch>
              <a:fillRect/>
            </a:stretch>
          </p:blipFill>
          <p:spPr bwMode="auto">
            <a:xfrm>
              <a:off x="2654" y="960"/>
              <a:ext cx="1392" cy="1392"/>
            </a:xfrm>
            <a:prstGeom prst="rect">
              <a:avLst/>
            </a:prstGeom>
            <a:noFill/>
            <a:ln w="19050">
              <a:solidFill>
                <a:schemeClr val="hlink"/>
              </a:solid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F974AA8D-F7BD-1D40-8F37-B9C1488DC64E}" type="slidenum">
              <a:rPr lang="en-US">
                <a:solidFill>
                  <a:srgbClr val="000000"/>
                </a:solidFill>
              </a:rPr>
              <a:pPr/>
              <a:t>121</a:t>
            </a:fld>
            <a:endParaRPr lang="en-US">
              <a:solidFill>
                <a:srgbClr val="000000"/>
              </a:solidFill>
            </a:endParaRPr>
          </a:p>
        </p:txBody>
      </p:sp>
      <p:sp>
        <p:nvSpPr>
          <p:cNvPr id="36865" name="Rectangle 1"/>
          <p:cNvSpPr>
            <a:spLocks noGrp="1" noChangeArrowheads="1"/>
          </p:cNvSpPr>
          <p:nvPr>
            <p:ph type="title"/>
          </p:nvPr>
        </p:nvSpPr>
        <p:spPr>
          <a:xfrm>
            <a:off x="685800" y="-25400"/>
            <a:ext cx="7772400" cy="1600200"/>
          </a:xfrm>
          <a:ln/>
        </p:spPr>
        <p:txBody>
          <a:bodyPr rIns="132080"/>
          <a:lstStyle/>
          <a:p>
            <a:r>
              <a:rPr lang="en-US"/>
              <a:t>Outline</a:t>
            </a:r>
          </a:p>
        </p:txBody>
      </p:sp>
      <p:sp>
        <p:nvSpPr>
          <p:cNvPr id="36866" name="Rectangle 2"/>
          <p:cNvSpPr>
            <a:spLocks noGrp="1" noChangeArrowheads="1"/>
          </p:cNvSpPr>
          <p:nvPr>
            <p:ph type="body" idx="1"/>
          </p:nvPr>
        </p:nvSpPr>
        <p:spPr>
          <a:xfrm>
            <a:off x="685800" y="1409700"/>
            <a:ext cx="7772400" cy="5422900"/>
          </a:xfrm>
          <a:ln/>
        </p:spPr>
        <p:txBody>
          <a:bodyPr rIns="132080"/>
          <a:lstStyle/>
          <a:p>
            <a:r>
              <a:rPr lang="en-US" dirty="0">
                <a:solidFill>
                  <a:schemeClr val="bg1">
                    <a:lumMod val="75000"/>
                  </a:schemeClr>
                </a:solidFill>
              </a:rPr>
              <a:t>Linear filtering</a:t>
            </a:r>
          </a:p>
          <a:p>
            <a:r>
              <a:rPr lang="en-US" dirty="0">
                <a:solidFill>
                  <a:schemeClr val="bg1">
                    <a:lumMod val="75000"/>
                  </a:schemeClr>
                </a:solidFill>
              </a:rPr>
              <a:t>Fourier </a:t>
            </a:r>
            <a:r>
              <a:rPr lang="en-US" dirty="0" smtClean="0">
                <a:solidFill>
                  <a:schemeClr val="bg1">
                    <a:lumMod val="75000"/>
                  </a:schemeClr>
                </a:solidFill>
              </a:rPr>
              <a:t>Transform</a:t>
            </a:r>
          </a:p>
          <a:p>
            <a:r>
              <a:rPr lang="en-US" dirty="0" smtClean="0">
                <a:solidFill>
                  <a:srgbClr val="B3B3B3"/>
                </a:solidFill>
              </a:rPr>
              <a:t>Human spatial frequency sensitivity</a:t>
            </a:r>
            <a:endParaRPr lang="en-US" dirty="0" smtClean="0">
              <a:solidFill>
                <a:schemeClr val="bg1">
                  <a:lumMod val="75000"/>
                </a:schemeClr>
              </a:solidFill>
            </a:endParaRPr>
          </a:p>
          <a:p>
            <a:r>
              <a:rPr lang="en-US" dirty="0">
                <a:solidFill>
                  <a:srgbClr val="B3B3B3"/>
                </a:solidFill>
              </a:rPr>
              <a:t>Phase</a:t>
            </a:r>
          </a:p>
          <a:p>
            <a:r>
              <a:rPr lang="en-US" dirty="0">
                <a:solidFill>
                  <a:srgbClr val="000000"/>
                </a:solidFill>
              </a:rPr>
              <a:t>Sampling and Aliasing</a:t>
            </a:r>
          </a:p>
          <a:p>
            <a:r>
              <a:rPr lang="en-US" dirty="0">
                <a:solidFill>
                  <a:srgbClr val="B3B3B3"/>
                </a:solidFill>
              </a:rPr>
              <a:t>Spatially localized analysis</a:t>
            </a:r>
            <a:endParaRPr lang="en-US" dirty="0" smtClean="0">
              <a:solidFill>
                <a:srgbClr val="B3B3B3"/>
              </a:solidFill>
            </a:endParaRPr>
          </a:p>
          <a:p>
            <a:pPr>
              <a:buNone/>
            </a:pPr>
            <a:endParaRPr lang="en-US" dirty="0">
              <a:solidFill>
                <a:srgbClr val="B3B3B3"/>
              </a:solidFill>
            </a:endParaRPr>
          </a:p>
        </p:txBody>
      </p:sp>
      <p:sp>
        <p:nvSpPr>
          <p:cNvPr id="36867"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DB5E2AAB-1D7E-2A4A-A243-87193996C952}" type="slidenum">
              <a:rPr lang="en-US" sz="1400">
                <a:solidFill>
                  <a:srgbClr val="000000"/>
                </a:solidFill>
                <a:cs typeface="Times New Roman" charset="0"/>
              </a:rPr>
              <a:pPr algn="ctr"/>
              <a:t>121</a:t>
            </a:fld>
            <a:endParaRPr lang="en-US" sz="1400">
              <a:solidFill>
                <a:srgbClr val="000000"/>
              </a:solidFill>
              <a:cs typeface="Times New Roman" charset="0"/>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122</a:t>
            </a:fld>
            <a:endParaRPr lang="en-US"/>
          </a:p>
        </p:txBody>
      </p:sp>
      <p:pic>
        <p:nvPicPr>
          <p:cNvPr id="5" name="Picture 3"/>
          <p:cNvPicPr>
            <a:picLocks noChangeAspect="1"/>
          </p:cNvPicPr>
          <p:nvPr/>
        </p:nvPicPr>
        <p:blipFill>
          <a:blip r:embed="rId2"/>
          <a:srcRect/>
          <a:stretch>
            <a:fillRect/>
          </a:stretch>
        </p:blipFill>
        <p:spPr bwMode="auto">
          <a:xfrm>
            <a:off x="384175" y="1509713"/>
            <a:ext cx="8348663" cy="5022850"/>
          </a:xfrm>
          <a:prstGeom prst="rect">
            <a:avLst/>
          </a:prstGeom>
          <a:noFill/>
          <a:ln w="28575">
            <a:solidFill>
              <a:schemeClr val="tx1"/>
            </a:solidFill>
            <a:round/>
            <a:headEnd/>
            <a:tailEnd/>
          </a:ln>
        </p:spPr>
      </p:pic>
      <p:sp>
        <p:nvSpPr>
          <p:cNvPr id="6" name="Rectangle 4"/>
          <p:cNvSpPr>
            <a:spLocks noChangeArrowheads="1"/>
          </p:cNvSpPr>
          <p:nvPr/>
        </p:nvSpPr>
        <p:spPr bwMode="auto">
          <a:xfrm>
            <a:off x="685800" y="3505200"/>
            <a:ext cx="2971800" cy="461665"/>
          </a:xfrm>
          <a:prstGeom prst="rect">
            <a:avLst/>
          </a:prstGeom>
          <a:solidFill>
            <a:schemeClr val="bg1"/>
          </a:solidFill>
          <a:ln w="9525">
            <a:noFill/>
            <a:miter lim="800000"/>
            <a:headEnd/>
            <a:tailEnd/>
          </a:ln>
        </p:spPr>
        <p:txBody>
          <a:bodyPr wrap="square">
            <a:prstTxWarp prst="textNoShape">
              <a:avLst/>
            </a:prstTxWarp>
            <a:spAutoFit/>
          </a:bodyPr>
          <a:lstStyle/>
          <a:p>
            <a:r>
              <a:rPr lang="en-US" dirty="0" smtClean="0"/>
              <a:t>Continuous world</a:t>
            </a:r>
            <a:endParaRPr lang="en-US" dirty="0"/>
          </a:p>
        </p:txBody>
      </p:sp>
      <p:sp>
        <p:nvSpPr>
          <p:cNvPr id="7" name="Rectangle 4"/>
          <p:cNvSpPr>
            <a:spLocks noChangeArrowheads="1"/>
          </p:cNvSpPr>
          <p:nvPr/>
        </p:nvSpPr>
        <p:spPr bwMode="auto">
          <a:xfrm>
            <a:off x="7391400" y="1524000"/>
            <a:ext cx="1143000" cy="461665"/>
          </a:xfrm>
          <a:prstGeom prst="rect">
            <a:avLst/>
          </a:prstGeom>
          <a:solidFill>
            <a:schemeClr val="bg1"/>
          </a:solidFill>
          <a:ln w="9525">
            <a:noFill/>
            <a:miter lim="800000"/>
            <a:headEnd/>
            <a:tailEnd/>
          </a:ln>
        </p:spPr>
        <p:txBody>
          <a:bodyPr wrap="square">
            <a:prstTxWarp prst="textNoShape">
              <a:avLst/>
            </a:prstTxWarp>
            <a:spAutoFit/>
          </a:bodyPr>
          <a:lstStyle/>
          <a:p>
            <a:r>
              <a:rPr lang="en-US" dirty="0" smtClean="0"/>
              <a:t>Pixels</a:t>
            </a:r>
            <a:endParaRPr lang="en-US" dirty="0"/>
          </a:p>
        </p:txBody>
      </p:sp>
    </p:spTree>
  </p:cSld>
  <p:clrMapOvr>
    <a:masterClrMapping/>
  </p:clrMapOvr>
  <p:transition/>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692275"/>
          </a:xfrm>
        </p:spPr>
        <p:txBody>
          <a:bodyPr/>
          <a:lstStyle/>
          <a:p>
            <a:r>
              <a:rPr lang="en-US" dirty="0" smtClean="0"/>
              <a:t>S</a:t>
            </a:r>
            <a:r>
              <a:rPr lang="en-US" dirty="0" smtClean="0"/>
              <a:t>ampling</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123</a:t>
            </a:fld>
            <a:endParaRPr lang="en-US"/>
          </a:p>
        </p:txBody>
      </p:sp>
      <p:pic>
        <p:nvPicPr>
          <p:cNvPr id="5" name="Picture 9"/>
          <p:cNvPicPr>
            <a:picLocks noChangeAspect="1"/>
          </p:cNvPicPr>
          <p:nvPr/>
        </p:nvPicPr>
        <p:blipFill>
          <a:blip r:embed="rId2"/>
          <a:srcRect/>
          <a:stretch>
            <a:fillRect/>
          </a:stretch>
        </p:blipFill>
        <p:spPr bwMode="auto">
          <a:xfrm>
            <a:off x="2438400" y="1524000"/>
            <a:ext cx="4191000" cy="3319272"/>
          </a:xfrm>
          <a:prstGeom prst="rect">
            <a:avLst/>
          </a:prstGeom>
          <a:noFill/>
          <a:ln w="9525">
            <a:noFill/>
            <a:miter lim="800000"/>
            <a:headEnd/>
            <a:tailEnd/>
          </a:ln>
        </p:spPr>
      </p:pic>
    </p:spTree>
  </p:cSld>
  <p:clrMapOvr>
    <a:masterClrMapping/>
  </p:clrMapOvr>
  <p:transition/>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692275"/>
          </a:xfrm>
        </p:spPr>
        <p:txBody>
          <a:bodyPr/>
          <a:lstStyle/>
          <a:p>
            <a:r>
              <a:rPr lang="en-US" dirty="0" smtClean="0"/>
              <a:t>Sampling</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124</a:t>
            </a:fld>
            <a:endParaRPr lang="en-US"/>
          </a:p>
        </p:txBody>
      </p:sp>
      <p:pic>
        <p:nvPicPr>
          <p:cNvPr id="5" name="Picture 9"/>
          <p:cNvPicPr>
            <a:picLocks noChangeAspect="1"/>
          </p:cNvPicPr>
          <p:nvPr/>
        </p:nvPicPr>
        <p:blipFill>
          <a:blip r:embed="rId2"/>
          <a:srcRect/>
          <a:stretch>
            <a:fillRect/>
          </a:stretch>
        </p:blipFill>
        <p:spPr bwMode="auto">
          <a:xfrm>
            <a:off x="2438400" y="1524000"/>
            <a:ext cx="4191000" cy="3319272"/>
          </a:xfrm>
          <a:prstGeom prst="rect">
            <a:avLst/>
          </a:prstGeom>
          <a:noFill/>
          <a:ln w="9525">
            <a:noFill/>
            <a:miter lim="800000"/>
            <a:headEnd/>
            <a:tailEnd/>
          </a:ln>
        </p:spPr>
      </p:pic>
      <p:sp>
        <p:nvSpPr>
          <p:cNvPr id="7" name="Oval 6"/>
          <p:cNvSpPr/>
          <p:nvPr/>
        </p:nvSpPr>
        <p:spPr bwMode="auto">
          <a:xfrm>
            <a:off x="2538984"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 name="Oval 7"/>
          <p:cNvSpPr/>
          <p:nvPr/>
        </p:nvSpPr>
        <p:spPr bwMode="auto">
          <a:xfrm>
            <a:off x="2840736"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0" name="Oval 9"/>
          <p:cNvSpPr/>
          <p:nvPr/>
        </p:nvSpPr>
        <p:spPr bwMode="auto">
          <a:xfrm>
            <a:off x="2538984"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 name="Oval 10"/>
          <p:cNvSpPr/>
          <p:nvPr/>
        </p:nvSpPr>
        <p:spPr bwMode="auto">
          <a:xfrm>
            <a:off x="2840736"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 name="Oval 11"/>
          <p:cNvSpPr/>
          <p:nvPr/>
        </p:nvSpPr>
        <p:spPr bwMode="auto">
          <a:xfrm>
            <a:off x="3142488"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3" name="Oval 12"/>
          <p:cNvSpPr/>
          <p:nvPr/>
        </p:nvSpPr>
        <p:spPr bwMode="auto">
          <a:xfrm>
            <a:off x="3444240"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 name="Oval 13"/>
          <p:cNvSpPr/>
          <p:nvPr/>
        </p:nvSpPr>
        <p:spPr bwMode="auto">
          <a:xfrm>
            <a:off x="3142488"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 name="Oval 14"/>
          <p:cNvSpPr/>
          <p:nvPr/>
        </p:nvSpPr>
        <p:spPr bwMode="auto">
          <a:xfrm>
            <a:off x="3444240"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6" name="Oval 15"/>
          <p:cNvSpPr/>
          <p:nvPr/>
        </p:nvSpPr>
        <p:spPr bwMode="auto">
          <a:xfrm>
            <a:off x="3745992"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7" name="Oval 16"/>
          <p:cNvSpPr/>
          <p:nvPr/>
        </p:nvSpPr>
        <p:spPr bwMode="auto">
          <a:xfrm>
            <a:off x="4047744"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8" name="Oval 17"/>
          <p:cNvSpPr/>
          <p:nvPr/>
        </p:nvSpPr>
        <p:spPr bwMode="auto">
          <a:xfrm>
            <a:off x="3745992"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9" name="Oval 18"/>
          <p:cNvSpPr/>
          <p:nvPr/>
        </p:nvSpPr>
        <p:spPr bwMode="auto">
          <a:xfrm>
            <a:off x="4047744"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0" name="Oval 19"/>
          <p:cNvSpPr/>
          <p:nvPr/>
        </p:nvSpPr>
        <p:spPr bwMode="auto">
          <a:xfrm>
            <a:off x="4349496"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1" name="Oval 20"/>
          <p:cNvSpPr/>
          <p:nvPr/>
        </p:nvSpPr>
        <p:spPr bwMode="auto">
          <a:xfrm>
            <a:off x="4651248"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2" name="Oval 21"/>
          <p:cNvSpPr/>
          <p:nvPr/>
        </p:nvSpPr>
        <p:spPr bwMode="auto">
          <a:xfrm>
            <a:off x="4349496"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3" name="Oval 22"/>
          <p:cNvSpPr/>
          <p:nvPr/>
        </p:nvSpPr>
        <p:spPr bwMode="auto">
          <a:xfrm>
            <a:off x="4651248"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4" name="Oval 23"/>
          <p:cNvSpPr/>
          <p:nvPr/>
        </p:nvSpPr>
        <p:spPr bwMode="auto">
          <a:xfrm>
            <a:off x="4953000"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5" name="Oval 24"/>
          <p:cNvSpPr/>
          <p:nvPr/>
        </p:nvSpPr>
        <p:spPr bwMode="auto">
          <a:xfrm>
            <a:off x="5254752"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6" name="Oval 25"/>
          <p:cNvSpPr/>
          <p:nvPr/>
        </p:nvSpPr>
        <p:spPr bwMode="auto">
          <a:xfrm>
            <a:off x="4953000"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7" name="Oval 26"/>
          <p:cNvSpPr/>
          <p:nvPr/>
        </p:nvSpPr>
        <p:spPr bwMode="auto">
          <a:xfrm>
            <a:off x="5254752"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8" name="Oval 27"/>
          <p:cNvSpPr/>
          <p:nvPr/>
        </p:nvSpPr>
        <p:spPr bwMode="auto">
          <a:xfrm>
            <a:off x="5556504"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9" name="Oval 28"/>
          <p:cNvSpPr/>
          <p:nvPr/>
        </p:nvSpPr>
        <p:spPr bwMode="auto">
          <a:xfrm>
            <a:off x="5858256"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30" name="Oval 29"/>
          <p:cNvSpPr/>
          <p:nvPr/>
        </p:nvSpPr>
        <p:spPr bwMode="auto">
          <a:xfrm>
            <a:off x="5556504"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31" name="Oval 30"/>
          <p:cNvSpPr/>
          <p:nvPr/>
        </p:nvSpPr>
        <p:spPr bwMode="auto">
          <a:xfrm>
            <a:off x="5858256"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32" name="Oval 31"/>
          <p:cNvSpPr/>
          <p:nvPr/>
        </p:nvSpPr>
        <p:spPr bwMode="auto">
          <a:xfrm>
            <a:off x="6160008"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33" name="Oval 32"/>
          <p:cNvSpPr/>
          <p:nvPr/>
        </p:nvSpPr>
        <p:spPr bwMode="auto">
          <a:xfrm>
            <a:off x="6461760"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34" name="Oval 33"/>
          <p:cNvSpPr/>
          <p:nvPr/>
        </p:nvSpPr>
        <p:spPr bwMode="auto">
          <a:xfrm>
            <a:off x="6160008"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35" name="Oval 34"/>
          <p:cNvSpPr/>
          <p:nvPr/>
        </p:nvSpPr>
        <p:spPr bwMode="auto">
          <a:xfrm>
            <a:off x="6461760"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0" name="Oval 39"/>
          <p:cNvSpPr/>
          <p:nvPr/>
        </p:nvSpPr>
        <p:spPr bwMode="auto">
          <a:xfrm>
            <a:off x="2538984"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1" name="Oval 40"/>
          <p:cNvSpPr/>
          <p:nvPr/>
        </p:nvSpPr>
        <p:spPr bwMode="auto">
          <a:xfrm>
            <a:off x="2840736"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2" name="Oval 41"/>
          <p:cNvSpPr/>
          <p:nvPr/>
        </p:nvSpPr>
        <p:spPr bwMode="auto">
          <a:xfrm>
            <a:off x="2538984"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3" name="Oval 42"/>
          <p:cNvSpPr/>
          <p:nvPr/>
        </p:nvSpPr>
        <p:spPr bwMode="auto">
          <a:xfrm>
            <a:off x="2840736"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4" name="Oval 43"/>
          <p:cNvSpPr/>
          <p:nvPr/>
        </p:nvSpPr>
        <p:spPr bwMode="auto">
          <a:xfrm>
            <a:off x="3142488"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5" name="Oval 44"/>
          <p:cNvSpPr/>
          <p:nvPr/>
        </p:nvSpPr>
        <p:spPr bwMode="auto">
          <a:xfrm>
            <a:off x="3444240"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6" name="Oval 45"/>
          <p:cNvSpPr/>
          <p:nvPr/>
        </p:nvSpPr>
        <p:spPr bwMode="auto">
          <a:xfrm>
            <a:off x="3142488"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7" name="Oval 46"/>
          <p:cNvSpPr/>
          <p:nvPr/>
        </p:nvSpPr>
        <p:spPr bwMode="auto">
          <a:xfrm>
            <a:off x="3444240"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8" name="Oval 47"/>
          <p:cNvSpPr/>
          <p:nvPr/>
        </p:nvSpPr>
        <p:spPr bwMode="auto">
          <a:xfrm>
            <a:off x="3745992"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9" name="Oval 48"/>
          <p:cNvSpPr/>
          <p:nvPr/>
        </p:nvSpPr>
        <p:spPr bwMode="auto">
          <a:xfrm>
            <a:off x="4047744"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0" name="Oval 49"/>
          <p:cNvSpPr/>
          <p:nvPr/>
        </p:nvSpPr>
        <p:spPr bwMode="auto">
          <a:xfrm>
            <a:off x="3745992"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1" name="Oval 50"/>
          <p:cNvSpPr/>
          <p:nvPr/>
        </p:nvSpPr>
        <p:spPr bwMode="auto">
          <a:xfrm>
            <a:off x="4047744"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2" name="Oval 51"/>
          <p:cNvSpPr/>
          <p:nvPr/>
        </p:nvSpPr>
        <p:spPr bwMode="auto">
          <a:xfrm>
            <a:off x="4349496"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3" name="Oval 52"/>
          <p:cNvSpPr/>
          <p:nvPr/>
        </p:nvSpPr>
        <p:spPr bwMode="auto">
          <a:xfrm>
            <a:off x="4651248"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4" name="Oval 53"/>
          <p:cNvSpPr/>
          <p:nvPr/>
        </p:nvSpPr>
        <p:spPr bwMode="auto">
          <a:xfrm>
            <a:off x="4349496"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5" name="Oval 54"/>
          <p:cNvSpPr/>
          <p:nvPr/>
        </p:nvSpPr>
        <p:spPr bwMode="auto">
          <a:xfrm>
            <a:off x="4651248"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6" name="Oval 55"/>
          <p:cNvSpPr/>
          <p:nvPr/>
        </p:nvSpPr>
        <p:spPr bwMode="auto">
          <a:xfrm>
            <a:off x="4953000"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7" name="Oval 56"/>
          <p:cNvSpPr/>
          <p:nvPr/>
        </p:nvSpPr>
        <p:spPr bwMode="auto">
          <a:xfrm>
            <a:off x="5254752"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8" name="Oval 57"/>
          <p:cNvSpPr/>
          <p:nvPr/>
        </p:nvSpPr>
        <p:spPr bwMode="auto">
          <a:xfrm>
            <a:off x="4953000"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9" name="Oval 58"/>
          <p:cNvSpPr/>
          <p:nvPr/>
        </p:nvSpPr>
        <p:spPr bwMode="auto">
          <a:xfrm>
            <a:off x="5254752"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0" name="Oval 59"/>
          <p:cNvSpPr/>
          <p:nvPr/>
        </p:nvSpPr>
        <p:spPr bwMode="auto">
          <a:xfrm>
            <a:off x="5556504"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1" name="Oval 60"/>
          <p:cNvSpPr/>
          <p:nvPr/>
        </p:nvSpPr>
        <p:spPr bwMode="auto">
          <a:xfrm>
            <a:off x="5858256"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2" name="Oval 61"/>
          <p:cNvSpPr/>
          <p:nvPr/>
        </p:nvSpPr>
        <p:spPr bwMode="auto">
          <a:xfrm>
            <a:off x="5556504"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3" name="Oval 62"/>
          <p:cNvSpPr/>
          <p:nvPr/>
        </p:nvSpPr>
        <p:spPr bwMode="auto">
          <a:xfrm>
            <a:off x="5858256"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4" name="Oval 63"/>
          <p:cNvSpPr/>
          <p:nvPr/>
        </p:nvSpPr>
        <p:spPr bwMode="auto">
          <a:xfrm>
            <a:off x="6160008"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5" name="Oval 64"/>
          <p:cNvSpPr/>
          <p:nvPr/>
        </p:nvSpPr>
        <p:spPr bwMode="auto">
          <a:xfrm>
            <a:off x="6461760"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6" name="Oval 65"/>
          <p:cNvSpPr/>
          <p:nvPr/>
        </p:nvSpPr>
        <p:spPr bwMode="auto">
          <a:xfrm>
            <a:off x="6160008"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7" name="Oval 66"/>
          <p:cNvSpPr/>
          <p:nvPr/>
        </p:nvSpPr>
        <p:spPr bwMode="auto">
          <a:xfrm>
            <a:off x="6461760"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2" name="Oval 71"/>
          <p:cNvSpPr/>
          <p:nvPr/>
        </p:nvSpPr>
        <p:spPr bwMode="auto">
          <a:xfrm>
            <a:off x="2538984"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3" name="Oval 72"/>
          <p:cNvSpPr/>
          <p:nvPr/>
        </p:nvSpPr>
        <p:spPr bwMode="auto">
          <a:xfrm>
            <a:off x="2840736"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4" name="Oval 73"/>
          <p:cNvSpPr/>
          <p:nvPr/>
        </p:nvSpPr>
        <p:spPr bwMode="auto">
          <a:xfrm>
            <a:off x="2538984"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5" name="Oval 74"/>
          <p:cNvSpPr/>
          <p:nvPr/>
        </p:nvSpPr>
        <p:spPr bwMode="auto">
          <a:xfrm>
            <a:off x="2840736"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6" name="Oval 75"/>
          <p:cNvSpPr/>
          <p:nvPr/>
        </p:nvSpPr>
        <p:spPr bwMode="auto">
          <a:xfrm>
            <a:off x="3142488"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7" name="Oval 76"/>
          <p:cNvSpPr/>
          <p:nvPr/>
        </p:nvSpPr>
        <p:spPr bwMode="auto">
          <a:xfrm>
            <a:off x="3444240"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8" name="Oval 77"/>
          <p:cNvSpPr/>
          <p:nvPr/>
        </p:nvSpPr>
        <p:spPr bwMode="auto">
          <a:xfrm>
            <a:off x="3142488"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9" name="Oval 78"/>
          <p:cNvSpPr/>
          <p:nvPr/>
        </p:nvSpPr>
        <p:spPr bwMode="auto">
          <a:xfrm>
            <a:off x="3444240"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0" name="Oval 79"/>
          <p:cNvSpPr/>
          <p:nvPr/>
        </p:nvSpPr>
        <p:spPr bwMode="auto">
          <a:xfrm>
            <a:off x="3745992"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1" name="Oval 80"/>
          <p:cNvSpPr/>
          <p:nvPr/>
        </p:nvSpPr>
        <p:spPr bwMode="auto">
          <a:xfrm>
            <a:off x="4047744"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2" name="Oval 81"/>
          <p:cNvSpPr/>
          <p:nvPr/>
        </p:nvSpPr>
        <p:spPr bwMode="auto">
          <a:xfrm>
            <a:off x="3745992"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3" name="Oval 82"/>
          <p:cNvSpPr/>
          <p:nvPr/>
        </p:nvSpPr>
        <p:spPr bwMode="auto">
          <a:xfrm>
            <a:off x="4047744"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4" name="Oval 83"/>
          <p:cNvSpPr/>
          <p:nvPr/>
        </p:nvSpPr>
        <p:spPr bwMode="auto">
          <a:xfrm>
            <a:off x="4349496"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5" name="Oval 84"/>
          <p:cNvSpPr/>
          <p:nvPr/>
        </p:nvSpPr>
        <p:spPr bwMode="auto">
          <a:xfrm>
            <a:off x="4651248"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6" name="Oval 85"/>
          <p:cNvSpPr/>
          <p:nvPr/>
        </p:nvSpPr>
        <p:spPr bwMode="auto">
          <a:xfrm>
            <a:off x="4349496"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7" name="Oval 86"/>
          <p:cNvSpPr/>
          <p:nvPr/>
        </p:nvSpPr>
        <p:spPr bwMode="auto">
          <a:xfrm>
            <a:off x="4651248"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8" name="Oval 87"/>
          <p:cNvSpPr/>
          <p:nvPr/>
        </p:nvSpPr>
        <p:spPr bwMode="auto">
          <a:xfrm>
            <a:off x="4953000"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9" name="Oval 88"/>
          <p:cNvSpPr/>
          <p:nvPr/>
        </p:nvSpPr>
        <p:spPr bwMode="auto">
          <a:xfrm>
            <a:off x="5254752"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0" name="Oval 89"/>
          <p:cNvSpPr/>
          <p:nvPr/>
        </p:nvSpPr>
        <p:spPr bwMode="auto">
          <a:xfrm>
            <a:off x="4953000"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1" name="Oval 90"/>
          <p:cNvSpPr/>
          <p:nvPr/>
        </p:nvSpPr>
        <p:spPr bwMode="auto">
          <a:xfrm>
            <a:off x="5254752"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2" name="Oval 91"/>
          <p:cNvSpPr/>
          <p:nvPr/>
        </p:nvSpPr>
        <p:spPr bwMode="auto">
          <a:xfrm>
            <a:off x="5556504"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3" name="Oval 92"/>
          <p:cNvSpPr/>
          <p:nvPr/>
        </p:nvSpPr>
        <p:spPr bwMode="auto">
          <a:xfrm>
            <a:off x="5858256"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4" name="Oval 93"/>
          <p:cNvSpPr/>
          <p:nvPr/>
        </p:nvSpPr>
        <p:spPr bwMode="auto">
          <a:xfrm>
            <a:off x="5556504"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5" name="Oval 94"/>
          <p:cNvSpPr/>
          <p:nvPr/>
        </p:nvSpPr>
        <p:spPr bwMode="auto">
          <a:xfrm>
            <a:off x="5858256"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6" name="Oval 95"/>
          <p:cNvSpPr/>
          <p:nvPr/>
        </p:nvSpPr>
        <p:spPr bwMode="auto">
          <a:xfrm>
            <a:off x="6160008"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7" name="Oval 96"/>
          <p:cNvSpPr/>
          <p:nvPr/>
        </p:nvSpPr>
        <p:spPr bwMode="auto">
          <a:xfrm>
            <a:off x="6461760"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8" name="Oval 97"/>
          <p:cNvSpPr/>
          <p:nvPr/>
        </p:nvSpPr>
        <p:spPr bwMode="auto">
          <a:xfrm>
            <a:off x="6160008"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9" name="Oval 98"/>
          <p:cNvSpPr/>
          <p:nvPr/>
        </p:nvSpPr>
        <p:spPr bwMode="auto">
          <a:xfrm>
            <a:off x="6461760"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04" name="Oval 103"/>
          <p:cNvSpPr/>
          <p:nvPr/>
        </p:nvSpPr>
        <p:spPr bwMode="auto">
          <a:xfrm>
            <a:off x="2538984"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05" name="Oval 104"/>
          <p:cNvSpPr/>
          <p:nvPr/>
        </p:nvSpPr>
        <p:spPr bwMode="auto">
          <a:xfrm>
            <a:off x="2840736"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06" name="Oval 105"/>
          <p:cNvSpPr/>
          <p:nvPr/>
        </p:nvSpPr>
        <p:spPr bwMode="auto">
          <a:xfrm>
            <a:off x="2538984"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07" name="Oval 106"/>
          <p:cNvSpPr/>
          <p:nvPr/>
        </p:nvSpPr>
        <p:spPr bwMode="auto">
          <a:xfrm>
            <a:off x="2840736"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08" name="Oval 107"/>
          <p:cNvSpPr/>
          <p:nvPr/>
        </p:nvSpPr>
        <p:spPr bwMode="auto">
          <a:xfrm>
            <a:off x="3142488"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09" name="Oval 108"/>
          <p:cNvSpPr/>
          <p:nvPr/>
        </p:nvSpPr>
        <p:spPr bwMode="auto">
          <a:xfrm>
            <a:off x="3444240"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0" name="Oval 109"/>
          <p:cNvSpPr/>
          <p:nvPr/>
        </p:nvSpPr>
        <p:spPr bwMode="auto">
          <a:xfrm>
            <a:off x="3142488"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1" name="Oval 110"/>
          <p:cNvSpPr/>
          <p:nvPr/>
        </p:nvSpPr>
        <p:spPr bwMode="auto">
          <a:xfrm>
            <a:off x="3444240"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2" name="Oval 111"/>
          <p:cNvSpPr/>
          <p:nvPr/>
        </p:nvSpPr>
        <p:spPr bwMode="auto">
          <a:xfrm>
            <a:off x="3745992"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3" name="Oval 112"/>
          <p:cNvSpPr/>
          <p:nvPr/>
        </p:nvSpPr>
        <p:spPr bwMode="auto">
          <a:xfrm>
            <a:off x="4047744"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4" name="Oval 113"/>
          <p:cNvSpPr/>
          <p:nvPr/>
        </p:nvSpPr>
        <p:spPr bwMode="auto">
          <a:xfrm>
            <a:off x="3745992"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5" name="Oval 114"/>
          <p:cNvSpPr/>
          <p:nvPr/>
        </p:nvSpPr>
        <p:spPr bwMode="auto">
          <a:xfrm>
            <a:off x="4047744"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6" name="Oval 115"/>
          <p:cNvSpPr/>
          <p:nvPr/>
        </p:nvSpPr>
        <p:spPr bwMode="auto">
          <a:xfrm>
            <a:off x="4349496"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7" name="Oval 116"/>
          <p:cNvSpPr/>
          <p:nvPr/>
        </p:nvSpPr>
        <p:spPr bwMode="auto">
          <a:xfrm>
            <a:off x="4651248"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8" name="Oval 117"/>
          <p:cNvSpPr/>
          <p:nvPr/>
        </p:nvSpPr>
        <p:spPr bwMode="auto">
          <a:xfrm>
            <a:off x="4349496"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9" name="Oval 118"/>
          <p:cNvSpPr/>
          <p:nvPr/>
        </p:nvSpPr>
        <p:spPr bwMode="auto">
          <a:xfrm>
            <a:off x="4651248"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0" name="Oval 119"/>
          <p:cNvSpPr/>
          <p:nvPr/>
        </p:nvSpPr>
        <p:spPr bwMode="auto">
          <a:xfrm>
            <a:off x="4953000"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1" name="Oval 120"/>
          <p:cNvSpPr/>
          <p:nvPr/>
        </p:nvSpPr>
        <p:spPr bwMode="auto">
          <a:xfrm>
            <a:off x="5254752"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2" name="Oval 121"/>
          <p:cNvSpPr/>
          <p:nvPr/>
        </p:nvSpPr>
        <p:spPr bwMode="auto">
          <a:xfrm>
            <a:off x="4953000"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3" name="Oval 122"/>
          <p:cNvSpPr/>
          <p:nvPr/>
        </p:nvSpPr>
        <p:spPr bwMode="auto">
          <a:xfrm>
            <a:off x="5254752"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4" name="Oval 123"/>
          <p:cNvSpPr/>
          <p:nvPr/>
        </p:nvSpPr>
        <p:spPr bwMode="auto">
          <a:xfrm>
            <a:off x="5556504"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5" name="Oval 124"/>
          <p:cNvSpPr/>
          <p:nvPr/>
        </p:nvSpPr>
        <p:spPr bwMode="auto">
          <a:xfrm>
            <a:off x="5858256"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6" name="Oval 125"/>
          <p:cNvSpPr/>
          <p:nvPr/>
        </p:nvSpPr>
        <p:spPr bwMode="auto">
          <a:xfrm>
            <a:off x="5556504"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7" name="Oval 126"/>
          <p:cNvSpPr/>
          <p:nvPr/>
        </p:nvSpPr>
        <p:spPr bwMode="auto">
          <a:xfrm>
            <a:off x="5858256"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8" name="Oval 127"/>
          <p:cNvSpPr/>
          <p:nvPr/>
        </p:nvSpPr>
        <p:spPr bwMode="auto">
          <a:xfrm>
            <a:off x="6160008"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9" name="Oval 128"/>
          <p:cNvSpPr/>
          <p:nvPr/>
        </p:nvSpPr>
        <p:spPr bwMode="auto">
          <a:xfrm>
            <a:off x="6461760"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30" name="Oval 129"/>
          <p:cNvSpPr/>
          <p:nvPr/>
        </p:nvSpPr>
        <p:spPr bwMode="auto">
          <a:xfrm>
            <a:off x="6160008"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31" name="Oval 130"/>
          <p:cNvSpPr/>
          <p:nvPr/>
        </p:nvSpPr>
        <p:spPr bwMode="auto">
          <a:xfrm>
            <a:off x="6461760"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36" name="Oval 135"/>
          <p:cNvSpPr/>
          <p:nvPr/>
        </p:nvSpPr>
        <p:spPr bwMode="auto">
          <a:xfrm>
            <a:off x="2538984"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37" name="Oval 136"/>
          <p:cNvSpPr/>
          <p:nvPr/>
        </p:nvSpPr>
        <p:spPr bwMode="auto">
          <a:xfrm>
            <a:off x="2840736"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38" name="Oval 137"/>
          <p:cNvSpPr/>
          <p:nvPr/>
        </p:nvSpPr>
        <p:spPr bwMode="auto">
          <a:xfrm>
            <a:off x="2538984"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39" name="Oval 138"/>
          <p:cNvSpPr/>
          <p:nvPr/>
        </p:nvSpPr>
        <p:spPr bwMode="auto">
          <a:xfrm>
            <a:off x="2840736"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0" name="Oval 139"/>
          <p:cNvSpPr/>
          <p:nvPr/>
        </p:nvSpPr>
        <p:spPr bwMode="auto">
          <a:xfrm>
            <a:off x="3142488"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1" name="Oval 140"/>
          <p:cNvSpPr/>
          <p:nvPr/>
        </p:nvSpPr>
        <p:spPr bwMode="auto">
          <a:xfrm>
            <a:off x="3444240"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2" name="Oval 141"/>
          <p:cNvSpPr/>
          <p:nvPr/>
        </p:nvSpPr>
        <p:spPr bwMode="auto">
          <a:xfrm>
            <a:off x="3142488"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3" name="Oval 142"/>
          <p:cNvSpPr/>
          <p:nvPr/>
        </p:nvSpPr>
        <p:spPr bwMode="auto">
          <a:xfrm>
            <a:off x="3444240"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4" name="Oval 143"/>
          <p:cNvSpPr/>
          <p:nvPr/>
        </p:nvSpPr>
        <p:spPr bwMode="auto">
          <a:xfrm>
            <a:off x="3745992"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5" name="Oval 144"/>
          <p:cNvSpPr/>
          <p:nvPr/>
        </p:nvSpPr>
        <p:spPr bwMode="auto">
          <a:xfrm>
            <a:off x="4047744"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6" name="Oval 145"/>
          <p:cNvSpPr/>
          <p:nvPr/>
        </p:nvSpPr>
        <p:spPr bwMode="auto">
          <a:xfrm>
            <a:off x="3745992"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7" name="Oval 146"/>
          <p:cNvSpPr/>
          <p:nvPr/>
        </p:nvSpPr>
        <p:spPr bwMode="auto">
          <a:xfrm>
            <a:off x="4047744"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8" name="Oval 147"/>
          <p:cNvSpPr/>
          <p:nvPr/>
        </p:nvSpPr>
        <p:spPr bwMode="auto">
          <a:xfrm>
            <a:off x="4349496"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9" name="Oval 148"/>
          <p:cNvSpPr/>
          <p:nvPr/>
        </p:nvSpPr>
        <p:spPr bwMode="auto">
          <a:xfrm>
            <a:off x="4651248"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0" name="Oval 149"/>
          <p:cNvSpPr/>
          <p:nvPr/>
        </p:nvSpPr>
        <p:spPr bwMode="auto">
          <a:xfrm>
            <a:off x="4349496"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1" name="Oval 150"/>
          <p:cNvSpPr/>
          <p:nvPr/>
        </p:nvSpPr>
        <p:spPr bwMode="auto">
          <a:xfrm>
            <a:off x="4651248"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2" name="Oval 151"/>
          <p:cNvSpPr/>
          <p:nvPr/>
        </p:nvSpPr>
        <p:spPr bwMode="auto">
          <a:xfrm>
            <a:off x="4953000"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3" name="Oval 152"/>
          <p:cNvSpPr/>
          <p:nvPr/>
        </p:nvSpPr>
        <p:spPr bwMode="auto">
          <a:xfrm>
            <a:off x="5254752"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4" name="Oval 153"/>
          <p:cNvSpPr/>
          <p:nvPr/>
        </p:nvSpPr>
        <p:spPr bwMode="auto">
          <a:xfrm>
            <a:off x="4953000"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5" name="Oval 154"/>
          <p:cNvSpPr/>
          <p:nvPr/>
        </p:nvSpPr>
        <p:spPr bwMode="auto">
          <a:xfrm>
            <a:off x="5254752"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6" name="Oval 155"/>
          <p:cNvSpPr/>
          <p:nvPr/>
        </p:nvSpPr>
        <p:spPr bwMode="auto">
          <a:xfrm>
            <a:off x="5556504"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7" name="Oval 156"/>
          <p:cNvSpPr/>
          <p:nvPr/>
        </p:nvSpPr>
        <p:spPr bwMode="auto">
          <a:xfrm>
            <a:off x="5858256"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8" name="Oval 157"/>
          <p:cNvSpPr/>
          <p:nvPr/>
        </p:nvSpPr>
        <p:spPr bwMode="auto">
          <a:xfrm>
            <a:off x="5556504"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9" name="Oval 158"/>
          <p:cNvSpPr/>
          <p:nvPr/>
        </p:nvSpPr>
        <p:spPr bwMode="auto">
          <a:xfrm>
            <a:off x="5858256"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60" name="Oval 159"/>
          <p:cNvSpPr/>
          <p:nvPr/>
        </p:nvSpPr>
        <p:spPr bwMode="auto">
          <a:xfrm>
            <a:off x="6160008"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61" name="Oval 160"/>
          <p:cNvSpPr/>
          <p:nvPr/>
        </p:nvSpPr>
        <p:spPr bwMode="auto">
          <a:xfrm>
            <a:off x="6461760"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62" name="Oval 161"/>
          <p:cNvSpPr/>
          <p:nvPr/>
        </p:nvSpPr>
        <p:spPr bwMode="auto">
          <a:xfrm>
            <a:off x="6160008"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63" name="Oval 162"/>
          <p:cNvSpPr/>
          <p:nvPr/>
        </p:nvSpPr>
        <p:spPr bwMode="auto">
          <a:xfrm>
            <a:off x="6461760"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68" name="Oval 167"/>
          <p:cNvSpPr/>
          <p:nvPr/>
        </p:nvSpPr>
        <p:spPr bwMode="auto">
          <a:xfrm>
            <a:off x="2538984"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69" name="Oval 168"/>
          <p:cNvSpPr/>
          <p:nvPr/>
        </p:nvSpPr>
        <p:spPr bwMode="auto">
          <a:xfrm>
            <a:off x="2840736"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72" name="Oval 171"/>
          <p:cNvSpPr/>
          <p:nvPr/>
        </p:nvSpPr>
        <p:spPr bwMode="auto">
          <a:xfrm>
            <a:off x="3142488"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73" name="Oval 172"/>
          <p:cNvSpPr/>
          <p:nvPr/>
        </p:nvSpPr>
        <p:spPr bwMode="auto">
          <a:xfrm>
            <a:off x="3444240"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76" name="Oval 175"/>
          <p:cNvSpPr/>
          <p:nvPr/>
        </p:nvSpPr>
        <p:spPr bwMode="auto">
          <a:xfrm>
            <a:off x="3745992"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77" name="Oval 176"/>
          <p:cNvSpPr/>
          <p:nvPr/>
        </p:nvSpPr>
        <p:spPr bwMode="auto">
          <a:xfrm>
            <a:off x="4047744"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80" name="Oval 179"/>
          <p:cNvSpPr/>
          <p:nvPr/>
        </p:nvSpPr>
        <p:spPr bwMode="auto">
          <a:xfrm>
            <a:off x="4349496"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81" name="Oval 180"/>
          <p:cNvSpPr/>
          <p:nvPr/>
        </p:nvSpPr>
        <p:spPr bwMode="auto">
          <a:xfrm>
            <a:off x="4651248"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84" name="Oval 183"/>
          <p:cNvSpPr/>
          <p:nvPr/>
        </p:nvSpPr>
        <p:spPr bwMode="auto">
          <a:xfrm>
            <a:off x="4953000"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85" name="Oval 184"/>
          <p:cNvSpPr/>
          <p:nvPr/>
        </p:nvSpPr>
        <p:spPr bwMode="auto">
          <a:xfrm>
            <a:off x="5254752"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88" name="Oval 187"/>
          <p:cNvSpPr/>
          <p:nvPr/>
        </p:nvSpPr>
        <p:spPr bwMode="auto">
          <a:xfrm>
            <a:off x="5556504"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89" name="Oval 188"/>
          <p:cNvSpPr/>
          <p:nvPr/>
        </p:nvSpPr>
        <p:spPr bwMode="auto">
          <a:xfrm>
            <a:off x="5858256"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92" name="Oval 191"/>
          <p:cNvSpPr/>
          <p:nvPr/>
        </p:nvSpPr>
        <p:spPr bwMode="auto">
          <a:xfrm>
            <a:off x="6160008"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93" name="Oval 192"/>
          <p:cNvSpPr/>
          <p:nvPr/>
        </p:nvSpPr>
        <p:spPr bwMode="auto">
          <a:xfrm>
            <a:off x="6461760"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692275"/>
          </a:xfrm>
        </p:spPr>
        <p:txBody>
          <a:bodyPr/>
          <a:lstStyle/>
          <a:p>
            <a:r>
              <a:rPr lang="en-US" dirty="0" smtClean="0"/>
              <a:t>Sampling</a:t>
            </a:r>
            <a:endParaRPr lang="en-US" dirty="0"/>
          </a:p>
        </p:txBody>
      </p:sp>
      <p:sp>
        <p:nvSpPr>
          <p:cNvPr id="4" name="Slide Number Placeholder 3"/>
          <p:cNvSpPr>
            <a:spLocks noGrp="1"/>
          </p:cNvSpPr>
          <p:nvPr>
            <p:ph type="sldNum" sz="quarter" idx="10"/>
          </p:nvPr>
        </p:nvSpPr>
        <p:spPr/>
        <p:txBody>
          <a:bodyPr/>
          <a:lstStyle/>
          <a:p>
            <a:fld id="{78BD9F55-5257-7D45-9FE4-391AB094E193}" type="slidenum">
              <a:rPr lang="en-US" smtClean="0"/>
              <a:pPr/>
              <a:t>125</a:t>
            </a:fld>
            <a:endParaRPr lang="en-US"/>
          </a:p>
        </p:txBody>
      </p:sp>
      <p:pic>
        <p:nvPicPr>
          <p:cNvPr id="5" name="Picture 9"/>
          <p:cNvPicPr>
            <a:picLocks noChangeAspect="1"/>
          </p:cNvPicPr>
          <p:nvPr/>
        </p:nvPicPr>
        <p:blipFill>
          <a:blip r:embed="rId2"/>
          <a:srcRect/>
          <a:stretch>
            <a:fillRect/>
          </a:stretch>
        </p:blipFill>
        <p:spPr bwMode="auto">
          <a:xfrm>
            <a:off x="2438400" y="1524000"/>
            <a:ext cx="4191000" cy="3319272"/>
          </a:xfrm>
          <a:prstGeom prst="rect">
            <a:avLst/>
          </a:prstGeom>
          <a:noFill/>
          <a:ln w="9525">
            <a:noFill/>
            <a:miter lim="800000"/>
            <a:headEnd/>
            <a:tailEnd/>
          </a:ln>
        </p:spPr>
      </p:pic>
      <p:sp>
        <p:nvSpPr>
          <p:cNvPr id="7" name="Oval 6"/>
          <p:cNvSpPr/>
          <p:nvPr/>
        </p:nvSpPr>
        <p:spPr bwMode="auto">
          <a:xfrm>
            <a:off x="2642616" y="17282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 name="Oval 7"/>
          <p:cNvSpPr/>
          <p:nvPr/>
        </p:nvSpPr>
        <p:spPr bwMode="auto">
          <a:xfrm>
            <a:off x="2840736" y="15758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0" name="Oval 9"/>
          <p:cNvSpPr/>
          <p:nvPr/>
        </p:nvSpPr>
        <p:spPr bwMode="auto">
          <a:xfrm>
            <a:off x="2538984"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 name="Oval 10"/>
          <p:cNvSpPr/>
          <p:nvPr/>
        </p:nvSpPr>
        <p:spPr bwMode="auto">
          <a:xfrm>
            <a:off x="2947416" y="19050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 name="Oval 11"/>
          <p:cNvSpPr/>
          <p:nvPr/>
        </p:nvSpPr>
        <p:spPr bwMode="auto">
          <a:xfrm>
            <a:off x="3142488" y="16520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3" name="Oval 12"/>
          <p:cNvSpPr/>
          <p:nvPr/>
        </p:nvSpPr>
        <p:spPr bwMode="auto">
          <a:xfrm>
            <a:off x="3444240"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 name="Oval 13"/>
          <p:cNvSpPr/>
          <p:nvPr/>
        </p:nvSpPr>
        <p:spPr bwMode="auto">
          <a:xfrm>
            <a:off x="3142488"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 name="Oval 14"/>
          <p:cNvSpPr/>
          <p:nvPr/>
        </p:nvSpPr>
        <p:spPr bwMode="auto">
          <a:xfrm>
            <a:off x="3444240" y="18288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6" name="Oval 15"/>
          <p:cNvSpPr/>
          <p:nvPr/>
        </p:nvSpPr>
        <p:spPr bwMode="auto">
          <a:xfrm>
            <a:off x="3745992" y="18044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7" name="Oval 16"/>
          <p:cNvSpPr/>
          <p:nvPr/>
        </p:nvSpPr>
        <p:spPr bwMode="auto">
          <a:xfrm>
            <a:off x="4047744" y="17282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8" name="Oval 17"/>
          <p:cNvSpPr/>
          <p:nvPr/>
        </p:nvSpPr>
        <p:spPr bwMode="auto">
          <a:xfrm>
            <a:off x="3733800" y="20330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9" name="Oval 18"/>
          <p:cNvSpPr/>
          <p:nvPr/>
        </p:nvSpPr>
        <p:spPr bwMode="auto">
          <a:xfrm>
            <a:off x="4047744"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0" name="Oval 19"/>
          <p:cNvSpPr/>
          <p:nvPr/>
        </p:nvSpPr>
        <p:spPr bwMode="auto">
          <a:xfrm>
            <a:off x="4349496"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1" name="Oval 20"/>
          <p:cNvSpPr/>
          <p:nvPr/>
        </p:nvSpPr>
        <p:spPr bwMode="auto">
          <a:xfrm>
            <a:off x="4651248"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2" name="Oval 21"/>
          <p:cNvSpPr/>
          <p:nvPr/>
        </p:nvSpPr>
        <p:spPr bwMode="auto">
          <a:xfrm>
            <a:off x="4471416"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3" name="Oval 22"/>
          <p:cNvSpPr/>
          <p:nvPr/>
        </p:nvSpPr>
        <p:spPr bwMode="auto">
          <a:xfrm>
            <a:off x="4700016"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4" name="Oval 23"/>
          <p:cNvSpPr/>
          <p:nvPr/>
        </p:nvSpPr>
        <p:spPr bwMode="auto">
          <a:xfrm>
            <a:off x="4953000" y="16520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5" name="Oval 24"/>
          <p:cNvSpPr/>
          <p:nvPr/>
        </p:nvSpPr>
        <p:spPr bwMode="auto">
          <a:xfrm>
            <a:off x="5254752"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6" name="Oval 25"/>
          <p:cNvSpPr/>
          <p:nvPr/>
        </p:nvSpPr>
        <p:spPr bwMode="auto">
          <a:xfrm>
            <a:off x="5004816"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7" name="Oval 26"/>
          <p:cNvSpPr/>
          <p:nvPr/>
        </p:nvSpPr>
        <p:spPr bwMode="auto">
          <a:xfrm>
            <a:off x="5254752" y="19050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8" name="Oval 27"/>
          <p:cNvSpPr/>
          <p:nvPr/>
        </p:nvSpPr>
        <p:spPr bwMode="auto">
          <a:xfrm>
            <a:off x="5556504"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29" name="Oval 28"/>
          <p:cNvSpPr/>
          <p:nvPr/>
        </p:nvSpPr>
        <p:spPr bwMode="auto">
          <a:xfrm>
            <a:off x="5919216" y="17282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30" name="Oval 29"/>
          <p:cNvSpPr/>
          <p:nvPr/>
        </p:nvSpPr>
        <p:spPr bwMode="auto">
          <a:xfrm>
            <a:off x="5556504"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31" name="Oval 30"/>
          <p:cNvSpPr/>
          <p:nvPr/>
        </p:nvSpPr>
        <p:spPr bwMode="auto">
          <a:xfrm>
            <a:off x="5858256" y="20330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32" name="Oval 31"/>
          <p:cNvSpPr/>
          <p:nvPr/>
        </p:nvSpPr>
        <p:spPr bwMode="auto">
          <a:xfrm>
            <a:off x="6160008"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33" name="Oval 32"/>
          <p:cNvSpPr/>
          <p:nvPr/>
        </p:nvSpPr>
        <p:spPr bwMode="auto">
          <a:xfrm>
            <a:off x="6400800" y="162458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34" name="Oval 33"/>
          <p:cNvSpPr/>
          <p:nvPr/>
        </p:nvSpPr>
        <p:spPr bwMode="auto">
          <a:xfrm>
            <a:off x="6160008"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35" name="Oval 34"/>
          <p:cNvSpPr/>
          <p:nvPr/>
        </p:nvSpPr>
        <p:spPr bwMode="auto">
          <a:xfrm>
            <a:off x="6400800" y="192633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0" name="Oval 39"/>
          <p:cNvSpPr/>
          <p:nvPr/>
        </p:nvSpPr>
        <p:spPr bwMode="auto">
          <a:xfrm>
            <a:off x="2642616"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1" name="Oval 40"/>
          <p:cNvSpPr/>
          <p:nvPr/>
        </p:nvSpPr>
        <p:spPr bwMode="auto">
          <a:xfrm>
            <a:off x="2840736"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2" name="Oval 41"/>
          <p:cNvSpPr/>
          <p:nvPr/>
        </p:nvSpPr>
        <p:spPr bwMode="auto">
          <a:xfrm>
            <a:off x="2538984"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3" name="Oval 42"/>
          <p:cNvSpPr/>
          <p:nvPr/>
        </p:nvSpPr>
        <p:spPr bwMode="auto">
          <a:xfrm>
            <a:off x="2840736"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4" name="Oval 43"/>
          <p:cNvSpPr/>
          <p:nvPr/>
        </p:nvSpPr>
        <p:spPr bwMode="auto">
          <a:xfrm>
            <a:off x="3142488"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5" name="Oval 44"/>
          <p:cNvSpPr/>
          <p:nvPr/>
        </p:nvSpPr>
        <p:spPr bwMode="auto">
          <a:xfrm>
            <a:off x="3444240" y="2133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6" name="Oval 45"/>
          <p:cNvSpPr/>
          <p:nvPr/>
        </p:nvSpPr>
        <p:spPr bwMode="auto">
          <a:xfrm>
            <a:off x="3176016"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7" name="Oval 46"/>
          <p:cNvSpPr/>
          <p:nvPr/>
        </p:nvSpPr>
        <p:spPr bwMode="auto">
          <a:xfrm>
            <a:off x="3444240"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8" name="Oval 47"/>
          <p:cNvSpPr/>
          <p:nvPr/>
        </p:nvSpPr>
        <p:spPr bwMode="auto">
          <a:xfrm>
            <a:off x="3745992" y="22616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49" name="Oval 48"/>
          <p:cNvSpPr/>
          <p:nvPr/>
        </p:nvSpPr>
        <p:spPr bwMode="auto">
          <a:xfrm>
            <a:off x="4047744"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0" name="Oval 49"/>
          <p:cNvSpPr/>
          <p:nvPr/>
        </p:nvSpPr>
        <p:spPr bwMode="auto">
          <a:xfrm>
            <a:off x="3785616" y="2514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1" name="Oval 50"/>
          <p:cNvSpPr/>
          <p:nvPr/>
        </p:nvSpPr>
        <p:spPr bwMode="auto">
          <a:xfrm>
            <a:off x="4047744" y="26426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2" name="Oval 51"/>
          <p:cNvSpPr/>
          <p:nvPr/>
        </p:nvSpPr>
        <p:spPr bwMode="auto">
          <a:xfrm>
            <a:off x="4349496" y="22616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3" name="Oval 52"/>
          <p:cNvSpPr/>
          <p:nvPr/>
        </p:nvSpPr>
        <p:spPr bwMode="auto">
          <a:xfrm>
            <a:off x="4651248" y="22098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4" name="Oval 53"/>
          <p:cNvSpPr/>
          <p:nvPr/>
        </p:nvSpPr>
        <p:spPr bwMode="auto">
          <a:xfrm>
            <a:off x="4395216"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5" name="Oval 54"/>
          <p:cNvSpPr/>
          <p:nvPr/>
        </p:nvSpPr>
        <p:spPr bwMode="auto">
          <a:xfrm>
            <a:off x="4651248"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6" name="Oval 55"/>
          <p:cNvSpPr/>
          <p:nvPr/>
        </p:nvSpPr>
        <p:spPr bwMode="auto">
          <a:xfrm>
            <a:off x="4800600"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7" name="Oval 56"/>
          <p:cNvSpPr/>
          <p:nvPr/>
        </p:nvSpPr>
        <p:spPr bwMode="auto">
          <a:xfrm>
            <a:off x="5254752"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8" name="Oval 57"/>
          <p:cNvSpPr/>
          <p:nvPr/>
        </p:nvSpPr>
        <p:spPr bwMode="auto">
          <a:xfrm>
            <a:off x="4953000"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59" name="Oval 58"/>
          <p:cNvSpPr/>
          <p:nvPr/>
        </p:nvSpPr>
        <p:spPr bwMode="auto">
          <a:xfrm>
            <a:off x="5254752" y="24384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0" name="Oval 59"/>
          <p:cNvSpPr/>
          <p:nvPr/>
        </p:nvSpPr>
        <p:spPr bwMode="auto">
          <a:xfrm>
            <a:off x="5614416"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1" name="Oval 60"/>
          <p:cNvSpPr/>
          <p:nvPr/>
        </p:nvSpPr>
        <p:spPr bwMode="auto">
          <a:xfrm>
            <a:off x="5919216" y="22616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2" name="Oval 61"/>
          <p:cNvSpPr/>
          <p:nvPr/>
        </p:nvSpPr>
        <p:spPr bwMode="auto">
          <a:xfrm>
            <a:off x="5486400"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3" name="Oval 62"/>
          <p:cNvSpPr/>
          <p:nvPr/>
        </p:nvSpPr>
        <p:spPr bwMode="auto">
          <a:xfrm>
            <a:off x="5858256" y="25664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4" name="Oval 63"/>
          <p:cNvSpPr/>
          <p:nvPr/>
        </p:nvSpPr>
        <p:spPr bwMode="auto">
          <a:xfrm>
            <a:off x="6224016"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5" name="Oval 64"/>
          <p:cNvSpPr/>
          <p:nvPr/>
        </p:nvSpPr>
        <p:spPr bwMode="auto">
          <a:xfrm>
            <a:off x="6461760" y="222808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6" name="Oval 65"/>
          <p:cNvSpPr/>
          <p:nvPr/>
        </p:nvSpPr>
        <p:spPr bwMode="auto">
          <a:xfrm>
            <a:off x="6160008"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67" name="Oval 66"/>
          <p:cNvSpPr/>
          <p:nvPr/>
        </p:nvSpPr>
        <p:spPr bwMode="auto">
          <a:xfrm>
            <a:off x="6461760" y="252984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2" name="Oval 71"/>
          <p:cNvSpPr/>
          <p:nvPr/>
        </p:nvSpPr>
        <p:spPr bwMode="auto">
          <a:xfrm>
            <a:off x="2538984" y="28712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3" name="Oval 72"/>
          <p:cNvSpPr/>
          <p:nvPr/>
        </p:nvSpPr>
        <p:spPr bwMode="auto">
          <a:xfrm>
            <a:off x="2819400"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4" name="Oval 73"/>
          <p:cNvSpPr/>
          <p:nvPr/>
        </p:nvSpPr>
        <p:spPr bwMode="auto">
          <a:xfrm>
            <a:off x="2538984"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5" name="Oval 74"/>
          <p:cNvSpPr/>
          <p:nvPr/>
        </p:nvSpPr>
        <p:spPr bwMode="auto">
          <a:xfrm>
            <a:off x="2743200"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6" name="Oval 75"/>
          <p:cNvSpPr/>
          <p:nvPr/>
        </p:nvSpPr>
        <p:spPr bwMode="auto">
          <a:xfrm>
            <a:off x="3124200"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7" name="Oval 76"/>
          <p:cNvSpPr/>
          <p:nvPr/>
        </p:nvSpPr>
        <p:spPr bwMode="auto">
          <a:xfrm>
            <a:off x="3276600" y="29474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8" name="Oval 77"/>
          <p:cNvSpPr/>
          <p:nvPr/>
        </p:nvSpPr>
        <p:spPr bwMode="auto">
          <a:xfrm>
            <a:off x="3142488" y="31760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79" name="Oval 78"/>
          <p:cNvSpPr/>
          <p:nvPr/>
        </p:nvSpPr>
        <p:spPr bwMode="auto">
          <a:xfrm>
            <a:off x="3480816" y="31242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0" name="Oval 79"/>
          <p:cNvSpPr/>
          <p:nvPr/>
        </p:nvSpPr>
        <p:spPr bwMode="auto">
          <a:xfrm>
            <a:off x="3745992"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1" name="Oval 80"/>
          <p:cNvSpPr/>
          <p:nvPr/>
        </p:nvSpPr>
        <p:spPr bwMode="auto">
          <a:xfrm>
            <a:off x="4047744" y="29474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2" name="Oval 81"/>
          <p:cNvSpPr/>
          <p:nvPr/>
        </p:nvSpPr>
        <p:spPr bwMode="auto">
          <a:xfrm>
            <a:off x="3745992" y="31242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3" name="Oval 82"/>
          <p:cNvSpPr/>
          <p:nvPr/>
        </p:nvSpPr>
        <p:spPr bwMode="auto">
          <a:xfrm>
            <a:off x="4047744"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4" name="Oval 83"/>
          <p:cNvSpPr/>
          <p:nvPr/>
        </p:nvSpPr>
        <p:spPr bwMode="auto">
          <a:xfrm>
            <a:off x="4349496" y="27432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5" name="Oval 84"/>
          <p:cNvSpPr/>
          <p:nvPr/>
        </p:nvSpPr>
        <p:spPr bwMode="auto">
          <a:xfrm>
            <a:off x="4651248" y="28712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6" name="Oval 85"/>
          <p:cNvSpPr/>
          <p:nvPr/>
        </p:nvSpPr>
        <p:spPr bwMode="auto">
          <a:xfrm>
            <a:off x="4349496" y="30480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7" name="Oval 86"/>
          <p:cNvSpPr/>
          <p:nvPr/>
        </p:nvSpPr>
        <p:spPr bwMode="auto">
          <a:xfrm>
            <a:off x="4572000"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8" name="Oval 87"/>
          <p:cNvSpPr/>
          <p:nvPr/>
        </p:nvSpPr>
        <p:spPr bwMode="auto">
          <a:xfrm>
            <a:off x="5004816"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89" name="Oval 88"/>
          <p:cNvSpPr/>
          <p:nvPr/>
        </p:nvSpPr>
        <p:spPr bwMode="auto">
          <a:xfrm>
            <a:off x="5254752"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0" name="Oval 89"/>
          <p:cNvSpPr/>
          <p:nvPr/>
        </p:nvSpPr>
        <p:spPr bwMode="auto">
          <a:xfrm>
            <a:off x="5004816" y="30480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1" name="Oval 90"/>
          <p:cNvSpPr/>
          <p:nvPr/>
        </p:nvSpPr>
        <p:spPr bwMode="auto">
          <a:xfrm>
            <a:off x="5254752" y="31760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2" name="Oval 91"/>
          <p:cNvSpPr/>
          <p:nvPr/>
        </p:nvSpPr>
        <p:spPr bwMode="auto">
          <a:xfrm>
            <a:off x="5556504" y="27432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3" name="Oval 92"/>
          <p:cNvSpPr/>
          <p:nvPr/>
        </p:nvSpPr>
        <p:spPr bwMode="auto">
          <a:xfrm>
            <a:off x="5919216"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4" name="Oval 93"/>
          <p:cNvSpPr/>
          <p:nvPr/>
        </p:nvSpPr>
        <p:spPr bwMode="auto">
          <a:xfrm>
            <a:off x="5614416"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5" name="Oval 94"/>
          <p:cNvSpPr/>
          <p:nvPr/>
        </p:nvSpPr>
        <p:spPr bwMode="auto">
          <a:xfrm>
            <a:off x="5858256" y="30480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6" name="Oval 95"/>
          <p:cNvSpPr/>
          <p:nvPr/>
        </p:nvSpPr>
        <p:spPr bwMode="auto">
          <a:xfrm>
            <a:off x="6160008"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7" name="Oval 96"/>
          <p:cNvSpPr/>
          <p:nvPr/>
        </p:nvSpPr>
        <p:spPr bwMode="auto">
          <a:xfrm>
            <a:off x="6400800" y="283159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8" name="Oval 97"/>
          <p:cNvSpPr/>
          <p:nvPr/>
        </p:nvSpPr>
        <p:spPr bwMode="auto">
          <a:xfrm>
            <a:off x="6224016"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99" name="Oval 98"/>
          <p:cNvSpPr/>
          <p:nvPr/>
        </p:nvSpPr>
        <p:spPr bwMode="auto">
          <a:xfrm>
            <a:off x="6461760" y="313334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04" name="Oval 103"/>
          <p:cNvSpPr/>
          <p:nvPr/>
        </p:nvSpPr>
        <p:spPr bwMode="auto">
          <a:xfrm>
            <a:off x="2538984"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05" name="Oval 104"/>
          <p:cNvSpPr/>
          <p:nvPr/>
        </p:nvSpPr>
        <p:spPr bwMode="auto">
          <a:xfrm>
            <a:off x="2840736"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06" name="Oval 105"/>
          <p:cNvSpPr/>
          <p:nvPr/>
        </p:nvSpPr>
        <p:spPr bwMode="auto">
          <a:xfrm>
            <a:off x="2514600"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07" name="Oval 106"/>
          <p:cNvSpPr/>
          <p:nvPr/>
        </p:nvSpPr>
        <p:spPr bwMode="auto">
          <a:xfrm>
            <a:off x="2819400"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08" name="Oval 107"/>
          <p:cNvSpPr/>
          <p:nvPr/>
        </p:nvSpPr>
        <p:spPr bwMode="auto">
          <a:xfrm>
            <a:off x="3048000" y="33528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09" name="Oval 108"/>
          <p:cNvSpPr/>
          <p:nvPr/>
        </p:nvSpPr>
        <p:spPr bwMode="auto">
          <a:xfrm>
            <a:off x="3444240"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0" name="Oval 109"/>
          <p:cNvSpPr/>
          <p:nvPr/>
        </p:nvSpPr>
        <p:spPr bwMode="auto">
          <a:xfrm>
            <a:off x="3142488" y="37856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1" name="Oval 110"/>
          <p:cNvSpPr/>
          <p:nvPr/>
        </p:nvSpPr>
        <p:spPr bwMode="auto">
          <a:xfrm>
            <a:off x="3444240"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2" name="Oval 111"/>
          <p:cNvSpPr/>
          <p:nvPr/>
        </p:nvSpPr>
        <p:spPr bwMode="auto">
          <a:xfrm>
            <a:off x="3745992" y="33528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3" name="Oval 112"/>
          <p:cNvSpPr/>
          <p:nvPr/>
        </p:nvSpPr>
        <p:spPr bwMode="auto">
          <a:xfrm>
            <a:off x="3886200"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4" name="Oval 113"/>
          <p:cNvSpPr/>
          <p:nvPr/>
        </p:nvSpPr>
        <p:spPr bwMode="auto">
          <a:xfrm>
            <a:off x="3745992" y="35814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5" name="Oval 114"/>
          <p:cNvSpPr/>
          <p:nvPr/>
        </p:nvSpPr>
        <p:spPr bwMode="auto">
          <a:xfrm>
            <a:off x="4047744"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6" name="Oval 115"/>
          <p:cNvSpPr/>
          <p:nvPr/>
        </p:nvSpPr>
        <p:spPr bwMode="auto">
          <a:xfrm>
            <a:off x="4349496"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7" name="Oval 116"/>
          <p:cNvSpPr/>
          <p:nvPr/>
        </p:nvSpPr>
        <p:spPr bwMode="auto">
          <a:xfrm>
            <a:off x="4651248"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8" name="Oval 117"/>
          <p:cNvSpPr/>
          <p:nvPr/>
        </p:nvSpPr>
        <p:spPr bwMode="auto">
          <a:xfrm>
            <a:off x="4349496"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19" name="Oval 118"/>
          <p:cNvSpPr/>
          <p:nvPr/>
        </p:nvSpPr>
        <p:spPr bwMode="auto">
          <a:xfrm>
            <a:off x="4651248"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0" name="Oval 119"/>
          <p:cNvSpPr/>
          <p:nvPr/>
        </p:nvSpPr>
        <p:spPr bwMode="auto">
          <a:xfrm>
            <a:off x="4953000" y="33528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1" name="Oval 120"/>
          <p:cNvSpPr/>
          <p:nvPr/>
        </p:nvSpPr>
        <p:spPr bwMode="auto">
          <a:xfrm>
            <a:off x="5181600"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2" name="Oval 121"/>
          <p:cNvSpPr/>
          <p:nvPr/>
        </p:nvSpPr>
        <p:spPr bwMode="auto">
          <a:xfrm>
            <a:off x="4953000"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3" name="Oval 122"/>
          <p:cNvSpPr/>
          <p:nvPr/>
        </p:nvSpPr>
        <p:spPr bwMode="auto">
          <a:xfrm>
            <a:off x="5254752"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4" name="Oval 123"/>
          <p:cNvSpPr/>
          <p:nvPr/>
        </p:nvSpPr>
        <p:spPr bwMode="auto">
          <a:xfrm>
            <a:off x="5556504"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5" name="Oval 124"/>
          <p:cNvSpPr/>
          <p:nvPr/>
        </p:nvSpPr>
        <p:spPr bwMode="auto">
          <a:xfrm>
            <a:off x="5858256" y="33528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6" name="Oval 125"/>
          <p:cNvSpPr/>
          <p:nvPr/>
        </p:nvSpPr>
        <p:spPr bwMode="auto">
          <a:xfrm>
            <a:off x="5556504"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7" name="Oval 126"/>
          <p:cNvSpPr/>
          <p:nvPr/>
        </p:nvSpPr>
        <p:spPr bwMode="auto">
          <a:xfrm>
            <a:off x="5919216" y="3657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8" name="Oval 127"/>
          <p:cNvSpPr/>
          <p:nvPr/>
        </p:nvSpPr>
        <p:spPr bwMode="auto">
          <a:xfrm>
            <a:off x="6160008"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29" name="Oval 128"/>
          <p:cNvSpPr/>
          <p:nvPr/>
        </p:nvSpPr>
        <p:spPr bwMode="auto">
          <a:xfrm>
            <a:off x="6400800" y="343509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30" name="Oval 129"/>
          <p:cNvSpPr/>
          <p:nvPr/>
        </p:nvSpPr>
        <p:spPr bwMode="auto">
          <a:xfrm>
            <a:off x="6160008" y="37856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31" name="Oval 130"/>
          <p:cNvSpPr/>
          <p:nvPr/>
        </p:nvSpPr>
        <p:spPr bwMode="auto">
          <a:xfrm>
            <a:off x="6461760" y="3736848"/>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36" name="Oval 135"/>
          <p:cNvSpPr/>
          <p:nvPr/>
        </p:nvSpPr>
        <p:spPr bwMode="auto">
          <a:xfrm>
            <a:off x="2642616"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37" name="Oval 136"/>
          <p:cNvSpPr/>
          <p:nvPr/>
        </p:nvSpPr>
        <p:spPr bwMode="auto">
          <a:xfrm>
            <a:off x="2840736"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38" name="Oval 137"/>
          <p:cNvSpPr/>
          <p:nvPr/>
        </p:nvSpPr>
        <p:spPr bwMode="auto">
          <a:xfrm>
            <a:off x="2566416"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39" name="Oval 138"/>
          <p:cNvSpPr/>
          <p:nvPr/>
        </p:nvSpPr>
        <p:spPr bwMode="auto">
          <a:xfrm>
            <a:off x="2871216" y="42428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0" name="Oval 139"/>
          <p:cNvSpPr/>
          <p:nvPr/>
        </p:nvSpPr>
        <p:spPr bwMode="auto">
          <a:xfrm>
            <a:off x="3252216"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1" name="Oval 140"/>
          <p:cNvSpPr/>
          <p:nvPr/>
        </p:nvSpPr>
        <p:spPr bwMode="auto">
          <a:xfrm>
            <a:off x="3444240" y="39624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2" name="Oval 141"/>
          <p:cNvSpPr/>
          <p:nvPr/>
        </p:nvSpPr>
        <p:spPr bwMode="auto">
          <a:xfrm>
            <a:off x="3142488"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3" name="Oval 142"/>
          <p:cNvSpPr/>
          <p:nvPr/>
        </p:nvSpPr>
        <p:spPr bwMode="auto">
          <a:xfrm>
            <a:off x="3444240" y="42672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4" name="Oval 143"/>
          <p:cNvSpPr/>
          <p:nvPr/>
        </p:nvSpPr>
        <p:spPr bwMode="auto">
          <a:xfrm>
            <a:off x="3745992" y="39624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5" name="Oval 144"/>
          <p:cNvSpPr/>
          <p:nvPr/>
        </p:nvSpPr>
        <p:spPr bwMode="auto">
          <a:xfrm>
            <a:off x="4047744"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6" name="Oval 145"/>
          <p:cNvSpPr/>
          <p:nvPr/>
        </p:nvSpPr>
        <p:spPr bwMode="auto">
          <a:xfrm>
            <a:off x="3745992"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7" name="Oval 146"/>
          <p:cNvSpPr/>
          <p:nvPr/>
        </p:nvSpPr>
        <p:spPr bwMode="auto">
          <a:xfrm>
            <a:off x="4047744" y="43952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8" name="Oval 147"/>
          <p:cNvSpPr/>
          <p:nvPr/>
        </p:nvSpPr>
        <p:spPr bwMode="auto">
          <a:xfrm>
            <a:off x="4349496"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49" name="Oval 148"/>
          <p:cNvSpPr/>
          <p:nvPr/>
        </p:nvSpPr>
        <p:spPr bwMode="auto">
          <a:xfrm>
            <a:off x="4651248"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0" name="Oval 149"/>
          <p:cNvSpPr/>
          <p:nvPr/>
        </p:nvSpPr>
        <p:spPr bwMode="auto">
          <a:xfrm>
            <a:off x="4349496"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1" name="Oval 150"/>
          <p:cNvSpPr/>
          <p:nvPr/>
        </p:nvSpPr>
        <p:spPr bwMode="auto">
          <a:xfrm>
            <a:off x="4572000" y="42672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2" name="Oval 151"/>
          <p:cNvSpPr/>
          <p:nvPr/>
        </p:nvSpPr>
        <p:spPr bwMode="auto">
          <a:xfrm>
            <a:off x="4953000"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3" name="Oval 152"/>
          <p:cNvSpPr/>
          <p:nvPr/>
        </p:nvSpPr>
        <p:spPr bwMode="auto">
          <a:xfrm>
            <a:off x="5254752"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4" name="Oval 153"/>
          <p:cNvSpPr/>
          <p:nvPr/>
        </p:nvSpPr>
        <p:spPr bwMode="auto">
          <a:xfrm>
            <a:off x="5004816"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5" name="Oval 154"/>
          <p:cNvSpPr/>
          <p:nvPr/>
        </p:nvSpPr>
        <p:spPr bwMode="auto">
          <a:xfrm>
            <a:off x="5254752" y="42672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6" name="Oval 155"/>
          <p:cNvSpPr/>
          <p:nvPr/>
        </p:nvSpPr>
        <p:spPr bwMode="auto">
          <a:xfrm>
            <a:off x="5556504"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7" name="Oval 156"/>
          <p:cNvSpPr/>
          <p:nvPr/>
        </p:nvSpPr>
        <p:spPr bwMode="auto">
          <a:xfrm>
            <a:off x="5858256"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8" name="Oval 157"/>
          <p:cNvSpPr/>
          <p:nvPr/>
        </p:nvSpPr>
        <p:spPr bwMode="auto">
          <a:xfrm>
            <a:off x="5556504" y="43952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59" name="Oval 158"/>
          <p:cNvSpPr/>
          <p:nvPr/>
        </p:nvSpPr>
        <p:spPr bwMode="auto">
          <a:xfrm>
            <a:off x="5791200" y="42672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60" name="Oval 159"/>
          <p:cNvSpPr/>
          <p:nvPr/>
        </p:nvSpPr>
        <p:spPr bwMode="auto">
          <a:xfrm>
            <a:off x="6160008" y="40386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61" name="Oval 160"/>
          <p:cNvSpPr/>
          <p:nvPr/>
        </p:nvSpPr>
        <p:spPr bwMode="auto">
          <a:xfrm>
            <a:off x="6400800" y="39624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62" name="Oval 161"/>
          <p:cNvSpPr/>
          <p:nvPr/>
        </p:nvSpPr>
        <p:spPr bwMode="auto">
          <a:xfrm>
            <a:off x="6224016" y="42672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63" name="Oval 162"/>
          <p:cNvSpPr/>
          <p:nvPr/>
        </p:nvSpPr>
        <p:spPr bwMode="auto">
          <a:xfrm>
            <a:off x="6400800" y="4340352"/>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68" name="Oval 167"/>
          <p:cNvSpPr/>
          <p:nvPr/>
        </p:nvSpPr>
        <p:spPr bwMode="auto">
          <a:xfrm>
            <a:off x="2538984"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69" name="Oval 168"/>
          <p:cNvSpPr/>
          <p:nvPr/>
        </p:nvSpPr>
        <p:spPr bwMode="auto">
          <a:xfrm>
            <a:off x="2840736" y="45720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72" name="Oval 171"/>
          <p:cNvSpPr/>
          <p:nvPr/>
        </p:nvSpPr>
        <p:spPr bwMode="auto">
          <a:xfrm>
            <a:off x="3142488"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73" name="Oval 172"/>
          <p:cNvSpPr/>
          <p:nvPr/>
        </p:nvSpPr>
        <p:spPr bwMode="auto">
          <a:xfrm>
            <a:off x="3480816" y="45720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76" name="Oval 175"/>
          <p:cNvSpPr/>
          <p:nvPr/>
        </p:nvSpPr>
        <p:spPr bwMode="auto">
          <a:xfrm>
            <a:off x="3785616"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77" name="Oval 176"/>
          <p:cNvSpPr/>
          <p:nvPr/>
        </p:nvSpPr>
        <p:spPr bwMode="auto">
          <a:xfrm>
            <a:off x="4047744" y="45720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80" name="Oval 179"/>
          <p:cNvSpPr/>
          <p:nvPr/>
        </p:nvSpPr>
        <p:spPr bwMode="auto">
          <a:xfrm>
            <a:off x="4349496" y="4700016"/>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81" name="Oval 180"/>
          <p:cNvSpPr/>
          <p:nvPr/>
        </p:nvSpPr>
        <p:spPr bwMode="auto">
          <a:xfrm>
            <a:off x="4572000" y="44958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84" name="Oval 183"/>
          <p:cNvSpPr/>
          <p:nvPr/>
        </p:nvSpPr>
        <p:spPr bwMode="auto">
          <a:xfrm>
            <a:off x="4800600" y="44958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85" name="Oval 184"/>
          <p:cNvSpPr/>
          <p:nvPr/>
        </p:nvSpPr>
        <p:spPr bwMode="auto">
          <a:xfrm>
            <a:off x="5105400"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88" name="Oval 187"/>
          <p:cNvSpPr/>
          <p:nvPr/>
        </p:nvSpPr>
        <p:spPr bwMode="auto">
          <a:xfrm>
            <a:off x="5486400" y="45720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89" name="Oval 188"/>
          <p:cNvSpPr/>
          <p:nvPr/>
        </p:nvSpPr>
        <p:spPr bwMode="auto">
          <a:xfrm>
            <a:off x="5858256" y="44958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92" name="Oval 191"/>
          <p:cNvSpPr/>
          <p:nvPr/>
        </p:nvSpPr>
        <p:spPr bwMode="auto">
          <a:xfrm>
            <a:off x="6160008" y="4572000"/>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
        <p:nvSpPr>
          <p:cNvPr id="193" name="Oval 192"/>
          <p:cNvSpPr/>
          <p:nvPr/>
        </p:nvSpPr>
        <p:spPr bwMode="auto">
          <a:xfrm>
            <a:off x="6461760" y="4642104"/>
            <a:ext cx="100584" cy="100584"/>
          </a:xfrm>
          <a:prstGeom prst="ellipse">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Tree>
  </p:cSld>
  <p:clrMapOvr>
    <a:masterClrMapping/>
  </p:clrMapOvr>
  <p:transition/>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What will be the best sampling pattern in 2D?</a:t>
            </a:r>
          </a:p>
        </p:txBody>
      </p:sp>
      <p:sp>
        <p:nvSpPr>
          <p:cNvPr id="41987" name="TextBox 5"/>
          <p:cNvSpPr txBox="1">
            <a:spLocks noChangeArrowheads="1"/>
          </p:cNvSpPr>
          <p:nvPr/>
        </p:nvSpPr>
        <p:spPr bwMode="auto">
          <a:xfrm>
            <a:off x="2362200" y="6477000"/>
            <a:ext cx="6621463" cy="276225"/>
          </a:xfrm>
          <a:prstGeom prst="rect">
            <a:avLst/>
          </a:prstGeom>
          <a:noFill/>
          <a:ln w="9525">
            <a:noFill/>
            <a:miter lim="800000"/>
            <a:headEnd/>
            <a:tailEnd/>
          </a:ln>
        </p:spPr>
        <p:txBody>
          <a:bodyPr wrap="none">
            <a:prstTxWarp prst="textNoShape">
              <a:avLst/>
            </a:prstTxWarp>
            <a:spAutoFit/>
          </a:bodyPr>
          <a:lstStyle/>
          <a:p>
            <a:r>
              <a:rPr lang="en-US" sz="1200"/>
              <a:t>Images from: http://www.cns.nyu.edu/~david/courses/perception/lecturenotes/retina/retina.html</a:t>
            </a:r>
          </a:p>
        </p:txBody>
      </p:sp>
      <p:grpSp>
        <p:nvGrpSpPr>
          <p:cNvPr id="12" name="Group 11"/>
          <p:cNvGrpSpPr/>
          <p:nvPr/>
        </p:nvGrpSpPr>
        <p:grpSpPr>
          <a:xfrm>
            <a:off x="3505200" y="2819400"/>
            <a:ext cx="2204036" cy="2395954"/>
            <a:chOff x="3505200" y="2819400"/>
            <a:chExt cx="2204036" cy="2395954"/>
          </a:xfrm>
        </p:grpSpPr>
        <p:pic>
          <p:nvPicPr>
            <p:cNvPr id="41989" name="Picture 3"/>
            <p:cNvPicPr>
              <a:picLocks noChangeAspect="1"/>
            </p:cNvPicPr>
            <p:nvPr/>
          </p:nvPicPr>
          <p:blipFill>
            <a:blip r:embed="rId2"/>
            <a:srcRect l="12500" t="22221" r="17500" b="10001"/>
            <a:stretch>
              <a:fillRect/>
            </a:stretch>
          </p:blipFill>
          <p:spPr bwMode="auto">
            <a:xfrm>
              <a:off x="3505200" y="2819400"/>
              <a:ext cx="2204036" cy="1600384"/>
            </a:xfrm>
            <a:prstGeom prst="rect">
              <a:avLst/>
            </a:prstGeom>
            <a:noFill/>
            <a:ln w="9525">
              <a:noFill/>
              <a:miter lim="800000"/>
              <a:headEnd/>
              <a:tailEnd/>
            </a:ln>
          </p:spPr>
        </p:pic>
        <p:sp>
          <p:nvSpPr>
            <p:cNvPr id="41991" name="TextBox 5"/>
            <p:cNvSpPr txBox="1">
              <a:spLocks noChangeArrowheads="1"/>
            </p:cNvSpPr>
            <p:nvPr/>
          </p:nvSpPr>
          <p:spPr bwMode="auto">
            <a:xfrm>
              <a:off x="3733800" y="4419600"/>
              <a:ext cx="1838965" cy="461665"/>
            </a:xfrm>
            <a:prstGeom prst="rect">
              <a:avLst/>
            </a:prstGeom>
            <a:noFill/>
            <a:ln w="9525">
              <a:noFill/>
              <a:miter lim="800000"/>
              <a:headEnd/>
              <a:tailEnd/>
            </a:ln>
          </p:spPr>
          <p:txBody>
            <a:bodyPr wrap="none">
              <a:prstTxWarp prst="textNoShape">
                <a:avLst/>
              </a:prstTxWarp>
              <a:spAutoFit/>
            </a:bodyPr>
            <a:lstStyle/>
            <a:p>
              <a:r>
                <a:rPr lang="en-US" dirty="0" smtClean="0"/>
                <a:t>Retinal fovea</a:t>
              </a:r>
              <a:endParaRPr lang="en-US" dirty="0"/>
            </a:p>
          </p:txBody>
        </p:sp>
        <p:sp>
          <p:nvSpPr>
            <p:cNvPr id="9" name="TextBox 8"/>
            <p:cNvSpPr txBox="1"/>
            <p:nvPr/>
          </p:nvSpPr>
          <p:spPr>
            <a:xfrm>
              <a:off x="4114800" y="4876800"/>
              <a:ext cx="1073431" cy="338554"/>
            </a:xfrm>
            <a:prstGeom prst="rect">
              <a:avLst/>
            </a:prstGeom>
            <a:noFill/>
          </p:spPr>
          <p:txBody>
            <a:bodyPr wrap="none" rtlCol="0">
              <a:spAutoFit/>
            </a:bodyPr>
            <a:lstStyle/>
            <a:p>
              <a:r>
                <a:rPr lang="en-US" sz="1600" dirty="0" smtClean="0"/>
                <a:t>Hexagonal</a:t>
              </a:r>
              <a:endParaRPr lang="en-US" sz="1600" dirty="0"/>
            </a:p>
          </p:txBody>
        </p:sp>
      </p:grpSp>
      <p:grpSp>
        <p:nvGrpSpPr>
          <p:cNvPr id="13" name="Group 12"/>
          <p:cNvGrpSpPr/>
          <p:nvPr/>
        </p:nvGrpSpPr>
        <p:grpSpPr>
          <a:xfrm>
            <a:off x="5852890" y="2743200"/>
            <a:ext cx="3291109" cy="2776954"/>
            <a:chOff x="5852890" y="2743200"/>
            <a:chExt cx="3291109" cy="2776954"/>
          </a:xfrm>
        </p:grpSpPr>
        <p:pic>
          <p:nvPicPr>
            <p:cNvPr id="41990" name="Picture 4"/>
            <p:cNvPicPr>
              <a:picLocks noChangeAspect="1"/>
            </p:cNvPicPr>
            <p:nvPr/>
          </p:nvPicPr>
          <p:blipFill>
            <a:blip r:embed="rId3"/>
            <a:srcRect l="10001" t="26666" r="12500" b="8888"/>
            <a:stretch>
              <a:fillRect/>
            </a:stretch>
          </p:blipFill>
          <p:spPr bwMode="auto">
            <a:xfrm>
              <a:off x="5852890" y="2743200"/>
              <a:ext cx="3291109" cy="2052842"/>
            </a:xfrm>
            <a:prstGeom prst="rect">
              <a:avLst/>
            </a:prstGeom>
            <a:noFill/>
            <a:ln w="9525">
              <a:noFill/>
              <a:miter lim="800000"/>
              <a:headEnd/>
              <a:tailEnd/>
            </a:ln>
          </p:spPr>
        </p:pic>
        <p:sp>
          <p:nvSpPr>
            <p:cNvPr id="41992" name="TextBox 6"/>
            <p:cNvSpPr txBox="1">
              <a:spLocks noChangeArrowheads="1"/>
            </p:cNvSpPr>
            <p:nvPr/>
          </p:nvSpPr>
          <p:spPr bwMode="auto">
            <a:xfrm>
              <a:off x="6666066" y="4724400"/>
              <a:ext cx="2249334" cy="461665"/>
            </a:xfrm>
            <a:prstGeom prst="rect">
              <a:avLst/>
            </a:prstGeom>
            <a:noFill/>
            <a:ln w="9525">
              <a:noFill/>
              <a:miter lim="800000"/>
              <a:headEnd/>
              <a:tailEnd/>
            </a:ln>
          </p:spPr>
          <p:txBody>
            <a:bodyPr wrap="none">
              <a:prstTxWarp prst="textNoShape">
                <a:avLst/>
              </a:prstTxWarp>
              <a:spAutoFit/>
            </a:bodyPr>
            <a:lstStyle/>
            <a:p>
              <a:r>
                <a:rPr lang="en-US" dirty="0" smtClean="0"/>
                <a:t>Retina periphery</a:t>
              </a:r>
              <a:endParaRPr lang="en-US" dirty="0"/>
            </a:p>
          </p:txBody>
        </p:sp>
        <p:sp>
          <p:nvSpPr>
            <p:cNvPr id="10" name="TextBox 9"/>
            <p:cNvSpPr txBox="1"/>
            <p:nvPr/>
          </p:nvSpPr>
          <p:spPr>
            <a:xfrm>
              <a:off x="7162800" y="5181600"/>
              <a:ext cx="879968" cy="338554"/>
            </a:xfrm>
            <a:prstGeom prst="rect">
              <a:avLst/>
            </a:prstGeom>
            <a:noFill/>
          </p:spPr>
          <p:txBody>
            <a:bodyPr wrap="none" rtlCol="0">
              <a:spAutoFit/>
            </a:bodyPr>
            <a:lstStyle/>
            <a:p>
              <a:r>
                <a:rPr lang="en-US" sz="1600" dirty="0" smtClean="0"/>
                <a:t>Random</a:t>
              </a:r>
              <a:endParaRPr lang="en-US" sz="1600" dirty="0"/>
            </a:p>
          </p:txBody>
        </p:sp>
      </p:grpSp>
      <p:pic>
        <p:nvPicPr>
          <p:cNvPr id="11" name="Picture 10"/>
          <p:cNvPicPr>
            <a:picLocks noChangeAspect="1"/>
          </p:cNvPicPr>
          <p:nvPr/>
        </p:nvPicPr>
        <p:blipFill>
          <a:blip r:embed="rId4"/>
          <a:srcRect r="16433"/>
          <a:stretch>
            <a:fillRect/>
          </a:stretch>
        </p:blipFill>
        <p:spPr>
          <a:xfrm>
            <a:off x="0" y="1752600"/>
            <a:ext cx="3200400" cy="3340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ea typeface="ＭＳ Ｐゴシック" pitchFamily="-1" charset="-128"/>
                <a:cs typeface="ＭＳ Ｐゴシック" pitchFamily="-1" charset="-128"/>
              </a:rPr>
              <a:t>The Fourier transform of a sampled signal</a:t>
            </a:r>
          </a:p>
        </p:txBody>
      </p:sp>
      <p:pic>
        <p:nvPicPr>
          <p:cNvPr id="28675" name="Picture 3"/>
          <p:cNvPicPr>
            <a:picLocks noChangeAspect="1" noChangeArrowheads="1"/>
          </p:cNvPicPr>
          <p:nvPr/>
        </p:nvPicPr>
        <p:blipFill>
          <a:blip r:embed="rId3"/>
          <a:srcRect/>
          <a:stretch>
            <a:fillRect/>
          </a:stretch>
        </p:blipFill>
        <p:spPr bwMode="auto">
          <a:xfrm>
            <a:off x="304800" y="2362200"/>
            <a:ext cx="4648200" cy="1675881"/>
          </a:xfrm>
          <a:prstGeom prst="rect">
            <a:avLst/>
          </a:prstGeom>
          <a:noFill/>
          <a:ln w="9525">
            <a:noFill/>
            <a:miter lim="800000"/>
            <a:headEnd/>
            <a:tailEnd/>
          </a:ln>
        </p:spPr>
      </p:pic>
      <p:pic>
        <p:nvPicPr>
          <p:cNvPr id="4" name="Picture 6"/>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334000" y="914400"/>
            <a:ext cx="3616751" cy="5658464"/>
          </a:xfrm>
          <a:prstGeom prst="rect">
            <a:avLst/>
          </a:prstGeom>
          <a:noFill/>
          <a:ln>
            <a:solidFill>
              <a:srgbClr val="FF0000"/>
            </a:solid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6" name="Rectangle 2"/>
          <p:cNvSpPr>
            <a:spLocks/>
          </p:cNvSpPr>
          <p:nvPr/>
        </p:nvSpPr>
        <p:spPr bwMode="auto">
          <a:xfrm>
            <a:off x="4495800" y="6629400"/>
            <a:ext cx="4677897" cy="18466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000000"/>
                </a:solidFill>
                <a:effectLst/>
                <a:uLnTx/>
                <a:uFillTx/>
                <a:ea typeface="ＭＳ Ｐゴシック" charset="0"/>
                <a:cs typeface="Times New Roman" charset="0"/>
              </a:rPr>
              <a:t>Bracewell</a:t>
            </a:r>
            <a:r>
              <a:rPr kumimoji="0" lang="en-US" sz="1200" b="0" i="0" u="none" strike="noStrike" kern="0" cap="none" spc="0" normalizeH="0" baseline="0" noProof="0" dirty="0">
                <a:ln>
                  <a:noFill/>
                </a:ln>
                <a:solidFill>
                  <a:srgbClr val="000000"/>
                </a:solidFill>
                <a:effectLst/>
                <a:uLnTx/>
                <a:uFillTx/>
                <a:ea typeface="ＭＳ Ｐゴシック" charset="0"/>
                <a:cs typeface="Times New Roman" charset="0"/>
              </a:rPr>
              <a:t>, The Fourier Transform and its Applications, McGraw Hill 1978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ea typeface="ＭＳ Ｐゴシック" pitchFamily="-1" charset="-128"/>
                <a:cs typeface="ＭＳ Ｐゴシック" pitchFamily="-1" charset="-128"/>
              </a:rPr>
              <a:t>Sampling</a:t>
            </a:r>
            <a:endParaRPr lang="en-US" dirty="0">
              <a:ea typeface="ＭＳ Ｐゴシック" pitchFamily="-1" charset="-128"/>
              <a:cs typeface="ＭＳ Ｐゴシック" pitchFamily="-1" charset="-128"/>
            </a:endParaRPr>
          </a:p>
        </p:txBody>
      </p:sp>
      <p:pic>
        <p:nvPicPr>
          <p:cNvPr id="43011" name="Picture 3"/>
          <p:cNvPicPr>
            <a:picLocks noChangeAspect="1"/>
          </p:cNvPicPr>
          <p:nvPr/>
        </p:nvPicPr>
        <p:blipFill>
          <a:blip r:embed="rId2"/>
          <a:srcRect/>
          <a:stretch>
            <a:fillRect/>
          </a:stretch>
        </p:blipFill>
        <p:spPr bwMode="auto">
          <a:xfrm>
            <a:off x="285750" y="1309688"/>
            <a:ext cx="2552700" cy="2578100"/>
          </a:xfrm>
          <a:prstGeom prst="rect">
            <a:avLst/>
          </a:prstGeom>
          <a:noFill/>
          <a:ln w="9525">
            <a:noFill/>
            <a:miter lim="800000"/>
            <a:headEnd/>
            <a:tailEnd/>
          </a:ln>
        </p:spPr>
      </p:pic>
      <p:pic>
        <p:nvPicPr>
          <p:cNvPr id="43012" name="Picture 4"/>
          <p:cNvPicPr>
            <a:picLocks noChangeAspect="1"/>
          </p:cNvPicPr>
          <p:nvPr/>
        </p:nvPicPr>
        <p:blipFill>
          <a:blip r:embed="rId3"/>
          <a:srcRect/>
          <a:stretch>
            <a:fillRect/>
          </a:stretch>
        </p:blipFill>
        <p:spPr bwMode="auto">
          <a:xfrm>
            <a:off x="3332163" y="1117600"/>
            <a:ext cx="2578100" cy="2603500"/>
          </a:xfrm>
          <a:prstGeom prst="rect">
            <a:avLst/>
          </a:prstGeom>
          <a:noFill/>
          <a:ln w="9525">
            <a:noFill/>
            <a:miter lim="800000"/>
            <a:headEnd/>
            <a:tailEnd/>
          </a:ln>
        </p:spPr>
      </p:pic>
      <p:pic>
        <p:nvPicPr>
          <p:cNvPr id="43013" name="Picture 5"/>
          <p:cNvPicPr>
            <a:picLocks noChangeAspect="1"/>
          </p:cNvPicPr>
          <p:nvPr/>
        </p:nvPicPr>
        <p:blipFill>
          <a:blip r:embed="rId4"/>
          <a:srcRect/>
          <a:stretch>
            <a:fillRect/>
          </a:stretch>
        </p:blipFill>
        <p:spPr bwMode="auto">
          <a:xfrm>
            <a:off x="244475" y="4146550"/>
            <a:ext cx="2616200" cy="2463800"/>
          </a:xfrm>
          <a:prstGeom prst="rect">
            <a:avLst/>
          </a:prstGeom>
          <a:noFill/>
          <a:ln w="9525">
            <a:noFill/>
            <a:miter lim="800000"/>
            <a:headEnd/>
            <a:tailEnd/>
          </a:ln>
        </p:spPr>
      </p:pic>
      <p:pic>
        <p:nvPicPr>
          <p:cNvPr id="43014" name="Picture 6"/>
          <p:cNvPicPr>
            <a:picLocks noChangeAspect="1"/>
          </p:cNvPicPr>
          <p:nvPr/>
        </p:nvPicPr>
        <p:blipFill>
          <a:blip r:embed="rId5"/>
          <a:srcRect/>
          <a:stretch>
            <a:fillRect/>
          </a:stretch>
        </p:blipFill>
        <p:spPr bwMode="auto">
          <a:xfrm>
            <a:off x="3248025" y="3938588"/>
            <a:ext cx="2527300" cy="2781300"/>
          </a:xfrm>
          <a:prstGeom prst="rect">
            <a:avLst/>
          </a:prstGeom>
          <a:noFill/>
          <a:ln w="9525">
            <a:noFill/>
            <a:miter lim="800000"/>
            <a:headEnd/>
            <a:tailEnd/>
          </a:ln>
        </p:spPr>
      </p:pic>
      <p:pic>
        <p:nvPicPr>
          <p:cNvPr id="43015" name="Picture 7"/>
          <p:cNvPicPr>
            <a:picLocks noChangeAspect="1"/>
          </p:cNvPicPr>
          <p:nvPr/>
        </p:nvPicPr>
        <p:blipFill>
          <a:blip r:embed="rId6"/>
          <a:srcRect l="50237" b="17303"/>
          <a:stretch>
            <a:fillRect/>
          </a:stretch>
        </p:blipFill>
        <p:spPr bwMode="auto">
          <a:xfrm>
            <a:off x="6859588" y="4291013"/>
            <a:ext cx="1758950" cy="1849437"/>
          </a:xfrm>
          <a:prstGeom prst="rect">
            <a:avLst/>
          </a:prstGeom>
          <a:noFill/>
          <a:ln w="9525">
            <a:noFill/>
            <a:miter lim="800000"/>
            <a:headEnd/>
            <a:tailEnd/>
          </a:ln>
        </p:spPr>
      </p:pic>
      <p:pic>
        <p:nvPicPr>
          <p:cNvPr id="43016" name="Picture 8"/>
          <p:cNvPicPr>
            <a:picLocks noChangeAspect="1"/>
          </p:cNvPicPr>
          <p:nvPr/>
        </p:nvPicPr>
        <p:blipFill>
          <a:blip r:embed="rId6"/>
          <a:srcRect r="49265" b="18752"/>
          <a:stretch>
            <a:fillRect/>
          </a:stretch>
        </p:blipFill>
        <p:spPr bwMode="auto">
          <a:xfrm>
            <a:off x="6837363" y="1501775"/>
            <a:ext cx="1792287" cy="1817688"/>
          </a:xfrm>
          <a:prstGeom prst="rect">
            <a:avLst/>
          </a:prstGeom>
          <a:noFill/>
          <a:ln w="9525">
            <a:noFill/>
            <a:miter lim="800000"/>
            <a:headEnd/>
            <a:tailEnd/>
          </a:ln>
        </p:spPr>
      </p:pic>
      <p:sp>
        <p:nvSpPr>
          <p:cNvPr id="43017" name="TextBox 9"/>
          <p:cNvSpPr txBox="1">
            <a:spLocks noChangeArrowheads="1"/>
          </p:cNvSpPr>
          <p:nvPr/>
        </p:nvSpPr>
        <p:spPr bwMode="auto">
          <a:xfrm>
            <a:off x="6934200" y="6400800"/>
            <a:ext cx="1930400" cy="369887"/>
          </a:xfrm>
          <a:prstGeom prst="rect">
            <a:avLst/>
          </a:prstGeom>
          <a:noFill/>
          <a:ln w="9525">
            <a:noFill/>
            <a:miter lim="800000"/>
            <a:headEnd/>
            <a:tailEnd/>
          </a:ln>
        </p:spPr>
        <p:txBody>
          <a:bodyPr wrap="none">
            <a:prstTxWarp prst="textNoShape">
              <a:avLst/>
            </a:prstTxWarp>
            <a:spAutoFit/>
          </a:bodyPr>
          <a:lstStyle/>
          <a:p>
            <a:r>
              <a:rPr lang="en-US" dirty="0" err="1"/>
              <a:t>Mersereau</a:t>
            </a:r>
            <a:r>
              <a:rPr lang="en-US" dirty="0"/>
              <a:t>, 1979</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3"/>
          <a:srcRect/>
          <a:stretch>
            <a:fillRect/>
          </a:stretch>
        </p:blipFill>
        <p:spPr bwMode="auto">
          <a:xfrm>
            <a:off x="2057400" y="228600"/>
            <a:ext cx="5105400" cy="575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2" name="Title 1"/>
          <p:cNvSpPr>
            <a:spLocks noGrp="1"/>
          </p:cNvSpPr>
          <p:nvPr>
            <p:ph type="title"/>
          </p:nvPr>
        </p:nvSpPr>
        <p:spPr/>
        <p:txBody>
          <a:bodyPr/>
          <a:lstStyle/>
          <a:p>
            <a:r>
              <a:rPr lang="en-US" smtClean="0">
                <a:ea typeface="ＭＳ Ｐゴシック" pitchFamily="-1" charset="-128"/>
                <a:cs typeface="ＭＳ Ｐゴシック" pitchFamily="-1" charset="-128"/>
              </a:rPr>
              <a:t>Shifts</a:t>
            </a:r>
          </a:p>
        </p:txBody>
      </p:sp>
      <p:pic>
        <p:nvPicPr>
          <p:cNvPr id="43013" name="Picture 3"/>
          <p:cNvPicPr>
            <a:picLocks noChangeAspect="1"/>
          </p:cNvPicPr>
          <p:nvPr/>
        </p:nvPicPr>
        <p:blipFill>
          <a:blip r:embed="rId3"/>
          <a:srcRect l="25189" t="10800" r="25063" b="23137"/>
          <a:stretch>
            <a:fillRect/>
          </a:stretch>
        </p:blipFill>
        <p:spPr bwMode="auto">
          <a:xfrm>
            <a:off x="242888" y="2339975"/>
            <a:ext cx="2798762" cy="2798763"/>
          </a:xfrm>
          <a:prstGeom prst="rect">
            <a:avLst/>
          </a:prstGeom>
          <a:noFill/>
          <a:ln w="9525">
            <a:solidFill>
              <a:srgbClr val="000000"/>
            </a:solidFill>
            <a:miter lim="800000"/>
            <a:headEnd/>
            <a:tailEnd/>
          </a:ln>
        </p:spPr>
      </p:pic>
      <p:graphicFrame>
        <p:nvGraphicFramePr>
          <p:cNvPr id="43010" name="Object 2"/>
          <p:cNvGraphicFramePr>
            <a:graphicFrameLocks noChangeAspect="1"/>
          </p:cNvGraphicFramePr>
          <p:nvPr/>
        </p:nvGraphicFramePr>
        <p:xfrm>
          <a:off x="3192463" y="3616325"/>
          <a:ext cx="300037" cy="276225"/>
        </p:xfrm>
        <a:graphic>
          <a:graphicData uri="http://schemas.openxmlformats.org/presentationml/2006/ole">
            <p:oleObj spid="_x0000_s374786" name="Equation" r:id="rId4" imgW="152400" imgH="139700" progId="Equation.3">
              <p:embed/>
            </p:oleObj>
          </a:graphicData>
        </a:graphic>
      </p:graphicFrame>
      <p:graphicFrame>
        <p:nvGraphicFramePr>
          <p:cNvPr id="6" name="Table 5"/>
          <p:cNvGraphicFramePr>
            <a:graphicFrameLocks noGrp="1"/>
          </p:cNvGraphicFramePr>
          <p:nvPr/>
        </p:nvGraphicFramePr>
        <p:xfrm>
          <a:off x="3690938" y="2940050"/>
          <a:ext cx="1573212" cy="1603375"/>
        </p:xfrm>
        <a:graphic>
          <a:graphicData uri="http://schemas.openxmlformats.org/drawingml/2006/table">
            <a:tbl>
              <a:tblPr/>
              <a:tblGrid>
                <a:gridCol w="314325"/>
                <a:gridCol w="314325"/>
                <a:gridCol w="314325"/>
                <a:gridCol w="315912"/>
                <a:gridCol w="314325"/>
              </a:tblGrid>
              <a:tr h="3206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06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06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1</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06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206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Calibri" pitchFamily="-1" charset="0"/>
                          <a:ea typeface="ＭＳ Ｐゴシック" pitchFamily="-1" charset="-128"/>
                          <a:cs typeface="ＭＳ Ｐゴシック" pitchFamily="-1" charset="-128"/>
                        </a:rPr>
                        <a:t>0</a:t>
                      </a:r>
                    </a:p>
                  </a:txBody>
                  <a:tcPr marL="64535" marR="64535" marT="32268" marB="3226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graphicFrame>
        <p:nvGraphicFramePr>
          <p:cNvPr id="43011" name="Object 3"/>
          <p:cNvGraphicFramePr>
            <a:graphicFrameLocks noChangeAspect="1"/>
          </p:cNvGraphicFramePr>
          <p:nvPr/>
        </p:nvGraphicFramePr>
        <p:xfrm>
          <a:off x="1709738" y="1003300"/>
          <a:ext cx="5807075" cy="850900"/>
        </p:xfrm>
        <a:graphic>
          <a:graphicData uri="http://schemas.openxmlformats.org/presentationml/2006/ole">
            <p:oleObj spid="_x0000_s374787" name="Equation" r:id="rId5" imgW="2425700" imgH="355600" progId="Equation.3">
              <p:embed/>
            </p:oleObj>
          </a:graphicData>
        </a:graphic>
      </p:graphicFrame>
      <p:sp>
        <p:nvSpPr>
          <p:cNvPr id="43052" name="TextBox 7"/>
          <p:cNvSpPr txBox="1">
            <a:spLocks noChangeArrowheads="1"/>
          </p:cNvSpPr>
          <p:nvPr/>
        </p:nvSpPr>
        <p:spPr bwMode="auto">
          <a:xfrm>
            <a:off x="1320800" y="5397500"/>
            <a:ext cx="825500" cy="369888"/>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g[m,n]</a:t>
            </a:r>
          </a:p>
        </p:txBody>
      </p:sp>
      <p:sp>
        <p:nvSpPr>
          <p:cNvPr id="43053" name="TextBox 8"/>
          <p:cNvSpPr txBox="1">
            <a:spLocks noChangeArrowheads="1"/>
          </p:cNvSpPr>
          <p:nvPr/>
        </p:nvSpPr>
        <p:spPr bwMode="auto">
          <a:xfrm>
            <a:off x="4062413" y="4630738"/>
            <a:ext cx="827087" cy="369887"/>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h[m,n]</a:t>
            </a:r>
          </a:p>
        </p:txBody>
      </p:sp>
      <p:sp>
        <p:nvSpPr>
          <p:cNvPr id="43054" name="TextBox 9"/>
          <p:cNvSpPr txBox="1">
            <a:spLocks noChangeArrowheads="1"/>
          </p:cNvSpPr>
          <p:nvPr/>
        </p:nvSpPr>
        <p:spPr bwMode="auto">
          <a:xfrm>
            <a:off x="7072313" y="5251450"/>
            <a:ext cx="762000" cy="369888"/>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f[m,n]</a:t>
            </a:r>
          </a:p>
        </p:txBody>
      </p:sp>
      <p:sp>
        <p:nvSpPr>
          <p:cNvPr id="43055" name="TextBox 10"/>
          <p:cNvSpPr txBox="1">
            <a:spLocks noChangeArrowheads="1"/>
          </p:cNvSpPr>
          <p:nvPr/>
        </p:nvSpPr>
        <p:spPr bwMode="auto">
          <a:xfrm>
            <a:off x="5472113" y="3568700"/>
            <a:ext cx="320675"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a:t>
            </a:r>
          </a:p>
        </p:txBody>
      </p:sp>
      <p:grpSp>
        <p:nvGrpSpPr>
          <p:cNvPr id="2" name="Group 21"/>
          <p:cNvGrpSpPr>
            <a:grpSpLocks/>
          </p:cNvGrpSpPr>
          <p:nvPr/>
        </p:nvGrpSpPr>
        <p:grpSpPr bwMode="auto">
          <a:xfrm>
            <a:off x="5848350" y="1889125"/>
            <a:ext cx="2909888" cy="3300413"/>
            <a:chOff x="5848820" y="1888404"/>
            <a:chExt cx="2909692" cy="3300531"/>
          </a:xfrm>
        </p:grpSpPr>
        <p:pic>
          <p:nvPicPr>
            <p:cNvPr id="43058" name="Picture 11"/>
            <p:cNvPicPr>
              <a:picLocks noChangeAspect="1"/>
            </p:cNvPicPr>
            <p:nvPr/>
          </p:nvPicPr>
          <p:blipFill>
            <a:blip r:embed="rId3"/>
            <a:srcRect l="25189" t="10800" r="25063" b="23137"/>
            <a:stretch>
              <a:fillRect/>
            </a:stretch>
          </p:blipFill>
          <p:spPr bwMode="auto">
            <a:xfrm>
              <a:off x="5959433" y="2383392"/>
              <a:ext cx="2799079" cy="2799186"/>
            </a:xfrm>
            <a:prstGeom prst="rect">
              <a:avLst/>
            </a:prstGeom>
            <a:noFill/>
            <a:ln w="9525">
              <a:noFill/>
              <a:miter lim="800000"/>
              <a:headEnd/>
              <a:tailEnd/>
            </a:ln>
          </p:spPr>
        </p:pic>
        <p:cxnSp>
          <p:nvCxnSpPr>
            <p:cNvPr id="18" name="Straight Arrow Connector 17"/>
            <p:cNvCxnSpPr/>
            <p:nvPr/>
          </p:nvCxnSpPr>
          <p:spPr>
            <a:xfrm>
              <a:off x="7261600" y="2290056"/>
              <a:ext cx="241284"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060" name="TextBox 18"/>
            <p:cNvSpPr txBox="1">
              <a:spLocks noChangeArrowheads="1"/>
            </p:cNvSpPr>
            <p:nvPr/>
          </p:nvSpPr>
          <p:spPr bwMode="auto">
            <a:xfrm>
              <a:off x="6834761" y="1888404"/>
              <a:ext cx="903200" cy="369332"/>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2pixels</a:t>
              </a:r>
            </a:p>
          </p:txBody>
        </p:sp>
        <p:sp>
          <p:nvSpPr>
            <p:cNvPr id="20" name="Rectangle 19"/>
            <p:cNvSpPr/>
            <p:nvPr/>
          </p:nvSpPr>
          <p:spPr>
            <a:xfrm>
              <a:off x="5848820" y="2372609"/>
              <a:ext cx="2823973" cy="281632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grpSp>
      <p:sp>
        <p:nvSpPr>
          <p:cNvPr id="21" name="Rectangle 20"/>
          <p:cNvSpPr/>
          <p:nvPr/>
        </p:nvSpPr>
        <p:spPr>
          <a:xfrm>
            <a:off x="8682038" y="2314575"/>
            <a:ext cx="131762" cy="300355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2146" name="Picture 2"/>
          <p:cNvPicPr>
            <a:picLocks noChangeAspect="1" noChangeArrowheads="1"/>
          </p:cNvPicPr>
          <p:nvPr/>
        </p:nvPicPr>
        <p:blipFill>
          <a:blip r:embed="rId3"/>
          <a:srcRect/>
          <a:stretch>
            <a:fillRect/>
          </a:stretch>
        </p:blipFill>
        <p:spPr bwMode="auto">
          <a:xfrm>
            <a:off x="1981200" y="381000"/>
            <a:ext cx="5194300" cy="570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3"/>
          <p:cNvPicPr>
            <a:picLocks noChangeAspect="1"/>
          </p:cNvPicPr>
          <p:nvPr/>
        </p:nvPicPr>
        <p:blipFill>
          <a:blip r:embed="rId2"/>
          <a:srcRect/>
          <a:stretch>
            <a:fillRect/>
          </a:stretch>
        </p:blipFill>
        <p:spPr bwMode="auto">
          <a:xfrm>
            <a:off x="381000" y="381000"/>
            <a:ext cx="8382000" cy="5916613"/>
          </a:xfrm>
          <a:prstGeom prst="rect">
            <a:avLst/>
          </a:prstGeom>
          <a:noFill/>
          <a:ln w="9525">
            <a:noFill/>
            <a:miter lim="800000"/>
            <a:headEnd/>
            <a:tailEnd/>
          </a:ln>
        </p:spPr>
      </p:pic>
      <p:grpSp>
        <p:nvGrpSpPr>
          <p:cNvPr id="2" name="Group 7"/>
          <p:cNvGrpSpPr>
            <a:grpSpLocks/>
          </p:cNvGrpSpPr>
          <p:nvPr/>
        </p:nvGrpSpPr>
        <p:grpSpPr bwMode="auto">
          <a:xfrm>
            <a:off x="6172200" y="3733800"/>
            <a:ext cx="1798638" cy="1816100"/>
            <a:chOff x="6172200" y="3733800"/>
            <a:chExt cx="1371600" cy="1371600"/>
          </a:xfrm>
        </p:grpSpPr>
        <p:sp>
          <p:nvSpPr>
            <p:cNvPr id="3" name="Rectangle 2"/>
            <p:cNvSpPr/>
            <p:nvPr/>
          </p:nvSpPr>
          <p:spPr>
            <a:xfrm>
              <a:off x="7086197" y="4190601"/>
              <a:ext cx="457603" cy="457999"/>
            </a:xfrm>
            <a:prstGeom prst="rect">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4" name="Rectangle 3"/>
            <p:cNvSpPr/>
            <p:nvPr/>
          </p:nvSpPr>
          <p:spPr>
            <a:xfrm>
              <a:off x="6172200" y="4190601"/>
              <a:ext cx="457603" cy="457999"/>
            </a:xfrm>
            <a:prstGeom prst="rect">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5" name="Rectangle 4"/>
            <p:cNvSpPr/>
            <p:nvPr/>
          </p:nvSpPr>
          <p:spPr>
            <a:xfrm>
              <a:off x="6629803" y="3733800"/>
              <a:ext cx="456393" cy="456801"/>
            </a:xfrm>
            <a:prstGeom prst="rect">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6" name="Rectangle 5"/>
            <p:cNvSpPr/>
            <p:nvPr/>
          </p:nvSpPr>
          <p:spPr>
            <a:xfrm>
              <a:off x="6629803" y="4648600"/>
              <a:ext cx="456393" cy="456800"/>
            </a:xfrm>
            <a:prstGeom prst="rect">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7" name="Rectangle 6"/>
            <p:cNvSpPr/>
            <p:nvPr/>
          </p:nvSpPr>
          <p:spPr>
            <a:xfrm>
              <a:off x="6629803" y="4190601"/>
              <a:ext cx="456393" cy="457999"/>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grpSp>
      <p:sp>
        <p:nvSpPr>
          <p:cNvPr id="9" name="TextBox 8"/>
          <p:cNvSpPr txBox="1"/>
          <p:nvPr/>
        </p:nvSpPr>
        <p:spPr>
          <a:xfrm>
            <a:off x="1600200" y="152400"/>
            <a:ext cx="1364526" cy="830997"/>
          </a:xfrm>
          <a:prstGeom prst="rect">
            <a:avLst/>
          </a:prstGeom>
          <a:noFill/>
        </p:spPr>
        <p:txBody>
          <a:bodyPr wrap="none" rtlCol="0">
            <a:spAutoFit/>
          </a:bodyPr>
          <a:lstStyle/>
          <a:p>
            <a:r>
              <a:rPr lang="en-US" dirty="0" smtClean="0"/>
              <a:t>Sampling</a:t>
            </a:r>
          </a:p>
          <a:p>
            <a:r>
              <a:rPr lang="en-US" dirty="0" smtClean="0"/>
              <a:t>function</a:t>
            </a:r>
            <a:endParaRPr lang="en-US" dirty="0"/>
          </a:p>
        </p:txBody>
      </p:sp>
      <p:sp>
        <p:nvSpPr>
          <p:cNvPr id="10" name="TextBox 9"/>
          <p:cNvSpPr txBox="1"/>
          <p:nvPr/>
        </p:nvSpPr>
        <p:spPr>
          <a:xfrm>
            <a:off x="3810000" y="76200"/>
            <a:ext cx="1826191" cy="830997"/>
          </a:xfrm>
          <a:prstGeom prst="rect">
            <a:avLst/>
          </a:prstGeom>
          <a:noFill/>
        </p:spPr>
        <p:txBody>
          <a:bodyPr wrap="none" rtlCol="0">
            <a:spAutoFit/>
          </a:bodyPr>
          <a:lstStyle/>
          <a:p>
            <a:r>
              <a:rPr lang="en-US" dirty="0" err="1" smtClean="0"/>
              <a:t>FT(Sampling</a:t>
            </a:r>
            <a:endParaRPr lang="en-US" dirty="0" smtClean="0"/>
          </a:p>
          <a:p>
            <a:r>
              <a:rPr lang="en-US" dirty="0" smtClean="0"/>
              <a:t>function)</a:t>
            </a:r>
            <a:endParaRPr lang="en-US" dirty="0"/>
          </a:p>
        </p:txBody>
      </p:sp>
      <p:sp>
        <p:nvSpPr>
          <p:cNvPr id="11" name="TextBox 10"/>
          <p:cNvSpPr txBox="1"/>
          <p:nvPr/>
        </p:nvSpPr>
        <p:spPr>
          <a:xfrm>
            <a:off x="1295400" y="3276600"/>
            <a:ext cx="2090687" cy="461665"/>
          </a:xfrm>
          <a:prstGeom prst="rect">
            <a:avLst/>
          </a:prstGeom>
          <a:noFill/>
        </p:spPr>
        <p:txBody>
          <a:bodyPr wrap="none" rtlCol="0">
            <a:spAutoFit/>
          </a:bodyPr>
          <a:lstStyle/>
          <a:p>
            <a:r>
              <a:rPr lang="en-US" dirty="0" smtClean="0"/>
              <a:t>Sampled image</a:t>
            </a:r>
            <a:endParaRPr lang="en-US" dirty="0"/>
          </a:p>
        </p:txBody>
      </p:sp>
      <p:sp>
        <p:nvSpPr>
          <p:cNvPr id="12" name="TextBox 11"/>
          <p:cNvSpPr txBox="1"/>
          <p:nvPr/>
        </p:nvSpPr>
        <p:spPr>
          <a:xfrm>
            <a:off x="3581400" y="3276600"/>
            <a:ext cx="2065439" cy="461665"/>
          </a:xfrm>
          <a:prstGeom prst="rect">
            <a:avLst/>
          </a:prstGeom>
          <a:noFill/>
        </p:spPr>
        <p:txBody>
          <a:bodyPr wrap="none" rtlCol="0">
            <a:spAutoFit/>
          </a:bodyPr>
          <a:lstStyle/>
          <a:p>
            <a:r>
              <a:rPr lang="en-US" dirty="0" err="1" smtClean="0"/>
              <a:t>Downsampling</a:t>
            </a:r>
            <a:endParaRPr lang="en-US" dirty="0"/>
          </a:p>
        </p:txBody>
      </p:sp>
      <p:sp>
        <p:nvSpPr>
          <p:cNvPr id="13" name="TextBox 12"/>
          <p:cNvSpPr txBox="1"/>
          <p:nvPr/>
        </p:nvSpPr>
        <p:spPr>
          <a:xfrm>
            <a:off x="5943600" y="3276600"/>
            <a:ext cx="2603447" cy="461665"/>
          </a:xfrm>
          <a:prstGeom prst="rect">
            <a:avLst/>
          </a:prstGeom>
          <a:noFill/>
        </p:spPr>
        <p:txBody>
          <a:bodyPr wrap="none" rtlCol="0">
            <a:spAutoFit/>
          </a:bodyPr>
          <a:lstStyle/>
          <a:p>
            <a:r>
              <a:rPr lang="en-US" dirty="0" err="1" smtClean="0"/>
              <a:t>FT(sampled</a:t>
            </a:r>
            <a:r>
              <a:rPr lang="en-US" dirty="0" smtClean="0"/>
              <a:t> image)</a:t>
            </a: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3"/>
          <p:cNvPicPr>
            <a:picLocks noChangeAspect="1"/>
          </p:cNvPicPr>
          <p:nvPr/>
        </p:nvPicPr>
        <p:blipFill>
          <a:blip r:embed="rId2"/>
          <a:srcRect/>
          <a:stretch>
            <a:fillRect/>
          </a:stretch>
        </p:blipFill>
        <p:spPr bwMode="auto">
          <a:xfrm>
            <a:off x="152400" y="228600"/>
            <a:ext cx="8943975" cy="6324600"/>
          </a:xfrm>
          <a:prstGeom prst="rect">
            <a:avLst/>
          </a:prstGeom>
          <a:noFill/>
          <a:ln w="9525">
            <a:noFill/>
            <a:miter lim="800000"/>
            <a:headEnd/>
            <a:tailEnd/>
          </a:ln>
        </p:spPr>
      </p:pic>
      <p:sp>
        <p:nvSpPr>
          <p:cNvPr id="4" name="Rectangle 3"/>
          <p:cNvSpPr/>
          <p:nvPr/>
        </p:nvSpPr>
        <p:spPr>
          <a:xfrm>
            <a:off x="7543800" y="4572000"/>
            <a:ext cx="457200" cy="457200"/>
          </a:xfrm>
          <a:prstGeom prst="rect">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5" name="Rectangle 4"/>
          <p:cNvSpPr/>
          <p:nvPr/>
        </p:nvSpPr>
        <p:spPr>
          <a:xfrm>
            <a:off x="6629400" y="4572000"/>
            <a:ext cx="457200" cy="457200"/>
          </a:xfrm>
          <a:prstGeom prst="rect">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6" name="Rectangle 5"/>
          <p:cNvSpPr/>
          <p:nvPr/>
        </p:nvSpPr>
        <p:spPr>
          <a:xfrm>
            <a:off x="7086600" y="4114800"/>
            <a:ext cx="457200" cy="457200"/>
          </a:xfrm>
          <a:prstGeom prst="rect">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7" name="Rectangle 6"/>
          <p:cNvSpPr/>
          <p:nvPr/>
        </p:nvSpPr>
        <p:spPr>
          <a:xfrm>
            <a:off x="7086600" y="5029200"/>
            <a:ext cx="457200" cy="457200"/>
          </a:xfrm>
          <a:prstGeom prst="rect">
            <a:avLst/>
          </a:prstGeom>
          <a:noFill/>
          <a:ln w="38100" cap="flat" cmpd="sng" algn="ctr">
            <a:solidFill>
              <a:srgbClr val="3366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3" name="Rectangle 2"/>
          <p:cNvSpPr/>
          <p:nvPr/>
        </p:nvSpPr>
        <p:spPr>
          <a:xfrm>
            <a:off x="7086600" y="4572000"/>
            <a:ext cx="457200" cy="45720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
        <p:nvSpPr>
          <p:cNvPr id="8" name="TextBox 7"/>
          <p:cNvSpPr txBox="1"/>
          <p:nvPr/>
        </p:nvSpPr>
        <p:spPr>
          <a:xfrm>
            <a:off x="1600200" y="76200"/>
            <a:ext cx="1364526" cy="830997"/>
          </a:xfrm>
          <a:prstGeom prst="rect">
            <a:avLst/>
          </a:prstGeom>
          <a:noFill/>
        </p:spPr>
        <p:txBody>
          <a:bodyPr wrap="none" rtlCol="0">
            <a:spAutoFit/>
          </a:bodyPr>
          <a:lstStyle/>
          <a:p>
            <a:r>
              <a:rPr lang="en-US" dirty="0" smtClean="0"/>
              <a:t>Sampling</a:t>
            </a:r>
          </a:p>
          <a:p>
            <a:r>
              <a:rPr lang="en-US" dirty="0" smtClean="0"/>
              <a:t>function</a:t>
            </a:r>
            <a:endParaRPr lang="en-US" dirty="0"/>
          </a:p>
        </p:txBody>
      </p:sp>
      <p:sp>
        <p:nvSpPr>
          <p:cNvPr id="9" name="TextBox 8"/>
          <p:cNvSpPr txBox="1"/>
          <p:nvPr/>
        </p:nvSpPr>
        <p:spPr>
          <a:xfrm>
            <a:off x="3810000" y="76200"/>
            <a:ext cx="1826191" cy="830997"/>
          </a:xfrm>
          <a:prstGeom prst="rect">
            <a:avLst/>
          </a:prstGeom>
          <a:noFill/>
        </p:spPr>
        <p:txBody>
          <a:bodyPr wrap="none" rtlCol="0">
            <a:spAutoFit/>
          </a:bodyPr>
          <a:lstStyle/>
          <a:p>
            <a:r>
              <a:rPr lang="en-US" dirty="0" err="1" smtClean="0"/>
              <a:t>FT(Sampling</a:t>
            </a:r>
            <a:endParaRPr lang="en-US" dirty="0" smtClean="0"/>
          </a:p>
          <a:p>
            <a:r>
              <a:rPr lang="en-US" dirty="0" smtClean="0"/>
              <a:t>function)</a:t>
            </a:r>
            <a:endParaRPr lang="en-US" dirty="0"/>
          </a:p>
        </p:txBody>
      </p:sp>
      <p:sp>
        <p:nvSpPr>
          <p:cNvPr id="10" name="TextBox 9"/>
          <p:cNvSpPr txBox="1"/>
          <p:nvPr/>
        </p:nvSpPr>
        <p:spPr>
          <a:xfrm>
            <a:off x="1295400" y="3276600"/>
            <a:ext cx="2090687" cy="461665"/>
          </a:xfrm>
          <a:prstGeom prst="rect">
            <a:avLst/>
          </a:prstGeom>
          <a:noFill/>
        </p:spPr>
        <p:txBody>
          <a:bodyPr wrap="none" rtlCol="0">
            <a:spAutoFit/>
          </a:bodyPr>
          <a:lstStyle/>
          <a:p>
            <a:r>
              <a:rPr lang="en-US" dirty="0" smtClean="0"/>
              <a:t>Sampled image</a:t>
            </a:r>
            <a:endParaRPr lang="en-US" dirty="0"/>
          </a:p>
        </p:txBody>
      </p:sp>
      <p:sp>
        <p:nvSpPr>
          <p:cNvPr id="11" name="TextBox 10"/>
          <p:cNvSpPr txBox="1"/>
          <p:nvPr/>
        </p:nvSpPr>
        <p:spPr>
          <a:xfrm>
            <a:off x="3581400" y="3276600"/>
            <a:ext cx="2065439" cy="461665"/>
          </a:xfrm>
          <a:prstGeom prst="rect">
            <a:avLst/>
          </a:prstGeom>
          <a:noFill/>
        </p:spPr>
        <p:txBody>
          <a:bodyPr wrap="none" rtlCol="0">
            <a:spAutoFit/>
          </a:bodyPr>
          <a:lstStyle/>
          <a:p>
            <a:r>
              <a:rPr lang="en-US" dirty="0" err="1" smtClean="0"/>
              <a:t>Downsampling</a:t>
            </a:r>
            <a:endParaRPr lang="en-US" dirty="0"/>
          </a:p>
        </p:txBody>
      </p:sp>
      <p:sp>
        <p:nvSpPr>
          <p:cNvPr id="12" name="TextBox 11"/>
          <p:cNvSpPr txBox="1"/>
          <p:nvPr/>
        </p:nvSpPr>
        <p:spPr>
          <a:xfrm>
            <a:off x="5943600" y="3276600"/>
            <a:ext cx="2603447" cy="461665"/>
          </a:xfrm>
          <a:prstGeom prst="rect">
            <a:avLst/>
          </a:prstGeom>
          <a:noFill/>
        </p:spPr>
        <p:txBody>
          <a:bodyPr wrap="none" rtlCol="0">
            <a:spAutoFit/>
          </a:bodyPr>
          <a:lstStyle/>
          <a:p>
            <a:r>
              <a:rPr lang="en-US" dirty="0" err="1" smtClean="0"/>
              <a:t>FT(sampled</a:t>
            </a:r>
            <a:r>
              <a:rPr lang="en-US" dirty="0" smtClean="0"/>
              <a:t> image)</a:t>
            </a:r>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2"/>
          <a:srcRect/>
          <a:stretch>
            <a:fillRect/>
          </a:stretch>
        </p:blipFill>
        <p:spPr bwMode="auto">
          <a:xfrm>
            <a:off x="152400" y="228600"/>
            <a:ext cx="8956675" cy="6324600"/>
          </a:xfrm>
          <a:prstGeom prst="rect">
            <a:avLst/>
          </a:prstGeom>
          <a:noFill/>
          <a:ln w="9525">
            <a:noFill/>
            <a:miter lim="800000"/>
            <a:headEnd/>
            <a:tailEnd/>
          </a:ln>
        </p:spPr>
      </p:pic>
      <p:sp>
        <p:nvSpPr>
          <p:cNvPr id="3" name="TextBox 2"/>
          <p:cNvSpPr txBox="1"/>
          <p:nvPr/>
        </p:nvSpPr>
        <p:spPr>
          <a:xfrm>
            <a:off x="1600200" y="76200"/>
            <a:ext cx="1364526" cy="830997"/>
          </a:xfrm>
          <a:prstGeom prst="rect">
            <a:avLst/>
          </a:prstGeom>
          <a:noFill/>
        </p:spPr>
        <p:txBody>
          <a:bodyPr wrap="none" rtlCol="0">
            <a:spAutoFit/>
          </a:bodyPr>
          <a:lstStyle/>
          <a:p>
            <a:r>
              <a:rPr lang="en-US" dirty="0" smtClean="0"/>
              <a:t>Sampling</a:t>
            </a:r>
          </a:p>
          <a:p>
            <a:r>
              <a:rPr lang="en-US" dirty="0" smtClean="0"/>
              <a:t>function</a:t>
            </a:r>
            <a:endParaRPr lang="en-US" dirty="0"/>
          </a:p>
        </p:txBody>
      </p:sp>
      <p:sp>
        <p:nvSpPr>
          <p:cNvPr id="4" name="TextBox 3"/>
          <p:cNvSpPr txBox="1"/>
          <p:nvPr/>
        </p:nvSpPr>
        <p:spPr>
          <a:xfrm>
            <a:off x="3810000" y="76200"/>
            <a:ext cx="1826191" cy="830997"/>
          </a:xfrm>
          <a:prstGeom prst="rect">
            <a:avLst/>
          </a:prstGeom>
          <a:noFill/>
        </p:spPr>
        <p:txBody>
          <a:bodyPr wrap="none" rtlCol="0">
            <a:spAutoFit/>
          </a:bodyPr>
          <a:lstStyle/>
          <a:p>
            <a:r>
              <a:rPr lang="en-US" dirty="0" err="1" smtClean="0"/>
              <a:t>FT(Sampling</a:t>
            </a:r>
            <a:endParaRPr lang="en-US" dirty="0" smtClean="0"/>
          </a:p>
          <a:p>
            <a:r>
              <a:rPr lang="en-US" dirty="0" smtClean="0"/>
              <a:t>function)</a:t>
            </a:r>
            <a:endParaRPr lang="en-US" dirty="0"/>
          </a:p>
        </p:txBody>
      </p:sp>
      <p:sp>
        <p:nvSpPr>
          <p:cNvPr id="5" name="TextBox 4"/>
          <p:cNvSpPr txBox="1"/>
          <p:nvPr/>
        </p:nvSpPr>
        <p:spPr>
          <a:xfrm>
            <a:off x="1295400" y="3276600"/>
            <a:ext cx="2090687" cy="461665"/>
          </a:xfrm>
          <a:prstGeom prst="rect">
            <a:avLst/>
          </a:prstGeom>
          <a:noFill/>
        </p:spPr>
        <p:txBody>
          <a:bodyPr wrap="none" rtlCol="0">
            <a:spAutoFit/>
          </a:bodyPr>
          <a:lstStyle/>
          <a:p>
            <a:r>
              <a:rPr lang="en-US" dirty="0" smtClean="0"/>
              <a:t>Sampled image</a:t>
            </a:r>
            <a:endParaRPr lang="en-US" dirty="0"/>
          </a:p>
        </p:txBody>
      </p:sp>
      <p:sp>
        <p:nvSpPr>
          <p:cNvPr id="6" name="TextBox 5"/>
          <p:cNvSpPr txBox="1"/>
          <p:nvPr/>
        </p:nvSpPr>
        <p:spPr>
          <a:xfrm>
            <a:off x="3581400" y="3276600"/>
            <a:ext cx="2065439" cy="461665"/>
          </a:xfrm>
          <a:prstGeom prst="rect">
            <a:avLst/>
          </a:prstGeom>
          <a:noFill/>
        </p:spPr>
        <p:txBody>
          <a:bodyPr wrap="none" rtlCol="0">
            <a:spAutoFit/>
          </a:bodyPr>
          <a:lstStyle/>
          <a:p>
            <a:r>
              <a:rPr lang="en-US" dirty="0" err="1" smtClean="0"/>
              <a:t>Downsampling</a:t>
            </a:r>
            <a:endParaRPr lang="en-US" dirty="0"/>
          </a:p>
        </p:txBody>
      </p:sp>
      <p:sp>
        <p:nvSpPr>
          <p:cNvPr id="7" name="TextBox 6"/>
          <p:cNvSpPr txBox="1"/>
          <p:nvPr/>
        </p:nvSpPr>
        <p:spPr>
          <a:xfrm>
            <a:off x="5943600" y="3276600"/>
            <a:ext cx="2603447" cy="461665"/>
          </a:xfrm>
          <a:prstGeom prst="rect">
            <a:avLst/>
          </a:prstGeom>
          <a:noFill/>
        </p:spPr>
        <p:txBody>
          <a:bodyPr wrap="none" rtlCol="0">
            <a:spAutoFit/>
          </a:bodyPr>
          <a:lstStyle/>
          <a:p>
            <a:r>
              <a:rPr lang="en-US" dirty="0" err="1" smtClean="0"/>
              <a:t>FT(sampled</a:t>
            </a:r>
            <a:r>
              <a:rPr lang="en-US" dirty="0" smtClean="0"/>
              <a:t> image)</a:t>
            </a:r>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dirty="0" err="1" smtClean="0">
                <a:ea typeface="ＭＳ Ｐゴシック" pitchFamily="-1" charset="-128"/>
                <a:cs typeface="ＭＳ Ｐゴシック" pitchFamily="-1" charset="-128"/>
              </a:rPr>
              <a:t>Antialiasing</a:t>
            </a:r>
            <a:r>
              <a:rPr lang="en-US" dirty="0" smtClean="0">
                <a:ea typeface="ＭＳ Ｐゴシック" pitchFamily="-1" charset="-128"/>
                <a:cs typeface="ＭＳ Ｐゴシック" pitchFamily="-1" charset="-128"/>
              </a:rPr>
              <a:t> filter</a:t>
            </a:r>
            <a:endParaRPr lang="en-US" dirty="0">
              <a:ea typeface="ＭＳ Ｐゴシック" pitchFamily="-1" charset="-128"/>
              <a:cs typeface="ＭＳ Ｐゴシック" pitchFamily="-1" charset="-128"/>
            </a:endParaRPr>
          </a:p>
        </p:txBody>
      </p:sp>
      <p:pic>
        <p:nvPicPr>
          <p:cNvPr id="34819" name="Picture 3"/>
          <p:cNvPicPr>
            <a:picLocks noChangeAspect="1"/>
          </p:cNvPicPr>
          <p:nvPr/>
        </p:nvPicPr>
        <p:blipFill>
          <a:blip r:embed="rId2"/>
          <a:srcRect l="39655" t="55133" r="7759" b="11246"/>
          <a:stretch>
            <a:fillRect/>
          </a:stretch>
        </p:blipFill>
        <p:spPr bwMode="auto">
          <a:xfrm>
            <a:off x="2057400" y="4003675"/>
            <a:ext cx="4724400" cy="2168525"/>
          </a:xfrm>
          <a:prstGeom prst="rect">
            <a:avLst/>
          </a:prstGeom>
          <a:noFill/>
          <a:ln w="9525">
            <a:noFill/>
            <a:miter lim="800000"/>
            <a:headEnd/>
            <a:tailEnd/>
          </a:ln>
        </p:spPr>
      </p:pic>
      <p:pic>
        <p:nvPicPr>
          <p:cNvPr id="34820" name="Picture 4"/>
          <p:cNvPicPr>
            <a:picLocks noChangeAspect="1"/>
          </p:cNvPicPr>
          <p:nvPr/>
        </p:nvPicPr>
        <p:blipFill>
          <a:blip r:embed="rId3"/>
          <a:srcRect l="39191" t="54218" r="7986" b="10843"/>
          <a:stretch>
            <a:fillRect/>
          </a:stretch>
        </p:blipFill>
        <p:spPr bwMode="auto">
          <a:xfrm>
            <a:off x="2057400" y="1600200"/>
            <a:ext cx="4724400" cy="2209800"/>
          </a:xfrm>
          <a:prstGeom prst="rect">
            <a:avLst/>
          </a:prstGeom>
          <a:noFill/>
          <a:ln w="9525">
            <a:noFill/>
            <a:miter lim="800000"/>
            <a:headEnd/>
            <a:tailEnd/>
          </a:ln>
        </p:spPr>
      </p:pic>
      <p:sp>
        <p:nvSpPr>
          <p:cNvPr id="5" name="TextBox 4"/>
          <p:cNvSpPr txBox="1"/>
          <p:nvPr/>
        </p:nvSpPr>
        <p:spPr>
          <a:xfrm>
            <a:off x="457200" y="2286000"/>
            <a:ext cx="1569059" cy="830997"/>
          </a:xfrm>
          <a:prstGeom prst="rect">
            <a:avLst/>
          </a:prstGeom>
          <a:noFill/>
        </p:spPr>
        <p:txBody>
          <a:bodyPr wrap="none" rtlCol="0">
            <a:spAutoFit/>
          </a:bodyPr>
          <a:lstStyle/>
          <a:p>
            <a:r>
              <a:rPr lang="en-US" dirty="0" smtClean="0"/>
              <a:t>Without</a:t>
            </a:r>
            <a:br>
              <a:rPr lang="en-US" dirty="0" smtClean="0"/>
            </a:br>
            <a:r>
              <a:rPr lang="en-US" dirty="0" err="1" smtClean="0"/>
              <a:t>prefiltering</a:t>
            </a:r>
            <a:endParaRPr lang="en-US" dirty="0"/>
          </a:p>
        </p:txBody>
      </p:sp>
      <p:sp>
        <p:nvSpPr>
          <p:cNvPr id="6" name="TextBox 5"/>
          <p:cNvSpPr txBox="1"/>
          <p:nvPr/>
        </p:nvSpPr>
        <p:spPr>
          <a:xfrm>
            <a:off x="457200" y="4800600"/>
            <a:ext cx="1569059" cy="830997"/>
          </a:xfrm>
          <a:prstGeom prst="rect">
            <a:avLst/>
          </a:prstGeom>
          <a:noFill/>
        </p:spPr>
        <p:txBody>
          <a:bodyPr wrap="none" rtlCol="0">
            <a:spAutoFit/>
          </a:bodyPr>
          <a:lstStyle/>
          <a:p>
            <a:r>
              <a:rPr lang="en-US" dirty="0" smtClean="0"/>
              <a:t>With </a:t>
            </a:r>
            <a:br>
              <a:rPr lang="en-US" dirty="0" smtClean="0"/>
            </a:br>
            <a:r>
              <a:rPr lang="en-US" dirty="0" err="1" smtClean="0"/>
              <a:t>prefiltering</a:t>
            </a:r>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a:stretch>
            <a:fillRect/>
          </a:stretch>
        </p:blipFill>
        <p:spPr bwMode="auto">
          <a:xfrm>
            <a:off x="1006475" y="1557338"/>
            <a:ext cx="7124700" cy="3733800"/>
          </a:xfrm>
          <a:prstGeom prst="rect">
            <a:avLst/>
          </a:prstGeom>
          <a:noFill/>
          <a:ln w="9525">
            <a:noFill/>
            <a:miter lim="800000"/>
            <a:headEnd/>
            <a:tailEnd/>
          </a:ln>
        </p:spPr>
      </p:pic>
      <p:sp>
        <p:nvSpPr>
          <p:cNvPr id="35843" name="Text Box 3"/>
          <p:cNvSpPr txBox="1">
            <a:spLocks noChangeArrowheads="1"/>
          </p:cNvSpPr>
          <p:nvPr/>
        </p:nvSpPr>
        <p:spPr bwMode="auto">
          <a:xfrm>
            <a:off x="1127125" y="509588"/>
            <a:ext cx="5549900" cy="646112"/>
          </a:xfrm>
          <a:prstGeom prst="rect">
            <a:avLst/>
          </a:prstGeom>
          <a:noFill/>
          <a:ln w="9525">
            <a:noFill/>
            <a:miter lim="800000"/>
            <a:headEnd/>
            <a:tailEnd/>
          </a:ln>
        </p:spPr>
        <p:txBody>
          <a:bodyPr wrap="none">
            <a:prstTxWarp prst="textNoShape">
              <a:avLst/>
            </a:prstTxWarp>
            <a:spAutoFit/>
          </a:bodyPr>
          <a:lstStyle/>
          <a:p>
            <a:pPr eaLnBrk="0" hangingPunct="0"/>
            <a:r>
              <a:rPr lang="en-US">
                <a:latin typeface="Times" pitchFamily="-1" charset="0"/>
              </a:rPr>
              <a:t>Sampling without smoothing.  Top row shows the images,</a:t>
            </a:r>
          </a:p>
          <a:p>
            <a:pPr eaLnBrk="0" hangingPunct="0"/>
            <a:r>
              <a:rPr lang="en-US">
                <a:latin typeface="Times" pitchFamily="-1" charset="0"/>
              </a:rPr>
              <a:t>sampled at every second pixel to get the next.</a:t>
            </a:r>
          </a:p>
        </p:txBody>
      </p:sp>
      <p:sp>
        <p:nvSpPr>
          <p:cNvPr id="4" name="Rectangle 3"/>
          <p:cNvSpPr/>
          <p:nvPr/>
        </p:nvSpPr>
        <p:spPr>
          <a:xfrm>
            <a:off x="762000" y="3657600"/>
            <a:ext cx="7620000" cy="167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srcRect/>
          <a:stretch>
            <a:fillRect/>
          </a:stretch>
        </p:blipFill>
        <p:spPr bwMode="auto">
          <a:xfrm>
            <a:off x="987425" y="1544638"/>
            <a:ext cx="7162800" cy="3759200"/>
          </a:xfrm>
          <a:prstGeom prst="rect">
            <a:avLst/>
          </a:prstGeom>
          <a:noFill/>
          <a:ln w="9525">
            <a:noFill/>
            <a:miter lim="800000"/>
            <a:headEnd/>
            <a:tailEnd/>
          </a:ln>
        </p:spPr>
      </p:pic>
      <p:sp>
        <p:nvSpPr>
          <p:cNvPr id="37891" name="Rectangle 3"/>
          <p:cNvSpPr>
            <a:spLocks noChangeArrowheads="1"/>
          </p:cNvSpPr>
          <p:nvPr/>
        </p:nvSpPr>
        <p:spPr bwMode="auto">
          <a:xfrm>
            <a:off x="838200" y="304800"/>
            <a:ext cx="7537916" cy="923330"/>
          </a:xfrm>
          <a:prstGeom prst="rect">
            <a:avLst/>
          </a:prstGeom>
          <a:noFill/>
          <a:ln w="9525">
            <a:noFill/>
            <a:miter lim="800000"/>
            <a:headEnd/>
            <a:tailEnd/>
          </a:ln>
        </p:spPr>
        <p:txBody>
          <a:bodyPr wrap="none">
            <a:prstTxWarp prst="textNoShape">
              <a:avLst/>
            </a:prstTxWarp>
            <a:spAutoFit/>
          </a:bodyPr>
          <a:lstStyle/>
          <a:p>
            <a:pPr eaLnBrk="0" hangingPunct="0"/>
            <a:r>
              <a:rPr lang="en-US" sz="1800" dirty="0">
                <a:latin typeface="Times" pitchFamily="-1" charset="0"/>
              </a:rPr>
              <a:t>Sampling with smoothing.  Top row shows the images.  We</a:t>
            </a:r>
          </a:p>
          <a:p>
            <a:pPr eaLnBrk="0" hangingPunct="0"/>
            <a:r>
              <a:rPr lang="en-US" sz="1800" dirty="0">
                <a:latin typeface="Times" pitchFamily="-1" charset="0"/>
              </a:rPr>
              <a:t>get the next image by smoothing the image with a Gaussian with sigma 1 pixel,</a:t>
            </a:r>
          </a:p>
          <a:p>
            <a:pPr eaLnBrk="0" hangingPunct="0"/>
            <a:r>
              <a:rPr lang="en-US" sz="1800" dirty="0">
                <a:latin typeface="Times" pitchFamily="-1" charset="0"/>
              </a:rPr>
              <a:t>then sampling at every second pixel to get the next.</a:t>
            </a:r>
          </a:p>
        </p:txBody>
      </p:sp>
      <p:sp>
        <p:nvSpPr>
          <p:cNvPr id="4" name="Rectangle 3"/>
          <p:cNvSpPr/>
          <p:nvPr/>
        </p:nvSpPr>
        <p:spPr>
          <a:xfrm>
            <a:off x="762000" y="3657600"/>
            <a:ext cx="7620000" cy="167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srcRect/>
          <a:stretch>
            <a:fillRect/>
          </a:stretch>
        </p:blipFill>
        <p:spPr bwMode="auto">
          <a:xfrm>
            <a:off x="1038225" y="1449388"/>
            <a:ext cx="7061200" cy="3949700"/>
          </a:xfrm>
          <a:prstGeom prst="rect">
            <a:avLst/>
          </a:prstGeom>
          <a:noFill/>
          <a:ln w="9525">
            <a:noFill/>
            <a:miter lim="800000"/>
            <a:headEnd/>
            <a:tailEnd/>
          </a:ln>
        </p:spPr>
      </p:pic>
      <p:sp>
        <p:nvSpPr>
          <p:cNvPr id="39939" name="Rectangle 3"/>
          <p:cNvSpPr>
            <a:spLocks noChangeArrowheads="1"/>
          </p:cNvSpPr>
          <p:nvPr/>
        </p:nvSpPr>
        <p:spPr bwMode="auto">
          <a:xfrm>
            <a:off x="990600" y="228600"/>
            <a:ext cx="7800975" cy="923925"/>
          </a:xfrm>
          <a:prstGeom prst="rect">
            <a:avLst/>
          </a:prstGeom>
          <a:noFill/>
          <a:ln w="9525">
            <a:noFill/>
            <a:miter lim="800000"/>
            <a:headEnd/>
            <a:tailEnd/>
          </a:ln>
        </p:spPr>
        <p:txBody>
          <a:bodyPr wrap="none">
            <a:prstTxWarp prst="textNoShape">
              <a:avLst/>
            </a:prstTxWarp>
            <a:spAutoFit/>
          </a:bodyPr>
          <a:lstStyle/>
          <a:p>
            <a:pPr eaLnBrk="0" hangingPunct="0"/>
            <a:r>
              <a:rPr lang="en-US" sz="1800" dirty="0">
                <a:latin typeface="Times" pitchFamily="-1" charset="0"/>
              </a:rPr>
              <a:t>Sampling with smoothing.  Top row shows the images.  We</a:t>
            </a:r>
          </a:p>
          <a:p>
            <a:pPr eaLnBrk="0" hangingPunct="0"/>
            <a:r>
              <a:rPr lang="en-US" sz="1800" dirty="0">
                <a:latin typeface="Times" pitchFamily="-1" charset="0"/>
              </a:rPr>
              <a:t>get the next image by smoothing the image with a Gaussian with sigma 1.4 pixels,</a:t>
            </a:r>
          </a:p>
          <a:p>
            <a:pPr eaLnBrk="0" hangingPunct="0"/>
            <a:r>
              <a:rPr lang="en-US" sz="1800" dirty="0">
                <a:latin typeface="Times" pitchFamily="-1" charset="0"/>
              </a:rPr>
              <a:t>then sampling at every second pixel to get the next.</a:t>
            </a:r>
          </a:p>
        </p:txBody>
      </p:sp>
      <p:sp>
        <p:nvSpPr>
          <p:cNvPr id="4" name="Rectangle 3"/>
          <p:cNvSpPr/>
          <p:nvPr/>
        </p:nvSpPr>
        <p:spPr>
          <a:xfrm>
            <a:off x="762000" y="3657600"/>
            <a:ext cx="7620000" cy="167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endParaRPr lang="en-US">
              <a:solidFill>
                <a:srgbClr val="FFFFFF"/>
              </a:solidFill>
              <a:ea typeface="ＭＳ Ｐゴシック" pitchFamily="-1" charset="-128"/>
              <a:cs typeface="ＭＳ Ｐゴシック" pitchFamily="-1" charset="-128"/>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F974AA8D-F7BD-1D40-8F37-B9C1488DC64E}" type="slidenum">
              <a:rPr lang="en-US">
                <a:solidFill>
                  <a:srgbClr val="000000"/>
                </a:solidFill>
              </a:rPr>
              <a:pPr/>
              <a:t>138</a:t>
            </a:fld>
            <a:endParaRPr lang="en-US">
              <a:solidFill>
                <a:srgbClr val="000000"/>
              </a:solidFill>
            </a:endParaRPr>
          </a:p>
        </p:txBody>
      </p:sp>
      <p:sp>
        <p:nvSpPr>
          <p:cNvPr id="36865" name="Rectangle 1"/>
          <p:cNvSpPr>
            <a:spLocks noGrp="1" noChangeArrowheads="1"/>
          </p:cNvSpPr>
          <p:nvPr>
            <p:ph type="title"/>
          </p:nvPr>
        </p:nvSpPr>
        <p:spPr>
          <a:xfrm>
            <a:off x="685800" y="-25400"/>
            <a:ext cx="7772400" cy="1600200"/>
          </a:xfrm>
          <a:ln/>
        </p:spPr>
        <p:txBody>
          <a:bodyPr rIns="132080"/>
          <a:lstStyle/>
          <a:p>
            <a:r>
              <a:rPr lang="en-US"/>
              <a:t>Outline</a:t>
            </a:r>
          </a:p>
        </p:txBody>
      </p:sp>
      <p:sp>
        <p:nvSpPr>
          <p:cNvPr id="36866" name="Rectangle 2"/>
          <p:cNvSpPr>
            <a:spLocks noGrp="1" noChangeArrowheads="1"/>
          </p:cNvSpPr>
          <p:nvPr>
            <p:ph type="body" idx="1"/>
          </p:nvPr>
        </p:nvSpPr>
        <p:spPr>
          <a:xfrm>
            <a:off x="685800" y="1409700"/>
            <a:ext cx="7772400" cy="5422900"/>
          </a:xfrm>
          <a:ln/>
        </p:spPr>
        <p:txBody>
          <a:bodyPr rIns="132080"/>
          <a:lstStyle/>
          <a:p>
            <a:r>
              <a:rPr lang="en-US" dirty="0">
                <a:solidFill>
                  <a:srgbClr val="BFBFBF"/>
                </a:solidFill>
              </a:rPr>
              <a:t>Linear filtering</a:t>
            </a:r>
          </a:p>
          <a:p>
            <a:r>
              <a:rPr lang="en-US" dirty="0">
                <a:solidFill>
                  <a:schemeClr val="bg1">
                    <a:lumMod val="75000"/>
                  </a:schemeClr>
                </a:solidFill>
              </a:rPr>
              <a:t>Fourier </a:t>
            </a:r>
            <a:r>
              <a:rPr lang="en-US" dirty="0" smtClean="0">
                <a:solidFill>
                  <a:schemeClr val="bg1">
                    <a:lumMod val="75000"/>
                  </a:schemeClr>
                </a:solidFill>
              </a:rPr>
              <a:t>Transform</a:t>
            </a:r>
          </a:p>
          <a:p>
            <a:r>
              <a:rPr lang="en-US" dirty="0" smtClean="0">
                <a:solidFill>
                  <a:srgbClr val="B3B3B3"/>
                </a:solidFill>
              </a:rPr>
              <a:t>Human spatial frequency sensitivity</a:t>
            </a:r>
            <a:endParaRPr lang="en-US" dirty="0" smtClean="0">
              <a:solidFill>
                <a:schemeClr val="bg1">
                  <a:lumMod val="75000"/>
                </a:schemeClr>
              </a:solidFill>
            </a:endParaRPr>
          </a:p>
          <a:p>
            <a:r>
              <a:rPr lang="en-US" dirty="0">
                <a:solidFill>
                  <a:srgbClr val="B3B3B3"/>
                </a:solidFill>
              </a:rPr>
              <a:t>Phase</a:t>
            </a:r>
          </a:p>
          <a:p>
            <a:r>
              <a:rPr lang="en-US" dirty="0">
                <a:solidFill>
                  <a:srgbClr val="B3B3B3"/>
                </a:solidFill>
              </a:rPr>
              <a:t>Sampling and Aliasing</a:t>
            </a:r>
          </a:p>
          <a:p>
            <a:r>
              <a:rPr lang="en-US" dirty="0"/>
              <a:t>Spatially localized analysis</a:t>
            </a:r>
            <a:endParaRPr lang="en-US" dirty="0" smtClean="0"/>
          </a:p>
          <a:p>
            <a:pPr>
              <a:buNone/>
            </a:pPr>
            <a:endParaRPr lang="en-US" dirty="0">
              <a:solidFill>
                <a:srgbClr val="B3B3B3"/>
              </a:solidFill>
            </a:endParaRPr>
          </a:p>
        </p:txBody>
      </p:sp>
      <p:sp>
        <p:nvSpPr>
          <p:cNvPr id="36867"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DB5E2AAB-1D7E-2A4A-A243-87193996C952}" type="slidenum">
              <a:rPr lang="en-US" sz="1400">
                <a:solidFill>
                  <a:srgbClr val="000000"/>
                </a:solidFill>
                <a:cs typeface="Times New Roman" charset="0"/>
              </a:rPr>
              <a:pPr algn="ctr"/>
              <a:t>138</a:t>
            </a:fld>
            <a:endParaRPr lang="en-US" sz="1400">
              <a:solidFill>
                <a:srgbClr val="000000"/>
              </a:solidFill>
              <a:cs typeface="Times New Roman" charset="0"/>
            </a:endParaRPr>
          </a:p>
        </p:txBody>
      </p:sp>
    </p:spTree>
  </p:cSld>
  <p:clrMapOvr>
    <a:masterClrMapping/>
  </p:clrMapOvr>
  <p:transition/>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6433" name="Rectangle 1"/>
          <p:cNvSpPr>
            <a:spLocks noGrp="1" noChangeArrowheads="1"/>
          </p:cNvSpPr>
          <p:nvPr>
            <p:ph type="title"/>
          </p:nvPr>
        </p:nvSpPr>
        <p:spPr>
          <a:ln/>
        </p:spPr>
        <p:txBody>
          <a:bodyPr rIns="132080"/>
          <a:lstStyle/>
          <a:p>
            <a:r>
              <a:rPr lang="en-US"/>
              <a:t>What is a good representation for image analysis?</a:t>
            </a:r>
          </a:p>
        </p:txBody>
      </p:sp>
      <p:sp>
        <p:nvSpPr>
          <p:cNvPr id="146434" name="Rectangle 2"/>
          <p:cNvSpPr>
            <a:spLocks noGrp="1" noChangeArrowheads="1"/>
          </p:cNvSpPr>
          <p:nvPr>
            <p:ph type="body" idx="1"/>
          </p:nvPr>
        </p:nvSpPr>
        <p:spPr>
          <a:ln/>
        </p:spPr>
        <p:txBody>
          <a:bodyPr rIns="132080"/>
          <a:lstStyle/>
          <a:p>
            <a:pPr>
              <a:buClr>
                <a:srgbClr val="000000"/>
              </a:buClr>
            </a:pPr>
            <a:r>
              <a:rPr lang="en-US"/>
              <a:t>Fourier transform domain tells you </a:t>
            </a:r>
            <a:r>
              <a:rPr lang="ja-JP" altLang="en-US">
                <a:latin typeface="Arial"/>
              </a:rPr>
              <a:t>“</a:t>
            </a:r>
            <a:r>
              <a:rPr lang="en-US"/>
              <a:t>what</a:t>
            </a:r>
            <a:r>
              <a:rPr lang="ja-JP" altLang="en-US">
                <a:latin typeface="Arial"/>
              </a:rPr>
              <a:t>”</a:t>
            </a:r>
            <a:r>
              <a:rPr lang="en-US"/>
              <a:t> (textural properties), but not </a:t>
            </a:r>
            <a:r>
              <a:rPr lang="ja-JP" altLang="en-US">
                <a:latin typeface="Arial"/>
              </a:rPr>
              <a:t>“</a:t>
            </a:r>
            <a:r>
              <a:rPr lang="en-US"/>
              <a:t>where</a:t>
            </a:r>
            <a:r>
              <a:rPr lang="ja-JP" altLang="en-US">
                <a:latin typeface="Arial"/>
              </a:rPr>
              <a:t>”</a:t>
            </a:r>
            <a:r>
              <a:rPr lang="en-US"/>
              <a:t>.</a:t>
            </a:r>
          </a:p>
          <a:p>
            <a:pPr>
              <a:buClr>
                <a:srgbClr val="000000"/>
              </a:buClr>
            </a:pPr>
            <a:r>
              <a:rPr lang="en-US"/>
              <a:t>Pixel domain representation tells you </a:t>
            </a:r>
            <a:r>
              <a:rPr lang="ja-JP" altLang="en-US">
                <a:latin typeface="Arial"/>
              </a:rPr>
              <a:t>“</a:t>
            </a:r>
            <a:r>
              <a:rPr lang="en-US"/>
              <a:t>where</a:t>
            </a:r>
            <a:r>
              <a:rPr lang="ja-JP" altLang="en-US">
                <a:latin typeface="Arial"/>
              </a:rPr>
              <a:t>”</a:t>
            </a:r>
            <a:r>
              <a:rPr lang="en-US"/>
              <a:t> (pixel location), but not </a:t>
            </a:r>
            <a:r>
              <a:rPr lang="ja-JP" altLang="en-US">
                <a:latin typeface="Arial"/>
              </a:rPr>
              <a:t>“</a:t>
            </a:r>
            <a:r>
              <a:rPr lang="en-US"/>
              <a:t>what</a:t>
            </a:r>
            <a:r>
              <a:rPr lang="ja-JP" altLang="en-US">
                <a:latin typeface="Arial"/>
              </a:rPr>
              <a:t>”</a:t>
            </a:r>
            <a:r>
              <a:rPr lang="en-US"/>
              <a:t>.</a:t>
            </a:r>
          </a:p>
          <a:p>
            <a:pPr>
              <a:buClr>
                <a:srgbClr val="000000"/>
              </a:buClr>
            </a:pPr>
            <a:r>
              <a:rPr lang="en-US"/>
              <a:t>Want an image representation that gives you a local description of image events—what is happening where.</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5" name="Title 1"/>
          <p:cNvSpPr>
            <a:spLocks noGrp="1"/>
          </p:cNvSpPr>
          <p:nvPr>
            <p:ph type="title"/>
          </p:nvPr>
        </p:nvSpPr>
        <p:spPr/>
        <p:txBody>
          <a:bodyPr/>
          <a:lstStyle/>
          <a:p>
            <a:r>
              <a:rPr lang="en-US" smtClean="0">
                <a:ea typeface="ＭＳ Ｐゴシック" pitchFamily="-1" charset="-128"/>
                <a:cs typeface="ＭＳ Ｐゴシック" pitchFamily="-1" charset="-128"/>
              </a:rPr>
              <a:t>Image rotation</a:t>
            </a:r>
          </a:p>
        </p:txBody>
      </p:sp>
      <p:pic>
        <p:nvPicPr>
          <p:cNvPr id="44036" name="Picture 3"/>
          <p:cNvPicPr>
            <a:picLocks noChangeAspect="1"/>
          </p:cNvPicPr>
          <p:nvPr/>
        </p:nvPicPr>
        <p:blipFill>
          <a:blip r:embed="rId3"/>
          <a:srcRect l="25189" t="10800" r="25063" b="23137"/>
          <a:stretch>
            <a:fillRect/>
          </a:stretch>
        </p:blipFill>
        <p:spPr bwMode="auto">
          <a:xfrm>
            <a:off x="242888" y="1754188"/>
            <a:ext cx="2798762" cy="2800350"/>
          </a:xfrm>
          <a:prstGeom prst="rect">
            <a:avLst/>
          </a:prstGeom>
          <a:noFill/>
          <a:ln w="9525">
            <a:solidFill>
              <a:srgbClr val="000000"/>
            </a:solidFill>
            <a:miter lim="800000"/>
            <a:headEnd/>
            <a:tailEnd/>
          </a:ln>
        </p:spPr>
      </p:pic>
      <p:graphicFrame>
        <p:nvGraphicFramePr>
          <p:cNvPr id="44034" name="Object 2"/>
          <p:cNvGraphicFramePr>
            <a:graphicFrameLocks noChangeAspect="1"/>
          </p:cNvGraphicFramePr>
          <p:nvPr/>
        </p:nvGraphicFramePr>
        <p:xfrm>
          <a:off x="3192463" y="3030538"/>
          <a:ext cx="300037" cy="276225"/>
        </p:xfrm>
        <a:graphic>
          <a:graphicData uri="http://schemas.openxmlformats.org/presentationml/2006/ole">
            <p:oleObj spid="_x0000_s375810" name="Equation" r:id="rId4" imgW="152400" imgH="139700" progId="Equation.3">
              <p:embed/>
            </p:oleObj>
          </a:graphicData>
        </a:graphic>
      </p:graphicFrame>
      <p:sp>
        <p:nvSpPr>
          <p:cNvPr id="44037"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g[m,n]</a:t>
            </a:r>
          </a:p>
        </p:txBody>
      </p:sp>
      <p:sp>
        <p:nvSpPr>
          <p:cNvPr id="44038" name="TextBox 8"/>
          <p:cNvSpPr txBox="1">
            <a:spLocks noChangeArrowheads="1"/>
          </p:cNvSpPr>
          <p:nvPr/>
        </p:nvSpPr>
        <p:spPr bwMode="auto">
          <a:xfrm>
            <a:off x="4062413" y="4046538"/>
            <a:ext cx="827087"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h[m,n]</a:t>
            </a:r>
          </a:p>
        </p:txBody>
      </p:sp>
      <p:sp>
        <p:nvSpPr>
          <p:cNvPr id="44039" name="TextBox 10"/>
          <p:cNvSpPr txBox="1">
            <a:spLocks noChangeArrowheads="1"/>
          </p:cNvSpPr>
          <p:nvPr/>
        </p:nvSpPr>
        <p:spPr bwMode="auto">
          <a:xfrm>
            <a:off x="4746625" y="2990850"/>
            <a:ext cx="319088" cy="369888"/>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a:t>
            </a:r>
          </a:p>
        </p:txBody>
      </p:sp>
      <p:sp>
        <p:nvSpPr>
          <p:cNvPr id="20" name="Rectangle 19"/>
          <p:cNvSpPr/>
          <p:nvPr/>
        </p:nvSpPr>
        <p:spPr>
          <a:xfrm>
            <a:off x="5848350" y="1787525"/>
            <a:ext cx="2824163" cy="2816225"/>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44041" name="TextBox 16"/>
          <p:cNvSpPr txBox="1">
            <a:spLocks noChangeArrowheads="1"/>
          </p:cNvSpPr>
          <p:nvPr/>
        </p:nvSpPr>
        <p:spPr bwMode="auto">
          <a:xfrm>
            <a:off x="4135438" y="2957513"/>
            <a:ext cx="314325" cy="369887"/>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a:t>
            </a:r>
          </a:p>
        </p:txBody>
      </p:sp>
      <p:grpSp>
        <p:nvGrpSpPr>
          <p:cNvPr id="2" name="Group 25"/>
          <p:cNvGrpSpPr>
            <a:grpSpLocks/>
          </p:cNvGrpSpPr>
          <p:nvPr/>
        </p:nvGrpSpPr>
        <p:grpSpPr bwMode="auto">
          <a:xfrm>
            <a:off x="5756275" y="1806575"/>
            <a:ext cx="3016250" cy="3538538"/>
            <a:chOff x="5756112" y="1806844"/>
            <a:chExt cx="3017113" cy="3538711"/>
          </a:xfrm>
        </p:grpSpPr>
        <p:pic>
          <p:nvPicPr>
            <p:cNvPr id="44048" name="Picture 11"/>
            <p:cNvPicPr>
              <a:picLocks noChangeAspect="1"/>
            </p:cNvPicPr>
            <p:nvPr/>
          </p:nvPicPr>
          <p:blipFill>
            <a:blip r:embed="rId3"/>
            <a:srcRect l="25189" t="10800" r="25063" b="23137"/>
            <a:stretch>
              <a:fillRect/>
            </a:stretch>
          </p:blipFill>
          <p:spPr bwMode="auto">
            <a:xfrm rot="1464891">
              <a:off x="5767257" y="1806844"/>
              <a:ext cx="2799079" cy="2799186"/>
            </a:xfrm>
            <a:prstGeom prst="rect">
              <a:avLst/>
            </a:prstGeom>
            <a:noFill/>
            <a:ln w="9525">
              <a:noFill/>
              <a:miter lim="800000"/>
              <a:headEnd/>
              <a:tailEnd/>
            </a:ln>
          </p:spPr>
        </p:pic>
        <p:sp>
          <p:nvSpPr>
            <p:cNvPr id="22" name="Rectangle 21"/>
            <p:cNvSpPr/>
            <p:nvPr/>
          </p:nvSpPr>
          <p:spPr>
            <a:xfrm>
              <a:off x="5756112" y="4620032"/>
              <a:ext cx="3017113" cy="72552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grpSp>
      <p:sp>
        <p:nvSpPr>
          <p:cNvPr id="23" name="Rectangle 22"/>
          <p:cNvSpPr/>
          <p:nvPr/>
        </p:nvSpPr>
        <p:spPr>
          <a:xfrm>
            <a:off x="5313363" y="1497013"/>
            <a:ext cx="520700" cy="334168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44045"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f[m,n]</a:t>
            </a:r>
          </a:p>
        </p:txBody>
      </p:sp>
      <p:sp>
        <p:nvSpPr>
          <p:cNvPr id="25" name="TextBox 24"/>
          <p:cNvSpPr txBox="1">
            <a:spLocks noChangeArrowheads="1"/>
          </p:cNvSpPr>
          <p:nvPr/>
        </p:nvSpPr>
        <p:spPr bwMode="auto">
          <a:xfrm>
            <a:off x="793750" y="6032500"/>
            <a:ext cx="7623175" cy="369888"/>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It is linear, but not a spatially invariant operation. There is not convolution.</a:t>
            </a:r>
          </a:p>
        </p:txBody>
      </p:sp>
      <p:sp>
        <p:nvSpPr>
          <p:cNvPr id="21" name="Rectangle 20"/>
          <p:cNvSpPr/>
          <p:nvPr/>
        </p:nvSpPr>
        <p:spPr>
          <a:xfrm>
            <a:off x="8682038" y="1728788"/>
            <a:ext cx="461962" cy="300513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ln/>
        </p:spPr>
        <p:txBody>
          <a:bodyPr rIns="132080"/>
          <a:lstStyle/>
          <a:p>
            <a:r>
              <a:rPr lang="en-US"/>
              <a:t>Rectangular filter</a:t>
            </a:r>
          </a:p>
        </p:txBody>
      </p:sp>
      <p:pic>
        <p:nvPicPr>
          <p:cNvPr id="28674"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92463" y="3030538"/>
            <a:ext cx="300037" cy="276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8675" name="Rectangle 3"/>
          <p:cNvSpPr>
            <a:spLocks/>
          </p:cNvSpPr>
          <p:nvPr/>
        </p:nvSpPr>
        <p:spPr bwMode="auto">
          <a:xfrm>
            <a:off x="1320800" y="4813300"/>
            <a:ext cx="7889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g[m,n]</a:t>
            </a:r>
          </a:p>
        </p:txBody>
      </p:sp>
      <p:sp>
        <p:nvSpPr>
          <p:cNvPr id="28676" name="Rectangle 4"/>
          <p:cNvSpPr>
            <a:spLocks/>
          </p:cNvSpPr>
          <p:nvPr/>
        </p:nvSpPr>
        <p:spPr bwMode="auto">
          <a:xfrm>
            <a:off x="3962400" y="3887788"/>
            <a:ext cx="7889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h[m,n]</a:t>
            </a:r>
          </a:p>
        </p:txBody>
      </p:sp>
      <p:sp>
        <p:nvSpPr>
          <p:cNvPr id="28677" name="Rectangle 5"/>
          <p:cNvSpPr>
            <a:spLocks/>
          </p:cNvSpPr>
          <p:nvPr/>
        </p:nvSpPr>
        <p:spPr bwMode="auto">
          <a:xfrm>
            <a:off x="5138738" y="2990850"/>
            <a:ext cx="28733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a:t>
            </a:r>
          </a:p>
        </p:txBody>
      </p:sp>
      <p:sp>
        <p:nvSpPr>
          <p:cNvPr id="28678" name="Rectangle 6"/>
          <p:cNvSpPr>
            <a:spLocks/>
          </p:cNvSpPr>
          <p:nvPr/>
        </p:nvSpPr>
        <p:spPr bwMode="auto">
          <a:xfrm>
            <a:off x="5313363" y="1497013"/>
            <a:ext cx="520700" cy="3341687"/>
          </a:xfrm>
          <a:prstGeom prst="rect">
            <a:avLst/>
          </a:prstGeom>
          <a:solidFill>
            <a:srgbClr val="FFFFFF"/>
          </a:solidFill>
          <a:ln w="9525" cap="flat">
            <a:solidFill>
              <a:srgbClr val="FFFFFF"/>
            </a:solidFill>
            <a:prstDash val="solid"/>
            <a:miter lim="800000"/>
            <a:headEnd type="none" w="med" len="med"/>
            <a:tailEnd type="none" w="med" len="med"/>
          </a:ln>
        </p:spPr>
        <p:txBody>
          <a:bodyPr lIns="0" tIns="0" rIns="0" bIns="0"/>
          <a:lstStyle/>
          <a:p>
            <a:endParaRPr lang="en-US"/>
          </a:p>
        </p:txBody>
      </p:sp>
      <p:sp>
        <p:nvSpPr>
          <p:cNvPr id="28679" name="Rectangle 7"/>
          <p:cNvSpPr>
            <a:spLocks/>
          </p:cNvSpPr>
          <p:nvPr/>
        </p:nvSpPr>
        <p:spPr bwMode="auto">
          <a:xfrm>
            <a:off x="5675313" y="1236663"/>
            <a:ext cx="3073400" cy="536575"/>
          </a:xfrm>
          <a:prstGeom prst="rect">
            <a:avLst/>
          </a:prstGeom>
          <a:solidFill>
            <a:srgbClr val="FFFFFF"/>
          </a:solidFill>
          <a:ln w="9525" cap="flat">
            <a:solidFill>
              <a:srgbClr val="FFFFFF"/>
            </a:solidFill>
            <a:prstDash val="solid"/>
            <a:miter lim="800000"/>
            <a:headEnd type="none" w="med" len="med"/>
            <a:tailEnd type="none" w="med" len="med"/>
          </a:ln>
        </p:spPr>
        <p:txBody>
          <a:bodyPr lIns="0" tIns="0" rIns="0" bIns="0"/>
          <a:lstStyle/>
          <a:p>
            <a:endParaRPr lang="en-US"/>
          </a:p>
        </p:txBody>
      </p:sp>
      <p:sp>
        <p:nvSpPr>
          <p:cNvPr id="28680" name="Rectangle 8"/>
          <p:cNvSpPr>
            <a:spLocks/>
          </p:cNvSpPr>
          <p:nvPr/>
        </p:nvSpPr>
        <p:spPr bwMode="auto">
          <a:xfrm>
            <a:off x="6888163" y="4667250"/>
            <a:ext cx="7254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f[m,n]</a:t>
            </a:r>
          </a:p>
        </p:txBody>
      </p:sp>
      <p:sp>
        <p:nvSpPr>
          <p:cNvPr id="28681" name="Rectangle 9"/>
          <p:cNvSpPr>
            <a:spLocks/>
          </p:cNvSpPr>
          <p:nvPr/>
        </p:nvSpPr>
        <p:spPr bwMode="auto">
          <a:xfrm>
            <a:off x="8682038" y="1728788"/>
            <a:ext cx="461962" cy="3005137"/>
          </a:xfrm>
          <a:prstGeom prst="rect">
            <a:avLst/>
          </a:prstGeom>
          <a:solidFill>
            <a:srgbClr val="FFFFFF"/>
          </a:solidFill>
          <a:ln w="9525" cap="flat">
            <a:solidFill>
              <a:srgbClr val="FFFFFF"/>
            </a:solidFill>
            <a:prstDash val="solid"/>
            <a:miter lim="800000"/>
            <a:headEnd type="none" w="med" len="med"/>
            <a:tailEnd type="none" w="med" len="med"/>
          </a:ln>
        </p:spPr>
        <p:txBody>
          <a:bodyPr lIns="0" tIns="0" rIns="0" bIns="0"/>
          <a:lstStyle/>
          <a:p>
            <a:endParaRPr lang="en-US"/>
          </a:p>
        </p:txBody>
      </p:sp>
      <p:sp>
        <p:nvSpPr>
          <p:cNvPr id="28682" name="Rectangle 10"/>
          <p:cNvSpPr>
            <a:spLocks/>
          </p:cNvSpPr>
          <p:nvPr/>
        </p:nvSpPr>
        <p:spPr bwMode="auto">
          <a:xfrm>
            <a:off x="3819525" y="2760663"/>
            <a:ext cx="1074738" cy="952500"/>
          </a:xfrm>
          <a:prstGeom prst="rect">
            <a:avLst/>
          </a:prstGeom>
          <a:solidFill>
            <a:srgbClr val="7F7F7F"/>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pic>
        <p:nvPicPr>
          <p:cNvPr id="28683" name="Picture 11"/>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9337" t="7869" r="19545" b="17191"/>
          <a:stretch>
            <a:fillRect/>
          </a:stretch>
        </p:blipFill>
        <p:spPr bwMode="auto">
          <a:xfrm>
            <a:off x="5678488" y="1681163"/>
            <a:ext cx="2960687" cy="29384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28684" name="Picture 12"/>
          <p:cNvPicPr>
            <a:picLocks noChangeArrowheads="1"/>
          </p:cNvPicPr>
          <p:nvPr/>
        </p:nvPicPr>
        <p:blipFill>
          <a:blip r:embed="rId4">
            <a:graysc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3363" y="1739900"/>
            <a:ext cx="2824162" cy="28241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ln/>
        </p:spPr>
        <p:txBody>
          <a:bodyPr rIns="132080"/>
          <a:lstStyle/>
          <a:p>
            <a:r>
              <a:rPr lang="en-US"/>
              <a:t>Rectangular filter</a:t>
            </a:r>
          </a:p>
        </p:txBody>
      </p:sp>
      <p:pic>
        <p:nvPicPr>
          <p:cNvPr id="29698"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92463" y="3030538"/>
            <a:ext cx="300037" cy="276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29699" name="Rectangle 3"/>
          <p:cNvSpPr>
            <a:spLocks/>
          </p:cNvSpPr>
          <p:nvPr/>
        </p:nvSpPr>
        <p:spPr bwMode="auto">
          <a:xfrm>
            <a:off x="1320800" y="4813300"/>
            <a:ext cx="7889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g[m,n]</a:t>
            </a:r>
          </a:p>
        </p:txBody>
      </p:sp>
      <p:sp>
        <p:nvSpPr>
          <p:cNvPr id="29700" name="Rectangle 4"/>
          <p:cNvSpPr>
            <a:spLocks/>
          </p:cNvSpPr>
          <p:nvPr/>
        </p:nvSpPr>
        <p:spPr bwMode="auto">
          <a:xfrm>
            <a:off x="3962400" y="3887788"/>
            <a:ext cx="7889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h[m,n]</a:t>
            </a:r>
          </a:p>
        </p:txBody>
      </p:sp>
      <p:sp>
        <p:nvSpPr>
          <p:cNvPr id="29701" name="Rectangle 5"/>
          <p:cNvSpPr>
            <a:spLocks/>
          </p:cNvSpPr>
          <p:nvPr/>
        </p:nvSpPr>
        <p:spPr bwMode="auto">
          <a:xfrm>
            <a:off x="5138738" y="2990850"/>
            <a:ext cx="28733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a:t>
            </a:r>
          </a:p>
        </p:txBody>
      </p:sp>
      <p:sp>
        <p:nvSpPr>
          <p:cNvPr id="29702" name="Rectangle 6"/>
          <p:cNvSpPr>
            <a:spLocks/>
          </p:cNvSpPr>
          <p:nvPr/>
        </p:nvSpPr>
        <p:spPr bwMode="auto">
          <a:xfrm>
            <a:off x="5313363" y="1497013"/>
            <a:ext cx="520700" cy="3341687"/>
          </a:xfrm>
          <a:prstGeom prst="rect">
            <a:avLst/>
          </a:prstGeom>
          <a:solidFill>
            <a:srgbClr val="FFFFFF"/>
          </a:solidFill>
          <a:ln w="9525" cap="flat">
            <a:solidFill>
              <a:srgbClr val="FFFFFF"/>
            </a:solidFill>
            <a:prstDash val="solid"/>
            <a:miter lim="800000"/>
            <a:headEnd type="none" w="med" len="med"/>
            <a:tailEnd type="none" w="med" len="med"/>
          </a:ln>
        </p:spPr>
        <p:txBody>
          <a:bodyPr lIns="0" tIns="0" rIns="0" bIns="0"/>
          <a:lstStyle/>
          <a:p>
            <a:endParaRPr lang="en-US"/>
          </a:p>
        </p:txBody>
      </p:sp>
      <p:sp>
        <p:nvSpPr>
          <p:cNvPr id="29703" name="Rectangle 7"/>
          <p:cNvSpPr>
            <a:spLocks/>
          </p:cNvSpPr>
          <p:nvPr/>
        </p:nvSpPr>
        <p:spPr bwMode="auto">
          <a:xfrm>
            <a:off x="5675313" y="1236663"/>
            <a:ext cx="3073400" cy="536575"/>
          </a:xfrm>
          <a:prstGeom prst="rect">
            <a:avLst/>
          </a:prstGeom>
          <a:solidFill>
            <a:srgbClr val="FFFFFF"/>
          </a:solidFill>
          <a:ln w="9525" cap="flat">
            <a:solidFill>
              <a:srgbClr val="FFFFFF"/>
            </a:solidFill>
            <a:prstDash val="solid"/>
            <a:miter lim="800000"/>
            <a:headEnd type="none" w="med" len="med"/>
            <a:tailEnd type="none" w="med" len="med"/>
          </a:ln>
        </p:spPr>
        <p:txBody>
          <a:bodyPr lIns="0" tIns="0" rIns="0" bIns="0"/>
          <a:lstStyle/>
          <a:p>
            <a:endParaRPr lang="en-US"/>
          </a:p>
        </p:txBody>
      </p:sp>
      <p:sp>
        <p:nvSpPr>
          <p:cNvPr id="29704" name="Rectangle 8"/>
          <p:cNvSpPr>
            <a:spLocks/>
          </p:cNvSpPr>
          <p:nvPr/>
        </p:nvSpPr>
        <p:spPr bwMode="auto">
          <a:xfrm>
            <a:off x="6888163" y="4667250"/>
            <a:ext cx="7254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f[m,n]</a:t>
            </a:r>
          </a:p>
        </p:txBody>
      </p:sp>
      <p:sp>
        <p:nvSpPr>
          <p:cNvPr id="29705" name="Rectangle 9"/>
          <p:cNvSpPr>
            <a:spLocks/>
          </p:cNvSpPr>
          <p:nvPr/>
        </p:nvSpPr>
        <p:spPr bwMode="auto">
          <a:xfrm>
            <a:off x="8682038" y="1728788"/>
            <a:ext cx="461962" cy="3005137"/>
          </a:xfrm>
          <a:prstGeom prst="rect">
            <a:avLst/>
          </a:prstGeom>
          <a:solidFill>
            <a:srgbClr val="FFFFFF"/>
          </a:solidFill>
          <a:ln w="9525" cap="flat">
            <a:solidFill>
              <a:srgbClr val="FFFFFF"/>
            </a:solidFill>
            <a:prstDash val="solid"/>
            <a:miter lim="800000"/>
            <a:headEnd type="none" w="med" len="med"/>
            <a:tailEnd type="none" w="med" len="med"/>
          </a:ln>
        </p:spPr>
        <p:txBody>
          <a:bodyPr lIns="0" tIns="0" rIns="0" bIns="0"/>
          <a:lstStyle/>
          <a:p>
            <a:endParaRPr lang="en-US"/>
          </a:p>
        </p:txBody>
      </p:sp>
      <p:sp>
        <p:nvSpPr>
          <p:cNvPr id="29706" name="Rectangle 10"/>
          <p:cNvSpPr>
            <a:spLocks/>
          </p:cNvSpPr>
          <p:nvPr/>
        </p:nvSpPr>
        <p:spPr bwMode="auto">
          <a:xfrm>
            <a:off x="3819525" y="3146425"/>
            <a:ext cx="1074738" cy="57150"/>
          </a:xfrm>
          <a:prstGeom prst="rect">
            <a:avLst/>
          </a:prstGeom>
          <a:solidFill>
            <a:srgbClr val="7F7F7F"/>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pic>
        <p:nvPicPr>
          <p:cNvPr id="29707" name="Picture 11"/>
          <p:cNvPicPr>
            <a:picLocks noChangeArrowheads="1"/>
          </p:cNvPicPr>
          <p:nvPr/>
        </p:nvPicPr>
        <p:blipFill>
          <a:blip r:embed="rId3">
            <a:graysc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3363" y="1739900"/>
            <a:ext cx="2824162" cy="28241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29708" name="Picture 12"/>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9487" t="7306" r="19545" b="16815"/>
          <a:stretch>
            <a:fillRect/>
          </a:stretch>
        </p:blipFill>
        <p:spPr bwMode="auto">
          <a:xfrm>
            <a:off x="5840413" y="1758950"/>
            <a:ext cx="2790825" cy="2813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ln/>
        </p:spPr>
        <p:txBody>
          <a:bodyPr rIns="132080"/>
          <a:lstStyle/>
          <a:p>
            <a:r>
              <a:rPr lang="en-US"/>
              <a:t>Rectangular filter</a:t>
            </a:r>
          </a:p>
        </p:txBody>
      </p:sp>
      <p:pic>
        <p:nvPicPr>
          <p:cNvPr id="30722"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92463" y="3030538"/>
            <a:ext cx="300037" cy="276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30723" name="Rectangle 3"/>
          <p:cNvSpPr>
            <a:spLocks/>
          </p:cNvSpPr>
          <p:nvPr/>
        </p:nvSpPr>
        <p:spPr bwMode="auto">
          <a:xfrm>
            <a:off x="1320800" y="4813300"/>
            <a:ext cx="7889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g[m,n]</a:t>
            </a:r>
          </a:p>
        </p:txBody>
      </p:sp>
      <p:sp>
        <p:nvSpPr>
          <p:cNvPr id="30724" name="Rectangle 4"/>
          <p:cNvSpPr>
            <a:spLocks/>
          </p:cNvSpPr>
          <p:nvPr/>
        </p:nvSpPr>
        <p:spPr bwMode="auto">
          <a:xfrm>
            <a:off x="3962400" y="3887788"/>
            <a:ext cx="7889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h[m,n]</a:t>
            </a:r>
          </a:p>
        </p:txBody>
      </p:sp>
      <p:sp>
        <p:nvSpPr>
          <p:cNvPr id="30725" name="Rectangle 5"/>
          <p:cNvSpPr>
            <a:spLocks/>
          </p:cNvSpPr>
          <p:nvPr/>
        </p:nvSpPr>
        <p:spPr bwMode="auto">
          <a:xfrm>
            <a:off x="5138738" y="2990850"/>
            <a:ext cx="28733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a:t>
            </a:r>
          </a:p>
        </p:txBody>
      </p:sp>
      <p:sp>
        <p:nvSpPr>
          <p:cNvPr id="30726" name="Rectangle 6"/>
          <p:cNvSpPr>
            <a:spLocks/>
          </p:cNvSpPr>
          <p:nvPr/>
        </p:nvSpPr>
        <p:spPr bwMode="auto">
          <a:xfrm>
            <a:off x="5313363" y="1497013"/>
            <a:ext cx="520700" cy="3341687"/>
          </a:xfrm>
          <a:prstGeom prst="rect">
            <a:avLst/>
          </a:prstGeom>
          <a:solidFill>
            <a:srgbClr val="FFFFFF"/>
          </a:solidFill>
          <a:ln w="9525" cap="flat">
            <a:solidFill>
              <a:srgbClr val="FFFFFF"/>
            </a:solidFill>
            <a:prstDash val="solid"/>
            <a:miter lim="800000"/>
            <a:headEnd type="none" w="med" len="med"/>
            <a:tailEnd type="none" w="med" len="med"/>
          </a:ln>
        </p:spPr>
        <p:txBody>
          <a:bodyPr lIns="0" tIns="0" rIns="0" bIns="0"/>
          <a:lstStyle/>
          <a:p>
            <a:endParaRPr lang="en-US"/>
          </a:p>
        </p:txBody>
      </p:sp>
      <p:sp>
        <p:nvSpPr>
          <p:cNvPr id="30727" name="Rectangle 7"/>
          <p:cNvSpPr>
            <a:spLocks/>
          </p:cNvSpPr>
          <p:nvPr/>
        </p:nvSpPr>
        <p:spPr bwMode="auto">
          <a:xfrm>
            <a:off x="5675313" y="1236663"/>
            <a:ext cx="3073400" cy="536575"/>
          </a:xfrm>
          <a:prstGeom prst="rect">
            <a:avLst/>
          </a:prstGeom>
          <a:solidFill>
            <a:srgbClr val="FFFFFF"/>
          </a:solidFill>
          <a:ln w="9525" cap="flat">
            <a:solidFill>
              <a:srgbClr val="FFFFFF"/>
            </a:solidFill>
            <a:prstDash val="solid"/>
            <a:miter lim="800000"/>
            <a:headEnd type="none" w="med" len="med"/>
            <a:tailEnd type="none" w="med" len="med"/>
          </a:ln>
        </p:spPr>
        <p:txBody>
          <a:bodyPr lIns="0" tIns="0" rIns="0" bIns="0"/>
          <a:lstStyle/>
          <a:p>
            <a:endParaRPr lang="en-US"/>
          </a:p>
        </p:txBody>
      </p:sp>
      <p:sp>
        <p:nvSpPr>
          <p:cNvPr id="30728" name="Rectangle 8"/>
          <p:cNvSpPr>
            <a:spLocks/>
          </p:cNvSpPr>
          <p:nvPr/>
        </p:nvSpPr>
        <p:spPr bwMode="auto">
          <a:xfrm>
            <a:off x="6888163" y="4667250"/>
            <a:ext cx="7254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f[m,n]</a:t>
            </a:r>
          </a:p>
        </p:txBody>
      </p:sp>
      <p:sp>
        <p:nvSpPr>
          <p:cNvPr id="30729" name="Rectangle 9"/>
          <p:cNvSpPr>
            <a:spLocks/>
          </p:cNvSpPr>
          <p:nvPr/>
        </p:nvSpPr>
        <p:spPr bwMode="auto">
          <a:xfrm>
            <a:off x="8682038" y="1728788"/>
            <a:ext cx="461962" cy="3005137"/>
          </a:xfrm>
          <a:prstGeom prst="rect">
            <a:avLst/>
          </a:prstGeom>
          <a:solidFill>
            <a:srgbClr val="FFFFFF"/>
          </a:solidFill>
          <a:ln w="9525" cap="flat">
            <a:solidFill>
              <a:srgbClr val="FFFFFF"/>
            </a:solidFill>
            <a:prstDash val="solid"/>
            <a:miter lim="800000"/>
            <a:headEnd type="none" w="med" len="med"/>
            <a:tailEnd type="none" w="med" len="med"/>
          </a:ln>
        </p:spPr>
        <p:txBody>
          <a:bodyPr lIns="0" tIns="0" rIns="0" bIns="0"/>
          <a:lstStyle/>
          <a:p>
            <a:endParaRPr lang="en-US"/>
          </a:p>
        </p:txBody>
      </p:sp>
      <p:sp>
        <p:nvSpPr>
          <p:cNvPr id="30730" name="Rectangle 10"/>
          <p:cNvSpPr>
            <a:spLocks/>
          </p:cNvSpPr>
          <p:nvPr/>
        </p:nvSpPr>
        <p:spPr bwMode="auto">
          <a:xfrm>
            <a:off x="4248150" y="2741613"/>
            <a:ext cx="63500" cy="833437"/>
          </a:xfrm>
          <a:prstGeom prst="rect">
            <a:avLst/>
          </a:prstGeom>
          <a:solidFill>
            <a:srgbClr val="7F7F7F"/>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pic>
        <p:nvPicPr>
          <p:cNvPr id="30731" name="Picture 11"/>
          <p:cNvPicPr>
            <a:picLocks noChangeArrowheads="1"/>
          </p:cNvPicPr>
          <p:nvPr/>
        </p:nvPicPr>
        <p:blipFill>
          <a:blip r:embed="rId3">
            <a:graysc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33363" y="1739900"/>
            <a:ext cx="2824162" cy="28241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30732" name="Picture 12"/>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9185" t="8057" r="19696" b="17003"/>
          <a:stretch>
            <a:fillRect/>
          </a:stretch>
        </p:blipFill>
        <p:spPr bwMode="auto">
          <a:xfrm>
            <a:off x="5751513" y="1760538"/>
            <a:ext cx="2847975" cy="28257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07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6" name="Rectangle 2"/>
          <p:cNvSpPr>
            <a:spLocks noGrp="1" noChangeArrowheads="1"/>
          </p:cNvSpPr>
          <p:nvPr>
            <p:ph type="title"/>
          </p:nvPr>
        </p:nvSpPr>
        <p:spPr>
          <a:xfrm>
            <a:off x="685800" y="304800"/>
            <a:ext cx="7772400" cy="1143000"/>
          </a:xfrm>
        </p:spPr>
        <p:txBody>
          <a:bodyPr/>
          <a:lstStyle/>
          <a:p>
            <a:pPr eaLnBrk="1" hangingPunct="1"/>
            <a:r>
              <a:rPr lang="en-US">
                <a:ea typeface="ＭＳ Ｐゴシック" pitchFamily="-1" charset="-128"/>
                <a:cs typeface="ＭＳ Ｐゴシック" pitchFamily="-1" charset="-128"/>
              </a:rPr>
              <a:t>Sharpening </a:t>
            </a:r>
          </a:p>
        </p:txBody>
      </p:sp>
      <p:graphicFrame>
        <p:nvGraphicFramePr>
          <p:cNvPr id="49154" name="Object 2"/>
          <p:cNvGraphicFramePr>
            <a:graphicFrameLocks noChangeAspect="1"/>
          </p:cNvGraphicFramePr>
          <p:nvPr/>
        </p:nvGraphicFramePr>
        <p:xfrm>
          <a:off x="152400" y="2667000"/>
          <a:ext cx="1970088" cy="1970088"/>
        </p:xfrm>
        <a:graphic>
          <a:graphicData uri="http://schemas.openxmlformats.org/presentationml/2006/ole">
            <p:oleObj spid="_x0000_s380930" name="Image" r:id="rId4" imgW="1969643" imgH="1969643" progId="">
              <p:embed/>
            </p:oleObj>
          </a:graphicData>
        </a:graphic>
      </p:graphicFrame>
      <p:sp>
        <p:nvSpPr>
          <p:cNvPr id="49157" name="Text Box 4"/>
          <p:cNvSpPr txBox="1">
            <a:spLocks noChangeArrowheads="1"/>
          </p:cNvSpPr>
          <p:nvPr/>
        </p:nvSpPr>
        <p:spPr bwMode="auto">
          <a:xfrm>
            <a:off x="533400" y="4800600"/>
            <a:ext cx="1130300" cy="457200"/>
          </a:xfrm>
          <a:prstGeom prst="rect">
            <a:avLst/>
          </a:prstGeom>
          <a:noFill/>
          <a:ln w="9525">
            <a:noFill/>
            <a:miter lim="800000"/>
            <a:headEnd/>
            <a:tailEnd/>
          </a:ln>
        </p:spPr>
        <p:txBody>
          <a:bodyPr wrap="none">
            <a:prstTxWarp prst="textNoShape">
              <a:avLst/>
            </a:prstTxWarp>
            <a:spAutoFit/>
          </a:bodyPr>
          <a:lstStyle/>
          <a:p>
            <a:pPr defTabSz="457200" eaLnBrk="0" hangingPunct="0"/>
            <a:r>
              <a:rPr lang="en-US" sz="1800">
                <a:solidFill>
                  <a:prstClr val="black"/>
                </a:solidFill>
                <a:latin typeface="Arial" pitchFamily="-1" charset="0"/>
                <a:ea typeface="ＭＳ Ｐゴシック" pitchFamily="-1" charset="-128"/>
                <a:cs typeface="ＭＳ Ｐゴシック" pitchFamily="-1" charset="-128"/>
              </a:rPr>
              <a:t>original</a:t>
            </a:r>
          </a:p>
        </p:txBody>
      </p:sp>
      <p:sp>
        <p:nvSpPr>
          <p:cNvPr id="49158" name="Line 5"/>
          <p:cNvSpPr>
            <a:spLocks noChangeShapeType="1"/>
          </p:cNvSpPr>
          <p:nvPr/>
        </p:nvSpPr>
        <p:spPr bwMode="auto">
          <a:xfrm>
            <a:off x="2743200" y="3962400"/>
            <a:ext cx="1219200" cy="0"/>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59" name="Line 6"/>
          <p:cNvSpPr>
            <a:spLocks noChangeShapeType="1"/>
          </p:cNvSpPr>
          <p:nvPr/>
        </p:nvSpPr>
        <p:spPr bwMode="auto">
          <a:xfrm>
            <a:off x="3352800" y="3962400"/>
            <a:ext cx="0" cy="152400"/>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60" name="Text Box 7"/>
          <p:cNvSpPr txBox="1">
            <a:spLocks noChangeArrowheads="1"/>
          </p:cNvSpPr>
          <p:nvPr/>
        </p:nvSpPr>
        <p:spPr bwMode="auto">
          <a:xfrm>
            <a:off x="3200400" y="4191000"/>
            <a:ext cx="285750" cy="336550"/>
          </a:xfrm>
          <a:prstGeom prst="rect">
            <a:avLst/>
          </a:prstGeom>
          <a:noFill/>
          <a:ln w="9525">
            <a:noFill/>
            <a:miter lim="800000"/>
            <a:headEnd/>
            <a:tailEnd/>
          </a:ln>
        </p:spPr>
        <p:txBody>
          <a:bodyPr wrap="none">
            <a:prstTxWarp prst="textNoShape">
              <a:avLst/>
            </a:prstTxWarp>
            <a:spAutoFit/>
          </a:bodyPr>
          <a:lstStyle/>
          <a:p>
            <a:pPr defTabSz="457200" eaLnBrk="0" hangingPunct="0"/>
            <a:r>
              <a:rPr lang="en-US" sz="1600">
                <a:solidFill>
                  <a:prstClr val="black"/>
                </a:solidFill>
                <a:latin typeface="Arial" pitchFamily="-1" charset="0"/>
                <a:ea typeface="ＭＳ Ｐゴシック" pitchFamily="-1" charset="-128"/>
                <a:cs typeface="ＭＳ Ｐゴシック" pitchFamily="-1" charset="-128"/>
              </a:rPr>
              <a:t>0</a:t>
            </a:r>
          </a:p>
        </p:txBody>
      </p:sp>
      <p:sp>
        <p:nvSpPr>
          <p:cNvPr id="49161" name="Text Box 8"/>
          <p:cNvSpPr txBox="1">
            <a:spLocks noChangeArrowheads="1"/>
          </p:cNvSpPr>
          <p:nvPr/>
        </p:nvSpPr>
        <p:spPr bwMode="auto">
          <a:xfrm>
            <a:off x="2590800" y="4343400"/>
            <a:ext cx="184150" cy="457200"/>
          </a:xfrm>
          <a:prstGeom prst="rect">
            <a:avLst/>
          </a:prstGeom>
          <a:noFill/>
          <a:ln w="9525">
            <a:noFill/>
            <a:miter lim="800000"/>
            <a:headEnd/>
            <a:tailEnd/>
          </a:ln>
        </p:spPr>
        <p:txBody>
          <a:bodyPr wrap="none">
            <a:prstTxWarp prst="textNoShape">
              <a:avLst/>
            </a:prstTxWarp>
            <a:spAutoFit/>
          </a:bodyPr>
          <a:lstStyle/>
          <a:p>
            <a:pPr defTabSz="457200" eaLnBrk="0" hangingPunct="0"/>
            <a:endParaRPr lang="en-US" sz="1800">
              <a:solidFill>
                <a:prstClr val="black"/>
              </a:solidFill>
              <a:latin typeface="Arial" pitchFamily="-1" charset="0"/>
              <a:ea typeface="ＭＳ Ｐゴシック" pitchFamily="-1" charset="-128"/>
              <a:cs typeface="ＭＳ Ｐゴシック" pitchFamily="-1" charset="-128"/>
            </a:endParaRPr>
          </a:p>
        </p:txBody>
      </p:sp>
      <p:sp>
        <p:nvSpPr>
          <p:cNvPr id="49162" name="Line 9"/>
          <p:cNvSpPr>
            <a:spLocks noChangeShapeType="1"/>
          </p:cNvSpPr>
          <p:nvPr/>
        </p:nvSpPr>
        <p:spPr bwMode="auto">
          <a:xfrm>
            <a:off x="3200400" y="3962400"/>
            <a:ext cx="0" cy="76200"/>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63" name="Line 10"/>
          <p:cNvSpPr>
            <a:spLocks noChangeShapeType="1"/>
          </p:cNvSpPr>
          <p:nvPr/>
        </p:nvSpPr>
        <p:spPr bwMode="auto">
          <a:xfrm>
            <a:off x="3048000" y="3962400"/>
            <a:ext cx="0" cy="76200"/>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64" name="Line 11"/>
          <p:cNvSpPr>
            <a:spLocks noChangeShapeType="1"/>
          </p:cNvSpPr>
          <p:nvPr/>
        </p:nvSpPr>
        <p:spPr bwMode="auto">
          <a:xfrm>
            <a:off x="2895600" y="3962400"/>
            <a:ext cx="0" cy="76200"/>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65" name="Line 12"/>
          <p:cNvSpPr>
            <a:spLocks noChangeShapeType="1"/>
          </p:cNvSpPr>
          <p:nvPr/>
        </p:nvSpPr>
        <p:spPr bwMode="auto">
          <a:xfrm>
            <a:off x="2743200" y="3962400"/>
            <a:ext cx="0" cy="76200"/>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66" name="Line 13"/>
          <p:cNvSpPr>
            <a:spLocks noChangeShapeType="1"/>
          </p:cNvSpPr>
          <p:nvPr/>
        </p:nvSpPr>
        <p:spPr bwMode="auto">
          <a:xfrm>
            <a:off x="3962400" y="3962400"/>
            <a:ext cx="0" cy="76200"/>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67" name="Line 14"/>
          <p:cNvSpPr>
            <a:spLocks noChangeShapeType="1"/>
          </p:cNvSpPr>
          <p:nvPr/>
        </p:nvSpPr>
        <p:spPr bwMode="auto">
          <a:xfrm>
            <a:off x="3810000" y="3962400"/>
            <a:ext cx="0" cy="76200"/>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68" name="Line 15"/>
          <p:cNvSpPr>
            <a:spLocks noChangeShapeType="1"/>
          </p:cNvSpPr>
          <p:nvPr/>
        </p:nvSpPr>
        <p:spPr bwMode="auto">
          <a:xfrm>
            <a:off x="3657600" y="3962400"/>
            <a:ext cx="0" cy="76200"/>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69" name="Line 16"/>
          <p:cNvSpPr>
            <a:spLocks noChangeShapeType="1"/>
          </p:cNvSpPr>
          <p:nvPr/>
        </p:nvSpPr>
        <p:spPr bwMode="auto">
          <a:xfrm>
            <a:off x="3505200" y="3962400"/>
            <a:ext cx="0" cy="76200"/>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70" name="Line 17"/>
          <p:cNvSpPr>
            <a:spLocks noChangeShapeType="1"/>
          </p:cNvSpPr>
          <p:nvPr/>
        </p:nvSpPr>
        <p:spPr bwMode="auto">
          <a:xfrm flipV="1">
            <a:off x="3352800" y="2362200"/>
            <a:ext cx="0" cy="1600200"/>
          </a:xfrm>
          <a:prstGeom prst="line">
            <a:avLst/>
          </a:prstGeom>
          <a:noFill/>
          <a:ln w="38100">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71" name="Text Box 18"/>
          <p:cNvSpPr txBox="1">
            <a:spLocks noChangeArrowheads="1"/>
          </p:cNvSpPr>
          <p:nvPr/>
        </p:nvSpPr>
        <p:spPr bwMode="auto">
          <a:xfrm>
            <a:off x="3429000" y="1981200"/>
            <a:ext cx="565150" cy="457200"/>
          </a:xfrm>
          <a:prstGeom prst="rect">
            <a:avLst/>
          </a:prstGeom>
          <a:noFill/>
          <a:ln w="9525">
            <a:noFill/>
            <a:miter lim="800000"/>
            <a:headEnd/>
            <a:tailEnd/>
          </a:ln>
        </p:spPr>
        <p:txBody>
          <a:bodyPr wrap="none">
            <a:prstTxWarp prst="textNoShape">
              <a:avLst/>
            </a:prstTxWarp>
            <a:spAutoFit/>
          </a:bodyPr>
          <a:lstStyle/>
          <a:p>
            <a:pPr defTabSz="457200" eaLnBrk="0" hangingPunct="0"/>
            <a:r>
              <a:rPr lang="en-US" sz="1800">
                <a:solidFill>
                  <a:prstClr val="black"/>
                </a:solidFill>
                <a:latin typeface="Arial" pitchFamily="-1" charset="0"/>
                <a:ea typeface="ＭＳ Ｐゴシック" pitchFamily="-1" charset="-128"/>
                <a:cs typeface="ＭＳ Ｐゴシック" pitchFamily="-1" charset="-128"/>
              </a:rPr>
              <a:t>2.0</a:t>
            </a:r>
          </a:p>
        </p:txBody>
      </p:sp>
      <p:sp>
        <p:nvSpPr>
          <p:cNvPr id="49172" name="Line 19"/>
          <p:cNvSpPr>
            <a:spLocks noChangeShapeType="1"/>
          </p:cNvSpPr>
          <p:nvPr/>
        </p:nvSpPr>
        <p:spPr bwMode="auto">
          <a:xfrm>
            <a:off x="4191000" y="3352800"/>
            <a:ext cx="609600" cy="0"/>
          </a:xfrm>
          <a:prstGeom prst="line">
            <a:avLst/>
          </a:prstGeom>
          <a:noFill/>
          <a:ln w="76200">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grpSp>
        <p:nvGrpSpPr>
          <p:cNvPr id="2" name="Group 20"/>
          <p:cNvGrpSpPr>
            <a:grpSpLocks/>
          </p:cNvGrpSpPr>
          <p:nvPr/>
        </p:nvGrpSpPr>
        <p:grpSpPr bwMode="auto">
          <a:xfrm>
            <a:off x="5105400" y="3244850"/>
            <a:ext cx="1219200" cy="1250950"/>
            <a:chOff x="3552" y="1968"/>
            <a:chExt cx="768" cy="788"/>
          </a:xfrm>
        </p:grpSpPr>
        <p:sp>
          <p:nvSpPr>
            <p:cNvPr id="49175" name="Line 21"/>
            <p:cNvSpPr>
              <a:spLocks noChangeShapeType="1"/>
            </p:cNvSpPr>
            <p:nvPr/>
          </p:nvSpPr>
          <p:spPr bwMode="auto">
            <a:xfrm>
              <a:off x="3552" y="2400"/>
              <a:ext cx="768" cy="0"/>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76" name="Line 22"/>
            <p:cNvSpPr>
              <a:spLocks noChangeShapeType="1"/>
            </p:cNvSpPr>
            <p:nvPr/>
          </p:nvSpPr>
          <p:spPr bwMode="auto">
            <a:xfrm>
              <a:off x="3936" y="2400"/>
              <a:ext cx="0" cy="96"/>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77" name="Text Box 23"/>
            <p:cNvSpPr txBox="1">
              <a:spLocks noChangeArrowheads="1"/>
            </p:cNvSpPr>
            <p:nvPr/>
          </p:nvSpPr>
          <p:spPr bwMode="auto">
            <a:xfrm>
              <a:off x="3840" y="2544"/>
              <a:ext cx="180" cy="212"/>
            </a:xfrm>
            <a:prstGeom prst="rect">
              <a:avLst/>
            </a:prstGeom>
            <a:noFill/>
            <a:ln w="9525">
              <a:noFill/>
              <a:miter lim="800000"/>
              <a:headEnd/>
              <a:tailEnd/>
            </a:ln>
          </p:spPr>
          <p:txBody>
            <a:bodyPr wrap="none">
              <a:prstTxWarp prst="textNoShape">
                <a:avLst/>
              </a:prstTxWarp>
              <a:spAutoFit/>
            </a:bodyPr>
            <a:lstStyle/>
            <a:p>
              <a:pPr defTabSz="457200" eaLnBrk="0" hangingPunct="0"/>
              <a:r>
                <a:rPr lang="en-US" sz="1600">
                  <a:solidFill>
                    <a:prstClr val="black"/>
                  </a:solidFill>
                  <a:latin typeface="Arial" pitchFamily="-1" charset="0"/>
                  <a:ea typeface="ＭＳ Ｐゴシック" pitchFamily="-1" charset="-128"/>
                  <a:cs typeface="ＭＳ Ｐゴシック" pitchFamily="-1" charset="-128"/>
                </a:rPr>
                <a:t>0</a:t>
              </a:r>
            </a:p>
          </p:txBody>
        </p:sp>
        <p:sp>
          <p:nvSpPr>
            <p:cNvPr id="49178" name="Line 24"/>
            <p:cNvSpPr>
              <a:spLocks noChangeShapeType="1"/>
            </p:cNvSpPr>
            <p:nvPr/>
          </p:nvSpPr>
          <p:spPr bwMode="auto">
            <a:xfrm>
              <a:off x="3840" y="2400"/>
              <a:ext cx="0" cy="48"/>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79" name="Line 25"/>
            <p:cNvSpPr>
              <a:spLocks noChangeShapeType="1"/>
            </p:cNvSpPr>
            <p:nvPr/>
          </p:nvSpPr>
          <p:spPr bwMode="auto">
            <a:xfrm>
              <a:off x="3744" y="2400"/>
              <a:ext cx="0" cy="48"/>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80" name="Line 26"/>
            <p:cNvSpPr>
              <a:spLocks noChangeShapeType="1"/>
            </p:cNvSpPr>
            <p:nvPr/>
          </p:nvSpPr>
          <p:spPr bwMode="auto">
            <a:xfrm>
              <a:off x="3648" y="2400"/>
              <a:ext cx="0" cy="48"/>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81" name="Line 27"/>
            <p:cNvSpPr>
              <a:spLocks noChangeShapeType="1"/>
            </p:cNvSpPr>
            <p:nvPr/>
          </p:nvSpPr>
          <p:spPr bwMode="auto">
            <a:xfrm>
              <a:off x="3552" y="2400"/>
              <a:ext cx="0" cy="48"/>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82" name="Line 28"/>
            <p:cNvSpPr>
              <a:spLocks noChangeShapeType="1"/>
            </p:cNvSpPr>
            <p:nvPr/>
          </p:nvSpPr>
          <p:spPr bwMode="auto">
            <a:xfrm>
              <a:off x="4320" y="2400"/>
              <a:ext cx="0" cy="48"/>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83" name="Line 29"/>
            <p:cNvSpPr>
              <a:spLocks noChangeShapeType="1"/>
            </p:cNvSpPr>
            <p:nvPr/>
          </p:nvSpPr>
          <p:spPr bwMode="auto">
            <a:xfrm>
              <a:off x="4224" y="2400"/>
              <a:ext cx="0" cy="48"/>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84" name="Line 30"/>
            <p:cNvSpPr>
              <a:spLocks noChangeShapeType="1"/>
            </p:cNvSpPr>
            <p:nvPr/>
          </p:nvSpPr>
          <p:spPr bwMode="auto">
            <a:xfrm>
              <a:off x="4128" y="2400"/>
              <a:ext cx="0" cy="48"/>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85" name="Line 31"/>
            <p:cNvSpPr>
              <a:spLocks noChangeShapeType="1"/>
            </p:cNvSpPr>
            <p:nvPr/>
          </p:nvSpPr>
          <p:spPr bwMode="auto">
            <a:xfrm>
              <a:off x="4032" y="2400"/>
              <a:ext cx="0" cy="48"/>
            </a:xfrm>
            <a:prstGeom prst="line">
              <a:avLst/>
            </a:prstGeom>
            <a:noFill/>
            <a:ln w="9525">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86" name="Line 32"/>
            <p:cNvSpPr>
              <a:spLocks noChangeShapeType="1"/>
            </p:cNvSpPr>
            <p:nvPr/>
          </p:nvSpPr>
          <p:spPr bwMode="auto">
            <a:xfrm flipV="1">
              <a:off x="3840" y="2208"/>
              <a:ext cx="0" cy="192"/>
            </a:xfrm>
            <a:prstGeom prst="line">
              <a:avLst/>
            </a:prstGeom>
            <a:noFill/>
            <a:ln w="38100">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87" name="Text Box 33"/>
            <p:cNvSpPr txBox="1">
              <a:spLocks noChangeArrowheads="1"/>
            </p:cNvSpPr>
            <p:nvPr/>
          </p:nvSpPr>
          <p:spPr bwMode="auto">
            <a:xfrm>
              <a:off x="3600" y="1968"/>
              <a:ext cx="452" cy="288"/>
            </a:xfrm>
            <a:prstGeom prst="rect">
              <a:avLst/>
            </a:prstGeom>
            <a:noFill/>
            <a:ln w="9525">
              <a:noFill/>
              <a:miter lim="800000"/>
              <a:headEnd/>
              <a:tailEnd/>
            </a:ln>
          </p:spPr>
          <p:txBody>
            <a:bodyPr wrap="none">
              <a:prstTxWarp prst="textNoShape">
                <a:avLst/>
              </a:prstTxWarp>
              <a:spAutoFit/>
            </a:bodyPr>
            <a:lstStyle/>
            <a:p>
              <a:pPr defTabSz="457200" eaLnBrk="0" hangingPunct="0"/>
              <a:r>
                <a:rPr lang="en-US" sz="1800">
                  <a:solidFill>
                    <a:prstClr val="black"/>
                  </a:solidFill>
                  <a:latin typeface="Arial" pitchFamily="-1" charset="0"/>
                  <a:ea typeface="ＭＳ Ｐゴシック" pitchFamily="-1" charset="-128"/>
                  <a:cs typeface="ＭＳ Ｐゴシック" pitchFamily="-1" charset="-128"/>
                </a:rPr>
                <a:t>0.33</a:t>
              </a:r>
            </a:p>
          </p:txBody>
        </p:sp>
        <p:sp>
          <p:nvSpPr>
            <p:cNvPr id="49188" name="Line 34"/>
            <p:cNvSpPr>
              <a:spLocks noChangeShapeType="1"/>
            </p:cNvSpPr>
            <p:nvPr/>
          </p:nvSpPr>
          <p:spPr bwMode="auto">
            <a:xfrm flipV="1">
              <a:off x="3936" y="2208"/>
              <a:ext cx="0" cy="192"/>
            </a:xfrm>
            <a:prstGeom prst="line">
              <a:avLst/>
            </a:prstGeom>
            <a:noFill/>
            <a:ln w="38100">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sp>
          <p:nvSpPr>
            <p:cNvPr id="49189" name="Line 35"/>
            <p:cNvSpPr>
              <a:spLocks noChangeShapeType="1"/>
            </p:cNvSpPr>
            <p:nvPr/>
          </p:nvSpPr>
          <p:spPr bwMode="auto">
            <a:xfrm flipV="1">
              <a:off x="4032" y="2208"/>
              <a:ext cx="0" cy="192"/>
            </a:xfrm>
            <a:prstGeom prst="line">
              <a:avLst/>
            </a:prstGeom>
            <a:noFill/>
            <a:ln w="38100">
              <a:solidFill>
                <a:schemeClr val="tx1"/>
              </a:solidFill>
              <a:round/>
              <a:headEnd/>
              <a:tailEnd/>
            </a:ln>
          </p:spPr>
          <p:txBody>
            <a:bodyPr wrap="none" anchor="ctr">
              <a:prstTxWarp prst="textNoShape">
                <a:avLst/>
              </a:prstTxWarp>
            </a:bodyPr>
            <a:lstStyle/>
            <a:p>
              <a:pPr defTabSz="457200"/>
              <a:endParaRPr lang="en-US" sz="1800" smtClean="0">
                <a:solidFill>
                  <a:prstClr val="black"/>
                </a:solidFill>
                <a:latin typeface="Arial" pitchFamily="-1" charset="0"/>
                <a:ea typeface="ＭＳ Ｐゴシック" pitchFamily="-1" charset="-128"/>
                <a:cs typeface="ＭＳ Ｐゴシック" pitchFamily="-1" charset="-128"/>
              </a:endParaRPr>
            </a:p>
          </p:txBody>
        </p:sp>
      </p:grpSp>
      <p:sp>
        <p:nvSpPr>
          <p:cNvPr id="49174" name="Text Box 36"/>
          <p:cNvSpPr txBox="1">
            <a:spLocks noChangeArrowheads="1"/>
          </p:cNvSpPr>
          <p:nvPr/>
        </p:nvSpPr>
        <p:spPr bwMode="auto">
          <a:xfrm>
            <a:off x="7239000" y="4664075"/>
            <a:ext cx="1676400" cy="822325"/>
          </a:xfrm>
          <a:prstGeom prst="rect">
            <a:avLst/>
          </a:prstGeom>
          <a:noFill/>
          <a:ln w="9525">
            <a:noFill/>
            <a:miter lim="800000"/>
            <a:headEnd/>
            <a:tailEnd/>
          </a:ln>
        </p:spPr>
        <p:txBody>
          <a:bodyPr>
            <a:prstTxWarp prst="textNoShape">
              <a:avLst/>
            </a:prstTxWarp>
            <a:spAutoFit/>
          </a:bodyPr>
          <a:lstStyle/>
          <a:p>
            <a:pPr defTabSz="457200" eaLnBrk="0" hangingPunct="0"/>
            <a:r>
              <a:rPr lang="en-US" sz="1800">
                <a:solidFill>
                  <a:prstClr val="black"/>
                </a:solidFill>
                <a:latin typeface="Arial" pitchFamily="-1" charset="0"/>
                <a:ea typeface="ＭＳ Ｐゴシック" pitchFamily="-1" charset="-128"/>
                <a:cs typeface="ＭＳ Ｐゴシック" pitchFamily="-1" charset="-128"/>
              </a:rPr>
              <a:t>Sharpened original</a:t>
            </a:r>
          </a:p>
        </p:txBody>
      </p:sp>
      <p:graphicFrame>
        <p:nvGraphicFramePr>
          <p:cNvPr id="49155" name="Object 3"/>
          <p:cNvGraphicFramePr>
            <a:graphicFrameLocks noChangeAspect="1"/>
          </p:cNvGraphicFramePr>
          <p:nvPr/>
        </p:nvGraphicFramePr>
        <p:xfrm>
          <a:off x="7010400" y="2514600"/>
          <a:ext cx="1981200" cy="1981200"/>
        </p:xfrm>
        <a:graphic>
          <a:graphicData uri="http://schemas.openxmlformats.org/presentationml/2006/ole">
            <p:oleObj spid="_x0000_s380931" name="Image" r:id="rId5" imgW="3151430" imgH="3151430" progId="">
              <p:embed/>
            </p:oleObj>
          </a:graphicData>
        </a:graphic>
      </p:graphicFrame>
      <p:sp>
        <p:nvSpPr>
          <p:cNvPr id="38" name="TextBox 37"/>
          <p:cNvSpPr txBox="1"/>
          <p:nvPr/>
        </p:nvSpPr>
        <p:spPr>
          <a:xfrm>
            <a:off x="6489171" y="2895600"/>
            <a:ext cx="445029" cy="646331"/>
          </a:xfrm>
          <a:prstGeom prst="rect">
            <a:avLst/>
          </a:prstGeom>
          <a:noFill/>
        </p:spPr>
        <p:txBody>
          <a:bodyPr wrap="none" rtlCol="0">
            <a:spAutoFit/>
          </a:bodyPr>
          <a:lstStyle/>
          <a:p>
            <a:r>
              <a:rPr lang="en-US" sz="3600" dirty="0" smtClean="0"/>
              <a:t>=</a:t>
            </a:r>
            <a:endParaRPr lang="en-US" sz="3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685800" y="-76200"/>
            <a:ext cx="7772400" cy="1143000"/>
          </a:xfrm>
          <a:ln/>
        </p:spPr>
        <p:txBody>
          <a:bodyPr rIns="132080"/>
          <a:lstStyle/>
          <a:p>
            <a:r>
              <a:rPr lang="en-US"/>
              <a:t>Sharpening example</a:t>
            </a:r>
          </a:p>
        </p:txBody>
      </p:sp>
      <p:sp>
        <p:nvSpPr>
          <p:cNvPr id="32770" name="Line 2"/>
          <p:cNvSpPr>
            <a:spLocks noChangeShapeType="1"/>
          </p:cNvSpPr>
          <p:nvPr/>
        </p:nvSpPr>
        <p:spPr bwMode="auto">
          <a:xfrm>
            <a:off x="3962400" y="4191000"/>
            <a:ext cx="1219200" cy="1588"/>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71" name="Line 3"/>
          <p:cNvSpPr>
            <a:spLocks noChangeShapeType="1"/>
          </p:cNvSpPr>
          <p:nvPr/>
        </p:nvSpPr>
        <p:spPr bwMode="auto">
          <a:xfrm>
            <a:off x="4572000" y="4191000"/>
            <a:ext cx="1588" cy="1524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72" name="Rectangle 4"/>
          <p:cNvSpPr>
            <a:spLocks/>
          </p:cNvSpPr>
          <p:nvPr/>
        </p:nvSpPr>
        <p:spPr bwMode="auto">
          <a:xfrm rot="-5400000">
            <a:off x="3167857" y="3471069"/>
            <a:ext cx="1179512"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coefficient</a:t>
            </a:r>
          </a:p>
        </p:txBody>
      </p:sp>
      <p:sp>
        <p:nvSpPr>
          <p:cNvPr id="32773" name="Line 5"/>
          <p:cNvSpPr>
            <a:spLocks noChangeShapeType="1"/>
          </p:cNvSpPr>
          <p:nvPr/>
        </p:nvSpPr>
        <p:spPr bwMode="auto">
          <a:xfrm>
            <a:off x="4419600" y="41910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74" name="Line 6"/>
          <p:cNvSpPr>
            <a:spLocks noChangeShapeType="1"/>
          </p:cNvSpPr>
          <p:nvPr/>
        </p:nvSpPr>
        <p:spPr bwMode="auto">
          <a:xfrm>
            <a:off x="4267200" y="41910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75" name="Line 7"/>
          <p:cNvSpPr>
            <a:spLocks noChangeShapeType="1"/>
          </p:cNvSpPr>
          <p:nvPr/>
        </p:nvSpPr>
        <p:spPr bwMode="auto">
          <a:xfrm>
            <a:off x="4114800" y="41910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76" name="Line 8"/>
          <p:cNvSpPr>
            <a:spLocks noChangeShapeType="1"/>
          </p:cNvSpPr>
          <p:nvPr/>
        </p:nvSpPr>
        <p:spPr bwMode="auto">
          <a:xfrm>
            <a:off x="3962400" y="41910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77" name="Line 9"/>
          <p:cNvSpPr>
            <a:spLocks noChangeShapeType="1"/>
          </p:cNvSpPr>
          <p:nvPr/>
        </p:nvSpPr>
        <p:spPr bwMode="auto">
          <a:xfrm>
            <a:off x="5181600" y="41910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78" name="Line 10"/>
          <p:cNvSpPr>
            <a:spLocks noChangeShapeType="1"/>
          </p:cNvSpPr>
          <p:nvPr/>
        </p:nvSpPr>
        <p:spPr bwMode="auto">
          <a:xfrm>
            <a:off x="5029200" y="41910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79" name="Line 11"/>
          <p:cNvSpPr>
            <a:spLocks noChangeShapeType="1"/>
          </p:cNvSpPr>
          <p:nvPr/>
        </p:nvSpPr>
        <p:spPr bwMode="auto">
          <a:xfrm>
            <a:off x="4876800" y="41910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80" name="Line 12"/>
          <p:cNvSpPr>
            <a:spLocks noChangeShapeType="1"/>
          </p:cNvSpPr>
          <p:nvPr/>
        </p:nvSpPr>
        <p:spPr bwMode="auto">
          <a:xfrm>
            <a:off x="4724400" y="41910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81" name="Line 13"/>
          <p:cNvSpPr>
            <a:spLocks noChangeShapeType="1"/>
          </p:cNvSpPr>
          <p:nvPr/>
        </p:nvSpPr>
        <p:spPr bwMode="auto">
          <a:xfrm rot="10800000" flipH="1">
            <a:off x="4419600" y="4191000"/>
            <a:ext cx="1588" cy="30480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82" name="Rectangle 14"/>
          <p:cNvSpPr>
            <a:spLocks/>
          </p:cNvSpPr>
          <p:nvPr/>
        </p:nvSpPr>
        <p:spPr bwMode="auto">
          <a:xfrm>
            <a:off x="3810000" y="4495800"/>
            <a:ext cx="5476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-0.3</a:t>
            </a:r>
          </a:p>
        </p:txBody>
      </p:sp>
      <p:sp>
        <p:nvSpPr>
          <p:cNvPr id="32783" name="Line 15"/>
          <p:cNvSpPr>
            <a:spLocks noChangeShapeType="1"/>
          </p:cNvSpPr>
          <p:nvPr/>
        </p:nvSpPr>
        <p:spPr bwMode="auto">
          <a:xfrm rot="10800000" flipH="1">
            <a:off x="4572000" y="2667000"/>
            <a:ext cx="1588" cy="152400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84" name="Line 16"/>
          <p:cNvSpPr>
            <a:spLocks noChangeShapeType="1"/>
          </p:cNvSpPr>
          <p:nvPr/>
        </p:nvSpPr>
        <p:spPr bwMode="auto">
          <a:xfrm rot="10800000" flipH="1">
            <a:off x="4724400" y="4191000"/>
            <a:ext cx="1588" cy="30480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85" name="Line 17"/>
          <p:cNvSpPr>
            <a:spLocks noChangeShapeType="1"/>
          </p:cNvSpPr>
          <p:nvPr/>
        </p:nvSpPr>
        <p:spPr bwMode="auto">
          <a:xfrm>
            <a:off x="1295400" y="4191000"/>
            <a:ext cx="1219200" cy="1588"/>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86" name="Line 18"/>
          <p:cNvSpPr>
            <a:spLocks noChangeShapeType="1"/>
          </p:cNvSpPr>
          <p:nvPr/>
        </p:nvSpPr>
        <p:spPr bwMode="auto">
          <a:xfrm>
            <a:off x="1905000" y="4191000"/>
            <a:ext cx="1588" cy="1524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87" name="Rectangle 19"/>
          <p:cNvSpPr>
            <a:spLocks/>
          </p:cNvSpPr>
          <p:nvPr/>
        </p:nvSpPr>
        <p:spPr bwMode="auto">
          <a:xfrm>
            <a:off x="1219200" y="4724400"/>
            <a:ext cx="8905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original</a:t>
            </a:r>
          </a:p>
        </p:txBody>
      </p:sp>
      <p:sp>
        <p:nvSpPr>
          <p:cNvPr id="32788" name="Line 20"/>
          <p:cNvSpPr>
            <a:spLocks noChangeShapeType="1"/>
          </p:cNvSpPr>
          <p:nvPr/>
        </p:nvSpPr>
        <p:spPr bwMode="auto">
          <a:xfrm>
            <a:off x="1752600" y="41910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89" name="Line 21"/>
          <p:cNvSpPr>
            <a:spLocks noChangeShapeType="1"/>
          </p:cNvSpPr>
          <p:nvPr/>
        </p:nvSpPr>
        <p:spPr bwMode="auto">
          <a:xfrm>
            <a:off x="1600200" y="41910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90" name="Line 22"/>
          <p:cNvSpPr>
            <a:spLocks noChangeShapeType="1"/>
          </p:cNvSpPr>
          <p:nvPr/>
        </p:nvSpPr>
        <p:spPr bwMode="auto">
          <a:xfrm>
            <a:off x="1447800" y="41910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91" name="Line 23"/>
          <p:cNvSpPr>
            <a:spLocks noChangeShapeType="1"/>
          </p:cNvSpPr>
          <p:nvPr/>
        </p:nvSpPr>
        <p:spPr bwMode="auto">
          <a:xfrm>
            <a:off x="1295400" y="41910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92" name="Line 24"/>
          <p:cNvSpPr>
            <a:spLocks noChangeShapeType="1"/>
          </p:cNvSpPr>
          <p:nvPr/>
        </p:nvSpPr>
        <p:spPr bwMode="auto">
          <a:xfrm>
            <a:off x="2514600" y="41910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93" name="Line 25"/>
          <p:cNvSpPr>
            <a:spLocks noChangeShapeType="1"/>
          </p:cNvSpPr>
          <p:nvPr/>
        </p:nvSpPr>
        <p:spPr bwMode="auto">
          <a:xfrm>
            <a:off x="2362200" y="41910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94" name="Line 26"/>
          <p:cNvSpPr>
            <a:spLocks noChangeShapeType="1"/>
          </p:cNvSpPr>
          <p:nvPr/>
        </p:nvSpPr>
        <p:spPr bwMode="auto">
          <a:xfrm>
            <a:off x="2209800" y="41910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95" name="Line 27"/>
          <p:cNvSpPr>
            <a:spLocks noChangeShapeType="1"/>
          </p:cNvSpPr>
          <p:nvPr/>
        </p:nvSpPr>
        <p:spPr bwMode="auto">
          <a:xfrm>
            <a:off x="2057400" y="41910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96" name="Rectangle 28"/>
          <p:cNvSpPr>
            <a:spLocks/>
          </p:cNvSpPr>
          <p:nvPr/>
        </p:nvSpPr>
        <p:spPr bwMode="auto">
          <a:xfrm>
            <a:off x="1295400" y="2819400"/>
            <a:ext cx="2809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8</a:t>
            </a:r>
          </a:p>
        </p:txBody>
      </p:sp>
      <p:sp>
        <p:nvSpPr>
          <p:cNvPr id="32797" name="Line 29"/>
          <p:cNvSpPr>
            <a:spLocks noChangeShapeType="1"/>
          </p:cNvSpPr>
          <p:nvPr/>
        </p:nvSpPr>
        <p:spPr bwMode="auto">
          <a:xfrm>
            <a:off x="6400800" y="4114800"/>
            <a:ext cx="1219200" cy="1588"/>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98" name="Line 30"/>
          <p:cNvSpPr>
            <a:spLocks noChangeShapeType="1"/>
          </p:cNvSpPr>
          <p:nvPr/>
        </p:nvSpPr>
        <p:spPr bwMode="auto">
          <a:xfrm>
            <a:off x="7010400" y="4114800"/>
            <a:ext cx="1588" cy="1524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799" name="Rectangle 31"/>
          <p:cNvSpPr>
            <a:spLocks/>
          </p:cNvSpPr>
          <p:nvPr/>
        </p:nvSpPr>
        <p:spPr bwMode="auto">
          <a:xfrm>
            <a:off x="5181600" y="4724400"/>
            <a:ext cx="3975100" cy="11557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lgn="ctr"/>
            <a:r>
              <a:rPr lang="en-US" sz="1800">
                <a:solidFill>
                  <a:schemeClr val="tx1"/>
                </a:solidFill>
                <a:latin typeface="Arial" charset="0"/>
                <a:ea typeface="ＭＳ Ｐゴシック" charset="0"/>
                <a:cs typeface="Arial" charset="0"/>
                <a:sym typeface="Arial" charset="0"/>
              </a:rPr>
              <a:t>Sharpened</a:t>
            </a:r>
          </a:p>
          <a:p>
            <a:pPr marL="39688" algn="ctr"/>
            <a:r>
              <a:rPr lang="en-US" sz="1800">
                <a:solidFill>
                  <a:schemeClr val="tx1"/>
                </a:solidFill>
                <a:latin typeface="Arial" charset="0"/>
                <a:ea typeface="ＭＳ Ｐゴシック" charset="0"/>
                <a:cs typeface="Arial" charset="0"/>
                <a:sym typeface="Arial" charset="0"/>
              </a:rPr>
              <a:t>(differences are</a:t>
            </a:r>
          </a:p>
          <a:p>
            <a:pPr marL="39688" algn="ctr"/>
            <a:r>
              <a:rPr lang="en-US" sz="1800">
                <a:solidFill>
                  <a:schemeClr val="tx1"/>
                </a:solidFill>
                <a:latin typeface="Arial" charset="0"/>
                <a:ea typeface="ＭＳ Ｐゴシック" charset="0"/>
                <a:cs typeface="Arial" charset="0"/>
                <a:sym typeface="Arial" charset="0"/>
              </a:rPr>
              <a:t>accentuated;  constant</a:t>
            </a:r>
          </a:p>
          <a:p>
            <a:pPr marL="39688" algn="ctr"/>
            <a:r>
              <a:rPr lang="en-US" sz="1800">
                <a:solidFill>
                  <a:schemeClr val="tx1"/>
                </a:solidFill>
                <a:latin typeface="Arial" charset="0"/>
                <a:ea typeface="ＭＳ Ｐゴシック" charset="0"/>
                <a:cs typeface="Arial" charset="0"/>
                <a:sym typeface="Arial" charset="0"/>
              </a:rPr>
              <a:t>areas are left untouched).</a:t>
            </a:r>
          </a:p>
        </p:txBody>
      </p:sp>
      <p:sp>
        <p:nvSpPr>
          <p:cNvPr id="32800" name="Line 32"/>
          <p:cNvSpPr>
            <a:spLocks noChangeShapeType="1"/>
          </p:cNvSpPr>
          <p:nvPr/>
        </p:nvSpPr>
        <p:spPr bwMode="auto">
          <a:xfrm>
            <a:off x="6858000" y="41148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01" name="Line 33"/>
          <p:cNvSpPr>
            <a:spLocks noChangeShapeType="1"/>
          </p:cNvSpPr>
          <p:nvPr/>
        </p:nvSpPr>
        <p:spPr bwMode="auto">
          <a:xfrm>
            <a:off x="6705600" y="41148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02" name="Line 34"/>
          <p:cNvSpPr>
            <a:spLocks noChangeShapeType="1"/>
          </p:cNvSpPr>
          <p:nvPr/>
        </p:nvSpPr>
        <p:spPr bwMode="auto">
          <a:xfrm>
            <a:off x="6553200" y="41148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03" name="Line 35"/>
          <p:cNvSpPr>
            <a:spLocks noChangeShapeType="1"/>
          </p:cNvSpPr>
          <p:nvPr/>
        </p:nvSpPr>
        <p:spPr bwMode="auto">
          <a:xfrm>
            <a:off x="6400800" y="41148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04" name="Line 36"/>
          <p:cNvSpPr>
            <a:spLocks noChangeShapeType="1"/>
          </p:cNvSpPr>
          <p:nvPr/>
        </p:nvSpPr>
        <p:spPr bwMode="auto">
          <a:xfrm>
            <a:off x="7620000" y="41148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05" name="Line 37"/>
          <p:cNvSpPr>
            <a:spLocks noChangeShapeType="1"/>
          </p:cNvSpPr>
          <p:nvPr/>
        </p:nvSpPr>
        <p:spPr bwMode="auto">
          <a:xfrm>
            <a:off x="7467600" y="41148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06" name="Line 38"/>
          <p:cNvSpPr>
            <a:spLocks noChangeShapeType="1"/>
          </p:cNvSpPr>
          <p:nvPr/>
        </p:nvSpPr>
        <p:spPr bwMode="auto">
          <a:xfrm>
            <a:off x="7315200" y="41148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07" name="Line 39"/>
          <p:cNvSpPr>
            <a:spLocks noChangeShapeType="1"/>
          </p:cNvSpPr>
          <p:nvPr/>
        </p:nvSpPr>
        <p:spPr bwMode="auto">
          <a:xfrm>
            <a:off x="7162800" y="4114800"/>
            <a:ext cx="1588" cy="762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08" name="Line 40"/>
          <p:cNvSpPr>
            <a:spLocks noChangeShapeType="1"/>
          </p:cNvSpPr>
          <p:nvPr/>
        </p:nvSpPr>
        <p:spPr bwMode="auto">
          <a:xfrm rot="10800000" flipH="1">
            <a:off x="7010400" y="3200400"/>
            <a:ext cx="1588" cy="91440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09" name="Line 41"/>
          <p:cNvSpPr>
            <a:spLocks noChangeShapeType="1"/>
          </p:cNvSpPr>
          <p:nvPr/>
        </p:nvSpPr>
        <p:spPr bwMode="auto">
          <a:xfrm rot="10800000" flipH="1">
            <a:off x="7620000" y="2743200"/>
            <a:ext cx="1588" cy="137160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10" name="Line 42"/>
          <p:cNvSpPr>
            <a:spLocks noChangeShapeType="1"/>
          </p:cNvSpPr>
          <p:nvPr/>
        </p:nvSpPr>
        <p:spPr bwMode="auto">
          <a:xfrm rot="10800000" flipH="1">
            <a:off x="6858000" y="2743200"/>
            <a:ext cx="1588" cy="137160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11" name="Rectangle 43"/>
          <p:cNvSpPr>
            <a:spLocks/>
          </p:cNvSpPr>
          <p:nvPr/>
        </p:nvSpPr>
        <p:spPr bwMode="auto">
          <a:xfrm>
            <a:off x="6172200" y="2438400"/>
            <a:ext cx="582613"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11.2</a:t>
            </a:r>
          </a:p>
        </p:txBody>
      </p:sp>
      <p:sp>
        <p:nvSpPr>
          <p:cNvPr id="32812" name="Rectangle 44"/>
          <p:cNvSpPr>
            <a:spLocks/>
          </p:cNvSpPr>
          <p:nvPr/>
        </p:nvSpPr>
        <p:spPr bwMode="auto">
          <a:xfrm>
            <a:off x="4191000" y="2209800"/>
            <a:ext cx="4714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1.7</a:t>
            </a:r>
          </a:p>
        </p:txBody>
      </p:sp>
      <p:sp>
        <p:nvSpPr>
          <p:cNvPr id="32813" name="Line 45"/>
          <p:cNvSpPr>
            <a:spLocks noChangeShapeType="1"/>
          </p:cNvSpPr>
          <p:nvPr/>
        </p:nvSpPr>
        <p:spPr bwMode="auto">
          <a:xfrm rot="10800000" flipH="1">
            <a:off x="1905000" y="3276600"/>
            <a:ext cx="1588" cy="91440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14" name="Line 46"/>
          <p:cNvSpPr>
            <a:spLocks noChangeShapeType="1"/>
          </p:cNvSpPr>
          <p:nvPr/>
        </p:nvSpPr>
        <p:spPr bwMode="auto">
          <a:xfrm rot="10800000" flipH="1">
            <a:off x="2057400" y="3276600"/>
            <a:ext cx="1588" cy="91440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15" name="Line 47"/>
          <p:cNvSpPr>
            <a:spLocks noChangeShapeType="1"/>
          </p:cNvSpPr>
          <p:nvPr/>
        </p:nvSpPr>
        <p:spPr bwMode="auto">
          <a:xfrm rot="10800000" flipH="1">
            <a:off x="1752600" y="3276600"/>
            <a:ext cx="1588" cy="91440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16" name="Line 48"/>
          <p:cNvSpPr>
            <a:spLocks noChangeShapeType="1"/>
          </p:cNvSpPr>
          <p:nvPr/>
        </p:nvSpPr>
        <p:spPr bwMode="auto">
          <a:xfrm rot="10800000" flipH="1">
            <a:off x="6705600" y="4114800"/>
            <a:ext cx="1588" cy="22860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17" name="Rectangle 49"/>
          <p:cNvSpPr>
            <a:spLocks/>
          </p:cNvSpPr>
          <p:nvPr/>
        </p:nvSpPr>
        <p:spPr bwMode="auto">
          <a:xfrm>
            <a:off x="6032500" y="4267200"/>
            <a:ext cx="5476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-2.5</a:t>
            </a:r>
          </a:p>
        </p:txBody>
      </p:sp>
      <p:sp>
        <p:nvSpPr>
          <p:cNvPr id="32818" name="Rectangle 50"/>
          <p:cNvSpPr>
            <a:spLocks/>
          </p:cNvSpPr>
          <p:nvPr/>
        </p:nvSpPr>
        <p:spPr bwMode="auto">
          <a:xfrm>
            <a:off x="6858000" y="2819400"/>
            <a:ext cx="2809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8</a:t>
            </a:r>
          </a:p>
        </p:txBody>
      </p:sp>
      <p:sp>
        <p:nvSpPr>
          <p:cNvPr id="32819" name="Line 51"/>
          <p:cNvSpPr>
            <a:spLocks noChangeShapeType="1"/>
          </p:cNvSpPr>
          <p:nvPr/>
        </p:nvSpPr>
        <p:spPr bwMode="auto">
          <a:xfrm rot="10800000" flipH="1">
            <a:off x="7772400" y="4114800"/>
            <a:ext cx="1588" cy="22860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20" name="Line 52"/>
          <p:cNvSpPr>
            <a:spLocks noChangeShapeType="1"/>
          </p:cNvSpPr>
          <p:nvPr/>
        </p:nvSpPr>
        <p:spPr bwMode="auto">
          <a:xfrm rot="10800000" flipH="1">
            <a:off x="2209800" y="3276600"/>
            <a:ext cx="1588" cy="91440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21" name="Line 53"/>
          <p:cNvSpPr>
            <a:spLocks noChangeShapeType="1"/>
          </p:cNvSpPr>
          <p:nvPr/>
        </p:nvSpPr>
        <p:spPr bwMode="auto">
          <a:xfrm rot="10800000" flipH="1">
            <a:off x="2362200" y="3276600"/>
            <a:ext cx="1588" cy="91440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22" name="Line 54"/>
          <p:cNvSpPr>
            <a:spLocks noChangeShapeType="1"/>
          </p:cNvSpPr>
          <p:nvPr/>
        </p:nvSpPr>
        <p:spPr bwMode="auto">
          <a:xfrm rot="10800000" flipH="1">
            <a:off x="1600200" y="3276600"/>
            <a:ext cx="1588" cy="91440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23" name="Line 55"/>
          <p:cNvSpPr>
            <a:spLocks noChangeShapeType="1"/>
          </p:cNvSpPr>
          <p:nvPr/>
        </p:nvSpPr>
        <p:spPr bwMode="auto">
          <a:xfrm rot="10800000" flipH="1">
            <a:off x="7162800" y="3200400"/>
            <a:ext cx="1588" cy="91440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24" name="Line 56"/>
          <p:cNvSpPr>
            <a:spLocks noChangeShapeType="1"/>
          </p:cNvSpPr>
          <p:nvPr/>
        </p:nvSpPr>
        <p:spPr bwMode="auto">
          <a:xfrm rot="10800000" flipH="1">
            <a:off x="7315200" y="3200400"/>
            <a:ext cx="1588" cy="91440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25" name="Line 57"/>
          <p:cNvSpPr>
            <a:spLocks noChangeShapeType="1"/>
          </p:cNvSpPr>
          <p:nvPr/>
        </p:nvSpPr>
        <p:spPr bwMode="auto">
          <a:xfrm rot="10800000" flipH="1">
            <a:off x="7467600" y="3200400"/>
            <a:ext cx="1588" cy="914400"/>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26" name="Rectangle 58"/>
          <p:cNvSpPr>
            <a:spLocks/>
          </p:cNvSpPr>
          <p:nvPr/>
        </p:nvSpPr>
        <p:spPr bwMode="auto">
          <a:xfrm>
            <a:off x="4168775" y="1371600"/>
            <a:ext cx="5857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filter</a:t>
            </a:r>
          </a:p>
        </p:txBody>
      </p:sp>
      <p:sp>
        <p:nvSpPr>
          <p:cNvPr id="32827" name="Rectangle 59"/>
          <p:cNvSpPr>
            <a:spLocks/>
          </p:cNvSpPr>
          <p:nvPr/>
        </p:nvSpPr>
        <p:spPr bwMode="auto">
          <a:xfrm>
            <a:off x="6530975" y="1371600"/>
            <a:ext cx="7127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result</a:t>
            </a:r>
          </a:p>
        </p:txBody>
      </p:sp>
      <p:sp>
        <p:nvSpPr>
          <p:cNvPr id="32828" name="Rectangle 60"/>
          <p:cNvSpPr>
            <a:spLocks/>
          </p:cNvSpPr>
          <p:nvPr/>
        </p:nvSpPr>
        <p:spPr bwMode="auto">
          <a:xfrm>
            <a:off x="2844800" y="3429000"/>
            <a:ext cx="392113" cy="7747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4800">
                <a:solidFill>
                  <a:schemeClr val="tx1"/>
                </a:solidFill>
                <a:latin typeface="Arial" charset="0"/>
                <a:ea typeface="ＭＳ Ｐゴシック" charset="0"/>
                <a:cs typeface="Arial" charset="0"/>
                <a:sym typeface="Arial" charset="0"/>
              </a:rPr>
              <a:t>*</a:t>
            </a:r>
          </a:p>
        </p:txBody>
      </p:sp>
      <p:sp>
        <p:nvSpPr>
          <p:cNvPr id="32829" name="Oval 61"/>
          <p:cNvSpPr>
            <a:spLocks/>
          </p:cNvSpPr>
          <p:nvPr/>
        </p:nvSpPr>
        <p:spPr bwMode="auto">
          <a:xfrm>
            <a:off x="2870200" y="3505200"/>
            <a:ext cx="342900" cy="342900"/>
          </a:xfrm>
          <a:prstGeom prst="ellipse">
            <a:avLst/>
          </a:prstGeom>
          <a:noFill/>
          <a:ln w="254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32830" name="Rectangle 62"/>
          <p:cNvSpPr>
            <a:spLocks/>
          </p:cNvSpPr>
          <p:nvPr/>
        </p:nvSpPr>
        <p:spPr bwMode="auto">
          <a:xfrm>
            <a:off x="5499100" y="3302000"/>
            <a:ext cx="420688" cy="622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3600">
                <a:solidFill>
                  <a:schemeClr val="tx1"/>
                </a:solidFill>
                <a:latin typeface="Arial" charset="0"/>
                <a:ea typeface="ＭＳ Ｐゴシック" charset="0"/>
                <a:cs typeface="Arial" charset="0"/>
                <a:sym typeface="Arial" charset="0"/>
              </a:rPr>
              <a:t>=</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3"/>
          <p:cNvSpPr>
            <a:spLocks noChangeArrowheads="1"/>
          </p:cNvSpPr>
          <p:nvPr/>
        </p:nvSpPr>
        <p:spPr bwMode="auto">
          <a:xfrm>
            <a:off x="400050" y="168275"/>
            <a:ext cx="8613775" cy="3416300"/>
          </a:xfrm>
          <a:prstGeom prst="rect">
            <a:avLst/>
          </a:prstGeom>
          <a:noFill/>
          <a:ln w="9525">
            <a:noFill/>
            <a:miter lim="800000"/>
            <a:headEnd/>
            <a:tailEnd/>
          </a:ln>
        </p:spPr>
        <p:txBody>
          <a:bodyPr>
            <a:prstTxWarp prst="textNoShape">
              <a:avLst/>
            </a:prstTxWarp>
            <a:spAutoFit/>
          </a:bodyPr>
          <a:lstStyle/>
          <a:p>
            <a:pPr defTabSz="457200">
              <a:buFont typeface="Arial" pitchFamily="-1" charset="0"/>
              <a:buChar char="•"/>
            </a:pPr>
            <a:r>
              <a:rPr lang="en-US" sz="1800" smtClean="0">
                <a:solidFill>
                  <a:prstClr val="black"/>
                </a:solidFill>
                <a:latin typeface="Arial" pitchFamily="-1" charset="0"/>
                <a:ea typeface="ＭＳ Ｐゴシック" pitchFamily="-1" charset="-128"/>
                <a:cs typeface="ＭＳ Ｐゴシック" pitchFamily="-1" charset="-128"/>
              </a:rPr>
              <a:t> Proposition 1. The primary task of early vision is to deliver a small set of useful measurements about each observable location in the plenoptic function.</a:t>
            </a:r>
          </a:p>
          <a:p>
            <a:pPr defTabSz="457200">
              <a:buFont typeface="Arial" pitchFamily="-1" charset="0"/>
              <a:buChar char="•"/>
            </a:pPr>
            <a:endParaRPr lang="en-US" sz="1800" smtClean="0">
              <a:solidFill>
                <a:prstClr val="black"/>
              </a:solidFill>
              <a:latin typeface="Arial" pitchFamily="-1" charset="0"/>
              <a:ea typeface="ＭＳ Ｐゴシック" pitchFamily="-1" charset="-128"/>
              <a:cs typeface="ＭＳ Ｐゴシック" pitchFamily="-1" charset="-128"/>
            </a:endParaRPr>
          </a:p>
          <a:p>
            <a:pPr defTabSz="457200">
              <a:buFont typeface="Arial" pitchFamily="-1" charset="0"/>
              <a:buChar char="•"/>
            </a:pPr>
            <a:r>
              <a:rPr lang="en-US" sz="1800" smtClean="0">
                <a:solidFill>
                  <a:prstClr val="black"/>
                </a:solidFill>
                <a:latin typeface="Arial" pitchFamily="-1" charset="0"/>
                <a:ea typeface="ＭＳ Ｐゴシック" pitchFamily="-1" charset="-128"/>
                <a:cs typeface="ＭＳ Ｐゴシック" pitchFamily="-1" charset="-128"/>
              </a:rPr>
              <a:t> Proposition 2. The elemental operations of early vision involve the measurement of local change along various directions within the plenoptic function.</a:t>
            </a:r>
          </a:p>
          <a:p>
            <a:pPr defTabSz="457200">
              <a:buFont typeface="Arial" pitchFamily="-1" charset="0"/>
              <a:buChar char="•"/>
            </a:pPr>
            <a:endParaRPr lang="en-US" sz="1800" smtClean="0">
              <a:solidFill>
                <a:prstClr val="black"/>
              </a:solidFill>
              <a:latin typeface="Arial" pitchFamily="-1" charset="0"/>
              <a:ea typeface="ＭＳ Ｐゴシック" pitchFamily="-1" charset="-128"/>
              <a:cs typeface="ＭＳ Ｐゴシック" pitchFamily="-1" charset="-128"/>
            </a:endParaRPr>
          </a:p>
          <a:p>
            <a:pPr defTabSz="457200">
              <a:buFont typeface="Arial" pitchFamily="-1" charset="0"/>
              <a:buChar char="•"/>
            </a:pPr>
            <a:r>
              <a:rPr lang="en-US" sz="1800" smtClean="0">
                <a:solidFill>
                  <a:prstClr val="black"/>
                </a:solidFill>
                <a:latin typeface="Arial" pitchFamily="-1" charset="0"/>
                <a:ea typeface="ＭＳ Ｐゴシック" pitchFamily="-1" charset="-128"/>
                <a:cs typeface="ＭＳ Ｐゴシック" pitchFamily="-1" charset="-128"/>
              </a:rPr>
              <a:t> Goal: to transform the image into other representations (rather than pixel values) that makes scene information more explicit</a:t>
            </a:r>
          </a:p>
          <a:p>
            <a:pPr defTabSz="457200">
              <a:buFont typeface="Arial" pitchFamily="-1" charset="0"/>
              <a:buChar char="•"/>
            </a:pPr>
            <a:endParaRPr lang="en-US" sz="1800" smtClean="0">
              <a:solidFill>
                <a:prstClr val="black"/>
              </a:solidFill>
              <a:latin typeface="Arial" pitchFamily="-1" charset="0"/>
              <a:ea typeface="ＭＳ Ｐゴシック" pitchFamily="-1" charset="-128"/>
              <a:cs typeface="ＭＳ Ｐゴシック" pitchFamily="-1" charset="-128"/>
            </a:endParaRPr>
          </a:p>
          <a:p>
            <a:pPr defTabSz="457200">
              <a:buFont typeface="Arial" pitchFamily="-1" charset="0"/>
              <a:buChar char="•"/>
            </a:pPr>
            <a:endParaRPr lang="en-US" sz="1800" smtClean="0">
              <a:solidFill>
                <a:prstClr val="black"/>
              </a:solidFill>
              <a:latin typeface="Arial" pitchFamily="-1" charset="0"/>
              <a:ea typeface="ＭＳ Ｐゴシック" pitchFamily="-1" charset="-128"/>
              <a:cs typeface="ＭＳ Ｐゴシック" pitchFamily="-1" charset="-128"/>
            </a:endParaRPr>
          </a:p>
          <a:p>
            <a:pPr defTabSz="457200">
              <a:buFont typeface="Arial" pitchFamily="-1" charset="0"/>
              <a:buChar char="•"/>
            </a:pPr>
            <a:endParaRPr lang="en-US" sz="1800" smtClean="0">
              <a:solidFill>
                <a:prstClr val="black"/>
              </a:solidFill>
              <a:latin typeface="Arial" pitchFamily="-1" charset="0"/>
              <a:ea typeface="ＭＳ Ｐゴシック" pitchFamily="-1" charset="-128"/>
              <a:cs typeface="ＭＳ Ｐゴシック" pitchFamily="-1" charset="-128"/>
            </a:endParaRPr>
          </a:p>
          <a:p>
            <a:pPr defTabSz="457200"/>
            <a:r>
              <a:rPr lang="en-US" sz="1800" smtClean="0">
                <a:solidFill>
                  <a:prstClr val="black"/>
                </a:solidFill>
                <a:latin typeface="Arial" pitchFamily="-1" charset="0"/>
                <a:ea typeface="ＭＳ Ｐゴシック" pitchFamily="-1" charset="-128"/>
                <a:cs typeface="ＭＳ Ｐゴシック" pitchFamily="-1" charset="-128"/>
              </a:rPr>
              <a:t> </a:t>
            </a:r>
          </a:p>
        </p:txBody>
      </p:sp>
      <p:pic>
        <p:nvPicPr>
          <p:cNvPr id="30723" name="Picture 5"/>
          <p:cNvPicPr>
            <a:picLocks noChangeAspect="1"/>
          </p:cNvPicPr>
          <p:nvPr/>
        </p:nvPicPr>
        <p:blipFill>
          <a:blip r:embed="rId2"/>
          <a:srcRect/>
          <a:stretch>
            <a:fillRect/>
          </a:stretch>
        </p:blipFill>
        <p:spPr bwMode="auto">
          <a:xfrm>
            <a:off x="1781175" y="2463800"/>
            <a:ext cx="5564188" cy="3665538"/>
          </a:xfrm>
          <a:prstGeom prst="rect">
            <a:avLst/>
          </a:prstGeom>
          <a:noFill/>
          <a:ln w="9525">
            <a:noFill/>
            <a:miter lim="800000"/>
            <a:headEnd/>
            <a:tailEnd/>
          </a:ln>
        </p:spPr>
      </p:pic>
      <p:sp>
        <p:nvSpPr>
          <p:cNvPr id="30724" name="TextBox 6"/>
          <p:cNvSpPr txBox="1">
            <a:spLocks noChangeArrowheads="1"/>
          </p:cNvSpPr>
          <p:nvPr/>
        </p:nvSpPr>
        <p:spPr bwMode="auto">
          <a:xfrm>
            <a:off x="6354763" y="6488113"/>
            <a:ext cx="2789237" cy="369887"/>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Cavanagh, Perception 95</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ln/>
        </p:spPr>
        <p:txBody>
          <a:bodyPr rIns="132080"/>
          <a:lstStyle/>
          <a:p>
            <a:r>
              <a:rPr lang="en-US"/>
              <a:t>Sharpening</a:t>
            </a:r>
          </a:p>
        </p:txBody>
      </p:sp>
      <p:pic>
        <p:nvPicPr>
          <p:cNvPr id="33794"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38200" y="2057400"/>
            <a:ext cx="3252788" cy="32527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33795"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495800" y="2057400"/>
            <a:ext cx="3252788" cy="32527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33796" name="Rectangle 4"/>
          <p:cNvSpPr>
            <a:spLocks/>
          </p:cNvSpPr>
          <p:nvPr/>
        </p:nvSpPr>
        <p:spPr bwMode="auto">
          <a:xfrm>
            <a:off x="2362200" y="5462588"/>
            <a:ext cx="930275" cy="381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b="1">
                <a:solidFill>
                  <a:schemeClr val="tx1"/>
                </a:solidFill>
                <a:latin typeface="Arial" charset="0"/>
                <a:ea typeface="ＭＳ Ｐゴシック" charset="0"/>
                <a:cs typeface="Arial" charset="0"/>
                <a:sym typeface="Arial" charset="0"/>
              </a:rPr>
              <a:t>before</a:t>
            </a:r>
          </a:p>
        </p:txBody>
      </p:sp>
      <p:sp>
        <p:nvSpPr>
          <p:cNvPr id="33797" name="Rectangle 5"/>
          <p:cNvSpPr>
            <a:spLocks/>
          </p:cNvSpPr>
          <p:nvPr/>
        </p:nvSpPr>
        <p:spPr bwMode="auto">
          <a:xfrm>
            <a:off x="5486400" y="5462588"/>
            <a:ext cx="704850" cy="381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b="1">
                <a:solidFill>
                  <a:schemeClr val="tx1"/>
                </a:solidFill>
                <a:latin typeface="Arial" charset="0"/>
                <a:ea typeface="ＭＳ Ｐゴシック" charset="0"/>
                <a:cs typeface="Arial" charset="0"/>
                <a:sym typeface="Arial" charset="0"/>
              </a:rPr>
              <a:t>after</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ln/>
        </p:spPr>
        <p:txBody>
          <a:bodyPr rIns="132080"/>
          <a:lstStyle/>
          <a:p>
            <a:r>
              <a:rPr lang="en-US"/>
              <a:t>A taxonomy of useful filters</a:t>
            </a:r>
          </a:p>
        </p:txBody>
      </p:sp>
      <p:sp>
        <p:nvSpPr>
          <p:cNvPr id="24578" name="Rectangle 2"/>
          <p:cNvSpPr>
            <a:spLocks noGrp="1" noChangeArrowheads="1"/>
          </p:cNvSpPr>
          <p:nvPr>
            <p:ph type="body" idx="1"/>
          </p:nvPr>
        </p:nvSpPr>
        <p:spPr>
          <a:xfrm>
            <a:off x="457200" y="1384300"/>
            <a:ext cx="8229600" cy="5257800"/>
          </a:xfrm>
          <a:ln/>
        </p:spPr>
        <p:txBody>
          <a:bodyPr rIns="132080"/>
          <a:lstStyle/>
          <a:p>
            <a:r>
              <a:rPr lang="en-US" sz="1800" dirty="0"/>
              <a:t>Impulse, Shifts, </a:t>
            </a:r>
          </a:p>
          <a:p>
            <a:r>
              <a:rPr lang="en-US" sz="1800" dirty="0"/>
              <a:t>Blur</a:t>
            </a:r>
          </a:p>
          <a:p>
            <a:pPr marL="782638" lvl="1"/>
            <a:r>
              <a:rPr lang="en-US" sz="1800" dirty="0"/>
              <a:t>Rectangular blur (see artifacts)</a:t>
            </a:r>
          </a:p>
          <a:p>
            <a:pPr marL="782638" lvl="1"/>
            <a:r>
              <a:rPr lang="en-US" sz="1800" dirty="0"/>
              <a:t>Gaussian</a:t>
            </a:r>
          </a:p>
          <a:p>
            <a:pPr marL="782638" lvl="1"/>
            <a:r>
              <a:rPr lang="en-US" sz="1800" dirty="0"/>
              <a:t>Bilateral exponential</a:t>
            </a:r>
          </a:p>
          <a:p>
            <a:pPr marL="782638" lvl="1"/>
            <a:r>
              <a:rPr lang="en-US" sz="1800" dirty="0"/>
              <a:t>Asymmetrical filter: motion blur</a:t>
            </a:r>
          </a:p>
          <a:p>
            <a:r>
              <a:rPr lang="en-US" sz="1800" dirty="0"/>
              <a:t>Edges</a:t>
            </a:r>
          </a:p>
          <a:p>
            <a:pPr marL="782638" lvl="1"/>
            <a:r>
              <a:rPr lang="en-US" sz="1800" dirty="0"/>
              <a:t>[-1 1]</a:t>
            </a:r>
          </a:p>
          <a:p>
            <a:pPr marL="782638" lvl="1"/>
            <a:r>
              <a:rPr lang="en-US" sz="1800" dirty="0"/>
              <a:t>Derivative filter </a:t>
            </a:r>
          </a:p>
          <a:p>
            <a:pPr marL="782638" lvl="1"/>
            <a:r>
              <a:rPr lang="en-US" sz="1800" dirty="0"/>
              <a:t>Derivative of a </a:t>
            </a:r>
            <a:r>
              <a:rPr lang="en-US" sz="1800" dirty="0" err="1"/>
              <a:t>gaussian</a:t>
            </a:r>
            <a:endParaRPr lang="en-US" sz="1800" dirty="0"/>
          </a:p>
          <a:p>
            <a:pPr marL="782638" lvl="1"/>
            <a:r>
              <a:rPr lang="en-US" sz="1800" dirty="0"/>
              <a:t>Oriented filters</a:t>
            </a:r>
          </a:p>
          <a:p>
            <a:pPr marL="782638" lvl="1"/>
            <a:r>
              <a:rPr lang="en-US" sz="1800" dirty="0"/>
              <a:t>Gabor filter</a:t>
            </a:r>
          </a:p>
          <a:p>
            <a:pPr marL="782638" lvl="1"/>
            <a:r>
              <a:rPr lang="en-US" sz="1800" dirty="0" err="1"/>
              <a:t>Quadrature</a:t>
            </a:r>
            <a:r>
              <a:rPr lang="en-US" sz="1800" dirty="0"/>
              <a:t> filters: phase and magnitude.</a:t>
            </a:r>
          </a:p>
          <a:p>
            <a:pPr marL="782638" lvl="1"/>
            <a:r>
              <a:rPr lang="en-US" sz="1800" dirty="0"/>
              <a:t>Elongated edges: filling gaps…</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BD9F55-5257-7D45-9FE4-391AB094E193}" type="slidenum">
              <a:rPr lang="en-US" smtClean="0"/>
              <a:pPr/>
              <a:t>22</a:t>
            </a:fld>
            <a:endParaRPr lang="en-US"/>
          </a:p>
        </p:txBody>
      </p:sp>
      <p:pic>
        <p:nvPicPr>
          <p:cNvPr id="5" name="Picture 4"/>
          <p:cNvPicPr>
            <a:picLocks noChangeAspect="1"/>
          </p:cNvPicPr>
          <p:nvPr/>
        </p:nvPicPr>
        <p:blipFill>
          <a:blip r:embed="rId2">
            <a:lum contrast="12000"/>
          </a:blip>
          <a:stretch>
            <a:fillRect/>
          </a:stretch>
        </p:blipFill>
        <p:spPr>
          <a:xfrm>
            <a:off x="0" y="1244952"/>
            <a:ext cx="9144000" cy="3267523"/>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5650" name="Picture 3" descr="pietro4_final"/>
          <p:cNvPicPr>
            <a:picLocks noChangeAspect="1" noChangeArrowheads="1"/>
          </p:cNvPicPr>
          <p:nvPr/>
        </p:nvPicPr>
        <p:blipFill>
          <a:blip r:embed="rId3"/>
          <a:srcRect l="9125" t="9125" r="15784" b="10806"/>
          <a:stretch>
            <a:fillRect/>
          </a:stretch>
        </p:blipFill>
        <p:spPr bwMode="auto">
          <a:xfrm>
            <a:off x="228600" y="685800"/>
            <a:ext cx="5016257" cy="4011612"/>
          </a:xfrm>
          <a:prstGeom prst="rect">
            <a:avLst/>
          </a:prstGeom>
          <a:noFill/>
          <a:ln w="9525">
            <a:noFill/>
            <a:miter lim="800000"/>
            <a:headEnd/>
            <a:tailEnd/>
          </a:ln>
        </p:spPr>
      </p:pic>
      <p:grpSp>
        <p:nvGrpSpPr>
          <p:cNvPr id="2" name="Group 13"/>
          <p:cNvGrpSpPr>
            <a:grpSpLocks/>
          </p:cNvGrpSpPr>
          <p:nvPr/>
        </p:nvGrpSpPr>
        <p:grpSpPr bwMode="auto">
          <a:xfrm>
            <a:off x="1820863" y="1235075"/>
            <a:ext cx="6913562" cy="2420938"/>
            <a:chOff x="1820863" y="1235075"/>
            <a:chExt cx="6913123" cy="2421642"/>
          </a:xfrm>
        </p:grpSpPr>
        <p:sp>
          <p:nvSpPr>
            <p:cNvPr id="155653" name="Rectangle 6"/>
            <p:cNvSpPr>
              <a:spLocks noChangeArrowheads="1"/>
            </p:cNvSpPr>
            <p:nvPr/>
          </p:nvSpPr>
          <p:spPr bwMode="auto">
            <a:xfrm>
              <a:off x="1820863" y="1719263"/>
              <a:ext cx="363537" cy="296863"/>
            </a:xfrm>
            <a:prstGeom prst="rect">
              <a:avLst/>
            </a:prstGeom>
            <a:noFill/>
            <a:ln w="19050">
              <a:solidFill>
                <a:srgbClr val="FF3300"/>
              </a:solidFill>
              <a:miter lim="800000"/>
              <a:headEnd/>
              <a:tailEnd/>
            </a:ln>
          </p:spPr>
          <p:txBody>
            <a:bodyPr wrap="none" anchor="ctr">
              <a:prstTxWarp prst="textNoShape">
                <a:avLst/>
              </a:prstTxWarp>
            </a:bodyPr>
            <a:lstStyle/>
            <a:p>
              <a:endParaRPr lang="en-US" sz="1800"/>
            </a:p>
          </p:txBody>
        </p:sp>
        <p:sp>
          <p:nvSpPr>
            <p:cNvPr id="155654" name="Line 7"/>
            <p:cNvSpPr>
              <a:spLocks noChangeShapeType="1"/>
            </p:cNvSpPr>
            <p:nvPr/>
          </p:nvSpPr>
          <p:spPr bwMode="auto">
            <a:xfrm flipV="1">
              <a:off x="2168525" y="1235075"/>
              <a:ext cx="3622675" cy="492125"/>
            </a:xfrm>
            <a:prstGeom prst="line">
              <a:avLst/>
            </a:prstGeom>
            <a:noFill/>
            <a:ln w="19050">
              <a:solidFill>
                <a:srgbClr val="FF3300"/>
              </a:solidFill>
              <a:round/>
              <a:headEnd/>
              <a:tailEnd/>
            </a:ln>
          </p:spPr>
          <p:txBody>
            <a:bodyPr>
              <a:prstTxWarp prst="textNoShape">
                <a:avLst/>
              </a:prstTxWarp>
            </a:bodyPr>
            <a:lstStyle/>
            <a:p>
              <a:endParaRPr lang="en-US"/>
            </a:p>
          </p:txBody>
        </p:sp>
        <p:sp>
          <p:nvSpPr>
            <p:cNvPr id="155655" name="Line 8"/>
            <p:cNvSpPr>
              <a:spLocks noChangeShapeType="1"/>
            </p:cNvSpPr>
            <p:nvPr/>
          </p:nvSpPr>
          <p:spPr bwMode="auto">
            <a:xfrm>
              <a:off x="2181225" y="2011363"/>
              <a:ext cx="3630612" cy="1574800"/>
            </a:xfrm>
            <a:prstGeom prst="line">
              <a:avLst/>
            </a:prstGeom>
            <a:noFill/>
            <a:ln w="19050">
              <a:solidFill>
                <a:srgbClr val="FF3300"/>
              </a:solidFill>
              <a:round/>
              <a:headEnd/>
              <a:tailEnd/>
            </a:ln>
          </p:spPr>
          <p:txBody>
            <a:bodyPr>
              <a:prstTxWarp prst="textNoShape">
                <a:avLst/>
              </a:prstTxWarp>
            </a:bodyPr>
            <a:lstStyle/>
            <a:p>
              <a:endParaRPr lang="en-US"/>
            </a:p>
          </p:txBody>
        </p:sp>
        <p:pic>
          <p:nvPicPr>
            <p:cNvPr id="155656" name="Picture 11"/>
            <p:cNvPicPr>
              <a:picLocks noChangeAspect="1"/>
            </p:cNvPicPr>
            <p:nvPr/>
          </p:nvPicPr>
          <p:blipFill>
            <a:blip r:embed="rId4"/>
            <a:srcRect/>
            <a:stretch>
              <a:fillRect/>
            </a:stretch>
          </p:blipFill>
          <p:spPr bwMode="auto">
            <a:xfrm>
              <a:off x="5698337" y="1262137"/>
              <a:ext cx="3035649" cy="2394580"/>
            </a:xfrm>
            <a:prstGeom prst="rect">
              <a:avLst/>
            </a:prstGeom>
            <a:noFill/>
            <a:ln w="9525">
              <a:noFill/>
              <a:miter lim="800000"/>
              <a:headEnd/>
              <a:tailEnd/>
            </a:ln>
          </p:spPr>
        </p:pic>
      </p:grpSp>
      <p:pic>
        <p:nvPicPr>
          <p:cNvPr id="13" name="Picture 12"/>
          <p:cNvPicPr>
            <a:picLocks noChangeAspect="1"/>
          </p:cNvPicPr>
          <p:nvPr/>
        </p:nvPicPr>
        <p:blipFill>
          <a:blip r:embed="rId5"/>
          <a:srcRect l="30276" r="42860"/>
          <a:stretch>
            <a:fillRect/>
          </a:stretch>
        </p:blipFill>
        <p:spPr bwMode="auto">
          <a:xfrm>
            <a:off x="4495800" y="4038600"/>
            <a:ext cx="2362200" cy="2392362"/>
          </a:xfrm>
          <a:prstGeom prst="rect">
            <a:avLst/>
          </a:prstGeom>
          <a:noFill/>
          <a:ln w="9525">
            <a:noFill/>
            <a:miter lim="800000"/>
            <a:headEnd/>
            <a:tailEnd/>
          </a:ln>
        </p:spPr>
      </p:pic>
      <p:sp>
        <p:nvSpPr>
          <p:cNvPr id="11" name="TextBox 10"/>
          <p:cNvSpPr txBox="1"/>
          <p:nvPr/>
        </p:nvSpPr>
        <p:spPr>
          <a:xfrm>
            <a:off x="609600" y="0"/>
            <a:ext cx="8161609" cy="584776"/>
          </a:xfrm>
          <a:prstGeom prst="rect">
            <a:avLst/>
          </a:prstGeom>
          <a:noFill/>
        </p:spPr>
        <p:txBody>
          <a:bodyPr wrap="none" rtlCol="0">
            <a:spAutoFit/>
          </a:bodyPr>
          <a:lstStyle/>
          <a:p>
            <a:r>
              <a:rPr lang="en-US" sz="3200" dirty="0" smtClean="0"/>
              <a:t>Linear blur occurs under many natural situations</a:t>
            </a:r>
            <a:endParaRPr lang="en-US" sz="3200" dirty="0"/>
          </a:p>
        </p:txBody>
      </p:sp>
      <p:sp>
        <p:nvSpPr>
          <p:cNvPr id="12" name="TextBox 11"/>
          <p:cNvSpPr txBox="1"/>
          <p:nvPr/>
        </p:nvSpPr>
        <p:spPr>
          <a:xfrm>
            <a:off x="4724400" y="6396335"/>
            <a:ext cx="3979876" cy="461665"/>
          </a:xfrm>
          <a:prstGeom prst="rect">
            <a:avLst/>
          </a:prstGeom>
          <a:noFill/>
        </p:spPr>
        <p:txBody>
          <a:bodyPr wrap="none" rtlCol="0">
            <a:spAutoFit/>
          </a:bodyPr>
          <a:lstStyle/>
          <a:p>
            <a:r>
              <a:rPr lang="en-US" dirty="0" smtClean="0"/>
              <a:t>This is not a Gaussian kernel...</a:t>
            </a:r>
            <a:endParaRPr lang="en-US" dirty="0"/>
          </a:p>
        </p:txBody>
      </p:sp>
      <p:sp>
        <p:nvSpPr>
          <p:cNvPr id="14" name="TextBox 13"/>
          <p:cNvSpPr txBox="1"/>
          <p:nvPr/>
        </p:nvSpPr>
        <p:spPr>
          <a:xfrm>
            <a:off x="1676400" y="4724400"/>
            <a:ext cx="1981344" cy="307777"/>
          </a:xfrm>
          <a:prstGeom prst="rect">
            <a:avLst/>
          </a:prstGeom>
          <a:noFill/>
        </p:spPr>
        <p:txBody>
          <a:bodyPr wrap="none" rtlCol="0">
            <a:spAutoFit/>
          </a:bodyPr>
          <a:lstStyle/>
          <a:p>
            <a:r>
              <a:rPr lang="en-US" sz="1400" dirty="0" smtClean="0"/>
              <a:t>(from Fergus et al, 2007)</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875713" y="6578600"/>
            <a:ext cx="268287" cy="279400"/>
          </a:xfrm>
        </p:spPr>
        <p:txBody>
          <a:bodyPr/>
          <a:lstStyle/>
          <a:p>
            <a:fld id="{097A2CBD-BC40-B14A-9834-CC16ADF1E955}" type="slidenum">
              <a:rPr lang="en-US" smtClean="0"/>
              <a:pPr/>
              <a:t>24</a:t>
            </a:fld>
            <a:endParaRPr lang="en-US" dirty="0"/>
          </a:p>
        </p:txBody>
      </p:sp>
      <p:sp>
        <p:nvSpPr>
          <p:cNvPr id="8" name="TextBox 7"/>
          <p:cNvSpPr txBox="1"/>
          <p:nvPr/>
        </p:nvSpPr>
        <p:spPr>
          <a:xfrm>
            <a:off x="609600" y="0"/>
            <a:ext cx="8161609" cy="584776"/>
          </a:xfrm>
          <a:prstGeom prst="rect">
            <a:avLst/>
          </a:prstGeom>
          <a:noFill/>
        </p:spPr>
        <p:txBody>
          <a:bodyPr wrap="none" rtlCol="0">
            <a:spAutoFit/>
          </a:bodyPr>
          <a:lstStyle/>
          <a:p>
            <a:r>
              <a:rPr lang="en-US" sz="3200" dirty="0" smtClean="0"/>
              <a:t>Linear blur occurs under many natural situations</a:t>
            </a:r>
            <a:endParaRPr lang="en-US" sz="3200" dirty="0"/>
          </a:p>
        </p:txBody>
      </p:sp>
      <p:pic>
        <p:nvPicPr>
          <p:cNvPr id="10" name="Picture 9"/>
          <p:cNvPicPr>
            <a:picLocks noChangeAspect="1"/>
          </p:cNvPicPr>
          <p:nvPr/>
        </p:nvPicPr>
        <p:blipFill>
          <a:blip r:embed="rId2"/>
          <a:stretch>
            <a:fillRect/>
          </a:stretch>
        </p:blipFill>
        <p:spPr>
          <a:xfrm>
            <a:off x="152400" y="838200"/>
            <a:ext cx="4929188" cy="5842000"/>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875713" y="6578600"/>
            <a:ext cx="268287" cy="279400"/>
          </a:xfrm>
        </p:spPr>
        <p:txBody>
          <a:bodyPr/>
          <a:lstStyle/>
          <a:p>
            <a:fld id="{097A2CBD-BC40-B14A-9834-CC16ADF1E955}" type="slidenum">
              <a:rPr lang="en-US" smtClean="0"/>
              <a:pPr/>
              <a:t>25</a:t>
            </a:fld>
            <a:endParaRPr lang="en-US" dirty="0"/>
          </a:p>
        </p:txBody>
      </p:sp>
      <p:sp>
        <p:nvSpPr>
          <p:cNvPr id="8" name="TextBox 7"/>
          <p:cNvSpPr txBox="1"/>
          <p:nvPr/>
        </p:nvSpPr>
        <p:spPr>
          <a:xfrm>
            <a:off x="609600" y="0"/>
            <a:ext cx="8161609" cy="584776"/>
          </a:xfrm>
          <a:prstGeom prst="rect">
            <a:avLst/>
          </a:prstGeom>
          <a:noFill/>
        </p:spPr>
        <p:txBody>
          <a:bodyPr wrap="none" rtlCol="0">
            <a:spAutoFit/>
          </a:bodyPr>
          <a:lstStyle/>
          <a:p>
            <a:r>
              <a:rPr lang="en-US" sz="3200" dirty="0" smtClean="0"/>
              <a:t>Linear blur occurs under many natural situations</a:t>
            </a:r>
            <a:endParaRPr lang="en-US" sz="3200" dirty="0"/>
          </a:p>
        </p:txBody>
      </p:sp>
      <p:pic>
        <p:nvPicPr>
          <p:cNvPr id="10" name="Picture 9"/>
          <p:cNvPicPr>
            <a:picLocks noChangeAspect="1"/>
          </p:cNvPicPr>
          <p:nvPr/>
        </p:nvPicPr>
        <p:blipFill>
          <a:blip r:embed="rId2"/>
          <a:stretch>
            <a:fillRect/>
          </a:stretch>
        </p:blipFill>
        <p:spPr>
          <a:xfrm>
            <a:off x="152400" y="838200"/>
            <a:ext cx="4929188" cy="5842000"/>
          </a:xfrm>
          <a:prstGeom prst="rect">
            <a:avLst/>
          </a:prstGeom>
        </p:spPr>
      </p:pic>
      <p:pic>
        <p:nvPicPr>
          <p:cNvPr id="11" name="Picture 10"/>
          <p:cNvPicPr>
            <a:picLocks noChangeAspect="1"/>
          </p:cNvPicPr>
          <p:nvPr/>
        </p:nvPicPr>
        <p:blipFill>
          <a:blip r:embed="rId2"/>
          <a:srcRect l="27826" t="76957" r="55169" b="10000"/>
          <a:stretch>
            <a:fillRect/>
          </a:stretch>
        </p:blipFill>
        <p:spPr>
          <a:xfrm>
            <a:off x="5334000" y="1447800"/>
            <a:ext cx="3581400" cy="3255818"/>
          </a:xfrm>
          <a:prstGeom prst="rect">
            <a:avLst/>
          </a:prstGeom>
        </p:spPr>
      </p:pic>
      <p:cxnSp>
        <p:nvCxnSpPr>
          <p:cNvPr id="7" name="Straight Arrow Connector 6"/>
          <p:cNvCxnSpPr/>
          <p:nvPr/>
        </p:nvCxnSpPr>
        <p:spPr bwMode="auto">
          <a:xfrm flipV="1">
            <a:off x="2286000" y="3962400"/>
            <a:ext cx="3429000" cy="1600200"/>
          </a:xfrm>
          <a:prstGeom prst="straightConnector1">
            <a:avLst/>
          </a:prstGeom>
          <a:solidFill>
            <a:srgbClr val="00CC99"/>
          </a:solidFill>
          <a:ln w="57150" cap="flat" cmpd="sng" algn="ctr">
            <a:solidFill>
              <a:srgbClr val="FF0000"/>
            </a:solidFill>
            <a:prstDash val="solid"/>
            <a:round/>
            <a:headEnd type="none" w="med" len="med"/>
            <a:tailEnd type="arrow" w="med" len="med"/>
          </a:ln>
          <a:effectLst/>
          <a:extLst>
            <a:ext uri="{AF507438-7753-43e0-B8FC-AC1667EBCBE1}">
              <a14:hiddenEffects xmlns:r="http://schemas.openxmlformats.org/officeDocument/2006/relationships" xmlns:mc="http://schemas.openxmlformats.org/markup-compatibility/2006" xmlns:mv="urn:schemas-microsoft-com:mac:vml" xmlns:p="http://schemas.openxmlformats.org/presentationml/2006/main"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875713" y="6578600"/>
            <a:ext cx="268287" cy="279400"/>
          </a:xfrm>
        </p:spPr>
        <p:txBody>
          <a:bodyPr/>
          <a:lstStyle/>
          <a:p>
            <a:fld id="{097A2CBD-BC40-B14A-9834-CC16ADF1E955}" type="slidenum">
              <a:rPr lang="en-US" smtClean="0"/>
              <a:pPr/>
              <a:t>26</a:t>
            </a:fld>
            <a:endParaRPr lang="en-US" dirty="0"/>
          </a:p>
        </p:txBody>
      </p:sp>
      <p:pic>
        <p:nvPicPr>
          <p:cNvPr id="6" name="Picture 5"/>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648200" y="1676400"/>
            <a:ext cx="3276600" cy="3385097"/>
          </a:xfrm>
          <a:prstGeom prst="rect">
            <a:avLst/>
          </a:prstGeom>
        </p:spPr>
      </p:pic>
      <p:pic>
        <p:nvPicPr>
          <p:cNvPr id="7" name="Picture 6"/>
          <p:cNvPicPr>
            <a:picLocks noChangeAspect="1"/>
          </p:cNvPicPr>
          <p:nvPr/>
        </p:nvPicPr>
        <p:blipFill>
          <a:blip r:embed="rId4"/>
          <a:stretch>
            <a:fillRect/>
          </a:stretch>
        </p:blipFill>
        <p:spPr>
          <a:xfrm>
            <a:off x="1828800" y="2362200"/>
            <a:ext cx="2514600" cy="2514600"/>
          </a:xfrm>
          <a:prstGeom prst="rect">
            <a:avLst/>
          </a:prstGeom>
        </p:spPr>
      </p:pic>
      <p:sp>
        <p:nvSpPr>
          <p:cNvPr id="8" name="TextBox 7"/>
          <p:cNvSpPr txBox="1"/>
          <p:nvPr/>
        </p:nvSpPr>
        <p:spPr>
          <a:xfrm>
            <a:off x="609600" y="0"/>
            <a:ext cx="8161609" cy="584776"/>
          </a:xfrm>
          <a:prstGeom prst="rect">
            <a:avLst/>
          </a:prstGeom>
          <a:noFill/>
        </p:spPr>
        <p:txBody>
          <a:bodyPr wrap="none" rtlCol="0">
            <a:spAutoFit/>
          </a:bodyPr>
          <a:lstStyle/>
          <a:p>
            <a:r>
              <a:rPr lang="en-US" sz="3200" dirty="0" smtClean="0"/>
              <a:t>Linear blur occurs under many natural situations</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dirty="0" smtClean="0">
                <a:ea typeface="ＭＳ Ｐゴシック" pitchFamily="-1" charset="-128"/>
                <a:cs typeface="ＭＳ Ｐゴシック" pitchFamily="-1" charset="-128"/>
              </a:rPr>
              <a:t>Gaussian filter</a:t>
            </a:r>
          </a:p>
        </p:txBody>
      </p:sp>
      <p:pic>
        <p:nvPicPr>
          <p:cNvPr id="55299" name="Picture 3"/>
          <p:cNvPicPr>
            <a:picLocks noChangeAspect="1"/>
          </p:cNvPicPr>
          <p:nvPr/>
        </p:nvPicPr>
        <p:blipFill>
          <a:blip r:embed="rId2"/>
          <a:srcRect/>
          <a:stretch>
            <a:fillRect/>
          </a:stretch>
        </p:blipFill>
        <p:spPr bwMode="auto">
          <a:xfrm>
            <a:off x="273050" y="1703388"/>
            <a:ext cx="3409950" cy="855662"/>
          </a:xfrm>
          <a:prstGeom prst="rect">
            <a:avLst/>
          </a:prstGeom>
          <a:noFill/>
          <a:ln w="9525">
            <a:noFill/>
            <a:miter lim="800000"/>
            <a:headEnd/>
            <a:tailEnd/>
          </a:ln>
        </p:spPr>
      </p:pic>
      <p:pic>
        <p:nvPicPr>
          <p:cNvPr id="5" name="Picture 4"/>
          <p:cNvPicPr>
            <a:picLocks noChangeAspect="1"/>
          </p:cNvPicPr>
          <p:nvPr/>
        </p:nvPicPr>
        <p:blipFill>
          <a:blip r:embed="rId3"/>
          <a:srcRect l="11749" t="24538" r="8102" b="27478"/>
          <a:stretch>
            <a:fillRect/>
          </a:stretch>
        </p:blipFill>
        <p:spPr bwMode="auto">
          <a:xfrm>
            <a:off x="3935413" y="930275"/>
            <a:ext cx="4364037" cy="1958975"/>
          </a:xfrm>
          <a:prstGeom prst="rect">
            <a:avLst/>
          </a:prstGeom>
          <a:noFill/>
          <a:ln w="9525">
            <a:noFill/>
            <a:miter lim="800000"/>
            <a:headEnd/>
            <a:tailEnd/>
          </a:ln>
        </p:spPr>
      </p:pic>
      <p:pic>
        <p:nvPicPr>
          <p:cNvPr id="6" name="Picture 5"/>
          <p:cNvPicPr>
            <a:picLocks noChangeAspect="1"/>
          </p:cNvPicPr>
          <p:nvPr/>
        </p:nvPicPr>
        <p:blipFill>
          <a:blip r:embed="rId4"/>
          <a:srcRect l="11885" t="24974" r="8376" b="28314"/>
          <a:stretch>
            <a:fillRect/>
          </a:stretch>
        </p:blipFill>
        <p:spPr bwMode="auto">
          <a:xfrm>
            <a:off x="3935413" y="2930525"/>
            <a:ext cx="4341812" cy="1906588"/>
          </a:xfrm>
          <a:prstGeom prst="rect">
            <a:avLst/>
          </a:prstGeom>
          <a:noFill/>
          <a:ln w="9525">
            <a:noFill/>
            <a:miter lim="800000"/>
            <a:headEnd/>
            <a:tailEnd/>
          </a:ln>
        </p:spPr>
      </p:pic>
      <p:pic>
        <p:nvPicPr>
          <p:cNvPr id="7" name="Picture 6"/>
          <p:cNvPicPr>
            <a:picLocks noChangeAspect="1"/>
          </p:cNvPicPr>
          <p:nvPr/>
        </p:nvPicPr>
        <p:blipFill>
          <a:blip r:embed="rId5"/>
          <a:srcRect l="12404" t="24480" r="8368" b="27171"/>
          <a:stretch>
            <a:fillRect/>
          </a:stretch>
        </p:blipFill>
        <p:spPr bwMode="auto">
          <a:xfrm>
            <a:off x="3954463" y="4883150"/>
            <a:ext cx="4314825" cy="1974850"/>
          </a:xfrm>
          <a:prstGeom prst="rect">
            <a:avLst/>
          </a:prstGeom>
          <a:noFill/>
          <a:ln w="9525">
            <a:noFill/>
            <a:miter lim="800000"/>
            <a:headEnd/>
            <a:tailEnd/>
          </a:ln>
        </p:spPr>
      </p:pic>
      <p:pic>
        <p:nvPicPr>
          <p:cNvPr id="55303" name="Picture 7"/>
          <p:cNvPicPr>
            <a:picLocks noChangeAspect="1"/>
          </p:cNvPicPr>
          <p:nvPr/>
        </p:nvPicPr>
        <p:blipFill>
          <a:blip r:embed="rId6"/>
          <a:srcRect l="4526" t="6618" r="4695" b="6322"/>
          <a:stretch>
            <a:fillRect/>
          </a:stretch>
        </p:blipFill>
        <p:spPr bwMode="auto">
          <a:xfrm>
            <a:off x="804863" y="2686050"/>
            <a:ext cx="2506662" cy="1803400"/>
          </a:xfrm>
          <a:prstGeom prst="rect">
            <a:avLst/>
          </a:prstGeom>
          <a:noFill/>
          <a:ln w="9525">
            <a:noFill/>
            <a:miter lim="800000"/>
            <a:headEnd/>
            <a:tailEnd/>
          </a:ln>
        </p:spPr>
      </p:pic>
      <p:sp>
        <p:nvSpPr>
          <p:cNvPr id="55304" name="TextBox 8"/>
          <p:cNvSpPr txBox="1">
            <a:spLocks noChangeArrowheads="1"/>
          </p:cNvSpPr>
          <p:nvPr/>
        </p:nvSpPr>
        <p:spPr bwMode="auto">
          <a:xfrm>
            <a:off x="8356600" y="1657350"/>
            <a:ext cx="587375" cy="369888"/>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Symbol" pitchFamily="-1" charset="2"/>
                <a:ea typeface="Symbol" pitchFamily="-1" charset="2"/>
                <a:cs typeface="Symbol" pitchFamily="-1" charset="2"/>
              </a:rPr>
              <a:t>s</a:t>
            </a:r>
            <a:r>
              <a:rPr lang="en-US" sz="1800" smtClean="0">
                <a:solidFill>
                  <a:prstClr val="black"/>
                </a:solidFill>
                <a:latin typeface="Arial" pitchFamily="-1" charset="0"/>
                <a:ea typeface="ＭＳ Ｐゴシック" pitchFamily="-1" charset="-128"/>
                <a:cs typeface="ＭＳ Ｐゴシック" pitchFamily="-1" charset="-128"/>
              </a:rPr>
              <a:t>=1</a:t>
            </a:r>
          </a:p>
        </p:txBody>
      </p:sp>
      <p:sp>
        <p:nvSpPr>
          <p:cNvPr id="55305" name="TextBox 9"/>
          <p:cNvSpPr txBox="1">
            <a:spLocks noChangeArrowheads="1"/>
          </p:cNvSpPr>
          <p:nvPr/>
        </p:nvSpPr>
        <p:spPr bwMode="auto">
          <a:xfrm>
            <a:off x="8343900" y="3652838"/>
            <a:ext cx="587375"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Symbol" pitchFamily="-1" charset="2"/>
                <a:ea typeface="Symbol" pitchFamily="-1" charset="2"/>
                <a:cs typeface="Symbol" pitchFamily="-1" charset="2"/>
              </a:rPr>
              <a:t>s</a:t>
            </a:r>
            <a:r>
              <a:rPr lang="en-US" sz="1800" smtClean="0">
                <a:solidFill>
                  <a:prstClr val="black"/>
                </a:solidFill>
                <a:latin typeface="Arial" pitchFamily="-1" charset="0"/>
                <a:ea typeface="ＭＳ Ｐゴシック" pitchFamily="-1" charset="-128"/>
                <a:cs typeface="ＭＳ Ｐゴシック" pitchFamily="-1" charset="-128"/>
              </a:rPr>
              <a:t>=2</a:t>
            </a:r>
          </a:p>
        </p:txBody>
      </p:sp>
      <p:sp>
        <p:nvSpPr>
          <p:cNvPr id="55306" name="TextBox 10"/>
          <p:cNvSpPr txBox="1">
            <a:spLocks noChangeArrowheads="1"/>
          </p:cNvSpPr>
          <p:nvPr/>
        </p:nvSpPr>
        <p:spPr bwMode="auto">
          <a:xfrm>
            <a:off x="8302625" y="5743575"/>
            <a:ext cx="587375" cy="369888"/>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Symbol" pitchFamily="-1" charset="2"/>
                <a:ea typeface="Symbol" pitchFamily="-1" charset="2"/>
                <a:cs typeface="Symbol" pitchFamily="-1" charset="2"/>
              </a:rPr>
              <a:t>s</a:t>
            </a:r>
            <a:r>
              <a:rPr lang="en-US" sz="1800" smtClean="0">
                <a:solidFill>
                  <a:prstClr val="black"/>
                </a:solidFill>
                <a:latin typeface="Arial" pitchFamily="-1" charset="0"/>
                <a:ea typeface="ＭＳ Ｐゴシック" pitchFamily="-1" charset="-128"/>
                <a:cs typeface="ＭＳ Ｐゴシック" pitchFamily="-1" charset="-128"/>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ln/>
        </p:spPr>
        <p:txBody>
          <a:bodyPr rIns="132080"/>
          <a:lstStyle/>
          <a:p>
            <a:r>
              <a:rPr lang="en-US" sz="3600" dirty="0" smtClean="0"/>
              <a:t>Gaussian filter</a:t>
            </a:r>
            <a:endParaRPr lang="en-US" sz="3600" dirty="0"/>
          </a:p>
        </p:txBody>
      </p:sp>
      <p:pic>
        <p:nvPicPr>
          <p:cNvPr id="35842"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93713" y="1804988"/>
            <a:ext cx="3203575" cy="426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35843"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243513" y="1828800"/>
            <a:ext cx="3201987" cy="4267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35844" name="Rectangle 4"/>
          <p:cNvSpPr>
            <a:spLocks/>
          </p:cNvSpPr>
          <p:nvPr/>
        </p:nvSpPr>
        <p:spPr bwMode="auto">
          <a:xfrm>
            <a:off x="504825" y="6057900"/>
            <a:ext cx="460375" cy="30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chemeClr val="tx1"/>
                </a:solidFill>
                <a:latin typeface="Arial" charset="0"/>
                <a:ea typeface="ＭＳ Ｐゴシック" charset="0"/>
                <a:cs typeface="Arial" charset="0"/>
                <a:sym typeface="Arial" charset="0"/>
              </a:rPr>
              <a:t>Dali</a:t>
            </a:r>
          </a:p>
        </p:txBody>
      </p:sp>
      <p:pic>
        <p:nvPicPr>
          <p:cNvPr id="35845" name="Picture 5"/>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24" t="6618" r="4695" b="6320"/>
          <a:stretch>
            <a:fillRect/>
          </a:stretch>
        </p:blipFill>
        <p:spPr bwMode="auto">
          <a:xfrm>
            <a:off x="4008438" y="3633788"/>
            <a:ext cx="862012" cy="6207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5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smtClean="0">
                <a:ea typeface="ＭＳ Ｐゴシック" pitchFamily="-1" charset="-128"/>
                <a:cs typeface="ＭＳ Ｐゴシック" pitchFamily="-1" charset="-128"/>
              </a:rPr>
              <a:t>Some desirable properties for a blur kernel</a:t>
            </a:r>
          </a:p>
        </p:txBody>
      </p:sp>
      <p:sp>
        <p:nvSpPr>
          <p:cNvPr id="56323" name="Content Placeholder 2"/>
          <p:cNvSpPr>
            <a:spLocks noGrp="1"/>
          </p:cNvSpPr>
          <p:nvPr>
            <p:ph idx="1"/>
          </p:nvPr>
        </p:nvSpPr>
        <p:spPr>
          <a:xfrm>
            <a:off x="1146175" y="1600200"/>
            <a:ext cx="6870700" cy="4525963"/>
          </a:xfrm>
        </p:spPr>
        <p:txBody>
          <a:bodyPr/>
          <a:lstStyle/>
          <a:p>
            <a:r>
              <a:rPr lang="en-US" sz="2400" smtClean="0">
                <a:ea typeface="ＭＳ Ｐゴシック" pitchFamily="-1" charset="-128"/>
                <a:cs typeface="ＭＳ Ｐゴシック" pitchFamily="-1" charset="-128"/>
              </a:rPr>
              <a:t>Positivity:        h(m) &gt;= 0</a:t>
            </a:r>
          </a:p>
          <a:p>
            <a:r>
              <a:rPr lang="en-US" sz="2400" smtClean="0">
                <a:ea typeface="ＭＳ Ｐゴシック" pitchFamily="-1" charset="-128"/>
                <a:cs typeface="ＭＳ Ｐゴシック" pitchFamily="-1" charset="-128"/>
              </a:rPr>
              <a:t>Symmetry:      h(m) = h(-m)</a:t>
            </a:r>
          </a:p>
          <a:p>
            <a:r>
              <a:rPr lang="en-US" sz="2400" smtClean="0">
                <a:ea typeface="ＭＳ Ｐゴシック" pitchFamily="-1" charset="-128"/>
                <a:cs typeface="ＭＳ Ｐゴシック" pitchFamily="-1" charset="-128"/>
              </a:rPr>
              <a:t>Unimodality:  h(m) &gt;= h(m+1)  for m &gt;= 0 </a:t>
            </a:r>
          </a:p>
          <a:p>
            <a:r>
              <a:rPr lang="en-US" sz="2400" smtClean="0">
                <a:ea typeface="ＭＳ Ｐゴシック" pitchFamily="-1" charset="-128"/>
                <a:cs typeface="ＭＳ Ｐゴシック" pitchFamily="-1" charset="-128"/>
              </a:rPr>
              <a:t>Normalized:   </a:t>
            </a:r>
            <a:r>
              <a:rPr lang="en-US" sz="2400" smtClean="0">
                <a:latin typeface="Symbol" pitchFamily="-1" charset="2"/>
                <a:ea typeface="Symbol" pitchFamily="-1" charset="2"/>
                <a:cs typeface="Symbol" pitchFamily="-1" charset="2"/>
              </a:rPr>
              <a:t>S</a:t>
            </a:r>
            <a:r>
              <a:rPr lang="en-US" sz="2400" smtClean="0">
                <a:ea typeface="ＭＳ Ｐゴシック" pitchFamily="-1" charset="-128"/>
                <a:cs typeface="ＭＳ Ｐゴシック" pitchFamily="-1" charset="-128"/>
              </a:rPr>
              <a:t> h(m) = 1</a:t>
            </a:r>
          </a:p>
          <a:p>
            <a:r>
              <a:rPr lang="en-US" sz="2400" smtClean="0">
                <a:ea typeface="ＭＳ Ｐゴシック" pitchFamily="-1" charset="-128"/>
                <a:cs typeface="ＭＳ Ｐゴシック" pitchFamily="-1" charset="-128"/>
              </a:rPr>
              <a:t>Equal contribution: </a:t>
            </a:r>
            <a:r>
              <a:rPr lang="en-US" sz="2400" smtClean="0">
                <a:latin typeface="Symbol" pitchFamily="-1" charset="2"/>
                <a:ea typeface="Symbol" pitchFamily="-1" charset="2"/>
                <a:cs typeface="Symbol" pitchFamily="-1" charset="2"/>
              </a:rPr>
              <a:t>S</a:t>
            </a:r>
            <a:r>
              <a:rPr lang="en-US" sz="2400" smtClean="0">
                <a:ea typeface="ＭＳ Ｐゴシック" pitchFamily="-1" charset="-128"/>
                <a:cs typeface="ＭＳ Ｐゴシック" pitchFamily="-1" charset="-128"/>
              </a:rPr>
              <a:t> h(2m) = </a:t>
            </a:r>
            <a:r>
              <a:rPr lang="en-US" sz="2400" smtClean="0">
                <a:latin typeface="Symbol" pitchFamily="-1" charset="2"/>
                <a:ea typeface="Symbol" pitchFamily="-1" charset="2"/>
                <a:cs typeface="Symbol" pitchFamily="-1" charset="2"/>
              </a:rPr>
              <a:t>S</a:t>
            </a:r>
            <a:r>
              <a:rPr lang="en-US" sz="2400" smtClean="0">
                <a:ea typeface="ＭＳ Ｐゴシック" pitchFamily="-1" charset="-128"/>
                <a:cs typeface="ＭＳ Ｐゴシック" pitchFamily="-1" charset="-128"/>
              </a:rPr>
              <a:t> h(2m+1)</a:t>
            </a:r>
          </a:p>
          <a:p>
            <a:pPr>
              <a:buFont typeface="Arial" pitchFamily="-1" charset="0"/>
              <a:buNone/>
            </a:pPr>
            <a:endParaRPr lang="en-US" sz="2400" smtClean="0">
              <a:ea typeface="ＭＳ Ｐゴシック" pitchFamily="-1" charset="-128"/>
              <a:cs typeface="ＭＳ Ｐゴシック" pitchFamily="-1" charset="-128"/>
            </a:endParaRPr>
          </a:p>
          <a:p>
            <a:pPr>
              <a:buFont typeface="Arial" pitchFamily="-1" charset="0"/>
              <a:buNone/>
            </a:pPr>
            <a:r>
              <a:rPr lang="en-US" sz="2400" smtClean="0">
                <a:ea typeface="ＭＳ Ｐゴシック" pitchFamily="-1" charset="-128"/>
                <a:cs typeface="ＭＳ Ｐゴシック" pitchFamily="-1" charset="-128"/>
              </a:rPr>
              <a:t>Some kernels that verify this are: </a:t>
            </a:r>
          </a:p>
          <a:p>
            <a:pPr>
              <a:buFont typeface="Arial" pitchFamily="-1" charset="0"/>
              <a:buNone/>
            </a:pPr>
            <a:r>
              <a:rPr lang="en-US" sz="2400" smtClean="0">
                <a:ea typeface="ＭＳ Ｐゴシック" pitchFamily="-1" charset="-128"/>
                <a:cs typeface="ＭＳ Ｐゴシック" pitchFamily="-1" charset="-128"/>
              </a:rPr>
              <a:t>								[½ ½]</a:t>
            </a:r>
          </a:p>
          <a:p>
            <a:pPr>
              <a:buFont typeface="Arial" pitchFamily="-1" charset="0"/>
              <a:buNone/>
            </a:pPr>
            <a:r>
              <a:rPr lang="en-US" sz="2400" smtClean="0">
                <a:ea typeface="ＭＳ Ｐゴシック" pitchFamily="-1" charset="-128"/>
                <a:cs typeface="ＭＳ Ｐゴシック" pitchFamily="-1" charset="-128"/>
              </a:rPr>
              <a:t>								[¼ ½ ¼]</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1" name="Picture 1"/>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600" y="152400"/>
            <a:ext cx="8583613" cy="63627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15362" name="Oval 2"/>
          <p:cNvSpPr>
            <a:spLocks/>
          </p:cNvSpPr>
          <p:nvPr/>
        </p:nvSpPr>
        <p:spPr bwMode="auto">
          <a:xfrm>
            <a:off x="457200" y="685800"/>
            <a:ext cx="3581400" cy="5029200"/>
          </a:xfrm>
          <a:prstGeom prst="ellipse">
            <a:avLst/>
          </a:prstGeom>
          <a:noFill/>
          <a:ln w="57150" cap="flat">
            <a:solidFill>
              <a:srgbClr val="FF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3" name="Line 3"/>
          <p:cNvSpPr>
            <a:spLocks noChangeShapeType="1"/>
          </p:cNvSpPr>
          <p:nvPr/>
        </p:nvSpPr>
        <p:spPr bwMode="auto">
          <a:xfrm rot="10800000" flipH="1">
            <a:off x="1066800" y="4648200"/>
            <a:ext cx="152400" cy="76200"/>
          </a:xfrm>
          <a:prstGeom prst="line">
            <a:avLst/>
          </a:prstGeom>
          <a:noFill/>
          <a:ln w="38100" cap="flat">
            <a:solidFill>
              <a:srgbClr val="FF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4" name="Line 4"/>
          <p:cNvSpPr>
            <a:spLocks noChangeShapeType="1"/>
          </p:cNvSpPr>
          <p:nvPr/>
        </p:nvSpPr>
        <p:spPr bwMode="auto">
          <a:xfrm rot="10800000" flipH="1">
            <a:off x="2286000" y="4191000"/>
            <a:ext cx="152400" cy="76200"/>
          </a:xfrm>
          <a:prstGeom prst="line">
            <a:avLst/>
          </a:prstGeom>
          <a:noFill/>
          <a:ln w="38100" cap="flat">
            <a:solidFill>
              <a:srgbClr val="FF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5" name="Line 5"/>
          <p:cNvSpPr>
            <a:spLocks noChangeShapeType="1"/>
          </p:cNvSpPr>
          <p:nvPr/>
        </p:nvSpPr>
        <p:spPr bwMode="auto">
          <a:xfrm rot="10800000" flipH="1">
            <a:off x="2286000" y="4724400"/>
            <a:ext cx="152400" cy="76200"/>
          </a:xfrm>
          <a:prstGeom prst="line">
            <a:avLst/>
          </a:prstGeom>
          <a:noFill/>
          <a:ln w="38100" cap="flat">
            <a:solidFill>
              <a:srgbClr val="FF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6" name="Line 6"/>
          <p:cNvSpPr>
            <a:spLocks noChangeShapeType="1"/>
          </p:cNvSpPr>
          <p:nvPr/>
        </p:nvSpPr>
        <p:spPr bwMode="auto">
          <a:xfrm rot="10800000" flipH="1">
            <a:off x="2209800" y="2514600"/>
            <a:ext cx="533400" cy="152400"/>
          </a:xfrm>
          <a:prstGeom prst="line">
            <a:avLst/>
          </a:prstGeom>
          <a:noFill/>
          <a:ln w="38100" cap="flat">
            <a:solidFill>
              <a:srgbClr val="FF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7" name="Oval 7"/>
          <p:cNvSpPr>
            <a:spLocks/>
          </p:cNvSpPr>
          <p:nvPr/>
        </p:nvSpPr>
        <p:spPr bwMode="auto">
          <a:xfrm>
            <a:off x="685800" y="1293813"/>
            <a:ext cx="1752600" cy="1830387"/>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8" name="Oval 8"/>
          <p:cNvSpPr>
            <a:spLocks/>
          </p:cNvSpPr>
          <p:nvPr/>
        </p:nvSpPr>
        <p:spPr bwMode="auto">
          <a:xfrm>
            <a:off x="684213" y="3048000"/>
            <a:ext cx="915987" cy="9144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9" name="Oval 9"/>
          <p:cNvSpPr>
            <a:spLocks/>
          </p:cNvSpPr>
          <p:nvPr/>
        </p:nvSpPr>
        <p:spPr bwMode="auto">
          <a:xfrm>
            <a:off x="1524000" y="2743200"/>
            <a:ext cx="1447800" cy="14478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70" name="Oval 10"/>
          <p:cNvSpPr>
            <a:spLocks/>
          </p:cNvSpPr>
          <p:nvPr/>
        </p:nvSpPr>
        <p:spPr bwMode="auto">
          <a:xfrm>
            <a:off x="1371600" y="3886200"/>
            <a:ext cx="1752600" cy="18288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71" name="Oval 11"/>
          <p:cNvSpPr>
            <a:spLocks/>
          </p:cNvSpPr>
          <p:nvPr/>
        </p:nvSpPr>
        <p:spPr bwMode="auto">
          <a:xfrm>
            <a:off x="2590800" y="2286000"/>
            <a:ext cx="838200" cy="9144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72" name="Oval 12"/>
          <p:cNvSpPr>
            <a:spLocks/>
          </p:cNvSpPr>
          <p:nvPr/>
        </p:nvSpPr>
        <p:spPr bwMode="auto">
          <a:xfrm>
            <a:off x="2362200" y="1752600"/>
            <a:ext cx="609600" cy="6096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73" name="Oval 13"/>
          <p:cNvSpPr>
            <a:spLocks/>
          </p:cNvSpPr>
          <p:nvPr/>
        </p:nvSpPr>
        <p:spPr bwMode="auto">
          <a:xfrm>
            <a:off x="2667000" y="3048000"/>
            <a:ext cx="1257300" cy="13716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74" name="Rectangle 14"/>
          <p:cNvSpPr>
            <a:spLocks/>
          </p:cNvSpPr>
          <p:nvPr/>
        </p:nvSpPr>
        <p:spPr bwMode="auto">
          <a:xfrm>
            <a:off x="4572000" y="457200"/>
            <a:ext cx="1883299" cy="27699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smtClean="0">
                <a:solidFill>
                  <a:schemeClr val="tx1"/>
                </a:solidFill>
                <a:latin typeface="Calibri" charset="0"/>
                <a:ea typeface="ＭＳ Ｐゴシック" charset="0"/>
                <a:cs typeface="Calibri" charset="0"/>
                <a:sym typeface="Calibri" charset="0"/>
              </a:rPr>
              <a:t>Some visual areas…</a:t>
            </a:r>
            <a:endParaRPr lang="en-US" sz="1800" dirty="0">
              <a:solidFill>
                <a:schemeClr val="tx1"/>
              </a:solidFill>
              <a:latin typeface="Calibri" charset="0"/>
              <a:ea typeface="ＭＳ Ｐゴシック" charset="0"/>
              <a:cs typeface="Calibri" charset="0"/>
              <a:sym typeface="Calibri" charset="0"/>
            </a:endParaRPr>
          </a:p>
        </p:txBody>
      </p:sp>
      <p:sp>
        <p:nvSpPr>
          <p:cNvPr id="15375" name="Rectangle 15"/>
          <p:cNvSpPr>
            <a:spLocks/>
          </p:cNvSpPr>
          <p:nvPr/>
        </p:nvSpPr>
        <p:spPr bwMode="auto">
          <a:xfrm>
            <a:off x="7796213" y="5284788"/>
            <a:ext cx="1304925"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a:solidFill>
                  <a:schemeClr val="tx1"/>
                </a:solidFill>
                <a:latin typeface="Arial" charset="0"/>
                <a:ea typeface="ＭＳ Ｐゴシック" charset="0"/>
                <a:cs typeface="Arial" charset="0"/>
                <a:sym typeface="Arial" charset="0"/>
              </a:rPr>
              <a:t>From M. Lewicky</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5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8BD9F55-5257-7D45-9FE4-391AB094E193}" type="slidenum">
              <a:rPr lang="en-US" smtClean="0"/>
              <a:pPr/>
              <a:t>30</a:t>
            </a:fld>
            <a:endParaRPr lang="en-US"/>
          </a:p>
        </p:txBody>
      </p:sp>
      <p:pic>
        <p:nvPicPr>
          <p:cNvPr id="6" name="Picture 5"/>
          <p:cNvPicPr>
            <a:picLocks noChangeAspect="1"/>
          </p:cNvPicPr>
          <p:nvPr/>
        </p:nvPicPr>
        <p:blipFill>
          <a:blip r:embed="rId2"/>
          <a:srcRect l="13683" t="19606" r="10021" b="31378"/>
          <a:stretch>
            <a:fillRect/>
          </a:stretch>
        </p:blipFill>
        <p:spPr>
          <a:xfrm>
            <a:off x="1143000" y="1828800"/>
            <a:ext cx="7010400" cy="1143000"/>
          </a:xfrm>
          <a:prstGeom prst="rect">
            <a:avLst/>
          </a:prstGeom>
        </p:spPr>
      </p:pic>
      <p:pic>
        <p:nvPicPr>
          <p:cNvPr id="9" name="Picture 8"/>
          <p:cNvPicPr>
            <a:picLocks noChangeAspect="1"/>
          </p:cNvPicPr>
          <p:nvPr/>
        </p:nvPicPr>
        <p:blipFill>
          <a:blip r:embed="rId3"/>
          <a:srcRect l="13078" t="14826" r="9934" b="19819"/>
          <a:stretch>
            <a:fillRect/>
          </a:stretch>
        </p:blipFill>
        <p:spPr>
          <a:xfrm>
            <a:off x="1143000" y="3505200"/>
            <a:ext cx="7086600" cy="1219200"/>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1" name="Title 1"/>
          <p:cNvSpPr>
            <a:spLocks noGrp="1"/>
          </p:cNvSpPr>
          <p:nvPr>
            <p:ph type="title"/>
          </p:nvPr>
        </p:nvSpPr>
        <p:spPr/>
        <p:txBody>
          <a:bodyPr/>
          <a:lstStyle/>
          <a:p>
            <a:r>
              <a:rPr lang="en-US" dirty="0" smtClean="0">
                <a:ea typeface="ＭＳ Ｐゴシック" pitchFamily="-1" charset="-128"/>
                <a:cs typeface="ＭＳ Ｐゴシック" pitchFamily="-1" charset="-128"/>
              </a:rPr>
              <a:t>[-1 1]</a:t>
            </a:r>
          </a:p>
        </p:txBody>
      </p:sp>
      <p:graphicFrame>
        <p:nvGraphicFramePr>
          <p:cNvPr id="160770" name="Object 2"/>
          <p:cNvGraphicFramePr>
            <a:graphicFrameLocks noChangeAspect="1"/>
          </p:cNvGraphicFramePr>
          <p:nvPr/>
        </p:nvGraphicFramePr>
        <p:xfrm>
          <a:off x="3192463" y="3030538"/>
          <a:ext cx="300037" cy="276225"/>
        </p:xfrm>
        <a:graphic>
          <a:graphicData uri="http://schemas.openxmlformats.org/presentationml/2006/ole">
            <p:oleObj spid="_x0000_s490498" name="Equation" r:id="rId3" imgW="152400" imgH="139700" progId="Equation.3">
              <p:embed/>
            </p:oleObj>
          </a:graphicData>
        </a:graphic>
      </p:graphicFrame>
      <p:sp>
        <p:nvSpPr>
          <p:cNvPr id="160772"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g[m,n]</a:t>
            </a:r>
          </a:p>
        </p:txBody>
      </p:sp>
      <p:sp>
        <p:nvSpPr>
          <p:cNvPr id="160773"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h[m,n]</a:t>
            </a:r>
          </a:p>
        </p:txBody>
      </p:sp>
      <p:sp>
        <p:nvSpPr>
          <p:cNvPr id="160774"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160776"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f[m,n]</a:t>
            </a:r>
          </a:p>
        </p:txBody>
      </p:sp>
      <p:pic>
        <p:nvPicPr>
          <p:cNvPr id="160777" name="Picture 25"/>
          <p:cNvPicPr>
            <a:picLocks noChangeAspect="1"/>
          </p:cNvPicPr>
          <p:nvPr/>
        </p:nvPicPr>
        <p:blipFill>
          <a:blip r:embed="rId4">
            <a:grayscl/>
          </a:blip>
          <a:srcRect/>
          <a:stretch>
            <a:fillRect/>
          </a:stretch>
        </p:blipFill>
        <p:spPr bwMode="auto">
          <a:xfrm>
            <a:off x="233363" y="1739900"/>
            <a:ext cx="2824162" cy="2824163"/>
          </a:xfrm>
          <a:prstGeom prst="rect">
            <a:avLst/>
          </a:prstGeom>
          <a:noFill/>
          <a:ln w="9525">
            <a:noFill/>
            <a:miter lim="800000"/>
            <a:headEnd/>
            <a:tailEnd/>
          </a:ln>
        </p:spPr>
      </p:pic>
      <p:pic>
        <p:nvPicPr>
          <p:cNvPr id="14" name="Picture 13"/>
          <p:cNvPicPr>
            <a:picLocks noChangeAspect="1"/>
          </p:cNvPicPr>
          <p:nvPr/>
        </p:nvPicPr>
        <p:blipFill>
          <a:blip r:embed="rId5"/>
          <a:srcRect l="23212" t="7527" r="22897" b="16879"/>
          <a:stretch>
            <a:fillRect/>
          </a:stretch>
        </p:blipFill>
        <p:spPr bwMode="auto">
          <a:xfrm>
            <a:off x="5489575" y="1647825"/>
            <a:ext cx="2884488" cy="2890838"/>
          </a:xfrm>
          <a:prstGeom prst="rect">
            <a:avLst/>
          </a:prstGeom>
          <a:noFill/>
          <a:ln w="9525">
            <a:noFill/>
            <a:miter lim="800000"/>
            <a:headEnd/>
            <a:tailEnd/>
          </a:ln>
        </p:spPr>
      </p:pic>
      <p:sp>
        <p:nvSpPr>
          <p:cNvPr id="160779" name="TextBox 15"/>
          <p:cNvSpPr txBox="1">
            <a:spLocks noChangeArrowheads="1"/>
          </p:cNvSpPr>
          <p:nvPr/>
        </p:nvSpPr>
        <p:spPr bwMode="auto">
          <a:xfrm>
            <a:off x="3973513" y="3040063"/>
            <a:ext cx="7747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[-1, 1]</a:t>
            </a:r>
          </a:p>
        </p:txBody>
      </p:sp>
      <p:pic>
        <p:nvPicPr>
          <p:cNvPr id="12" name="Picture 5"/>
          <p:cNvPicPr>
            <a:picLocks noChangeAspect="1"/>
          </p:cNvPicPr>
          <p:nvPr/>
        </p:nvPicPr>
        <p:blipFill>
          <a:blip r:embed="rId6"/>
          <a:srcRect/>
          <a:stretch>
            <a:fillRect/>
          </a:stretch>
        </p:blipFill>
        <p:spPr bwMode="auto">
          <a:xfrm>
            <a:off x="2819400" y="838200"/>
            <a:ext cx="3467100" cy="698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5" name="Title 1"/>
          <p:cNvSpPr>
            <a:spLocks noGrp="1"/>
          </p:cNvSpPr>
          <p:nvPr>
            <p:ph type="title"/>
          </p:nvPr>
        </p:nvSpPr>
        <p:spPr/>
        <p:txBody>
          <a:bodyPr/>
          <a:lstStyle/>
          <a:p>
            <a:r>
              <a:rPr lang="en-US" smtClean="0">
                <a:ea typeface="ＭＳ Ｐゴシック" pitchFamily="-1" charset="-128"/>
                <a:cs typeface="ＭＳ Ｐゴシック" pitchFamily="-1" charset="-128"/>
              </a:rPr>
              <a:t>[-1 1]</a:t>
            </a:r>
            <a:r>
              <a:rPr lang="en-US" baseline="30000" smtClean="0">
                <a:ea typeface="ＭＳ Ｐゴシック" pitchFamily="-1" charset="-128"/>
                <a:cs typeface="ＭＳ Ｐゴシック" pitchFamily="-1" charset="-128"/>
              </a:rPr>
              <a:t>T</a:t>
            </a:r>
          </a:p>
        </p:txBody>
      </p:sp>
      <p:graphicFrame>
        <p:nvGraphicFramePr>
          <p:cNvPr id="161794" name="Object 2"/>
          <p:cNvGraphicFramePr>
            <a:graphicFrameLocks noChangeAspect="1"/>
          </p:cNvGraphicFramePr>
          <p:nvPr/>
        </p:nvGraphicFramePr>
        <p:xfrm>
          <a:off x="3192463" y="3030538"/>
          <a:ext cx="300037" cy="276225"/>
        </p:xfrm>
        <a:graphic>
          <a:graphicData uri="http://schemas.openxmlformats.org/presentationml/2006/ole">
            <p:oleObj spid="_x0000_s491522" name="Equation" r:id="rId3" imgW="152400" imgH="139700" progId="Equation.3">
              <p:embed/>
            </p:oleObj>
          </a:graphicData>
        </a:graphic>
      </p:graphicFrame>
      <p:sp>
        <p:nvSpPr>
          <p:cNvPr id="161796"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g[m,n]</a:t>
            </a:r>
          </a:p>
        </p:txBody>
      </p:sp>
      <p:sp>
        <p:nvSpPr>
          <p:cNvPr id="161797"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h[m,n]</a:t>
            </a:r>
          </a:p>
        </p:txBody>
      </p:sp>
      <p:sp>
        <p:nvSpPr>
          <p:cNvPr id="161798"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161800"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f[m,n]</a:t>
            </a:r>
          </a:p>
        </p:txBody>
      </p:sp>
      <p:pic>
        <p:nvPicPr>
          <p:cNvPr id="161801" name="Picture 25"/>
          <p:cNvPicPr>
            <a:picLocks noChangeAspect="1"/>
          </p:cNvPicPr>
          <p:nvPr/>
        </p:nvPicPr>
        <p:blipFill>
          <a:blip r:embed="rId4">
            <a:grayscl/>
          </a:blip>
          <a:srcRect/>
          <a:stretch>
            <a:fillRect/>
          </a:stretch>
        </p:blipFill>
        <p:spPr bwMode="auto">
          <a:xfrm>
            <a:off x="233363" y="1739900"/>
            <a:ext cx="2824162" cy="2824163"/>
          </a:xfrm>
          <a:prstGeom prst="rect">
            <a:avLst/>
          </a:prstGeom>
          <a:noFill/>
          <a:ln w="9525">
            <a:noFill/>
            <a:miter lim="800000"/>
            <a:headEnd/>
            <a:tailEnd/>
          </a:ln>
        </p:spPr>
      </p:pic>
      <p:sp>
        <p:nvSpPr>
          <p:cNvPr id="161802" name="TextBox 15"/>
          <p:cNvSpPr txBox="1">
            <a:spLocks noChangeArrowheads="1"/>
          </p:cNvSpPr>
          <p:nvPr/>
        </p:nvSpPr>
        <p:spPr bwMode="auto">
          <a:xfrm>
            <a:off x="3973513" y="3040063"/>
            <a:ext cx="866775"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[-1, 1]</a:t>
            </a:r>
            <a:r>
              <a:rPr lang="en-US" sz="1800" baseline="30000" smtClean="0">
                <a:solidFill>
                  <a:prstClr val="black"/>
                </a:solidFill>
                <a:latin typeface="Arial" pitchFamily="-1" charset="0"/>
                <a:ea typeface="ＭＳ Ｐゴシック" pitchFamily="-1" charset="-128"/>
                <a:cs typeface="ＭＳ Ｐゴシック" pitchFamily="-1" charset="-128"/>
              </a:rPr>
              <a:t>T</a:t>
            </a:r>
          </a:p>
        </p:txBody>
      </p:sp>
      <p:pic>
        <p:nvPicPr>
          <p:cNvPr id="12" name="Picture 11"/>
          <p:cNvPicPr>
            <a:picLocks noChangeAspect="1"/>
          </p:cNvPicPr>
          <p:nvPr/>
        </p:nvPicPr>
        <p:blipFill>
          <a:blip r:embed="rId5"/>
          <a:srcRect l="19640" t="7683" r="19394" b="16629"/>
          <a:stretch>
            <a:fillRect/>
          </a:stretch>
        </p:blipFill>
        <p:spPr bwMode="auto">
          <a:xfrm>
            <a:off x="5783263" y="1725613"/>
            <a:ext cx="2824162" cy="28368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r>
              <a:rPr lang="en-US" smtClean="0">
                <a:ea typeface="ＭＳ Ｐゴシック" pitchFamily="-1" charset="-128"/>
                <a:cs typeface="ＭＳ Ｐゴシック" pitchFamily="-1" charset="-128"/>
              </a:rPr>
              <a:t>Differential Geometry Descriptors</a:t>
            </a:r>
          </a:p>
        </p:txBody>
      </p:sp>
      <p:pic>
        <p:nvPicPr>
          <p:cNvPr id="187395" name="Picture 3"/>
          <p:cNvPicPr>
            <a:picLocks noChangeAspect="1"/>
          </p:cNvPicPr>
          <p:nvPr/>
        </p:nvPicPr>
        <p:blipFill>
          <a:blip r:embed="rId2"/>
          <a:srcRect/>
          <a:stretch>
            <a:fillRect/>
          </a:stretch>
        </p:blipFill>
        <p:spPr bwMode="auto">
          <a:xfrm>
            <a:off x="304800" y="4114800"/>
            <a:ext cx="1881185" cy="1371600"/>
          </a:xfrm>
          <a:prstGeom prst="rect">
            <a:avLst/>
          </a:prstGeom>
          <a:noFill/>
          <a:ln w="9525">
            <a:noFill/>
            <a:miter lim="800000"/>
            <a:headEnd/>
            <a:tailEnd/>
          </a:ln>
        </p:spPr>
      </p:pic>
      <p:sp>
        <p:nvSpPr>
          <p:cNvPr id="187396" name="TextBox 4"/>
          <p:cNvSpPr txBox="1">
            <a:spLocks noChangeArrowheads="1"/>
          </p:cNvSpPr>
          <p:nvPr/>
        </p:nvSpPr>
        <p:spPr bwMode="auto">
          <a:xfrm>
            <a:off x="838200" y="1066800"/>
            <a:ext cx="876863" cy="461665"/>
          </a:xfrm>
          <a:prstGeom prst="rect">
            <a:avLst/>
          </a:prstGeom>
          <a:noFill/>
          <a:ln w="9525">
            <a:noFill/>
            <a:miter lim="800000"/>
            <a:headEnd/>
            <a:tailEnd/>
          </a:ln>
        </p:spPr>
        <p:txBody>
          <a:bodyPr wrap="none">
            <a:prstTxWarp prst="textNoShape">
              <a:avLst/>
            </a:prstTxWarp>
            <a:spAutoFit/>
          </a:bodyPr>
          <a:lstStyle/>
          <a:p>
            <a:r>
              <a:rPr lang="en-US" dirty="0" err="1" smtClean="0"/>
              <a:t>I(x,y</a:t>
            </a:r>
            <a:r>
              <a:rPr lang="en-US" dirty="0" smtClean="0"/>
              <a:t>)</a:t>
            </a:r>
            <a:endParaRPr lang="en-US" dirty="0"/>
          </a:p>
        </p:txBody>
      </p:sp>
      <p:pic>
        <p:nvPicPr>
          <p:cNvPr id="187397" name="Picture 5"/>
          <p:cNvPicPr>
            <a:picLocks noChangeAspect="1"/>
          </p:cNvPicPr>
          <p:nvPr/>
        </p:nvPicPr>
        <p:blipFill>
          <a:blip r:embed="rId3"/>
          <a:srcRect l="25189" t="10800" r="25063" b="23137"/>
          <a:stretch>
            <a:fillRect/>
          </a:stretch>
        </p:blipFill>
        <p:spPr bwMode="auto">
          <a:xfrm>
            <a:off x="304800" y="1600200"/>
            <a:ext cx="1904588" cy="1903651"/>
          </a:xfrm>
          <a:prstGeom prst="rect">
            <a:avLst/>
          </a:prstGeom>
          <a:noFill/>
          <a:ln w="9525">
            <a:solidFill>
              <a:srgbClr val="000000"/>
            </a:solidFill>
            <a:miter lim="800000"/>
            <a:headEnd/>
            <a:tailEnd/>
          </a:ln>
        </p:spPr>
      </p:pic>
      <p:pic>
        <p:nvPicPr>
          <p:cNvPr id="6" name="Picture 26"/>
          <p:cNvPicPr>
            <a:picLocks noChangeAspect="1"/>
          </p:cNvPicPr>
          <p:nvPr/>
        </p:nvPicPr>
        <p:blipFill>
          <a:blip r:embed="rId4"/>
          <a:srcRect/>
          <a:stretch>
            <a:fillRect/>
          </a:stretch>
        </p:blipFill>
        <p:spPr bwMode="auto">
          <a:xfrm>
            <a:off x="5867400" y="1371600"/>
            <a:ext cx="3200400" cy="4823287"/>
          </a:xfrm>
          <a:prstGeom prst="rect">
            <a:avLst/>
          </a:prstGeom>
          <a:noFill/>
          <a:ln w="9525">
            <a:noFill/>
            <a:miter lim="800000"/>
            <a:headEnd/>
            <a:tailEnd/>
          </a:ln>
        </p:spPr>
      </p:pic>
      <p:pic>
        <p:nvPicPr>
          <p:cNvPr id="7" name="Picture 6"/>
          <p:cNvPicPr>
            <a:picLocks noChangeAspect="1"/>
          </p:cNvPicPr>
          <p:nvPr/>
        </p:nvPicPr>
        <p:blipFill>
          <a:blip r:embed="rId5"/>
          <a:stretch>
            <a:fillRect/>
          </a:stretch>
        </p:blipFill>
        <p:spPr>
          <a:xfrm>
            <a:off x="2514600" y="1371600"/>
            <a:ext cx="3158799" cy="4770967"/>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ea typeface="ＭＳ Ｐゴシック" pitchFamily="-1" charset="-128"/>
                <a:cs typeface="ＭＳ Ｐゴシック" pitchFamily="-1" charset="-128"/>
              </a:rPr>
              <a:t>Finding edges in the image</a:t>
            </a:r>
          </a:p>
        </p:txBody>
      </p:sp>
      <p:pic>
        <p:nvPicPr>
          <p:cNvPr id="66563" name="Picture 3"/>
          <p:cNvPicPr>
            <a:picLocks noChangeAspect="1"/>
          </p:cNvPicPr>
          <p:nvPr/>
        </p:nvPicPr>
        <p:blipFill>
          <a:blip r:embed="rId2"/>
          <a:srcRect/>
          <a:stretch>
            <a:fillRect/>
          </a:stretch>
        </p:blipFill>
        <p:spPr bwMode="auto">
          <a:xfrm>
            <a:off x="4629150" y="1247775"/>
            <a:ext cx="2159000" cy="1092200"/>
          </a:xfrm>
          <a:prstGeom prst="rect">
            <a:avLst/>
          </a:prstGeom>
          <a:noFill/>
          <a:ln w="9525">
            <a:noFill/>
            <a:miter lim="800000"/>
            <a:headEnd/>
            <a:tailEnd/>
          </a:ln>
        </p:spPr>
      </p:pic>
      <p:pic>
        <p:nvPicPr>
          <p:cNvPr id="66564" name="Picture 4"/>
          <p:cNvPicPr>
            <a:picLocks noChangeAspect="1"/>
          </p:cNvPicPr>
          <p:nvPr/>
        </p:nvPicPr>
        <p:blipFill>
          <a:blip r:embed="rId3"/>
          <a:srcRect/>
          <a:stretch>
            <a:fillRect/>
          </a:stretch>
        </p:blipFill>
        <p:spPr bwMode="auto">
          <a:xfrm>
            <a:off x="163513" y="1254125"/>
            <a:ext cx="3768725" cy="2430463"/>
          </a:xfrm>
          <a:prstGeom prst="rect">
            <a:avLst/>
          </a:prstGeom>
          <a:noFill/>
          <a:ln w="9525">
            <a:noFill/>
            <a:miter lim="800000"/>
            <a:headEnd/>
            <a:tailEnd/>
          </a:ln>
        </p:spPr>
      </p:pic>
      <p:pic>
        <p:nvPicPr>
          <p:cNvPr id="66565" name="Picture 5"/>
          <p:cNvPicPr>
            <a:picLocks noChangeAspect="1"/>
          </p:cNvPicPr>
          <p:nvPr/>
        </p:nvPicPr>
        <p:blipFill>
          <a:blip r:embed="rId4"/>
          <a:srcRect/>
          <a:stretch>
            <a:fillRect/>
          </a:stretch>
        </p:blipFill>
        <p:spPr bwMode="auto">
          <a:xfrm>
            <a:off x="4802188" y="2714625"/>
            <a:ext cx="3467100" cy="698500"/>
          </a:xfrm>
          <a:prstGeom prst="rect">
            <a:avLst/>
          </a:prstGeom>
          <a:noFill/>
          <a:ln w="9525">
            <a:noFill/>
            <a:miter lim="800000"/>
            <a:headEnd/>
            <a:tailEnd/>
          </a:ln>
        </p:spPr>
      </p:pic>
      <p:pic>
        <p:nvPicPr>
          <p:cNvPr id="66566" name="Picture 6"/>
          <p:cNvPicPr>
            <a:picLocks noChangeAspect="1"/>
          </p:cNvPicPr>
          <p:nvPr/>
        </p:nvPicPr>
        <p:blipFill>
          <a:blip r:embed="rId5"/>
          <a:srcRect/>
          <a:stretch>
            <a:fillRect/>
          </a:stretch>
        </p:blipFill>
        <p:spPr bwMode="auto">
          <a:xfrm>
            <a:off x="4098925" y="4089400"/>
            <a:ext cx="2578100" cy="711200"/>
          </a:xfrm>
          <a:prstGeom prst="rect">
            <a:avLst/>
          </a:prstGeom>
          <a:noFill/>
          <a:ln w="9525">
            <a:noFill/>
            <a:miter lim="800000"/>
            <a:headEnd/>
            <a:tailEnd/>
          </a:ln>
        </p:spPr>
      </p:pic>
      <p:pic>
        <p:nvPicPr>
          <p:cNvPr id="66567" name="Picture 7"/>
          <p:cNvPicPr>
            <a:picLocks noChangeAspect="1"/>
          </p:cNvPicPr>
          <p:nvPr/>
        </p:nvPicPr>
        <p:blipFill>
          <a:blip r:embed="rId6"/>
          <a:srcRect/>
          <a:stretch>
            <a:fillRect/>
          </a:stretch>
        </p:blipFill>
        <p:spPr bwMode="auto">
          <a:xfrm>
            <a:off x="4178300" y="4781550"/>
            <a:ext cx="3873500" cy="800100"/>
          </a:xfrm>
          <a:prstGeom prst="rect">
            <a:avLst/>
          </a:prstGeom>
          <a:noFill/>
          <a:ln w="9525">
            <a:noFill/>
            <a:miter lim="800000"/>
            <a:headEnd/>
            <a:tailEnd/>
          </a:ln>
        </p:spPr>
      </p:pic>
      <p:pic>
        <p:nvPicPr>
          <p:cNvPr id="66568" name="Picture 8"/>
          <p:cNvPicPr>
            <a:picLocks noChangeAspect="1"/>
          </p:cNvPicPr>
          <p:nvPr/>
        </p:nvPicPr>
        <p:blipFill>
          <a:blip r:embed="rId7"/>
          <a:srcRect/>
          <a:stretch>
            <a:fillRect/>
          </a:stretch>
        </p:blipFill>
        <p:spPr bwMode="auto">
          <a:xfrm>
            <a:off x="4173538" y="5405438"/>
            <a:ext cx="1308100" cy="927100"/>
          </a:xfrm>
          <a:prstGeom prst="rect">
            <a:avLst/>
          </a:prstGeom>
          <a:noFill/>
          <a:ln w="9525">
            <a:noFill/>
            <a:miter lim="800000"/>
            <a:headEnd/>
            <a:tailEnd/>
          </a:ln>
        </p:spPr>
      </p:pic>
      <p:sp>
        <p:nvSpPr>
          <p:cNvPr id="66569" name="TextBox 10"/>
          <p:cNvSpPr txBox="1">
            <a:spLocks noChangeArrowheads="1"/>
          </p:cNvSpPr>
          <p:nvPr/>
        </p:nvSpPr>
        <p:spPr bwMode="auto">
          <a:xfrm>
            <a:off x="3897313" y="1128713"/>
            <a:ext cx="1787525"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Image gradient:</a:t>
            </a:r>
          </a:p>
        </p:txBody>
      </p:sp>
      <p:sp>
        <p:nvSpPr>
          <p:cNvPr id="66570" name="TextBox 11"/>
          <p:cNvSpPr txBox="1">
            <a:spLocks noChangeArrowheads="1"/>
          </p:cNvSpPr>
          <p:nvPr/>
        </p:nvSpPr>
        <p:spPr bwMode="auto">
          <a:xfrm>
            <a:off x="3930650" y="2298700"/>
            <a:ext cx="3481388"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Approximation image derivative:</a:t>
            </a:r>
          </a:p>
        </p:txBody>
      </p:sp>
      <p:sp>
        <p:nvSpPr>
          <p:cNvPr id="66571" name="TextBox 12"/>
          <p:cNvSpPr txBox="1">
            <a:spLocks noChangeArrowheads="1"/>
          </p:cNvSpPr>
          <p:nvPr/>
        </p:nvSpPr>
        <p:spPr bwMode="auto">
          <a:xfrm>
            <a:off x="1643063" y="4270375"/>
            <a:ext cx="1622425" cy="369888"/>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Edge strength</a:t>
            </a:r>
          </a:p>
        </p:txBody>
      </p:sp>
      <p:sp>
        <p:nvSpPr>
          <p:cNvPr id="66572" name="TextBox 13"/>
          <p:cNvSpPr txBox="1">
            <a:spLocks noChangeArrowheads="1"/>
          </p:cNvSpPr>
          <p:nvPr/>
        </p:nvSpPr>
        <p:spPr bwMode="auto">
          <a:xfrm>
            <a:off x="1654175" y="4983163"/>
            <a:ext cx="1928813"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Edge orientation:</a:t>
            </a:r>
          </a:p>
        </p:txBody>
      </p:sp>
      <p:sp>
        <p:nvSpPr>
          <p:cNvPr id="66573" name="TextBox 14"/>
          <p:cNvSpPr txBox="1">
            <a:spLocks noChangeArrowheads="1"/>
          </p:cNvSpPr>
          <p:nvPr/>
        </p:nvSpPr>
        <p:spPr bwMode="auto">
          <a:xfrm>
            <a:off x="1687513" y="5688013"/>
            <a:ext cx="1557337" cy="368300"/>
          </a:xfrm>
          <a:prstGeom prst="rect">
            <a:avLst/>
          </a:prstGeom>
          <a:noFill/>
          <a:ln w="9525">
            <a:noFill/>
            <a:miter lim="800000"/>
            <a:headEnd/>
            <a:tailEnd/>
          </a:ln>
        </p:spPr>
        <p:txBody>
          <a:bodyPr wrap="none">
            <a:prstTxWarp prst="textNoShape">
              <a:avLst/>
            </a:prstTxWarp>
            <a:spAutoFit/>
          </a:bodyPr>
          <a:lstStyle/>
          <a:p>
            <a:pPr defTabSz="457200"/>
            <a:r>
              <a:rPr lang="en-US" sz="1800">
                <a:solidFill>
                  <a:prstClr val="black"/>
                </a:solidFill>
                <a:latin typeface="Arial" pitchFamily="-1" charset="0"/>
                <a:ea typeface="ＭＳ Ｐゴシック" pitchFamily="-1" charset="-128"/>
                <a:cs typeface="ＭＳ Ｐゴシック" pitchFamily="-1" charset="-128"/>
              </a:rPr>
              <a:t>Edge normal:</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8421" name="Picture 3"/>
          <p:cNvPicPr>
            <a:picLocks noChangeAspect="1"/>
          </p:cNvPicPr>
          <p:nvPr/>
        </p:nvPicPr>
        <p:blipFill>
          <a:blip r:embed="rId3"/>
          <a:srcRect l="5977" t="4591" r="4735" b="3497"/>
          <a:stretch>
            <a:fillRect/>
          </a:stretch>
        </p:blipFill>
        <p:spPr bwMode="auto">
          <a:xfrm>
            <a:off x="474663" y="1033463"/>
            <a:ext cx="1830387" cy="1373187"/>
          </a:xfrm>
          <a:prstGeom prst="rect">
            <a:avLst/>
          </a:prstGeom>
          <a:noFill/>
          <a:ln w="9525">
            <a:noFill/>
            <a:miter lim="800000"/>
            <a:headEnd/>
            <a:tailEnd/>
          </a:ln>
        </p:spPr>
      </p:pic>
      <p:sp>
        <p:nvSpPr>
          <p:cNvPr id="188422" name="TextBox 4"/>
          <p:cNvSpPr txBox="1">
            <a:spLocks noChangeArrowheads="1"/>
          </p:cNvSpPr>
          <p:nvPr/>
        </p:nvSpPr>
        <p:spPr bwMode="auto">
          <a:xfrm>
            <a:off x="0" y="914400"/>
            <a:ext cx="876863" cy="461665"/>
          </a:xfrm>
          <a:prstGeom prst="rect">
            <a:avLst/>
          </a:prstGeom>
          <a:noFill/>
          <a:ln w="9525">
            <a:noFill/>
            <a:miter lim="800000"/>
            <a:headEnd/>
            <a:tailEnd/>
          </a:ln>
        </p:spPr>
        <p:txBody>
          <a:bodyPr wrap="none">
            <a:prstTxWarp prst="textNoShape">
              <a:avLst/>
            </a:prstTxWarp>
            <a:spAutoFit/>
          </a:bodyPr>
          <a:lstStyle/>
          <a:p>
            <a:r>
              <a:rPr lang="en-US" dirty="0" err="1" smtClean="0"/>
              <a:t>I(</a:t>
            </a:r>
            <a:r>
              <a:rPr lang="en-US" dirty="0" err="1"/>
              <a:t>x,y</a:t>
            </a:r>
            <a:r>
              <a:rPr lang="en-US" dirty="0"/>
              <a:t>)</a:t>
            </a:r>
          </a:p>
        </p:txBody>
      </p:sp>
      <p:sp>
        <p:nvSpPr>
          <p:cNvPr id="188423" name="TextBox 5"/>
          <p:cNvSpPr txBox="1">
            <a:spLocks noChangeArrowheads="1"/>
          </p:cNvSpPr>
          <p:nvPr/>
        </p:nvSpPr>
        <p:spPr bwMode="auto">
          <a:xfrm>
            <a:off x="2309812" y="1016000"/>
            <a:ext cx="7596187" cy="461665"/>
          </a:xfrm>
          <a:prstGeom prst="rect">
            <a:avLst/>
          </a:prstGeom>
          <a:noFill/>
          <a:ln w="9525">
            <a:noFill/>
            <a:miter lim="800000"/>
            <a:headEnd/>
            <a:tailEnd/>
          </a:ln>
        </p:spPr>
        <p:txBody>
          <a:bodyPr wrap="square">
            <a:prstTxWarp prst="textNoShape">
              <a:avLst/>
            </a:prstTxWarp>
            <a:spAutoFit/>
          </a:bodyPr>
          <a:lstStyle/>
          <a:p>
            <a:r>
              <a:rPr lang="en-US" dirty="0"/>
              <a:t>If we think of the image as a continuous function</a:t>
            </a:r>
          </a:p>
        </p:txBody>
      </p:sp>
      <p:graphicFrame>
        <p:nvGraphicFramePr>
          <p:cNvPr id="188418" name="Object 2"/>
          <p:cNvGraphicFramePr>
            <a:graphicFrameLocks noChangeAspect="1"/>
          </p:cNvGraphicFramePr>
          <p:nvPr/>
        </p:nvGraphicFramePr>
        <p:xfrm>
          <a:off x="1792288" y="2727325"/>
          <a:ext cx="3438525" cy="1055688"/>
        </p:xfrm>
        <a:graphic>
          <a:graphicData uri="http://schemas.openxmlformats.org/presentationml/2006/ole">
            <p:oleObj spid="_x0000_s493570" name="Equation" r:id="rId4" imgW="1447800" imgH="444500" progId="Equation.3">
              <p:embed/>
            </p:oleObj>
          </a:graphicData>
        </a:graphic>
      </p:graphicFrame>
      <p:sp>
        <p:nvSpPr>
          <p:cNvPr id="188424" name="TextBox 9"/>
          <p:cNvSpPr txBox="1">
            <a:spLocks noChangeArrowheads="1"/>
          </p:cNvSpPr>
          <p:nvPr/>
        </p:nvSpPr>
        <p:spPr bwMode="auto">
          <a:xfrm>
            <a:off x="460375" y="2530475"/>
            <a:ext cx="1789113" cy="369888"/>
          </a:xfrm>
          <a:prstGeom prst="rect">
            <a:avLst/>
          </a:prstGeom>
          <a:noFill/>
          <a:ln w="9525">
            <a:noFill/>
            <a:miter lim="800000"/>
            <a:headEnd/>
            <a:tailEnd/>
          </a:ln>
        </p:spPr>
        <p:txBody>
          <a:bodyPr wrap="none">
            <a:prstTxWarp prst="textNoShape">
              <a:avLst/>
            </a:prstTxWarp>
            <a:spAutoFit/>
          </a:bodyPr>
          <a:lstStyle/>
          <a:p>
            <a:r>
              <a:rPr lang="en-US"/>
              <a:t>Image gradient:</a:t>
            </a:r>
          </a:p>
        </p:txBody>
      </p:sp>
      <p:sp>
        <p:nvSpPr>
          <p:cNvPr id="188425" name="TextBox 17"/>
          <p:cNvSpPr txBox="1">
            <a:spLocks noChangeArrowheads="1"/>
          </p:cNvSpPr>
          <p:nvPr/>
        </p:nvSpPr>
        <p:spPr bwMode="auto">
          <a:xfrm>
            <a:off x="442913" y="3808413"/>
            <a:ext cx="2238375" cy="368300"/>
          </a:xfrm>
          <a:prstGeom prst="rect">
            <a:avLst/>
          </a:prstGeom>
          <a:noFill/>
          <a:ln w="9525">
            <a:noFill/>
            <a:miter lim="800000"/>
            <a:headEnd/>
            <a:tailEnd/>
          </a:ln>
        </p:spPr>
        <p:txBody>
          <a:bodyPr wrap="none">
            <a:prstTxWarp prst="textNoShape">
              <a:avLst/>
            </a:prstTxWarp>
            <a:spAutoFit/>
          </a:bodyPr>
          <a:lstStyle/>
          <a:p>
            <a:r>
              <a:rPr lang="en-US"/>
              <a:t>Directional gradient:</a:t>
            </a:r>
          </a:p>
        </p:txBody>
      </p:sp>
      <p:graphicFrame>
        <p:nvGraphicFramePr>
          <p:cNvPr id="188419" name="Object 3"/>
          <p:cNvGraphicFramePr>
            <a:graphicFrameLocks noChangeAspect="1"/>
          </p:cNvGraphicFramePr>
          <p:nvPr/>
        </p:nvGraphicFramePr>
        <p:xfrm>
          <a:off x="1371600" y="4398962"/>
          <a:ext cx="5640387" cy="935038"/>
        </p:xfrm>
        <a:graphic>
          <a:graphicData uri="http://schemas.openxmlformats.org/presentationml/2006/ole">
            <p:oleObj spid="_x0000_s493571" name="Equation" r:id="rId5" imgW="2374900" imgH="393700" progId="Equation.3">
              <p:embed/>
            </p:oleObj>
          </a:graphicData>
        </a:graphic>
      </p:graphicFrame>
      <p:cxnSp>
        <p:nvCxnSpPr>
          <p:cNvPr id="21" name="Straight Arrow Connector 20"/>
          <p:cNvCxnSpPr/>
          <p:nvPr/>
        </p:nvCxnSpPr>
        <p:spPr>
          <a:xfrm flipV="1">
            <a:off x="609600" y="4495800"/>
            <a:ext cx="396875" cy="3397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8427" name="TextBox 21"/>
          <p:cNvSpPr txBox="1">
            <a:spLocks noChangeArrowheads="1"/>
          </p:cNvSpPr>
          <p:nvPr/>
        </p:nvSpPr>
        <p:spPr bwMode="auto">
          <a:xfrm>
            <a:off x="152400" y="4267200"/>
            <a:ext cx="695325" cy="368300"/>
          </a:xfrm>
          <a:prstGeom prst="rect">
            <a:avLst/>
          </a:prstGeom>
          <a:noFill/>
          <a:ln w="9525">
            <a:noFill/>
            <a:miter lim="800000"/>
            <a:headEnd/>
            <a:tailEnd/>
          </a:ln>
        </p:spPr>
        <p:txBody>
          <a:bodyPr wrap="none">
            <a:prstTxWarp prst="textNoShape">
              <a:avLst/>
            </a:prstTxWarp>
            <a:spAutoFit/>
          </a:bodyPr>
          <a:lstStyle/>
          <a:p>
            <a:r>
              <a:rPr lang="en-US" dirty="0"/>
              <a:t>|</a:t>
            </a:r>
            <a:r>
              <a:rPr lang="en-US" dirty="0" err="1"/>
              <a:t>u</a:t>
            </a:r>
            <a:r>
              <a:rPr lang="en-US" dirty="0"/>
              <a:t>|=1</a:t>
            </a:r>
          </a:p>
        </p:txBody>
      </p:sp>
      <p:sp>
        <p:nvSpPr>
          <p:cNvPr id="188428" name="TextBox 22"/>
          <p:cNvSpPr txBox="1">
            <a:spLocks noChangeArrowheads="1"/>
          </p:cNvSpPr>
          <p:nvPr/>
        </p:nvSpPr>
        <p:spPr bwMode="auto">
          <a:xfrm>
            <a:off x="508000" y="5368925"/>
            <a:ext cx="1236663" cy="369888"/>
          </a:xfrm>
          <a:prstGeom prst="rect">
            <a:avLst/>
          </a:prstGeom>
          <a:noFill/>
          <a:ln w="9525">
            <a:noFill/>
            <a:miter lim="800000"/>
            <a:headEnd/>
            <a:tailEnd/>
          </a:ln>
        </p:spPr>
        <p:txBody>
          <a:bodyPr wrap="none">
            <a:prstTxWarp prst="textNoShape">
              <a:avLst/>
            </a:prstTxWarp>
            <a:spAutoFit/>
          </a:bodyPr>
          <a:lstStyle/>
          <a:p>
            <a:r>
              <a:rPr lang="en-US"/>
              <a:t>Laplacian:</a:t>
            </a:r>
          </a:p>
        </p:txBody>
      </p:sp>
      <p:sp>
        <p:nvSpPr>
          <p:cNvPr id="188429" name="Title 1"/>
          <p:cNvSpPr>
            <a:spLocks noGrp="1"/>
          </p:cNvSpPr>
          <p:nvPr>
            <p:ph type="title"/>
          </p:nvPr>
        </p:nvSpPr>
        <p:spPr>
          <a:xfrm>
            <a:off x="457200" y="34925"/>
            <a:ext cx="8229600" cy="1008063"/>
          </a:xfrm>
        </p:spPr>
        <p:txBody>
          <a:bodyPr/>
          <a:lstStyle/>
          <a:p>
            <a:r>
              <a:rPr lang="en-US" smtClean="0">
                <a:ea typeface="ＭＳ Ｐゴシック" pitchFamily="-1" charset="-128"/>
                <a:cs typeface="ＭＳ Ｐゴシック" pitchFamily="-1" charset="-128"/>
              </a:rPr>
              <a:t>Differential Geometry Descriptors</a:t>
            </a:r>
          </a:p>
        </p:txBody>
      </p:sp>
      <p:graphicFrame>
        <p:nvGraphicFramePr>
          <p:cNvPr id="188420" name="Object 4"/>
          <p:cNvGraphicFramePr>
            <a:graphicFrameLocks noChangeAspect="1"/>
          </p:cNvGraphicFramePr>
          <p:nvPr/>
        </p:nvGraphicFramePr>
        <p:xfrm>
          <a:off x="1795463" y="5588000"/>
          <a:ext cx="3800475" cy="995363"/>
        </p:xfrm>
        <a:graphic>
          <a:graphicData uri="http://schemas.openxmlformats.org/presentationml/2006/ole">
            <p:oleObj spid="_x0000_s493572" name="Equation" r:id="rId6" imgW="1600200" imgH="419100" progId="Equation.3">
              <p:embed/>
            </p:oleObj>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Gaussian derivative</a:t>
            </a:r>
            <a:endParaRPr lang="en-US" dirty="0"/>
          </a:p>
        </p:txBody>
      </p:sp>
      <p:pic>
        <p:nvPicPr>
          <p:cNvPr id="4" name="Picture 13"/>
          <p:cNvPicPr>
            <a:picLocks noChangeAspect="1"/>
          </p:cNvPicPr>
          <p:nvPr/>
        </p:nvPicPr>
        <p:blipFill>
          <a:blip r:embed="rId3"/>
          <a:srcRect l="4526" t="6618" r="4695" b="6322"/>
          <a:stretch>
            <a:fillRect/>
          </a:stretch>
        </p:blipFill>
        <p:spPr bwMode="auto">
          <a:xfrm>
            <a:off x="5105400" y="1295400"/>
            <a:ext cx="3072068" cy="2209800"/>
          </a:xfrm>
          <a:prstGeom prst="rect">
            <a:avLst/>
          </a:prstGeom>
          <a:noFill/>
          <a:ln w="9525">
            <a:noFill/>
            <a:miter lim="800000"/>
            <a:headEnd/>
            <a:tailEnd/>
          </a:ln>
        </p:spPr>
      </p:pic>
      <p:graphicFrame>
        <p:nvGraphicFramePr>
          <p:cNvPr id="5" name="Object 3"/>
          <p:cNvGraphicFramePr>
            <a:graphicFrameLocks noChangeAspect="1"/>
          </p:cNvGraphicFramePr>
          <p:nvPr/>
        </p:nvGraphicFramePr>
        <p:xfrm>
          <a:off x="1219200" y="1828800"/>
          <a:ext cx="3084513" cy="962025"/>
        </p:xfrm>
        <a:graphic>
          <a:graphicData uri="http://schemas.openxmlformats.org/presentationml/2006/ole">
            <p:oleObj spid="_x0000_s516098" name="Equation" r:id="rId4" imgW="1346200" imgH="419100" progId="Equation.3">
              <p:embed/>
            </p:oleObj>
          </a:graphicData>
        </a:graphic>
      </p:graphicFrame>
      <p:grpSp>
        <p:nvGrpSpPr>
          <p:cNvPr id="9" name="Group 8"/>
          <p:cNvGrpSpPr/>
          <p:nvPr/>
        </p:nvGrpSpPr>
        <p:grpSpPr>
          <a:xfrm>
            <a:off x="1143000" y="4191000"/>
            <a:ext cx="7086600" cy="2352879"/>
            <a:chOff x="1143000" y="4191000"/>
            <a:chExt cx="7086600" cy="2352879"/>
          </a:xfrm>
        </p:grpSpPr>
        <p:graphicFrame>
          <p:nvGraphicFramePr>
            <p:cNvPr id="7" name="Object 5"/>
            <p:cNvGraphicFramePr>
              <a:graphicFrameLocks noChangeAspect="1"/>
            </p:cNvGraphicFramePr>
            <p:nvPr/>
          </p:nvGraphicFramePr>
          <p:xfrm>
            <a:off x="1143000" y="4419600"/>
            <a:ext cx="3414748" cy="990600"/>
          </p:xfrm>
          <a:graphic>
            <a:graphicData uri="http://schemas.openxmlformats.org/presentationml/2006/ole">
              <p:oleObj spid="_x0000_s516099" name="Equation" r:id="rId5" imgW="1447800" imgH="419100" progId="Equation.3">
                <p:embed/>
              </p:oleObj>
            </a:graphicData>
          </a:graphic>
        </p:graphicFrame>
        <p:pic>
          <p:nvPicPr>
            <p:cNvPr id="8" name="Picture 16"/>
            <p:cNvPicPr>
              <a:picLocks noChangeAspect="1"/>
            </p:cNvPicPr>
            <p:nvPr/>
          </p:nvPicPr>
          <p:blipFill>
            <a:blip r:embed="rId6"/>
            <a:srcRect l="7426" t="7117" r="4259" b="4240"/>
            <a:stretch>
              <a:fillRect/>
            </a:stretch>
          </p:blipFill>
          <p:spPr bwMode="auto">
            <a:xfrm>
              <a:off x="5105400" y="4191000"/>
              <a:ext cx="3124200" cy="2352879"/>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89442" name="Object 2"/>
          <p:cNvGraphicFramePr>
            <a:graphicFrameLocks noChangeAspect="1"/>
          </p:cNvGraphicFramePr>
          <p:nvPr/>
        </p:nvGraphicFramePr>
        <p:xfrm>
          <a:off x="373063" y="2222500"/>
          <a:ext cx="2805112" cy="844550"/>
        </p:xfrm>
        <a:graphic>
          <a:graphicData uri="http://schemas.openxmlformats.org/presentationml/2006/ole">
            <p:oleObj spid="_x0000_s494594" name="Equation" r:id="rId3" imgW="1181100" imgH="355600" progId="Equation.3">
              <p:embed/>
            </p:oleObj>
          </a:graphicData>
        </a:graphic>
      </p:graphicFrame>
      <p:pic>
        <p:nvPicPr>
          <p:cNvPr id="189447" name="Picture 13"/>
          <p:cNvPicPr>
            <a:picLocks noChangeAspect="1"/>
          </p:cNvPicPr>
          <p:nvPr/>
        </p:nvPicPr>
        <p:blipFill>
          <a:blip r:embed="rId4"/>
          <a:srcRect l="4526" t="6618" r="4695" b="6322"/>
          <a:stretch>
            <a:fillRect/>
          </a:stretch>
        </p:blipFill>
        <p:spPr bwMode="auto">
          <a:xfrm>
            <a:off x="1811338" y="1506538"/>
            <a:ext cx="1306512" cy="939800"/>
          </a:xfrm>
          <a:prstGeom prst="rect">
            <a:avLst/>
          </a:prstGeom>
          <a:noFill/>
          <a:ln w="9525">
            <a:noFill/>
            <a:miter lim="800000"/>
            <a:headEnd/>
            <a:tailEnd/>
          </a:ln>
        </p:spPr>
      </p:pic>
      <p:graphicFrame>
        <p:nvGraphicFramePr>
          <p:cNvPr id="189443" name="Object 3"/>
          <p:cNvGraphicFramePr>
            <a:graphicFrameLocks noChangeAspect="1"/>
          </p:cNvGraphicFramePr>
          <p:nvPr/>
        </p:nvGraphicFramePr>
        <p:xfrm>
          <a:off x="1477963" y="892175"/>
          <a:ext cx="1878012" cy="584200"/>
        </p:xfrm>
        <a:graphic>
          <a:graphicData uri="http://schemas.openxmlformats.org/presentationml/2006/ole">
            <p:oleObj spid="_x0000_s494595" name="Equation" r:id="rId5" imgW="1346200" imgH="419100" progId="Equation.3">
              <p:embed/>
            </p:oleObj>
          </a:graphicData>
        </a:graphic>
      </p:graphicFrame>
      <p:graphicFrame>
        <p:nvGraphicFramePr>
          <p:cNvPr id="238598" name="Object 4"/>
          <p:cNvGraphicFramePr>
            <a:graphicFrameLocks noChangeAspect="1"/>
          </p:cNvGraphicFramePr>
          <p:nvPr/>
        </p:nvGraphicFramePr>
        <p:xfrm>
          <a:off x="2984500" y="3005138"/>
          <a:ext cx="3076575" cy="844550"/>
        </p:xfrm>
        <a:graphic>
          <a:graphicData uri="http://schemas.openxmlformats.org/presentationml/2006/ole">
            <p:oleObj spid="_x0000_s494596" name="Equation" r:id="rId6" imgW="1295400" imgH="355600" progId="Equation.3">
              <p:embed/>
            </p:oleObj>
          </a:graphicData>
        </a:graphic>
      </p:graphicFrame>
      <p:grpSp>
        <p:nvGrpSpPr>
          <p:cNvPr id="2" name="Group 14"/>
          <p:cNvGrpSpPr>
            <a:grpSpLocks/>
          </p:cNvGrpSpPr>
          <p:nvPr/>
        </p:nvGrpSpPr>
        <p:grpSpPr bwMode="auto">
          <a:xfrm>
            <a:off x="5884864" y="3717925"/>
            <a:ext cx="3114674" cy="2608264"/>
            <a:chOff x="5884576" y="3717871"/>
            <a:chExt cx="3115259" cy="2607579"/>
          </a:xfrm>
        </p:grpSpPr>
        <p:graphicFrame>
          <p:nvGraphicFramePr>
            <p:cNvPr id="189445" name="Object 5"/>
            <p:cNvGraphicFramePr>
              <a:graphicFrameLocks noChangeAspect="1"/>
            </p:cNvGraphicFramePr>
            <p:nvPr/>
          </p:nvGraphicFramePr>
          <p:xfrm>
            <a:off x="6980156" y="5739816"/>
            <a:ext cx="2019679" cy="585634"/>
          </p:xfrm>
          <a:graphic>
            <a:graphicData uri="http://schemas.openxmlformats.org/presentationml/2006/ole">
              <p:oleObj spid="_x0000_s494597" name="Equation" r:id="rId7" imgW="1447800" imgH="419100" progId="Equation.3">
                <p:embed/>
              </p:oleObj>
            </a:graphicData>
          </a:graphic>
        </p:graphicFrame>
        <p:pic>
          <p:nvPicPr>
            <p:cNvPr id="189449" name="Picture 16"/>
            <p:cNvPicPr>
              <a:picLocks noChangeAspect="1"/>
            </p:cNvPicPr>
            <p:nvPr/>
          </p:nvPicPr>
          <p:blipFill>
            <a:blip r:embed="rId8"/>
            <a:srcRect l="7426" t="7117" r="4259" b="4240"/>
            <a:stretch>
              <a:fillRect/>
            </a:stretch>
          </p:blipFill>
          <p:spPr bwMode="auto">
            <a:xfrm>
              <a:off x="7584216" y="4756714"/>
              <a:ext cx="1225094" cy="922220"/>
            </a:xfrm>
            <a:prstGeom prst="rect">
              <a:avLst/>
            </a:prstGeom>
            <a:noFill/>
            <a:ln w="9525">
              <a:noFill/>
              <a:miter lim="800000"/>
              <a:headEnd/>
              <a:tailEnd/>
            </a:ln>
          </p:spPr>
        </p:pic>
        <p:graphicFrame>
          <p:nvGraphicFramePr>
            <p:cNvPr id="189446" name="Object 6"/>
            <p:cNvGraphicFramePr>
              <a:graphicFrameLocks noChangeAspect="1"/>
            </p:cNvGraphicFramePr>
            <p:nvPr/>
          </p:nvGraphicFramePr>
          <p:xfrm>
            <a:off x="5884576" y="3717871"/>
            <a:ext cx="2805639" cy="844328"/>
          </p:xfrm>
          <a:graphic>
            <a:graphicData uri="http://schemas.openxmlformats.org/presentationml/2006/ole">
              <p:oleObj spid="_x0000_s494598" name="Equation" r:id="rId9" imgW="1181100" imgH="355600" progId="Equation.3">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5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90466" name="Object 2"/>
          <p:cNvGraphicFramePr>
            <a:graphicFrameLocks noChangeAspect="1"/>
          </p:cNvGraphicFramePr>
          <p:nvPr/>
        </p:nvGraphicFramePr>
        <p:xfrm>
          <a:off x="295275" y="668338"/>
          <a:ext cx="2868613" cy="585787"/>
        </p:xfrm>
        <a:graphic>
          <a:graphicData uri="http://schemas.openxmlformats.org/presentationml/2006/ole">
            <p:oleObj spid="_x0000_s495618" name="Equation" r:id="rId3" imgW="2057400" imgH="419100" progId="Equation.3">
              <p:embed/>
            </p:oleObj>
          </a:graphicData>
        </a:graphic>
      </p:graphicFrame>
      <p:graphicFrame>
        <p:nvGraphicFramePr>
          <p:cNvPr id="190467" name="Object 3"/>
          <p:cNvGraphicFramePr>
            <a:graphicFrameLocks noChangeAspect="1"/>
          </p:cNvGraphicFramePr>
          <p:nvPr/>
        </p:nvGraphicFramePr>
        <p:xfrm>
          <a:off x="4789488" y="546100"/>
          <a:ext cx="2868612" cy="585788"/>
        </p:xfrm>
        <a:graphic>
          <a:graphicData uri="http://schemas.openxmlformats.org/presentationml/2006/ole">
            <p:oleObj spid="_x0000_s495619" name="Equation" r:id="rId4" imgW="2057400" imgH="419100" progId="Equation.3">
              <p:embed/>
            </p:oleObj>
          </a:graphicData>
        </a:graphic>
      </p:graphicFrame>
      <p:graphicFrame>
        <p:nvGraphicFramePr>
          <p:cNvPr id="190468" name="Object 4"/>
          <p:cNvGraphicFramePr>
            <a:graphicFrameLocks noChangeAspect="1"/>
          </p:cNvGraphicFramePr>
          <p:nvPr/>
        </p:nvGraphicFramePr>
        <p:xfrm>
          <a:off x="1647825" y="2044700"/>
          <a:ext cx="5851525" cy="468313"/>
        </p:xfrm>
        <a:graphic>
          <a:graphicData uri="http://schemas.openxmlformats.org/presentationml/2006/ole">
            <p:oleObj spid="_x0000_s495620" name="Equation" r:id="rId5" imgW="3340100" imgH="266700" progId="Equation.3">
              <p:embed/>
            </p:oleObj>
          </a:graphicData>
        </a:graphic>
      </p:graphicFrame>
      <p:grpSp>
        <p:nvGrpSpPr>
          <p:cNvPr id="2" name="Group 19"/>
          <p:cNvGrpSpPr>
            <a:grpSpLocks/>
          </p:cNvGrpSpPr>
          <p:nvPr/>
        </p:nvGrpSpPr>
        <p:grpSpPr bwMode="auto">
          <a:xfrm>
            <a:off x="387866" y="3047999"/>
            <a:ext cx="8375134" cy="781050"/>
            <a:chOff x="574344" y="3179231"/>
            <a:chExt cx="8375690" cy="782374"/>
          </a:xfrm>
        </p:grpSpPr>
        <p:graphicFrame>
          <p:nvGraphicFramePr>
            <p:cNvPr id="190469" name="Object 5"/>
            <p:cNvGraphicFramePr>
              <a:graphicFrameLocks noChangeAspect="1"/>
            </p:cNvGraphicFramePr>
            <p:nvPr/>
          </p:nvGraphicFramePr>
          <p:xfrm>
            <a:off x="1285075" y="3560877"/>
            <a:ext cx="5585196" cy="400728"/>
          </p:xfrm>
          <a:graphic>
            <a:graphicData uri="http://schemas.openxmlformats.org/presentationml/2006/ole">
              <p:oleObj spid="_x0000_s495621" name="Equation" r:id="rId6" imgW="3187700" imgH="228600" progId="Equation.3">
                <p:embed/>
              </p:oleObj>
            </a:graphicData>
          </a:graphic>
        </p:graphicFrame>
        <p:sp>
          <p:nvSpPr>
            <p:cNvPr id="190482" name="TextBox 8"/>
            <p:cNvSpPr txBox="1">
              <a:spLocks noChangeArrowheads="1"/>
            </p:cNvSpPr>
            <p:nvPr/>
          </p:nvSpPr>
          <p:spPr bwMode="auto">
            <a:xfrm>
              <a:off x="574344" y="3179231"/>
              <a:ext cx="8375690" cy="400788"/>
            </a:xfrm>
            <a:prstGeom prst="rect">
              <a:avLst/>
            </a:prstGeom>
            <a:noFill/>
            <a:ln w="9525">
              <a:noFill/>
              <a:miter lim="800000"/>
              <a:headEnd/>
              <a:tailEnd/>
            </a:ln>
          </p:spPr>
          <p:txBody>
            <a:bodyPr wrap="none">
              <a:prstTxWarp prst="textNoShape">
                <a:avLst/>
              </a:prstTxWarp>
              <a:spAutoFit/>
            </a:bodyPr>
            <a:lstStyle/>
            <a:p>
              <a:r>
                <a:rPr lang="en-US" sz="2000" dirty="0"/>
                <a:t>Any orientation can be computed as a linear combination of two filtered images</a:t>
              </a:r>
            </a:p>
          </p:txBody>
        </p:sp>
      </p:grpSp>
      <p:pic>
        <p:nvPicPr>
          <p:cNvPr id="190471" name="Picture 9"/>
          <p:cNvPicPr>
            <a:picLocks noChangeAspect="1"/>
          </p:cNvPicPr>
          <p:nvPr/>
        </p:nvPicPr>
        <p:blipFill>
          <a:blip r:embed="rId7"/>
          <a:srcRect/>
          <a:stretch>
            <a:fillRect/>
          </a:stretch>
        </p:blipFill>
        <p:spPr bwMode="auto">
          <a:xfrm>
            <a:off x="7600950" y="300038"/>
            <a:ext cx="1385888" cy="1039812"/>
          </a:xfrm>
          <a:prstGeom prst="rect">
            <a:avLst/>
          </a:prstGeom>
          <a:noFill/>
          <a:ln w="9525">
            <a:noFill/>
            <a:miter lim="800000"/>
            <a:headEnd/>
            <a:tailEnd/>
          </a:ln>
        </p:spPr>
      </p:pic>
      <p:pic>
        <p:nvPicPr>
          <p:cNvPr id="190472" name="Picture 10"/>
          <p:cNvPicPr>
            <a:picLocks noChangeAspect="1"/>
          </p:cNvPicPr>
          <p:nvPr/>
        </p:nvPicPr>
        <p:blipFill>
          <a:blip r:embed="rId8"/>
          <a:srcRect l="7426" t="7117" r="4259" b="4240"/>
          <a:stretch>
            <a:fillRect/>
          </a:stretch>
        </p:blipFill>
        <p:spPr bwMode="auto">
          <a:xfrm>
            <a:off x="3182938" y="485775"/>
            <a:ext cx="1225550" cy="922338"/>
          </a:xfrm>
          <a:prstGeom prst="rect">
            <a:avLst/>
          </a:prstGeom>
          <a:noFill/>
          <a:ln w="9525">
            <a:noFill/>
            <a:miter lim="800000"/>
            <a:headEnd/>
            <a:tailEnd/>
          </a:ln>
        </p:spPr>
      </p:pic>
      <p:sp>
        <p:nvSpPr>
          <p:cNvPr id="190473" name="TextBox 11"/>
          <p:cNvSpPr txBox="1">
            <a:spLocks noChangeArrowheads="1"/>
          </p:cNvSpPr>
          <p:nvPr/>
        </p:nvSpPr>
        <p:spPr bwMode="auto">
          <a:xfrm>
            <a:off x="656901" y="1600200"/>
            <a:ext cx="7648899" cy="400110"/>
          </a:xfrm>
          <a:prstGeom prst="rect">
            <a:avLst/>
          </a:prstGeom>
          <a:noFill/>
          <a:ln w="9525">
            <a:noFill/>
            <a:miter lim="800000"/>
            <a:headEnd/>
            <a:tailEnd/>
          </a:ln>
        </p:spPr>
        <p:txBody>
          <a:bodyPr wrap="none">
            <a:prstTxWarp prst="textNoShape">
              <a:avLst/>
            </a:prstTxWarp>
            <a:spAutoFit/>
          </a:bodyPr>
          <a:lstStyle/>
          <a:p>
            <a:r>
              <a:rPr lang="en-US" sz="2000" dirty="0"/>
              <a:t>The smoothed directional gradient is a linear combination of two kernels</a:t>
            </a:r>
          </a:p>
        </p:txBody>
      </p:sp>
      <p:grpSp>
        <p:nvGrpSpPr>
          <p:cNvPr id="3" name="Group 20"/>
          <p:cNvGrpSpPr>
            <a:grpSpLocks/>
          </p:cNvGrpSpPr>
          <p:nvPr/>
        </p:nvGrpSpPr>
        <p:grpSpPr bwMode="auto">
          <a:xfrm>
            <a:off x="457200" y="3998913"/>
            <a:ext cx="8231187" cy="2625725"/>
            <a:chOff x="798899" y="3998451"/>
            <a:chExt cx="8230391" cy="2626655"/>
          </a:xfrm>
        </p:grpSpPr>
        <p:pic>
          <p:nvPicPr>
            <p:cNvPr id="190475" name="Picture 12"/>
            <p:cNvPicPr>
              <a:picLocks noChangeAspect="1"/>
            </p:cNvPicPr>
            <p:nvPr/>
          </p:nvPicPr>
          <p:blipFill>
            <a:blip r:embed="rId9"/>
            <a:srcRect l="16048" t="7179" r="58151" b="58459"/>
            <a:stretch>
              <a:fillRect/>
            </a:stretch>
          </p:blipFill>
          <p:spPr bwMode="auto">
            <a:xfrm>
              <a:off x="2017981" y="3998451"/>
              <a:ext cx="1868130" cy="1868130"/>
            </a:xfrm>
            <a:prstGeom prst="rect">
              <a:avLst/>
            </a:prstGeom>
            <a:noFill/>
            <a:ln w="9525">
              <a:noFill/>
              <a:miter lim="800000"/>
              <a:headEnd/>
              <a:tailEnd/>
            </a:ln>
          </p:spPr>
        </p:pic>
        <p:pic>
          <p:nvPicPr>
            <p:cNvPr id="190476" name="Picture 13"/>
            <p:cNvPicPr>
              <a:picLocks noChangeAspect="1"/>
            </p:cNvPicPr>
            <p:nvPr/>
          </p:nvPicPr>
          <p:blipFill>
            <a:blip r:embed="rId9"/>
            <a:srcRect l="15932" t="54723" r="58266" b="11174"/>
            <a:stretch>
              <a:fillRect/>
            </a:stretch>
          </p:blipFill>
          <p:spPr bwMode="auto">
            <a:xfrm>
              <a:off x="7128385" y="3998451"/>
              <a:ext cx="1900905" cy="1886717"/>
            </a:xfrm>
            <a:prstGeom prst="rect">
              <a:avLst/>
            </a:prstGeom>
            <a:noFill/>
            <a:ln w="9525">
              <a:noFill/>
              <a:miter lim="800000"/>
              <a:headEnd/>
              <a:tailEnd/>
            </a:ln>
          </p:spPr>
        </p:pic>
        <p:pic>
          <p:nvPicPr>
            <p:cNvPr id="190477" name="Picture 14"/>
            <p:cNvPicPr>
              <a:picLocks noChangeAspect="1"/>
            </p:cNvPicPr>
            <p:nvPr/>
          </p:nvPicPr>
          <p:blipFill>
            <a:blip r:embed="rId9"/>
            <a:srcRect l="60989" t="7179" r="13670" b="58459"/>
            <a:stretch>
              <a:fillRect/>
            </a:stretch>
          </p:blipFill>
          <p:spPr bwMode="auto">
            <a:xfrm>
              <a:off x="4899742" y="4011561"/>
              <a:ext cx="1845936" cy="1879601"/>
            </a:xfrm>
            <a:prstGeom prst="rect">
              <a:avLst/>
            </a:prstGeom>
            <a:noFill/>
            <a:ln w="9525">
              <a:noFill/>
              <a:miter lim="800000"/>
              <a:headEnd/>
              <a:tailEnd/>
            </a:ln>
          </p:spPr>
        </p:pic>
        <p:sp>
          <p:nvSpPr>
            <p:cNvPr id="190478" name="TextBox 15"/>
            <p:cNvSpPr txBox="1">
              <a:spLocks noChangeArrowheads="1"/>
            </p:cNvSpPr>
            <p:nvPr/>
          </p:nvSpPr>
          <p:spPr bwMode="auto">
            <a:xfrm>
              <a:off x="798899" y="4645745"/>
              <a:ext cx="1042172" cy="369332"/>
            </a:xfrm>
            <a:prstGeom prst="rect">
              <a:avLst/>
            </a:prstGeom>
            <a:noFill/>
            <a:ln w="9525">
              <a:noFill/>
              <a:miter lim="800000"/>
              <a:headEnd/>
              <a:tailEnd/>
            </a:ln>
          </p:spPr>
          <p:txBody>
            <a:bodyPr wrap="none">
              <a:prstTxWarp prst="textNoShape">
                <a:avLst/>
              </a:prstTxWarp>
              <a:spAutoFit/>
            </a:bodyPr>
            <a:lstStyle/>
            <a:p>
              <a:r>
                <a:rPr lang="en-US" dirty="0"/>
                <a:t>= </a:t>
              </a:r>
              <a:r>
                <a:rPr lang="en-US" dirty="0" err="1"/>
                <a:t>cos(</a:t>
              </a:r>
              <a:r>
                <a:rPr lang="en-US" dirty="0" err="1">
                  <a:latin typeface="Symbol" pitchFamily="-1" charset="2"/>
                  <a:ea typeface="Symbol" pitchFamily="-1" charset="2"/>
                  <a:cs typeface="Symbol" pitchFamily="-1" charset="2"/>
                </a:rPr>
                <a:t>a</a:t>
              </a:r>
              <a:r>
                <a:rPr lang="en-US" dirty="0"/>
                <a:t>)</a:t>
              </a:r>
            </a:p>
          </p:txBody>
        </p:sp>
        <p:sp>
          <p:nvSpPr>
            <p:cNvPr id="190479" name="TextBox 16"/>
            <p:cNvSpPr txBox="1">
              <a:spLocks noChangeArrowheads="1"/>
            </p:cNvSpPr>
            <p:nvPr/>
          </p:nvSpPr>
          <p:spPr bwMode="auto">
            <a:xfrm>
              <a:off x="3846604" y="4626077"/>
              <a:ext cx="913908" cy="369332"/>
            </a:xfrm>
            <a:prstGeom prst="rect">
              <a:avLst/>
            </a:prstGeom>
            <a:noFill/>
            <a:ln w="9525">
              <a:noFill/>
              <a:miter lim="800000"/>
              <a:headEnd/>
              <a:tailEnd/>
            </a:ln>
          </p:spPr>
          <p:txBody>
            <a:bodyPr wrap="none">
              <a:prstTxWarp prst="textNoShape">
                <a:avLst/>
              </a:prstTxWarp>
              <a:spAutoFit/>
            </a:bodyPr>
            <a:lstStyle/>
            <a:p>
              <a:r>
                <a:rPr lang="en-US" dirty="0"/>
                <a:t>+</a:t>
              </a:r>
              <a:r>
                <a:rPr lang="en-US" dirty="0" err="1"/>
                <a:t>sin(</a:t>
              </a:r>
              <a:r>
                <a:rPr lang="en-US" dirty="0" err="1">
                  <a:latin typeface="Symbol" pitchFamily="-1" charset="2"/>
                  <a:ea typeface="Symbol" pitchFamily="-1" charset="2"/>
                  <a:cs typeface="Symbol" pitchFamily="-1" charset="2"/>
                </a:rPr>
                <a:t>a</a:t>
              </a:r>
              <a:r>
                <a:rPr lang="en-US" dirty="0"/>
                <a:t>)</a:t>
              </a:r>
            </a:p>
          </p:txBody>
        </p:sp>
        <p:sp>
          <p:nvSpPr>
            <p:cNvPr id="190480" name="TextBox 17"/>
            <p:cNvSpPr txBox="1">
              <a:spLocks noChangeArrowheads="1"/>
            </p:cNvSpPr>
            <p:nvPr/>
          </p:nvSpPr>
          <p:spPr bwMode="auto">
            <a:xfrm>
              <a:off x="6759677" y="4760452"/>
              <a:ext cx="319468" cy="369332"/>
            </a:xfrm>
            <a:prstGeom prst="rect">
              <a:avLst/>
            </a:prstGeom>
            <a:noFill/>
            <a:ln w="9525">
              <a:noFill/>
              <a:miter lim="800000"/>
              <a:headEnd/>
              <a:tailEnd/>
            </a:ln>
          </p:spPr>
          <p:txBody>
            <a:bodyPr wrap="none">
              <a:prstTxWarp prst="textNoShape">
                <a:avLst/>
              </a:prstTxWarp>
              <a:spAutoFit/>
            </a:bodyPr>
            <a:lstStyle/>
            <a:p>
              <a:r>
                <a:rPr lang="en-US"/>
                <a:t>=</a:t>
              </a:r>
            </a:p>
          </p:txBody>
        </p:sp>
        <p:sp>
          <p:nvSpPr>
            <p:cNvPr id="190481" name="TextBox 18"/>
            <p:cNvSpPr txBox="1">
              <a:spLocks noChangeArrowheads="1"/>
            </p:cNvSpPr>
            <p:nvPr/>
          </p:nvSpPr>
          <p:spPr bwMode="auto">
            <a:xfrm>
              <a:off x="4030317" y="6317329"/>
              <a:ext cx="4974990" cy="307777"/>
            </a:xfrm>
            <a:prstGeom prst="rect">
              <a:avLst/>
            </a:prstGeom>
            <a:noFill/>
            <a:ln w="9525">
              <a:noFill/>
              <a:miter lim="800000"/>
              <a:headEnd/>
              <a:tailEnd/>
            </a:ln>
          </p:spPr>
          <p:txBody>
            <a:bodyPr wrap="none">
              <a:prstTxWarp prst="textNoShape">
                <a:avLst/>
              </a:prstTxWarp>
              <a:spAutoFit/>
            </a:bodyPr>
            <a:lstStyle/>
            <a:p>
              <a:r>
                <a:rPr lang="en-US" sz="1400"/>
                <a:t>Steereability of gaussian derivatives, Freeman &amp; Adelson 92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1494" name="Title 1"/>
          <p:cNvSpPr>
            <a:spLocks noGrp="1"/>
          </p:cNvSpPr>
          <p:nvPr>
            <p:ph type="title"/>
          </p:nvPr>
        </p:nvSpPr>
        <p:spPr/>
        <p:txBody>
          <a:bodyPr/>
          <a:lstStyle/>
          <a:p>
            <a:r>
              <a:rPr lang="en-US" smtClean="0">
                <a:ea typeface="ＭＳ Ｐゴシック" pitchFamily="-1" charset="-128"/>
                <a:cs typeface="ＭＳ Ｐゴシック" pitchFamily="-1" charset="-128"/>
              </a:rPr>
              <a:t>Laplacian</a:t>
            </a:r>
          </a:p>
        </p:txBody>
      </p:sp>
      <p:graphicFrame>
        <p:nvGraphicFramePr>
          <p:cNvPr id="191490" name="Object 2"/>
          <p:cNvGraphicFramePr>
            <a:graphicFrameLocks noChangeAspect="1"/>
          </p:cNvGraphicFramePr>
          <p:nvPr/>
        </p:nvGraphicFramePr>
        <p:xfrm>
          <a:off x="3103563" y="1427163"/>
          <a:ext cx="4260850" cy="749300"/>
        </p:xfrm>
        <a:graphic>
          <a:graphicData uri="http://schemas.openxmlformats.org/presentationml/2006/ole">
            <p:oleObj spid="_x0000_s496642" name="Equation" r:id="rId3" imgW="2527300" imgH="444500" progId="Equation.3">
              <p:embed/>
            </p:oleObj>
          </a:graphicData>
        </a:graphic>
      </p:graphicFrame>
      <p:graphicFrame>
        <p:nvGraphicFramePr>
          <p:cNvPr id="76804" name="Object 3"/>
          <p:cNvGraphicFramePr>
            <a:graphicFrameLocks noChangeAspect="1"/>
          </p:cNvGraphicFramePr>
          <p:nvPr/>
        </p:nvGraphicFramePr>
        <p:xfrm>
          <a:off x="3989388" y="2586038"/>
          <a:ext cx="1885950" cy="341312"/>
        </p:xfrm>
        <a:graphic>
          <a:graphicData uri="http://schemas.openxmlformats.org/presentationml/2006/ole">
            <p:oleObj spid="_x0000_s496643" name="Equation" r:id="rId4" imgW="1117600" imgH="203200" progId="Equation.3">
              <p:embed/>
            </p:oleObj>
          </a:graphicData>
        </a:graphic>
      </p:graphicFrame>
      <p:pic>
        <p:nvPicPr>
          <p:cNvPr id="191495" name="Picture 11"/>
          <p:cNvPicPr>
            <a:picLocks noChangeAspect="1"/>
          </p:cNvPicPr>
          <p:nvPr/>
        </p:nvPicPr>
        <p:blipFill>
          <a:blip r:embed="rId5"/>
          <a:srcRect l="4526" t="6618" r="4695" b="6322"/>
          <a:stretch>
            <a:fillRect/>
          </a:stretch>
        </p:blipFill>
        <p:spPr bwMode="auto">
          <a:xfrm>
            <a:off x="501650" y="1838325"/>
            <a:ext cx="1306513" cy="939800"/>
          </a:xfrm>
          <a:prstGeom prst="rect">
            <a:avLst/>
          </a:prstGeom>
          <a:noFill/>
          <a:ln w="9525">
            <a:noFill/>
            <a:miter lim="800000"/>
            <a:headEnd/>
            <a:tailEnd/>
          </a:ln>
        </p:spPr>
      </p:pic>
      <p:graphicFrame>
        <p:nvGraphicFramePr>
          <p:cNvPr id="191492" name="Object 4"/>
          <p:cNvGraphicFramePr>
            <a:graphicFrameLocks noChangeAspect="1"/>
          </p:cNvGraphicFramePr>
          <p:nvPr/>
        </p:nvGraphicFramePr>
        <p:xfrm>
          <a:off x="166688" y="1223963"/>
          <a:ext cx="1879600" cy="584200"/>
        </p:xfrm>
        <a:graphic>
          <a:graphicData uri="http://schemas.openxmlformats.org/presentationml/2006/ole">
            <p:oleObj spid="_x0000_s496644" name="Equation" r:id="rId6" imgW="1346200" imgH="419100" progId="Equation.3">
              <p:embed/>
            </p:oleObj>
          </a:graphicData>
        </a:graphic>
      </p:graphicFrame>
      <p:grpSp>
        <p:nvGrpSpPr>
          <p:cNvPr id="2" name="Group 15"/>
          <p:cNvGrpSpPr>
            <a:grpSpLocks/>
          </p:cNvGrpSpPr>
          <p:nvPr/>
        </p:nvGrpSpPr>
        <p:grpSpPr bwMode="auto">
          <a:xfrm>
            <a:off x="3883025" y="3281363"/>
            <a:ext cx="3616325" cy="2924175"/>
            <a:chOff x="3882889" y="3280856"/>
            <a:chExt cx="3615940" cy="2925267"/>
          </a:xfrm>
        </p:grpSpPr>
        <p:graphicFrame>
          <p:nvGraphicFramePr>
            <p:cNvPr id="191493" name="Object 5"/>
            <p:cNvGraphicFramePr>
              <a:graphicFrameLocks noChangeAspect="1"/>
            </p:cNvGraphicFramePr>
            <p:nvPr/>
          </p:nvGraphicFramePr>
          <p:xfrm>
            <a:off x="3960669" y="3280856"/>
            <a:ext cx="3427047" cy="744815"/>
          </p:xfrm>
          <a:graphic>
            <a:graphicData uri="http://schemas.openxmlformats.org/presentationml/2006/ole">
              <p:oleObj spid="_x0000_s496645" name="Equation" r:id="rId7" imgW="2032000" imgH="444500" progId="Equation.3">
                <p:embed/>
              </p:oleObj>
            </a:graphicData>
          </a:graphic>
        </p:graphicFrame>
        <p:pic>
          <p:nvPicPr>
            <p:cNvPr id="191497" name="Picture 14"/>
            <p:cNvPicPr>
              <a:picLocks noChangeAspect="1"/>
            </p:cNvPicPr>
            <p:nvPr/>
          </p:nvPicPr>
          <p:blipFill>
            <a:blip r:embed="rId8"/>
            <a:srcRect l="6047" t="25880" r="4149" b="4962"/>
            <a:stretch>
              <a:fillRect/>
            </a:stretch>
          </p:blipFill>
          <p:spPr bwMode="auto">
            <a:xfrm>
              <a:off x="3882889" y="4117631"/>
              <a:ext cx="3615940" cy="2088492"/>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55353" r="5396"/>
          <a:stretch>
            <a:fillRect/>
          </a:stretch>
        </p:blipFill>
        <p:spPr>
          <a:xfrm>
            <a:off x="914400" y="1378803"/>
            <a:ext cx="2971800" cy="4613960"/>
          </a:xfrm>
          <a:prstGeom prst="rect">
            <a:avLst/>
          </a:prstGeom>
        </p:spPr>
      </p:pic>
      <p:pic>
        <p:nvPicPr>
          <p:cNvPr id="5" name="Picture 4"/>
          <p:cNvPicPr>
            <a:picLocks noChangeAspect="1"/>
          </p:cNvPicPr>
          <p:nvPr/>
        </p:nvPicPr>
        <p:blipFill>
          <a:blip r:embed="rId3"/>
          <a:stretch>
            <a:fillRect/>
          </a:stretch>
        </p:blipFill>
        <p:spPr>
          <a:xfrm>
            <a:off x="5105400" y="762000"/>
            <a:ext cx="2738120" cy="5029200"/>
          </a:xfrm>
          <a:prstGeom prst="rect">
            <a:avLst/>
          </a:prstGeom>
        </p:spPr>
      </p:pic>
      <p:sp>
        <p:nvSpPr>
          <p:cNvPr id="6" name="TextBox 5"/>
          <p:cNvSpPr txBox="1"/>
          <p:nvPr/>
        </p:nvSpPr>
        <p:spPr>
          <a:xfrm>
            <a:off x="609600" y="5646003"/>
            <a:ext cx="3431949" cy="830997"/>
          </a:xfrm>
          <a:prstGeom prst="rect">
            <a:avLst/>
          </a:prstGeom>
          <a:noFill/>
        </p:spPr>
        <p:txBody>
          <a:bodyPr wrap="none" rtlCol="0">
            <a:spAutoFit/>
          </a:bodyPr>
          <a:lstStyle/>
          <a:p>
            <a:r>
              <a:rPr lang="en-US" dirty="0" smtClean="0"/>
              <a:t>Receptive field</a:t>
            </a:r>
          </a:p>
          <a:p>
            <a:r>
              <a:rPr lang="en-US" dirty="0" smtClean="0"/>
              <a:t>of a cell in the cat’s cortex</a:t>
            </a:r>
            <a:endParaRPr lang="en-US" dirty="0"/>
          </a:p>
        </p:txBody>
      </p:sp>
      <p:sp>
        <p:nvSpPr>
          <p:cNvPr id="7" name="TextBox 6"/>
          <p:cNvSpPr txBox="1"/>
          <p:nvPr/>
        </p:nvSpPr>
        <p:spPr>
          <a:xfrm>
            <a:off x="4953000" y="5867400"/>
            <a:ext cx="3711272" cy="461665"/>
          </a:xfrm>
          <a:prstGeom prst="rect">
            <a:avLst/>
          </a:prstGeom>
          <a:noFill/>
        </p:spPr>
        <p:txBody>
          <a:bodyPr wrap="none" rtlCol="0">
            <a:spAutoFit/>
          </a:bodyPr>
          <a:lstStyle/>
          <a:p>
            <a:r>
              <a:rPr lang="en-US" dirty="0" smtClean="0"/>
              <a:t>Responses to an oriented bar</a:t>
            </a:r>
            <a:endParaRPr lang="en-US" dirty="0"/>
          </a:p>
        </p:txBody>
      </p:sp>
      <p:pic>
        <p:nvPicPr>
          <p:cNvPr id="8" name="Picture 7"/>
          <p:cNvPicPr>
            <a:picLocks noChangeAspect="1"/>
          </p:cNvPicPr>
          <p:nvPr/>
        </p:nvPicPr>
        <p:blipFill>
          <a:blip r:embed="rId4"/>
          <a:stretch>
            <a:fillRect/>
          </a:stretch>
        </p:blipFill>
        <p:spPr>
          <a:xfrm>
            <a:off x="0" y="0"/>
            <a:ext cx="4536924" cy="1820549"/>
          </a:xfrm>
          <a:prstGeom prst="rect">
            <a:avLst/>
          </a:prstGeom>
          <a:solidFill>
            <a:srgbClr val="C0504D"/>
          </a:solidFill>
          <a:ln w="38100" cap="flat" cmpd="sng" algn="ctr">
            <a:solidFill>
              <a:srgbClr val="FF0000"/>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2514" name="Title 1"/>
          <p:cNvSpPr>
            <a:spLocks noGrp="1"/>
          </p:cNvSpPr>
          <p:nvPr>
            <p:ph type="title"/>
          </p:nvPr>
        </p:nvSpPr>
        <p:spPr/>
        <p:txBody>
          <a:bodyPr/>
          <a:lstStyle/>
          <a:p>
            <a:r>
              <a:rPr lang="en-US" dirty="0" err="1" smtClean="0">
                <a:ea typeface="ＭＳ Ｐゴシック" pitchFamily="-1" charset="-128"/>
                <a:cs typeface="ＭＳ Ｐゴシック" pitchFamily="-1" charset="-128"/>
              </a:rPr>
              <a:t>Laplacian</a:t>
            </a:r>
            <a:endParaRPr lang="en-US" dirty="0">
              <a:ea typeface="ＭＳ Ｐゴシック" pitchFamily="-1" charset="-128"/>
              <a:cs typeface="ＭＳ Ｐゴシック" pitchFamily="-1" charset="-128"/>
            </a:endParaRPr>
          </a:p>
        </p:txBody>
      </p:sp>
      <p:pic>
        <p:nvPicPr>
          <p:cNvPr id="192515" name="Picture 3"/>
          <p:cNvPicPr>
            <a:picLocks noChangeAspect="1"/>
          </p:cNvPicPr>
          <p:nvPr/>
        </p:nvPicPr>
        <p:blipFill>
          <a:blip r:embed="rId2"/>
          <a:srcRect l="21625" t="7819" r="17738" b="10820"/>
          <a:stretch>
            <a:fillRect/>
          </a:stretch>
        </p:blipFill>
        <p:spPr bwMode="auto">
          <a:xfrm>
            <a:off x="485775" y="2249488"/>
            <a:ext cx="2571750" cy="2587625"/>
          </a:xfrm>
          <a:prstGeom prst="rect">
            <a:avLst/>
          </a:prstGeom>
          <a:noFill/>
          <a:ln w="9525">
            <a:noFill/>
            <a:miter lim="800000"/>
            <a:headEnd/>
            <a:tailEnd/>
          </a:ln>
        </p:spPr>
      </p:pic>
      <p:pic>
        <p:nvPicPr>
          <p:cNvPr id="5" name="Picture 4"/>
          <p:cNvPicPr>
            <a:picLocks noChangeAspect="1"/>
          </p:cNvPicPr>
          <p:nvPr/>
        </p:nvPicPr>
        <p:blipFill>
          <a:blip r:embed="rId3"/>
          <a:srcRect l="21625" t="7819" r="17734" b="10817"/>
          <a:stretch>
            <a:fillRect/>
          </a:stretch>
        </p:blipFill>
        <p:spPr bwMode="auto">
          <a:xfrm>
            <a:off x="5597525" y="2281238"/>
            <a:ext cx="2573338" cy="2589212"/>
          </a:xfrm>
          <a:prstGeom prst="rect">
            <a:avLst/>
          </a:prstGeom>
          <a:noFill/>
          <a:ln w="9525">
            <a:noFill/>
            <a:miter lim="800000"/>
            <a:headEnd/>
            <a:tailEnd/>
          </a:ln>
        </p:spPr>
      </p:pic>
      <p:pic>
        <p:nvPicPr>
          <p:cNvPr id="192517" name="Picture 5"/>
          <p:cNvPicPr>
            <a:picLocks noChangeAspect="1"/>
          </p:cNvPicPr>
          <p:nvPr/>
        </p:nvPicPr>
        <p:blipFill>
          <a:blip r:embed="rId4"/>
          <a:srcRect l="6047" t="25880" r="4149" b="4962"/>
          <a:stretch>
            <a:fillRect/>
          </a:stretch>
        </p:blipFill>
        <p:spPr bwMode="auto">
          <a:xfrm>
            <a:off x="3365500" y="3184525"/>
            <a:ext cx="1406525" cy="812800"/>
          </a:xfrm>
          <a:prstGeom prst="rect">
            <a:avLst/>
          </a:prstGeom>
          <a:noFill/>
          <a:ln w="9525">
            <a:noFill/>
            <a:miter lim="800000"/>
            <a:headEnd/>
            <a:tailEnd/>
          </a:ln>
        </p:spPr>
      </p:pic>
      <p:cxnSp>
        <p:nvCxnSpPr>
          <p:cNvPr id="8" name="Straight Arrow Connector 7"/>
          <p:cNvCxnSpPr/>
          <p:nvPr/>
        </p:nvCxnSpPr>
        <p:spPr>
          <a:xfrm>
            <a:off x="4902200" y="3582988"/>
            <a:ext cx="493713"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F974AA8D-F7BD-1D40-8F37-B9C1488DC64E}" type="slidenum">
              <a:rPr lang="en-US">
                <a:solidFill>
                  <a:srgbClr val="000000"/>
                </a:solidFill>
              </a:rPr>
              <a:pPr/>
              <a:t>41</a:t>
            </a:fld>
            <a:endParaRPr lang="en-US">
              <a:solidFill>
                <a:srgbClr val="000000"/>
              </a:solidFill>
            </a:endParaRPr>
          </a:p>
        </p:txBody>
      </p:sp>
      <p:sp>
        <p:nvSpPr>
          <p:cNvPr id="36865" name="Rectangle 1"/>
          <p:cNvSpPr>
            <a:spLocks noGrp="1" noChangeArrowheads="1"/>
          </p:cNvSpPr>
          <p:nvPr>
            <p:ph type="title"/>
          </p:nvPr>
        </p:nvSpPr>
        <p:spPr>
          <a:xfrm>
            <a:off x="685800" y="-25400"/>
            <a:ext cx="7772400" cy="1600200"/>
          </a:xfrm>
          <a:ln/>
        </p:spPr>
        <p:txBody>
          <a:bodyPr rIns="132080"/>
          <a:lstStyle/>
          <a:p>
            <a:r>
              <a:rPr lang="en-US" dirty="0"/>
              <a:t>Outline</a:t>
            </a:r>
          </a:p>
        </p:txBody>
      </p:sp>
      <p:sp>
        <p:nvSpPr>
          <p:cNvPr id="36866" name="Rectangle 2"/>
          <p:cNvSpPr>
            <a:spLocks noGrp="1" noChangeArrowheads="1"/>
          </p:cNvSpPr>
          <p:nvPr>
            <p:ph type="body" idx="1"/>
          </p:nvPr>
        </p:nvSpPr>
        <p:spPr>
          <a:xfrm>
            <a:off x="685800" y="1409700"/>
            <a:ext cx="7772400" cy="5422900"/>
          </a:xfrm>
          <a:ln/>
        </p:spPr>
        <p:txBody>
          <a:bodyPr rIns="132080"/>
          <a:lstStyle/>
          <a:p>
            <a:r>
              <a:rPr lang="en-US" dirty="0">
                <a:solidFill>
                  <a:srgbClr val="BFBFBF"/>
                </a:solidFill>
              </a:rPr>
              <a:t>Linear filtering</a:t>
            </a:r>
          </a:p>
          <a:p>
            <a:r>
              <a:rPr lang="en-US" dirty="0"/>
              <a:t>Fourier </a:t>
            </a:r>
            <a:r>
              <a:rPr lang="en-US" dirty="0" smtClean="0"/>
              <a:t>Transform</a:t>
            </a:r>
          </a:p>
          <a:p>
            <a:r>
              <a:rPr lang="en-US" dirty="0" smtClean="0">
                <a:solidFill>
                  <a:srgbClr val="B3B3B3"/>
                </a:solidFill>
              </a:rPr>
              <a:t>Human spatial frequency sensitivity</a:t>
            </a:r>
            <a:endParaRPr lang="en-US" dirty="0" smtClean="0">
              <a:solidFill>
                <a:schemeClr val="bg1">
                  <a:lumMod val="75000"/>
                </a:schemeClr>
              </a:solidFill>
            </a:endParaRPr>
          </a:p>
          <a:p>
            <a:r>
              <a:rPr lang="en-US" dirty="0">
                <a:solidFill>
                  <a:srgbClr val="B3B3B3"/>
                </a:solidFill>
              </a:rPr>
              <a:t>Phase</a:t>
            </a:r>
          </a:p>
          <a:p>
            <a:r>
              <a:rPr lang="en-US" dirty="0">
                <a:solidFill>
                  <a:srgbClr val="B3B3B3"/>
                </a:solidFill>
              </a:rPr>
              <a:t>Sampling and Aliasing</a:t>
            </a:r>
          </a:p>
          <a:p>
            <a:r>
              <a:rPr lang="en-US" dirty="0">
                <a:solidFill>
                  <a:srgbClr val="B3B3B3"/>
                </a:solidFill>
              </a:rPr>
              <a:t>Spatially localized analysis</a:t>
            </a:r>
            <a:endParaRPr lang="en-US" dirty="0" smtClean="0">
              <a:solidFill>
                <a:srgbClr val="B3B3B3"/>
              </a:solidFill>
            </a:endParaRPr>
          </a:p>
          <a:p>
            <a:pPr>
              <a:buNone/>
            </a:pPr>
            <a:endParaRPr lang="en-US" dirty="0">
              <a:solidFill>
                <a:srgbClr val="B3B3B3"/>
              </a:solidFill>
            </a:endParaRPr>
          </a:p>
        </p:txBody>
      </p:sp>
      <p:sp>
        <p:nvSpPr>
          <p:cNvPr id="36867"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DB5E2AAB-1D7E-2A4A-A243-87193996C952}" type="slidenum">
              <a:rPr lang="en-US" sz="1400">
                <a:solidFill>
                  <a:srgbClr val="000000"/>
                </a:solidFill>
                <a:cs typeface="Times New Roman" charset="0"/>
              </a:rPr>
              <a:pPr algn="ctr"/>
              <a:t>41</a:t>
            </a:fld>
            <a:endParaRPr lang="en-US" sz="1400">
              <a:solidFill>
                <a:srgbClr val="000000"/>
              </a:solidFill>
              <a:cs typeface="Times New Roman"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ln/>
        </p:spPr>
        <p:txBody>
          <a:bodyPr rIns="132080"/>
          <a:lstStyle/>
          <a:p>
            <a:r>
              <a:rPr lang="en-US"/>
              <a:t>Linear image transformations</a:t>
            </a:r>
          </a:p>
        </p:txBody>
      </p:sp>
      <p:sp>
        <p:nvSpPr>
          <p:cNvPr id="41986" name="Rectangle 2"/>
          <p:cNvSpPr>
            <a:spLocks noGrp="1" noChangeArrowheads="1"/>
          </p:cNvSpPr>
          <p:nvPr>
            <p:ph type="body" idx="1"/>
          </p:nvPr>
        </p:nvSpPr>
        <p:spPr>
          <a:xfrm>
            <a:off x="685800" y="1371600"/>
            <a:ext cx="7772400" cy="3619500"/>
          </a:xfrm>
          <a:ln/>
        </p:spPr>
        <p:txBody>
          <a:bodyPr rIns="132080"/>
          <a:lstStyle/>
          <a:p>
            <a:r>
              <a:rPr lang="en-US" dirty="0"/>
              <a:t>In analyzing images, it</a:t>
            </a:r>
            <a:r>
              <a:rPr lang="ja-JP" altLang="en-US" dirty="0">
                <a:latin typeface="Arial"/>
              </a:rPr>
              <a:t>’</a:t>
            </a:r>
            <a:r>
              <a:rPr lang="en-US" dirty="0" err="1"/>
              <a:t>s</a:t>
            </a:r>
            <a:r>
              <a:rPr lang="en-US" dirty="0"/>
              <a:t> often useful to make a change of basis.</a:t>
            </a:r>
          </a:p>
        </p:txBody>
      </p:sp>
      <p:sp>
        <p:nvSpPr>
          <p:cNvPr id="41987" name="Rectangle 3"/>
          <p:cNvSpPr>
            <a:spLocks/>
          </p:cNvSpPr>
          <p:nvPr/>
        </p:nvSpPr>
        <p:spPr bwMode="auto">
          <a:xfrm>
            <a:off x="5410200" y="3733800"/>
            <a:ext cx="3038475" cy="889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a:solidFill>
                  <a:srgbClr val="C0504D"/>
                </a:solidFill>
                <a:latin typeface="Arial" charset="0"/>
                <a:ea typeface="ＭＳ Ｐゴシック" charset="0"/>
                <a:cs typeface="Arial" charset="0"/>
                <a:sym typeface="Arial" charset="0"/>
              </a:rPr>
              <a:t>    Fourier transform, or</a:t>
            </a:r>
          </a:p>
          <a:p>
            <a:pPr marL="39688"/>
            <a:r>
              <a:rPr lang="en-US" sz="1800" dirty="0">
                <a:solidFill>
                  <a:srgbClr val="C0504D"/>
                </a:solidFill>
                <a:latin typeface="Arial" charset="0"/>
                <a:ea typeface="ＭＳ Ｐゴシック" charset="0"/>
                <a:cs typeface="Arial" charset="0"/>
                <a:sym typeface="Arial" charset="0"/>
              </a:rPr>
              <a:t>  Wavelet transform, or</a:t>
            </a:r>
          </a:p>
          <a:p>
            <a:pPr marL="39688"/>
            <a:r>
              <a:rPr lang="en-US" sz="1800" dirty="0">
                <a:solidFill>
                  <a:srgbClr val="C0504D"/>
                </a:solidFill>
                <a:latin typeface="Arial" charset="0"/>
                <a:ea typeface="ＭＳ Ｐゴシック" charset="0"/>
                <a:cs typeface="Arial" charset="0"/>
                <a:sym typeface="Arial" charset="0"/>
              </a:rPr>
              <a:t>Steerable pyramid transform</a:t>
            </a:r>
          </a:p>
        </p:txBody>
      </p:sp>
      <p:pic>
        <p:nvPicPr>
          <p:cNvPr id="41988" name="Picture 4"/>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743200" y="2546350"/>
            <a:ext cx="1917700" cy="9588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41989" name="Line 5"/>
          <p:cNvSpPr>
            <a:spLocks noChangeShapeType="1"/>
          </p:cNvSpPr>
          <p:nvPr/>
        </p:nvSpPr>
        <p:spPr bwMode="auto">
          <a:xfrm rot="10800000">
            <a:off x="4114800" y="3276600"/>
            <a:ext cx="1295400" cy="609600"/>
          </a:xfrm>
          <a:prstGeom prst="line">
            <a:avLst/>
          </a:prstGeom>
          <a:noFill/>
          <a:ln w="28575" cap="flat">
            <a:solidFill>
              <a:srgbClr val="C0504D"/>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41990" name="Line 6"/>
          <p:cNvSpPr>
            <a:spLocks noChangeShapeType="1"/>
          </p:cNvSpPr>
          <p:nvPr/>
        </p:nvSpPr>
        <p:spPr bwMode="auto">
          <a:xfrm rot="10800000">
            <a:off x="4962525" y="2971800"/>
            <a:ext cx="762000" cy="1588"/>
          </a:xfrm>
          <a:prstGeom prst="line">
            <a:avLst/>
          </a:prstGeom>
          <a:noFill/>
          <a:ln w="28575" cap="flat">
            <a:solidFill>
              <a:srgbClr val="C0504D"/>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41991" name="Rectangle 7"/>
          <p:cNvSpPr>
            <a:spLocks/>
          </p:cNvSpPr>
          <p:nvPr/>
        </p:nvSpPr>
        <p:spPr bwMode="auto">
          <a:xfrm>
            <a:off x="5791200" y="2743200"/>
            <a:ext cx="1908175"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err="1">
                <a:solidFill>
                  <a:srgbClr val="C0504D"/>
                </a:solidFill>
                <a:latin typeface="Arial" charset="0"/>
                <a:ea typeface="ＭＳ Ｐゴシック" charset="0"/>
                <a:cs typeface="Arial" charset="0"/>
                <a:sym typeface="Arial" charset="0"/>
              </a:rPr>
              <a:t>Vectorized</a:t>
            </a:r>
            <a:r>
              <a:rPr lang="en-US" sz="1800" dirty="0">
                <a:solidFill>
                  <a:srgbClr val="C0504D"/>
                </a:solidFill>
                <a:latin typeface="Arial" charset="0"/>
                <a:ea typeface="ＭＳ Ｐゴシック" charset="0"/>
                <a:cs typeface="Arial" charset="0"/>
                <a:sym typeface="Arial" charset="0"/>
              </a:rPr>
              <a:t> image</a:t>
            </a:r>
          </a:p>
        </p:txBody>
      </p:sp>
      <p:sp>
        <p:nvSpPr>
          <p:cNvPr id="41992" name="Rectangle 8"/>
          <p:cNvSpPr>
            <a:spLocks/>
          </p:cNvSpPr>
          <p:nvPr/>
        </p:nvSpPr>
        <p:spPr bwMode="auto">
          <a:xfrm>
            <a:off x="152400" y="2590800"/>
            <a:ext cx="2033769" cy="27699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a:solidFill>
                  <a:srgbClr val="C0504D"/>
                </a:solidFill>
                <a:latin typeface="Arial" charset="0"/>
                <a:ea typeface="ＭＳ Ｐゴシック" charset="0"/>
                <a:cs typeface="Arial" charset="0"/>
                <a:sym typeface="Arial" charset="0"/>
              </a:rPr>
              <a:t>T</a:t>
            </a:r>
            <a:r>
              <a:rPr lang="en-US" sz="1800" dirty="0" smtClean="0">
                <a:solidFill>
                  <a:srgbClr val="C0504D"/>
                </a:solidFill>
                <a:latin typeface="Arial" charset="0"/>
                <a:ea typeface="ＭＳ Ｐゴシック" charset="0"/>
                <a:cs typeface="Arial" charset="0"/>
                <a:sym typeface="Arial" charset="0"/>
              </a:rPr>
              <a:t>ransformed </a:t>
            </a:r>
            <a:r>
              <a:rPr lang="en-US" sz="1800" dirty="0">
                <a:solidFill>
                  <a:srgbClr val="C0504D"/>
                </a:solidFill>
                <a:latin typeface="Arial" charset="0"/>
                <a:ea typeface="ＭＳ Ｐゴシック" charset="0"/>
                <a:cs typeface="Arial" charset="0"/>
                <a:sym typeface="Arial" charset="0"/>
              </a:rPr>
              <a:t>image</a:t>
            </a:r>
          </a:p>
        </p:txBody>
      </p:sp>
      <p:sp>
        <p:nvSpPr>
          <p:cNvPr id="41993" name="Line 9"/>
          <p:cNvSpPr>
            <a:spLocks noChangeShapeType="1"/>
          </p:cNvSpPr>
          <p:nvPr/>
        </p:nvSpPr>
        <p:spPr bwMode="auto">
          <a:xfrm>
            <a:off x="990600" y="2971800"/>
            <a:ext cx="1828800" cy="76200"/>
          </a:xfrm>
          <a:prstGeom prst="line">
            <a:avLst/>
          </a:prstGeom>
          <a:noFill/>
          <a:ln w="28575" cap="flat">
            <a:solidFill>
              <a:srgbClr val="C0504D"/>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2" name="Rectangle 10"/>
          <p:cNvSpPr>
            <a:spLocks/>
          </p:cNvSpPr>
          <p:nvPr/>
        </p:nvSpPr>
        <p:spPr bwMode="auto">
          <a:xfrm>
            <a:off x="2505075" y="4722813"/>
            <a:ext cx="28733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a:t>
            </a:r>
          </a:p>
        </p:txBody>
      </p:sp>
      <p:sp>
        <p:nvSpPr>
          <p:cNvPr id="13" name="Rectangle 11"/>
          <p:cNvSpPr>
            <a:spLocks/>
          </p:cNvSpPr>
          <p:nvPr/>
        </p:nvSpPr>
        <p:spPr bwMode="auto">
          <a:xfrm>
            <a:off x="2971800" y="3962400"/>
            <a:ext cx="1838325" cy="1763713"/>
          </a:xfrm>
          <a:prstGeom prst="rect">
            <a:avLst/>
          </a:prstGeom>
          <a:gradFill rotWithShape="0">
            <a:gsLst>
              <a:gs pos="0">
                <a:srgbClr val="9BC1FF"/>
              </a:gs>
              <a:gs pos="100000">
                <a:srgbClr val="3F80CD"/>
              </a:gs>
            </a:gsLst>
            <a:lin ang="5400000" scaled="1"/>
          </a:gra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dirty="0"/>
          </a:p>
        </p:txBody>
      </p:sp>
      <p:sp>
        <p:nvSpPr>
          <p:cNvPr id="14" name="Rectangle 13"/>
          <p:cNvSpPr>
            <a:spLocks/>
          </p:cNvSpPr>
          <p:nvPr/>
        </p:nvSpPr>
        <p:spPr bwMode="auto">
          <a:xfrm>
            <a:off x="5022850" y="3978275"/>
            <a:ext cx="50800" cy="1790700"/>
          </a:xfrm>
          <a:prstGeom prst="rect">
            <a:avLst/>
          </a:prstGeom>
          <a:gradFill rotWithShape="0">
            <a:gsLst>
              <a:gs pos="0">
                <a:srgbClr val="9BC1FF"/>
              </a:gs>
              <a:gs pos="100000">
                <a:srgbClr val="3F80CD"/>
              </a:gs>
            </a:gsLst>
            <a:lin ang="5400000" scaled="1"/>
          </a:gra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15" name="Rectangle 14"/>
          <p:cNvSpPr>
            <a:spLocks/>
          </p:cNvSpPr>
          <p:nvPr/>
        </p:nvSpPr>
        <p:spPr bwMode="auto">
          <a:xfrm>
            <a:off x="2419350" y="3956050"/>
            <a:ext cx="50800" cy="1790700"/>
          </a:xfrm>
          <a:prstGeom prst="rect">
            <a:avLst/>
          </a:prstGeom>
          <a:gradFill rotWithShape="0">
            <a:gsLst>
              <a:gs pos="0">
                <a:srgbClr val="9BC1FF"/>
              </a:gs>
              <a:gs pos="100000">
                <a:srgbClr val="3F80CD"/>
              </a:gs>
            </a:gsLst>
            <a:lin ang="5400000" scaled="1"/>
          </a:gra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pic>
        <p:nvPicPr>
          <p:cNvPr id="17" name="Picture 2"/>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3094" r="37017" b="49377"/>
          <a:stretch>
            <a:fillRect/>
          </a:stretch>
        </p:blipFill>
        <p:spPr bwMode="auto">
          <a:xfrm>
            <a:off x="3657600" y="4343400"/>
            <a:ext cx="457200" cy="838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ln/>
        </p:spPr>
        <p:txBody>
          <a:bodyPr rIns="132080"/>
          <a:lstStyle/>
          <a:p>
            <a:r>
              <a:rPr lang="en-US"/>
              <a:t>Self-inverting transforms</a:t>
            </a:r>
          </a:p>
        </p:txBody>
      </p:sp>
      <p:pic>
        <p:nvPicPr>
          <p:cNvPr id="43010"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0" y="2895600"/>
            <a:ext cx="2298700" cy="16557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43011" name="Rectangle 3"/>
          <p:cNvSpPr>
            <a:spLocks/>
          </p:cNvSpPr>
          <p:nvPr/>
        </p:nvSpPr>
        <p:spPr bwMode="auto">
          <a:xfrm>
            <a:off x="1570038" y="2438400"/>
            <a:ext cx="5821362"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a:solidFill>
                  <a:srgbClr val="C0504D"/>
                </a:solidFill>
                <a:latin typeface="Arial" charset="0"/>
                <a:ea typeface="ＭＳ Ｐゴシック" charset="0"/>
                <a:cs typeface="Arial" charset="0"/>
                <a:sym typeface="Arial" charset="0"/>
              </a:rPr>
              <a:t>Same basis functions are used for the inverse transform</a:t>
            </a:r>
          </a:p>
        </p:txBody>
      </p:sp>
      <p:sp>
        <p:nvSpPr>
          <p:cNvPr id="43012" name="Rectangle 4"/>
          <p:cNvSpPr>
            <a:spLocks/>
          </p:cNvSpPr>
          <p:nvPr/>
        </p:nvSpPr>
        <p:spPr bwMode="auto">
          <a:xfrm>
            <a:off x="3394075" y="5410200"/>
            <a:ext cx="3800475"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rgbClr val="C0504D"/>
                </a:solidFill>
                <a:latin typeface="Arial" charset="0"/>
                <a:ea typeface="ＭＳ Ｐゴシック" charset="0"/>
                <a:cs typeface="Arial" charset="0"/>
                <a:sym typeface="Arial" charset="0"/>
              </a:rPr>
              <a:t>U transpose and complex conjugate</a:t>
            </a:r>
          </a:p>
        </p:txBody>
      </p:sp>
      <p:sp>
        <p:nvSpPr>
          <p:cNvPr id="43013" name="Line 5"/>
          <p:cNvSpPr>
            <a:spLocks noChangeShapeType="1"/>
          </p:cNvSpPr>
          <p:nvPr/>
        </p:nvSpPr>
        <p:spPr bwMode="auto">
          <a:xfrm rot="10800000" flipH="1">
            <a:off x="4267200" y="4495800"/>
            <a:ext cx="1588" cy="762000"/>
          </a:xfrm>
          <a:prstGeom prst="line">
            <a:avLst/>
          </a:prstGeom>
          <a:noFill/>
          <a:ln w="28575" cap="flat">
            <a:solidFill>
              <a:srgbClr val="C0504D"/>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pic>
        <p:nvPicPr>
          <p:cNvPr id="7" name="Picture 4"/>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87500" y="1219200"/>
            <a:ext cx="1917700" cy="9588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b="49377"/>
          <a:stretch>
            <a:fillRect/>
          </a:stretch>
        </p:blipFill>
        <p:spPr bwMode="auto">
          <a:xfrm>
            <a:off x="5016500" y="1295400"/>
            <a:ext cx="2298700" cy="838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10" name="Left-Right Arrow 9"/>
          <p:cNvSpPr/>
          <p:nvPr/>
        </p:nvSpPr>
        <p:spPr bwMode="auto">
          <a:xfrm>
            <a:off x="3581400" y="1676400"/>
            <a:ext cx="1219200" cy="152400"/>
          </a:xfrm>
          <a:prstGeom prst="leftRightArrow">
            <a:avLst/>
          </a:pr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r="http://schemas.openxmlformats.org/officeDocument/2006/relationships" xmlns:mc="http://schemas.openxmlformats.org/markup-compatibility/2006" xmlns:mv="urn:schemas-microsoft-com:mac:vml" xmlns:p="http://schemas.openxmlformats.org/presentationml/2006/main"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8" name="Rectangle 2"/>
          <p:cNvSpPr>
            <a:spLocks noGrp="1" noChangeArrowheads="1"/>
          </p:cNvSpPr>
          <p:nvPr>
            <p:ph type="title"/>
          </p:nvPr>
        </p:nvSpPr>
        <p:spPr>
          <a:xfrm>
            <a:off x="685800" y="304800"/>
            <a:ext cx="7772400" cy="762000"/>
          </a:xfrm>
        </p:spPr>
        <p:txBody>
          <a:bodyPr/>
          <a:lstStyle/>
          <a:p>
            <a:pPr eaLnBrk="1" hangingPunct="1"/>
            <a:r>
              <a:rPr lang="en-US">
                <a:ea typeface="ＭＳ Ｐゴシック" pitchFamily="-1" charset="-128"/>
                <a:cs typeface="ＭＳ Ｐゴシック" pitchFamily="-1" charset="-128"/>
              </a:rPr>
              <a:t>An example of such a transform:  the Discrete Fourier transform</a:t>
            </a:r>
          </a:p>
        </p:txBody>
      </p:sp>
      <p:grpSp>
        <p:nvGrpSpPr>
          <p:cNvPr id="2" name="Group 4"/>
          <p:cNvGrpSpPr>
            <a:grpSpLocks/>
          </p:cNvGrpSpPr>
          <p:nvPr/>
        </p:nvGrpSpPr>
        <p:grpSpPr bwMode="auto">
          <a:xfrm>
            <a:off x="685800" y="4114800"/>
            <a:ext cx="5486400" cy="1660525"/>
            <a:chOff x="432" y="2592"/>
            <a:chExt cx="3456" cy="1046"/>
          </a:xfrm>
        </p:grpSpPr>
        <p:graphicFrame>
          <p:nvGraphicFramePr>
            <p:cNvPr id="62467" name="Object 3"/>
            <p:cNvGraphicFramePr>
              <a:graphicFrameLocks noChangeAspect="1"/>
            </p:cNvGraphicFramePr>
            <p:nvPr/>
          </p:nvGraphicFramePr>
          <p:xfrm>
            <a:off x="583" y="2954"/>
            <a:ext cx="3305" cy="684"/>
          </p:xfrm>
          <a:graphic>
            <a:graphicData uri="http://schemas.openxmlformats.org/presentationml/2006/ole">
              <p:oleObj spid="_x0000_s392195" name="Equation" r:id="rId4" imgW="2209800" imgH="457200" progId="Equation.3">
                <p:embed/>
              </p:oleObj>
            </a:graphicData>
          </a:graphic>
        </p:graphicFrame>
        <p:sp>
          <p:nvSpPr>
            <p:cNvPr id="62472" name="Text Box 6"/>
            <p:cNvSpPr txBox="1">
              <a:spLocks noChangeArrowheads="1"/>
            </p:cNvSpPr>
            <p:nvPr/>
          </p:nvSpPr>
          <p:spPr bwMode="auto">
            <a:xfrm>
              <a:off x="432" y="2592"/>
              <a:ext cx="1475" cy="288"/>
            </a:xfrm>
            <a:prstGeom prst="rect">
              <a:avLst/>
            </a:prstGeom>
            <a:noFill/>
            <a:ln w="9525">
              <a:noFill/>
              <a:miter lim="800000"/>
              <a:headEnd/>
              <a:tailEnd/>
            </a:ln>
          </p:spPr>
          <p:txBody>
            <a:bodyPr wrap="none">
              <a:prstTxWarp prst="textNoShape">
                <a:avLst/>
              </a:prstTxWarp>
              <a:spAutoFit/>
            </a:bodyPr>
            <a:lstStyle/>
            <a:p>
              <a:pPr defTabSz="457200"/>
              <a:r>
                <a:rPr lang="en-US" sz="1800">
                  <a:solidFill>
                    <a:srgbClr val="C0504D"/>
                  </a:solidFill>
                  <a:latin typeface="Arial" pitchFamily="-1" charset="0"/>
                  <a:ea typeface="ＭＳ Ｐゴシック" pitchFamily="-1" charset="-128"/>
                  <a:cs typeface="ＭＳ Ｐゴシック" pitchFamily="-1" charset="-128"/>
                </a:rPr>
                <a:t>Inverse transform</a:t>
              </a:r>
            </a:p>
          </p:txBody>
        </p:sp>
      </p:grpSp>
      <p:grpSp>
        <p:nvGrpSpPr>
          <p:cNvPr id="3" name="Group 7"/>
          <p:cNvGrpSpPr>
            <a:grpSpLocks/>
          </p:cNvGrpSpPr>
          <p:nvPr/>
        </p:nvGrpSpPr>
        <p:grpSpPr bwMode="auto">
          <a:xfrm>
            <a:off x="685800" y="1676400"/>
            <a:ext cx="5624513" cy="1658938"/>
            <a:chOff x="432" y="1056"/>
            <a:chExt cx="3543" cy="1045"/>
          </a:xfrm>
        </p:grpSpPr>
        <p:graphicFrame>
          <p:nvGraphicFramePr>
            <p:cNvPr id="62466" name="Object 2"/>
            <p:cNvGraphicFramePr>
              <a:graphicFrameLocks noChangeAspect="1"/>
            </p:cNvGraphicFramePr>
            <p:nvPr/>
          </p:nvGraphicFramePr>
          <p:xfrm>
            <a:off x="584" y="1292"/>
            <a:ext cx="3391" cy="809"/>
          </p:xfrm>
          <a:graphic>
            <a:graphicData uri="http://schemas.openxmlformats.org/presentationml/2006/ole">
              <p:oleObj spid="_x0000_s392194" name="Equation" r:id="rId5" imgW="1917700" imgH="457200" progId="Equation.3">
                <p:embed/>
              </p:oleObj>
            </a:graphicData>
          </a:graphic>
        </p:graphicFrame>
        <p:sp>
          <p:nvSpPr>
            <p:cNvPr id="62471" name="Text Box 9"/>
            <p:cNvSpPr txBox="1">
              <a:spLocks noChangeArrowheads="1"/>
            </p:cNvSpPr>
            <p:nvPr/>
          </p:nvSpPr>
          <p:spPr bwMode="auto">
            <a:xfrm>
              <a:off x="432" y="1056"/>
              <a:ext cx="1561" cy="288"/>
            </a:xfrm>
            <a:prstGeom prst="rect">
              <a:avLst/>
            </a:prstGeom>
            <a:noFill/>
            <a:ln w="9525">
              <a:noFill/>
              <a:miter lim="800000"/>
              <a:headEnd/>
              <a:tailEnd/>
            </a:ln>
          </p:spPr>
          <p:txBody>
            <a:bodyPr wrap="none">
              <a:prstTxWarp prst="textNoShape">
                <a:avLst/>
              </a:prstTxWarp>
              <a:spAutoFit/>
            </a:bodyPr>
            <a:lstStyle/>
            <a:p>
              <a:pPr defTabSz="457200"/>
              <a:r>
                <a:rPr lang="en-US" sz="1800">
                  <a:solidFill>
                    <a:srgbClr val="C0504D"/>
                  </a:solidFill>
                  <a:latin typeface="Arial" pitchFamily="-1" charset="0"/>
                  <a:ea typeface="ＭＳ Ｐゴシック" pitchFamily="-1" charset="-128"/>
                  <a:cs typeface="ＭＳ Ｐゴシック" pitchFamily="-1" charset="-128"/>
                </a:rPr>
                <a:t>Forward transform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B489A5B7-86ED-F644-8950-45E715CA79E7}" type="slidenum">
              <a:rPr lang="en-US"/>
              <a:pPr/>
              <a:t>45</a:t>
            </a:fld>
            <a:endParaRPr lang="en-US"/>
          </a:p>
        </p:txBody>
      </p:sp>
      <p:sp>
        <p:nvSpPr>
          <p:cNvPr id="44033" name="Rectangle 1"/>
          <p:cNvSpPr>
            <a:spLocks noGrp="1" noChangeArrowheads="1"/>
          </p:cNvSpPr>
          <p:nvPr>
            <p:ph type="title"/>
          </p:nvPr>
        </p:nvSpPr>
        <p:spPr>
          <a:xfrm>
            <a:off x="457200" y="-279400"/>
            <a:ext cx="8229600" cy="1212850"/>
          </a:xfrm>
          <a:ln/>
        </p:spPr>
        <p:txBody>
          <a:bodyPr rIns="132080"/>
          <a:lstStyle/>
          <a:p>
            <a:r>
              <a:rPr lang="en-US"/>
              <a:t>Fourier transform visualization</a:t>
            </a:r>
          </a:p>
        </p:txBody>
      </p:sp>
      <p:pic>
        <p:nvPicPr>
          <p:cNvPr id="44034"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22600" y="1219200"/>
            <a:ext cx="4343400" cy="4343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round/>
                <a:headEnd/>
                <a:tailEnd/>
              </a14:hiddenLine>
            </a:ext>
          </a:extLst>
        </p:spPr>
      </p:pic>
      <p:pic>
        <p:nvPicPr>
          <p:cNvPr id="44035"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20700" y="4273550"/>
            <a:ext cx="1270000" cy="12763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round/>
                <a:headEnd/>
                <a:tailEnd/>
              </a14:hiddenLine>
            </a:ext>
          </a:extLst>
        </p:spPr>
      </p:pic>
      <p:sp>
        <p:nvSpPr>
          <p:cNvPr id="44036" name="Oval 4"/>
          <p:cNvSpPr>
            <a:spLocks/>
          </p:cNvSpPr>
          <p:nvPr/>
        </p:nvSpPr>
        <p:spPr bwMode="auto">
          <a:xfrm>
            <a:off x="546100" y="4305300"/>
            <a:ext cx="1219200" cy="1219200"/>
          </a:xfrm>
          <a:prstGeom prst="ellipse">
            <a:avLst/>
          </a:prstGeom>
          <a:noFill/>
          <a:ln w="38100" cap="flat">
            <a:solidFill>
              <a:srgbClr val="FFFFFF"/>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44037" name="Line 5"/>
          <p:cNvSpPr>
            <a:spLocks noChangeShapeType="1"/>
          </p:cNvSpPr>
          <p:nvPr/>
        </p:nvSpPr>
        <p:spPr bwMode="auto">
          <a:xfrm>
            <a:off x="1168400" y="4914900"/>
            <a:ext cx="1295400" cy="11113"/>
          </a:xfrm>
          <a:prstGeom prst="line">
            <a:avLst/>
          </a:prstGeom>
          <a:noFill/>
          <a:ln w="25400" cap="flat">
            <a:solidFill>
              <a:srgbClr val="4C4C4C"/>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44038" name="Line 6"/>
          <p:cNvSpPr>
            <a:spLocks noChangeShapeType="1"/>
          </p:cNvSpPr>
          <p:nvPr/>
        </p:nvSpPr>
        <p:spPr bwMode="auto">
          <a:xfrm rot="10800000">
            <a:off x="1168400" y="3657600"/>
            <a:ext cx="12700" cy="1244600"/>
          </a:xfrm>
          <a:prstGeom prst="line">
            <a:avLst/>
          </a:prstGeom>
          <a:noFill/>
          <a:ln w="25400" cap="flat">
            <a:solidFill>
              <a:srgbClr val="4C4C4C"/>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44039" name="Rectangle 7"/>
          <p:cNvSpPr>
            <a:spLocks/>
          </p:cNvSpPr>
          <p:nvPr/>
        </p:nvSpPr>
        <p:spPr bwMode="auto">
          <a:xfrm>
            <a:off x="1803400" y="4584700"/>
            <a:ext cx="5349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real</a:t>
            </a:r>
          </a:p>
        </p:txBody>
      </p:sp>
      <p:sp>
        <p:nvSpPr>
          <p:cNvPr id="44040" name="Rectangle 8"/>
          <p:cNvSpPr>
            <a:spLocks/>
          </p:cNvSpPr>
          <p:nvPr/>
        </p:nvSpPr>
        <p:spPr bwMode="auto">
          <a:xfrm>
            <a:off x="698500" y="3683000"/>
            <a:ext cx="114458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imaginary</a:t>
            </a:r>
          </a:p>
        </p:txBody>
      </p:sp>
      <p:sp>
        <p:nvSpPr>
          <p:cNvPr id="44041" name="Rectangle 9"/>
          <p:cNvSpPr>
            <a:spLocks/>
          </p:cNvSpPr>
          <p:nvPr/>
        </p:nvSpPr>
        <p:spPr bwMode="auto">
          <a:xfrm>
            <a:off x="8001000" y="1206500"/>
            <a:ext cx="139700" cy="4356100"/>
          </a:xfrm>
          <a:prstGeom prst="rect">
            <a:avLst/>
          </a:prstGeom>
          <a:solidFill>
            <a:schemeClr val="accent1"/>
          </a:solidFill>
          <a:ln w="9525" cap="flat">
            <a:solidFill>
              <a:schemeClr val="tx1"/>
            </a:solidFill>
            <a:prstDash val="solid"/>
            <a:round/>
            <a:headEnd type="none" w="med" len="med"/>
            <a:tailEnd type="none" w="med" len="med"/>
          </a:ln>
        </p:spPr>
        <p:txBody>
          <a:bodyPr lIns="0" tIns="0" rIns="0" bIns="0"/>
          <a:lstStyle/>
          <a:p>
            <a:endParaRPr lang="en-US"/>
          </a:p>
        </p:txBody>
      </p:sp>
      <p:sp>
        <p:nvSpPr>
          <p:cNvPr id="44042" name="Rectangle 10"/>
          <p:cNvSpPr>
            <a:spLocks/>
          </p:cNvSpPr>
          <p:nvPr/>
        </p:nvSpPr>
        <p:spPr bwMode="auto">
          <a:xfrm>
            <a:off x="7569200" y="5664200"/>
            <a:ext cx="1422400"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latin typeface="Arial" charset="0"/>
                <a:ea typeface="ＭＳ Ｐゴシック" charset="0"/>
                <a:cs typeface="Arial" charset="0"/>
                <a:sym typeface="Arial" charset="0"/>
              </a:rPr>
              <a:t>input signal</a:t>
            </a:r>
          </a:p>
        </p:txBody>
      </p:sp>
      <p:sp>
        <p:nvSpPr>
          <p:cNvPr id="44043" name="Rectangle 11"/>
          <p:cNvSpPr>
            <a:spLocks/>
          </p:cNvSpPr>
          <p:nvPr/>
        </p:nvSpPr>
        <p:spPr bwMode="auto">
          <a:xfrm>
            <a:off x="3937000" y="5664200"/>
            <a:ext cx="2768600"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latin typeface="Arial" charset="0"/>
                <a:ea typeface="ＭＳ Ｐゴシック" charset="0"/>
                <a:cs typeface="Arial" charset="0"/>
                <a:sym typeface="Arial" charset="0"/>
              </a:rPr>
              <a:t>Fourier transform matrix</a:t>
            </a:r>
          </a:p>
        </p:txBody>
      </p:sp>
      <p:sp>
        <p:nvSpPr>
          <p:cNvPr id="44044" name="Rectangle 12"/>
          <p:cNvSpPr>
            <a:spLocks/>
          </p:cNvSpPr>
          <p:nvPr/>
        </p:nvSpPr>
        <p:spPr bwMode="auto">
          <a:xfrm>
            <a:off x="660400" y="5664200"/>
            <a:ext cx="1219200"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latin typeface="Arial" charset="0"/>
                <a:ea typeface="ＭＳ Ｐゴシック" charset="0"/>
                <a:cs typeface="Arial" charset="0"/>
                <a:sym typeface="Arial" charset="0"/>
              </a:rPr>
              <a:t>color key</a:t>
            </a:r>
          </a:p>
        </p:txBody>
      </p:sp>
      <p:sp>
        <p:nvSpPr>
          <p:cNvPr id="44045" name="Rectangle 13"/>
          <p:cNvSpPr>
            <a:spLocks/>
          </p:cNvSpPr>
          <p:nvPr/>
        </p:nvSpPr>
        <p:spPr bwMode="auto">
          <a:xfrm>
            <a:off x="1727200" y="4864100"/>
            <a:ext cx="252413" cy="30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chemeClr val="tx1"/>
                </a:solidFill>
                <a:latin typeface="Arial" charset="0"/>
                <a:ea typeface="ＭＳ Ｐゴシック" charset="0"/>
                <a:cs typeface="Arial" charset="0"/>
                <a:sym typeface="Arial" charset="0"/>
              </a:rPr>
              <a:t>1</a:t>
            </a:r>
          </a:p>
        </p:txBody>
      </p:sp>
      <p:sp>
        <p:nvSpPr>
          <p:cNvPr id="44046" name="Rectangle 14"/>
          <p:cNvSpPr>
            <a:spLocks/>
          </p:cNvSpPr>
          <p:nvPr/>
        </p:nvSpPr>
        <p:spPr bwMode="auto">
          <a:xfrm>
            <a:off x="1143000" y="4000500"/>
            <a:ext cx="193675" cy="304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chemeClr val="tx1"/>
                </a:solidFill>
                <a:latin typeface="Arial" charset="0"/>
                <a:ea typeface="ＭＳ Ｐゴシック" charset="0"/>
                <a:cs typeface="Arial" charset="0"/>
                <a:sym typeface="Arial" charset="0"/>
              </a:rPr>
              <a:t>j</a:t>
            </a:r>
          </a:p>
        </p:txBody>
      </p:sp>
      <p:pic>
        <p:nvPicPr>
          <p:cNvPr id="44047" name="Picture 15"/>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17688" y="5965825"/>
            <a:ext cx="3779837" cy="9032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6" name="Picture 2"/>
          <p:cNvPicPr>
            <a:picLocks noChangeAspect="1" noChangeArrowheads="1"/>
          </p:cNvPicPr>
          <p:nvPr/>
        </p:nvPicPr>
        <p:blipFill>
          <a:blip r:embed="rId4"/>
          <a:srcRect/>
          <a:stretch>
            <a:fillRect/>
          </a:stretch>
        </p:blipFill>
        <p:spPr bwMode="auto">
          <a:xfrm>
            <a:off x="3378200" y="0"/>
            <a:ext cx="5765800" cy="5765800"/>
          </a:xfrm>
          <a:prstGeom prst="rect">
            <a:avLst/>
          </a:prstGeom>
          <a:noFill/>
          <a:ln w="9525">
            <a:noFill/>
            <a:miter lim="800000"/>
            <a:headEnd/>
            <a:tailEnd/>
          </a:ln>
        </p:spPr>
      </p:pic>
      <p:sp>
        <p:nvSpPr>
          <p:cNvPr id="64517" name="Text Box 3"/>
          <p:cNvSpPr txBox="1">
            <a:spLocks noChangeArrowheads="1"/>
          </p:cNvSpPr>
          <p:nvPr/>
        </p:nvSpPr>
        <p:spPr bwMode="auto">
          <a:xfrm>
            <a:off x="228600" y="152400"/>
            <a:ext cx="2911475" cy="4486275"/>
          </a:xfrm>
          <a:prstGeom prst="rect">
            <a:avLst/>
          </a:prstGeom>
          <a:noFill/>
          <a:ln w="9525">
            <a:noFill/>
            <a:miter lim="800000"/>
            <a:headEnd/>
            <a:tailEnd/>
          </a:ln>
        </p:spPr>
        <p:txBody>
          <a:bodyPr>
            <a:prstTxWarp prst="textNoShape">
              <a:avLst/>
            </a:prstTxWarp>
            <a:spAutoFit/>
          </a:bodyPr>
          <a:lstStyle/>
          <a:p>
            <a:pPr eaLnBrk="0" hangingPunct="0"/>
            <a:r>
              <a:rPr lang="en-US" sz="1800" dirty="0">
                <a:latin typeface="Times" pitchFamily="-1" charset="0"/>
              </a:rPr>
              <a:t>To get some sense of what basis elements look like, we plot a basis element --- or rather, its real part ---</a:t>
            </a:r>
          </a:p>
          <a:p>
            <a:pPr eaLnBrk="0" hangingPunct="0"/>
            <a:r>
              <a:rPr lang="en-US" sz="1800" dirty="0">
                <a:latin typeface="Times" pitchFamily="-1" charset="0"/>
              </a:rPr>
              <a:t>as a function of </a:t>
            </a:r>
            <a:r>
              <a:rPr lang="en-US" sz="1800" dirty="0" err="1">
                <a:latin typeface="Times" pitchFamily="-1" charset="0"/>
              </a:rPr>
              <a:t>x,y</a:t>
            </a:r>
            <a:r>
              <a:rPr lang="en-US" sz="1800" dirty="0">
                <a:latin typeface="Times" pitchFamily="-1" charset="0"/>
              </a:rPr>
              <a:t> for some fixed </a:t>
            </a:r>
            <a:r>
              <a:rPr lang="en-US" sz="1800" dirty="0" err="1">
                <a:latin typeface="Times" pitchFamily="-1" charset="0"/>
              </a:rPr>
              <a:t>u</a:t>
            </a:r>
            <a:r>
              <a:rPr lang="en-US" sz="1800" dirty="0">
                <a:latin typeface="Times" pitchFamily="-1" charset="0"/>
              </a:rPr>
              <a:t>, </a:t>
            </a:r>
            <a:r>
              <a:rPr lang="en-US" sz="1800" dirty="0" err="1">
                <a:latin typeface="Times" pitchFamily="-1" charset="0"/>
              </a:rPr>
              <a:t>v</a:t>
            </a:r>
            <a:r>
              <a:rPr lang="en-US" sz="1800" dirty="0">
                <a:latin typeface="Times" pitchFamily="-1" charset="0"/>
              </a:rPr>
              <a:t>. We get a function that is constant when (</a:t>
            </a:r>
            <a:r>
              <a:rPr lang="en-US" sz="1800" dirty="0" err="1">
                <a:latin typeface="Times" pitchFamily="-1" charset="0"/>
              </a:rPr>
              <a:t>ux+vy</a:t>
            </a:r>
            <a:r>
              <a:rPr lang="en-US" sz="1800" dirty="0">
                <a:latin typeface="Times" pitchFamily="-1" charset="0"/>
              </a:rPr>
              <a:t>) is constant. The magnitude of the vector (</a:t>
            </a:r>
            <a:r>
              <a:rPr lang="en-US" sz="1800" dirty="0" err="1">
                <a:latin typeface="Times" pitchFamily="-1" charset="0"/>
              </a:rPr>
              <a:t>u</a:t>
            </a:r>
            <a:r>
              <a:rPr lang="en-US" sz="1800" dirty="0">
                <a:latin typeface="Times" pitchFamily="-1" charset="0"/>
              </a:rPr>
              <a:t>, </a:t>
            </a:r>
            <a:r>
              <a:rPr lang="en-US" sz="1800" dirty="0" err="1">
                <a:latin typeface="Times" pitchFamily="-1" charset="0"/>
              </a:rPr>
              <a:t>v</a:t>
            </a:r>
            <a:r>
              <a:rPr lang="en-US" sz="1800" dirty="0">
                <a:latin typeface="Times" pitchFamily="-1" charset="0"/>
              </a:rPr>
              <a:t>) gives a frequency, and its direction gives an orientation. The function is a sinusoid with this frequency along the direction, and constant perpendicular to the direction. </a:t>
            </a:r>
          </a:p>
        </p:txBody>
      </p:sp>
      <p:grpSp>
        <p:nvGrpSpPr>
          <p:cNvPr id="2" name="Group 4"/>
          <p:cNvGrpSpPr>
            <a:grpSpLocks/>
          </p:cNvGrpSpPr>
          <p:nvPr/>
        </p:nvGrpSpPr>
        <p:grpSpPr bwMode="auto">
          <a:xfrm>
            <a:off x="762000" y="4662488"/>
            <a:ext cx="2514600" cy="2043112"/>
            <a:chOff x="480" y="2937"/>
            <a:chExt cx="1584" cy="1287"/>
          </a:xfrm>
        </p:grpSpPr>
        <p:grpSp>
          <p:nvGrpSpPr>
            <p:cNvPr id="3" name="Group 5"/>
            <p:cNvGrpSpPr>
              <a:grpSpLocks/>
            </p:cNvGrpSpPr>
            <p:nvPr/>
          </p:nvGrpSpPr>
          <p:grpSpPr bwMode="auto">
            <a:xfrm>
              <a:off x="480" y="2976"/>
              <a:ext cx="1248" cy="1248"/>
              <a:chOff x="480" y="2832"/>
              <a:chExt cx="1248" cy="1248"/>
            </a:xfrm>
          </p:grpSpPr>
          <p:sp>
            <p:nvSpPr>
              <p:cNvPr id="64524" name="Line 6"/>
              <p:cNvSpPr>
                <a:spLocks noChangeShapeType="1"/>
              </p:cNvSpPr>
              <p:nvPr/>
            </p:nvSpPr>
            <p:spPr bwMode="auto">
              <a:xfrm>
                <a:off x="1104" y="2832"/>
                <a:ext cx="0" cy="1248"/>
              </a:xfrm>
              <a:prstGeom prst="line">
                <a:avLst/>
              </a:prstGeom>
              <a:noFill/>
              <a:ln w="9525">
                <a:solidFill>
                  <a:schemeClr val="tx1"/>
                </a:solidFill>
                <a:round/>
                <a:headEnd/>
                <a:tailEnd/>
              </a:ln>
            </p:spPr>
            <p:txBody>
              <a:bodyPr>
                <a:prstTxWarp prst="textNoShape">
                  <a:avLst/>
                </a:prstTxWarp>
              </a:bodyPr>
              <a:lstStyle/>
              <a:p>
                <a:endParaRPr lang="en-US"/>
              </a:p>
            </p:txBody>
          </p:sp>
          <p:sp>
            <p:nvSpPr>
              <p:cNvPr id="64525" name="Line 7"/>
              <p:cNvSpPr>
                <a:spLocks noChangeShapeType="1"/>
              </p:cNvSpPr>
              <p:nvPr/>
            </p:nvSpPr>
            <p:spPr bwMode="auto">
              <a:xfrm rot="-5400000">
                <a:off x="1104" y="2832"/>
                <a:ext cx="0" cy="1248"/>
              </a:xfrm>
              <a:prstGeom prst="line">
                <a:avLst/>
              </a:prstGeom>
              <a:noFill/>
              <a:ln w="9525">
                <a:solidFill>
                  <a:schemeClr val="tx1"/>
                </a:solidFill>
                <a:round/>
                <a:headEnd/>
                <a:tailEnd/>
              </a:ln>
            </p:spPr>
            <p:txBody>
              <a:bodyPr>
                <a:prstTxWarp prst="textNoShape">
                  <a:avLst/>
                </a:prstTxWarp>
              </a:bodyPr>
              <a:lstStyle/>
              <a:p>
                <a:endParaRPr lang="en-US"/>
              </a:p>
            </p:txBody>
          </p:sp>
          <p:sp>
            <p:nvSpPr>
              <p:cNvPr id="64526" name="Rectangle 8"/>
              <p:cNvSpPr>
                <a:spLocks noChangeArrowheads="1"/>
              </p:cNvSpPr>
              <p:nvPr/>
            </p:nvSpPr>
            <p:spPr bwMode="auto">
              <a:xfrm>
                <a:off x="480" y="2832"/>
                <a:ext cx="1248" cy="1248"/>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grpSp>
        <p:sp>
          <p:nvSpPr>
            <p:cNvPr id="64520" name="Oval 9"/>
            <p:cNvSpPr>
              <a:spLocks noChangeArrowheads="1"/>
            </p:cNvSpPr>
            <p:nvPr/>
          </p:nvSpPr>
          <p:spPr bwMode="auto">
            <a:xfrm>
              <a:off x="1152" y="3456"/>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p>
          </p:txBody>
        </p:sp>
        <p:sp>
          <p:nvSpPr>
            <p:cNvPr id="64521" name="Oval 10"/>
            <p:cNvSpPr>
              <a:spLocks noChangeArrowheads="1"/>
            </p:cNvSpPr>
            <p:nvPr/>
          </p:nvSpPr>
          <p:spPr bwMode="auto">
            <a:xfrm>
              <a:off x="1008" y="3648"/>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p>
          </p:txBody>
        </p:sp>
        <p:sp>
          <p:nvSpPr>
            <p:cNvPr id="64522" name="Rectangle 11"/>
            <p:cNvSpPr>
              <a:spLocks noChangeArrowheads="1"/>
            </p:cNvSpPr>
            <p:nvPr/>
          </p:nvSpPr>
          <p:spPr bwMode="auto">
            <a:xfrm>
              <a:off x="1584" y="3417"/>
              <a:ext cx="188" cy="231"/>
            </a:xfrm>
            <a:prstGeom prst="rect">
              <a:avLst/>
            </a:prstGeom>
            <a:noFill/>
            <a:ln w="9525">
              <a:noFill/>
              <a:miter lim="800000"/>
              <a:headEnd/>
              <a:tailEnd/>
            </a:ln>
          </p:spPr>
          <p:txBody>
            <a:bodyPr wrap="none">
              <a:prstTxWarp prst="textNoShape">
                <a:avLst/>
              </a:prstTxWarp>
              <a:spAutoFit/>
            </a:bodyPr>
            <a:lstStyle/>
            <a:p>
              <a:r>
                <a:rPr lang="en-US">
                  <a:latin typeface="Times" pitchFamily="-1" charset="0"/>
                </a:rPr>
                <a:t>u</a:t>
              </a:r>
            </a:p>
          </p:txBody>
        </p:sp>
        <p:sp>
          <p:nvSpPr>
            <p:cNvPr id="64523" name="Rectangle 12"/>
            <p:cNvSpPr>
              <a:spLocks noChangeArrowheads="1"/>
            </p:cNvSpPr>
            <p:nvPr/>
          </p:nvSpPr>
          <p:spPr bwMode="auto">
            <a:xfrm>
              <a:off x="960" y="2937"/>
              <a:ext cx="188" cy="231"/>
            </a:xfrm>
            <a:prstGeom prst="rect">
              <a:avLst/>
            </a:prstGeom>
            <a:noFill/>
            <a:ln w="9525">
              <a:noFill/>
              <a:miter lim="800000"/>
              <a:headEnd/>
              <a:tailEnd/>
            </a:ln>
          </p:spPr>
          <p:txBody>
            <a:bodyPr wrap="none">
              <a:prstTxWarp prst="textNoShape">
                <a:avLst/>
              </a:prstTxWarp>
              <a:spAutoFit/>
            </a:bodyPr>
            <a:lstStyle/>
            <a:p>
              <a:r>
                <a:rPr lang="en-US">
                  <a:latin typeface="Times" pitchFamily="-1" charset="0"/>
                </a:rPr>
                <a:t>v</a:t>
              </a:r>
            </a:p>
          </p:txBody>
        </p:sp>
        <p:graphicFrame>
          <p:nvGraphicFramePr>
            <p:cNvPr id="64514" name="Object 2"/>
            <p:cNvGraphicFramePr>
              <a:graphicFrameLocks noChangeAspect="1"/>
            </p:cNvGraphicFramePr>
            <p:nvPr/>
          </p:nvGraphicFramePr>
          <p:xfrm>
            <a:off x="1200" y="3120"/>
            <a:ext cx="864" cy="321"/>
          </p:xfrm>
          <a:graphic>
            <a:graphicData uri="http://schemas.openxmlformats.org/presentationml/2006/ole">
              <p:oleObj spid="_x0000_s399362" name="Equation" r:id="rId5" imgW="545760" imgH="203040" progId="Equation.3">
                <p:embed/>
              </p:oleObj>
            </a:graphicData>
          </a:graphic>
        </p:graphicFrame>
        <p:graphicFrame>
          <p:nvGraphicFramePr>
            <p:cNvPr id="64515" name="Object 3"/>
            <p:cNvGraphicFramePr>
              <a:graphicFrameLocks noChangeAspect="1"/>
            </p:cNvGraphicFramePr>
            <p:nvPr/>
          </p:nvGraphicFramePr>
          <p:xfrm>
            <a:off x="914" y="3648"/>
            <a:ext cx="763" cy="321"/>
          </p:xfrm>
          <a:graphic>
            <a:graphicData uri="http://schemas.openxmlformats.org/presentationml/2006/ole">
              <p:oleObj spid="_x0000_s399363" name="Equation" r:id="rId6" imgW="482400" imgH="203040" progId="Equation.3">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4" name="Picture 2"/>
          <p:cNvPicPr>
            <a:picLocks noChangeAspect="1" noChangeArrowheads="1"/>
          </p:cNvPicPr>
          <p:nvPr/>
        </p:nvPicPr>
        <p:blipFill>
          <a:blip r:embed="rId4"/>
          <a:srcRect/>
          <a:stretch>
            <a:fillRect/>
          </a:stretch>
        </p:blipFill>
        <p:spPr bwMode="auto">
          <a:xfrm>
            <a:off x="3302000" y="0"/>
            <a:ext cx="5842000" cy="5842000"/>
          </a:xfrm>
          <a:prstGeom prst="rect">
            <a:avLst/>
          </a:prstGeom>
          <a:noFill/>
          <a:ln w="9525">
            <a:noFill/>
            <a:miter lim="800000"/>
            <a:headEnd/>
            <a:tailEnd/>
          </a:ln>
        </p:spPr>
      </p:pic>
      <p:sp>
        <p:nvSpPr>
          <p:cNvPr id="66565" name="Text Box 3"/>
          <p:cNvSpPr txBox="1">
            <a:spLocks noChangeArrowheads="1"/>
          </p:cNvSpPr>
          <p:nvPr/>
        </p:nvSpPr>
        <p:spPr bwMode="auto">
          <a:xfrm>
            <a:off x="212725" y="288925"/>
            <a:ext cx="1616075" cy="1190625"/>
          </a:xfrm>
          <a:prstGeom prst="rect">
            <a:avLst/>
          </a:prstGeom>
          <a:noFill/>
          <a:ln w="9525">
            <a:noFill/>
            <a:miter lim="800000"/>
            <a:headEnd/>
            <a:tailEnd/>
          </a:ln>
        </p:spPr>
        <p:txBody>
          <a:bodyPr>
            <a:prstTxWarp prst="textNoShape">
              <a:avLst/>
            </a:prstTxWarp>
            <a:spAutoFit/>
          </a:bodyPr>
          <a:lstStyle/>
          <a:p>
            <a:pPr eaLnBrk="0" hangingPunct="0"/>
            <a:r>
              <a:rPr lang="en-US">
                <a:latin typeface="Times" pitchFamily="-1" charset="0"/>
              </a:rPr>
              <a:t>Here u and v are larger than in the previous slide.</a:t>
            </a:r>
          </a:p>
        </p:txBody>
      </p:sp>
      <p:grpSp>
        <p:nvGrpSpPr>
          <p:cNvPr id="2" name="Group 4"/>
          <p:cNvGrpSpPr>
            <a:grpSpLocks/>
          </p:cNvGrpSpPr>
          <p:nvPr/>
        </p:nvGrpSpPr>
        <p:grpSpPr bwMode="auto">
          <a:xfrm>
            <a:off x="762000" y="4662488"/>
            <a:ext cx="2659063" cy="2043112"/>
            <a:chOff x="480" y="2937"/>
            <a:chExt cx="1675" cy="1287"/>
          </a:xfrm>
        </p:grpSpPr>
        <p:grpSp>
          <p:nvGrpSpPr>
            <p:cNvPr id="3" name="Group 5"/>
            <p:cNvGrpSpPr>
              <a:grpSpLocks/>
            </p:cNvGrpSpPr>
            <p:nvPr/>
          </p:nvGrpSpPr>
          <p:grpSpPr bwMode="auto">
            <a:xfrm>
              <a:off x="480" y="2976"/>
              <a:ext cx="1248" cy="1248"/>
              <a:chOff x="480" y="2832"/>
              <a:chExt cx="1248" cy="1248"/>
            </a:xfrm>
          </p:grpSpPr>
          <p:sp>
            <p:nvSpPr>
              <p:cNvPr id="66572" name="Line 6"/>
              <p:cNvSpPr>
                <a:spLocks noChangeShapeType="1"/>
              </p:cNvSpPr>
              <p:nvPr/>
            </p:nvSpPr>
            <p:spPr bwMode="auto">
              <a:xfrm>
                <a:off x="1104" y="2832"/>
                <a:ext cx="0" cy="1248"/>
              </a:xfrm>
              <a:prstGeom prst="line">
                <a:avLst/>
              </a:prstGeom>
              <a:noFill/>
              <a:ln w="9525">
                <a:solidFill>
                  <a:schemeClr val="tx1"/>
                </a:solidFill>
                <a:round/>
                <a:headEnd/>
                <a:tailEnd/>
              </a:ln>
            </p:spPr>
            <p:txBody>
              <a:bodyPr>
                <a:prstTxWarp prst="textNoShape">
                  <a:avLst/>
                </a:prstTxWarp>
              </a:bodyPr>
              <a:lstStyle/>
              <a:p>
                <a:endParaRPr lang="en-US"/>
              </a:p>
            </p:txBody>
          </p:sp>
          <p:sp>
            <p:nvSpPr>
              <p:cNvPr id="66573" name="Line 7"/>
              <p:cNvSpPr>
                <a:spLocks noChangeShapeType="1"/>
              </p:cNvSpPr>
              <p:nvPr/>
            </p:nvSpPr>
            <p:spPr bwMode="auto">
              <a:xfrm rot="-5400000">
                <a:off x="1104" y="2832"/>
                <a:ext cx="0" cy="1248"/>
              </a:xfrm>
              <a:prstGeom prst="line">
                <a:avLst/>
              </a:prstGeom>
              <a:noFill/>
              <a:ln w="9525">
                <a:solidFill>
                  <a:schemeClr val="tx1"/>
                </a:solidFill>
                <a:round/>
                <a:headEnd/>
                <a:tailEnd/>
              </a:ln>
            </p:spPr>
            <p:txBody>
              <a:bodyPr>
                <a:prstTxWarp prst="textNoShape">
                  <a:avLst/>
                </a:prstTxWarp>
              </a:bodyPr>
              <a:lstStyle/>
              <a:p>
                <a:endParaRPr lang="en-US"/>
              </a:p>
            </p:txBody>
          </p:sp>
          <p:sp>
            <p:nvSpPr>
              <p:cNvPr id="66574" name="Rectangle 8"/>
              <p:cNvSpPr>
                <a:spLocks noChangeArrowheads="1"/>
              </p:cNvSpPr>
              <p:nvPr/>
            </p:nvSpPr>
            <p:spPr bwMode="auto">
              <a:xfrm>
                <a:off x="480" y="2832"/>
                <a:ext cx="1248" cy="1248"/>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grpSp>
        <p:sp>
          <p:nvSpPr>
            <p:cNvPr id="66568" name="Oval 9"/>
            <p:cNvSpPr>
              <a:spLocks noChangeArrowheads="1"/>
            </p:cNvSpPr>
            <p:nvPr/>
          </p:nvSpPr>
          <p:spPr bwMode="auto">
            <a:xfrm>
              <a:off x="768" y="3408"/>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p>
          </p:txBody>
        </p:sp>
        <p:sp>
          <p:nvSpPr>
            <p:cNvPr id="66569" name="Oval 10"/>
            <p:cNvSpPr>
              <a:spLocks noChangeArrowheads="1"/>
            </p:cNvSpPr>
            <p:nvPr/>
          </p:nvSpPr>
          <p:spPr bwMode="auto">
            <a:xfrm>
              <a:off x="1392" y="3696"/>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p>
          </p:txBody>
        </p:sp>
        <p:sp>
          <p:nvSpPr>
            <p:cNvPr id="66570" name="Rectangle 11"/>
            <p:cNvSpPr>
              <a:spLocks noChangeArrowheads="1"/>
            </p:cNvSpPr>
            <p:nvPr/>
          </p:nvSpPr>
          <p:spPr bwMode="auto">
            <a:xfrm>
              <a:off x="1584" y="3417"/>
              <a:ext cx="188" cy="231"/>
            </a:xfrm>
            <a:prstGeom prst="rect">
              <a:avLst/>
            </a:prstGeom>
            <a:noFill/>
            <a:ln w="9525">
              <a:noFill/>
              <a:miter lim="800000"/>
              <a:headEnd/>
              <a:tailEnd/>
            </a:ln>
          </p:spPr>
          <p:txBody>
            <a:bodyPr wrap="none">
              <a:prstTxWarp prst="textNoShape">
                <a:avLst/>
              </a:prstTxWarp>
              <a:spAutoFit/>
            </a:bodyPr>
            <a:lstStyle/>
            <a:p>
              <a:r>
                <a:rPr lang="en-US">
                  <a:latin typeface="Times" pitchFamily="-1" charset="0"/>
                </a:rPr>
                <a:t>u</a:t>
              </a:r>
            </a:p>
          </p:txBody>
        </p:sp>
        <p:sp>
          <p:nvSpPr>
            <p:cNvPr id="66571" name="Rectangle 12"/>
            <p:cNvSpPr>
              <a:spLocks noChangeArrowheads="1"/>
            </p:cNvSpPr>
            <p:nvPr/>
          </p:nvSpPr>
          <p:spPr bwMode="auto">
            <a:xfrm>
              <a:off x="960" y="2937"/>
              <a:ext cx="188" cy="231"/>
            </a:xfrm>
            <a:prstGeom prst="rect">
              <a:avLst/>
            </a:prstGeom>
            <a:noFill/>
            <a:ln w="9525">
              <a:noFill/>
              <a:miter lim="800000"/>
              <a:headEnd/>
              <a:tailEnd/>
            </a:ln>
          </p:spPr>
          <p:txBody>
            <a:bodyPr wrap="none">
              <a:prstTxWarp prst="textNoShape">
                <a:avLst/>
              </a:prstTxWarp>
              <a:spAutoFit/>
            </a:bodyPr>
            <a:lstStyle/>
            <a:p>
              <a:r>
                <a:rPr lang="en-US">
                  <a:latin typeface="Times" pitchFamily="-1" charset="0"/>
                </a:rPr>
                <a:t>v</a:t>
              </a:r>
            </a:p>
          </p:txBody>
        </p:sp>
        <p:graphicFrame>
          <p:nvGraphicFramePr>
            <p:cNvPr id="66562" name="Object 2"/>
            <p:cNvGraphicFramePr>
              <a:graphicFrameLocks noChangeAspect="1"/>
            </p:cNvGraphicFramePr>
            <p:nvPr/>
          </p:nvGraphicFramePr>
          <p:xfrm>
            <a:off x="672" y="3072"/>
            <a:ext cx="864" cy="321"/>
          </p:xfrm>
          <a:graphic>
            <a:graphicData uri="http://schemas.openxmlformats.org/presentationml/2006/ole">
              <p:oleObj spid="_x0000_s395266" name="Equation" r:id="rId5" imgW="545760" imgH="203040" progId="Equation.3">
                <p:embed/>
              </p:oleObj>
            </a:graphicData>
          </a:graphic>
        </p:graphicFrame>
        <p:graphicFrame>
          <p:nvGraphicFramePr>
            <p:cNvPr id="66563" name="Object 3"/>
            <p:cNvGraphicFramePr>
              <a:graphicFrameLocks noChangeAspect="1"/>
            </p:cNvGraphicFramePr>
            <p:nvPr/>
          </p:nvGraphicFramePr>
          <p:xfrm>
            <a:off x="1392" y="3648"/>
            <a:ext cx="763" cy="321"/>
          </p:xfrm>
          <a:graphic>
            <a:graphicData uri="http://schemas.openxmlformats.org/presentationml/2006/ole">
              <p:oleObj spid="_x0000_s395267" name="Equation" r:id="rId6" imgW="482400" imgH="203040" progId="Equation.3">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2" name="Picture 2"/>
          <p:cNvPicPr>
            <a:picLocks noChangeAspect="1" noChangeArrowheads="1"/>
          </p:cNvPicPr>
          <p:nvPr/>
        </p:nvPicPr>
        <p:blipFill>
          <a:blip r:embed="rId4"/>
          <a:srcRect/>
          <a:stretch>
            <a:fillRect/>
          </a:stretch>
        </p:blipFill>
        <p:spPr bwMode="auto">
          <a:xfrm>
            <a:off x="3378200" y="0"/>
            <a:ext cx="5765800" cy="5765800"/>
          </a:xfrm>
          <a:prstGeom prst="rect">
            <a:avLst/>
          </a:prstGeom>
          <a:noFill/>
          <a:ln w="9525">
            <a:noFill/>
            <a:miter lim="800000"/>
            <a:headEnd/>
            <a:tailEnd/>
          </a:ln>
        </p:spPr>
      </p:pic>
      <p:sp>
        <p:nvSpPr>
          <p:cNvPr id="68613" name="Text Box 3"/>
          <p:cNvSpPr txBox="1">
            <a:spLocks noChangeArrowheads="1"/>
          </p:cNvSpPr>
          <p:nvPr/>
        </p:nvSpPr>
        <p:spPr bwMode="auto">
          <a:xfrm>
            <a:off x="441325" y="280988"/>
            <a:ext cx="1739900" cy="366712"/>
          </a:xfrm>
          <a:prstGeom prst="rect">
            <a:avLst/>
          </a:prstGeom>
          <a:noFill/>
          <a:ln w="9525">
            <a:noFill/>
            <a:miter lim="800000"/>
            <a:headEnd/>
            <a:tailEnd/>
          </a:ln>
        </p:spPr>
        <p:txBody>
          <a:bodyPr wrap="none">
            <a:prstTxWarp prst="textNoShape">
              <a:avLst/>
            </a:prstTxWarp>
            <a:spAutoFit/>
          </a:bodyPr>
          <a:lstStyle/>
          <a:p>
            <a:pPr eaLnBrk="0" hangingPunct="0"/>
            <a:r>
              <a:rPr lang="en-US">
                <a:latin typeface="Times" pitchFamily="-1" charset="0"/>
              </a:rPr>
              <a:t>And larger still...</a:t>
            </a:r>
          </a:p>
        </p:txBody>
      </p:sp>
      <p:grpSp>
        <p:nvGrpSpPr>
          <p:cNvPr id="2" name="Group 4"/>
          <p:cNvGrpSpPr>
            <a:grpSpLocks/>
          </p:cNvGrpSpPr>
          <p:nvPr/>
        </p:nvGrpSpPr>
        <p:grpSpPr bwMode="auto">
          <a:xfrm>
            <a:off x="762000" y="4343400"/>
            <a:ext cx="2887663" cy="2362200"/>
            <a:chOff x="480" y="2736"/>
            <a:chExt cx="1819" cy="1488"/>
          </a:xfrm>
        </p:grpSpPr>
        <p:grpSp>
          <p:nvGrpSpPr>
            <p:cNvPr id="3" name="Group 5"/>
            <p:cNvGrpSpPr>
              <a:grpSpLocks/>
            </p:cNvGrpSpPr>
            <p:nvPr/>
          </p:nvGrpSpPr>
          <p:grpSpPr bwMode="auto">
            <a:xfrm>
              <a:off x="480" y="2976"/>
              <a:ext cx="1248" cy="1248"/>
              <a:chOff x="480" y="2832"/>
              <a:chExt cx="1248" cy="1248"/>
            </a:xfrm>
          </p:grpSpPr>
          <p:sp>
            <p:nvSpPr>
              <p:cNvPr id="68620" name="Line 6"/>
              <p:cNvSpPr>
                <a:spLocks noChangeShapeType="1"/>
              </p:cNvSpPr>
              <p:nvPr/>
            </p:nvSpPr>
            <p:spPr bwMode="auto">
              <a:xfrm>
                <a:off x="1104" y="2832"/>
                <a:ext cx="0" cy="1248"/>
              </a:xfrm>
              <a:prstGeom prst="line">
                <a:avLst/>
              </a:prstGeom>
              <a:noFill/>
              <a:ln w="9525">
                <a:solidFill>
                  <a:schemeClr val="tx1"/>
                </a:solidFill>
                <a:round/>
                <a:headEnd/>
                <a:tailEnd/>
              </a:ln>
            </p:spPr>
            <p:txBody>
              <a:bodyPr>
                <a:prstTxWarp prst="textNoShape">
                  <a:avLst/>
                </a:prstTxWarp>
              </a:bodyPr>
              <a:lstStyle/>
              <a:p>
                <a:endParaRPr lang="en-US"/>
              </a:p>
            </p:txBody>
          </p:sp>
          <p:sp>
            <p:nvSpPr>
              <p:cNvPr id="68621" name="Line 7"/>
              <p:cNvSpPr>
                <a:spLocks noChangeShapeType="1"/>
              </p:cNvSpPr>
              <p:nvPr/>
            </p:nvSpPr>
            <p:spPr bwMode="auto">
              <a:xfrm rot="-5400000">
                <a:off x="1104" y="2832"/>
                <a:ext cx="0" cy="1248"/>
              </a:xfrm>
              <a:prstGeom prst="line">
                <a:avLst/>
              </a:prstGeom>
              <a:noFill/>
              <a:ln w="9525">
                <a:solidFill>
                  <a:schemeClr val="tx1"/>
                </a:solidFill>
                <a:round/>
                <a:headEnd/>
                <a:tailEnd/>
              </a:ln>
            </p:spPr>
            <p:txBody>
              <a:bodyPr>
                <a:prstTxWarp prst="textNoShape">
                  <a:avLst/>
                </a:prstTxWarp>
              </a:bodyPr>
              <a:lstStyle/>
              <a:p>
                <a:endParaRPr lang="en-US"/>
              </a:p>
            </p:txBody>
          </p:sp>
          <p:sp>
            <p:nvSpPr>
              <p:cNvPr id="68622" name="Rectangle 8"/>
              <p:cNvSpPr>
                <a:spLocks noChangeArrowheads="1"/>
              </p:cNvSpPr>
              <p:nvPr/>
            </p:nvSpPr>
            <p:spPr bwMode="auto">
              <a:xfrm>
                <a:off x="480" y="2832"/>
                <a:ext cx="1248" cy="1248"/>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grpSp>
        <p:sp>
          <p:nvSpPr>
            <p:cNvPr id="68616" name="Oval 9"/>
            <p:cNvSpPr>
              <a:spLocks noChangeArrowheads="1"/>
            </p:cNvSpPr>
            <p:nvPr/>
          </p:nvSpPr>
          <p:spPr bwMode="auto">
            <a:xfrm>
              <a:off x="576" y="3072"/>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p>
          </p:txBody>
        </p:sp>
        <p:sp>
          <p:nvSpPr>
            <p:cNvPr id="68617" name="Oval 10"/>
            <p:cNvSpPr>
              <a:spLocks noChangeArrowheads="1"/>
            </p:cNvSpPr>
            <p:nvPr/>
          </p:nvSpPr>
          <p:spPr bwMode="auto">
            <a:xfrm>
              <a:off x="1536" y="4080"/>
              <a:ext cx="48" cy="48"/>
            </a:xfrm>
            <a:prstGeom prst="ellipse">
              <a:avLst/>
            </a:prstGeom>
            <a:solidFill>
              <a:schemeClr val="tx1"/>
            </a:solidFill>
            <a:ln w="9525">
              <a:solidFill>
                <a:schemeClr val="tx1"/>
              </a:solidFill>
              <a:round/>
              <a:headEnd/>
              <a:tailEnd/>
            </a:ln>
          </p:spPr>
          <p:txBody>
            <a:bodyPr wrap="none" anchor="ctr">
              <a:prstTxWarp prst="textNoShape">
                <a:avLst/>
              </a:prstTxWarp>
            </a:bodyPr>
            <a:lstStyle/>
            <a:p>
              <a:endParaRPr lang="en-US"/>
            </a:p>
          </p:txBody>
        </p:sp>
        <p:sp>
          <p:nvSpPr>
            <p:cNvPr id="68618" name="Rectangle 11"/>
            <p:cNvSpPr>
              <a:spLocks noChangeArrowheads="1"/>
            </p:cNvSpPr>
            <p:nvPr/>
          </p:nvSpPr>
          <p:spPr bwMode="auto">
            <a:xfrm>
              <a:off x="1584" y="3417"/>
              <a:ext cx="188" cy="231"/>
            </a:xfrm>
            <a:prstGeom prst="rect">
              <a:avLst/>
            </a:prstGeom>
            <a:noFill/>
            <a:ln w="9525">
              <a:noFill/>
              <a:miter lim="800000"/>
              <a:headEnd/>
              <a:tailEnd/>
            </a:ln>
          </p:spPr>
          <p:txBody>
            <a:bodyPr wrap="none">
              <a:prstTxWarp prst="textNoShape">
                <a:avLst/>
              </a:prstTxWarp>
              <a:spAutoFit/>
            </a:bodyPr>
            <a:lstStyle/>
            <a:p>
              <a:r>
                <a:rPr lang="en-US">
                  <a:latin typeface="Times" pitchFamily="-1" charset="0"/>
                </a:rPr>
                <a:t>u</a:t>
              </a:r>
            </a:p>
          </p:txBody>
        </p:sp>
        <p:sp>
          <p:nvSpPr>
            <p:cNvPr id="68619" name="Rectangle 12"/>
            <p:cNvSpPr>
              <a:spLocks noChangeArrowheads="1"/>
            </p:cNvSpPr>
            <p:nvPr/>
          </p:nvSpPr>
          <p:spPr bwMode="auto">
            <a:xfrm>
              <a:off x="960" y="2937"/>
              <a:ext cx="188" cy="231"/>
            </a:xfrm>
            <a:prstGeom prst="rect">
              <a:avLst/>
            </a:prstGeom>
            <a:noFill/>
            <a:ln w="9525">
              <a:noFill/>
              <a:miter lim="800000"/>
              <a:headEnd/>
              <a:tailEnd/>
            </a:ln>
          </p:spPr>
          <p:txBody>
            <a:bodyPr wrap="none">
              <a:prstTxWarp prst="textNoShape">
                <a:avLst/>
              </a:prstTxWarp>
              <a:spAutoFit/>
            </a:bodyPr>
            <a:lstStyle/>
            <a:p>
              <a:r>
                <a:rPr lang="en-US">
                  <a:latin typeface="Times" pitchFamily="-1" charset="0"/>
                </a:rPr>
                <a:t>v</a:t>
              </a:r>
            </a:p>
          </p:txBody>
        </p:sp>
        <p:graphicFrame>
          <p:nvGraphicFramePr>
            <p:cNvPr id="68610" name="Object 2"/>
            <p:cNvGraphicFramePr>
              <a:graphicFrameLocks noChangeAspect="1"/>
            </p:cNvGraphicFramePr>
            <p:nvPr/>
          </p:nvGraphicFramePr>
          <p:xfrm>
            <a:off x="576" y="2736"/>
            <a:ext cx="864" cy="321"/>
          </p:xfrm>
          <a:graphic>
            <a:graphicData uri="http://schemas.openxmlformats.org/presentationml/2006/ole">
              <p:oleObj spid="_x0000_s397314" name="Equation" r:id="rId5" imgW="545760" imgH="203040" progId="Equation.3">
                <p:embed/>
              </p:oleObj>
            </a:graphicData>
          </a:graphic>
        </p:graphicFrame>
        <p:graphicFrame>
          <p:nvGraphicFramePr>
            <p:cNvPr id="68611" name="Object 3"/>
            <p:cNvGraphicFramePr>
              <a:graphicFrameLocks noChangeAspect="1"/>
            </p:cNvGraphicFramePr>
            <p:nvPr/>
          </p:nvGraphicFramePr>
          <p:xfrm>
            <a:off x="1536" y="3792"/>
            <a:ext cx="763" cy="321"/>
          </p:xfrm>
          <a:graphic>
            <a:graphicData uri="http://schemas.openxmlformats.org/presentationml/2006/ole">
              <p:oleObj spid="_x0000_s397315" name="Equation" r:id="rId6" imgW="482400" imgH="203040" progId="Equation.3">
                <p:embed/>
              </p:oleObj>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89" name="Rectangle 1"/>
          <p:cNvSpPr>
            <a:spLocks noGrp="1" noChangeArrowheads="1"/>
          </p:cNvSpPr>
          <p:nvPr>
            <p:ph type="title"/>
          </p:nvPr>
        </p:nvSpPr>
        <p:spPr>
          <a:xfrm>
            <a:off x="685800" y="215900"/>
            <a:ext cx="7772400" cy="1600200"/>
          </a:xfrm>
          <a:ln/>
        </p:spPr>
        <p:txBody>
          <a:bodyPr rIns="132080"/>
          <a:lstStyle/>
          <a:p>
            <a:r>
              <a:rPr lang="en-US"/>
              <a:t>Why is the Fourier domain particularly useful?</a:t>
            </a:r>
          </a:p>
        </p:txBody>
      </p:sp>
      <p:sp>
        <p:nvSpPr>
          <p:cNvPr id="89090" name="Rectangle 2"/>
          <p:cNvSpPr>
            <a:spLocks noGrp="1" noChangeArrowheads="1"/>
          </p:cNvSpPr>
          <p:nvPr>
            <p:ph type="body" idx="1"/>
          </p:nvPr>
        </p:nvSpPr>
        <p:spPr>
          <a:ln/>
        </p:spPr>
        <p:txBody>
          <a:bodyPr rIns="132080"/>
          <a:lstStyle/>
          <a:p>
            <a:pPr>
              <a:buClr>
                <a:srgbClr val="000000"/>
              </a:buClr>
            </a:pPr>
            <a:r>
              <a:rPr lang="en-US"/>
              <a:t>Linear, space invariant operations are just diagonal operations in the frequency domain.</a:t>
            </a:r>
          </a:p>
          <a:p>
            <a:pPr>
              <a:buClr>
                <a:srgbClr val="000000"/>
              </a:buClr>
            </a:pPr>
            <a:endParaRPr lang="en-US"/>
          </a:p>
          <a:p>
            <a:pPr>
              <a:buClr>
                <a:srgbClr val="000000"/>
              </a:buClr>
            </a:pPr>
            <a:r>
              <a:rPr lang="en-US"/>
              <a:t>Ie, linear convolution is multiplication in the frequency domain.</a:t>
            </a:r>
          </a:p>
          <a:p>
            <a:pPr>
              <a:buClr>
                <a:srgbClr val="000000"/>
              </a:buClr>
            </a:pPr>
            <a:endParaRPr 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F974AA8D-F7BD-1D40-8F37-B9C1488DC64E}" type="slidenum">
              <a:rPr lang="en-US">
                <a:solidFill>
                  <a:srgbClr val="000000"/>
                </a:solidFill>
              </a:rPr>
              <a:pPr/>
              <a:t>5</a:t>
            </a:fld>
            <a:endParaRPr lang="en-US">
              <a:solidFill>
                <a:srgbClr val="000000"/>
              </a:solidFill>
            </a:endParaRPr>
          </a:p>
        </p:txBody>
      </p:sp>
      <p:sp>
        <p:nvSpPr>
          <p:cNvPr id="36865" name="Rectangle 1"/>
          <p:cNvSpPr>
            <a:spLocks noGrp="1" noChangeArrowheads="1"/>
          </p:cNvSpPr>
          <p:nvPr>
            <p:ph type="title"/>
          </p:nvPr>
        </p:nvSpPr>
        <p:spPr>
          <a:xfrm>
            <a:off x="685800" y="-25400"/>
            <a:ext cx="7772400" cy="1600200"/>
          </a:xfrm>
          <a:ln/>
        </p:spPr>
        <p:txBody>
          <a:bodyPr rIns="132080"/>
          <a:lstStyle/>
          <a:p>
            <a:r>
              <a:rPr lang="en-US"/>
              <a:t>Outline</a:t>
            </a:r>
          </a:p>
        </p:txBody>
      </p:sp>
      <p:sp>
        <p:nvSpPr>
          <p:cNvPr id="36866" name="Rectangle 2"/>
          <p:cNvSpPr>
            <a:spLocks noGrp="1" noChangeArrowheads="1"/>
          </p:cNvSpPr>
          <p:nvPr>
            <p:ph type="body" idx="1"/>
          </p:nvPr>
        </p:nvSpPr>
        <p:spPr>
          <a:xfrm>
            <a:off x="685800" y="1409700"/>
            <a:ext cx="7772400" cy="5422900"/>
          </a:xfrm>
          <a:ln/>
        </p:spPr>
        <p:txBody>
          <a:bodyPr rIns="132080"/>
          <a:lstStyle/>
          <a:p>
            <a:r>
              <a:rPr lang="en-US" dirty="0"/>
              <a:t>Linear filtering</a:t>
            </a:r>
          </a:p>
          <a:p>
            <a:r>
              <a:rPr lang="en-US" dirty="0">
                <a:solidFill>
                  <a:schemeClr val="bg1">
                    <a:lumMod val="75000"/>
                  </a:schemeClr>
                </a:solidFill>
              </a:rPr>
              <a:t>Fourier </a:t>
            </a:r>
            <a:r>
              <a:rPr lang="en-US" dirty="0" smtClean="0">
                <a:solidFill>
                  <a:schemeClr val="bg1">
                    <a:lumMod val="75000"/>
                  </a:schemeClr>
                </a:solidFill>
              </a:rPr>
              <a:t>Transform</a:t>
            </a:r>
          </a:p>
          <a:p>
            <a:r>
              <a:rPr lang="en-US" dirty="0" smtClean="0">
                <a:solidFill>
                  <a:srgbClr val="B3B3B3"/>
                </a:solidFill>
              </a:rPr>
              <a:t>Human spatial frequency sensitivity</a:t>
            </a:r>
            <a:endParaRPr lang="en-US" dirty="0" smtClean="0">
              <a:solidFill>
                <a:schemeClr val="bg1">
                  <a:lumMod val="75000"/>
                </a:schemeClr>
              </a:solidFill>
            </a:endParaRPr>
          </a:p>
          <a:p>
            <a:r>
              <a:rPr lang="en-US" dirty="0">
                <a:solidFill>
                  <a:srgbClr val="B3B3B3"/>
                </a:solidFill>
              </a:rPr>
              <a:t>Phase</a:t>
            </a:r>
          </a:p>
          <a:p>
            <a:r>
              <a:rPr lang="en-US" dirty="0">
                <a:solidFill>
                  <a:srgbClr val="B3B3B3"/>
                </a:solidFill>
              </a:rPr>
              <a:t>Sampling and Aliasing</a:t>
            </a:r>
          </a:p>
          <a:p>
            <a:r>
              <a:rPr lang="en-US" dirty="0">
                <a:solidFill>
                  <a:srgbClr val="B3B3B3"/>
                </a:solidFill>
              </a:rPr>
              <a:t>Spatially localized analysis</a:t>
            </a:r>
            <a:endParaRPr lang="en-US" dirty="0" smtClean="0">
              <a:solidFill>
                <a:srgbClr val="B3B3B3"/>
              </a:solidFill>
            </a:endParaRPr>
          </a:p>
          <a:p>
            <a:pPr>
              <a:buNone/>
            </a:pPr>
            <a:endParaRPr lang="en-US" dirty="0">
              <a:solidFill>
                <a:srgbClr val="B3B3B3"/>
              </a:solidFill>
            </a:endParaRPr>
          </a:p>
        </p:txBody>
      </p:sp>
      <p:sp>
        <p:nvSpPr>
          <p:cNvPr id="36867"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DB5E2AAB-1D7E-2A4A-A243-87193996C952}" type="slidenum">
              <a:rPr lang="en-US" sz="1400">
                <a:solidFill>
                  <a:srgbClr val="000000"/>
                </a:solidFill>
                <a:cs typeface="Times New Roman" charset="0"/>
              </a:rPr>
              <a:pPr algn="ctr"/>
              <a:t>5</a:t>
            </a:fld>
            <a:endParaRPr lang="en-US" sz="1400">
              <a:solidFill>
                <a:srgbClr val="000000"/>
              </a:solidFill>
              <a:cs typeface="Times New Roman"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0113" name="Picture 1"/>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0" y="2438400"/>
            <a:ext cx="2057400" cy="6461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90114" name="Rectangle 2"/>
          <p:cNvSpPr>
            <a:spLocks noGrp="1" noChangeArrowheads="1"/>
          </p:cNvSpPr>
          <p:nvPr>
            <p:ph type="title"/>
          </p:nvPr>
        </p:nvSpPr>
        <p:spPr>
          <a:xfrm>
            <a:off x="685800" y="0"/>
            <a:ext cx="7772400" cy="1066800"/>
          </a:xfrm>
          <a:ln/>
        </p:spPr>
        <p:txBody>
          <a:bodyPr rIns="132080"/>
          <a:lstStyle/>
          <a:p>
            <a:r>
              <a:rPr lang="en-US"/>
              <a:t>Fourier transform of convolution</a:t>
            </a:r>
          </a:p>
        </p:txBody>
      </p:sp>
      <p:sp>
        <p:nvSpPr>
          <p:cNvPr id="90115" name="Rectangle 3"/>
          <p:cNvSpPr>
            <a:spLocks/>
          </p:cNvSpPr>
          <p:nvPr/>
        </p:nvSpPr>
        <p:spPr bwMode="auto">
          <a:xfrm>
            <a:off x="1255713" y="1676400"/>
            <a:ext cx="5511800"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rgbClr val="3333CC"/>
                </a:solidFill>
                <a:ea typeface="ＭＳ Ｐゴシック" charset="0"/>
                <a:cs typeface="Times New Roman" charset="0"/>
              </a:rPr>
              <a:t>Consider a (circular) convolution of g and h</a:t>
            </a:r>
          </a:p>
        </p:txBody>
      </p:sp>
      <p:pic>
        <p:nvPicPr>
          <p:cNvPr id="90116" name="Picture 4"/>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467100" y="4876800"/>
            <a:ext cx="3352800" cy="685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90117" name="Picture 5"/>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930400" y="4114800"/>
            <a:ext cx="4406900" cy="685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90118" name="Rectangle 6"/>
          <p:cNvSpPr>
            <a:spLocks/>
          </p:cNvSpPr>
          <p:nvPr/>
        </p:nvSpPr>
        <p:spPr bwMode="auto">
          <a:xfrm>
            <a:off x="1073150" y="3429000"/>
            <a:ext cx="7213600" cy="7747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a:solidFill>
                  <a:srgbClr val="3333CC"/>
                </a:solidFill>
                <a:ea typeface="ＭＳ Ｐゴシック" charset="0"/>
                <a:cs typeface="Times New Roman" charset="0"/>
              </a:rPr>
              <a:t>In the transform domain, this just modulates the transform amplitudes</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1137" name="Picture 1"/>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1000" y="838200"/>
            <a:ext cx="1447800" cy="4540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91138" name="Picture 2"/>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 y="1219200"/>
            <a:ext cx="2514600" cy="3921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91139" name="Rectangle 3"/>
          <p:cNvSpPr>
            <a:spLocks noGrp="1" noChangeArrowheads="1"/>
          </p:cNvSpPr>
          <p:nvPr>
            <p:ph type="title"/>
          </p:nvPr>
        </p:nvSpPr>
        <p:spPr>
          <a:xfrm>
            <a:off x="685800" y="0"/>
            <a:ext cx="7772400" cy="1066800"/>
          </a:xfrm>
          <a:ln/>
        </p:spPr>
        <p:txBody>
          <a:bodyPr rIns="132080"/>
          <a:lstStyle/>
          <a:p>
            <a:r>
              <a:rPr lang="en-US"/>
              <a:t>Fourier transform of convolution</a:t>
            </a:r>
          </a:p>
        </p:txBody>
      </p:sp>
      <p:sp>
        <p:nvSpPr>
          <p:cNvPr id="91140" name="Rectangle 4"/>
          <p:cNvSpPr>
            <a:spLocks/>
          </p:cNvSpPr>
          <p:nvPr/>
        </p:nvSpPr>
        <p:spPr bwMode="auto">
          <a:xfrm>
            <a:off x="5651500" y="5651500"/>
            <a:ext cx="2895600" cy="495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400">
                <a:solidFill>
                  <a:srgbClr val="3333CC"/>
                </a:solidFill>
                <a:ea typeface="ＭＳ Ｐゴシック" charset="0"/>
                <a:cs typeface="Times New Roman" charset="0"/>
              </a:rPr>
              <a:t>Perform the other DFT (circular boundary conditions)</a:t>
            </a:r>
          </a:p>
        </p:txBody>
      </p:sp>
      <p:pic>
        <p:nvPicPr>
          <p:cNvPr id="91141" name="Picture 5"/>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 y="1447800"/>
            <a:ext cx="5257800" cy="8747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91142" name="Picture 6"/>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19200" y="2209800"/>
            <a:ext cx="4191000" cy="8302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91143" name="Picture 7"/>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19200" y="3048000"/>
            <a:ext cx="4191000" cy="7651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91144" name="Picture 8"/>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95400" y="3810000"/>
            <a:ext cx="2895600" cy="8207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91145" name="Picture 9"/>
          <p:cNvPicPr>
            <a:picLocks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676400" y="5562600"/>
            <a:ext cx="3352800" cy="685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91146" name="Rectangle 10"/>
          <p:cNvSpPr>
            <a:spLocks/>
          </p:cNvSpPr>
          <p:nvPr/>
        </p:nvSpPr>
        <p:spPr bwMode="auto">
          <a:xfrm>
            <a:off x="5524500" y="1270000"/>
            <a:ext cx="1827213"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rgbClr val="3333CC"/>
                </a:solidFill>
                <a:ea typeface="ＭＳ Ｐゴシック" charset="0"/>
                <a:cs typeface="Times New Roman" charset="0"/>
              </a:rPr>
              <a:t>Take DFT of both sides</a:t>
            </a:r>
          </a:p>
        </p:txBody>
      </p:sp>
      <p:sp>
        <p:nvSpPr>
          <p:cNvPr id="91147" name="Rectangle 11"/>
          <p:cNvSpPr>
            <a:spLocks/>
          </p:cNvSpPr>
          <p:nvPr/>
        </p:nvSpPr>
        <p:spPr bwMode="auto">
          <a:xfrm>
            <a:off x="5548313" y="1739900"/>
            <a:ext cx="3103562"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rgbClr val="3333CC"/>
                </a:solidFill>
                <a:ea typeface="ＭＳ Ｐゴシック" charset="0"/>
                <a:cs typeface="Times New Roman" charset="0"/>
              </a:rPr>
              <a:t>Write the DFT and convolution explicitly</a:t>
            </a:r>
          </a:p>
        </p:txBody>
      </p:sp>
      <p:sp>
        <p:nvSpPr>
          <p:cNvPr id="91148" name="Rectangle 12"/>
          <p:cNvSpPr>
            <a:spLocks/>
          </p:cNvSpPr>
          <p:nvPr/>
        </p:nvSpPr>
        <p:spPr bwMode="auto">
          <a:xfrm>
            <a:off x="5562600" y="2476500"/>
            <a:ext cx="1709738"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rgbClr val="3333CC"/>
                </a:solidFill>
                <a:ea typeface="ＭＳ Ｐゴシック" charset="0"/>
                <a:cs typeface="Times New Roman" charset="0"/>
              </a:rPr>
              <a:t>Move the exponent in</a:t>
            </a:r>
          </a:p>
        </p:txBody>
      </p:sp>
      <p:sp>
        <p:nvSpPr>
          <p:cNvPr id="91149" name="Rectangle 13"/>
          <p:cNvSpPr>
            <a:spLocks/>
          </p:cNvSpPr>
          <p:nvPr/>
        </p:nvSpPr>
        <p:spPr bwMode="auto">
          <a:xfrm>
            <a:off x="5561013" y="3276600"/>
            <a:ext cx="2170112"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rgbClr val="3333CC"/>
                </a:solidFill>
                <a:ea typeface="ＭＳ Ｐゴシック" charset="0"/>
                <a:cs typeface="Times New Roman" charset="0"/>
              </a:rPr>
              <a:t>Change variables in the sum</a:t>
            </a:r>
          </a:p>
        </p:txBody>
      </p:sp>
      <p:sp>
        <p:nvSpPr>
          <p:cNvPr id="91150" name="Rectangle 14"/>
          <p:cNvSpPr>
            <a:spLocks/>
          </p:cNvSpPr>
          <p:nvPr/>
        </p:nvSpPr>
        <p:spPr bwMode="auto">
          <a:xfrm>
            <a:off x="5548313" y="4114800"/>
            <a:ext cx="3584575"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rgbClr val="3333CC"/>
                </a:solidFill>
                <a:ea typeface="ＭＳ Ｐゴシック" charset="0"/>
                <a:cs typeface="Times New Roman" charset="0"/>
              </a:rPr>
              <a:t>Perform the DFT (circular boundary conditions)</a:t>
            </a:r>
          </a:p>
        </p:txBody>
      </p:sp>
      <p:sp>
        <p:nvSpPr>
          <p:cNvPr id="91151" name="Rectangle 15"/>
          <p:cNvSpPr>
            <a:spLocks/>
          </p:cNvSpPr>
          <p:nvPr/>
        </p:nvSpPr>
        <p:spPr bwMode="auto">
          <a:xfrm>
            <a:off x="5546725" y="901700"/>
            <a:ext cx="3281363"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a:solidFill>
                  <a:srgbClr val="3333CC"/>
                </a:solidFill>
                <a:ea typeface="ＭＳ Ｐゴシック" charset="0"/>
                <a:cs typeface="Times New Roman" charset="0"/>
              </a:rPr>
              <a:t>Consider a (circular) convolution of g and h</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1" name="Rectangle 1"/>
          <p:cNvSpPr>
            <a:spLocks noGrp="1" noChangeArrowheads="1"/>
          </p:cNvSpPr>
          <p:nvPr>
            <p:ph type="title"/>
          </p:nvPr>
        </p:nvSpPr>
        <p:spPr>
          <a:xfrm>
            <a:off x="685800" y="-190500"/>
            <a:ext cx="7772400" cy="1066800"/>
          </a:xfrm>
          <a:ln/>
        </p:spPr>
        <p:txBody>
          <a:bodyPr rIns="132080"/>
          <a:lstStyle/>
          <a:p>
            <a:r>
              <a:rPr lang="en-US" sz="3600"/>
              <a:t>Analysis of a simple sharpening filter</a:t>
            </a:r>
          </a:p>
        </p:txBody>
      </p:sp>
      <p:pic>
        <p:nvPicPr>
          <p:cNvPr id="92162"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 y="1360488"/>
            <a:ext cx="1154113" cy="11557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92163" name="Rectangle 3"/>
          <p:cNvSpPr>
            <a:spLocks/>
          </p:cNvSpPr>
          <p:nvPr/>
        </p:nvSpPr>
        <p:spPr bwMode="auto">
          <a:xfrm>
            <a:off x="681038" y="2611438"/>
            <a:ext cx="1101725"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original</a:t>
            </a:r>
          </a:p>
        </p:txBody>
      </p:sp>
      <p:sp>
        <p:nvSpPr>
          <p:cNvPr id="92164" name="Line 4"/>
          <p:cNvSpPr>
            <a:spLocks noChangeShapeType="1"/>
          </p:cNvSpPr>
          <p:nvPr/>
        </p:nvSpPr>
        <p:spPr bwMode="auto">
          <a:xfrm>
            <a:off x="1976438" y="2119313"/>
            <a:ext cx="714375" cy="1587"/>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65" name="Line 5"/>
          <p:cNvSpPr>
            <a:spLocks noChangeShapeType="1"/>
          </p:cNvSpPr>
          <p:nvPr/>
        </p:nvSpPr>
        <p:spPr bwMode="auto">
          <a:xfrm>
            <a:off x="2333625" y="2119313"/>
            <a:ext cx="1588" cy="90487"/>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66" name="Rectangle 6"/>
          <p:cNvSpPr>
            <a:spLocks/>
          </p:cNvSpPr>
          <p:nvPr/>
        </p:nvSpPr>
        <p:spPr bwMode="auto">
          <a:xfrm>
            <a:off x="2235200" y="2254250"/>
            <a:ext cx="255588" cy="317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600">
                <a:solidFill>
                  <a:schemeClr val="tx1"/>
                </a:solidFill>
                <a:ea typeface="ＭＳ Ｐゴシック" charset="0"/>
                <a:cs typeface="Times New Roman" charset="0"/>
              </a:rPr>
              <a:t>0</a:t>
            </a:r>
          </a:p>
        </p:txBody>
      </p:sp>
      <p:sp>
        <p:nvSpPr>
          <p:cNvPr id="92167" name="Line 7"/>
          <p:cNvSpPr>
            <a:spLocks noChangeShapeType="1"/>
          </p:cNvSpPr>
          <p:nvPr/>
        </p:nvSpPr>
        <p:spPr bwMode="auto">
          <a:xfrm>
            <a:off x="2244725" y="2119313"/>
            <a:ext cx="1588" cy="46037"/>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68" name="Line 8"/>
          <p:cNvSpPr>
            <a:spLocks noChangeShapeType="1"/>
          </p:cNvSpPr>
          <p:nvPr/>
        </p:nvSpPr>
        <p:spPr bwMode="auto">
          <a:xfrm>
            <a:off x="2154238" y="2119313"/>
            <a:ext cx="1587" cy="46037"/>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69" name="Line 9"/>
          <p:cNvSpPr>
            <a:spLocks noChangeShapeType="1"/>
          </p:cNvSpPr>
          <p:nvPr/>
        </p:nvSpPr>
        <p:spPr bwMode="auto">
          <a:xfrm>
            <a:off x="2065338" y="2119313"/>
            <a:ext cx="1587" cy="46037"/>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70" name="Line 10"/>
          <p:cNvSpPr>
            <a:spLocks noChangeShapeType="1"/>
          </p:cNvSpPr>
          <p:nvPr/>
        </p:nvSpPr>
        <p:spPr bwMode="auto">
          <a:xfrm>
            <a:off x="1976438" y="2119313"/>
            <a:ext cx="1587" cy="46037"/>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71" name="Line 11"/>
          <p:cNvSpPr>
            <a:spLocks noChangeShapeType="1"/>
          </p:cNvSpPr>
          <p:nvPr/>
        </p:nvSpPr>
        <p:spPr bwMode="auto">
          <a:xfrm>
            <a:off x="2690813" y="2119313"/>
            <a:ext cx="1587" cy="46037"/>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72" name="Line 12"/>
          <p:cNvSpPr>
            <a:spLocks noChangeShapeType="1"/>
          </p:cNvSpPr>
          <p:nvPr/>
        </p:nvSpPr>
        <p:spPr bwMode="auto">
          <a:xfrm>
            <a:off x="2601913" y="2119313"/>
            <a:ext cx="1587" cy="46037"/>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73" name="Line 13"/>
          <p:cNvSpPr>
            <a:spLocks noChangeShapeType="1"/>
          </p:cNvSpPr>
          <p:nvPr/>
        </p:nvSpPr>
        <p:spPr bwMode="auto">
          <a:xfrm>
            <a:off x="2511425" y="2119313"/>
            <a:ext cx="1588" cy="46037"/>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74" name="Line 14"/>
          <p:cNvSpPr>
            <a:spLocks noChangeShapeType="1"/>
          </p:cNvSpPr>
          <p:nvPr/>
        </p:nvSpPr>
        <p:spPr bwMode="auto">
          <a:xfrm>
            <a:off x="2422525" y="2119313"/>
            <a:ext cx="1588" cy="46037"/>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75" name="Line 15"/>
          <p:cNvSpPr>
            <a:spLocks noChangeShapeType="1"/>
          </p:cNvSpPr>
          <p:nvPr/>
        </p:nvSpPr>
        <p:spPr bwMode="auto">
          <a:xfrm rot="10800000" flipH="1">
            <a:off x="2333625" y="1182688"/>
            <a:ext cx="1588" cy="936625"/>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76" name="Rectangle 16"/>
          <p:cNvSpPr>
            <a:spLocks/>
          </p:cNvSpPr>
          <p:nvPr/>
        </p:nvSpPr>
        <p:spPr bwMode="auto">
          <a:xfrm>
            <a:off x="2378075" y="958850"/>
            <a:ext cx="534988"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2.0</a:t>
            </a:r>
          </a:p>
        </p:txBody>
      </p:sp>
      <p:sp>
        <p:nvSpPr>
          <p:cNvPr id="92177" name="Line 17"/>
          <p:cNvSpPr>
            <a:spLocks noChangeShapeType="1"/>
          </p:cNvSpPr>
          <p:nvPr/>
        </p:nvSpPr>
        <p:spPr bwMode="auto">
          <a:xfrm>
            <a:off x="2914650" y="1762125"/>
            <a:ext cx="357188" cy="1588"/>
          </a:xfrm>
          <a:prstGeom prst="line">
            <a:avLst/>
          </a:prstGeom>
          <a:noFill/>
          <a:ln w="762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78" name="Line 18"/>
          <p:cNvSpPr>
            <a:spLocks noChangeShapeType="1"/>
          </p:cNvSpPr>
          <p:nvPr/>
        </p:nvSpPr>
        <p:spPr bwMode="auto">
          <a:xfrm>
            <a:off x="3629025" y="2154238"/>
            <a:ext cx="714375" cy="1587"/>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79" name="Line 19"/>
          <p:cNvSpPr>
            <a:spLocks noChangeShapeType="1"/>
          </p:cNvSpPr>
          <p:nvPr/>
        </p:nvSpPr>
        <p:spPr bwMode="auto">
          <a:xfrm>
            <a:off x="3986213" y="2154238"/>
            <a:ext cx="1587" cy="8890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80" name="Rectangle 20"/>
          <p:cNvSpPr>
            <a:spLocks/>
          </p:cNvSpPr>
          <p:nvPr/>
        </p:nvSpPr>
        <p:spPr bwMode="auto">
          <a:xfrm>
            <a:off x="3887788" y="2287588"/>
            <a:ext cx="255587" cy="317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600">
                <a:solidFill>
                  <a:schemeClr val="tx1"/>
                </a:solidFill>
                <a:ea typeface="ＭＳ Ｐゴシック" charset="0"/>
                <a:cs typeface="Times New Roman" charset="0"/>
              </a:rPr>
              <a:t>0</a:t>
            </a:r>
          </a:p>
        </p:txBody>
      </p:sp>
      <p:sp>
        <p:nvSpPr>
          <p:cNvPr id="92181" name="Line 21"/>
          <p:cNvSpPr>
            <a:spLocks noChangeShapeType="1"/>
          </p:cNvSpPr>
          <p:nvPr/>
        </p:nvSpPr>
        <p:spPr bwMode="auto">
          <a:xfrm>
            <a:off x="3897313" y="2154238"/>
            <a:ext cx="1587" cy="4445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82" name="Line 22"/>
          <p:cNvSpPr>
            <a:spLocks noChangeShapeType="1"/>
          </p:cNvSpPr>
          <p:nvPr/>
        </p:nvSpPr>
        <p:spPr bwMode="auto">
          <a:xfrm>
            <a:off x="3808413" y="2154238"/>
            <a:ext cx="1587" cy="4445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83" name="Line 23"/>
          <p:cNvSpPr>
            <a:spLocks noChangeShapeType="1"/>
          </p:cNvSpPr>
          <p:nvPr/>
        </p:nvSpPr>
        <p:spPr bwMode="auto">
          <a:xfrm>
            <a:off x="3717925" y="2154238"/>
            <a:ext cx="1588" cy="4445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84" name="Line 24"/>
          <p:cNvSpPr>
            <a:spLocks noChangeShapeType="1"/>
          </p:cNvSpPr>
          <p:nvPr/>
        </p:nvSpPr>
        <p:spPr bwMode="auto">
          <a:xfrm>
            <a:off x="3629025" y="2154238"/>
            <a:ext cx="1588" cy="4445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85" name="Line 25"/>
          <p:cNvSpPr>
            <a:spLocks noChangeShapeType="1"/>
          </p:cNvSpPr>
          <p:nvPr/>
        </p:nvSpPr>
        <p:spPr bwMode="auto">
          <a:xfrm>
            <a:off x="4343400" y="2154238"/>
            <a:ext cx="1588" cy="4445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86" name="Line 26"/>
          <p:cNvSpPr>
            <a:spLocks noChangeShapeType="1"/>
          </p:cNvSpPr>
          <p:nvPr/>
        </p:nvSpPr>
        <p:spPr bwMode="auto">
          <a:xfrm>
            <a:off x="4254500" y="2154238"/>
            <a:ext cx="1588" cy="4445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87" name="Line 27"/>
          <p:cNvSpPr>
            <a:spLocks noChangeShapeType="1"/>
          </p:cNvSpPr>
          <p:nvPr/>
        </p:nvSpPr>
        <p:spPr bwMode="auto">
          <a:xfrm>
            <a:off x="4165600" y="2154238"/>
            <a:ext cx="1588" cy="4445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88" name="Line 28"/>
          <p:cNvSpPr>
            <a:spLocks noChangeShapeType="1"/>
          </p:cNvSpPr>
          <p:nvPr/>
        </p:nvSpPr>
        <p:spPr bwMode="auto">
          <a:xfrm>
            <a:off x="4075113" y="2154238"/>
            <a:ext cx="1587" cy="4445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89" name="Line 29"/>
          <p:cNvSpPr>
            <a:spLocks noChangeShapeType="1"/>
          </p:cNvSpPr>
          <p:nvPr/>
        </p:nvSpPr>
        <p:spPr bwMode="auto">
          <a:xfrm rot="10800000" flipH="1">
            <a:off x="3897313" y="1974850"/>
            <a:ext cx="1587" cy="179388"/>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90" name="Rectangle 30"/>
          <p:cNvSpPr>
            <a:spLocks/>
          </p:cNvSpPr>
          <p:nvPr/>
        </p:nvSpPr>
        <p:spPr bwMode="auto">
          <a:xfrm>
            <a:off x="3673475" y="1524000"/>
            <a:ext cx="687388"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0.33</a:t>
            </a:r>
          </a:p>
        </p:txBody>
      </p:sp>
      <p:sp>
        <p:nvSpPr>
          <p:cNvPr id="92191" name="Line 31"/>
          <p:cNvSpPr>
            <a:spLocks noChangeShapeType="1"/>
          </p:cNvSpPr>
          <p:nvPr/>
        </p:nvSpPr>
        <p:spPr bwMode="auto">
          <a:xfrm rot="10800000" flipH="1">
            <a:off x="3986213" y="1974850"/>
            <a:ext cx="1587" cy="179388"/>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92" name="Line 32"/>
          <p:cNvSpPr>
            <a:spLocks noChangeShapeType="1"/>
          </p:cNvSpPr>
          <p:nvPr/>
        </p:nvSpPr>
        <p:spPr bwMode="auto">
          <a:xfrm rot="10800000" flipH="1">
            <a:off x="4075113" y="1974850"/>
            <a:ext cx="1587" cy="179388"/>
          </a:xfrm>
          <a:prstGeom prst="line">
            <a:avLst/>
          </a:prstGeom>
          <a:noFill/>
          <a:ln w="38100"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93" name="Rectangle 33"/>
          <p:cNvSpPr>
            <a:spLocks/>
          </p:cNvSpPr>
          <p:nvPr/>
        </p:nvSpPr>
        <p:spPr bwMode="auto">
          <a:xfrm>
            <a:off x="4343400" y="2514600"/>
            <a:ext cx="1803400"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a:solidFill>
                  <a:schemeClr val="tx1"/>
                </a:solidFill>
                <a:ea typeface="ＭＳ Ｐゴシック" charset="0"/>
                <a:cs typeface="Times New Roman" charset="0"/>
              </a:rPr>
              <a:t>sharpened </a:t>
            </a:r>
          </a:p>
        </p:txBody>
      </p:sp>
      <p:pic>
        <p:nvPicPr>
          <p:cNvPr id="92194" name="Picture 34"/>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476750" y="1271588"/>
            <a:ext cx="1162050" cy="11604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92195" name="Picture 35"/>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76250" y="3581400"/>
            <a:ext cx="5062538" cy="263683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92196" name="Rectangle 36"/>
          <p:cNvSpPr>
            <a:spLocks/>
          </p:cNvSpPr>
          <p:nvPr/>
        </p:nvSpPr>
        <p:spPr bwMode="auto">
          <a:xfrm>
            <a:off x="7820025" y="3365500"/>
            <a:ext cx="1473200" cy="7747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a:solidFill>
                  <a:srgbClr val="3333CC"/>
                </a:solidFill>
                <a:ea typeface="ＭＳ Ｐゴシック" charset="0"/>
                <a:cs typeface="Times New Roman" charset="0"/>
              </a:rPr>
              <a:t>high-pass filter</a:t>
            </a:r>
          </a:p>
        </p:txBody>
      </p:sp>
      <p:sp>
        <p:nvSpPr>
          <p:cNvPr id="92197" name="Line 37"/>
          <p:cNvSpPr>
            <a:spLocks noChangeShapeType="1"/>
          </p:cNvSpPr>
          <p:nvPr/>
        </p:nvSpPr>
        <p:spPr bwMode="auto">
          <a:xfrm>
            <a:off x="6640513" y="4830763"/>
            <a:ext cx="752475" cy="1587"/>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98" name="Line 38"/>
          <p:cNvSpPr>
            <a:spLocks noChangeShapeType="1"/>
          </p:cNvSpPr>
          <p:nvPr/>
        </p:nvSpPr>
        <p:spPr bwMode="auto">
          <a:xfrm>
            <a:off x="7016750" y="4830763"/>
            <a:ext cx="1588" cy="95250"/>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199" name="Rectangle 39"/>
          <p:cNvSpPr>
            <a:spLocks/>
          </p:cNvSpPr>
          <p:nvPr/>
        </p:nvSpPr>
        <p:spPr bwMode="auto">
          <a:xfrm>
            <a:off x="6880225" y="4895850"/>
            <a:ext cx="255588" cy="317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600">
                <a:solidFill>
                  <a:schemeClr val="tx1"/>
                </a:solidFill>
                <a:ea typeface="ＭＳ Ｐゴシック" charset="0"/>
                <a:cs typeface="Times New Roman" charset="0"/>
              </a:rPr>
              <a:t>0</a:t>
            </a:r>
          </a:p>
        </p:txBody>
      </p:sp>
      <p:sp>
        <p:nvSpPr>
          <p:cNvPr id="92200" name="Line 40"/>
          <p:cNvSpPr>
            <a:spLocks noChangeShapeType="1"/>
          </p:cNvSpPr>
          <p:nvPr/>
        </p:nvSpPr>
        <p:spPr bwMode="auto">
          <a:xfrm>
            <a:off x="6921500" y="4830763"/>
            <a:ext cx="1588" cy="47625"/>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201" name="Line 41"/>
          <p:cNvSpPr>
            <a:spLocks noChangeShapeType="1"/>
          </p:cNvSpPr>
          <p:nvPr/>
        </p:nvSpPr>
        <p:spPr bwMode="auto">
          <a:xfrm>
            <a:off x="6827838" y="4830763"/>
            <a:ext cx="1587" cy="47625"/>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202" name="Line 42"/>
          <p:cNvSpPr>
            <a:spLocks noChangeShapeType="1"/>
          </p:cNvSpPr>
          <p:nvPr/>
        </p:nvSpPr>
        <p:spPr bwMode="auto">
          <a:xfrm>
            <a:off x="6734175" y="4830763"/>
            <a:ext cx="1588" cy="47625"/>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203" name="Line 43"/>
          <p:cNvSpPr>
            <a:spLocks noChangeShapeType="1"/>
          </p:cNvSpPr>
          <p:nvPr/>
        </p:nvSpPr>
        <p:spPr bwMode="auto">
          <a:xfrm>
            <a:off x="6640513" y="4830763"/>
            <a:ext cx="1587" cy="47625"/>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204" name="Line 44"/>
          <p:cNvSpPr>
            <a:spLocks noChangeShapeType="1"/>
          </p:cNvSpPr>
          <p:nvPr/>
        </p:nvSpPr>
        <p:spPr bwMode="auto">
          <a:xfrm>
            <a:off x="7392988" y="4830763"/>
            <a:ext cx="1587" cy="47625"/>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205" name="Line 45"/>
          <p:cNvSpPr>
            <a:spLocks noChangeShapeType="1"/>
          </p:cNvSpPr>
          <p:nvPr/>
        </p:nvSpPr>
        <p:spPr bwMode="auto">
          <a:xfrm>
            <a:off x="7299325" y="4830763"/>
            <a:ext cx="1588" cy="47625"/>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206" name="Line 46"/>
          <p:cNvSpPr>
            <a:spLocks noChangeShapeType="1"/>
          </p:cNvSpPr>
          <p:nvPr/>
        </p:nvSpPr>
        <p:spPr bwMode="auto">
          <a:xfrm>
            <a:off x="7204075" y="4830763"/>
            <a:ext cx="1588" cy="47625"/>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207" name="Line 47"/>
          <p:cNvSpPr>
            <a:spLocks noChangeShapeType="1"/>
          </p:cNvSpPr>
          <p:nvPr/>
        </p:nvSpPr>
        <p:spPr bwMode="auto">
          <a:xfrm>
            <a:off x="7110413" y="4830763"/>
            <a:ext cx="1587" cy="47625"/>
          </a:xfrm>
          <a:prstGeom prst="line">
            <a:avLst/>
          </a:prstGeom>
          <a:noFill/>
          <a:ln w="9525" cap="flat">
            <a:solidFill>
              <a:schemeClr val="tx1"/>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92208" name="Rectangle 48"/>
          <p:cNvSpPr>
            <a:spLocks/>
          </p:cNvSpPr>
          <p:nvPr/>
        </p:nvSpPr>
        <p:spPr bwMode="auto">
          <a:xfrm>
            <a:off x="5362575" y="3937000"/>
            <a:ext cx="534988"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1.0</a:t>
            </a:r>
          </a:p>
        </p:txBody>
      </p:sp>
      <p:sp>
        <p:nvSpPr>
          <p:cNvPr id="92209" name="Rectangle 49"/>
          <p:cNvSpPr>
            <a:spLocks/>
          </p:cNvSpPr>
          <p:nvPr/>
        </p:nvSpPr>
        <p:spPr bwMode="auto">
          <a:xfrm>
            <a:off x="5362575" y="3175000"/>
            <a:ext cx="534988" cy="4318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ea typeface="ＭＳ Ｐゴシック" charset="0"/>
                <a:cs typeface="Times New Roman" charset="0"/>
              </a:rPr>
              <a:t>2.3</a:t>
            </a:r>
          </a:p>
        </p:txBody>
      </p:sp>
      <p:pic>
        <p:nvPicPr>
          <p:cNvPr id="92210" name="Picture 50"/>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956300" y="3338513"/>
            <a:ext cx="1905000" cy="14366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92211" name="Picture 51"/>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130800" y="4953000"/>
            <a:ext cx="533400" cy="1333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round/>
                <a:headEnd/>
                <a:tailEnd/>
              </a14:hiddenLine>
            </a:ext>
          </a:extLst>
        </p:spPr>
      </p:pic>
      <p:pic>
        <p:nvPicPr>
          <p:cNvPr id="92212" name="Picture 52"/>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191000" y="3581400"/>
            <a:ext cx="190500" cy="7747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round/>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ln/>
        </p:spPr>
        <p:txBody>
          <a:bodyPr rIns="132080"/>
          <a:lstStyle/>
          <a:p>
            <a:r>
              <a:rPr lang="en-US"/>
              <a:t>2</a:t>
            </a:r>
          </a:p>
        </p:txBody>
      </p:sp>
      <p:pic>
        <p:nvPicPr>
          <p:cNvPr id="46082"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600200"/>
            <a:ext cx="9144000" cy="4533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ln/>
        </p:spPr>
        <p:txBody>
          <a:bodyPr rIns="132080"/>
          <a:lstStyle/>
          <a:p>
            <a:r>
              <a:rPr lang="en-US"/>
              <a:t>6</a:t>
            </a:r>
          </a:p>
        </p:txBody>
      </p:sp>
      <p:pic>
        <p:nvPicPr>
          <p:cNvPr id="47106"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600200"/>
            <a:ext cx="9144000" cy="45767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ln/>
        </p:spPr>
        <p:txBody>
          <a:bodyPr rIns="132080"/>
          <a:lstStyle/>
          <a:p>
            <a:r>
              <a:rPr lang="en-US"/>
              <a:t>18</a:t>
            </a:r>
          </a:p>
        </p:txBody>
      </p:sp>
      <p:pic>
        <p:nvPicPr>
          <p:cNvPr id="48130"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200" y="1600200"/>
            <a:ext cx="8991600" cy="44608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a:ln/>
        </p:spPr>
        <p:txBody>
          <a:bodyPr rIns="132080"/>
          <a:lstStyle/>
          <a:p>
            <a:r>
              <a:rPr lang="en-US"/>
              <a:t>50</a:t>
            </a:r>
          </a:p>
        </p:txBody>
      </p:sp>
      <p:pic>
        <p:nvPicPr>
          <p:cNvPr id="49154"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2400" y="1676400"/>
            <a:ext cx="8839200" cy="4464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ln/>
        </p:spPr>
        <p:txBody>
          <a:bodyPr rIns="132080"/>
          <a:lstStyle/>
          <a:p>
            <a:r>
              <a:rPr lang="en-US"/>
              <a:t>82</a:t>
            </a:r>
          </a:p>
        </p:txBody>
      </p:sp>
      <p:pic>
        <p:nvPicPr>
          <p:cNvPr id="50178"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676400"/>
            <a:ext cx="8915400" cy="4398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ln/>
        </p:spPr>
        <p:txBody>
          <a:bodyPr rIns="132080"/>
          <a:lstStyle/>
          <a:p>
            <a:r>
              <a:rPr lang="en-US"/>
              <a:t>136</a:t>
            </a:r>
          </a:p>
        </p:txBody>
      </p:sp>
      <p:pic>
        <p:nvPicPr>
          <p:cNvPr id="51202"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676400"/>
            <a:ext cx="9144000" cy="44291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ln/>
        </p:spPr>
        <p:txBody>
          <a:bodyPr rIns="132080"/>
          <a:lstStyle/>
          <a:p>
            <a:r>
              <a:rPr lang="en-US"/>
              <a:t>282</a:t>
            </a:r>
          </a:p>
        </p:txBody>
      </p:sp>
      <p:pic>
        <p:nvPicPr>
          <p:cNvPr id="52226"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600200"/>
            <a:ext cx="9144000" cy="45910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ln/>
        </p:spPr>
        <p:txBody>
          <a:bodyPr rIns="132080"/>
          <a:lstStyle/>
          <a:p>
            <a:r>
              <a:rPr lang="en-US"/>
              <a:t>Filtering</a:t>
            </a:r>
          </a:p>
        </p:txBody>
      </p:sp>
      <p:sp>
        <p:nvSpPr>
          <p:cNvPr id="18434" name="Rectangle 2"/>
          <p:cNvSpPr>
            <a:spLocks/>
          </p:cNvSpPr>
          <p:nvPr/>
        </p:nvSpPr>
        <p:spPr bwMode="auto">
          <a:xfrm>
            <a:off x="2732088" y="1354138"/>
            <a:ext cx="8524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g [m,n]</a:t>
            </a:r>
          </a:p>
        </p:txBody>
      </p:sp>
      <p:sp>
        <p:nvSpPr>
          <p:cNvPr id="18435" name="Rectangle 3"/>
          <p:cNvSpPr>
            <a:spLocks/>
          </p:cNvSpPr>
          <p:nvPr/>
        </p:nvSpPr>
        <p:spPr bwMode="auto">
          <a:xfrm>
            <a:off x="5624513" y="1363663"/>
            <a:ext cx="7889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f [m,n]</a:t>
            </a:r>
          </a:p>
        </p:txBody>
      </p:sp>
      <p:sp>
        <p:nvSpPr>
          <p:cNvPr id="18436" name="Rectangle 4"/>
          <p:cNvSpPr>
            <a:spLocks/>
          </p:cNvSpPr>
          <p:nvPr/>
        </p:nvSpPr>
        <p:spPr bwMode="auto">
          <a:xfrm>
            <a:off x="3751263" y="1354138"/>
            <a:ext cx="1571625" cy="893762"/>
          </a:xfrm>
          <a:prstGeom prst="rect">
            <a:avLst/>
          </a:prstGeom>
          <a:solidFill>
            <a:srgbClr val="FFFFFF"/>
          </a:solidFill>
          <a:ln w="9525" cap="flat">
            <a:solidFill>
              <a:schemeClr val="tx1"/>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18437" name="Line 5"/>
          <p:cNvSpPr>
            <a:spLocks noChangeShapeType="1"/>
          </p:cNvSpPr>
          <p:nvPr/>
        </p:nvSpPr>
        <p:spPr bwMode="auto">
          <a:xfrm>
            <a:off x="2465388" y="1830388"/>
            <a:ext cx="1293812" cy="1587"/>
          </a:xfrm>
          <a:prstGeom prst="line">
            <a:avLst/>
          </a:prstGeom>
          <a:noFill/>
          <a:ln w="25400" cap="flat">
            <a:solidFill>
              <a:srgbClr val="4F81BD"/>
            </a:solidFill>
            <a:prstDash val="solid"/>
            <a:round/>
            <a:headEnd type="none" w="med" len="med"/>
            <a:tailEnd type="arrow" w="med" len="med"/>
          </a:ln>
          <a:effectLst>
            <a:outerShdw blurRad="38100" dist="25399" dir="5400000" algn="ctr" rotWithShape="0">
              <a:schemeClr val="bg2">
                <a:alpha val="37997"/>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8438" name="Line 6"/>
          <p:cNvSpPr>
            <a:spLocks noChangeShapeType="1"/>
          </p:cNvSpPr>
          <p:nvPr/>
        </p:nvSpPr>
        <p:spPr bwMode="auto">
          <a:xfrm>
            <a:off x="5324475" y="1781175"/>
            <a:ext cx="1295400" cy="1588"/>
          </a:xfrm>
          <a:prstGeom prst="line">
            <a:avLst/>
          </a:prstGeom>
          <a:noFill/>
          <a:ln w="25400" cap="flat">
            <a:solidFill>
              <a:srgbClr val="4F81BD"/>
            </a:solidFill>
            <a:prstDash val="solid"/>
            <a:round/>
            <a:headEnd type="none" w="med" len="med"/>
            <a:tailEnd type="arrow" w="med" len="med"/>
          </a:ln>
          <a:effectLst>
            <a:outerShdw blurRad="38100" dist="25399" dir="5400000" algn="ctr" rotWithShape="0">
              <a:schemeClr val="bg2">
                <a:alpha val="37997"/>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8439" name="Rectangle 7"/>
          <p:cNvSpPr>
            <a:spLocks/>
          </p:cNvSpPr>
          <p:nvPr/>
        </p:nvSpPr>
        <p:spPr bwMode="auto">
          <a:xfrm>
            <a:off x="1068388" y="2527300"/>
            <a:ext cx="6794500" cy="622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39688"/>
            <a:r>
              <a:rPr lang="en-US" sz="1800">
                <a:solidFill>
                  <a:schemeClr val="tx1"/>
                </a:solidFill>
                <a:latin typeface="Arial" charset="0"/>
                <a:ea typeface="ＭＳ Ｐゴシック" charset="0"/>
                <a:cs typeface="Arial" charset="0"/>
                <a:sym typeface="Arial" charset="0"/>
              </a:rPr>
              <a:t>We want to remove unwanted sources of variation, and keep the information relevant for whatever task we need to solve</a:t>
            </a:r>
          </a:p>
        </p:txBody>
      </p:sp>
      <p:pic>
        <p:nvPicPr>
          <p:cNvPr id="18440" name="Picture 8"/>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74750" y="3436938"/>
            <a:ext cx="3619500" cy="27146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ln/>
        </p:spPr>
        <p:txBody>
          <a:bodyPr rIns="132080"/>
          <a:lstStyle/>
          <a:p>
            <a:r>
              <a:rPr lang="en-US"/>
              <a:t>538</a:t>
            </a:r>
          </a:p>
        </p:txBody>
      </p:sp>
      <p:pic>
        <p:nvPicPr>
          <p:cNvPr id="53250"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524000"/>
            <a:ext cx="8915400" cy="43910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a:ln/>
        </p:spPr>
        <p:txBody>
          <a:bodyPr rIns="132080"/>
          <a:lstStyle/>
          <a:p>
            <a:r>
              <a:rPr lang="en-US"/>
              <a:t>1088</a:t>
            </a:r>
          </a:p>
        </p:txBody>
      </p:sp>
      <p:pic>
        <p:nvPicPr>
          <p:cNvPr id="54274"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200" y="1676400"/>
            <a:ext cx="8991600" cy="45243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ln/>
        </p:spPr>
        <p:txBody>
          <a:bodyPr rIns="132080"/>
          <a:lstStyle/>
          <a:p>
            <a:r>
              <a:rPr lang="en-US"/>
              <a:t>2094</a:t>
            </a:r>
          </a:p>
        </p:txBody>
      </p:sp>
      <p:pic>
        <p:nvPicPr>
          <p:cNvPr id="55298"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676400"/>
            <a:ext cx="8915400" cy="46021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a:ln/>
        </p:spPr>
        <p:txBody>
          <a:bodyPr rIns="132080"/>
          <a:lstStyle/>
          <a:p>
            <a:r>
              <a:rPr lang="en-US"/>
              <a:t>4052.</a:t>
            </a:r>
          </a:p>
        </p:txBody>
      </p:sp>
      <p:pic>
        <p:nvPicPr>
          <p:cNvPr id="56322"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 y="1905000"/>
            <a:ext cx="8686800" cy="43957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56323" name="Rectangle 3"/>
          <p:cNvSpPr>
            <a:spLocks/>
          </p:cNvSpPr>
          <p:nvPr/>
        </p:nvSpPr>
        <p:spPr bwMode="auto">
          <a:xfrm>
            <a:off x="2057400" y="1828800"/>
            <a:ext cx="533400" cy="381000"/>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type="none" w="med" len="med"/>
                <a:tailEnd type="none" w="med" len="med"/>
              </a14:hiddenLine>
            </a:ext>
          </a:extLst>
        </p:spPr>
        <p:txBody>
          <a:bodyPr lIns="0" tIns="0" rIns="0" bIns="0"/>
          <a:lstStyle/>
          <a:p>
            <a:endParaRPr lang="en-US"/>
          </a:p>
        </p:txBody>
      </p:sp>
      <p:sp>
        <p:nvSpPr>
          <p:cNvPr id="56324" name="Rectangle 4"/>
          <p:cNvSpPr>
            <a:spLocks/>
          </p:cNvSpPr>
          <p:nvPr/>
        </p:nvSpPr>
        <p:spPr bwMode="auto">
          <a:xfrm>
            <a:off x="1981200" y="1905000"/>
            <a:ext cx="661988" cy="381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ea typeface="ＭＳ Ｐゴシック" charset="0"/>
                <a:cs typeface="Times New Roman" charset="0"/>
              </a:rPr>
              <a:t>4052</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ln/>
        </p:spPr>
        <p:txBody>
          <a:bodyPr rIns="132080"/>
          <a:lstStyle/>
          <a:p>
            <a:r>
              <a:rPr lang="en-US"/>
              <a:t>8056.</a:t>
            </a:r>
          </a:p>
        </p:txBody>
      </p:sp>
      <p:pic>
        <p:nvPicPr>
          <p:cNvPr id="57346"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600" y="1752600"/>
            <a:ext cx="8915400" cy="43322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ln/>
        </p:spPr>
        <p:txBody>
          <a:bodyPr rIns="132080"/>
          <a:lstStyle/>
          <a:p>
            <a:r>
              <a:rPr lang="en-US"/>
              <a:t>15366</a:t>
            </a:r>
          </a:p>
        </p:txBody>
      </p:sp>
      <p:pic>
        <p:nvPicPr>
          <p:cNvPr id="58370"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600" y="1600200"/>
            <a:ext cx="8763000" cy="4470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ln/>
        </p:spPr>
        <p:txBody>
          <a:bodyPr rIns="132080"/>
          <a:lstStyle/>
          <a:p>
            <a:r>
              <a:rPr lang="en-US"/>
              <a:t>28743</a:t>
            </a:r>
          </a:p>
        </p:txBody>
      </p:sp>
      <p:pic>
        <p:nvPicPr>
          <p:cNvPr id="59394"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 y="1524000"/>
            <a:ext cx="8839200" cy="45847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a:ln/>
        </p:spPr>
        <p:txBody>
          <a:bodyPr rIns="132080"/>
          <a:lstStyle/>
          <a:p>
            <a:r>
              <a:rPr lang="en-US"/>
              <a:t>49190.</a:t>
            </a:r>
          </a:p>
        </p:txBody>
      </p:sp>
      <p:pic>
        <p:nvPicPr>
          <p:cNvPr id="60418"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 y="1828800"/>
            <a:ext cx="8534400" cy="43545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1" name="Rectangle 1"/>
          <p:cNvSpPr>
            <a:spLocks noGrp="1" noChangeArrowheads="1"/>
          </p:cNvSpPr>
          <p:nvPr>
            <p:ph type="title"/>
          </p:nvPr>
        </p:nvSpPr>
        <p:spPr>
          <a:ln/>
        </p:spPr>
        <p:txBody>
          <a:bodyPr rIns="132080"/>
          <a:lstStyle/>
          <a:p>
            <a:r>
              <a:rPr lang="en-US"/>
              <a:t> 65536.</a:t>
            </a:r>
          </a:p>
        </p:txBody>
      </p:sp>
      <p:pic>
        <p:nvPicPr>
          <p:cNvPr id="61442"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600" y="1752600"/>
            <a:ext cx="8915400" cy="45021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685800" y="0"/>
            <a:ext cx="7772400" cy="1143000"/>
          </a:xfrm>
          <a:ln/>
        </p:spPr>
        <p:txBody>
          <a:bodyPr rIns="132080"/>
          <a:lstStyle/>
          <a:p>
            <a:r>
              <a:rPr lang="en-US"/>
              <a:t>3</a:t>
            </a:r>
          </a:p>
        </p:txBody>
      </p:sp>
      <p:sp>
        <p:nvSpPr>
          <p:cNvPr id="62466" name="Rectangle 2"/>
          <p:cNvSpPr>
            <a:spLocks noGrp="1" noChangeArrowheads="1"/>
          </p:cNvSpPr>
          <p:nvPr>
            <p:ph type="body" idx="1"/>
          </p:nvPr>
        </p:nvSpPr>
        <p:spPr>
          <a:xfrm>
            <a:off x="152400" y="5715000"/>
            <a:ext cx="9220200" cy="1143000"/>
          </a:xfrm>
          <a:ln/>
        </p:spPr>
        <p:txBody>
          <a:bodyPr rIns="132080"/>
          <a:lstStyle/>
          <a:p>
            <a:pPr algn="ctr">
              <a:buFont typeface="Times New Roman" charset="0"/>
              <a:buNone/>
            </a:pPr>
            <a:r>
              <a:rPr lang="en-US" sz="2800"/>
              <a:t>Now, an analogous sequence of images, but selecting Fourier components in descending order of magnitude.</a:t>
            </a:r>
          </a:p>
        </p:txBody>
      </p:sp>
      <p:pic>
        <p:nvPicPr>
          <p:cNvPr id="62467"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ln/>
        </p:spPr>
        <p:txBody>
          <a:bodyPr rIns="132080"/>
          <a:lstStyle/>
          <a:p>
            <a:r>
              <a:rPr lang="en-US"/>
              <a:t>Linear filtering</a:t>
            </a:r>
          </a:p>
        </p:txBody>
      </p:sp>
      <p:sp>
        <p:nvSpPr>
          <p:cNvPr id="19458" name="Rectangle 2"/>
          <p:cNvSpPr>
            <a:spLocks/>
          </p:cNvSpPr>
          <p:nvPr/>
        </p:nvSpPr>
        <p:spPr bwMode="auto">
          <a:xfrm>
            <a:off x="2732088" y="1354138"/>
            <a:ext cx="8524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g [m,n]</a:t>
            </a:r>
          </a:p>
        </p:txBody>
      </p:sp>
      <p:sp>
        <p:nvSpPr>
          <p:cNvPr id="19459" name="Rectangle 3"/>
          <p:cNvSpPr>
            <a:spLocks/>
          </p:cNvSpPr>
          <p:nvPr/>
        </p:nvSpPr>
        <p:spPr bwMode="auto">
          <a:xfrm>
            <a:off x="5624513" y="1363663"/>
            <a:ext cx="7889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f [m,n]</a:t>
            </a:r>
          </a:p>
        </p:txBody>
      </p:sp>
      <p:sp>
        <p:nvSpPr>
          <p:cNvPr id="19460" name="Rectangle 4"/>
          <p:cNvSpPr>
            <a:spLocks/>
          </p:cNvSpPr>
          <p:nvPr/>
        </p:nvSpPr>
        <p:spPr bwMode="auto">
          <a:xfrm>
            <a:off x="3751263" y="1354138"/>
            <a:ext cx="1571625" cy="893762"/>
          </a:xfrm>
          <a:prstGeom prst="rect">
            <a:avLst/>
          </a:prstGeom>
          <a:solidFill>
            <a:srgbClr val="FFFFFF"/>
          </a:solidFill>
          <a:ln w="9525" cap="flat">
            <a:solidFill>
              <a:schemeClr val="tx1"/>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19461" name="Line 5"/>
          <p:cNvSpPr>
            <a:spLocks noChangeShapeType="1"/>
          </p:cNvSpPr>
          <p:nvPr/>
        </p:nvSpPr>
        <p:spPr bwMode="auto">
          <a:xfrm>
            <a:off x="2465388" y="1830388"/>
            <a:ext cx="1293812" cy="1587"/>
          </a:xfrm>
          <a:prstGeom prst="line">
            <a:avLst/>
          </a:prstGeom>
          <a:noFill/>
          <a:ln w="25400" cap="flat">
            <a:solidFill>
              <a:srgbClr val="4F81BD"/>
            </a:solidFill>
            <a:prstDash val="solid"/>
            <a:round/>
            <a:headEnd type="none" w="med" len="med"/>
            <a:tailEnd type="arrow" w="med" len="med"/>
          </a:ln>
          <a:effectLst>
            <a:outerShdw blurRad="38100" dist="25399" dir="5400000" algn="ctr" rotWithShape="0">
              <a:schemeClr val="bg2">
                <a:alpha val="37997"/>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9462" name="Line 6"/>
          <p:cNvSpPr>
            <a:spLocks noChangeShapeType="1"/>
          </p:cNvSpPr>
          <p:nvPr/>
        </p:nvSpPr>
        <p:spPr bwMode="auto">
          <a:xfrm>
            <a:off x="5324475" y="1781175"/>
            <a:ext cx="1295400" cy="1588"/>
          </a:xfrm>
          <a:prstGeom prst="line">
            <a:avLst/>
          </a:prstGeom>
          <a:noFill/>
          <a:ln w="25400" cap="flat">
            <a:solidFill>
              <a:srgbClr val="4F81BD"/>
            </a:solidFill>
            <a:prstDash val="solid"/>
            <a:round/>
            <a:headEnd type="none" w="med" len="med"/>
            <a:tailEnd type="arrow" w="med" len="med"/>
          </a:ln>
          <a:effectLst>
            <a:outerShdw blurRad="38100" dist="25399" dir="5400000" algn="ctr" rotWithShape="0">
              <a:schemeClr val="bg2">
                <a:alpha val="37997"/>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pic>
        <p:nvPicPr>
          <p:cNvPr id="19463" name="Picture 7"/>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692400" y="2916238"/>
            <a:ext cx="4225925" cy="8509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19464" name="Rectangle 8"/>
          <p:cNvSpPr>
            <a:spLocks/>
          </p:cNvSpPr>
          <p:nvPr/>
        </p:nvSpPr>
        <p:spPr bwMode="auto">
          <a:xfrm>
            <a:off x="420688" y="2505075"/>
            <a:ext cx="8032750"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For a linear system, each output is a linear combination of all the input values:</a:t>
            </a:r>
          </a:p>
        </p:txBody>
      </p:sp>
      <p:sp>
        <p:nvSpPr>
          <p:cNvPr id="19465" name="Rectangle 9"/>
          <p:cNvSpPr>
            <a:spLocks/>
          </p:cNvSpPr>
          <p:nvPr/>
        </p:nvSpPr>
        <p:spPr bwMode="auto">
          <a:xfrm>
            <a:off x="4037013" y="4191000"/>
            <a:ext cx="83343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f = H g</a:t>
            </a:r>
          </a:p>
        </p:txBody>
      </p:sp>
      <p:sp>
        <p:nvSpPr>
          <p:cNvPr id="19466" name="Rectangle 10"/>
          <p:cNvSpPr>
            <a:spLocks/>
          </p:cNvSpPr>
          <p:nvPr/>
        </p:nvSpPr>
        <p:spPr bwMode="auto">
          <a:xfrm>
            <a:off x="3248025" y="5402263"/>
            <a:ext cx="287338"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a:t>
            </a:r>
          </a:p>
        </p:txBody>
      </p:sp>
      <p:sp>
        <p:nvSpPr>
          <p:cNvPr id="19467" name="Rectangle 11"/>
          <p:cNvSpPr>
            <a:spLocks/>
          </p:cNvSpPr>
          <p:nvPr/>
        </p:nvSpPr>
        <p:spPr bwMode="auto">
          <a:xfrm>
            <a:off x="3714750" y="4641850"/>
            <a:ext cx="1838325" cy="1763713"/>
          </a:xfrm>
          <a:prstGeom prst="rect">
            <a:avLst/>
          </a:prstGeom>
          <a:gradFill rotWithShape="0">
            <a:gsLst>
              <a:gs pos="0">
                <a:srgbClr val="9BC1FF"/>
              </a:gs>
              <a:gs pos="100000">
                <a:srgbClr val="3F80CD"/>
              </a:gs>
            </a:gsLst>
            <a:lin ang="5400000" scaled="1"/>
          </a:gra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19468" name="Rectangle 12"/>
          <p:cNvSpPr>
            <a:spLocks/>
          </p:cNvSpPr>
          <p:nvPr/>
        </p:nvSpPr>
        <p:spPr bwMode="auto">
          <a:xfrm>
            <a:off x="468313" y="3989388"/>
            <a:ext cx="16144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In matrix form:</a:t>
            </a:r>
          </a:p>
        </p:txBody>
      </p:sp>
      <p:sp>
        <p:nvSpPr>
          <p:cNvPr id="19469" name="Rectangle 13"/>
          <p:cNvSpPr>
            <a:spLocks/>
          </p:cNvSpPr>
          <p:nvPr/>
        </p:nvSpPr>
        <p:spPr bwMode="auto">
          <a:xfrm>
            <a:off x="5765800" y="4657725"/>
            <a:ext cx="50800" cy="1790700"/>
          </a:xfrm>
          <a:prstGeom prst="rect">
            <a:avLst/>
          </a:prstGeom>
          <a:gradFill rotWithShape="0">
            <a:gsLst>
              <a:gs pos="0">
                <a:srgbClr val="9BC1FF"/>
              </a:gs>
              <a:gs pos="100000">
                <a:srgbClr val="3F80CD"/>
              </a:gs>
            </a:gsLst>
            <a:lin ang="5400000" scaled="1"/>
          </a:gra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19470" name="Rectangle 14"/>
          <p:cNvSpPr>
            <a:spLocks/>
          </p:cNvSpPr>
          <p:nvPr/>
        </p:nvSpPr>
        <p:spPr bwMode="auto">
          <a:xfrm>
            <a:off x="3162300" y="4635500"/>
            <a:ext cx="50800" cy="1790700"/>
          </a:xfrm>
          <a:prstGeom prst="rect">
            <a:avLst/>
          </a:prstGeom>
          <a:gradFill rotWithShape="0">
            <a:gsLst>
              <a:gs pos="0">
                <a:srgbClr val="9BC1FF"/>
              </a:gs>
              <a:gs pos="100000">
                <a:srgbClr val="3F80CD"/>
              </a:gs>
            </a:gsLst>
            <a:lin ang="5400000" scaled="1"/>
          </a:gra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89" name="Rectangle 1"/>
          <p:cNvSpPr>
            <a:spLocks noGrp="1" noChangeArrowheads="1"/>
          </p:cNvSpPr>
          <p:nvPr>
            <p:ph type="title"/>
          </p:nvPr>
        </p:nvSpPr>
        <p:spPr>
          <a:xfrm>
            <a:off x="685800" y="0"/>
            <a:ext cx="7772400" cy="1447800"/>
          </a:xfrm>
          <a:ln/>
        </p:spPr>
        <p:txBody>
          <a:bodyPr rIns="132080"/>
          <a:lstStyle/>
          <a:p>
            <a:r>
              <a:rPr lang="en-US"/>
              <a:t>5</a:t>
            </a:r>
          </a:p>
        </p:txBody>
      </p:sp>
      <p:sp>
        <p:nvSpPr>
          <p:cNvPr id="63490" name="Rectangle 2"/>
          <p:cNvSpPr>
            <a:spLocks noGrp="1" noChangeArrowheads="1"/>
          </p:cNvSpPr>
          <p:nvPr>
            <p:ph type="body" idx="1"/>
          </p:nvPr>
        </p:nvSpPr>
        <p:spPr>
          <a:ln/>
        </p:spPr>
        <p:txBody>
          <a:bodyPr rIns="132080"/>
          <a:lstStyle/>
          <a:p>
            <a:pPr>
              <a:buClr>
                <a:srgbClr val="000000"/>
              </a:buClr>
            </a:pPr>
            <a:endParaRPr lang="en-US"/>
          </a:p>
        </p:txBody>
      </p:sp>
      <p:pic>
        <p:nvPicPr>
          <p:cNvPr id="63491"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685800" y="0"/>
            <a:ext cx="7772400" cy="1295400"/>
          </a:xfrm>
          <a:ln/>
        </p:spPr>
        <p:txBody>
          <a:bodyPr rIns="132080"/>
          <a:lstStyle/>
          <a:p>
            <a:r>
              <a:rPr lang="en-US"/>
              <a:t>9</a:t>
            </a:r>
          </a:p>
        </p:txBody>
      </p:sp>
      <p:sp>
        <p:nvSpPr>
          <p:cNvPr id="64514" name="Rectangle 2"/>
          <p:cNvSpPr>
            <a:spLocks noGrp="1" noChangeArrowheads="1"/>
          </p:cNvSpPr>
          <p:nvPr>
            <p:ph type="body" idx="1"/>
          </p:nvPr>
        </p:nvSpPr>
        <p:spPr>
          <a:ln/>
        </p:spPr>
        <p:txBody>
          <a:bodyPr rIns="132080"/>
          <a:lstStyle/>
          <a:p>
            <a:pPr>
              <a:buClr>
                <a:srgbClr val="000000"/>
              </a:buClr>
            </a:pPr>
            <a:endParaRPr lang="en-US"/>
          </a:p>
        </p:txBody>
      </p:sp>
      <p:pic>
        <p:nvPicPr>
          <p:cNvPr id="64515"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Rectangle 1"/>
          <p:cNvSpPr>
            <a:spLocks noGrp="1" noChangeArrowheads="1"/>
          </p:cNvSpPr>
          <p:nvPr>
            <p:ph type="title"/>
          </p:nvPr>
        </p:nvSpPr>
        <p:spPr>
          <a:xfrm>
            <a:off x="685800" y="0"/>
            <a:ext cx="7772400" cy="1295400"/>
          </a:xfrm>
          <a:ln/>
        </p:spPr>
        <p:txBody>
          <a:bodyPr rIns="132080"/>
          <a:lstStyle/>
          <a:p>
            <a:r>
              <a:rPr lang="en-US"/>
              <a:t>17</a:t>
            </a:r>
          </a:p>
        </p:txBody>
      </p:sp>
      <p:sp>
        <p:nvSpPr>
          <p:cNvPr id="65538" name="Rectangle 2"/>
          <p:cNvSpPr>
            <a:spLocks noGrp="1" noChangeArrowheads="1"/>
          </p:cNvSpPr>
          <p:nvPr>
            <p:ph type="body" idx="1"/>
          </p:nvPr>
        </p:nvSpPr>
        <p:spPr>
          <a:ln/>
        </p:spPr>
        <p:txBody>
          <a:bodyPr rIns="132080"/>
          <a:lstStyle/>
          <a:p>
            <a:pPr>
              <a:buClr>
                <a:srgbClr val="000000"/>
              </a:buClr>
            </a:pPr>
            <a:endParaRPr lang="en-US"/>
          </a:p>
        </p:txBody>
      </p:sp>
      <p:pic>
        <p:nvPicPr>
          <p:cNvPr id="65539"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685800" y="0"/>
            <a:ext cx="7772400" cy="1295400"/>
          </a:xfrm>
          <a:ln/>
        </p:spPr>
        <p:txBody>
          <a:bodyPr rIns="132080"/>
          <a:lstStyle/>
          <a:p>
            <a:r>
              <a:rPr lang="en-US"/>
              <a:t>33</a:t>
            </a:r>
          </a:p>
        </p:txBody>
      </p:sp>
      <p:sp>
        <p:nvSpPr>
          <p:cNvPr id="66562" name="Rectangle 2"/>
          <p:cNvSpPr>
            <a:spLocks noGrp="1" noChangeArrowheads="1"/>
          </p:cNvSpPr>
          <p:nvPr>
            <p:ph type="body" idx="1"/>
          </p:nvPr>
        </p:nvSpPr>
        <p:spPr>
          <a:ln/>
        </p:spPr>
        <p:txBody>
          <a:bodyPr rIns="132080"/>
          <a:lstStyle/>
          <a:p>
            <a:pPr>
              <a:buClr>
                <a:srgbClr val="000000"/>
              </a:buClr>
            </a:pPr>
            <a:endParaRPr lang="en-US"/>
          </a:p>
        </p:txBody>
      </p:sp>
      <p:pic>
        <p:nvPicPr>
          <p:cNvPr id="66563"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Rectangle 1"/>
          <p:cNvSpPr>
            <a:spLocks noGrp="1" noChangeArrowheads="1"/>
          </p:cNvSpPr>
          <p:nvPr>
            <p:ph type="title"/>
          </p:nvPr>
        </p:nvSpPr>
        <p:spPr>
          <a:xfrm>
            <a:off x="685800" y="0"/>
            <a:ext cx="7772400" cy="1295400"/>
          </a:xfrm>
          <a:ln/>
        </p:spPr>
        <p:txBody>
          <a:bodyPr rIns="132080"/>
          <a:lstStyle/>
          <a:p>
            <a:r>
              <a:rPr lang="en-US"/>
              <a:t>65</a:t>
            </a:r>
          </a:p>
        </p:txBody>
      </p:sp>
      <p:sp>
        <p:nvSpPr>
          <p:cNvPr id="67586" name="Rectangle 2"/>
          <p:cNvSpPr>
            <a:spLocks noGrp="1" noChangeArrowheads="1"/>
          </p:cNvSpPr>
          <p:nvPr>
            <p:ph type="body" idx="1"/>
          </p:nvPr>
        </p:nvSpPr>
        <p:spPr>
          <a:ln/>
        </p:spPr>
        <p:txBody>
          <a:bodyPr rIns="132080"/>
          <a:lstStyle/>
          <a:p>
            <a:pPr>
              <a:buClr>
                <a:srgbClr val="000000"/>
              </a:buClr>
            </a:pPr>
            <a:endParaRPr lang="en-US"/>
          </a:p>
        </p:txBody>
      </p:sp>
      <p:pic>
        <p:nvPicPr>
          <p:cNvPr id="67587"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685800" y="0"/>
            <a:ext cx="7772400" cy="1295400"/>
          </a:xfrm>
          <a:ln/>
        </p:spPr>
        <p:txBody>
          <a:bodyPr rIns="132080"/>
          <a:lstStyle/>
          <a:p>
            <a:r>
              <a:rPr lang="en-US"/>
              <a:t>129</a:t>
            </a:r>
          </a:p>
        </p:txBody>
      </p:sp>
      <p:sp>
        <p:nvSpPr>
          <p:cNvPr id="68610" name="Rectangle 2"/>
          <p:cNvSpPr>
            <a:spLocks noGrp="1" noChangeArrowheads="1"/>
          </p:cNvSpPr>
          <p:nvPr>
            <p:ph type="body" idx="1"/>
          </p:nvPr>
        </p:nvSpPr>
        <p:spPr>
          <a:ln/>
        </p:spPr>
        <p:txBody>
          <a:bodyPr rIns="132080"/>
          <a:lstStyle/>
          <a:p>
            <a:pPr>
              <a:buClr>
                <a:srgbClr val="000000"/>
              </a:buClr>
            </a:pPr>
            <a:endParaRPr lang="en-US"/>
          </a:p>
        </p:txBody>
      </p:sp>
      <p:pic>
        <p:nvPicPr>
          <p:cNvPr id="68611"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xfrm>
            <a:off x="685800" y="0"/>
            <a:ext cx="7772400" cy="1295400"/>
          </a:xfrm>
          <a:ln/>
        </p:spPr>
        <p:txBody>
          <a:bodyPr rIns="132080"/>
          <a:lstStyle/>
          <a:p>
            <a:r>
              <a:rPr lang="en-US"/>
              <a:t>257</a:t>
            </a:r>
          </a:p>
        </p:txBody>
      </p:sp>
      <p:sp>
        <p:nvSpPr>
          <p:cNvPr id="69634" name="Rectangle 2"/>
          <p:cNvSpPr>
            <a:spLocks noGrp="1" noChangeArrowheads="1"/>
          </p:cNvSpPr>
          <p:nvPr>
            <p:ph type="body" idx="1"/>
          </p:nvPr>
        </p:nvSpPr>
        <p:spPr>
          <a:ln/>
        </p:spPr>
        <p:txBody>
          <a:bodyPr rIns="132080"/>
          <a:lstStyle/>
          <a:p>
            <a:pPr>
              <a:buClr>
                <a:srgbClr val="000000"/>
              </a:buClr>
            </a:pPr>
            <a:endParaRPr lang="en-US"/>
          </a:p>
        </p:txBody>
      </p:sp>
      <p:pic>
        <p:nvPicPr>
          <p:cNvPr id="69635"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685800" y="0"/>
            <a:ext cx="7772400" cy="1295400"/>
          </a:xfrm>
          <a:ln/>
        </p:spPr>
        <p:txBody>
          <a:bodyPr rIns="132080"/>
          <a:lstStyle/>
          <a:p>
            <a:r>
              <a:rPr lang="en-US"/>
              <a:t>513</a:t>
            </a:r>
          </a:p>
        </p:txBody>
      </p:sp>
      <p:sp>
        <p:nvSpPr>
          <p:cNvPr id="70658" name="Rectangle 2"/>
          <p:cNvSpPr>
            <a:spLocks noGrp="1" noChangeArrowheads="1"/>
          </p:cNvSpPr>
          <p:nvPr>
            <p:ph type="body" idx="1"/>
          </p:nvPr>
        </p:nvSpPr>
        <p:spPr>
          <a:ln/>
        </p:spPr>
        <p:txBody>
          <a:bodyPr rIns="132080"/>
          <a:lstStyle/>
          <a:p>
            <a:pPr>
              <a:buClr>
                <a:srgbClr val="000000"/>
              </a:buClr>
            </a:pPr>
            <a:endParaRPr lang="en-US"/>
          </a:p>
        </p:txBody>
      </p:sp>
      <p:pic>
        <p:nvPicPr>
          <p:cNvPr id="70659"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Rectangle 1"/>
          <p:cNvSpPr>
            <a:spLocks noGrp="1" noChangeArrowheads="1"/>
          </p:cNvSpPr>
          <p:nvPr>
            <p:ph type="title"/>
          </p:nvPr>
        </p:nvSpPr>
        <p:spPr>
          <a:xfrm>
            <a:off x="685800" y="0"/>
            <a:ext cx="7772400" cy="1295400"/>
          </a:xfrm>
          <a:ln/>
        </p:spPr>
        <p:txBody>
          <a:bodyPr rIns="132080"/>
          <a:lstStyle/>
          <a:p>
            <a:r>
              <a:rPr lang="en-US"/>
              <a:t>1025</a:t>
            </a:r>
          </a:p>
        </p:txBody>
      </p:sp>
      <p:sp>
        <p:nvSpPr>
          <p:cNvPr id="71682" name="Rectangle 2"/>
          <p:cNvSpPr>
            <a:spLocks noGrp="1" noChangeArrowheads="1"/>
          </p:cNvSpPr>
          <p:nvPr>
            <p:ph type="body" idx="1"/>
          </p:nvPr>
        </p:nvSpPr>
        <p:spPr>
          <a:ln/>
        </p:spPr>
        <p:txBody>
          <a:bodyPr rIns="132080"/>
          <a:lstStyle/>
          <a:p>
            <a:pPr>
              <a:buClr>
                <a:srgbClr val="000000"/>
              </a:buClr>
            </a:pPr>
            <a:endParaRPr lang="en-US"/>
          </a:p>
        </p:txBody>
      </p:sp>
      <p:pic>
        <p:nvPicPr>
          <p:cNvPr id="71683"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Rectangle 1"/>
          <p:cNvSpPr>
            <a:spLocks noGrp="1" noChangeArrowheads="1"/>
          </p:cNvSpPr>
          <p:nvPr>
            <p:ph type="title"/>
          </p:nvPr>
        </p:nvSpPr>
        <p:spPr>
          <a:xfrm>
            <a:off x="685800" y="0"/>
            <a:ext cx="7772400" cy="1295400"/>
          </a:xfrm>
          <a:ln/>
        </p:spPr>
        <p:txBody>
          <a:bodyPr rIns="132080"/>
          <a:lstStyle/>
          <a:p>
            <a:r>
              <a:rPr lang="en-US"/>
              <a:t>2049</a:t>
            </a:r>
          </a:p>
        </p:txBody>
      </p:sp>
      <p:sp>
        <p:nvSpPr>
          <p:cNvPr id="72706" name="Rectangle 2"/>
          <p:cNvSpPr>
            <a:spLocks noGrp="1" noChangeArrowheads="1"/>
          </p:cNvSpPr>
          <p:nvPr>
            <p:ph type="body" idx="1"/>
          </p:nvPr>
        </p:nvSpPr>
        <p:spPr>
          <a:ln/>
        </p:spPr>
        <p:txBody>
          <a:bodyPr rIns="132080"/>
          <a:lstStyle/>
          <a:p>
            <a:pPr>
              <a:buClr>
                <a:srgbClr val="000000"/>
              </a:buClr>
            </a:pPr>
            <a:endParaRPr lang="en-US"/>
          </a:p>
        </p:txBody>
      </p:sp>
      <p:pic>
        <p:nvPicPr>
          <p:cNvPr id="72707"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ln/>
        </p:spPr>
        <p:txBody>
          <a:bodyPr rIns="132080"/>
          <a:lstStyle/>
          <a:p>
            <a:r>
              <a:rPr lang="en-US" dirty="0"/>
              <a:t>Linear filtering</a:t>
            </a:r>
          </a:p>
        </p:txBody>
      </p:sp>
      <p:sp>
        <p:nvSpPr>
          <p:cNvPr id="20482" name="Rectangle 2"/>
          <p:cNvSpPr>
            <a:spLocks/>
          </p:cNvSpPr>
          <p:nvPr/>
        </p:nvSpPr>
        <p:spPr bwMode="auto">
          <a:xfrm>
            <a:off x="2732088" y="1354138"/>
            <a:ext cx="746470" cy="27699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smtClean="0">
                <a:solidFill>
                  <a:schemeClr val="tx1"/>
                </a:solidFill>
                <a:latin typeface="Times"/>
                <a:ea typeface="ＭＳ Ｐゴシック" charset="0"/>
                <a:cs typeface="Times"/>
                <a:sym typeface="Arial" charset="0"/>
              </a:rPr>
              <a:t>g</a:t>
            </a:r>
            <a:r>
              <a:rPr lang="en-US" sz="1800" dirty="0" smtClean="0">
                <a:solidFill>
                  <a:schemeClr val="tx1"/>
                </a:solidFill>
                <a:latin typeface="Arial" charset="0"/>
                <a:ea typeface="ＭＳ Ｐゴシック" charset="0"/>
                <a:cs typeface="Arial" charset="0"/>
                <a:sym typeface="Arial" charset="0"/>
              </a:rPr>
              <a:t> </a:t>
            </a:r>
            <a:r>
              <a:rPr lang="en-US" sz="1800" dirty="0">
                <a:solidFill>
                  <a:schemeClr val="tx1"/>
                </a:solidFill>
                <a:latin typeface="Arial" charset="0"/>
                <a:ea typeface="ＭＳ Ｐゴシック" charset="0"/>
                <a:cs typeface="Arial" charset="0"/>
                <a:sym typeface="Arial" charset="0"/>
              </a:rPr>
              <a:t>[</a:t>
            </a:r>
            <a:r>
              <a:rPr lang="en-US" sz="1800" dirty="0" err="1">
                <a:solidFill>
                  <a:schemeClr val="tx1"/>
                </a:solidFill>
                <a:latin typeface="Arial" charset="0"/>
                <a:ea typeface="ＭＳ Ｐゴシック" charset="0"/>
                <a:cs typeface="Arial" charset="0"/>
                <a:sym typeface="Arial" charset="0"/>
              </a:rPr>
              <a:t>m,n</a:t>
            </a:r>
            <a:r>
              <a:rPr lang="en-US" sz="1800" dirty="0">
                <a:solidFill>
                  <a:schemeClr val="tx1"/>
                </a:solidFill>
                <a:latin typeface="Arial" charset="0"/>
                <a:ea typeface="ＭＳ Ｐゴシック" charset="0"/>
                <a:cs typeface="Arial" charset="0"/>
                <a:sym typeface="Arial" charset="0"/>
              </a:rPr>
              <a:t>]</a:t>
            </a:r>
          </a:p>
        </p:txBody>
      </p:sp>
      <p:sp>
        <p:nvSpPr>
          <p:cNvPr id="20483" name="Rectangle 3"/>
          <p:cNvSpPr>
            <a:spLocks/>
          </p:cNvSpPr>
          <p:nvPr/>
        </p:nvSpPr>
        <p:spPr bwMode="auto">
          <a:xfrm>
            <a:off x="5624513" y="1363663"/>
            <a:ext cx="7889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f [m,n]</a:t>
            </a:r>
          </a:p>
        </p:txBody>
      </p:sp>
      <p:sp>
        <p:nvSpPr>
          <p:cNvPr id="20484" name="Rectangle 4"/>
          <p:cNvSpPr>
            <a:spLocks/>
          </p:cNvSpPr>
          <p:nvPr/>
        </p:nvSpPr>
        <p:spPr bwMode="auto">
          <a:xfrm>
            <a:off x="3751263" y="1354138"/>
            <a:ext cx="1571625" cy="893762"/>
          </a:xfrm>
          <a:prstGeom prst="rect">
            <a:avLst/>
          </a:prstGeom>
          <a:solidFill>
            <a:srgbClr val="FFFFFF"/>
          </a:solidFill>
          <a:ln w="9525" cap="flat">
            <a:solidFill>
              <a:schemeClr val="tx1"/>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20485" name="Line 5"/>
          <p:cNvSpPr>
            <a:spLocks noChangeShapeType="1"/>
          </p:cNvSpPr>
          <p:nvPr/>
        </p:nvSpPr>
        <p:spPr bwMode="auto">
          <a:xfrm>
            <a:off x="2465388" y="1830388"/>
            <a:ext cx="1293812" cy="1587"/>
          </a:xfrm>
          <a:prstGeom prst="line">
            <a:avLst/>
          </a:prstGeom>
          <a:noFill/>
          <a:ln w="25400" cap="flat">
            <a:solidFill>
              <a:srgbClr val="4F81BD"/>
            </a:solidFill>
            <a:prstDash val="solid"/>
            <a:round/>
            <a:headEnd type="none" w="med" len="med"/>
            <a:tailEnd type="arrow" w="med" len="med"/>
          </a:ln>
          <a:effectLst>
            <a:outerShdw blurRad="38100" dist="25399" dir="5400000" algn="ctr" rotWithShape="0">
              <a:schemeClr val="bg2">
                <a:alpha val="37997"/>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0486" name="Line 6"/>
          <p:cNvSpPr>
            <a:spLocks noChangeShapeType="1"/>
          </p:cNvSpPr>
          <p:nvPr/>
        </p:nvSpPr>
        <p:spPr bwMode="auto">
          <a:xfrm>
            <a:off x="5324475" y="1781175"/>
            <a:ext cx="1295400" cy="1588"/>
          </a:xfrm>
          <a:prstGeom prst="line">
            <a:avLst/>
          </a:prstGeom>
          <a:noFill/>
          <a:ln w="25400" cap="flat">
            <a:solidFill>
              <a:srgbClr val="4F81BD"/>
            </a:solidFill>
            <a:prstDash val="solid"/>
            <a:round/>
            <a:headEnd type="none" w="med" len="med"/>
            <a:tailEnd type="arrow" w="med" len="med"/>
          </a:ln>
          <a:effectLst>
            <a:outerShdw blurRad="38100" dist="25399" dir="5400000" algn="ctr" rotWithShape="0">
              <a:schemeClr val="bg2">
                <a:alpha val="37997"/>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0487" name="Rectangle 7"/>
          <p:cNvSpPr>
            <a:spLocks/>
          </p:cNvSpPr>
          <p:nvPr/>
        </p:nvSpPr>
        <p:spPr bwMode="auto">
          <a:xfrm>
            <a:off x="460375" y="2400300"/>
            <a:ext cx="8413750" cy="622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In vision, many times, we are interested in operations that are spatially invariant.</a:t>
            </a:r>
            <a:br>
              <a:rPr lang="en-US" sz="1800">
                <a:solidFill>
                  <a:schemeClr val="tx1"/>
                </a:solidFill>
                <a:latin typeface="Arial" charset="0"/>
                <a:ea typeface="ＭＳ Ｐゴシック" charset="0"/>
                <a:cs typeface="Arial" charset="0"/>
                <a:sym typeface="Arial" charset="0"/>
              </a:rPr>
            </a:br>
            <a:r>
              <a:rPr lang="en-US" sz="1800">
                <a:solidFill>
                  <a:schemeClr val="tx1"/>
                </a:solidFill>
                <a:latin typeface="Arial" charset="0"/>
                <a:ea typeface="ＭＳ Ｐゴシック" charset="0"/>
                <a:cs typeface="Arial" charset="0"/>
                <a:sym typeface="Arial" charset="0"/>
              </a:rPr>
              <a:t>For a linear spatially invariant system:</a:t>
            </a:r>
          </a:p>
        </p:txBody>
      </p:sp>
      <p:pic>
        <p:nvPicPr>
          <p:cNvPr id="20489" name="Picture 9"/>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5188" t="10800" r="25063" b="23135"/>
          <a:stretch>
            <a:fillRect/>
          </a:stretch>
        </p:blipFill>
        <p:spPr bwMode="auto">
          <a:xfrm>
            <a:off x="1195388" y="4219575"/>
            <a:ext cx="2330450" cy="2332038"/>
          </a:xfrm>
          <a:prstGeom prst="rect">
            <a:avLst/>
          </a:prstGeom>
          <a:noFill/>
          <a:ln w="9525" cap="flat">
            <a:solidFill>
              <a:schemeClr val="tx1"/>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0490" name="Rectangle 10"/>
          <p:cNvSpPr>
            <a:spLocks/>
          </p:cNvSpPr>
          <p:nvPr/>
        </p:nvSpPr>
        <p:spPr bwMode="auto">
          <a:xfrm>
            <a:off x="1320800" y="4303713"/>
            <a:ext cx="568325" cy="558800"/>
          </a:xfrm>
          <a:prstGeom prst="rect">
            <a:avLst/>
          </a:prstGeom>
          <a:noFill/>
          <a:ln w="28575" cap="flat">
            <a:solidFill>
              <a:srgbClr val="FF0000"/>
            </a:solidFill>
            <a:prstDash val="solid"/>
            <a:round/>
            <a:headEnd type="none" w="med" len="med"/>
            <a:tailEnd type="none" w="med" len="med"/>
          </a:ln>
          <a:effectLst>
            <a:outerShdw blurRad="38100" dist="25399" dir="5400000" algn="ctr" rotWithShape="0">
              <a:schemeClr val="bg2">
                <a:alpha val="34998"/>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0491" name="Rectangle 11"/>
          <p:cNvSpPr>
            <a:spLocks/>
          </p:cNvSpPr>
          <p:nvPr/>
        </p:nvSpPr>
        <p:spPr bwMode="auto">
          <a:xfrm>
            <a:off x="3592513" y="5205413"/>
            <a:ext cx="28733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a:t>
            </a:r>
          </a:p>
        </p:txBody>
      </p:sp>
      <p:sp>
        <p:nvSpPr>
          <p:cNvPr id="20492" name="Rectangle 12"/>
          <p:cNvSpPr>
            <a:spLocks/>
          </p:cNvSpPr>
          <p:nvPr/>
        </p:nvSpPr>
        <p:spPr bwMode="auto">
          <a:xfrm>
            <a:off x="5087938" y="4219575"/>
            <a:ext cx="2424112" cy="2314575"/>
          </a:xfrm>
          <a:prstGeom prst="rect">
            <a:avLst/>
          </a:prstGeom>
          <a:solidFill>
            <a:srgbClr val="FFFFFF"/>
          </a:solidFill>
          <a:ln w="28575" cap="flat">
            <a:solidFill>
              <a:schemeClr val="tx1"/>
            </a:solidFill>
            <a:prstDash val="solid"/>
            <a:round/>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20493" name="Line 13"/>
          <p:cNvSpPr>
            <a:spLocks noChangeShapeType="1"/>
          </p:cNvSpPr>
          <p:nvPr/>
        </p:nvSpPr>
        <p:spPr bwMode="auto">
          <a:xfrm>
            <a:off x="1912938" y="4294188"/>
            <a:ext cx="3694112" cy="276225"/>
          </a:xfrm>
          <a:prstGeom prst="line">
            <a:avLst/>
          </a:prstGeom>
          <a:noFill/>
          <a:ln w="25400" cap="flat">
            <a:solidFill>
              <a:srgbClr val="4F81BD"/>
            </a:solidFill>
            <a:prstDash val="solid"/>
            <a:round/>
            <a:headEnd type="none" w="med" len="med"/>
            <a:tailEnd type="arrow" w="med" len="med"/>
          </a:ln>
          <a:effectLst>
            <a:outerShdw blurRad="38100" dist="25399" dir="5400000" algn="ctr" rotWithShape="0">
              <a:schemeClr val="bg2">
                <a:alpha val="37997"/>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0494" name="Line 14"/>
          <p:cNvSpPr>
            <a:spLocks noChangeShapeType="1"/>
          </p:cNvSpPr>
          <p:nvPr/>
        </p:nvSpPr>
        <p:spPr bwMode="auto">
          <a:xfrm rot="10800000" flipH="1">
            <a:off x="1905000" y="4578350"/>
            <a:ext cx="3702050" cy="293688"/>
          </a:xfrm>
          <a:prstGeom prst="line">
            <a:avLst/>
          </a:prstGeom>
          <a:noFill/>
          <a:ln w="25400" cap="flat">
            <a:solidFill>
              <a:srgbClr val="4F81BD"/>
            </a:solidFill>
            <a:prstDash val="solid"/>
            <a:round/>
            <a:headEnd type="none" w="med" len="med"/>
            <a:tailEnd type="arrow" w="med" len="med"/>
          </a:ln>
          <a:effectLst>
            <a:outerShdw blurRad="38100" dist="25399" dir="5400000" algn="ctr" rotWithShape="0">
              <a:schemeClr val="bg2">
                <a:alpha val="37997"/>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0495" name="Rectangle 15"/>
          <p:cNvSpPr>
            <a:spLocks/>
          </p:cNvSpPr>
          <p:nvPr/>
        </p:nvSpPr>
        <p:spPr bwMode="auto">
          <a:xfrm>
            <a:off x="5607050" y="4529138"/>
            <a:ext cx="66675" cy="74612"/>
          </a:xfrm>
          <a:prstGeom prst="rect">
            <a:avLst/>
          </a:prstGeom>
          <a:solidFill>
            <a:srgbClr val="000000"/>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sp>
        <p:nvSpPr>
          <p:cNvPr id="20496" name="Rectangle 16"/>
          <p:cNvSpPr>
            <a:spLocks/>
          </p:cNvSpPr>
          <p:nvPr/>
        </p:nvSpPr>
        <p:spPr bwMode="auto">
          <a:xfrm>
            <a:off x="2859088" y="5826125"/>
            <a:ext cx="568325" cy="560388"/>
          </a:xfrm>
          <a:prstGeom prst="rect">
            <a:avLst/>
          </a:prstGeom>
          <a:noFill/>
          <a:ln w="28575" cap="flat">
            <a:solidFill>
              <a:srgbClr val="FF0000"/>
            </a:solidFill>
            <a:prstDash val="solid"/>
            <a:round/>
            <a:headEnd type="none" w="med" len="med"/>
            <a:tailEnd type="none" w="med" len="med"/>
          </a:ln>
          <a:effectLst>
            <a:outerShdw blurRad="38100" dist="25399" dir="5400000" algn="ctr" rotWithShape="0">
              <a:schemeClr val="bg2">
                <a:alpha val="34998"/>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0497" name="Line 17"/>
          <p:cNvSpPr>
            <a:spLocks noChangeShapeType="1"/>
          </p:cNvSpPr>
          <p:nvPr/>
        </p:nvSpPr>
        <p:spPr bwMode="auto">
          <a:xfrm>
            <a:off x="3452813" y="5818188"/>
            <a:ext cx="3692525" cy="274637"/>
          </a:xfrm>
          <a:prstGeom prst="line">
            <a:avLst/>
          </a:prstGeom>
          <a:noFill/>
          <a:ln w="25400" cap="flat">
            <a:solidFill>
              <a:srgbClr val="4F81BD"/>
            </a:solidFill>
            <a:prstDash val="solid"/>
            <a:round/>
            <a:headEnd type="none" w="med" len="med"/>
            <a:tailEnd type="arrow" w="med" len="med"/>
          </a:ln>
          <a:effectLst>
            <a:outerShdw blurRad="38100" dist="25399" dir="5400000" algn="ctr" rotWithShape="0">
              <a:schemeClr val="bg2">
                <a:alpha val="37997"/>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0498" name="Line 18"/>
          <p:cNvSpPr>
            <a:spLocks noChangeShapeType="1"/>
          </p:cNvSpPr>
          <p:nvPr/>
        </p:nvSpPr>
        <p:spPr bwMode="auto">
          <a:xfrm rot="10800000" flipH="1">
            <a:off x="3444875" y="6102350"/>
            <a:ext cx="3700463" cy="292100"/>
          </a:xfrm>
          <a:prstGeom prst="line">
            <a:avLst/>
          </a:prstGeom>
          <a:noFill/>
          <a:ln w="25400" cap="flat">
            <a:solidFill>
              <a:srgbClr val="4F81BD"/>
            </a:solidFill>
            <a:prstDash val="solid"/>
            <a:round/>
            <a:headEnd type="none" w="med" len="med"/>
            <a:tailEnd type="arrow" w="med" len="med"/>
          </a:ln>
          <a:effectLst>
            <a:outerShdw blurRad="38100" dist="25399" dir="5400000" algn="ctr" rotWithShape="0">
              <a:schemeClr val="bg2">
                <a:alpha val="37997"/>
              </a:scheme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20499" name="Rectangle 19"/>
          <p:cNvSpPr>
            <a:spLocks/>
          </p:cNvSpPr>
          <p:nvPr/>
        </p:nvSpPr>
        <p:spPr bwMode="auto">
          <a:xfrm>
            <a:off x="7145338" y="6051550"/>
            <a:ext cx="66675" cy="74613"/>
          </a:xfrm>
          <a:prstGeom prst="rect">
            <a:avLst/>
          </a:prstGeom>
          <a:solidFill>
            <a:srgbClr val="7F7F7F"/>
          </a:solidFill>
          <a:ln w="9525" cap="flat">
            <a:solidFill>
              <a:srgbClr val="4A7EBB"/>
            </a:solidFill>
            <a:prstDash val="solid"/>
            <a:miter lim="800000"/>
            <a:headEnd type="none" w="med" len="med"/>
            <a:tailEnd type="none" w="med" len="med"/>
          </a:ln>
          <a:effectLst>
            <a:outerShdw blurRad="38100" dist="25399" dir="5400000" algn="ctr" rotWithShape="0">
              <a:schemeClr val="bg2">
                <a:alpha val="34998"/>
              </a:schemeClr>
            </a:outerShdw>
          </a:effectLst>
        </p:spPr>
        <p:txBody>
          <a:bodyPr lIns="0" tIns="0" rIns="0" bIns="0"/>
          <a:lstStyle/>
          <a:p>
            <a:endParaRPr lang="en-US"/>
          </a:p>
        </p:txBody>
      </p:sp>
      <p:graphicFrame>
        <p:nvGraphicFramePr>
          <p:cNvPr id="113666" name="Object 2"/>
          <p:cNvGraphicFramePr>
            <a:graphicFrameLocks noChangeAspect="1"/>
          </p:cNvGraphicFramePr>
          <p:nvPr/>
        </p:nvGraphicFramePr>
        <p:xfrm>
          <a:off x="1347787" y="3124200"/>
          <a:ext cx="5815013" cy="838200"/>
        </p:xfrm>
        <a:graphic>
          <a:graphicData uri="http://schemas.openxmlformats.org/presentationml/2006/ole">
            <p:oleObj spid="_x0000_s113666" name="Equation" r:id="rId4" imgW="2463800" imgH="355600" progId="Equation.3">
              <p:embed/>
            </p:oleObj>
          </a:graphicData>
        </a:graphic>
      </p:graphicFrame>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9" name="Rectangle 1"/>
          <p:cNvSpPr>
            <a:spLocks noGrp="1" noChangeArrowheads="1"/>
          </p:cNvSpPr>
          <p:nvPr>
            <p:ph type="title"/>
          </p:nvPr>
        </p:nvSpPr>
        <p:spPr>
          <a:xfrm>
            <a:off x="685800" y="0"/>
            <a:ext cx="7772400" cy="1295400"/>
          </a:xfrm>
          <a:ln/>
        </p:spPr>
        <p:txBody>
          <a:bodyPr rIns="132080"/>
          <a:lstStyle/>
          <a:p>
            <a:r>
              <a:rPr lang="en-US"/>
              <a:t>4097</a:t>
            </a:r>
          </a:p>
        </p:txBody>
      </p:sp>
      <p:sp>
        <p:nvSpPr>
          <p:cNvPr id="73730" name="Rectangle 2"/>
          <p:cNvSpPr>
            <a:spLocks noGrp="1" noChangeArrowheads="1"/>
          </p:cNvSpPr>
          <p:nvPr>
            <p:ph type="body" idx="1"/>
          </p:nvPr>
        </p:nvSpPr>
        <p:spPr>
          <a:ln/>
        </p:spPr>
        <p:txBody>
          <a:bodyPr rIns="132080"/>
          <a:lstStyle/>
          <a:p>
            <a:pPr>
              <a:buClr>
                <a:srgbClr val="000000"/>
              </a:buClr>
            </a:pPr>
            <a:endParaRPr lang="en-US"/>
          </a:p>
        </p:txBody>
      </p:sp>
      <p:pic>
        <p:nvPicPr>
          <p:cNvPr id="73731"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3" name="Rectangle 1"/>
          <p:cNvSpPr>
            <a:spLocks noGrp="1" noChangeArrowheads="1"/>
          </p:cNvSpPr>
          <p:nvPr>
            <p:ph type="title"/>
          </p:nvPr>
        </p:nvSpPr>
        <p:spPr>
          <a:xfrm>
            <a:off x="685800" y="0"/>
            <a:ext cx="7772400" cy="1295400"/>
          </a:xfrm>
          <a:ln/>
        </p:spPr>
        <p:txBody>
          <a:bodyPr rIns="132080"/>
          <a:lstStyle/>
          <a:p>
            <a:r>
              <a:rPr lang="en-US"/>
              <a:t>8193</a:t>
            </a:r>
          </a:p>
        </p:txBody>
      </p:sp>
      <p:sp>
        <p:nvSpPr>
          <p:cNvPr id="74754" name="Rectangle 2"/>
          <p:cNvSpPr>
            <a:spLocks noGrp="1" noChangeArrowheads="1"/>
          </p:cNvSpPr>
          <p:nvPr>
            <p:ph type="body" idx="1"/>
          </p:nvPr>
        </p:nvSpPr>
        <p:spPr>
          <a:ln/>
        </p:spPr>
        <p:txBody>
          <a:bodyPr rIns="132080"/>
          <a:lstStyle/>
          <a:p>
            <a:pPr>
              <a:buClr>
                <a:srgbClr val="000000"/>
              </a:buClr>
            </a:pPr>
            <a:endParaRPr lang="en-US"/>
          </a:p>
        </p:txBody>
      </p:sp>
      <p:pic>
        <p:nvPicPr>
          <p:cNvPr id="74755"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xfrm>
            <a:off x="685800" y="0"/>
            <a:ext cx="7772400" cy="1295400"/>
          </a:xfrm>
          <a:ln/>
        </p:spPr>
        <p:txBody>
          <a:bodyPr rIns="132080"/>
          <a:lstStyle/>
          <a:p>
            <a:r>
              <a:rPr lang="en-US"/>
              <a:t>16385</a:t>
            </a:r>
          </a:p>
        </p:txBody>
      </p:sp>
      <p:sp>
        <p:nvSpPr>
          <p:cNvPr id="75778" name="Rectangle 2"/>
          <p:cNvSpPr>
            <a:spLocks noGrp="1" noChangeArrowheads="1"/>
          </p:cNvSpPr>
          <p:nvPr>
            <p:ph type="body" idx="1"/>
          </p:nvPr>
        </p:nvSpPr>
        <p:spPr>
          <a:ln/>
        </p:spPr>
        <p:txBody>
          <a:bodyPr rIns="132080"/>
          <a:lstStyle/>
          <a:p>
            <a:pPr>
              <a:buClr>
                <a:srgbClr val="000000"/>
              </a:buClr>
            </a:pPr>
            <a:endParaRPr lang="en-US"/>
          </a:p>
        </p:txBody>
      </p:sp>
      <p:pic>
        <p:nvPicPr>
          <p:cNvPr id="75779"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xfrm>
            <a:off x="685800" y="0"/>
            <a:ext cx="7772400" cy="1295400"/>
          </a:xfrm>
          <a:ln/>
        </p:spPr>
        <p:txBody>
          <a:bodyPr rIns="132080"/>
          <a:lstStyle/>
          <a:p>
            <a:r>
              <a:rPr lang="en-US"/>
              <a:t>32769</a:t>
            </a:r>
          </a:p>
        </p:txBody>
      </p:sp>
      <p:sp>
        <p:nvSpPr>
          <p:cNvPr id="76802" name="Rectangle 2"/>
          <p:cNvSpPr>
            <a:spLocks noGrp="1" noChangeArrowheads="1"/>
          </p:cNvSpPr>
          <p:nvPr>
            <p:ph type="body" idx="1"/>
          </p:nvPr>
        </p:nvSpPr>
        <p:spPr>
          <a:ln/>
        </p:spPr>
        <p:txBody>
          <a:bodyPr rIns="132080"/>
          <a:lstStyle/>
          <a:p>
            <a:pPr>
              <a:buClr>
                <a:srgbClr val="000000"/>
              </a:buClr>
            </a:pPr>
            <a:endParaRPr lang="en-US"/>
          </a:p>
        </p:txBody>
      </p:sp>
      <p:pic>
        <p:nvPicPr>
          <p:cNvPr id="76803"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Rectangle 1"/>
          <p:cNvSpPr>
            <a:spLocks noGrp="1" noChangeArrowheads="1"/>
          </p:cNvSpPr>
          <p:nvPr>
            <p:ph type="title"/>
          </p:nvPr>
        </p:nvSpPr>
        <p:spPr>
          <a:xfrm>
            <a:off x="685800" y="0"/>
            <a:ext cx="7772400" cy="1295400"/>
          </a:xfrm>
          <a:ln/>
        </p:spPr>
        <p:txBody>
          <a:bodyPr rIns="132080"/>
          <a:lstStyle/>
          <a:p>
            <a:r>
              <a:rPr lang="en-US"/>
              <a:t>65536</a:t>
            </a:r>
          </a:p>
        </p:txBody>
      </p:sp>
      <p:sp>
        <p:nvSpPr>
          <p:cNvPr id="77826" name="Rectangle 2"/>
          <p:cNvSpPr>
            <a:spLocks noGrp="1" noChangeArrowheads="1"/>
          </p:cNvSpPr>
          <p:nvPr>
            <p:ph type="body" idx="1"/>
          </p:nvPr>
        </p:nvSpPr>
        <p:spPr>
          <a:ln/>
        </p:spPr>
        <p:txBody>
          <a:bodyPr rIns="132080"/>
          <a:lstStyle/>
          <a:p>
            <a:pPr>
              <a:buClr>
                <a:srgbClr val="000000"/>
              </a:buClr>
            </a:pPr>
            <a:endParaRPr lang="en-US"/>
          </a:p>
        </p:txBody>
      </p:sp>
      <p:pic>
        <p:nvPicPr>
          <p:cNvPr id="77827"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866900" y="1047750"/>
            <a:ext cx="5410200" cy="47625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Rectangle 1"/>
          <p:cNvSpPr>
            <a:spLocks noGrp="1" noChangeArrowheads="1"/>
          </p:cNvSpPr>
          <p:nvPr>
            <p:ph type="title"/>
          </p:nvPr>
        </p:nvSpPr>
        <p:spPr>
          <a:xfrm>
            <a:off x="457200" y="90488"/>
            <a:ext cx="8229600" cy="1509712"/>
          </a:xfrm>
          <a:ln/>
        </p:spPr>
        <p:txBody>
          <a:bodyPr rIns="132080"/>
          <a:lstStyle/>
          <a:p>
            <a:r>
              <a:rPr lang="en-US"/>
              <a:t>Some important Fourier Transforms</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2"/>
          <p:cNvSpPr>
            <a:spLocks/>
          </p:cNvSpPr>
          <p:nvPr/>
        </p:nvSpPr>
        <p:spPr bwMode="auto">
          <a:xfrm>
            <a:off x="441325" y="6338888"/>
            <a:ext cx="7070725"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err="1">
                <a:solidFill>
                  <a:schemeClr val="tx1"/>
                </a:solidFill>
                <a:ea typeface="ＭＳ Ｐゴシック" charset="0"/>
                <a:cs typeface="Times New Roman" charset="0"/>
              </a:rPr>
              <a:t>Bracewell</a:t>
            </a:r>
            <a:r>
              <a:rPr lang="en-US" sz="1800" dirty="0">
                <a:solidFill>
                  <a:schemeClr val="tx1"/>
                </a:solidFill>
                <a:ea typeface="ＭＳ Ｐゴシック" charset="0"/>
                <a:cs typeface="Times New Roman" charset="0"/>
              </a:rPr>
              <a:t>, The Fourier Transform and its Applications, McGraw Hill 1978 </a:t>
            </a:r>
          </a:p>
        </p:txBody>
      </p:sp>
      <p:pic>
        <p:nvPicPr>
          <p:cNvPr id="79875"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830252" y="599224"/>
            <a:ext cx="3597163" cy="5680172"/>
          </a:xfrm>
          <a:prstGeom prst="rect">
            <a:avLst/>
          </a:prstGeom>
          <a:noFill/>
          <a:ln>
            <a:solidFill>
              <a:srgbClr val="FF0000"/>
            </a:solid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79877" name="Picture 5"/>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600" y="609600"/>
            <a:ext cx="3619986" cy="5651500"/>
          </a:xfrm>
          <a:prstGeom prst="rect">
            <a:avLst/>
          </a:prstGeom>
          <a:noFill/>
          <a:ln>
            <a:solidFill>
              <a:srgbClr val="FF0000"/>
            </a:solid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79879" name="Rectangle 7"/>
          <p:cNvSpPr>
            <a:spLocks noGrp="1" noChangeArrowheads="1"/>
          </p:cNvSpPr>
          <p:nvPr>
            <p:ph type="title"/>
          </p:nvPr>
        </p:nvSpPr>
        <p:spPr>
          <a:xfrm>
            <a:off x="0" y="-304800"/>
            <a:ext cx="9142413" cy="1066800"/>
          </a:xfrm>
          <a:ln/>
        </p:spPr>
        <p:txBody>
          <a:bodyPr rIns="132080"/>
          <a:lstStyle/>
          <a:p>
            <a:r>
              <a:rPr lang="en-US" sz="2400"/>
              <a:t>Bracewell</a:t>
            </a:r>
            <a:r>
              <a:rPr lang="ja-JP" altLang="en-US" sz="2400">
                <a:latin typeface="Arial"/>
              </a:rPr>
              <a:t>’</a:t>
            </a:r>
            <a:r>
              <a:rPr lang="en-US" sz="2400"/>
              <a:t>s pictorial dictionary of Fourier transform pairs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98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9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BA09AEA5-EA88-4147-A530-5C32FBB72E21}" type="slidenum">
              <a:rPr lang="en-US"/>
              <a:pPr/>
              <a:t>87</a:t>
            </a:fld>
            <a:endParaRPr lang="en-US"/>
          </a:p>
        </p:txBody>
      </p:sp>
      <p:sp>
        <p:nvSpPr>
          <p:cNvPr id="80897" name="Rectangle 1"/>
          <p:cNvSpPr>
            <a:spLocks noGrp="1" noChangeArrowheads="1"/>
          </p:cNvSpPr>
          <p:nvPr>
            <p:ph type="title"/>
          </p:nvPr>
        </p:nvSpPr>
        <p:spPr>
          <a:ln/>
        </p:spPr>
        <p:txBody>
          <a:bodyPr rIns="132080"/>
          <a:lstStyle/>
          <a:p>
            <a:endParaRPr lang="en-US"/>
          </a:p>
        </p:txBody>
      </p:sp>
      <p:pic>
        <p:nvPicPr>
          <p:cNvPr id="80898"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19200" y="0"/>
            <a:ext cx="5947934"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round/>
                <a:headEnd/>
                <a:tailEnd/>
              </a14:hiddenLine>
            </a:ext>
          </a:extLst>
        </p:spPr>
      </p:pic>
      <p:sp>
        <p:nvSpPr>
          <p:cNvPr id="80899" name="Rectangle 3"/>
          <p:cNvSpPr>
            <a:spLocks/>
          </p:cNvSpPr>
          <p:nvPr/>
        </p:nvSpPr>
        <p:spPr bwMode="auto">
          <a:xfrm rot="-5388230">
            <a:off x="-843756" y="3523457"/>
            <a:ext cx="3125787"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rgbClr val="000080"/>
                </a:solidFill>
                <a:ea typeface="ＭＳ Ｐゴシック" charset="0"/>
                <a:cs typeface="Times New Roman" charset="0"/>
              </a:rPr>
              <a:t>Szeliski, Computer Vision, 2010</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5" name="Rectangle 1"/>
          <p:cNvSpPr>
            <a:spLocks noGrp="1" noChangeArrowheads="1"/>
          </p:cNvSpPr>
          <p:nvPr>
            <p:ph type="title"/>
          </p:nvPr>
        </p:nvSpPr>
        <p:spPr>
          <a:xfrm>
            <a:off x="457200" y="90488"/>
            <a:ext cx="8229600" cy="1509712"/>
          </a:xfrm>
          <a:ln/>
        </p:spPr>
        <p:txBody>
          <a:bodyPr rIns="132080"/>
          <a:lstStyle/>
          <a:p>
            <a:r>
              <a:rPr lang="en-US"/>
              <a:t>Some important Fourier Transforms</a:t>
            </a:r>
          </a:p>
        </p:txBody>
      </p:sp>
      <p:pic>
        <p:nvPicPr>
          <p:cNvPr id="82946"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500" t="25714" r="9285" b="30000"/>
          <a:stretch>
            <a:fillRect/>
          </a:stretch>
        </p:blipFill>
        <p:spPr bwMode="auto">
          <a:xfrm>
            <a:off x="6553200" y="4267200"/>
            <a:ext cx="2362200" cy="2362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2947" name="Picture 3"/>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3571" t="25714" r="53214" b="30000"/>
          <a:stretch>
            <a:fillRect/>
          </a:stretch>
        </p:blipFill>
        <p:spPr bwMode="auto">
          <a:xfrm>
            <a:off x="6553200" y="1524000"/>
            <a:ext cx="2362200" cy="2362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2948" name="Picture 4"/>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500" t="25713" r="10356" b="29999"/>
          <a:stretch>
            <a:fillRect/>
          </a:stretch>
        </p:blipFill>
        <p:spPr bwMode="auto">
          <a:xfrm>
            <a:off x="3581400" y="4267200"/>
            <a:ext cx="2286000" cy="2362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2949" name="Picture 5"/>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3571" t="25713" r="53214" b="29999"/>
          <a:stretch>
            <a:fillRect/>
          </a:stretch>
        </p:blipFill>
        <p:spPr bwMode="auto">
          <a:xfrm>
            <a:off x="3581400" y="1524000"/>
            <a:ext cx="2362200" cy="2362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2950" name="Picture 6"/>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3568" t="25713" r="54289" b="29999"/>
          <a:stretch>
            <a:fillRect/>
          </a:stretch>
        </p:blipFill>
        <p:spPr bwMode="auto">
          <a:xfrm>
            <a:off x="457200" y="1524000"/>
            <a:ext cx="2286000" cy="2362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82951" name="Rectangle 7"/>
          <p:cNvSpPr>
            <a:spLocks/>
          </p:cNvSpPr>
          <p:nvPr/>
        </p:nvSpPr>
        <p:spPr bwMode="auto">
          <a:xfrm>
            <a:off x="457200" y="4267200"/>
            <a:ext cx="2286000" cy="2362200"/>
          </a:xfrm>
          <a:prstGeom prst="rect">
            <a:avLst/>
          </a:prstGeom>
          <a:solidFill>
            <a:srgbClr val="D9D9D9"/>
          </a:solidFill>
          <a:ln>
            <a:noFill/>
          </a:ln>
          <a:effectLst>
            <a:outerShdw blurRad="38100" dist="25399" dir="5400000" algn="ctr" rotWithShape="0">
              <a:schemeClr val="bg2">
                <a:alpha val="34998"/>
              </a:schemeClr>
            </a:outerShdw>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type="none" w="med" len="med"/>
                <a:tailEnd type="none" w="med" len="med"/>
              </a14:hiddenLine>
            </a:ext>
          </a:extLst>
        </p:spPr>
        <p:txBody>
          <a:bodyPr lIns="0" tIns="0" rIns="0" bIns="0"/>
          <a:lstStyle/>
          <a:p>
            <a:endParaRPr lang="en-US"/>
          </a:p>
        </p:txBody>
      </p:sp>
      <p:sp>
        <p:nvSpPr>
          <p:cNvPr id="82952" name="Rectangle 8"/>
          <p:cNvSpPr>
            <a:spLocks/>
          </p:cNvSpPr>
          <p:nvPr/>
        </p:nvSpPr>
        <p:spPr bwMode="auto">
          <a:xfrm rot="-5400000">
            <a:off x="-128587" y="2627313"/>
            <a:ext cx="787400"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Image</a:t>
            </a:r>
          </a:p>
        </p:txBody>
      </p:sp>
      <p:sp>
        <p:nvSpPr>
          <p:cNvPr id="82953" name="Rectangle 9"/>
          <p:cNvSpPr>
            <a:spLocks/>
          </p:cNvSpPr>
          <p:nvPr/>
        </p:nvSpPr>
        <p:spPr bwMode="auto">
          <a:xfrm rot="-5400000">
            <a:off x="-547687" y="5299075"/>
            <a:ext cx="1562100"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Magnitude FT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9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29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29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294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2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1" grpId="0" animBg="1"/>
    </p:bld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69" name="Rectangle 1"/>
          <p:cNvSpPr>
            <a:spLocks noGrp="1" noChangeArrowheads="1"/>
          </p:cNvSpPr>
          <p:nvPr>
            <p:ph type="title"/>
          </p:nvPr>
        </p:nvSpPr>
        <p:spPr>
          <a:xfrm>
            <a:off x="457200" y="90488"/>
            <a:ext cx="8229600" cy="1509712"/>
          </a:xfrm>
          <a:ln/>
        </p:spPr>
        <p:txBody>
          <a:bodyPr rIns="132080"/>
          <a:lstStyle/>
          <a:p>
            <a:r>
              <a:rPr lang="en-US"/>
              <a:t>Some important Fourier Transforms</a:t>
            </a:r>
          </a:p>
        </p:txBody>
      </p:sp>
      <p:pic>
        <p:nvPicPr>
          <p:cNvPr id="83970"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500" t="25714" r="9285" b="30000"/>
          <a:stretch>
            <a:fillRect/>
          </a:stretch>
        </p:blipFill>
        <p:spPr bwMode="auto">
          <a:xfrm>
            <a:off x="533400" y="4267200"/>
            <a:ext cx="2362200" cy="2362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3971"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239" t="25424" r="9500" b="30444"/>
          <a:stretch>
            <a:fillRect/>
          </a:stretch>
        </p:blipFill>
        <p:spPr bwMode="auto">
          <a:xfrm>
            <a:off x="3352800" y="4318000"/>
            <a:ext cx="2362200" cy="2311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3972" name="Picture 4"/>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3570" t="25713" r="54286" b="29999"/>
          <a:stretch>
            <a:fillRect/>
          </a:stretch>
        </p:blipFill>
        <p:spPr bwMode="auto">
          <a:xfrm>
            <a:off x="6324600" y="1524000"/>
            <a:ext cx="2286000" cy="2362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3973" name="Picture 5"/>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3571" t="25714" r="53214" b="30000"/>
          <a:stretch>
            <a:fillRect/>
          </a:stretch>
        </p:blipFill>
        <p:spPr bwMode="auto">
          <a:xfrm>
            <a:off x="533400" y="1524000"/>
            <a:ext cx="2362200" cy="2362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3974" name="Picture 6"/>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3249" t="25424" r="53490" b="30443"/>
          <a:stretch>
            <a:fillRect/>
          </a:stretch>
        </p:blipFill>
        <p:spPr bwMode="auto">
          <a:xfrm>
            <a:off x="3352800" y="1524000"/>
            <a:ext cx="2362200" cy="2311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3975" name="Picture 7"/>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500" t="25713" r="9285" b="29999"/>
          <a:stretch>
            <a:fillRect/>
          </a:stretch>
        </p:blipFill>
        <p:spPr bwMode="auto">
          <a:xfrm>
            <a:off x="6324600" y="4267200"/>
            <a:ext cx="2362200" cy="2362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83976" name="Rectangle 8"/>
          <p:cNvSpPr>
            <a:spLocks/>
          </p:cNvSpPr>
          <p:nvPr/>
        </p:nvSpPr>
        <p:spPr bwMode="auto">
          <a:xfrm rot="-5400000">
            <a:off x="-128587" y="2627313"/>
            <a:ext cx="787400"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Image</a:t>
            </a:r>
          </a:p>
        </p:txBody>
      </p:sp>
      <p:sp>
        <p:nvSpPr>
          <p:cNvPr id="83977" name="Rectangle 9"/>
          <p:cNvSpPr>
            <a:spLocks/>
          </p:cNvSpPr>
          <p:nvPr/>
        </p:nvSpPr>
        <p:spPr bwMode="auto">
          <a:xfrm rot="-5400000">
            <a:off x="-547687" y="5299075"/>
            <a:ext cx="1562100" cy="355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Magnitude FT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39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39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39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397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3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96" name="Straight Connector 95"/>
          <p:cNvCxnSpPr/>
          <p:nvPr/>
        </p:nvCxnSpPr>
        <p:spPr>
          <a:xfrm rot="5400000">
            <a:off x="3289300" y="3781425"/>
            <a:ext cx="4235450" cy="0"/>
          </a:xfrm>
          <a:prstGeom prst="line">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7895" name="Title 1"/>
          <p:cNvSpPr>
            <a:spLocks noGrp="1"/>
          </p:cNvSpPr>
          <p:nvPr>
            <p:ph type="title"/>
          </p:nvPr>
        </p:nvSpPr>
        <p:spPr/>
        <p:txBody>
          <a:bodyPr/>
          <a:lstStyle/>
          <a:p>
            <a:r>
              <a:rPr lang="en-US" smtClean="0">
                <a:ea typeface="ＭＳ Ｐゴシック" pitchFamily="-1" charset="-128"/>
                <a:cs typeface="ＭＳ Ｐゴシック" pitchFamily="-1" charset="-128"/>
              </a:rPr>
              <a:t>Linear filtering</a:t>
            </a:r>
          </a:p>
        </p:txBody>
      </p:sp>
      <p:graphicFrame>
        <p:nvGraphicFramePr>
          <p:cNvPr id="37890" name="Object 2"/>
          <p:cNvGraphicFramePr>
            <a:graphicFrameLocks noChangeAspect="1"/>
          </p:cNvGraphicFramePr>
          <p:nvPr/>
        </p:nvGraphicFramePr>
        <p:xfrm>
          <a:off x="2287588" y="1039813"/>
          <a:ext cx="4229100" cy="609600"/>
        </p:xfrm>
        <a:graphic>
          <a:graphicData uri="http://schemas.openxmlformats.org/presentationml/2006/ole">
            <p:oleObj spid="_x0000_s369666" name="Equation" r:id="rId3" imgW="2463800" imgH="355600" progId="Equation.3">
              <p:embed/>
            </p:oleObj>
          </a:graphicData>
        </a:graphic>
      </p:graphicFrame>
      <p:cxnSp>
        <p:nvCxnSpPr>
          <p:cNvPr id="24" name="Straight Connector 23"/>
          <p:cNvCxnSpPr/>
          <p:nvPr/>
        </p:nvCxnSpPr>
        <p:spPr>
          <a:xfrm>
            <a:off x="876300" y="2640013"/>
            <a:ext cx="2389188"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1485900" y="2863850"/>
            <a:ext cx="4381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16200000" flipH="1">
            <a:off x="1826419" y="2845594"/>
            <a:ext cx="419100" cy="4762"/>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flipH="1" flipV="1">
            <a:off x="1995487" y="2246313"/>
            <a:ext cx="785813" cy="1588"/>
          </a:xfrm>
          <a:prstGeom prst="line">
            <a:avLst/>
          </a:prstGeom>
        </p:spPr>
        <p:style>
          <a:lnRef idx="2">
            <a:schemeClr val="accent1"/>
          </a:lnRef>
          <a:fillRef idx="0">
            <a:schemeClr val="accent1"/>
          </a:fillRef>
          <a:effectRef idx="1">
            <a:schemeClr val="accent1"/>
          </a:effectRef>
          <a:fontRef idx="minor">
            <a:schemeClr val="tx1"/>
          </a:fontRef>
        </p:style>
      </p:cxnSp>
      <p:sp>
        <p:nvSpPr>
          <p:cNvPr id="40" name="Oval 39"/>
          <p:cNvSpPr/>
          <p:nvPr/>
        </p:nvSpPr>
        <p:spPr>
          <a:xfrm>
            <a:off x="1011238" y="2581275"/>
            <a:ext cx="92075" cy="117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41" name="Oval 40"/>
          <p:cNvSpPr/>
          <p:nvPr/>
        </p:nvSpPr>
        <p:spPr>
          <a:xfrm>
            <a:off x="1322388" y="2584450"/>
            <a:ext cx="92075" cy="115888"/>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42" name="Oval 41"/>
          <p:cNvSpPr/>
          <p:nvPr/>
        </p:nvSpPr>
        <p:spPr>
          <a:xfrm>
            <a:off x="3027363" y="2574925"/>
            <a:ext cx="90487" cy="117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43" name="Oval 42"/>
          <p:cNvSpPr/>
          <p:nvPr/>
        </p:nvSpPr>
        <p:spPr>
          <a:xfrm>
            <a:off x="2670175" y="2586038"/>
            <a:ext cx="90488" cy="117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37904" name="TextBox 47"/>
          <p:cNvSpPr txBox="1">
            <a:spLocks noChangeArrowheads="1"/>
          </p:cNvSpPr>
          <p:nvPr/>
        </p:nvSpPr>
        <p:spPr bwMode="auto">
          <a:xfrm>
            <a:off x="4538663" y="1824038"/>
            <a:ext cx="698500" cy="368300"/>
          </a:xfrm>
          <a:prstGeom prst="rect">
            <a:avLst/>
          </a:prstGeom>
          <a:noFill/>
          <a:ln w="9525">
            <a:noFill/>
            <a:miter lim="800000"/>
            <a:headEnd/>
            <a:tailEnd/>
          </a:ln>
        </p:spPr>
        <p:txBody>
          <a:bodyPr wrap="none">
            <a:prstTxWarp prst="textNoShape">
              <a:avLst/>
            </a:prstTxWarp>
            <a:spAutoFit/>
          </a:bodyPr>
          <a:lstStyle/>
          <a:p>
            <a:pPr defTabSz="457200"/>
            <a:r>
              <a:rPr lang="en-US" sz="1800" dirty="0" err="1" smtClean="0">
                <a:solidFill>
                  <a:prstClr val="black"/>
                </a:solidFill>
                <a:latin typeface="Arial" pitchFamily="-1" charset="0"/>
                <a:ea typeface="ＭＳ Ｐゴシック" pitchFamily="-1" charset="-128"/>
                <a:cs typeface="ＭＳ Ｐゴシック" pitchFamily="-1" charset="-128"/>
              </a:rPr>
              <a:t>g</a:t>
            </a:r>
            <a:r>
              <a:rPr lang="en-US" sz="1800" dirty="0" smtClean="0">
                <a:solidFill>
                  <a:prstClr val="black"/>
                </a:solidFill>
                <a:latin typeface="Arial" pitchFamily="-1" charset="0"/>
                <a:ea typeface="ＭＳ Ｐゴシック" pitchFamily="-1" charset="-128"/>
                <a:cs typeface="ＭＳ Ｐゴシック" pitchFamily="-1" charset="-128"/>
              </a:rPr>
              <a:t> [</a:t>
            </a:r>
            <a:r>
              <a:rPr lang="en-US" sz="1800" dirty="0" err="1" smtClean="0">
                <a:solidFill>
                  <a:prstClr val="black"/>
                </a:solidFill>
                <a:latin typeface="Arial" pitchFamily="-1" charset="0"/>
                <a:ea typeface="ＭＳ Ｐゴシック" pitchFamily="-1" charset="-128"/>
                <a:cs typeface="ＭＳ Ｐゴシック" pitchFamily="-1" charset="-128"/>
              </a:rPr>
              <a:t>m</a:t>
            </a:r>
            <a:r>
              <a:rPr lang="en-US" sz="1800" dirty="0" smtClean="0">
                <a:solidFill>
                  <a:prstClr val="black"/>
                </a:solidFill>
                <a:latin typeface="Arial" pitchFamily="-1" charset="0"/>
                <a:ea typeface="ＭＳ Ｐゴシック" pitchFamily="-1" charset="-128"/>
                <a:cs typeface="ＭＳ Ｐゴシック" pitchFamily="-1" charset="-128"/>
              </a:rPr>
              <a:t>]</a:t>
            </a:r>
          </a:p>
        </p:txBody>
      </p:sp>
      <p:sp>
        <p:nvSpPr>
          <p:cNvPr id="37905" name="TextBox 51"/>
          <p:cNvSpPr txBox="1">
            <a:spLocks noChangeArrowheads="1"/>
          </p:cNvSpPr>
          <p:nvPr/>
        </p:nvSpPr>
        <p:spPr bwMode="auto">
          <a:xfrm>
            <a:off x="1631950" y="2559050"/>
            <a:ext cx="284163" cy="307975"/>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prstClr val="black"/>
                </a:solidFill>
                <a:latin typeface="Arial" pitchFamily="-1" charset="0"/>
                <a:ea typeface="ＭＳ Ｐゴシック" pitchFamily="-1" charset="-128"/>
                <a:cs typeface="ＭＳ Ｐゴシック" pitchFamily="-1" charset="-128"/>
              </a:rPr>
              <a:t>0</a:t>
            </a:r>
          </a:p>
        </p:txBody>
      </p:sp>
      <p:sp>
        <p:nvSpPr>
          <p:cNvPr id="37906" name="TextBox 52"/>
          <p:cNvSpPr txBox="1">
            <a:spLocks noChangeArrowheads="1"/>
          </p:cNvSpPr>
          <p:nvPr/>
        </p:nvSpPr>
        <p:spPr bwMode="auto">
          <a:xfrm>
            <a:off x="1958975" y="2568575"/>
            <a:ext cx="284163" cy="307975"/>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prstClr val="black"/>
                </a:solidFill>
                <a:latin typeface="Arial" pitchFamily="-1" charset="0"/>
                <a:ea typeface="ＭＳ Ｐゴシック" pitchFamily="-1" charset="-128"/>
                <a:cs typeface="ＭＳ Ｐゴシック" pitchFamily="-1" charset="-128"/>
              </a:rPr>
              <a:t>1</a:t>
            </a:r>
          </a:p>
        </p:txBody>
      </p:sp>
      <p:sp>
        <p:nvSpPr>
          <p:cNvPr id="37907" name="TextBox 53"/>
          <p:cNvSpPr txBox="1">
            <a:spLocks noChangeArrowheads="1"/>
          </p:cNvSpPr>
          <p:nvPr/>
        </p:nvSpPr>
        <p:spPr bwMode="auto">
          <a:xfrm>
            <a:off x="2262188" y="2571750"/>
            <a:ext cx="284162" cy="307975"/>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prstClr val="black"/>
                </a:solidFill>
                <a:latin typeface="Arial" pitchFamily="-1" charset="0"/>
                <a:ea typeface="ＭＳ Ｐゴシック" pitchFamily="-1" charset="-128"/>
                <a:cs typeface="ＭＳ Ｐゴシック" pitchFamily="-1" charset="-128"/>
              </a:rPr>
              <a:t>2</a:t>
            </a:r>
          </a:p>
        </p:txBody>
      </p:sp>
      <p:sp>
        <p:nvSpPr>
          <p:cNvPr id="37908" name="TextBox 56"/>
          <p:cNvSpPr txBox="1">
            <a:spLocks noChangeArrowheads="1"/>
          </p:cNvSpPr>
          <p:nvPr/>
        </p:nvSpPr>
        <p:spPr bwMode="auto">
          <a:xfrm>
            <a:off x="1482725" y="2076450"/>
            <a:ext cx="698500" cy="369888"/>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h [m]</a:t>
            </a:r>
          </a:p>
        </p:txBody>
      </p:sp>
      <p:sp>
        <p:nvSpPr>
          <p:cNvPr id="37909" name="TextBox 57"/>
          <p:cNvSpPr txBox="1">
            <a:spLocks noChangeArrowheads="1"/>
          </p:cNvSpPr>
          <p:nvPr/>
        </p:nvSpPr>
        <p:spPr bwMode="auto">
          <a:xfrm>
            <a:off x="2347913" y="1679575"/>
            <a:ext cx="284162" cy="307975"/>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2</a:t>
            </a:r>
          </a:p>
        </p:txBody>
      </p:sp>
      <p:sp>
        <p:nvSpPr>
          <p:cNvPr id="37910" name="TextBox 58"/>
          <p:cNvSpPr txBox="1">
            <a:spLocks noChangeArrowheads="1"/>
          </p:cNvSpPr>
          <p:nvPr/>
        </p:nvSpPr>
        <p:spPr bwMode="auto">
          <a:xfrm>
            <a:off x="2014538" y="3001963"/>
            <a:ext cx="344487" cy="306387"/>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-1</a:t>
            </a:r>
          </a:p>
        </p:txBody>
      </p:sp>
      <p:sp>
        <p:nvSpPr>
          <p:cNvPr id="37911" name="TextBox 59"/>
          <p:cNvSpPr txBox="1">
            <a:spLocks noChangeArrowheads="1"/>
          </p:cNvSpPr>
          <p:nvPr/>
        </p:nvSpPr>
        <p:spPr bwMode="auto">
          <a:xfrm>
            <a:off x="1590675" y="3003550"/>
            <a:ext cx="344488" cy="307975"/>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-1</a:t>
            </a:r>
          </a:p>
        </p:txBody>
      </p:sp>
      <p:grpSp>
        <p:nvGrpSpPr>
          <p:cNvPr id="2" name="Group 75"/>
          <p:cNvGrpSpPr>
            <a:grpSpLocks/>
          </p:cNvGrpSpPr>
          <p:nvPr/>
        </p:nvGrpSpPr>
        <p:grpSpPr bwMode="auto">
          <a:xfrm>
            <a:off x="4419600" y="1714500"/>
            <a:ext cx="3568700" cy="1212850"/>
            <a:chOff x="1445493" y="1931801"/>
            <a:chExt cx="3567779" cy="1212573"/>
          </a:xfrm>
        </p:grpSpPr>
        <p:cxnSp>
          <p:nvCxnSpPr>
            <p:cNvPr id="30" name="Straight Connector 29"/>
            <p:cNvCxnSpPr/>
            <p:nvPr/>
          </p:nvCxnSpPr>
          <p:spPr>
            <a:xfrm>
              <a:off x="1445493" y="2823772"/>
              <a:ext cx="3567779"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6200000" flipV="1">
              <a:off x="2035879" y="2414292"/>
              <a:ext cx="78404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flipH="1" flipV="1">
              <a:off x="2350123" y="2426988"/>
              <a:ext cx="795156"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flipH="1" flipV="1">
              <a:off x="2688967" y="2432543"/>
              <a:ext cx="787220"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flipH="1" flipV="1">
              <a:off x="3027017" y="2430956"/>
              <a:ext cx="772935" cy="6348"/>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flipH="1" flipV="1">
              <a:off x="3564253" y="2620619"/>
              <a:ext cx="401546"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flipH="1" flipV="1">
              <a:off x="3901510" y="2622999"/>
              <a:ext cx="399959"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flipH="1" flipV="1">
              <a:off x="4270508" y="2625381"/>
              <a:ext cx="401545" cy="1588"/>
            </a:xfrm>
            <a:prstGeom prst="line">
              <a:avLst/>
            </a:prstGeom>
          </p:spPr>
          <p:style>
            <a:lnRef idx="2">
              <a:schemeClr val="accent1"/>
            </a:lnRef>
            <a:fillRef idx="0">
              <a:schemeClr val="accent1"/>
            </a:fillRef>
            <a:effectRef idx="1">
              <a:schemeClr val="accent1"/>
            </a:effectRef>
            <a:fontRef idx="minor">
              <a:schemeClr val="tx1"/>
            </a:fontRef>
          </p:style>
        </p:cxnSp>
        <p:sp>
          <p:nvSpPr>
            <p:cNvPr id="37957" name="TextBox 48"/>
            <p:cNvSpPr txBox="1">
              <a:spLocks noChangeArrowheads="1"/>
            </p:cNvSpPr>
            <p:nvPr/>
          </p:nvSpPr>
          <p:spPr bwMode="auto">
            <a:xfrm>
              <a:off x="2272682" y="2832606"/>
              <a:ext cx="284515" cy="307777"/>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prstClr val="black"/>
                  </a:solidFill>
                  <a:latin typeface="Arial" pitchFamily="-1" charset="0"/>
                  <a:ea typeface="ＭＳ Ｐゴシック" pitchFamily="-1" charset="-128"/>
                  <a:cs typeface="ＭＳ Ｐゴシック" pitchFamily="-1" charset="-128"/>
                </a:rPr>
                <a:t>0</a:t>
              </a:r>
            </a:p>
          </p:txBody>
        </p:sp>
        <p:sp>
          <p:nvSpPr>
            <p:cNvPr id="37958" name="TextBox 49"/>
            <p:cNvSpPr txBox="1">
              <a:spLocks noChangeArrowheads="1"/>
            </p:cNvSpPr>
            <p:nvPr/>
          </p:nvSpPr>
          <p:spPr bwMode="auto">
            <a:xfrm>
              <a:off x="2592191" y="2834601"/>
              <a:ext cx="284515" cy="307777"/>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prstClr val="black"/>
                  </a:solidFill>
                  <a:latin typeface="Arial" pitchFamily="-1" charset="0"/>
                  <a:ea typeface="ＭＳ Ｐゴシック" pitchFamily="-1" charset="-128"/>
                  <a:cs typeface="ＭＳ Ｐゴシック" pitchFamily="-1" charset="-128"/>
                </a:rPr>
                <a:t>1</a:t>
              </a:r>
            </a:p>
          </p:txBody>
        </p:sp>
        <p:sp>
          <p:nvSpPr>
            <p:cNvPr id="37959" name="TextBox 50"/>
            <p:cNvSpPr txBox="1">
              <a:spLocks noChangeArrowheads="1"/>
            </p:cNvSpPr>
            <p:nvPr/>
          </p:nvSpPr>
          <p:spPr bwMode="auto">
            <a:xfrm>
              <a:off x="2928411" y="2836597"/>
              <a:ext cx="284515" cy="307777"/>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prstClr val="black"/>
                  </a:solidFill>
                  <a:latin typeface="Arial" pitchFamily="-1" charset="0"/>
                  <a:ea typeface="ＭＳ Ｐゴシック" pitchFamily="-1" charset="-128"/>
                  <a:cs typeface="ＭＳ Ｐゴシック" pitchFamily="-1" charset="-128"/>
                </a:rPr>
                <a:t>2</a:t>
              </a:r>
            </a:p>
          </p:txBody>
        </p:sp>
        <p:sp>
          <p:nvSpPr>
            <p:cNvPr id="37960" name="TextBox 55"/>
            <p:cNvSpPr txBox="1">
              <a:spLocks noChangeArrowheads="1"/>
            </p:cNvSpPr>
            <p:nvPr/>
          </p:nvSpPr>
          <p:spPr bwMode="auto">
            <a:xfrm>
              <a:off x="3264631" y="2830236"/>
              <a:ext cx="284515" cy="307777"/>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prstClr val="black"/>
                  </a:solidFill>
                  <a:latin typeface="Arial" pitchFamily="-1" charset="0"/>
                  <a:ea typeface="ＭＳ Ｐゴシック" pitchFamily="-1" charset="-128"/>
                  <a:cs typeface="ＭＳ Ｐゴシック" pitchFamily="-1" charset="-128"/>
                </a:rPr>
                <a:t>3</a:t>
              </a:r>
            </a:p>
          </p:txBody>
        </p:sp>
        <p:sp>
          <p:nvSpPr>
            <p:cNvPr id="37961" name="TextBox 60"/>
            <p:cNvSpPr txBox="1">
              <a:spLocks noChangeArrowheads="1"/>
            </p:cNvSpPr>
            <p:nvPr/>
          </p:nvSpPr>
          <p:spPr bwMode="auto">
            <a:xfrm>
              <a:off x="2374604" y="1931801"/>
              <a:ext cx="284515" cy="307777"/>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2</a:t>
              </a:r>
            </a:p>
          </p:txBody>
        </p:sp>
        <p:sp>
          <p:nvSpPr>
            <p:cNvPr id="37962" name="TextBox 61"/>
            <p:cNvSpPr txBox="1">
              <a:spLocks noChangeArrowheads="1"/>
            </p:cNvSpPr>
            <p:nvPr/>
          </p:nvSpPr>
          <p:spPr bwMode="auto">
            <a:xfrm>
              <a:off x="2700467" y="1931802"/>
              <a:ext cx="284515" cy="307777"/>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2</a:t>
              </a:r>
            </a:p>
          </p:txBody>
        </p:sp>
        <p:sp>
          <p:nvSpPr>
            <p:cNvPr id="37963" name="TextBox 62"/>
            <p:cNvSpPr txBox="1">
              <a:spLocks noChangeArrowheads="1"/>
            </p:cNvSpPr>
            <p:nvPr/>
          </p:nvSpPr>
          <p:spPr bwMode="auto">
            <a:xfrm>
              <a:off x="3051396" y="1931803"/>
              <a:ext cx="284515" cy="307777"/>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2</a:t>
              </a:r>
            </a:p>
          </p:txBody>
        </p:sp>
        <p:sp>
          <p:nvSpPr>
            <p:cNvPr id="37964" name="TextBox 63"/>
            <p:cNvSpPr txBox="1">
              <a:spLocks noChangeArrowheads="1"/>
            </p:cNvSpPr>
            <p:nvPr/>
          </p:nvSpPr>
          <p:spPr bwMode="auto">
            <a:xfrm>
              <a:off x="3385613" y="1931801"/>
              <a:ext cx="284515" cy="307777"/>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2</a:t>
              </a:r>
            </a:p>
          </p:txBody>
        </p:sp>
        <p:sp>
          <p:nvSpPr>
            <p:cNvPr id="37965" name="TextBox 64"/>
            <p:cNvSpPr txBox="1">
              <a:spLocks noChangeArrowheads="1"/>
            </p:cNvSpPr>
            <p:nvPr/>
          </p:nvSpPr>
          <p:spPr bwMode="auto">
            <a:xfrm>
              <a:off x="3719831" y="2366304"/>
              <a:ext cx="284515" cy="307777"/>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1</a:t>
              </a:r>
            </a:p>
          </p:txBody>
        </p:sp>
        <p:sp>
          <p:nvSpPr>
            <p:cNvPr id="37966" name="TextBox 65"/>
            <p:cNvSpPr txBox="1">
              <a:spLocks noChangeArrowheads="1"/>
            </p:cNvSpPr>
            <p:nvPr/>
          </p:nvSpPr>
          <p:spPr bwMode="auto">
            <a:xfrm>
              <a:off x="4106184" y="2368300"/>
              <a:ext cx="284515" cy="307777"/>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1</a:t>
              </a:r>
            </a:p>
          </p:txBody>
        </p:sp>
        <p:sp>
          <p:nvSpPr>
            <p:cNvPr id="37967" name="TextBox 66"/>
            <p:cNvSpPr txBox="1">
              <a:spLocks noChangeArrowheads="1"/>
            </p:cNvSpPr>
            <p:nvPr/>
          </p:nvSpPr>
          <p:spPr bwMode="auto">
            <a:xfrm>
              <a:off x="4423691" y="2359944"/>
              <a:ext cx="284515" cy="307777"/>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1</a:t>
              </a:r>
            </a:p>
          </p:txBody>
        </p:sp>
        <p:sp>
          <p:nvSpPr>
            <p:cNvPr id="71" name="Oval 70"/>
            <p:cNvSpPr/>
            <p:nvPr/>
          </p:nvSpPr>
          <p:spPr>
            <a:xfrm>
              <a:off x="4773622" y="2758700"/>
              <a:ext cx="90464" cy="117448"/>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72" name="Oval 71"/>
            <p:cNvSpPr/>
            <p:nvPr/>
          </p:nvSpPr>
          <p:spPr>
            <a:xfrm>
              <a:off x="2058110" y="2758700"/>
              <a:ext cx="90465" cy="117448"/>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73" name="Oval 72"/>
            <p:cNvSpPr/>
            <p:nvPr/>
          </p:nvSpPr>
          <p:spPr>
            <a:xfrm>
              <a:off x="1697841" y="2758700"/>
              <a:ext cx="92051" cy="117448"/>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37971" name="TextBox 73"/>
            <p:cNvSpPr txBox="1">
              <a:spLocks noChangeArrowheads="1"/>
            </p:cNvSpPr>
            <p:nvPr/>
          </p:nvSpPr>
          <p:spPr bwMode="auto">
            <a:xfrm>
              <a:off x="1958833" y="2426788"/>
              <a:ext cx="284515" cy="307777"/>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0</a:t>
              </a:r>
            </a:p>
          </p:txBody>
        </p:sp>
        <p:sp>
          <p:nvSpPr>
            <p:cNvPr id="37972" name="TextBox 74"/>
            <p:cNvSpPr txBox="1">
              <a:spLocks noChangeArrowheads="1"/>
            </p:cNvSpPr>
            <p:nvPr/>
          </p:nvSpPr>
          <p:spPr bwMode="auto">
            <a:xfrm>
              <a:off x="4684715" y="2470563"/>
              <a:ext cx="284515" cy="307777"/>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0</a:t>
              </a:r>
            </a:p>
          </p:txBody>
        </p:sp>
      </p:grpSp>
      <p:graphicFrame>
        <p:nvGraphicFramePr>
          <p:cNvPr id="37891" name="Object 3"/>
          <p:cNvGraphicFramePr>
            <a:graphicFrameLocks noChangeAspect="1"/>
          </p:cNvGraphicFramePr>
          <p:nvPr/>
        </p:nvGraphicFramePr>
        <p:xfrm>
          <a:off x="796925" y="3668713"/>
          <a:ext cx="2112963" cy="492125"/>
        </p:xfrm>
        <a:graphic>
          <a:graphicData uri="http://schemas.openxmlformats.org/presentationml/2006/ole">
            <p:oleObj spid="_x0000_s369667" name="Equation" r:id="rId4" imgW="1473200" imgH="342900" progId="Equation.3">
              <p:embed/>
            </p:oleObj>
          </a:graphicData>
        </a:graphic>
      </p:graphicFrame>
      <p:sp>
        <p:nvSpPr>
          <p:cNvPr id="37913" name="TextBox 76"/>
          <p:cNvSpPr txBox="1">
            <a:spLocks noChangeArrowheads="1"/>
          </p:cNvSpPr>
          <p:nvPr/>
        </p:nvSpPr>
        <p:spPr bwMode="auto">
          <a:xfrm>
            <a:off x="250825" y="1671638"/>
            <a:ext cx="1685925"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Linear system:</a:t>
            </a:r>
          </a:p>
        </p:txBody>
      </p:sp>
      <p:sp>
        <p:nvSpPr>
          <p:cNvPr id="37914" name="TextBox 77"/>
          <p:cNvSpPr txBox="1">
            <a:spLocks noChangeArrowheads="1"/>
          </p:cNvSpPr>
          <p:nvPr/>
        </p:nvSpPr>
        <p:spPr bwMode="auto">
          <a:xfrm>
            <a:off x="3686175" y="1681163"/>
            <a:ext cx="762000" cy="369887"/>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Input:</a:t>
            </a:r>
          </a:p>
        </p:txBody>
      </p:sp>
      <p:sp>
        <p:nvSpPr>
          <p:cNvPr id="37915" name="TextBox 78"/>
          <p:cNvSpPr txBox="1">
            <a:spLocks noChangeArrowheads="1"/>
          </p:cNvSpPr>
          <p:nvPr/>
        </p:nvSpPr>
        <p:spPr bwMode="auto">
          <a:xfrm>
            <a:off x="212725" y="3203575"/>
            <a:ext cx="1006475" cy="369888"/>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Output?</a:t>
            </a:r>
          </a:p>
        </p:txBody>
      </p:sp>
      <p:cxnSp>
        <p:nvCxnSpPr>
          <p:cNvPr id="80" name="Straight Connector 79"/>
          <p:cNvCxnSpPr/>
          <p:nvPr/>
        </p:nvCxnSpPr>
        <p:spPr>
          <a:xfrm>
            <a:off x="4562475" y="3778250"/>
            <a:ext cx="239077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5400000">
            <a:off x="5173662" y="4002088"/>
            <a:ext cx="43656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16200000" flipH="1">
            <a:off x="4860925" y="3984626"/>
            <a:ext cx="420687" cy="4762"/>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5400000" flipH="1" flipV="1">
            <a:off x="4353719" y="3401219"/>
            <a:ext cx="785813" cy="3175"/>
          </a:xfrm>
          <a:prstGeom prst="line">
            <a:avLst/>
          </a:prstGeom>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726113" y="3711575"/>
            <a:ext cx="90487" cy="117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85" name="Oval 84"/>
          <p:cNvSpPr/>
          <p:nvPr/>
        </p:nvSpPr>
        <p:spPr>
          <a:xfrm>
            <a:off x="6053138" y="3722688"/>
            <a:ext cx="92075" cy="115887"/>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86" name="Oval 85"/>
          <p:cNvSpPr/>
          <p:nvPr/>
        </p:nvSpPr>
        <p:spPr>
          <a:xfrm>
            <a:off x="6713538" y="3713163"/>
            <a:ext cx="92075" cy="117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87" name="Oval 86"/>
          <p:cNvSpPr/>
          <p:nvPr/>
        </p:nvSpPr>
        <p:spPr>
          <a:xfrm>
            <a:off x="6356350" y="3724275"/>
            <a:ext cx="92075" cy="117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37924" name="TextBox 87"/>
          <p:cNvSpPr txBox="1">
            <a:spLocks noChangeArrowheads="1"/>
          </p:cNvSpPr>
          <p:nvPr/>
        </p:nvSpPr>
        <p:spPr bwMode="auto">
          <a:xfrm>
            <a:off x="5318125" y="3697288"/>
            <a:ext cx="284163" cy="307975"/>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prstClr val="black"/>
                </a:solidFill>
                <a:latin typeface="Arial" pitchFamily="-1" charset="0"/>
                <a:ea typeface="ＭＳ Ｐゴシック" pitchFamily="-1" charset="-128"/>
                <a:cs typeface="ＭＳ Ｐゴシック" pitchFamily="-1" charset="-128"/>
              </a:rPr>
              <a:t>0</a:t>
            </a:r>
          </a:p>
        </p:txBody>
      </p:sp>
      <p:sp>
        <p:nvSpPr>
          <p:cNvPr id="37925" name="TextBox 88"/>
          <p:cNvSpPr txBox="1">
            <a:spLocks noChangeArrowheads="1"/>
          </p:cNvSpPr>
          <p:nvPr/>
        </p:nvSpPr>
        <p:spPr bwMode="auto">
          <a:xfrm>
            <a:off x="5645150" y="3706813"/>
            <a:ext cx="285750" cy="307975"/>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prstClr val="black"/>
                </a:solidFill>
                <a:latin typeface="Arial" pitchFamily="-1" charset="0"/>
                <a:ea typeface="ＭＳ Ｐゴシック" pitchFamily="-1" charset="-128"/>
                <a:cs typeface="ＭＳ Ｐゴシック" pitchFamily="-1" charset="-128"/>
              </a:rPr>
              <a:t>1</a:t>
            </a:r>
          </a:p>
        </p:txBody>
      </p:sp>
      <p:sp>
        <p:nvSpPr>
          <p:cNvPr id="37926" name="TextBox 89"/>
          <p:cNvSpPr txBox="1">
            <a:spLocks noChangeArrowheads="1"/>
          </p:cNvSpPr>
          <p:nvPr/>
        </p:nvSpPr>
        <p:spPr bwMode="auto">
          <a:xfrm>
            <a:off x="5948363" y="3709988"/>
            <a:ext cx="284162" cy="307975"/>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prstClr val="black"/>
                </a:solidFill>
                <a:latin typeface="Arial" pitchFamily="-1" charset="0"/>
                <a:ea typeface="ＭＳ Ｐゴシック" pitchFamily="-1" charset="-128"/>
                <a:cs typeface="ＭＳ Ｐゴシック" pitchFamily="-1" charset="-128"/>
              </a:rPr>
              <a:t>2</a:t>
            </a:r>
          </a:p>
        </p:txBody>
      </p:sp>
      <p:sp>
        <p:nvSpPr>
          <p:cNvPr id="37927" name="TextBox 90"/>
          <p:cNvSpPr txBox="1">
            <a:spLocks noChangeArrowheads="1"/>
          </p:cNvSpPr>
          <p:nvPr/>
        </p:nvSpPr>
        <p:spPr bwMode="auto">
          <a:xfrm>
            <a:off x="3849688" y="3590925"/>
            <a:ext cx="696912"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h [-k]</a:t>
            </a:r>
          </a:p>
        </p:txBody>
      </p:sp>
      <p:sp>
        <p:nvSpPr>
          <p:cNvPr id="37928" name="TextBox 91"/>
          <p:cNvSpPr txBox="1">
            <a:spLocks noChangeArrowheads="1"/>
          </p:cNvSpPr>
          <p:nvPr/>
        </p:nvSpPr>
        <p:spPr bwMode="auto">
          <a:xfrm>
            <a:off x="4772025" y="2809875"/>
            <a:ext cx="285750" cy="306388"/>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2</a:t>
            </a:r>
          </a:p>
        </p:txBody>
      </p:sp>
      <p:sp>
        <p:nvSpPr>
          <p:cNvPr id="37929" name="TextBox 92"/>
          <p:cNvSpPr txBox="1">
            <a:spLocks noChangeArrowheads="1"/>
          </p:cNvSpPr>
          <p:nvPr/>
        </p:nvSpPr>
        <p:spPr bwMode="auto">
          <a:xfrm>
            <a:off x="5016500" y="3997325"/>
            <a:ext cx="344488" cy="307975"/>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-1</a:t>
            </a:r>
          </a:p>
        </p:txBody>
      </p:sp>
      <p:sp>
        <p:nvSpPr>
          <p:cNvPr id="37930" name="TextBox 93"/>
          <p:cNvSpPr txBox="1">
            <a:spLocks noChangeArrowheads="1"/>
          </p:cNvSpPr>
          <p:nvPr/>
        </p:nvSpPr>
        <p:spPr bwMode="auto">
          <a:xfrm>
            <a:off x="5360988" y="3998913"/>
            <a:ext cx="344487" cy="307975"/>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-1</a:t>
            </a:r>
          </a:p>
        </p:txBody>
      </p:sp>
      <p:sp>
        <p:nvSpPr>
          <p:cNvPr id="37931" name="TextBox 97"/>
          <p:cNvSpPr txBox="1">
            <a:spLocks noChangeArrowheads="1"/>
          </p:cNvSpPr>
          <p:nvPr/>
        </p:nvSpPr>
        <p:spPr bwMode="auto">
          <a:xfrm>
            <a:off x="7412038" y="3602038"/>
            <a:ext cx="1236662"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f [m=0]=-2</a:t>
            </a:r>
          </a:p>
        </p:txBody>
      </p:sp>
      <p:cxnSp>
        <p:nvCxnSpPr>
          <p:cNvPr id="99" name="Straight Connector 98"/>
          <p:cNvCxnSpPr/>
          <p:nvPr/>
        </p:nvCxnSpPr>
        <p:spPr>
          <a:xfrm>
            <a:off x="4503738" y="5094288"/>
            <a:ext cx="2555875"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rot="5400000">
            <a:off x="5500688" y="5316538"/>
            <a:ext cx="43815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rot="16200000" flipH="1">
            <a:off x="5190332" y="5298281"/>
            <a:ext cx="419100" cy="476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rot="5400000" flipH="1" flipV="1">
            <a:off x="4682331" y="4715669"/>
            <a:ext cx="784225"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3" name="Oval 102"/>
          <p:cNvSpPr/>
          <p:nvPr/>
        </p:nvSpPr>
        <p:spPr>
          <a:xfrm>
            <a:off x="6053138" y="5026025"/>
            <a:ext cx="92075" cy="117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104" name="Oval 103"/>
          <p:cNvSpPr/>
          <p:nvPr/>
        </p:nvSpPr>
        <p:spPr>
          <a:xfrm>
            <a:off x="6381750" y="5035550"/>
            <a:ext cx="92075" cy="117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105" name="Oval 104"/>
          <p:cNvSpPr/>
          <p:nvPr/>
        </p:nvSpPr>
        <p:spPr>
          <a:xfrm>
            <a:off x="4659313" y="5035550"/>
            <a:ext cx="92075" cy="117475"/>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106" name="Oval 105"/>
          <p:cNvSpPr/>
          <p:nvPr/>
        </p:nvSpPr>
        <p:spPr>
          <a:xfrm>
            <a:off x="6683375" y="5038725"/>
            <a:ext cx="92075" cy="115888"/>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a:endParaRPr lang="en-US" sz="1800">
              <a:solidFill>
                <a:srgbClr val="FFFFFF"/>
              </a:solidFill>
              <a:ea typeface="ＭＳ Ｐゴシック" pitchFamily="-1" charset="-128"/>
              <a:cs typeface="ＭＳ Ｐゴシック" pitchFamily="-1" charset="-128"/>
            </a:endParaRPr>
          </a:p>
        </p:txBody>
      </p:sp>
      <p:sp>
        <p:nvSpPr>
          <p:cNvPr id="37940" name="TextBox 106"/>
          <p:cNvSpPr txBox="1">
            <a:spLocks noChangeArrowheads="1"/>
          </p:cNvSpPr>
          <p:nvPr/>
        </p:nvSpPr>
        <p:spPr bwMode="auto">
          <a:xfrm>
            <a:off x="5327650" y="5011738"/>
            <a:ext cx="285750" cy="306387"/>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prstClr val="black"/>
                </a:solidFill>
                <a:latin typeface="Arial" pitchFamily="-1" charset="0"/>
                <a:ea typeface="ＭＳ Ｐゴシック" pitchFamily="-1" charset="-128"/>
                <a:cs typeface="ＭＳ Ｐゴシック" pitchFamily="-1" charset="-128"/>
              </a:rPr>
              <a:t>0</a:t>
            </a:r>
          </a:p>
        </p:txBody>
      </p:sp>
      <p:sp>
        <p:nvSpPr>
          <p:cNvPr id="37941" name="TextBox 107"/>
          <p:cNvSpPr txBox="1">
            <a:spLocks noChangeArrowheads="1"/>
          </p:cNvSpPr>
          <p:nvPr/>
        </p:nvSpPr>
        <p:spPr bwMode="auto">
          <a:xfrm>
            <a:off x="5656263" y="5021263"/>
            <a:ext cx="284162" cy="307975"/>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prstClr val="black"/>
                </a:solidFill>
                <a:latin typeface="Arial" pitchFamily="-1" charset="0"/>
                <a:ea typeface="ＭＳ Ｐゴシック" pitchFamily="-1" charset="-128"/>
                <a:cs typeface="ＭＳ Ｐゴシック" pitchFamily="-1" charset="-128"/>
              </a:rPr>
              <a:t>1</a:t>
            </a:r>
          </a:p>
        </p:txBody>
      </p:sp>
      <p:sp>
        <p:nvSpPr>
          <p:cNvPr id="37942" name="TextBox 108"/>
          <p:cNvSpPr txBox="1">
            <a:spLocks noChangeArrowheads="1"/>
          </p:cNvSpPr>
          <p:nvPr/>
        </p:nvSpPr>
        <p:spPr bwMode="auto">
          <a:xfrm>
            <a:off x="5959475" y="5022850"/>
            <a:ext cx="284163" cy="307975"/>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prstClr val="black"/>
                </a:solidFill>
                <a:latin typeface="Arial" pitchFamily="-1" charset="0"/>
                <a:ea typeface="ＭＳ Ｐゴシック" pitchFamily="-1" charset="-128"/>
                <a:cs typeface="ＭＳ Ｐゴシック" pitchFamily="-1" charset="-128"/>
              </a:rPr>
              <a:t>2</a:t>
            </a:r>
          </a:p>
        </p:txBody>
      </p:sp>
      <p:sp>
        <p:nvSpPr>
          <p:cNvPr id="37943" name="TextBox 109"/>
          <p:cNvSpPr txBox="1">
            <a:spLocks noChangeArrowheads="1"/>
          </p:cNvSpPr>
          <p:nvPr/>
        </p:nvSpPr>
        <p:spPr bwMode="auto">
          <a:xfrm>
            <a:off x="3859213" y="4703763"/>
            <a:ext cx="827087" cy="369887"/>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h [1-k]</a:t>
            </a:r>
          </a:p>
        </p:txBody>
      </p:sp>
      <p:sp>
        <p:nvSpPr>
          <p:cNvPr id="37944" name="TextBox 110"/>
          <p:cNvSpPr txBox="1">
            <a:spLocks noChangeArrowheads="1"/>
          </p:cNvSpPr>
          <p:nvPr/>
        </p:nvSpPr>
        <p:spPr bwMode="auto">
          <a:xfrm>
            <a:off x="5059363" y="4532313"/>
            <a:ext cx="284162" cy="307975"/>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2</a:t>
            </a:r>
          </a:p>
        </p:txBody>
      </p:sp>
      <p:sp>
        <p:nvSpPr>
          <p:cNvPr id="37945" name="TextBox 111"/>
          <p:cNvSpPr txBox="1">
            <a:spLocks noChangeArrowheads="1"/>
          </p:cNvSpPr>
          <p:nvPr/>
        </p:nvSpPr>
        <p:spPr bwMode="auto">
          <a:xfrm>
            <a:off x="5202238" y="5453063"/>
            <a:ext cx="344487" cy="307975"/>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-1</a:t>
            </a:r>
          </a:p>
        </p:txBody>
      </p:sp>
      <p:sp>
        <p:nvSpPr>
          <p:cNvPr id="37946" name="TextBox 112"/>
          <p:cNvSpPr txBox="1">
            <a:spLocks noChangeArrowheads="1"/>
          </p:cNvSpPr>
          <p:nvPr/>
        </p:nvSpPr>
        <p:spPr bwMode="auto">
          <a:xfrm>
            <a:off x="5605463" y="5456238"/>
            <a:ext cx="344487" cy="306387"/>
          </a:xfrm>
          <a:prstGeom prst="rect">
            <a:avLst/>
          </a:prstGeom>
          <a:noFill/>
          <a:ln w="9525">
            <a:noFill/>
            <a:miter lim="800000"/>
            <a:headEnd/>
            <a:tailEnd/>
          </a:ln>
        </p:spPr>
        <p:txBody>
          <a:bodyPr wrap="none">
            <a:prstTxWarp prst="textNoShape">
              <a:avLst/>
            </a:prstTxWarp>
            <a:spAutoFit/>
          </a:bodyPr>
          <a:lstStyle/>
          <a:p>
            <a:pPr defTabSz="457200"/>
            <a:r>
              <a:rPr lang="en-US" sz="1400" smtClean="0">
                <a:solidFill>
                  <a:srgbClr val="FF0000"/>
                </a:solidFill>
                <a:latin typeface="Arial" pitchFamily="-1" charset="0"/>
                <a:ea typeface="ＭＳ Ｐゴシック" pitchFamily="-1" charset="-128"/>
                <a:cs typeface="ＭＳ Ｐゴシック" pitchFamily="-1" charset="-128"/>
              </a:rPr>
              <a:t>-1</a:t>
            </a:r>
          </a:p>
        </p:txBody>
      </p:sp>
      <p:graphicFrame>
        <p:nvGraphicFramePr>
          <p:cNvPr id="37892" name="Object 4"/>
          <p:cNvGraphicFramePr>
            <a:graphicFrameLocks noChangeAspect="1"/>
          </p:cNvGraphicFramePr>
          <p:nvPr/>
        </p:nvGraphicFramePr>
        <p:xfrm>
          <a:off x="769938" y="4673600"/>
          <a:ext cx="2222500" cy="492125"/>
        </p:xfrm>
        <a:graphic>
          <a:graphicData uri="http://schemas.openxmlformats.org/presentationml/2006/ole">
            <p:oleObj spid="_x0000_s369668" name="Equation" r:id="rId5" imgW="1549400" imgH="342900" progId="Equation.3">
              <p:embed/>
            </p:oleObj>
          </a:graphicData>
        </a:graphic>
      </p:graphicFrame>
      <p:sp>
        <p:nvSpPr>
          <p:cNvPr id="37947" name="TextBox 113"/>
          <p:cNvSpPr txBox="1">
            <a:spLocks noChangeArrowheads="1"/>
          </p:cNvSpPr>
          <p:nvPr/>
        </p:nvSpPr>
        <p:spPr bwMode="auto">
          <a:xfrm>
            <a:off x="7454900" y="4865688"/>
            <a:ext cx="1236663" cy="368300"/>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f [m=1]=-4</a:t>
            </a:r>
          </a:p>
        </p:txBody>
      </p:sp>
      <p:graphicFrame>
        <p:nvGraphicFramePr>
          <p:cNvPr id="37893" name="Object 5"/>
          <p:cNvGraphicFramePr>
            <a:graphicFrameLocks noChangeAspect="1"/>
          </p:cNvGraphicFramePr>
          <p:nvPr/>
        </p:nvGraphicFramePr>
        <p:xfrm>
          <a:off x="752475" y="5802313"/>
          <a:ext cx="2295525" cy="492125"/>
        </p:xfrm>
        <a:graphic>
          <a:graphicData uri="http://schemas.openxmlformats.org/presentationml/2006/ole">
            <p:oleObj spid="_x0000_s369669" name="Equation" r:id="rId6" imgW="1600200" imgH="342900" progId="Equation.3">
              <p:embed/>
            </p:oleObj>
          </a:graphicData>
        </a:graphic>
      </p:graphicFrame>
      <p:sp>
        <p:nvSpPr>
          <p:cNvPr id="37948" name="TextBox 130"/>
          <p:cNvSpPr txBox="1">
            <a:spLocks noChangeArrowheads="1"/>
          </p:cNvSpPr>
          <p:nvPr/>
        </p:nvSpPr>
        <p:spPr bwMode="auto">
          <a:xfrm>
            <a:off x="7499350" y="5900738"/>
            <a:ext cx="1158875" cy="369887"/>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f [m=2]=0</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The Fourier Transform of some important images</a:t>
            </a:r>
          </a:p>
        </p:txBody>
      </p:sp>
      <p:pic>
        <p:nvPicPr>
          <p:cNvPr id="4" name="Picture 3"/>
          <p:cNvPicPr>
            <a:picLocks noChangeAspect="1"/>
          </p:cNvPicPr>
          <p:nvPr/>
        </p:nvPicPr>
        <p:blipFill>
          <a:blip r:embed="rId2"/>
          <a:srcRect l="57500" t="25714" r="9286" b="30000"/>
          <a:stretch>
            <a:fillRect/>
          </a:stretch>
        </p:blipFill>
        <p:spPr bwMode="auto">
          <a:xfrm>
            <a:off x="1600200" y="4343400"/>
            <a:ext cx="2362200" cy="2362200"/>
          </a:xfrm>
          <a:prstGeom prst="rect">
            <a:avLst/>
          </a:prstGeom>
          <a:noFill/>
          <a:ln w="9525">
            <a:noFill/>
            <a:miter lim="800000"/>
            <a:headEnd/>
            <a:tailEnd/>
          </a:ln>
        </p:spPr>
      </p:pic>
      <p:pic>
        <p:nvPicPr>
          <p:cNvPr id="6" name="Picture 5"/>
          <p:cNvPicPr>
            <a:picLocks noChangeAspect="1"/>
          </p:cNvPicPr>
          <p:nvPr/>
        </p:nvPicPr>
        <p:blipFill>
          <a:blip r:embed="rId3"/>
          <a:srcRect l="57603" t="23814" r="9695" b="27229"/>
          <a:stretch>
            <a:fillRect/>
          </a:stretch>
        </p:blipFill>
        <p:spPr bwMode="auto">
          <a:xfrm>
            <a:off x="5029200" y="4343400"/>
            <a:ext cx="2362200" cy="2362200"/>
          </a:xfrm>
          <a:prstGeom prst="rect">
            <a:avLst/>
          </a:prstGeom>
          <a:noFill/>
          <a:ln w="9525">
            <a:noFill/>
            <a:miter lim="800000"/>
            <a:headEnd/>
            <a:tailEnd/>
          </a:ln>
        </p:spPr>
      </p:pic>
      <p:grpSp>
        <p:nvGrpSpPr>
          <p:cNvPr id="2" name="Group 7"/>
          <p:cNvGrpSpPr>
            <a:grpSpLocks/>
          </p:cNvGrpSpPr>
          <p:nvPr/>
        </p:nvGrpSpPr>
        <p:grpSpPr bwMode="auto">
          <a:xfrm>
            <a:off x="1600200" y="1752600"/>
            <a:ext cx="5715000" cy="2286000"/>
            <a:chOff x="1600200" y="1752600"/>
            <a:chExt cx="5715000" cy="2286000"/>
          </a:xfrm>
        </p:grpSpPr>
        <p:pic>
          <p:nvPicPr>
            <p:cNvPr id="26632" name="Picture 4"/>
            <p:cNvPicPr>
              <a:picLocks noChangeAspect="1"/>
            </p:cNvPicPr>
            <p:nvPr/>
          </p:nvPicPr>
          <p:blipFill>
            <a:blip r:embed="rId2"/>
            <a:srcRect l="13571" t="25714" r="54286" b="31429"/>
            <a:stretch>
              <a:fillRect/>
            </a:stretch>
          </p:blipFill>
          <p:spPr bwMode="auto">
            <a:xfrm>
              <a:off x="1600200" y="1752600"/>
              <a:ext cx="2286000" cy="2286000"/>
            </a:xfrm>
            <a:prstGeom prst="rect">
              <a:avLst/>
            </a:prstGeom>
            <a:noFill/>
            <a:ln w="9525">
              <a:noFill/>
              <a:miter lim="800000"/>
              <a:headEnd/>
              <a:tailEnd/>
            </a:ln>
          </p:spPr>
        </p:pic>
        <p:pic>
          <p:nvPicPr>
            <p:cNvPr id="26633" name="Picture 6"/>
            <p:cNvPicPr>
              <a:picLocks noChangeAspect="1"/>
            </p:cNvPicPr>
            <p:nvPr/>
          </p:nvPicPr>
          <p:blipFill>
            <a:blip r:embed="rId3"/>
            <a:srcRect l="13498" t="23814" r="53802" b="27229"/>
            <a:stretch>
              <a:fillRect/>
            </a:stretch>
          </p:blipFill>
          <p:spPr bwMode="auto">
            <a:xfrm>
              <a:off x="5029200" y="1752600"/>
              <a:ext cx="2286000" cy="2286000"/>
            </a:xfrm>
            <a:prstGeom prst="rect">
              <a:avLst/>
            </a:prstGeom>
            <a:noFill/>
            <a:ln w="9525">
              <a:noFill/>
              <a:miter lim="800000"/>
              <a:headEnd/>
              <a:tailEnd/>
            </a:ln>
          </p:spPr>
        </p:pic>
      </p:grpSp>
      <p:sp>
        <p:nvSpPr>
          <p:cNvPr id="26630" name="TextBox 8"/>
          <p:cNvSpPr txBox="1">
            <a:spLocks noChangeArrowheads="1"/>
          </p:cNvSpPr>
          <p:nvPr/>
        </p:nvSpPr>
        <p:spPr bwMode="auto">
          <a:xfrm rot="-5400000">
            <a:off x="773907" y="2590006"/>
            <a:ext cx="825500" cy="369887"/>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Image</a:t>
            </a:r>
          </a:p>
        </p:txBody>
      </p:sp>
      <p:sp>
        <p:nvSpPr>
          <p:cNvPr id="26631" name="TextBox 9"/>
          <p:cNvSpPr txBox="1">
            <a:spLocks noChangeArrowheads="1"/>
          </p:cNvSpPr>
          <p:nvPr/>
        </p:nvSpPr>
        <p:spPr bwMode="auto">
          <a:xfrm rot="-5400000">
            <a:off x="-50799" y="5257800"/>
            <a:ext cx="2411412" cy="369887"/>
          </a:xfrm>
          <a:prstGeom prst="rect">
            <a:avLst/>
          </a:prstGeom>
          <a:noFill/>
          <a:ln w="9525">
            <a:noFill/>
            <a:miter lim="800000"/>
            <a:headEnd/>
            <a:tailEnd/>
          </a:ln>
        </p:spPr>
        <p:txBody>
          <a:bodyPr wrap="none">
            <a:prstTxWarp prst="textNoShape">
              <a:avLst/>
            </a:prstTxWarp>
            <a:spAutoFit/>
          </a:bodyPr>
          <a:lstStyle/>
          <a:p>
            <a:pPr defTabSz="457200"/>
            <a:r>
              <a:rPr lang="en-US" sz="1800" smtClean="0">
                <a:solidFill>
                  <a:prstClr val="black"/>
                </a:solidFill>
                <a:latin typeface="Arial" pitchFamily="-1" charset="0"/>
                <a:ea typeface="ＭＳ Ｐゴシック" pitchFamily="-1" charset="-128"/>
                <a:cs typeface="ＭＳ Ｐゴシック" pitchFamily="-1" charset="-128"/>
              </a:rPr>
              <a:t>Log(1+Magnitude FT)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9" name="Rectangle 2"/>
          <p:cNvSpPr>
            <a:spLocks noGrp="1" noChangeArrowheads="1"/>
          </p:cNvSpPr>
          <p:nvPr>
            <p:ph type="title"/>
          </p:nvPr>
        </p:nvSpPr>
        <p:spPr/>
        <p:txBody>
          <a:bodyPr/>
          <a:lstStyle/>
          <a:p>
            <a:r>
              <a:rPr lang="en-US" sz="4000" dirty="0">
                <a:ea typeface="ＭＳ Ｐゴシック" pitchFamily="-1" charset="-128"/>
                <a:cs typeface="ＭＳ Ｐゴシック" pitchFamily="-1" charset="-128"/>
              </a:rPr>
              <a:t>How to interpret a Fourier </a:t>
            </a:r>
            <a:r>
              <a:rPr lang="en-US" sz="4000" dirty="0" smtClean="0">
                <a:ea typeface="ＭＳ Ｐゴシック" pitchFamily="-1" charset="-128"/>
                <a:cs typeface="ＭＳ Ｐゴシック" pitchFamily="-1" charset="-128"/>
              </a:rPr>
              <a:t>Spectrum</a:t>
            </a:r>
            <a:endParaRPr lang="en-US" sz="4000" dirty="0">
              <a:ea typeface="ＭＳ Ｐゴシック" pitchFamily="-1" charset="-128"/>
              <a:cs typeface="ＭＳ Ｐゴシック" pitchFamily="-1" charset="-128"/>
            </a:endParaRPr>
          </a:p>
        </p:txBody>
      </p:sp>
      <p:pic>
        <p:nvPicPr>
          <p:cNvPr id="70660" name="Picture 3" descr="brick"/>
          <p:cNvPicPr>
            <a:picLocks noChangeAspect="1" noChangeArrowheads="1"/>
          </p:cNvPicPr>
          <p:nvPr/>
        </p:nvPicPr>
        <p:blipFill>
          <a:blip r:embed="rId3"/>
          <a:srcRect/>
          <a:stretch>
            <a:fillRect/>
          </a:stretch>
        </p:blipFill>
        <p:spPr bwMode="auto">
          <a:xfrm>
            <a:off x="152400" y="2590800"/>
            <a:ext cx="2209800" cy="2209800"/>
          </a:xfrm>
          <a:prstGeom prst="rect">
            <a:avLst/>
          </a:prstGeom>
          <a:noFill/>
          <a:ln w="28575">
            <a:solidFill>
              <a:schemeClr val="hlink"/>
            </a:solidFill>
            <a:miter lim="800000"/>
            <a:headEnd/>
            <a:tailEnd/>
          </a:ln>
        </p:spPr>
      </p:pic>
      <p:grpSp>
        <p:nvGrpSpPr>
          <p:cNvPr id="22" name="Group 21"/>
          <p:cNvGrpSpPr/>
          <p:nvPr/>
        </p:nvGrpSpPr>
        <p:grpSpPr>
          <a:xfrm>
            <a:off x="2590800" y="2209800"/>
            <a:ext cx="3482975" cy="3276600"/>
            <a:chOff x="2590800" y="2209800"/>
            <a:chExt cx="3482975" cy="3276600"/>
          </a:xfrm>
        </p:grpSpPr>
        <p:sp>
          <p:nvSpPr>
            <p:cNvPr id="70661" name="Text Box 5"/>
            <p:cNvSpPr txBox="1">
              <a:spLocks noChangeArrowheads="1"/>
            </p:cNvSpPr>
            <p:nvPr/>
          </p:nvSpPr>
          <p:spPr bwMode="auto">
            <a:xfrm>
              <a:off x="5181600" y="3505200"/>
              <a:ext cx="892175" cy="457200"/>
            </a:xfrm>
            <a:prstGeom prst="rect">
              <a:avLst/>
            </a:prstGeom>
            <a:noFill/>
            <a:ln w="9525">
              <a:noFill/>
              <a:miter lim="800000"/>
              <a:headEnd/>
              <a:tailEnd/>
            </a:ln>
          </p:spPr>
          <p:txBody>
            <a:bodyPr wrap="none">
              <a:prstTxWarp prst="textNoShape">
                <a:avLst/>
              </a:prstTxWarp>
              <a:spAutoFit/>
            </a:bodyPr>
            <a:lstStyle/>
            <a:p>
              <a:r>
                <a:rPr lang="en-US" sz="1200"/>
                <a:t>Horizontal</a:t>
              </a:r>
            </a:p>
            <a:p>
              <a:r>
                <a:rPr lang="en-US" sz="1200"/>
                <a:t>orientation</a:t>
              </a:r>
            </a:p>
          </p:txBody>
        </p:sp>
        <p:sp>
          <p:nvSpPr>
            <p:cNvPr id="70662" name="Text Box 6"/>
            <p:cNvSpPr txBox="1">
              <a:spLocks noChangeArrowheads="1"/>
            </p:cNvSpPr>
            <p:nvPr/>
          </p:nvSpPr>
          <p:spPr bwMode="auto">
            <a:xfrm>
              <a:off x="3429000" y="2209800"/>
              <a:ext cx="1441450" cy="274638"/>
            </a:xfrm>
            <a:prstGeom prst="rect">
              <a:avLst/>
            </a:prstGeom>
            <a:noFill/>
            <a:ln w="9525">
              <a:noFill/>
              <a:miter lim="800000"/>
              <a:headEnd/>
              <a:tailEnd/>
            </a:ln>
          </p:spPr>
          <p:txBody>
            <a:bodyPr wrap="none">
              <a:prstTxWarp prst="textNoShape">
                <a:avLst/>
              </a:prstTxWarp>
              <a:spAutoFit/>
            </a:bodyPr>
            <a:lstStyle/>
            <a:p>
              <a:r>
                <a:rPr lang="en-US" sz="1200"/>
                <a:t>Vertical orientation</a:t>
              </a:r>
            </a:p>
          </p:txBody>
        </p:sp>
        <p:grpSp>
          <p:nvGrpSpPr>
            <p:cNvPr id="2" name="Group 7"/>
            <p:cNvGrpSpPr>
              <a:grpSpLocks/>
            </p:cNvGrpSpPr>
            <p:nvPr/>
          </p:nvGrpSpPr>
          <p:grpSpPr bwMode="auto">
            <a:xfrm>
              <a:off x="2971800" y="2590800"/>
              <a:ext cx="2209800" cy="2208213"/>
              <a:chOff x="2160" y="1680"/>
              <a:chExt cx="960" cy="959"/>
            </a:xfrm>
          </p:grpSpPr>
          <p:pic>
            <p:nvPicPr>
              <p:cNvPr id="70674" name="Picture 8"/>
              <p:cNvPicPr>
                <a:picLocks noChangeAspect="1" noChangeArrowheads="1"/>
              </p:cNvPicPr>
              <p:nvPr/>
            </p:nvPicPr>
            <p:blipFill>
              <a:blip r:embed="rId4"/>
              <a:srcRect/>
              <a:stretch>
                <a:fillRect/>
              </a:stretch>
            </p:blipFill>
            <p:spPr bwMode="auto">
              <a:xfrm>
                <a:off x="2160" y="1680"/>
                <a:ext cx="960" cy="959"/>
              </a:xfrm>
              <a:prstGeom prst="rect">
                <a:avLst/>
              </a:prstGeom>
              <a:noFill/>
              <a:ln w="28575">
                <a:solidFill>
                  <a:schemeClr val="hlink"/>
                </a:solidFill>
                <a:miter lim="800000"/>
                <a:headEnd/>
                <a:tailEnd/>
              </a:ln>
            </p:spPr>
          </p:pic>
          <p:sp>
            <p:nvSpPr>
              <p:cNvPr id="70675" name="Line 9"/>
              <p:cNvSpPr>
                <a:spLocks noChangeShapeType="1"/>
              </p:cNvSpPr>
              <p:nvPr/>
            </p:nvSpPr>
            <p:spPr bwMode="auto">
              <a:xfrm>
                <a:off x="2640" y="2159"/>
                <a:ext cx="432" cy="0"/>
              </a:xfrm>
              <a:prstGeom prst="line">
                <a:avLst/>
              </a:prstGeom>
              <a:noFill/>
              <a:ln w="28575">
                <a:solidFill>
                  <a:schemeClr val="hlink"/>
                </a:solidFill>
                <a:round/>
                <a:headEnd/>
                <a:tailEnd type="triangle" w="med" len="med"/>
              </a:ln>
            </p:spPr>
            <p:txBody>
              <a:bodyPr>
                <a:prstTxWarp prst="textNoShape">
                  <a:avLst/>
                </a:prstTxWarp>
              </a:bodyPr>
              <a:lstStyle/>
              <a:p>
                <a:endParaRPr lang="en-US"/>
              </a:p>
            </p:txBody>
          </p:sp>
          <p:sp>
            <p:nvSpPr>
              <p:cNvPr id="70676" name="Line 10"/>
              <p:cNvSpPr>
                <a:spLocks noChangeShapeType="1"/>
              </p:cNvSpPr>
              <p:nvPr/>
            </p:nvSpPr>
            <p:spPr bwMode="auto">
              <a:xfrm flipV="1">
                <a:off x="2640" y="1727"/>
                <a:ext cx="0" cy="432"/>
              </a:xfrm>
              <a:prstGeom prst="line">
                <a:avLst/>
              </a:prstGeom>
              <a:noFill/>
              <a:ln w="28575">
                <a:solidFill>
                  <a:schemeClr val="hlink"/>
                </a:solidFill>
                <a:round/>
                <a:headEnd/>
                <a:tailEnd type="triangle" w="med" len="med"/>
              </a:ln>
            </p:spPr>
            <p:txBody>
              <a:bodyPr>
                <a:prstTxWarp prst="textNoShape">
                  <a:avLst/>
                </a:prstTxWarp>
              </a:bodyPr>
              <a:lstStyle/>
              <a:p>
                <a:endParaRPr lang="en-US"/>
              </a:p>
            </p:txBody>
          </p:sp>
          <p:sp>
            <p:nvSpPr>
              <p:cNvPr id="70677" name="Line 11"/>
              <p:cNvSpPr>
                <a:spLocks noChangeShapeType="1"/>
              </p:cNvSpPr>
              <p:nvPr/>
            </p:nvSpPr>
            <p:spPr bwMode="auto">
              <a:xfrm flipV="1">
                <a:off x="2640" y="1727"/>
                <a:ext cx="432" cy="432"/>
              </a:xfrm>
              <a:prstGeom prst="line">
                <a:avLst/>
              </a:prstGeom>
              <a:noFill/>
              <a:ln w="28575">
                <a:solidFill>
                  <a:schemeClr val="hlink"/>
                </a:solidFill>
                <a:round/>
                <a:headEnd/>
                <a:tailEnd type="triangle" w="med" len="med"/>
              </a:ln>
            </p:spPr>
            <p:txBody>
              <a:bodyPr>
                <a:prstTxWarp prst="textNoShape">
                  <a:avLst/>
                </a:prstTxWarp>
              </a:bodyPr>
              <a:lstStyle/>
              <a:p>
                <a:endParaRPr lang="en-US"/>
              </a:p>
            </p:txBody>
          </p:sp>
        </p:grpSp>
        <p:sp>
          <p:nvSpPr>
            <p:cNvPr id="70664" name="Text Box 12"/>
            <p:cNvSpPr txBox="1">
              <a:spLocks noChangeArrowheads="1"/>
            </p:cNvSpPr>
            <p:nvPr/>
          </p:nvSpPr>
          <p:spPr bwMode="auto">
            <a:xfrm>
              <a:off x="5257800" y="2590800"/>
              <a:ext cx="774700" cy="304800"/>
            </a:xfrm>
            <a:prstGeom prst="rect">
              <a:avLst/>
            </a:prstGeom>
            <a:noFill/>
            <a:ln w="9525">
              <a:noFill/>
              <a:miter lim="800000"/>
              <a:headEnd/>
              <a:tailEnd/>
            </a:ln>
          </p:spPr>
          <p:txBody>
            <a:bodyPr wrap="none">
              <a:prstTxWarp prst="textNoShape">
                <a:avLst/>
              </a:prstTxWarp>
              <a:spAutoFit/>
            </a:bodyPr>
            <a:lstStyle/>
            <a:p>
              <a:r>
                <a:rPr lang="en-US" sz="1400"/>
                <a:t>45 deg.</a:t>
              </a:r>
            </a:p>
          </p:txBody>
        </p:sp>
        <p:sp>
          <p:nvSpPr>
            <p:cNvPr id="70665" name="Text Box 13"/>
            <p:cNvSpPr txBox="1">
              <a:spLocks noChangeArrowheads="1"/>
            </p:cNvSpPr>
            <p:nvPr/>
          </p:nvSpPr>
          <p:spPr bwMode="auto">
            <a:xfrm>
              <a:off x="3932238" y="4800600"/>
              <a:ext cx="311150" cy="366713"/>
            </a:xfrm>
            <a:prstGeom prst="rect">
              <a:avLst/>
            </a:prstGeom>
            <a:noFill/>
            <a:ln w="9525">
              <a:noFill/>
              <a:miter lim="800000"/>
              <a:headEnd/>
              <a:tailEnd/>
            </a:ln>
          </p:spPr>
          <p:txBody>
            <a:bodyPr wrap="none">
              <a:prstTxWarp prst="textNoShape">
                <a:avLst/>
              </a:prstTxWarp>
              <a:spAutoFit/>
            </a:bodyPr>
            <a:lstStyle/>
            <a:p>
              <a:r>
                <a:rPr lang="en-US"/>
                <a:t>0</a:t>
              </a:r>
              <a:endParaRPr lang="en-US" sz="1400"/>
            </a:p>
          </p:txBody>
        </p:sp>
        <p:sp>
          <p:nvSpPr>
            <p:cNvPr id="70666" name="Text Box 14"/>
            <p:cNvSpPr txBox="1">
              <a:spLocks noChangeArrowheads="1"/>
            </p:cNvSpPr>
            <p:nvPr/>
          </p:nvSpPr>
          <p:spPr bwMode="auto">
            <a:xfrm>
              <a:off x="4922838" y="4800600"/>
              <a:ext cx="487362" cy="366713"/>
            </a:xfrm>
            <a:prstGeom prst="rect">
              <a:avLst/>
            </a:prstGeom>
            <a:noFill/>
            <a:ln w="9525">
              <a:noFill/>
              <a:miter lim="800000"/>
              <a:headEnd/>
              <a:tailEnd/>
            </a:ln>
          </p:spPr>
          <p:txBody>
            <a:bodyPr wrap="none">
              <a:prstTxWarp prst="textNoShape">
                <a:avLst/>
              </a:prstTxWarp>
              <a:spAutoFit/>
            </a:bodyPr>
            <a:lstStyle/>
            <a:p>
              <a:r>
                <a:rPr lang="en-US"/>
                <a:t>f</a:t>
              </a:r>
              <a:r>
                <a:rPr lang="en-US" sz="1000"/>
                <a:t>max</a:t>
              </a:r>
              <a:endParaRPr lang="en-US" sz="800"/>
            </a:p>
          </p:txBody>
        </p:sp>
        <p:sp>
          <p:nvSpPr>
            <p:cNvPr id="70667" name="Text Box 15"/>
            <p:cNvSpPr txBox="1">
              <a:spLocks noChangeArrowheads="1"/>
            </p:cNvSpPr>
            <p:nvPr/>
          </p:nvSpPr>
          <p:spPr bwMode="auto">
            <a:xfrm>
              <a:off x="2590800" y="3505200"/>
              <a:ext cx="311150" cy="366713"/>
            </a:xfrm>
            <a:prstGeom prst="rect">
              <a:avLst/>
            </a:prstGeom>
            <a:noFill/>
            <a:ln w="9525">
              <a:noFill/>
              <a:miter lim="800000"/>
              <a:headEnd/>
              <a:tailEnd/>
            </a:ln>
          </p:spPr>
          <p:txBody>
            <a:bodyPr wrap="none">
              <a:prstTxWarp prst="textNoShape">
                <a:avLst/>
              </a:prstTxWarp>
              <a:spAutoFit/>
            </a:bodyPr>
            <a:lstStyle/>
            <a:p>
              <a:r>
                <a:rPr lang="en-US"/>
                <a:t>0</a:t>
              </a:r>
              <a:endParaRPr lang="en-US" sz="1400"/>
            </a:p>
          </p:txBody>
        </p:sp>
        <p:sp>
          <p:nvSpPr>
            <p:cNvPr id="70668" name="Text Box 16"/>
            <p:cNvSpPr txBox="1">
              <a:spLocks noChangeArrowheads="1"/>
            </p:cNvSpPr>
            <p:nvPr/>
          </p:nvSpPr>
          <p:spPr bwMode="auto">
            <a:xfrm>
              <a:off x="3276600" y="5181600"/>
              <a:ext cx="1584325" cy="304800"/>
            </a:xfrm>
            <a:prstGeom prst="rect">
              <a:avLst/>
            </a:prstGeom>
            <a:noFill/>
            <a:ln w="9525">
              <a:noFill/>
              <a:miter lim="800000"/>
              <a:headEnd/>
              <a:tailEnd/>
            </a:ln>
          </p:spPr>
          <p:txBody>
            <a:bodyPr wrap="none">
              <a:prstTxWarp prst="textNoShape">
                <a:avLst/>
              </a:prstTxWarp>
              <a:spAutoFit/>
            </a:bodyPr>
            <a:lstStyle/>
            <a:p>
              <a:r>
                <a:rPr lang="en-US" sz="1400"/>
                <a:t>fx in cycles/image</a:t>
              </a:r>
              <a:endParaRPr lang="en-US" sz="800"/>
            </a:p>
          </p:txBody>
        </p:sp>
      </p:grpSp>
      <p:grpSp>
        <p:nvGrpSpPr>
          <p:cNvPr id="23" name="Group 22"/>
          <p:cNvGrpSpPr/>
          <p:nvPr/>
        </p:nvGrpSpPr>
        <p:grpSpPr>
          <a:xfrm>
            <a:off x="6096000" y="2209800"/>
            <a:ext cx="2819400" cy="3795713"/>
            <a:chOff x="6096000" y="2209800"/>
            <a:chExt cx="2819400" cy="3795713"/>
          </a:xfrm>
        </p:grpSpPr>
        <p:graphicFrame>
          <p:nvGraphicFramePr>
            <p:cNvPr id="70658" name="Object 2"/>
            <p:cNvGraphicFramePr>
              <a:graphicFrameLocks noChangeAspect="1"/>
            </p:cNvGraphicFramePr>
            <p:nvPr>
              <p:ph idx="1"/>
            </p:nvPr>
          </p:nvGraphicFramePr>
          <p:xfrm>
            <a:off x="6096000" y="2590800"/>
            <a:ext cx="2819400" cy="2114550"/>
          </p:xfrm>
          <a:graphic>
            <a:graphicData uri="http://schemas.openxmlformats.org/presentationml/2006/ole">
              <p:oleObj spid="_x0000_s401410" name="Image" r:id="rId5" imgW="6349206" imgH="4761905" progId="">
                <p:embed/>
              </p:oleObj>
            </a:graphicData>
          </a:graphic>
        </p:graphicFrame>
        <p:sp>
          <p:nvSpPr>
            <p:cNvPr id="70669" name="Text Box 17"/>
            <p:cNvSpPr txBox="1">
              <a:spLocks noChangeArrowheads="1"/>
            </p:cNvSpPr>
            <p:nvPr/>
          </p:nvSpPr>
          <p:spPr bwMode="auto">
            <a:xfrm>
              <a:off x="6400800" y="2209800"/>
              <a:ext cx="2357438" cy="304800"/>
            </a:xfrm>
            <a:prstGeom prst="rect">
              <a:avLst/>
            </a:prstGeom>
            <a:noFill/>
            <a:ln w="9525">
              <a:noFill/>
              <a:miter lim="800000"/>
              <a:headEnd/>
              <a:tailEnd/>
            </a:ln>
          </p:spPr>
          <p:txBody>
            <a:bodyPr wrap="none">
              <a:prstTxWarp prst="textNoShape">
                <a:avLst/>
              </a:prstTxWarp>
              <a:spAutoFit/>
            </a:bodyPr>
            <a:lstStyle/>
            <a:p>
              <a:r>
                <a:rPr lang="en-US" sz="1400" b="1">
                  <a:solidFill>
                    <a:srgbClr val="F35A0D"/>
                  </a:solidFill>
                  <a:latin typeface="Bookman Old Style" pitchFamily="-1" charset="0"/>
                </a:rPr>
                <a:t>Low spatial frequencies</a:t>
              </a:r>
            </a:p>
          </p:txBody>
        </p:sp>
        <p:sp>
          <p:nvSpPr>
            <p:cNvPr id="70670" name="Line 18"/>
            <p:cNvSpPr>
              <a:spLocks noChangeShapeType="1"/>
            </p:cNvSpPr>
            <p:nvPr/>
          </p:nvSpPr>
          <p:spPr bwMode="auto">
            <a:xfrm flipH="1">
              <a:off x="7620000" y="2971800"/>
              <a:ext cx="228600" cy="533400"/>
            </a:xfrm>
            <a:prstGeom prst="line">
              <a:avLst/>
            </a:prstGeom>
            <a:noFill/>
            <a:ln w="9525">
              <a:solidFill>
                <a:srgbClr val="F35A0D"/>
              </a:solidFill>
              <a:round/>
              <a:headEnd/>
              <a:tailEnd type="triangle" w="med" len="med"/>
            </a:ln>
          </p:spPr>
          <p:txBody>
            <a:bodyPr>
              <a:prstTxWarp prst="textNoShape">
                <a:avLst/>
              </a:prstTxWarp>
            </a:bodyPr>
            <a:lstStyle/>
            <a:p>
              <a:endParaRPr lang="en-US"/>
            </a:p>
          </p:txBody>
        </p:sp>
        <p:sp>
          <p:nvSpPr>
            <p:cNvPr id="70671" name="Line 19"/>
            <p:cNvSpPr>
              <a:spLocks noChangeShapeType="1"/>
            </p:cNvSpPr>
            <p:nvPr/>
          </p:nvSpPr>
          <p:spPr bwMode="auto">
            <a:xfrm flipH="1" flipV="1">
              <a:off x="7543800" y="4038600"/>
              <a:ext cx="279400" cy="673100"/>
            </a:xfrm>
            <a:prstGeom prst="line">
              <a:avLst/>
            </a:prstGeom>
            <a:noFill/>
            <a:ln w="9525">
              <a:solidFill>
                <a:schemeClr val="hlink"/>
              </a:solidFill>
              <a:round/>
              <a:headEnd/>
              <a:tailEnd type="triangle" w="med" len="med"/>
            </a:ln>
          </p:spPr>
          <p:txBody>
            <a:bodyPr>
              <a:prstTxWarp prst="textNoShape">
                <a:avLst/>
              </a:prstTxWarp>
            </a:bodyPr>
            <a:lstStyle/>
            <a:p>
              <a:endParaRPr lang="en-US"/>
            </a:p>
          </p:txBody>
        </p:sp>
        <p:sp>
          <p:nvSpPr>
            <p:cNvPr id="70672" name="Text Box 20"/>
            <p:cNvSpPr txBox="1">
              <a:spLocks noChangeArrowheads="1"/>
            </p:cNvSpPr>
            <p:nvPr/>
          </p:nvSpPr>
          <p:spPr bwMode="auto">
            <a:xfrm>
              <a:off x="6781800" y="4800600"/>
              <a:ext cx="1676400" cy="730250"/>
            </a:xfrm>
            <a:prstGeom prst="rect">
              <a:avLst/>
            </a:prstGeom>
            <a:noFill/>
            <a:ln w="9525">
              <a:noFill/>
              <a:miter lim="800000"/>
              <a:headEnd/>
              <a:tailEnd/>
            </a:ln>
          </p:spPr>
          <p:txBody>
            <a:bodyPr>
              <a:prstTxWarp prst="textNoShape">
                <a:avLst/>
              </a:prstTxWarp>
              <a:spAutoFit/>
            </a:bodyPr>
            <a:lstStyle/>
            <a:p>
              <a:r>
                <a:rPr lang="en-US" sz="1400" b="1">
                  <a:solidFill>
                    <a:srgbClr val="00A479"/>
                  </a:solidFill>
                  <a:latin typeface="Bookman Old Style" pitchFamily="-1" charset="0"/>
                </a:rPr>
                <a:t>High </a:t>
              </a:r>
            </a:p>
            <a:p>
              <a:r>
                <a:rPr lang="en-US" sz="1400" b="1">
                  <a:solidFill>
                    <a:srgbClr val="00A479"/>
                  </a:solidFill>
                  <a:latin typeface="Bookman Old Style" pitchFamily="-1" charset="0"/>
                </a:rPr>
                <a:t>spatial </a:t>
              </a:r>
            </a:p>
            <a:p>
              <a:r>
                <a:rPr lang="en-US" sz="1400" b="1">
                  <a:solidFill>
                    <a:srgbClr val="00A479"/>
                  </a:solidFill>
                  <a:latin typeface="Bookman Old Style" pitchFamily="-1" charset="0"/>
                </a:rPr>
                <a:t>frequencies</a:t>
              </a:r>
            </a:p>
          </p:txBody>
        </p:sp>
        <p:sp>
          <p:nvSpPr>
            <p:cNvPr id="70673" name="Text Box 21"/>
            <p:cNvSpPr txBox="1">
              <a:spLocks noChangeArrowheads="1"/>
            </p:cNvSpPr>
            <p:nvPr/>
          </p:nvSpPr>
          <p:spPr bwMode="auto">
            <a:xfrm>
              <a:off x="6400800" y="5638800"/>
              <a:ext cx="2254250" cy="366713"/>
            </a:xfrm>
            <a:prstGeom prst="rect">
              <a:avLst/>
            </a:prstGeom>
            <a:noFill/>
            <a:ln w="9525">
              <a:noFill/>
              <a:miter lim="800000"/>
              <a:headEnd/>
              <a:tailEnd/>
            </a:ln>
          </p:spPr>
          <p:txBody>
            <a:bodyPr wrap="none">
              <a:prstTxWarp prst="textNoShape">
                <a:avLst/>
              </a:prstTxWarp>
              <a:spAutoFit/>
            </a:bodyPr>
            <a:lstStyle/>
            <a:p>
              <a:r>
                <a:rPr lang="en-US" dirty="0"/>
                <a:t>Log power spectrum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Rectangle 1"/>
          <p:cNvSpPr>
            <a:spLocks noGrp="1" noChangeArrowheads="1"/>
          </p:cNvSpPr>
          <p:nvPr>
            <p:ph type="title"/>
          </p:nvPr>
        </p:nvSpPr>
        <p:spPr>
          <a:xfrm>
            <a:off x="457200" y="90488"/>
            <a:ext cx="8229600" cy="1509712"/>
          </a:xfrm>
          <a:ln/>
        </p:spPr>
        <p:txBody>
          <a:bodyPr rIns="132080"/>
          <a:lstStyle/>
          <a:p>
            <a:r>
              <a:rPr lang="en-US" sz="3600"/>
              <a:t>Fourier Amplitude Spectrum</a:t>
            </a:r>
          </a:p>
        </p:txBody>
      </p:sp>
      <p:pic>
        <p:nvPicPr>
          <p:cNvPr id="86018"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447800" y="1447800"/>
            <a:ext cx="1951038" cy="1951038"/>
          </a:xfrm>
          <a:prstGeom prst="rect">
            <a:avLst/>
          </a:prstGeom>
          <a:noFill/>
          <a:ln w="38100" cap="flat">
            <a:solidFill>
              <a:srgbClr val="0000FF"/>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86019"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172200" y="4168775"/>
            <a:ext cx="2057400" cy="20034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6020" name="Picture 4"/>
          <p:cNvPicPr>
            <a:picLocks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86200" y="1447800"/>
            <a:ext cx="1952625" cy="1952625"/>
          </a:xfrm>
          <a:prstGeom prst="rect">
            <a:avLst/>
          </a:prstGeom>
          <a:noFill/>
          <a:ln w="38100" cap="flat">
            <a:solidFill>
              <a:srgbClr val="0000FF"/>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86021" name="Picture 5"/>
          <p:cNvPicPr>
            <a:picLocks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43000" y="4038600"/>
            <a:ext cx="2170113" cy="21875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6022" name="Picture 6"/>
          <p:cNvPicPr>
            <a:picLocks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248400" y="1447800"/>
            <a:ext cx="1905000" cy="1905000"/>
          </a:xfrm>
          <a:prstGeom prst="rect">
            <a:avLst/>
          </a:prstGeom>
          <a:noFill/>
          <a:ln w="38100" cap="flat">
            <a:solidFill>
              <a:srgbClr val="0000FF"/>
            </a:solidFill>
            <a:prstDash val="solid"/>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86023" name="Picture 7"/>
          <p:cNvPicPr>
            <a:picLocks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657600" y="4038600"/>
            <a:ext cx="2189163" cy="22082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grpSp>
        <p:nvGrpSpPr>
          <p:cNvPr id="86024" name="Group 8"/>
          <p:cNvGrpSpPr>
            <a:grpSpLocks/>
          </p:cNvGrpSpPr>
          <p:nvPr/>
        </p:nvGrpSpPr>
        <p:grpSpPr bwMode="auto">
          <a:xfrm>
            <a:off x="2209800" y="3505200"/>
            <a:ext cx="5029200" cy="609600"/>
            <a:chOff x="0" y="0"/>
            <a:chExt cx="3168" cy="384"/>
          </a:xfrm>
        </p:grpSpPr>
        <p:sp>
          <p:nvSpPr>
            <p:cNvPr id="86025" name="Line 9"/>
            <p:cNvSpPr>
              <a:spLocks noChangeShapeType="1"/>
            </p:cNvSpPr>
            <p:nvPr/>
          </p:nvSpPr>
          <p:spPr bwMode="auto">
            <a:xfrm rot="10800000" flipH="1">
              <a:off x="0" y="0"/>
              <a:ext cx="1632" cy="384"/>
            </a:xfrm>
            <a:prstGeom prst="line">
              <a:avLst/>
            </a:prstGeom>
            <a:noFill/>
            <a:ln w="28575" cap="flat">
              <a:solidFill>
                <a:schemeClr val="tx1"/>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6026" name="Line 10"/>
            <p:cNvSpPr>
              <a:spLocks noChangeShapeType="1"/>
            </p:cNvSpPr>
            <p:nvPr/>
          </p:nvSpPr>
          <p:spPr bwMode="auto">
            <a:xfrm rot="10800000" flipH="1">
              <a:off x="1584" y="0"/>
              <a:ext cx="1440" cy="336"/>
            </a:xfrm>
            <a:prstGeom prst="line">
              <a:avLst/>
            </a:prstGeom>
            <a:noFill/>
            <a:ln w="28575" cap="flat">
              <a:solidFill>
                <a:schemeClr val="tx1"/>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86027" name="Line 11"/>
            <p:cNvSpPr>
              <a:spLocks noChangeShapeType="1"/>
            </p:cNvSpPr>
            <p:nvPr/>
          </p:nvSpPr>
          <p:spPr bwMode="auto">
            <a:xfrm rot="10800000">
              <a:off x="143" y="48"/>
              <a:ext cx="3025" cy="288"/>
            </a:xfrm>
            <a:prstGeom prst="line">
              <a:avLst/>
            </a:prstGeom>
            <a:noFill/>
            <a:ln w="28575" cap="flat">
              <a:solidFill>
                <a:schemeClr val="tx1"/>
              </a:solidFill>
              <a:prstDash val="solid"/>
              <a:round/>
              <a:headEnd type="none" w="med" len="med"/>
              <a:tailEnd type="triangl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grpSp>
      <p:sp>
        <p:nvSpPr>
          <p:cNvPr id="86028" name="Rectangle 12"/>
          <p:cNvSpPr>
            <a:spLocks/>
          </p:cNvSpPr>
          <p:nvPr/>
        </p:nvSpPr>
        <p:spPr bwMode="auto">
          <a:xfrm>
            <a:off x="2971800" y="2971800"/>
            <a:ext cx="306388" cy="355600"/>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A</a:t>
            </a:r>
          </a:p>
        </p:txBody>
      </p:sp>
      <p:sp>
        <p:nvSpPr>
          <p:cNvPr id="86029" name="Rectangle 13"/>
          <p:cNvSpPr>
            <a:spLocks/>
          </p:cNvSpPr>
          <p:nvPr/>
        </p:nvSpPr>
        <p:spPr bwMode="auto">
          <a:xfrm>
            <a:off x="5410200" y="2971800"/>
            <a:ext cx="306388" cy="355600"/>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B</a:t>
            </a:r>
          </a:p>
        </p:txBody>
      </p:sp>
      <p:sp>
        <p:nvSpPr>
          <p:cNvPr id="86030" name="Rectangle 14"/>
          <p:cNvSpPr>
            <a:spLocks/>
          </p:cNvSpPr>
          <p:nvPr/>
        </p:nvSpPr>
        <p:spPr bwMode="auto">
          <a:xfrm>
            <a:off x="7727950" y="2909888"/>
            <a:ext cx="319088" cy="355600"/>
          </a:xfrm>
          <a:prstGeom prst="rect">
            <a:avLst/>
          </a:prstGeom>
          <a:solidFill>
            <a:srgbClr val="FFFF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C</a:t>
            </a:r>
          </a:p>
        </p:txBody>
      </p:sp>
      <p:sp>
        <p:nvSpPr>
          <p:cNvPr id="86031" name="Rectangle 15"/>
          <p:cNvSpPr>
            <a:spLocks/>
          </p:cNvSpPr>
          <p:nvPr/>
        </p:nvSpPr>
        <p:spPr bwMode="auto">
          <a:xfrm>
            <a:off x="2889250" y="5624513"/>
            <a:ext cx="280988" cy="355600"/>
          </a:xfrm>
          <a:prstGeom prst="rect">
            <a:avLst/>
          </a:prstGeom>
          <a:solidFill>
            <a:srgbClr val="EEECE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1</a:t>
            </a:r>
          </a:p>
        </p:txBody>
      </p:sp>
      <p:sp>
        <p:nvSpPr>
          <p:cNvPr id="86032" name="Rectangle 16"/>
          <p:cNvSpPr>
            <a:spLocks/>
          </p:cNvSpPr>
          <p:nvPr/>
        </p:nvSpPr>
        <p:spPr bwMode="auto">
          <a:xfrm>
            <a:off x="5403850" y="5624513"/>
            <a:ext cx="280988" cy="355600"/>
          </a:xfrm>
          <a:prstGeom prst="rect">
            <a:avLst/>
          </a:prstGeom>
          <a:solidFill>
            <a:srgbClr val="EEECE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2</a:t>
            </a:r>
          </a:p>
        </p:txBody>
      </p:sp>
      <p:sp>
        <p:nvSpPr>
          <p:cNvPr id="86033" name="Rectangle 17"/>
          <p:cNvSpPr>
            <a:spLocks/>
          </p:cNvSpPr>
          <p:nvPr/>
        </p:nvSpPr>
        <p:spPr bwMode="auto">
          <a:xfrm>
            <a:off x="7842250" y="5653088"/>
            <a:ext cx="280988" cy="355600"/>
          </a:xfrm>
          <a:prstGeom prst="rect">
            <a:avLst/>
          </a:prstGeom>
          <a:solidFill>
            <a:srgbClr val="EEECE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a:solidFill>
                  <a:schemeClr val="tx1"/>
                </a:solidFill>
                <a:latin typeface="Arial" charset="0"/>
                <a:ea typeface="ＭＳ Ｐゴシック" charset="0"/>
                <a:cs typeface="Arial" charset="0"/>
                <a:sym typeface="Arial" charset="0"/>
              </a:rPr>
              <a:t>3</a:t>
            </a:r>
          </a:p>
        </p:txBody>
      </p:sp>
      <p:sp>
        <p:nvSpPr>
          <p:cNvPr id="86034" name="Rectangle 18"/>
          <p:cNvSpPr>
            <a:spLocks/>
          </p:cNvSpPr>
          <p:nvPr/>
        </p:nvSpPr>
        <p:spPr bwMode="auto">
          <a:xfrm>
            <a:off x="1447800" y="6324600"/>
            <a:ext cx="1628775" cy="241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000">
                <a:solidFill>
                  <a:schemeClr val="tx1"/>
                </a:solidFill>
                <a:latin typeface="Arial" charset="0"/>
                <a:ea typeface="ＭＳ Ｐゴシック" charset="0"/>
                <a:cs typeface="Arial" charset="0"/>
                <a:sym typeface="Arial" charset="0"/>
              </a:rPr>
              <a:t>fx(cycles/image pixel size)</a:t>
            </a:r>
          </a:p>
        </p:txBody>
      </p:sp>
      <p:sp>
        <p:nvSpPr>
          <p:cNvPr id="86035" name="Rectangle 19"/>
          <p:cNvSpPr>
            <a:spLocks/>
          </p:cNvSpPr>
          <p:nvPr/>
        </p:nvSpPr>
        <p:spPr bwMode="auto">
          <a:xfrm>
            <a:off x="3962400" y="6324600"/>
            <a:ext cx="1628775" cy="241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000">
                <a:solidFill>
                  <a:schemeClr val="tx1"/>
                </a:solidFill>
                <a:latin typeface="Arial" charset="0"/>
                <a:ea typeface="ＭＳ Ｐゴシック" charset="0"/>
                <a:cs typeface="Arial" charset="0"/>
                <a:sym typeface="Arial" charset="0"/>
              </a:rPr>
              <a:t>fx(cycles/image pixel size)</a:t>
            </a:r>
          </a:p>
        </p:txBody>
      </p:sp>
      <p:sp>
        <p:nvSpPr>
          <p:cNvPr id="86036" name="Rectangle 20"/>
          <p:cNvSpPr>
            <a:spLocks/>
          </p:cNvSpPr>
          <p:nvPr/>
        </p:nvSpPr>
        <p:spPr bwMode="auto">
          <a:xfrm>
            <a:off x="6475413" y="6324600"/>
            <a:ext cx="1630362" cy="2413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000">
                <a:solidFill>
                  <a:schemeClr val="tx1"/>
                </a:solidFill>
                <a:latin typeface="Arial" charset="0"/>
                <a:ea typeface="ＭＳ Ｐゴシック" charset="0"/>
                <a:cs typeface="Arial" charset="0"/>
                <a:sym typeface="Arial" charset="0"/>
              </a:rPr>
              <a:t>fx(cycles/image pixel size)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6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1" name="Rectangle 1"/>
          <p:cNvSpPr>
            <a:spLocks noGrp="1" noChangeArrowheads="1"/>
          </p:cNvSpPr>
          <p:nvPr>
            <p:ph type="title"/>
          </p:nvPr>
        </p:nvSpPr>
        <p:spPr>
          <a:ln/>
        </p:spPr>
        <p:txBody>
          <a:bodyPr rIns="132080"/>
          <a:lstStyle/>
          <a:p>
            <a:r>
              <a:rPr lang="en-US"/>
              <a:t>Fourier transform magnitude</a:t>
            </a:r>
          </a:p>
        </p:txBody>
      </p:sp>
      <p:pic>
        <p:nvPicPr>
          <p:cNvPr id="87042"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600" y="1981200"/>
            <a:ext cx="3886200" cy="406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7043"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495800" y="1981200"/>
            <a:ext cx="3886200" cy="3886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685800" y="0"/>
            <a:ext cx="7772400" cy="1752600"/>
          </a:xfrm>
          <a:ln/>
        </p:spPr>
        <p:txBody>
          <a:bodyPr rIns="132080"/>
          <a:lstStyle/>
          <a:p>
            <a:r>
              <a:rPr lang="en-US"/>
              <a:t>Masking out the fundamental and harmonics from periodic pillars</a:t>
            </a:r>
          </a:p>
        </p:txBody>
      </p:sp>
      <p:pic>
        <p:nvPicPr>
          <p:cNvPr id="88066"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1000" y="1905000"/>
            <a:ext cx="3908425" cy="406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pic>
        <p:nvPicPr>
          <p:cNvPr id="88067" name="Picture 3"/>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724400" y="1828800"/>
            <a:ext cx="3883025" cy="4064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F974AA8D-F7BD-1D40-8F37-B9C1488DC64E}" type="slidenum">
              <a:rPr lang="en-US">
                <a:solidFill>
                  <a:srgbClr val="000000"/>
                </a:solidFill>
              </a:rPr>
              <a:pPr/>
              <a:t>95</a:t>
            </a:fld>
            <a:endParaRPr lang="en-US">
              <a:solidFill>
                <a:srgbClr val="000000"/>
              </a:solidFill>
            </a:endParaRPr>
          </a:p>
        </p:txBody>
      </p:sp>
      <p:sp>
        <p:nvSpPr>
          <p:cNvPr id="36865" name="Rectangle 1"/>
          <p:cNvSpPr>
            <a:spLocks noGrp="1" noChangeArrowheads="1"/>
          </p:cNvSpPr>
          <p:nvPr>
            <p:ph type="title"/>
          </p:nvPr>
        </p:nvSpPr>
        <p:spPr>
          <a:xfrm>
            <a:off x="685800" y="-25400"/>
            <a:ext cx="7772400" cy="1600200"/>
          </a:xfrm>
          <a:ln/>
        </p:spPr>
        <p:txBody>
          <a:bodyPr rIns="132080"/>
          <a:lstStyle/>
          <a:p>
            <a:r>
              <a:rPr lang="en-US" dirty="0"/>
              <a:t>Outline</a:t>
            </a:r>
          </a:p>
        </p:txBody>
      </p:sp>
      <p:sp>
        <p:nvSpPr>
          <p:cNvPr id="36866" name="Rectangle 2"/>
          <p:cNvSpPr>
            <a:spLocks noGrp="1" noChangeArrowheads="1"/>
          </p:cNvSpPr>
          <p:nvPr>
            <p:ph type="body" idx="1"/>
          </p:nvPr>
        </p:nvSpPr>
        <p:spPr>
          <a:xfrm>
            <a:off x="685800" y="1409700"/>
            <a:ext cx="7772400" cy="5422900"/>
          </a:xfrm>
          <a:ln/>
        </p:spPr>
        <p:txBody>
          <a:bodyPr rIns="132080"/>
          <a:lstStyle/>
          <a:p>
            <a:r>
              <a:rPr lang="en-US" dirty="0">
                <a:solidFill>
                  <a:schemeClr val="bg1">
                    <a:lumMod val="75000"/>
                  </a:schemeClr>
                </a:solidFill>
              </a:rPr>
              <a:t>Linear filtering</a:t>
            </a:r>
          </a:p>
          <a:p>
            <a:r>
              <a:rPr lang="en-US" dirty="0">
                <a:solidFill>
                  <a:schemeClr val="bg1">
                    <a:lumMod val="75000"/>
                  </a:schemeClr>
                </a:solidFill>
              </a:rPr>
              <a:t>Fourier </a:t>
            </a:r>
            <a:r>
              <a:rPr lang="en-US" dirty="0" smtClean="0">
                <a:solidFill>
                  <a:schemeClr val="bg1">
                    <a:lumMod val="75000"/>
                  </a:schemeClr>
                </a:solidFill>
              </a:rPr>
              <a:t>Transform</a:t>
            </a:r>
          </a:p>
          <a:p>
            <a:r>
              <a:rPr lang="en-US" dirty="0" smtClean="0"/>
              <a:t>Human spatial frequency sensitivity</a:t>
            </a:r>
          </a:p>
          <a:p>
            <a:r>
              <a:rPr lang="en-US" dirty="0">
                <a:solidFill>
                  <a:srgbClr val="B3B3B3"/>
                </a:solidFill>
              </a:rPr>
              <a:t>Phase</a:t>
            </a:r>
          </a:p>
          <a:p>
            <a:r>
              <a:rPr lang="en-US" dirty="0">
                <a:solidFill>
                  <a:srgbClr val="B3B3B3"/>
                </a:solidFill>
              </a:rPr>
              <a:t>Sampling and Aliasing</a:t>
            </a:r>
          </a:p>
          <a:p>
            <a:r>
              <a:rPr lang="en-US" dirty="0">
                <a:solidFill>
                  <a:srgbClr val="B3B3B3"/>
                </a:solidFill>
              </a:rPr>
              <a:t>Spatially localized analysis</a:t>
            </a:r>
            <a:endParaRPr lang="en-US" dirty="0" smtClean="0">
              <a:solidFill>
                <a:srgbClr val="B3B3B3"/>
              </a:solidFill>
            </a:endParaRPr>
          </a:p>
          <a:p>
            <a:pPr>
              <a:buNone/>
            </a:pPr>
            <a:endParaRPr lang="en-US" dirty="0">
              <a:solidFill>
                <a:srgbClr val="B3B3B3"/>
              </a:solidFill>
            </a:endParaRPr>
          </a:p>
        </p:txBody>
      </p:sp>
      <p:sp>
        <p:nvSpPr>
          <p:cNvPr id="36867" name="Text Box 3"/>
          <p:cNvSpPr txBox="1">
            <a:spLocks noChangeArrowheads="1"/>
          </p:cNvSpPr>
          <p:nvPr/>
        </p:nvSpPr>
        <p:spPr bwMode="auto">
          <a:xfrm>
            <a:off x="7359650" y="6248400"/>
            <a:ext cx="292100" cy="2921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DB5E2AAB-1D7E-2A4A-A243-87193996C952}" type="slidenum">
              <a:rPr lang="en-US" sz="1400">
                <a:solidFill>
                  <a:srgbClr val="000000"/>
                </a:solidFill>
                <a:cs typeface="Times New Roman" charset="0"/>
              </a:rPr>
              <a:pPr algn="ctr"/>
              <a:t>95</a:t>
            </a:fld>
            <a:endParaRPr lang="en-US" sz="1400">
              <a:solidFill>
                <a:srgbClr val="000000"/>
              </a:solidFill>
              <a:cs typeface="Times New Roman" charset="0"/>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1" name="Picture 1"/>
          <p:cNvPicPr>
            <a:picLocks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600" y="152400"/>
            <a:ext cx="8583613" cy="63627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15362" name="Oval 2"/>
          <p:cNvSpPr>
            <a:spLocks/>
          </p:cNvSpPr>
          <p:nvPr/>
        </p:nvSpPr>
        <p:spPr bwMode="auto">
          <a:xfrm>
            <a:off x="457200" y="685800"/>
            <a:ext cx="3581400" cy="5029200"/>
          </a:xfrm>
          <a:prstGeom prst="ellipse">
            <a:avLst/>
          </a:prstGeom>
          <a:noFill/>
          <a:ln w="57150" cap="flat">
            <a:solidFill>
              <a:srgbClr val="FF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3" name="Line 3"/>
          <p:cNvSpPr>
            <a:spLocks noChangeShapeType="1"/>
          </p:cNvSpPr>
          <p:nvPr/>
        </p:nvSpPr>
        <p:spPr bwMode="auto">
          <a:xfrm rot="10800000" flipH="1">
            <a:off x="1066800" y="4648200"/>
            <a:ext cx="152400" cy="76200"/>
          </a:xfrm>
          <a:prstGeom prst="line">
            <a:avLst/>
          </a:prstGeom>
          <a:noFill/>
          <a:ln w="38100" cap="flat">
            <a:solidFill>
              <a:srgbClr val="FF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4" name="Line 4"/>
          <p:cNvSpPr>
            <a:spLocks noChangeShapeType="1"/>
          </p:cNvSpPr>
          <p:nvPr/>
        </p:nvSpPr>
        <p:spPr bwMode="auto">
          <a:xfrm rot="10800000" flipH="1">
            <a:off x="2286000" y="4191000"/>
            <a:ext cx="152400" cy="76200"/>
          </a:xfrm>
          <a:prstGeom prst="line">
            <a:avLst/>
          </a:prstGeom>
          <a:noFill/>
          <a:ln w="38100" cap="flat">
            <a:solidFill>
              <a:srgbClr val="FF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5" name="Line 5"/>
          <p:cNvSpPr>
            <a:spLocks noChangeShapeType="1"/>
          </p:cNvSpPr>
          <p:nvPr/>
        </p:nvSpPr>
        <p:spPr bwMode="auto">
          <a:xfrm rot="10800000" flipH="1">
            <a:off x="2286000" y="4724400"/>
            <a:ext cx="152400" cy="76200"/>
          </a:xfrm>
          <a:prstGeom prst="line">
            <a:avLst/>
          </a:prstGeom>
          <a:noFill/>
          <a:ln w="38100" cap="flat">
            <a:solidFill>
              <a:srgbClr val="FF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6" name="Line 6"/>
          <p:cNvSpPr>
            <a:spLocks noChangeShapeType="1"/>
          </p:cNvSpPr>
          <p:nvPr/>
        </p:nvSpPr>
        <p:spPr bwMode="auto">
          <a:xfrm rot="10800000" flipH="1">
            <a:off x="2209800" y="2514600"/>
            <a:ext cx="533400" cy="152400"/>
          </a:xfrm>
          <a:prstGeom prst="line">
            <a:avLst/>
          </a:prstGeom>
          <a:noFill/>
          <a:ln w="38100" cap="flat">
            <a:solidFill>
              <a:srgbClr val="FF0000"/>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7" name="Oval 7"/>
          <p:cNvSpPr>
            <a:spLocks/>
          </p:cNvSpPr>
          <p:nvPr/>
        </p:nvSpPr>
        <p:spPr bwMode="auto">
          <a:xfrm>
            <a:off x="685800" y="1293813"/>
            <a:ext cx="1752600" cy="1830387"/>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8" name="Oval 8"/>
          <p:cNvSpPr>
            <a:spLocks/>
          </p:cNvSpPr>
          <p:nvPr/>
        </p:nvSpPr>
        <p:spPr bwMode="auto">
          <a:xfrm>
            <a:off x="684213" y="3048000"/>
            <a:ext cx="915987" cy="9144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69" name="Oval 9"/>
          <p:cNvSpPr>
            <a:spLocks/>
          </p:cNvSpPr>
          <p:nvPr/>
        </p:nvSpPr>
        <p:spPr bwMode="auto">
          <a:xfrm>
            <a:off x="1524000" y="2743200"/>
            <a:ext cx="1447800" cy="14478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70" name="Oval 10"/>
          <p:cNvSpPr>
            <a:spLocks/>
          </p:cNvSpPr>
          <p:nvPr/>
        </p:nvSpPr>
        <p:spPr bwMode="auto">
          <a:xfrm>
            <a:off x="1371600" y="3886200"/>
            <a:ext cx="1752600" cy="18288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71" name="Oval 11"/>
          <p:cNvSpPr>
            <a:spLocks/>
          </p:cNvSpPr>
          <p:nvPr/>
        </p:nvSpPr>
        <p:spPr bwMode="auto">
          <a:xfrm>
            <a:off x="2590800" y="2286000"/>
            <a:ext cx="838200" cy="9144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72" name="Oval 12"/>
          <p:cNvSpPr>
            <a:spLocks/>
          </p:cNvSpPr>
          <p:nvPr/>
        </p:nvSpPr>
        <p:spPr bwMode="auto">
          <a:xfrm>
            <a:off x="2362200" y="1752600"/>
            <a:ext cx="609600" cy="6096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73" name="Oval 13"/>
          <p:cNvSpPr>
            <a:spLocks/>
          </p:cNvSpPr>
          <p:nvPr/>
        </p:nvSpPr>
        <p:spPr bwMode="auto">
          <a:xfrm>
            <a:off x="2667000" y="3048000"/>
            <a:ext cx="1257300" cy="1371600"/>
          </a:xfrm>
          <a:prstGeom prst="ellipse">
            <a:avLst/>
          </a:prstGeom>
          <a:noFill/>
          <a:ln w="38100" cap="flat">
            <a:solidFill>
              <a:srgbClr val="FFFF66"/>
            </a:solidFill>
            <a:prstDash val="solid"/>
            <a:round/>
            <a:headEnd type="none" w="med" len="med"/>
            <a:tailEnd type="none" w="med" len="me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txBody>
          <a:bodyPr lIns="0" tIns="0" rIns="0" bIns="0"/>
          <a:lstStyle/>
          <a:p>
            <a:endParaRPr lang="en-US"/>
          </a:p>
        </p:txBody>
      </p:sp>
      <p:sp>
        <p:nvSpPr>
          <p:cNvPr id="15374" name="Rectangle 14"/>
          <p:cNvSpPr>
            <a:spLocks/>
          </p:cNvSpPr>
          <p:nvPr/>
        </p:nvSpPr>
        <p:spPr bwMode="auto">
          <a:xfrm>
            <a:off x="4038600" y="228600"/>
            <a:ext cx="4855718" cy="55399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800" dirty="0" smtClean="0">
                <a:solidFill>
                  <a:schemeClr val="tx1"/>
                </a:solidFill>
                <a:latin typeface="Calibri" charset="0"/>
                <a:ea typeface="ＭＳ Ｐゴシック" charset="0"/>
                <a:cs typeface="Calibri" charset="0"/>
                <a:sym typeface="Calibri" charset="0"/>
              </a:rPr>
              <a:t>Although this is a complex system, tools from linear</a:t>
            </a:r>
            <a:br>
              <a:rPr lang="en-US" sz="1800" dirty="0" smtClean="0">
                <a:solidFill>
                  <a:schemeClr val="tx1"/>
                </a:solidFill>
                <a:latin typeface="Calibri" charset="0"/>
                <a:ea typeface="ＭＳ Ｐゴシック" charset="0"/>
                <a:cs typeface="Calibri" charset="0"/>
                <a:sym typeface="Calibri" charset="0"/>
              </a:rPr>
            </a:br>
            <a:r>
              <a:rPr lang="en-US" sz="1800" dirty="0" smtClean="0">
                <a:solidFill>
                  <a:schemeClr val="tx1"/>
                </a:solidFill>
                <a:latin typeface="Calibri" charset="0"/>
                <a:ea typeface="ＭＳ Ｐゴシック" charset="0"/>
                <a:cs typeface="Calibri" charset="0"/>
                <a:sym typeface="Calibri" charset="0"/>
              </a:rPr>
              <a:t>systems analysis can provide some useful insights…</a:t>
            </a:r>
            <a:endParaRPr lang="en-US" sz="1800" dirty="0">
              <a:solidFill>
                <a:schemeClr val="tx1"/>
              </a:solidFill>
              <a:latin typeface="Calibri" charset="0"/>
              <a:ea typeface="ＭＳ Ｐゴシック" charset="0"/>
              <a:cs typeface="Calibri" charset="0"/>
              <a:sym typeface="Calibri" charset="0"/>
            </a:endParaRPr>
          </a:p>
        </p:txBody>
      </p:sp>
      <p:sp>
        <p:nvSpPr>
          <p:cNvPr id="15375" name="Rectangle 15"/>
          <p:cNvSpPr>
            <a:spLocks/>
          </p:cNvSpPr>
          <p:nvPr/>
        </p:nvSpPr>
        <p:spPr bwMode="auto">
          <a:xfrm>
            <a:off x="7796213" y="5284788"/>
            <a:ext cx="1304925"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a:solidFill>
                  <a:schemeClr val="tx1"/>
                </a:solidFill>
                <a:latin typeface="Arial" charset="0"/>
                <a:ea typeface="ＭＳ Ｐゴシック" charset="0"/>
                <a:cs typeface="Arial" charset="0"/>
                <a:sym typeface="Arial" charset="0"/>
              </a:rPr>
              <a:t>From M. Lewicky</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F70DB5C-54E3-AE47-B856-A7C565E0DA69}" type="slidenum">
              <a:rPr lang="en-US" smtClean="0"/>
              <a:pPr/>
              <a:t>97</a:t>
            </a:fld>
            <a:endParaRPr lang="en-US"/>
          </a:p>
        </p:txBody>
      </p:sp>
      <p:pic>
        <p:nvPicPr>
          <p:cNvPr id="5" name="Picture 4"/>
          <p:cNvPicPr>
            <a:picLocks noChangeAspect="1"/>
          </p:cNvPicPr>
          <p:nvPr/>
        </p:nvPicPr>
        <p:blipFill>
          <a:blip r:embed="rId2"/>
          <a:stretch>
            <a:fillRect/>
          </a:stretch>
        </p:blipFill>
        <p:spPr>
          <a:xfrm>
            <a:off x="838200" y="1676400"/>
            <a:ext cx="2717800" cy="2717800"/>
          </a:xfrm>
          <a:prstGeom prst="rect">
            <a:avLst/>
          </a:prstGeom>
        </p:spPr>
      </p:pic>
      <p:pic>
        <p:nvPicPr>
          <p:cNvPr id="6" name="Picture 5"/>
          <p:cNvPicPr>
            <a:picLocks noChangeAspect="1"/>
          </p:cNvPicPr>
          <p:nvPr/>
        </p:nvPicPr>
        <p:blipFill>
          <a:blip r:embed="rId3"/>
          <a:stretch>
            <a:fillRect/>
          </a:stretch>
        </p:blipFill>
        <p:spPr>
          <a:xfrm>
            <a:off x="5257800" y="2057400"/>
            <a:ext cx="3135889" cy="2832100"/>
          </a:xfrm>
          <a:prstGeom prst="rect">
            <a:avLst/>
          </a:prstGeom>
        </p:spPr>
      </p:pic>
    </p:spTree>
  </p:cSld>
  <p:clrMapOvr>
    <a:masterClrMapping/>
  </p:clrMapOvr>
  <p:transition/>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a:xfrm>
            <a:off x="762000" y="0"/>
            <a:ext cx="7772400" cy="1600200"/>
          </a:xfrm>
        </p:spPr>
        <p:txBody>
          <a:bodyPr/>
          <a:lstStyle/>
          <a:p>
            <a:r>
              <a:rPr lang="en-US" dirty="0" smtClean="0"/>
              <a:t>Contrast Sensitivity Function</a:t>
            </a:r>
            <a:endParaRPr lang="en-US" dirty="0"/>
          </a:p>
        </p:txBody>
      </p:sp>
      <p:sp>
        <p:nvSpPr>
          <p:cNvPr id="4" name="Slide Number Placeholder 3"/>
          <p:cNvSpPr>
            <a:spLocks noGrp="1"/>
          </p:cNvSpPr>
          <p:nvPr>
            <p:ph type="sldNum" sz="quarter" idx="10"/>
          </p:nvPr>
        </p:nvSpPr>
        <p:spPr/>
        <p:txBody>
          <a:bodyPr/>
          <a:lstStyle/>
          <a:p>
            <a:fld id="{8F70DB5C-54E3-AE47-B856-A7C565E0DA69}" type="slidenum">
              <a:rPr lang="en-US" smtClean="0"/>
              <a:pPr/>
              <a:t>98</a:t>
            </a:fld>
            <a:endParaRPr lang="en-US"/>
          </a:p>
        </p:txBody>
      </p:sp>
      <p:pic>
        <p:nvPicPr>
          <p:cNvPr id="9" name="Picture 8"/>
          <p:cNvPicPr>
            <a:picLocks noChangeAspect="1"/>
          </p:cNvPicPr>
          <p:nvPr/>
        </p:nvPicPr>
        <p:blipFill>
          <a:blip r:embed="rId2"/>
          <a:stretch>
            <a:fillRect/>
          </a:stretch>
        </p:blipFill>
        <p:spPr>
          <a:xfrm>
            <a:off x="4826000" y="2362200"/>
            <a:ext cx="4318000" cy="4318000"/>
          </a:xfrm>
          <a:prstGeom prst="rect">
            <a:avLst/>
          </a:prstGeom>
        </p:spPr>
      </p:pic>
      <p:pic>
        <p:nvPicPr>
          <p:cNvPr id="10" name="Picture 9"/>
          <p:cNvPicPr>
            <a:picLocks noChangeAspect="1"/>
          </p:cNvPicPr>
          <p:nvPr/>
        </p:nvPicPr>
        <p:blipFill>
          <a:blip r:embed="rId3"/>
          <a:stretch>
            <a:fillRect/>
          </a:stretch>
        </p:blipFill>
        <p:spPr>
          <a:xfrm>
            <a:off x="228600" y="1905000"/>
            <a:ext cx="4572000" cy="3400159"/>
          </a:xfrm>
          <a:prstGeom prst="rect">
            <a:avLst/>
          </a:prstGeom>
        </p:spPr>
      </p:pic>
      <p:sp>
        <p:nvSpPr>
          <p:cNvPr id="11" name="TextBox 10"/>
          <p:cNvSpPr txBox="1"/>
          <p:nvPr/>
        </p:nvSpPr>
        <p:spPr>
          <a:xfrm>
            <a:off x="304800" y="5638800"/>
            <a:ext cx="4698722" cy="400110"/>
          </a:xfrm>
          <a:prstGeom prst="rect">
            <a:avLst/>
          </a:prstGeom>
          <a:noFill/>
        </p:spPr>
        <p:txBody>
          <a:bodyPr wrap="none" rtlCol="0">
            <a:spAutoFit/>
          </a:bodyPr>
          <a:lstStyle/>
          <a:p>
            <a:r>
              <a:rPr lang="en-US" sz="1000" dirty="0" smtClean="0"/>
              <a:t>From:</a:t>
            </a:r>
            <a:r>
              <a:rPr lang="en-US" sz="1000" dirty="0" smtClean="0"/>
              <a:t> </a:t>
            </a:r>
          </a:p>
          <a:p>
            <a:r>
              <a:rPr lang="en-US" sz="1000" dirty="0" err="1" smtClean="0"/>
              <a:t>http</a:t>
            </a:r>
            <a:r>
              <a:rPr lang="en-US" sz="1000" dirty="0" err="1" smtClean="0"/>
              <a:t>://www.cns.nyu.edu/~david/courses/perception/lecturenotes/channels/channels.html</a:t>
            </a:r>
            <a:endParaRPr lang="en-US" sz="1000" dirty="0"/>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7" name="Rectangle 1"/>
          <p:cNvSpPr>
            <a:spLocks noGrp="1" noChangeArrowheads="1"/>
          </p:cNvSpPr>
          <p:nvPr>
            <p:ph type="title"/>
          </p:nvPr>
        </p:nvSpPr>
        <p:spPr>
          <a:ln/>
        </p:spPr>
        <p:txBody>
          <a:bodyPr rIns="132080"/>
          <a:lstStyle/>
          <a:p>
            <a:r>
              <a:rPr lang="en-US"/>
              <a:t>Contrast Sensitivity Function</a:t>
            </a:r>
          </a:p>
        </p:txBody>
      </p:sp>
      <p:pic>
        <p:nvPicPr>
          <p:cNvPr id="80898" name="Picture 2"/>
          <p:cNvPicPr>
            <a:picLocks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09600" y="1277938"/>
            <a:ext cx="7926388" cy="48402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cap="flat">
                <a:solidFill>
                  <a:schemeClr val="tx1"/>
                </a:solidFill>
                <a:miter lim="800000"/>
                <a:headEnd/>
                <a:tailEnd/>
              </a14:hiddenLine>
            </a:ext>
          </a:extLst>
        </p:spPr>
      </p:pic>
      <p:sp>
        <p:nvSpPr>
          <p:cNvPr id="80899" name="Rectangle 3"/>
          <p:cNvSpPr>
            <a:spLocks/>
          </p:cNvSpPr>
          <p:nvPr/>
        </p:nvSpPr>
        <p:spPr bwMode="auto">
          <a:xfrm>
            <a:off x="388938" y="6165850"/>
            <a:ext cx="8255000" cy="5207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nchor="ctr"/>
          <a:lstStyle/>
          <a:p>
            <a:pPr marL="39688"/>
            <a:r>
              <a:rPr lang="en-US" sz="1000" dirty="0">
                <a:latin typeface="Arial" charset="0"/>
                <a:ea typeface="ＭＳ Ｐゴシック" charset="0"/>
                <a:cs typeface="Arial" charset="0"/>
                <a:sym typeface="Arial" charset="0"/>
              </a:rPr>
              <a:t>A demo of human contrast sensitivity as a function of spatial frequency. Frequency rises from left to right at a constant rate. Contrast drops from bottom to top at a constant rate. The bars are visible further up for middle frequencies, showing these are more salient to the human visual system. </a:t>
            </a:r>
          </a:p>
        </p:txBody>
      </p:sp>
      <p:sp>
        <p:nvSpPr>
          <p:cNvPr id="80900" name="Text Box 4"/>
          <p:cNvSpPr txBox="1">
            <a:spLocks noChangeArrowheads="1"/>
          </p:cNvSpPr>
          <p:nvPr/>
        </p:nvSpPr>
        <p:spPr bwMode="auto">
          <a:xfrm>
            <a:off x="8875713" y="6578600"/>
            <a:ext cx="268287" cy="279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12700">
                <a:solidFill>
                  <a:schemeClr val="tx1"/>
                </a:solidFill>
                <a:miter lim="800000"/>
                <a:headEnd/>
                <a:tailEnd/>
              </a14:hiddenLine>
            </a:ext>
          </a:extLst>
        </p:spPr>
        <p:txBody>
          <a:bodyPr wrap="none" anchor="ctr"/>
          <a:lstStyle>
            <a:lvl1pPr>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fontAlgn="base">
              <a:spcBef>
                <a:spcPct val="0"/>
              </a:spcBef>
              <a:spcAft>
                <a:spcPct val="0"/>
              </a:spcAft>
              <a:defRPr sz="1200">
                <a:solidFill>
                  <a:schemeClr val="tx1"/>
                </a:solidFill>
                <a:latin typeface="Times New Roman" charset="0"/>
                <a:ea typeface="ＭＳ Ｐゴシック" charset="0"/>
              </a:defRPr>
            </a:lvl6pPr>
            <a:lvl7pPr fontAlgn="base">
              <a:spcBef>
                <a:spcPct val="0"/>
              </a:spcBef>
              <a:spcAft>
                <a:spcPct val="0"/>
              </a:spcAft>
              <a:defRPr sz="1200">
                <a:solidFill>
                  <a:schemeClr val="tx1"/>
                </a:solidFill>
                <a:latin typeface="Times New Roman" charset="0"/>
                <a:ea typeface="ＭＳ Ｐゴシック" charset="0"/>
              </a:defRPr>
            </a:lvl7pPr>
            <a:lvl8pPr fontAlgn="base">
              <a:spcBef>
                <a:spcPct val="0"/>
              </a:spcBef>
              <a:spcAft>
                <a:spcPct val="0"/>
              </a:spcAft>
              <a:defRPr sz="1200">
                <a:solidFill>
                  <a:schemeClr val="tx1"/>
                </a:solidFill>
                <a:latin typeface="Times New Roman" charset="0"/>
                <a:ea typeface="ＭＳ Ｐゴシック" charset="0"/>
              </a:defRPr>
            </a:lvl8pPr>
            <a:lvl9pPr fontAlgn="base">
              <a:spcBef>
                <a:spcPct val="0"/>
              </a:spcBef>
              <a:spcAft>
                <a:spcPct val="0"/>
              </a:spcAft>
              <a:defRPr sz="1200">
                <a:solidFill>
                  <a:schemeClr val="tx1"/>
                </a:solidFill>
                <a:latin typeface="Times New Roman" charset="0"/>
                <a:ea typeface="ＭＳ Ｐゴシック" charset="0"/>
              </a:defRPr>
            </a:lvl9pPr>
          </a:lstStyle>
          <a:p>
            <a:pPr algn="ctr"/>
            <a:fld id="{56BCE9EA-AE05-7340-8BC2-E8DFD57CE6CA}" type="slidenum">
              <a:rPr lang="en-US">
                <a:solidFill>
                  <a:srgbClr val="898989"/>
                </a:solidFill>
                <a:latin typeface="Calibri" charset="0"/>
                <a:cs typeface="Calibri" charset="0"/>
                <a:sym typeface="Calibri" charset="0"/>
              </a:rPr>
              <a:pPr algn="ctr"/>
              <a:t>99</a:t>
            </a:fld>
            <a:endParaRPr lang="en-US" dirty="0">
              <a:solidFill>
                <a:srgbClr val="898989"/>
              </a:solidFill>
              <a:latin typeface="Calibri" charset="0"/>
              <a:cs typeface="Calibri" charset="0"/>
              <a:sym typeface="Calibri" charset="0"/>
            </a:endParaRPr>
          </a:p>
        </p:txBody>
      </p:sp>
    </p:spTree>
  </p:cSld>
  <p:clrMapOvr>
    <a:masterClrMapping/>
  </p:clrMapOvr>
  <p:transition/>
</p:sld>
</file>

<file path=ppt/theme/theme1.xml><?xml version="1.0" encoding="utf-8"?>
<a:theme xmlns:a="http://schemas.openxmlformats.org/drawingml/2006/main" name="Title &amp; Bullets">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Title &amp; Bullets">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0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1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copy 1">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Office Theme copy 1">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Office Theme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DDDDDD"/>
      </a:accent1>
      <a:accent2>
        <a:srgbClr val="333399"/>
      </a:accent2>
      <a:accent3>
        <a:srgbClr val="FFFFFF"/>
      </a:accent3>
      <a:accent4>
        <a:srgbClr val="000000"/>
      </a:accent4>
      <a:accent5>
        <a:srgbClr val="EBEBEB"/>
      </a:accent5>
      <a:accent6>
        <a:srgbClr val="2D2D8A"/>
      </a:accent6>
      <a:hlink>
        <a:srgbClr val="009999"/>
      </a:hlink>
      <a:folHlink>
        <a:srgbClr val="99CC00"/>
      </a:folHlink>
    </a:clrScheme>
    <a:fontScheme name="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5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Title &amp; Bullets">
  <a:themeElements>
    <a:clrScheme name="">
      <a:dk1>
        <a:srgbClr val="000000"/>
      </a:dk1>
      <a:lt1>
        <a:srgbClr val="FFFFFF"/>
      </a:lt1>
      <a:dk2>
        <a:srgbClr val="000000"/>
      </a:dk2>
      <a:lt2>
        <a:srgbClr val="808080"/>
      </a:lt2>
      <a:accent1>
        <a:srgbClr val="00CC99"/>
      </a:accent1>
      <a:accent2>
        <a:srgbClr val="333399"/>
      </a:accent2>
      <a:accent3>
        <a:srgbClr val="FFFFFF"/>
      </a:accent3>
      <a:accent4>
        <a:srgbClr val="000000"/>
      </a:accent4>
      <a:accent5>
        <a:srgbClr val="AAE2CA"/>
      </a:accent5>
      <a:accent6>
        <a:srgbClr val="2D2D8A"/>
      </a:accent6>
      <a:hlink>
        <a:srgbClr val="009999"/>
      </a:hlink>
      <a:folHlink>
        <a:srgbClr val="99CC00"/>
      </a:folHlink>
    </a:clrScheme>
    <a:fontScheme name="Title &amp; Bullets">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3_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3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2_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2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
      <a:dk1>
        <a:srgbClr val="000000"/>
      </a:dk1>
      <a:lt1>
        <a:srgbClr val="FFFFFF"/>
      </a:lt1>
      <a:dk2>
        <a:srgbClr val="000000"/>
      </a:dk2>
      <a:lt2>
        <a:srgbClr val="808080"/>
      </a:lt2>
      <a:accent1>
        <a:srgbClr val="DDDDDD"/>
      </a:accent1>
      <a:accent2>
        <a:srgbClr val="333399"/>
      </a:accent2>
      <a:accent3>
        <a:srgbClr val="FFFFFF"/>
      </a:accent3>
      <a:accent4>
        <a:srgbClr val="000000"/>
      </a:accent4>
      <a:accent5>
        <a:srgbClr val="EBEBEB"/>
      </a:accent5>
      <a:accent6>
        <a:srgbClr val="2D2D8A"/>
      </a:accent6>
      <a:hlink>
        <a:srgbClr val="009999"/>
      </a:hlink>
      <a:folHlink>
        <a:srgbClr val="99CC00"/>
      </a:folHlink>
    </a:clrScheme>
    <a:fontScheme name="3_Office Theme">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extLst>
          <a:ext uri="{AF507438-7753-43e0-B8FC-AC1667EBCBE1}">
            <a14:hiddenEffects xmlns="" xmlns:a="http://schemas.openxmlformats.org/drawingml/2006/main"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3_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2594</TotalTime>
  <Pages>0</Pages>
  <Words>2729</Words>
  <Characters>0</Characters>
  <Application>Microsoft Macintosh PowerPoint</Application>
  <PresentationFormat>On-screen Show (4:3)</PresentationFormat>
  <Lines>0</Lines>
  <Paragraphs>742</Paragraphs>
  <Slides>139</Slides>
  <Notes>19</Notes>
  <HiddenSlides>0</HiddenSlides>
  <MMClips>1</MMClips>
  <ScaleCrop>false</ScaleCrop>
  <HeadingPairs>
    <vt:vector size="6" baseType="variant">
      <vt:variant>
        <vt:lpstr>Design Template</vt:lpstr>
      </vt:variant>
      <vt:variant>
        <vt:i4>21</vt:i4>
      </vt:variant>
      <vt:variant>
        <vt:lpstr>Embedded OLE Servers</vt:lpstr>
      </vt:variant>
      <vt:variant>
        <vt:i4>3</vt:i4>
      </vt:variant>
      <vt:variant>
        <vt:lpstr>Slide Titles</vt:lpstr>
      </vt:variant>
      <vt:variant>
        <vt:i4>139</vt:i4>
      </vt:variant>
    </vt:vector>
  </HeadingPairs>
  <TitlesOfParts>
    <vt:vector size="163" baseType="lpstr">
      <vt:lpstr>Title &amp; Bullets</vt:lpstr>
      <vt:lpstr>Office Theme</vt:lpstr>
      <vt:lpstr>Office Theme</vt:lpstr>
      <vt:lpstr>3_Office Theme</vt:lpstr>
      <vt:lpstr>2_Office Theme</vt:lpstr>
      <vt:lpstr>3_Office Theme</vt:lpstr>
      <vt:lpstr>1_Office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Office Theme copy 1</vt:lpstr>
      <vt:lpstr>14_Office Theme</vt:lpstr>
      <vt:lpstr>15_Office Theme</vt:lpstr>
      <vt:lpstr>1_Title &amp; Bullets</vt:lpstr>
      <vt:lpstr>Equation</vt:lpstr>
      <vt:lpstr>Image</vt:lpstr>
      <vt:lpstr>Microsoft Equation</vt:lpstr>
      <vt:lpstr>Slide 1</vt:lpstr>
      <vt:lpstr>Slide 2</vt:lpstr>
      <vt:lpstr>Slide 3</vt:lpstr>
      <vt:lpstr>Slide 4</vt:lpstr>
      <vt:lpstr>Outline</vt:lpstr>
      <vt:lpstr>Filtering</vt:lpstr>
      <vt:lpstr>Linear filtering</vt:lpstr>
      <vt:lpstr>Linear filtering</vt:lpstr>
      <vt:lpstr>Linear filtering</vt:lpstr>
      <vt:lpstr>Linear filtering</vt:lpstr>
      <vt:lpstr>Borders</vt:lpstr>
      <vt:lpstr>Impulse</vt:lpstr>
      <vt:lpstr>Shifts</vt:lpstr>
      <vt:lpstr>Image rotation</vt:lpstr>
      <vt:lpstr>Rectangular filter</vt:lpstr>
      <vt:lpstr>Rectangular filter</vt:lpstr>
      <vt:lpstr>Rectangular filter</vt:lpstr>
      <vt:lpstr>Sharpening </vt:lpstr>
      <vt:lpstr>Sharpening example</vt:lpstr>
      <vt:lpstr>Sharpening</vt:lpstr>
      <vt:lpstr>A taxonomy of useful filters</vt:lpstr>
      <vt:lpstr>Slide 22</vt:lpstr>
      <vt:lpstr>Slide 23</vt:lpstr>
      <vt:lpstr>Slide 24</vt:lpstr>
      <vt:lpstr>Slide 25</vt:lpstr>
      <vt:lpstr>Slide 26</vt:lpstr>
      <vt:lpstr>Gaussian filter</vt:lpstr>
      <vt:lpstr>Gaussian filter</vt:lpstr>
      <vt:lpstr>Some desirable properties for a blur kernel</vt:lpstr>
      <vt:lpstr>Slide 30</vt:lpstr>
      <vt:lpstr>[-1 1]</vt:lpstr>
      <vt:lpstr>[-1 1]T</vt:lpstr>
      <vt:lpstr>Differential Geometry Descriptors</vt:lpstr>
      <vt:lpstr>Finding edges in the image</vt:lpstr>
      <vt:lpstr>Differential Geometry Descriptors</vt:lpstr>
      <vt:lpstr>Gaussian derivative</vt:lpstr>
      <vt:lpstr>Slide 37</vt:lpstr>
      <vt:lpstr>Slide 38</vt:lpstr>
      <vt:lpstr>Laplacian</vt:lpstr>
      <vt:lpstr>Laplacian</vt:lpstr>
      <vt:lpstr>Outline</vt:lpstr>
      <vt:lpstr>Linear image transformations</vt:lpstr>
      <vt:lpstr>Self-inverting transforms</vt:lpstr>
      <vt:lpstr>An example of such a transform:  the Discrete Fourier transform</vt:lpstr>
      <vt:lpstr>Fourier transform visualization</vt:lpstr>
      <vt:lpstr>Slide 46</vt:lpstr>
      <vt:lpstr>Slide 47</vt:lpstr>
      <vt:lpstr>Slide 48</vt:lpstr>
      <vt:lpstr>Why is the Fourier domain particularly useful?</vt:lpstr>
      <vt:lpstr>Fourier transform of convolution</vt:lpstr>
      <vt:lpstr>Fourier transform of convolution</vt:lpstr>
      <vt:lpstr>Analysis of a simple sharpening filter</vt:lpstr>
      <vt:lpstr>2</vt:lpstr>
      <vt:lpstr>6</vt:lpstr>
      <vt:lpstr>18</vt:lpstr>
      <vt:lpstr>50</vt:lpstr>
      <vt:lpstr>82</vt:lpstr>
      <vt:lpstr>136</vt:lpstr>
      <vt:lpstr>282</vt:lpstr>
      <vt:lpstr>538</vt:lpstr>
      <vt:lpstr>1088</vt:lpstr>
      <vt:lpstr>2094</vt:lpstr>
      <vt:lpstr>4052.</vt:lpstr>
      <vt:lpstr>8056.</vt:lpstr>
      <vt:lpstr>15366</vt:lpstr>
      <vt:lpstr>28743</vt:lpstr>
      <vt:lpstr>49190.</vt:lpstr>
      <vt:lpstr> 65536.</vt:lpstr>
      <vt:lpstr>3</vt:lpstr>
      <vt:lpstr>5</vt:lpstr>
      <vt:lpstr>9</vt:lpstr>
      <vt:lpstr>17</vt:lpstr>
      <vt:lpstr>33</vt:lpstr>
      <vt:lpstr>65</vt:lpstr>
      <vt:lpstr>129</vt:lpstr>
      <vt:lpstr>257</vt:lpstr>
      <vt:lpstr>513</vt:lpstr>
      <vt:lpstr>1025</vt:lpstr>
      <vt:lpstr>2049</vt:lpstr>
      <vt:lpstr>4097</vt:lpstr>
      <vt:lpstr>8193</vt:lpstr>
      <vt:lpstr>16385</vt:lpstr>
      <vt:lpstr>32769</vt:lpstr>
      <vt:lpstr>65536</vt:lpstr>
      <vt:lpstr>Some important Fourier Transforms</vt:lpstr>
      <vt:lpstr>Bracewell’s pictorial dictionary of Fourier transform pairs</vt:lpstr>
      <vt:lpstr>Slide 87</vt:lpstr>
      <vt:lpstr>Some important Fourier Transforms</vt:lpstr>
      <vt:lpstr>Some important Fourier Transforms</vt:lpstr>
      <vt:lpstr>The Fourier Transform of some important images</vt:lpstr>
      <vt:lpstr>How to interpret a Fourier Spectrum</vt:lpstr>
      <vt:lpstr>Fourier Amplitude Spectrum</vt:lpstr>
      <vt:lpstr>Fourier transform magnitude</vt:lpstr>
      <vt:lpstr>Masking out the fundamental and harmonics from periodic pillars</vt:lpstr>
      <vt:lpstr>Outline</vt:lpstr>
      <vt:lpstr>Slide 96</vt:lpstr>
      <vt:lpstr>Slide 97</vt:lpstr>
      <vt:lpstr>Contrast Sensitivity Function</vt:lpstr>
      <vt:lpstr>Contrast Sensitivity Function</vt:lpstr>
      <vt:lpstr>Contrast Sensitivity Function</vt:lpstr>
      <vt:lpstr>Laplacian</vt:lpstr>
      <vt:lpstr>Slide 102</vt:lpstr>
      <vt:lpstr>Human Visual Perception</vt:lpstr>
      <vt:lpstr>Hybrid Images</vt:lpstr>
      <vt:lpstr>Hybrid Images</vt:lpstr>
      <vt:lpstr>Hybrid Images</vt:lpstr>
      <vt:lpstr>Slide 107</vt:lpstr>
      <vt:lpstr>Slide 108</vt:lpstr>
      <vt:lpstr>Outline</vt:lpstr>
      <vt:lpstr>Phase and Magnitude</vt:lpstr>
      <vt:lpstr>Slide 111</vt:lpstr>
      <vt:lpstr>Slide 112</vt:lpstr>
      <vt:lpstr>Slide 113</vt:lpstr>
      <vt:lpstr>Slide 114</vt:lpstr>
      <vt:lpstr>Slide 115</vt:lpstr>
      <vt:lpstr>Slide 116</vt:lpstr>
      <vt:lpstr>Slide 117</vt:lpstr>
      <vt:lpstr>Slide 118</vt:lpstr>
      <vt:lpstr>Phase and Magnitude</vt:lpstr>
      <vt:lpstr>Randomizing the phase</vt:lpstr>
      <vt:lpstr>Outline</vt:lpstr>
      <vt:lpstr>Sampling</vt:lpstr>
      <vt:lpstr>Sampling</vt:lpstr>
      <vt:lpstr>Sampling</vt:lpstr>
      <vt:lpstr>Sampling</vt:lpstr>
      <vt:lpstr>What will be the best sampling pattern in 2D?</vt:lpstr>
      <vt:lpstr>The Fourier transform of a sampled signal</vt:lpstr>
      <vt:lpstr>Sampling</vt:lpstr>
      <vt:lpstr>Slide 129</vt:lpstr>
      <vt:lpstr>Slide 130</vt:lpstr>
      <vt:lpstr>Slide 131</vt:lpstr>
      <vt:lpstr>Slide 132</vt:lpstr>
      <vt:lpstr>Slide 133</vt:lpstr>
      <vt:lpstr>Antialiasing filter</vt:lpstr>
      <vt:lpstr>Slide 135</vt:lpstr>
      <vt:lpstr>Slide 136</vt:lpstr>
      <vt:lpstr>Slide 137</vt:lpstr>
      <vt:lpstr>Outline</vt:lpstr>
      <vt:lpstr>What is a good representation for image analysis?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vision class,  fast-forward</dc:title>
  <dc:subject/>
  <dc:creator>wtf</dc:creator>
  <cp:keywords/>
  <dc:description/>
  <cp:lastModifiedBy>antonio torralba</cp:lastModifiedBy>
  <cp:revision>49</cp:revision>
  <dcterms:created xsi:type="dcterms:W3CDTF">2012-09-10T22:55:24Z</dcterms:created>
  <dcterms:modified xsi:type="dcterms:W3CDTF">2012-09-11T15:14:54Z</dcterms:modified>
</cp:coreProperties>
</file>