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309" r:id="rId9"/>
    <p:sldId id="265" r:id="rId10"/>
    <p:sldId id="266" r:id="rId11"/>
    <p:sldId id="310" r:id="rId12"/>
    <p:sldId id="268" r:id="rId13"/>
    <p:sldId id="311" r:id="rId14"/>
    <p:sldId id="270" r:id="rId15"/>
    <p:sldId id="271" r:id="rId16"/>
    <p:sldId id="272" r:id="rId17"/>
    <p:sldId id="323" r:id="rId18"/>
    <p:sldId id="273" r:id="rId19"/>
    <p:sldId id="274" r:id="rId20"/>
    <p:sldId id="275" r:id="rId21"/>
    <p:sldId id="276" r:id="rId22"/>
    <p:sldId id="312" r:id="rId23"/>
    <p:sldId id="313" r:id="rId24"/>
    <p:sldId id="277" r:id="rId25"/>
    <p:sldId id="278" r:id="rId26"/>
    <p:sldId id="279" r:id="rId27"/>
    <p:sldId id="280" r:id="rId28"/>
    <p:sldId id="314" r:id="rId29"/>
    <p:sldId id="316" r:id="rId30"/>
    <p:sldId id="317" r:id="rId31"/>
    <p:sldId id="284" r:id="rId32"/>
    <p:sldId id="318" r:id="rId33"/>
    <p:sldId id="319" r:id="rId34"/>
    <p:sldId id="320" r:id="rId35"/>
    <p:sldId id="286" r:id="rId36"/>
    <p:sldId id="287" r:id="rId37"/>
    <p:sldId id="321" r:id="rId38"/>
    <p:sldId id="289" r:id="rId39"/>
    <p:sldId id="290" r:id="rId40"/>
    <p:sldId id="293" r:id="rId41"/>
    <p:sldId id="322" r:id="rId42"/>
    <p:sldId id="294" r:id="rId43"/>
    <p:sldId id="295" r:id="rId44"/>
    <p:sldId id="324" r:id="rId45"/>
    <p:sldId id="325" r:id="rId46"/>
    <p:sldId id="326" r:id="rId47"/>
    <p:sldId id="327" r:id="rId48"/>
    <p:sldId id="329" r:id="rId49"/>
    <p:sldId id="330" r:id="rId50"/>
    <p:sldId id="332" r:id="rId51"/>
    <p:sldId id="333" r:id="rId52"/>
    <p:sldId id="334" r:id="rId53"/>
    <p:sldId id="335" r:id="rId54"/>
    <p:sldId id="336" r:id="rId55"/>
    <p:sldId id="337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838" autoAdjust="0"/>
  </p:normalViewPr>
  <p:slideViewPr>
    <p:cSldViewPr>
      <p:cViewPr varScale="1">
        <p:scale>
          <a:sx n="65" d="100"/>
          <a:sy n="65" d="100"/>
        </p:scale>
        <p:origin x="-108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B927D-4F14-4F58-B8EB-42018EC2E09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5200" smtClean="0"/>
              <a:t>BMC for Universal Branching-Time Logic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52800" y="3886200"/>
            <a:ext cx="4419600" cy="1752600"/>
          </a:xfrm>
        </p:spPr>
        <p:txBody>
          <a:bodyPr/>
          <a:lstStyle/>
          <a:p>
            <a:pPr algn="l" eaLnBrk="1" hangingPunct="1"/>
            <a:r>
              <a:rPr lang="en-US" sz="2800" dirty="0" smtClean="0"/>
              <a:t>M.Sc. Thesis</a:t>
            </a:r>
          </a:p>
          <a:p>
            <a:pPr algn="l" eaLnBrk="1" hangingPunct="1"/>
            <a:r>
              <a:rPr lang="en-US" sz="2800" dirty="0" smtClean="0"/>
              <a:t>Rotem Oshman</a:t>
            </a:r>
          </a:p>
          <a:p>
            <a:pPr algn="l" eaLnBrk="1" hangingPunct="1"/>
            <a:r>
              <a:rPr lang="en-US" sz="2800" dirty="0" smtClean="0"/>
              <a:t>Supervisor: Orna Grumberg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4191000"/>
            <a:ext cx="14287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Logic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Linear-time logic:</a:t>
            </a:r>
          </a:p>
          <a:p>
            <a:pPr lvl="1" eaLnBrk="1" hangingPunct="1"/>
            <a:r>
              <a:rPr lang="en-US" dirty="0" smtClean="0"/>
              <a:t>Computations are infinite paths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The logic talks about </a:t>
            </a:r>
            <a:r>
              <a:rPr lang="en-US" i="1" dirty="0" smtClean="0"/>
              <a:t>all paths</a:t>
            </a:r>
          </a:p>
          <a:p>
            <a:pPr lvl="2" eaLnBrk="1" hangingPunct="1"/>
            <a:r>
              <a:rPr lang="en-US" sz="2400" dirty="0" smtClean="0"/>
              <a:t>A F G p</a:t>
            </a:r>
          </a:p>
        </p:txBody>
      </p:sp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2514600" y="2895600"/>
            <a:ext cx="3276600" cy="1447800"/>
            <a:chOff x="1584" y="1824"/>
            <a:chExt cx="2064" cy="912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3360" name="Oval 4"/>
            <p:cNvSpPr>
              <a:spLocks noChangeArrowheads="1"/>
            </p:cNvSpPr>
            <p:nvPr/>
          </p:nvSpPr>
          <p:spPr bwMode="auto">
            <a:xfrm>
              <a:off x="1728" y="182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1" name="Line 9"/>
            <p:cNvSpPr>
              <a:spLocks noChangeShapeType="1"/>
            </p:cNvSpPr>
            <p:nvPr/>
          </p:nvSpPr>
          <p:spPr bwMode="auto">
            <a:xfrm>
              <a:off x="1584" y="1920"/>
              <a:ext cx="144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13362" name="AutoShape 10"/>
            <p:cNvCxnSpPr>
              <a:cxnSpLocks noChangeShapeType="1"/>
              <a:stCxn id="13360" idx="6"/>
            </p:cNvCxnSpPr>
            <p:nvPr/>
          </p:nvCxnSpPr>
          <p:spPr bwMode="auto">
            <a:xfrm>
              <a:off x="1920" y="192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63" name="AutoShape 11"/>
            <p:cNvCxnSpPr>
              <a:cxnSpLocks noChangeShapeType="1"/>
            </p:cNvCxnSpPr>
            <p:nvPr/>
          </p:nvCxnSpPr>
          <p:spPr bwMode="auto">
            <a:xfrm>
              <a:off x="2304" y="192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64" name="AutoShape 12"/>
            <p:cNvCxnSpPr>
              <a:cxnSpLocks noChangeShapeType="1"/>
            </p:cNvCxnSpPr>
            <p:nvPr/>
          </p:nvCxnSpPr>
          <p:spPr bwMode="auto">
            <a:xfrm>
              <a:off x="2688" y="192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65" name="AutoShape 13"/>
            <p:cNvCxnSpPr>
              <a:cxnSpLocks noChangeShapeType="1"/>
            </p:cNvCxnSpPr>
            <p:nvPr/>
          </p:nvCxnSpPr>
          <p:spPr bwMode="auto">
            <a:xfrm>
              <a:off x="3072" y="192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3366" name="Line 14"/>
            <p:cNvSpPr>
              <a:spLocks noChangeShapeType="1"/>
            </p:cNvSpPr>
            <p:nvPr/>
          </p:nvSpPr>
          <p:spPr bwMode="auto">
            <a:xfrm>
              <a:off x="3456" y="1920"/>
              <a:ext cx="19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7" name="Oval 17"/>
            <p:cNvSpPr>
              <a:spLocks noChangeArrowheads="1"/>
            </p:cNvSpPr>
            <p:nvPr/>
          </p:nvSpPr>
          <p:spPr bwMode="auto">
            <a:xfrm>
              <a:off x="1728" y="206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8" name="Oval 18"/>
            <p:cNvSpPr>
              <a:spLocks noChangeArrowheads="1"/>
            </p:cNvSpPr>
            <p:nvPr/>
          </p:nvSpPr>
          <p:spPr bwMode="auto">
            <a:xfrm>
              <a:off x="2112" y="206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9" name="Oval 19"/>
            <p:cNvSpPr>
              <a:spLocks noChangeArrowheads="1"/>
            </p:cNvSpPr>
            <p:nvPr/>
          </p:nvSpPr>
          <p:spPr bwMode="auto">
            <a:xfrm>
              <a:off x="2496" y="206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0" name="Line 22"/>
            <p:cNvSpPr>
              <a:spLocks noChangeShapeType="1"/>
            </p:cNvSpPr>
            <p:nvPr/>
          </p:nvSpPr>
          <p:spPr bwMode="auto">
            <a:xfrm>
              <a:off x="1584" y="2160"/>
              <a:ext cx="144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13371" name="AutoShape 23"/>
            <p:cNvCxnSpPr>
              <a:cxnSpLocks noChangeShapeType="1"/>
              <a:stCxn id="13367" idx="6"/>
              <a:endCxn id="13368" idx="2"/>
            </p:cNvCxnSpPr>
            <p:nvPr/>
          </p:nvCxnSpPr>
          <p:spPr bwMode="auto">
            <a:xfrm>
              <a:off x="1920" y="216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72" name="AutoShape 24"/>
            <p:cNvCxnSpPr>
              <a:cxnSpLocks noChangeShapeType="1"/>
              <a:stCxn id="13368" idx="6"/>
              <a:endCxn id="13369" idx="2"/>
            </p:cNvCxnSpPr>
            <p:nvPr/>
          </p:nvCxnSpPr>
          <p:spPr bwMode="auto">
            <a:xfrm>
              <a:off x="2304" y="216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73" name="AutoShape 25"/>
            <p:cNvCxnSpPr>
              <a:cxnSpLocks noChangeShapeType="1"/>
              <a:stCxn id="13369" idx="6"/>
            </p:cNvCxnSpPr>
            <p:nvPr/>
          </p:nvCxnSpPr>
          <p:spPr bwMode="auto">
            <a:xfrm>
              <a:off x="2688" y="216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74" name="AutoShape 26"/>
            <p:cNvCxnSpPr>
              <a:cxnSpLocks noChangeShapeType="1"/>
            </p:cNvCxnSpPr>
            <p:nvPr/>
          </p:nvCxnSpPr>
          <p:spPr bwMode="auto">
            <a:xfrm>
              <a:off x="3072" y="216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3375" name="Line 27"/>
            <p:cNvSpPr>
              <a:spLocks noChangeShapeType="1"/>
            </p:cNvSpPr>
            <p:nvPr/>
          </p:nvSpPr>
          <p:spPr bwMode="auto">
            <a:xfrm>
              <a:off x="3456" y="2160"/>
              <a:ext cx="19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6" name="Line 34"/>
            <p:cNvSpPr>
              <a:spLocks noChangeShapeType="1"/>
            </p:cNvSpPr>
            <p:nvPr/>
          </p:nvSpPr>
          <p:spPr bwMode="auto">
            <a:xfrm>
              <a:off x="1584" y="2400"/>
              <a:ext cx="144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13377" name="AutoShape 35"/>
            <p:cNvCxnSpPr>
              <a:cxnSpLocks noChangeShapeType="1"/>
            </p:cNvCxnSpPr>
            <p:nvPr/>
          </p:nvCxnSpPr>
          <p:spPr bwMode="auto">
            <a:xfrm>
              <a:off x="1920" y="240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78" name="AutoShape 36"/>
            <p:cNvCxnSpPr>
              <a:cxnSpLocks noChangeShapeType="1"/>
            </p:cNvCxnSpPr>
            <p:nvPr/>
          </p:nvCxnSpPr>
          <p:spPr bwMode="auto">
            <a:xfrm>
              <a:off x="2304" y="240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79" name="AutoShape 37"/>
            <p:cNvCxnSpPr>
              <a:cxnSpLocks noChangeShapeType="1"/>
            </p:cNvCxnSpPr>
            <p:nvPr/>
          </p:nvCxnSpPr>
          <p:spPr bwMode="auto">
            <a:xfrm>
              <a:off x="2688" y="240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80" name="AutoShape 38"/>
            <p:cNvCxnSpPr>
              <a:cxnSpLocks noChangeShapeType="1"/>
            </p:cNvCxnSpPr>
            <p:nvPr/>
          </p:nvCxnSpPr>
          <p:spPr bwMode="auto">
            <a:xfrm>
              <a:off x="3072" y="240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3381" name="Line 39"/>
            <p:cNvSpPr>
              <a:spLocks noChangeShapeType="1"/>
            </p:cNvSpPr>
            <p:nvPr/>
          </p:nvSpPr>
          <p:spPr bwMode="auto">
            <a:xfrm>
              <a:off x="3456" y="2400"/>
              <a:ext cx="19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82" name="Oval 41"/>
            <p:cNvSpPr>
              <a:spLocks noChangeArrowheads="1"/>
            </p:cNvSpPr>
            <p:nvPr/>
          </p:nvSpPr>
          <p:spPr bwMode="auto">
            <a:xfrm>
              <a:off x="1728" y="254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3" name="Oval 42"/>
            <p:cNvSpPr>
              <a:spLocks noChangeArrowheads="1"/>
            </p:cNvSpPr>
            <p:nvPr/>
          </p:nvSpPr>
          <p:spPr bwMode="auto">
            <a:xfrm>
              <a:off x="2112" y="254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4" name="Line 46"/>
            <p:cNvSpPr>
              <a:spLocks noChangeShapeType="1"/>
            </p:cNvSpPr>
            <p:nvPr/>
          </p:nvSpPr>
          <p:spPr bwMode="auto">
            <a:xfrm>
              <a:off x="1584" y="2640"/>
              <a:ext cx="144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13385" name="AutoShape 47"/>
            <p:cNvCxnSpPr>
              <a:cxnSpLocks noChangeShapeType="1"/>
              <a:stCxn id="13382" idx="6"/>
              <a:endCxn id="13383" idx="2"/>
            </p:cNvCxnSpPr>
            <p:nvPr/>
          </p:nvCxnSpPr>
          <p:spPr bwMode="auto">
            <a:xfrm>
              <a:off x="1920" y="264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86" name="AutoShape 48"/>
            <p:cNvCxnSpPr>
              <a:cxnSpLocks noChangeShapeType="1"/>
              <a:stCxn id="13383" idx="6"/>
            </p:cNvCxnSpPr>
            <p:nvPr/>
          </p:nvCxnSpPr>
          <p:spPr bwMode="auto">
            <a:xfrm>
              <a:off x="2304" y="264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87" name="AutoShape 49"/>
            <p:cNvCxnSpPr>
              <a:cxnSpLocks noChangeShapeType="1"/>
            </p:cNvCxnSpPr>
            <p:nvPr/>
          </p:nvCxnSpPr>
          <p:spPr bwMode="auto">
            <a:xfrm>
              <a:off x="2688" y="264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88" name="AutoShape 50"/>
            <p:cNvCxnSpPr>
              <a:cxnSpLocks noChangeShapeType="1"/>
            </p:cNvCxnSpPr>
            <p:nvPr/>
          </p:nvCxnSpPr>
          <p:spPr bwMode="auto">
            <a:xfrm>
              <a:off x="3072" y="264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3389" name="Line 51"/>
            <p:cNvSpPr>
              <a:spLocks noChangeShapeType="1"/>
            </p:cNvSpPr>
            <p:nvPr/>
          </p:nvSpPr>
          <p:spPr bwMode="auto">
            <a:xfrm>
              <a:off x="3456" y="2640"/>
              <a:ext cx="19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7508" name="Rectangle 52"/>
          <p:cNvSpPr>
            <a:spLocks noChangeArrowheads="1"/>
          </p:cNvSpPr>
          <p:nvPr/>
        </p:nvSpPr>
        <p:spPr bwMode="auto">
          <a:xfrm>
            <a:off x="1676400" y="5334000"/>
            <a:ext cx="228600" cy="4572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509" name="AutoShape 53"/>
          <p:cNvSpPr>
            <a:spLocks/>
          </p:cNvSpPr>
          <p:nvPr/>
        </p:nvSpPr>
        <p:spPr bwMode="auto">
          <a:xfrm>
            <a:off x="2133600" y="2743200"/>
            <a:ext cx="152400" cy="1828800"/>
          </a:xfrm>
          <a:prstGeom prst="leftBrace">
            <a:avLst>
              <a:gd name="adj1" fmla="val 10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510" name="Rectangle 54"/>
          <p:cNvSpPr>
            <a:spLocks noChangeArrowheads="1"/>
          </p:cNvSpPr>
          <p:nvPr/>
        </p:nvSpPr>
        <p:spPr bwMode="auto">
          <a:xfrm>
            <a:off x="1905000" y="5334000"/>
            <a:ext cx="152400" cy="4572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514" name="Rectangle 58"/>
          <p:cNvSpPr>
            <a:spLocks noChangeArrowheads="1"/>
          </p:cNvSpPr>
          <p:nvPr/>
        </p:nvSpPr>
        <p:spPr bwMode="auto">
          <a:xfrm>
            <a:off x="2057400" y="5334000"/>
            <a:ext cx="533400" cy="4572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551" name="Rectangle 95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102"/>
          <p:cNvGrpSpPr>
            <a:grpSpLocks/>
          </p:cNvGrpSpPr>
          <p:nvPr/>
        </p:nvGrpSpPr>
        <p:grpSpPr bwMode="auto">
          <a:xfrm>
            <a:off x="7162800" y="3581400"/>
            <a:ext cx="1524000" cy="2433638"/>
            <a:chOff x="4512" y="2256"/>
            <a:chExt cx="960" cy="1533"/>
          </a:xfrm>
        </p:grpSpPr>
        <p:sp>
          <p:nvSpPr>
            <p:cNvPr id="13326" name="Text Box 96"/>
            <p:cNvSpPr txBox="1">
              <a:spLocks noChangeArrowheads="1"/>
            </p:cNvSpPr>
            <p:nvPr/>
          </p:nvSpPr>
          <p:spPr bwMode="auto">
            <a:xfrm>
              <a:off x="4512" y="2832"/>
              <a:ext cx="543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F</a:t>
              </a:r>
              <a:r>
                <a:rPr lang="en-US"/>
                <a:t>uture</a:t>
              </a:r>
            </a:p>
          </p:txBody>
        </p:sp>
        <p:sp>
          <p:nvSpPr>
            <p:cNvPr id="13327" name="Text Box 97"/>
            <p:cNvSpPr txBox="1">
              <a:spLocks noChangeArrowheads="1"/>
            </p:cNvSpPr>
            <p:nvPr/>
          </p:nvSpPr>
          <p:spPr bwMode="auto">
            <a:xfrm>
              <a:off x="4512" y="3072"/>
              <a:ext cx="643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G</a:t>
              </a:r>
              <a:r>
                <a:rPr lang="en-US"/>
                <a:t>lobally</a:t>
              </a:r>
            </a:p>
          </p:txBody>
        </p:sp>
        <p:sp>
          <p:nvSpPr>
            <p:cNvPr id="13328" name="Text Box 98"/>
            <p:cNvSpPr txBox="1">
              <a:spLocks noChangeArrowheads="1"/>
            </p:cNvSpPr>
            <p:nvPr/>
          </p:nvSpPr>
          <p:spPr bwMode="auto">
            <a:xfrm>
              <a:off x="4512" y="3312"/>
              <a:ext cx="404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U</a:t>
              </a:r>
              <a:r>
                <a:rPr lang="en-US"/>
                <a:t>ntil</a:t>
              </a:r>
            </a:p>
          </p:txBody>
        </p:sp>
        <p:sp>
          <p:nvSpPr>
            <p:cNvPr id="13329" name="Text Box 99"/>
            <p:cNvSpPr txBox="1">
              <a:spLocks noChangeArrowheads="1"/>
            </p:cNvSpPr>
            <p:nvPr/>
          </p:nvSpPr>
          <p:spPr bwMode="auto">
            <a:xfrm>
              <a:off x="4512" y="2256"/>
              <a:ext cx="686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A</a:t>
              </a:r>
              <a:r>
                <a:rPr lang="en-US"/>
                <a:t>ll paths</a:t>
              </a:r>
            </a:p>
          </p:txBody>
        </p:sp>
        <p:sp>
          <p:nvSpPr>
            <p:cNvPr id="13330" name="Text Box 100"/>
            <p:cNvSpPr txBox="1">
              <a:spLocks noChangeArrowheads="1"/>
            </p:cNvSpPr>
            <p:nvPr/>
          </p:nvSpPr>
          <p:spPr bwMode="auto">
            <a:xfrm>
              <a:off x="4516" y="2496"/>
              <a:ext cx="956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E</a:t>
              </a:r>
              <a:r>
                <a:rPr lang="en-US"/>
                <a:t>xists a path</a:t>
              </a:r>
            </a:p>
          </p:txBody>
        </p:sp>
        <p:sp>
          <p:nvSpPr>
            <p:cNvPr id="13331" name="Text Box 101"/>
            <p:cNvSpPr txBox="1">
              <a:spLocks noChangeArrowheads="1"/>
            </p:cNvSpPr>
            <p:nvPr/>
          </p:nvSpPr>
          <p:spPr bwMode="auto">
            <a:xfrm>
              <a:off x="4512" y="3552"/>
              <a:ext cx="441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ne</a:t>
              </a:r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X</a:t>
              </a:r>
              <a:r>
                <a:rPr lang="en-US"/>
                <a:t>t</a:t>
              </a: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743200" y="2895600"/>
            <a:ext cx="3352800" cy="1447800"/>
            <a:chOff x="2743200" y="2895600"/>
            <a:chExt cx="3352800" cy="1447800"/>
          </a:xfrm>
        </p:grpSpPr>
        <p:grpSp>
          <p:nvGrpSpPr>
            <p:cNvPr id="3" name="Group 63"/>
            <p:cNvGrpSpPr>
              <a:grpSpLocks/>
            </p:cNvGrpSpPr>
            <p:nvPr/>
          </p:nvGrpSpPr>
          <p:grpSpPr bwMode="auto">
            <a:xfrm>
              <a:off x="2743200" y="2895600"/>
              <a:ext cx="2743200" cy="1447800"/>
              <a:chOff x="1728" y="1824"/>
              <a:chExt cx="1728" cy="912"/>
            </a:xfrm>
            <a:solidFill>
              <a:schemeClr val="accent4">
                <a:lumMod val="60000"/>
                <a:lumOff val="40000"/>
              </a:schemeClr>
            </a:solidFill>
          </p:grpSpPr>
          <p:sp>
            <p:nvSpPr>
              <p:cNvPr id="13346" name="Oval 64"/>
              <p:cNvSpPr>
                <a:spLocks noChangeArrowheads="1"/>
              </p:cNvSpPr>
              <p:nvPr/>
            </p:nvSpPr>
            <p:spPr bwMode="auto">
              <a:xfrm>
                <a:off x="2112" y="182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7" name="Oval 65"/>
              <p:cNvSpPr>
                <a:spLocks noChangeArrowheads="1"/>
              </p:cNvSpPr>
              <p:nvPr/>
            </p:nvSpPr>
            <p:spPr bwMode="auto">
              <a:xfrm>
                <a:off x="2496" y="182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8" name="Oval 66"/>
              <p:cNvSpPr>
                <a:spLocks noChangeArrowheads="1"/>
              </p:cNvSpPr>
              <p:nvPr/>
            </p:nvSpPr>
            <p:spPr bwMode="auto">
              <a:xfrm>
                <a:off x="2880" y="182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9" name="Oval 67"/>
              <p:cNvSpPr>
                <a:spLocks noChangeArrowheads="1"/>
              </p:cNvSpPr>
              <p:nvPr/>
            </p:nvSpPr>
            <p:spPr bwMode="auto">
              <a:xfrm>
                <a:off x="3264" y="182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0" name="Oval 68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1" name="Oval 69"/>
              <p:cNvSpPr>
                <a:spLocks noChangeArrowheads="1"/>
              </p:cNvSpPr>
              <p:nvPr/>
            </p:nvSpPr>
            <p:spPr bwMode="auto">
              <a:xfrm>
                <a:off x="3264" y="206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2" name="Oval 70"/>
              <p:cNvSpPr>
                <a:spLocks noChangeArrowheads="1"/>
              </p:cNvSpPr>
              <p:nvPr/>
            </p:nvSpPr>
            <p:spPr bwMode="auto">
              <a:xfrm>
                <a:off x="1728" y="230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3" name="Oval 71"/>
              <p:cNvSpPr>
                <a:spLocks noChangeArrowheads="1"/>
              </p:cNvSpPr>
              <p:nvPr/>
            </p:nvSpPr>
            <p:spPr bwMode="auto">
              <a:xfrm>
                <a:off x="2112" y="230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4" name="Oval 72"/>
              <p:cNvSpPr>
                <a:spLocks noChangeArrowheads="1"/>
              </p:cNvSpPr>
              <p:nvPr/>
            </p:nvSpPr>
            <p:spPr bwMode="auto">
              <a:xfrm>
                <a:off x="2496" y="230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5" name="Oval 73"/>
              <p:cNvSpPr>
                <a:spLocks noChangeArrowheads="1"/>
              </p:cNvSpPr>
              <p:nvPr/>
            </p:nvSpPr>
            <p:spPr bwMode="auto">
              <a:xfrm>
                <a:off x="2880" y="230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6" name="Oval 74"/>
              <p:cNvSpPr>
                <a:spLocks noChangeArrowheads="1"/>
              </p:cNvSpPr>
              <p:nvPr/>
            </p:nvSpPr>
            <p:spPr bwMode="auto">
              <a:xfrm>
                <a:off x="3264" y="230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7" name="Oval 75"/>
              <p:cNvSpPr>
                <a:spLocks noChangeArrowheads="1"/>
              </p:cNvSpPr>
              <p:nvPr/>
            </p:nvSpPr>
            <p:spPr bwMode="auto">
              <a:xfrm>
                <a:off x="2496" y="254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8" name="Oval 76"/>
              <p:cNvSpPr>
                <a:spLocks noChangeArrowheads="1"/>
              </p:cNvSpPr>
              <p:nvPr/>
            </p:nvSpPr>
            <p:spPr bwMode="auto">
              <a:xfrm>
                <a:off x="2880" y="254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9" name="Oval 77"/>
              <p:cNvSpPr>
                <a:spLocks noChangeArrowheads="1"/>
              </p:cNvSpPr>
              <p:nvPr/>
            </p:nvSpPr>
            <p:spPr bwMode="auto">
              <a:xfrm>
                <a:off x="3264" y="254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8" name="Oval 67"/>
            <p:cNvSpPr>
              <a:spLocks noChangeArrowheads="1"/>
            </p:cNvSpPr>
            <p:nvPr/>
          </p:nvSpPr>
          <p:spPr bwMode="auto">
            <a:xfrm>
              <a:off x="5791200" y="2895600"/>
              <a:ext cx="304800" cy="304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Oval 69"/>
            <p:cNvSpPr>
              <a:spLocks noChangeArrowheads="1"/>
            </p:cNvSpPr>
            <p:nvPr/>
          </p:nvSpPr>
          <p:spPr bwMode="auto">
            <a:xfrm>
              <a:off x="5791200" y="3276600"/>
              <a:ext cx="304800" cy="304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Oval 74"/>
            <p:cNvSpPr>
              <a:spLocks noChangeArrowheads="1"/>
            </p:cNvSpPr>
            <p:nvPr/>
          </p:nvSpPr>
          <p:spPr bwMode="auto">
            <a:xfrm>
              <a:off x="5791200" y="3657600"/>
              <a:ext cx="304800" cy="304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Oval 77"/>
            <p:cNvSpPr>
              <a:spLocks noChangeArrowheads="1"/>
            </p:cNvSpPr>
            <p:nvPr/>
          </p:nvSpPr>
          <p:spPr bwMode="auto">
            <a:xfrm>
              <a:off x="5791200" y="4038600"/>
              <a:ext cx="304800" cy="304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78"/>
          <p:cNvGrpSpPr>
            <a:grpSpLocks/>
          </p:cNvGrpSpPr>
          <p:nvPr/>
        </p:nvGrpSpPr>
        <p:grpSpPr bwMode="auto">
          <a:xfrm>
            <a:off x="3352800" y="2895600"/>
            <a:ext cx="2743200" cy="1447800"/>
            <a:chOff x="1728" y="1824"/>
            <a:chExt cx="1728" cy="912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3332" name="Oval 79"/>
            <p:cNvSpPr>
              <a:spLocks noChangeArrowheads="1"/>
            </p:cNvSpPr>
            <p:nvPr/>
          </p:nvSpPr>
          <p:spPr bwMode="auto">
            <a:xfrm>
              <a:off x="2112" y="182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cmmi10" pitchFamily="34" charset="0"/>
                </a:rPr>
                <a:t>p</a:t>
              </a:r>
              <a:endParaRPr lang="en-US"/>
            </a:p>
          </p:txBody>
        </p:sp>
        <p:sp>
          <p:nvSpPr>
            <p:cNvPr id="13333" name="Oval 80"/>
            <p:cNvSpPr>
              <a:spLocks noChangeArrowheads="1"/>
            </p:cNvSpPr>
            <p:nvPr/>
          </p:nvSpPr>
          <p:spPr bwMode="auto">
            <a:xfrm>
              <a:off x="2496" y="182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cmmi10" pitchFamily="34" charset="0"/>
                </a:rPr>
                <a:t>p</a:t>
              </a:r>
              <a:endParaRPr lang="en-US"/>
            </a:p>
          </p:txBody>
        </p:sp>
        <p:sp>
          <p:nvSpPr>
            <p:cNvPr id="13334" name="Oval 81"/>
            <p:cNvSpPr>
              <a:spLocks noChangeArrowheads="1"/>
            </p:cNvSpPr>
            <p:nvPr/>
          </p:nvSpPr>
          <p:spPr bwMode="auto">
            <a:xfrm>
              <a:off x="2880" y="182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cmmi10" pitchFamily="34" charset="0"/>
                </a:rPr>
                <a:t>p</a:t>
              </a:r>
              <a:endParaRPr lang="en-US"/>
            </a:p>
          </p:txBody>
        </p:sp>
        <p:sp>
          <p:nvSpPr>
            <p:cNvPr id="13335" name="Oval 82"/>
            <p:cNvSpPr>
              <a:spLocks noChangeArrowheads="1"/>
            </p:cNvSpPr>
            <p:nvPr/>
          </p:nvSpPr>
          <p:spPr bwMode="auto">
            <a:xfrm>
              <a:off x="3264" y="182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cmmi10" pitchFamily="34" charset="0"/>
                </a:rPr>
                <a:t>p</a:t>
              </a:r>
              <a:endParaRPr lang="en-US" dirty="0"/>
            </a:p>
          </p:txBody>
        </p:sp>
        <p:sp>
          <p:nvSpPr>
            <p:cNvPr id="13336" name="Oval 83"/>
            <p:cNvSpPr>
              <a:spLocks noChangeArrowheads="1"/>
            </p:cNvSpPr>
            <p:nvPr/>
          </p:nvSpPr>
          <p:spPr bwMode="auto">
            <a:xfrm>
              <a:off x="2880" y="206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cmmi10" pitchFamily="34" charset="0"/>
                </a:rPr>
                <a:t>p</a:t>
              </a:r>
              <a:endParaRPr lang="en-US" dirty="0"/>
            </a:p>
          </p:txBody>
        </p:sp>
        <p:sp>
          <p:nvSpPr>
            <p:cNvPr id="13337" name="Oval 84"/>
            <p:cNvSpPr>
              <a:spLocks noChangeArrowheads="1"/>
            </p:cNvSpPr>
            <p:nvPr/>
          </p:nvSpPr>
          <p:spPr bwMode="auto">
            <a:xfrm>
              <a:off x="3264" y="206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cmmi10" pitchFamily="34" charset="0"/>
                </a:rPr>
                <a:t>p</a:t>
              </a:r>
              <a:endParaRPr lang="en-US"/>
            </a:p>
          </p:txBody>
        </p:sp>
        <p:sp>
          <p:nvSpPr>
            <p:cNvPr id="13338" name="Oval 85"/>
            <p:cNvSpPr>
              <a:spLocks noChangeArrowheads="1"/>
            </p:cNvSpPr>
            <p:nvPr/>
          </p:nvSpPr>
          <p:spPr bwMode="auto">
            <a:xfrm>
              <a:off x="1728" y="230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cmmi10" pitchFamily="34" charset="0"/>
                </a:rPr>
                <a:t>p</a:t>
              </a:r>
              <a:endParaRPr lang="en-US"/>
            </a:p>
          </p:txBody>
        </p:sp>
        <p:sp>
          <p:nvSpPr>
            <p:cNvPr id="13339" name="Oval 86"/>
            <p:cNvSpPr>
              <a:spLocks noChangeArrowheads="1"/>
            </p:cNvSpPr>
            <p:nvPr/>
          </p:nvSpPr>
          <p:spPr bwMode="auto">
            <a:xfrm>
              <a:off x="2112" y="230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cmmi10" pitchFamily="34" charset="0"/>
                </a:rPr>
                <a:t>p</a:t>
              </a:r>
              <a:endParaRPr lang="en-US"/>
            </a:p>
          </p:txBody>
        </p:sp>
        <p:sp>
          <p:nvSpPr>
            <p:cNvPr id="13340" name="Oval 87"/>
            <p:cNvSpPr>
              <a:spLocks noChangeArrowheads="1"/>
            </p:cNvSpPr>
            <p:nvPr/>
          </p:nvSpPr>
          <p:spPr bwMode="auto">
            <a:xfrm>
              <a:off x="2496" y="230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cmmi10" pitchFamily="34" charset="0"/>
                </a:rPr>
                <a:t>p</a:t>
              </a:r>
              <a:endParaRPr lang="en-US"/>
            </a:p>
          </p:txBody>
        </p:sp>
        <p:sp>
          <p:nvSpPr>
            <p:cNvPr id="13341" name="Oval 88"/>
            <p:cNvSpPr>
              <a:spLocks noChangeArrowheads="1"/>
            </p:cNvSpPr>
            <p:nvPr/>
          </p:nvSpPr>
          <p:spPr bwMode="auto">
            <a:xfrm>
              <a:off x="2880" y="230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cmmi10" pitchFamily="34" charset="0"/>
                </a:rPr>
                <a:t>p</a:t>
              </a:r>
              <a:endParaRPr lang="en-US"/>
            </a:p>
          </p:txBody>
        </p:sp>
        <p:sp>
          <p:nvSpPr>
            <p:cNvPr id="13342" name="Oval 89"/>
            <p:cNvSpPr>
              <a:spLocks noChangeArrowheads="1"/>
            </p:cNvSpPr>
            <p:nvPr/>
          </p:nvSpPr>
          <p:spPr bwMode="auto">
            <a:xfrm>
              <a:off x="3264" y="230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cmmi10" pitchFamily="34" charset="0"/>
                </a:rPr>
                <a:t>p</a:t>
              </a:r>
              <a:endParaRPr lang="en-US" dirty="0"/>
            </a:p>
          </p:txBody>
        </p:sp>
        <p:sp>
          <p:nvSpPr>
            <p:cNvPr id="13343" name="Oval 90"/>
            <p:cNvSpPr>
              <a:spLocks noChangeArrowheads="1"/>
            </p:cNvSpPr>
            <p:nvPr/>
          </p:nvSpPr>
          <p:spPr bwMode="auto">
            <a:xfrm>
              <a:off x="2496" y="254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cmmi10" pitchFamily="34" charset="0"/>
                </a:rPr>
                <a:t>p</a:t>
              </a:r>
            </a:p>
          </p:txBody>
        </p:sp>
        <p:sp>
          <p:nvSpPr>
            <p:cNvPr id="13344" name="Oval 91"/>
            <p:cNvSpPr>
              <a:spLocks noChangeArrowheads="1"/>
            </p:cNvSpPr>
            <p:nvPr/>
          </p:nvSpPr>
          <p:spPr bwMode="auto">
            <a:xfrm>
              <a:off x="2880" y="254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cmmi10" pitchFamily="34" charset="0"/>
                </a:rPr>
                <a:t>p</a:t>
              </a:r>
              <a:endParaRPr lang="en-US"/>
            </a:p>
          </p:txBody>
        </p:sp>
        <p:sp>
          <p:nvSpPr>
            <p:cNvPr id="13345" name="Oval 92"/>
            <p:cNvSpPr>
              <a:spLocks noChangeArrowheads="1"/>
            </p:cNvSpPr>
            <p:nvPr/>
          </p:nvSpPr>
          <p:spPr bwMode="auto">
            <a:xfrm>
              <a:off x="3264" y="254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cmmi10" pitchFamily="34" charset="0"/>
                </a:rPr>
                <a:t>p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508" grpId="0" animBg="1"/>
      <p:bldP spid="147508" grpId="1" animBg="1"/>
      <p:bldP spid="147509" grpId="0" animBg="1"/>
      <p:bldP spid="147510" grpId="0" animBg="1"/>
      <p:bldP spid="147510" grpId="1" animBg="1"/>
      <p:bldP spid="147514" grpId="0" animBg="1"/>
      <p:bldP spid="147514" grpId="1" animBg="1"/>
      <p:bldP spid="14755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Logic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Linear-time logic:</a:t>
            </a:r>
          </a:p>
          <a:p>
            <a:pPr lvl="1" eaLnBrk="1" hangingPunct="1"/>
            <a:r>
              <a:rPr lang="en-US" dirty="0" smtClean="0"/>
              <a:t>Computations are infinite paths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The logic talks about </a:t>
            </a:r>
            <a:r>
              <a:rPr lang="en-US" i="1" dirty="0" smtClean="0"/>
              <a:t>all paths</a:t>
            </a:r>
          </a:p>
          <a:p>
            <a:pPr lvl="2" eaLnBrk="1" hangingPunct="1"/>
            <a:r>
              <a:rPr lang="en-US" sz="2400" dirty="0" smtClean="0"/>
              <a:t>A F G p</a:t>
            </a:r>
          </a:p>
          <a:p>
            <a:pPr lvl="2" eaLnBrk="1" hangingPunct="1"/>
            <a:r>
              <a:rPr lang="en-US" dirty="0" smtClean="0"/>
              <a:t>A[ ¬grant U request ]</a:t>
            </a:r>
            <a:endParaRPr lang="en-US" sz="2400" dirty="0" smtClean="0"/>
          </a:p>
        </p:txBody>
      </p:sp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2514600" y="2895600"/>
            <a:ext cx="3276600" cy="1447800"/>
            <a:chOff x="1584" y="1824"/>
            <a:chExt cx="2064" cy="912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3360" name="Oval 4"/>
            <p:cNvSpPr>
              <a:spLocks noChangeArrowheads="1"/>
            </p:cNvSpPr>
            <p:nvPr/>
          </p:nvSpPr>
          <p:spPr bwMode="auto">
            <a:xfrm>
              <a:off x="1728" y="182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1" name="Line 9"/>
            <p:cNvSpPr>
              <a:spLocks noChangeShapeType="1"/>
            </p:cNvSpPr>
            <p:nvPr/>
          </p:nvSpPr>
          <p:spPr bwMode="auto">
            <a:xfrm>
              <a:off x="1584" y="1920"/>
              <a:ext cx="144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13362" name="AutoShape 10"/>
            <p:cNvCxnSpPr>
              <a:cxnSpLocks noChangeShapeType="1"/>
              <a:stCxn id="13360" idx="6"/>
            </p:cNvCxnSpPr>
            <p:nvPr/>
          </p:nvCxnSpPr>
          <p:spPr bwMode="auto">
            <a:xfrm>
              <a:off x="1920" y="192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63" name="AutoShape 11"/>
            <p:cNvCxnSpPr>
              <a:cxnSpLocks noChangeShapeType="1"/>
            </p:cNvCxnSpPr>
            <p:nvPr/>
          </p:nvCxnSpPr>
          <p:spPr bwMode="auto">
            <a:xfrm>
              <a:off x="2304" y="192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64" name="AutoShape 12"/>
            <p:cNvCxnSpPr>
              <a:cxnSpLocks noChangeShapeType="1"/>
            </p:cNvCxnSpPr>
            <p:nvPr/>
          </p:nvCxnSpPr>
          <p:spPr bwMode="auto">
            <a:xfrm>
              <a:off x="2688" y="192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65" name="AutoShape 13"/>
            <p:cNvCxnSpPr>
              <a:cxnSpLocks noChangeShapeType="1"/>
            </p:cNvCxnSpPr>
            <p:nvPr/>
          </p:nvCxnSpPr>
          <p:spPr bwMode="auto">
            <a:xfrm>
              <a:off x="3072" y="192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3366" name="Line 14"/>
            <p:cNvSpPr>
              <a:spLocks noChangeShapeType="1"/>
            </p:cNvSpPr>
            <p:nvPr/>
          </p:nvSpPr>
          <p:spPr bwMode="auto">
            <a:xfrm>
              <a:off x="3456" y="1920"/>
              <a:ext cx="19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7" name="Oval 17"/>
            <p:cNvSpPr>
              <a:spLocks noChangeArrowheads="1"/>
            </p:cNvSpPr>
            <p:nvPr/>
          </p:nvSpPr>
          <p:spPr bwMode="auto">
            <a:xfrm>
              <a:off x="1728" y="206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8" name="Oval 18"/>
            <p:cNvSpPr>
              <a:spLocks noChangeArrowheads="1"/>
            </p:cNvSpPr>
            <p:nvPr/>
          </p:nvSpPr>
          <p:spPr bwMode="auto">
            <a:xfrm>
              <a:off x="2112" y="206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9" name="Oval 19"/>
            <p:cNvSpPr>
              <a:spLocks noChangeArrowheads="1"/>
            </p:cNvSpPr>
            <p:nvPr/>
          </p:nvSpPr>
          <p:spPr bwMode="auto">
            <a:xfrm>
              <a:off x="2496" y="206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0" name="Line 22"/>
            <p:cNvSpPr>
              <a:spLocks noChangeShapeType="1"/>
            </p:cNvSpPr>
            <p:nvPr/>
          </p:nvSpPr>
          <p:spPr bwMode="auto">
            <a:xfrm>
              <a:off x="1584" y="2160"/>
              <a:ext cx="144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13371" name="AutoShape 23"/>
            <p:cNvCxnSpPr>
              <a:cxnSpLocks noChangeShapeType="1"/>
              <a:stCxn id="13367" idx="6"/>
              <a:endCxn id="13368" idx="2"/>
            </p:cNvCxnSpPr>
            <p:nvPr/>
          </p:nvCxnSpPr>
          <p:spPr bwMode="auto">
            <a:xfrm>
              <a:off x="1920" y="216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72" name="AutoShape 24"/>
            <p:cNvCxnSpPr>
              <a:cxnSpLocks noChangeShapeType="1"/>
              <a:stCxn id="13368" idx="6"/>
              <a:endCxn id="13369" idx="2"/>
            </p:cNvCxnSpPr>
            <p:nvPr/>
          </p:nvCxnSpPr>
          <p:spPr bwMode="auto">
            <a:xfrm>
              <a:off x="2304" y="216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73" name="AutoShape 25"/>
            <p:cNvCxnSpPr>
              <a:cxnSpLocks noChangeShapeType="1"/>
              <a:stCxn id="13369" idx="6"/>
            </p:cNvCxnSpPr>
            <p:nvPr/>
          </p:nvCxnSpPr>
          <p:spPr bwMode="auto">
            <a:xfrm>
              <a:off x="2688" y="216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74" name="AutoShape 26"/>
            <p:cNvCxnSpPr>
              <a:cxnSpLocks noChangeShapeType="1"/>
            </p:cNvCxnSpPr>
            <p:nvPr/>
          </p:nvCxnSpPr>
          <p:spPr bwMode="auto">
            <a:xfrm>
              <a:off x="3072" y="216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3375" name="Line 27"/>
            <p:cNvSpPr>
              <a:spLocks noChangeShapeType="1"/>
            </p:cNvSpPr>
            <p:nvPr/>
          </p:nvSpPr>
          <p:spPr bwMode="auto">
            <a:xfrm>
              <a:off x="3456" y="2160"/>
              <a:ext cx="19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6" name="Line 34"/>
            <p:cNvSpPr>
              <a:spLocks noChangeShapeType="1"/>
            </p:cNvSpPr>
            <p:nvPr/>
          </p:nvSpPr>
          <p:spPr bwMode="auto">
            <a:xfrm>
              <a:off x="1584" y="2400"/>
              <a:ext cx="144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13377" name="AutoShape 35"/>
            <p:cNvCxnSpPr>
              <a:cxnSpLocks noChangeShapeType="1"/>
            </p:cNvCxnSpPr>
            <p:nvPr/>
          </p:nvCxnSpPr>
          <p:spPr bwMode="auto">
            <a:xfrm>
              <a:off x="1920" y="240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78" name="AutoShape 36"/>
            <p:cNvCxnSpPr>
              <a:cxnSpLocks noChangeShapeType="1"/>
            </p:cNvCxnSpPr>
            <p:nvPr/>
          </p:nvCxnSpPr>
          <p:spPr bwMode="auto">
            <a:xfrm>
              <a:off x="2304" y="240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79" name="AutoShape 37"/>
            <p:cNvCxnSpPr>
              <a:cxnSpLocks noChangeShapeType="1"/>
            </p:cNvCxnSpPr>
            <p:nvPr/>
          </p:nvCxnSpPr>
          <p:spPr bwMode="auto">
            <a:xfrm>
              <a:off x="2688" y="240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80" name="AutoShape 38"/>
            <p:cNvCxnSpPr>
              <a:cxnSpLocks noChangeShapeType="1"/>
            </p:cNvCxnSpPr>
            <p:nvPr/>
          </p:nvCxnSpPr>
          <p:spPr bwMode="auto">
            <a:xfrm>
              <a:off x="3072" y="240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3381" name="Line 39"/>
            <p:cNvSpPr>
              <a:spLocks noChangeShapeType="1"/>
            </p:cNvSpPr>
            <p:nvPr/>
          </p:nvSpPr>
          <p:spPr bwMode="auto">
            <a:xfrm>
              <a:off x="3456" y="2400"/>
              <a:ext cx="19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82" name="Oval 41"/>
            <p:cNvSpPr>
              <a:spLocks noChangeArrowheads="1"/>
            </p:cNvSpPr>
            <p:nvPr/>
          </p:nvSpPr>
          <p:spPr bwMode="auto">
            <a:xfrm>
              <a:off x="1728" y="254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3" name="Oval 42"/>
            <p:cNvSpPr>
              <a:spLocks noChangeArrowheads="1"/>
            </p:cNvSpPr>
            <p:nvPr/>
          </p:nvSpPr>
          <p:spPr bwMode="auto">
            <a:xfrm>
              <a:off x="2112" y="2544"/>
              <a:ext cx="192" cy="192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84" name="Line 46"/>
            <p:cNvSpPr>
              <a:spLocks noChangeShapeType="1"/>
            </p:cNvSpPr>
            <p:nvPr/>
          </p:nvSpPr>
          <p:spPr bwMode="auto">
            <a:xfrm>
              <a:off x="1584" y="2640"/>
              <a:ext cx="144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13385" name="AutoShape 47"/>
            <p:cNvCxnSpPr>
              <a:cxnSpLocks noChangeShapeType="1"/>
              <a:stCxn id="13382" idx="6"/>
              <a:endCxn id="13383" idx="2"/>
            </p:cNvCxnSpPr>
            <p:nvPr/>
          </p:nvCxnSpPr>
          <p:spPr bwMode="auto">
            <a:xfrm>
              <a:off x="1920" y="264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86" name="AutoShape 48"/>
            <p:cNvCxnSpPr>
              <a:cxnSpLocks noChangeShapeType="1"/>
              <a:stCxn id="13383" idx="6"/>
            </p:cNvCxnSpPr>
            <p:nvPr/>
          </p:nvCxnSpPr>
          <p:spPr bwMode="auto">
            <a:xfrm>
              <a:off x="2304" y="264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87" name="AutoShape 49"/>
            <p:cNvCxnSpPr>
              <a:cxnSpLocks noChangeShapeType="1"/>
            </p:cNvCxnSpPr>
            <p:nvPr/>
          </p:nvCxnSpPr>
          <p:spPr bwMode="auto">
            <a:xfrm>
              <a:off x="2688" y="264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388" name="AutoShape 50"/>
            <p:cNvCxnSpPr>
              <a:cxnSpLocks noChangeShapeType="1"/>
            </p:cNvCxnSpPr>
            <p:nvPr/>
          </p:nvCxnSpPr>
          <p:spPr bwMode="auto">
            <a:xfrm>
              <a:off x="3072" y="2640"/>
              <a:ext cx="192" cy="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3389" name="Line 51"/>
            <p:cNvSpPr>
              <a:spLocks noChangeShapeType="1"/>
            </p:cNvSpPr>
            <p:nvPr/>
          </p:nvSpPr>
          <p:spPr bwMode="auto">
            <a:xfrm>
              <a:off x="3456" y="2640"/>
              <a:ext cx="19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7509" name="AutoShape 53"/>
          <p:cNvSpPr>
            <a:spLocks/>
          </p:cNvSpPr>
          <p:nvPr/>
        </p:nvSpPr>
        <p:spPr bwMode="auto">
          <a:xfrm>
            <a:off x="2133600" y="2743200"/>
            <a:ext cx="152400" cy="1828800"/>
          </a:xfrm>
          <a:prstGeom prst="leftBrace">
            <a:avLst>
              <a:gd name="adj1" fmla="val 10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551" name="Rectangle 95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02"/>
          <p:cNvGrpSpPr>
            <a:grpSpLocks/>
          </p:cNvGrpSpPr>
          <p:nvPr/>
        </p:nvGrpSpPr>
        <p:grpSpPr bwMode="auto">
          <a:xfrm>
            <a:off x="7162800" y="3581400"/>
            <a:ext cx="1524000" cy="2433638"/>
            <a:chOff x="4512" y="2256"/>
            <a:chExt cx="960" cy="1533"/>
          </a:xfrm>
        </p:grpSpPr>
        <p:sp>
          <p:nvSpPr>
            <p:cNvPr id="13326" name="Text Box 96"/>
            <p:cNvSpPr txBox="1">
              <a:spLocks noChangeArrowheads="1"/>
            </p:cNvSpPr>
            <p:nvPr/>
          </p:nvSpPr>
          <p:spPr bwMode="auto">
            <a:xfrm>
              <a:off x="4512" y="2832"/>
              <a:ext cx="543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F</a:t>
              </a:r>
              <a:r>
                <a:rPr lang="en-US"/>
                <a:t>uture</a:t>
              </a:r>
            </a:p>
          </p:txBody>
        </p:sp>
        <p:sp>
          <p:nvSpPr>
            <p:cNvPr id="13327" name="Text Box 97"/>
            <p:cNvSpPr txBox="1">
              <a:spLocks noChangeArrowheads="1"/>
            </p:cNvSpPr>
            <p:nvPr/>
          </p:nvSpPr>
          <p:spPr bwMode="auto">
            <a:xfrm>
              <a:off x="4512" y="3072"/>
              <a:ext cx="643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G</a:t>
              </a:r>
              <a:r>
                <a:rPr lang="en-US"/>
                <a:t>lobally</a:t>
              </a:r>
            </a:p>
          </p:txBody>
        </p:sp>
        <p:sp>
          <p:nvSpPr>
            <p:cNvPr id="13328" name="Text Box 98"/>
            <p:cNvSpPr txBox="1">
              <a:spLocks noChangeArrowheads="1"/>
            </p:cNvSpPr>
            <p:nvPr/>
          </p:nvSpPr>
          <p:spPr bwMode="auto">
            <a:xfrm>
              <a:off x="4512" y="3312"/>
              <a:ext cx="404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U</a:t>
              </a:r>
              <a:r>
                <a:rPr lang="en-US"/>
                <a:t>ntil</a:t>
              </a:r>
            </a:p>
          </p:txBody>
        </p:sp>
        <p:sp>
          <p:nvSpPr>
            <p:cNvPr id="13329" name="Text Box 99"/>
            <p:cNvSpPr txBox="1">
              <a:spLocks noChangeArrowheads="1"/>
            </p:cNvSpPr>
            <p:nvPr/>
          </p:nvSpPr>
          <p:spPr bwMode="auto">
            <a:xfrm>
              <a:off x="4512" y="2256"/>
              <a:ext cx="686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A</a:t>
              </a:r>
              <a:r>
                <a:rPr lang="en-US"/>
                <a:t>ll paths</a:t>
              </a:r>
            </a:p>
          </p:txBody>
        </p:sp>
        <p:sp>
          <p:nvSpPr>
            <p:cNvPr id="13330" name="Text Box 100"/>
            <p:cNvSpPr txBox="1">
              <a:spLocks noChangeArrowheads="1"/>
            </p:cNvSpPr>
            <p:nvPr/>
          </p:nvSpPr>
          <p:spPr bwMode="auto">
            <a:xfrm>
              <a:off x="4516" y="2496"/>
              <a:ext cx="956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E</a:t>
              </a:r>
              <a:r>
                <a:rPr lang="en-US"/>
                <a:t>xists a path</a:t>
              </a:r>
            </a:p>
          </p:txBody>
        </p:sp>
        <p:sp>
          <p:nvSpPr>
            <p:cNvPr id="13331" name="Text Box 101"/>
            <p:cNvSpPr txBox="1">
              <a:spLocks noChangeArrowheads="1"/>
            </p:cNvSpPr>
            <p:nvPr/>
          </p:nvSpPr>
          <p:spPr bwMode="auto">
            <a:xfrm>
              <a:off x="4512" y="3552"/>
              <a:ext cx="441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ne</a:t>
              </a:r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X</a:t>
              </a:r>
              <a:r>
                <a:rPr lang="en-US"/>
                <a:t>t</a:t>
              </a:r>
            </a:p>
          </p:txBody>
        </p:sp>
      </p:grpSp>
      <p:grpSp>
        <p:nvGrpSpPr>
          <p:cNvPr id="4" name="Group 81"/>
          <p:cNvGrpSpPr/>
          <p:nvPr/>
        </p:nvGrpSpPr>
        <p:grpSpPr>
          <a:xfrm>
            <a:off x="2743200" y="2895600"/>
            <a:ext cx="3352800" cy="1447800"/>
            <a:chOff x="2743200" y="2895600"/>
            <a:chExt cx="3352800" cy="1447800"/>
          </a:xfrm>
        </p:grpSpPr>
        <p:grpSp>
          <p:nvGrpSpPr>
            <p:cNvPr id="5" name="Group 63"/>
            <p:cNvGrpSpPr>
              <a:grpSpLocks/>
            </p:cNvGrpSpPr>
            <p:nvPr/>
          </p:nvGrpSpPr>
          <p:grpSpPr bwMode="auto">
            <a:xfrm>
              <a:off x="2743200" y="2895600"/>
              <a:ext cx="2743200" cy="1447800"/>
              <a:chOff x="1728" y="1824"/>
              <a:chExt cx="1728" cy="912"/>
            </a:xfrm>
            <a:solidFill>
              <a:schemeClr val="accent4">
                <a:lumMod val="60000"/>
                <a:lumOff val="40000"/>
              </a:schemeClr>
            </a:solidFill>
          </p:grpSpPr>
          <p:sp>
            <p:nvSpPr>
              <p:cNvPr id="13346" name="Oval 64"/>
              <p:cNvSpPr>
                <a:spLocks noChangeArrowheads="1"/>
              </p:cNvSpPr>
              <p:nvPr/>
            </p:nvSpPr>
            <p:spPr bwMode="auto">
              <a:xfrm>
                <a:off x="2112" y="182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7" name="Oval 65"/>
              <p:cNvSpPr>
                <a:spLocks noChangeArrowheads="1"/>
              </p:cNvSpPr>
              <p:nvPr/>
            </p:nvSpPr>
            <p:spPr bwMode="auto">
              <a:xfrm>
                <a:off x="2496" y="182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8" name="Oval 66"/>
              <p:cNvSpPr>
                <a:spLocks noChangeArrowheads="1"/>
              </p:cNvSpPr>
              <p:nvPr/>
            </p:nvSpPr>
            <p:spPr bwMode="auto">
              <a:xfrm>
                <a:off x="2880" y="182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9" name="Oval 67"/>
              <p:cNvSpPr>
                <a:spLocks noChangeArrowheads="1"/>
              </p:cNvSpPr>
              <p:nvPr/>
            </p:nvSpPr>
            <p:spPr bwMode="auto">
              <a:xfrm>
                <a:off x="3264" y="182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0" name="Oval 68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1" name="Oval 69"/>
              <p:cNvSpPr>
                <a:spLocks noChangeArrowheads="1"/>
              </p:cNvSpPr>
              <p:nvPr/>
            </p:nvSpPr>
            <p:spPr bwMode="auto">
              <a:xfrm>
                <a:off x="3264" y="206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2" name="Oval 70"/>
              <p:cNvSpPr>
                <a:spLocks noChangeArrowheads="1"/>
              </p:cNvSpPr>
              <p:nvPr/>
            </p:nvSpPr>
            <p:spPr bwMode="auto">
              <a:xfrm>
                <a:off x="1728" y="230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3" name="Oval 71"/>
              <p:cNvSpPr>
                <a:spLocks noChangeArrowheads="1"/>
              </p:cNvSpPr>
              <p:nvPr/>
            </p:nvSpPr>
            <p:spPr bwMode="auto">
              <a:xfrm>
                <a:off x="2112" y="230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4" name="Oval 72"/>
              <p:cNvSpPr>
                <a:spLocks noChangeArrowheads="1"/>
              </p:cNvSpPr>
              <p:nvPr/>
            </p:nvSpPr>
            <p:spPr bwMode="auto">
              <a:xfrm>
                <a:off x="2496" y="230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5" name="Oval 73"/>
              <p:cNvSpPr>
                <a:spLocks noChangeArrowheads="1"/>
              </p:cNvSpPr>
              <p:nvPr/>
            </p:nvSpPr>
            <p:spPr bwMode="auto">
              <a:xfrm>
                <a:off x="2880" y="230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6" name="Oval 74"/>
              <p:cNvSpPr>
                <a:spLocks noChangeArrowheads="1"/>
              </p:cNvSpPr>
              <p:nvPr/>
            </p:nvSpPr>
            <p:spPr bwMode="auto">
              <a:xfrm>
                <a:off x="3264" y="230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7" name="Oval 75"/>
              <p:cNvSpPr>
                <a:spLocks noChangeArrowheads="1"/>
              </p:cNvSpPr>
              <p:nvPr/>
            </p:nvSpPr>
            <p:spPr bwMode="auto">
              <a:xfrm>
                <a:off x="2496" y="254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8" name="Oval 76"/>
              <p:cNvSpPr>
                <a:spLocks noChangeArrowheads="1"/>
              </p:cNvSpPr>
              <p:nvPr/>
            </p:nvSpPr>
            <p:spPr bwMode="auto">
              <a:xfrm>
                <a:off x="2880" y="254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9" name="Oval 77"/>
              <p:cNvSpPr>
                <a:spLocks noChangeArrowheads="1"/>
              </p:cNvSpPr>
              <p:nvPr/>
            </p:nvSpPr>
            <p:spPr bwMode="auto">
              <a:xfrm>
                <a:off x="3264" y="2544"/>
                <a:ext cx="192" cy="192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8" name="Oval 67"/>
            <p:cNvSpPr>
              <a:spLocks noChangeArrowheads="1"/>
            </p:cNvSpPr>
            <p:nvPr/>
          </p:nvSpPr>
          <p:spPr bwMode="auto">
            <a:xfrm>
              <a:off x="5791200" y="2895600"/>
              <a:ext cx="304800" cy="304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Oval 69"/>
            <p:cNvSpPr>
              <a:spLocks noChangeArrowheads="1"/>
            </p:cNvSpPr>
            <p:nvPr/>
          </p:nvSpPr>
          <p:spPr bwMode="auto">
            <a:xfrm>
              <a:off x="5791200" y="3276600"/>
              <a:ext cx="304800" cy="304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Oval 74"/>
            <p:cNvSpPr>
              <a:spLocks noChangeArrowheads="1"/>
            </p:cNvSpPr>
            <p:nvPr/>
          </p:nvSpPr>
          <p:spPr bwMode="auto">
            <a:xfrm>
              <a:off x="5791200" y="3657600"/>
              <a:ext cx="304800" cy="304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Oval 77"/>
            <p:cNvSpPr>
              <a:spLocks noChangeArrowheads="1"/>
            </p:cNvSpPr>
            <p:nvPr/>
          </p:nvSpPr>
          <p:spPr bwMode="auto">
            <a:xfrm>
              <a:off x="5791200" y="4038600"/>
              <a:ext cx="304800" cy="304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Linear-time logic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Recall: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M ⊨ AFG clear ?</a:t>
            </a:r>
          </a:p>
          <a:p>
            <a:pPr lvl="1"/>
            <a:r>
              <a:rPr lang="en-US" dirty="0" smtClean="0"/>
              <a:t>M ⊨ AGF ¬clear ?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828800" y="2376487"/>
            <a:ext cx="4627563" cy="1285874"/>
            <a:chOff x="1152" y="1392"/>
            <a:chExt cx="2915" cy="810"/>
          </a:xfrm>
        </p:grpSpPr>
        <p:cxnSp>
          <p:nvCxnSpPr>
            <p:cNvPr id="15395" name="AutoShape 5"/>
            <p:cNvCxnSpPr>
              <a:cxnSpLocks noChangeShapeType="1"/>
              <a:stCxn id="15406" idx="2"/>
              <a:endCxn id="15406" idx="3"/>
            </p:cNvCxnSpPr>
            <p:nvPr/>
          </p:nvCxnSpPr>
          <p:spPr bwMode="auto">
            <a:xfrm rot="10800000" flipH="1" flipV="1">
              <a:off x="1296" y="1632"/>
              <a:ext cx="77" cy="136"/>
            </a:xfrm>
            <a:prstGeom prst="curvedConnector4">
              <a:avLst>
                <a:gd name="adj1" fmla="val -187014"/>
                <a:gd name="adj2" fmla="val 24706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1152" y="1392"/>
              <a:ext cx="672" cy="432"/>
              <a:chOff x="864" y="1680"/>
              <a:chExt cx="672" cy="432"/>
            </a:xfrm>
          </p:grpSpPr>
          <p:sp>
            <p:nvSpPr>
              <p:cNvPr id="15406" name="Oval 7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28" cy="38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b="1"/>
                  <a:t>0000</a:t>
                </a:r>
              </a:p>
            </p:txBody>
          </p:sp>
          <p:sp>
            <p:nvSpPr>
              <p:cNvPr id="15407" name="Line 8"/>
              <p:cNvSpPr>
                <a:spLocks noChangeShapeType="1"/>
              </p:cNvSpPr>
              <p:nvPr/>
            </p:nvSpPr>
            <p:spPr bwMode="auto">
              <a:xfrm>
                <a:off x="864" y="1680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97" name="Oval 9"/>
            <p:cNvSpPr>
              <a:spLocks noChangeArrowheads="1"/>
            </p:cNvSpPr>
            <p:nvPr/>
          </p:nvSpPr>
          <p:spPr bwMode="auto">
            <a:xfrm>
              <a:off x="2016" y="1440"/>
              <a:ext cx="528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1000</a:t>
              </a:r>
            </a:p>
          </p:txBody>
        </p:sp>
        <p:cxnSp>
          <p:nvCxnSpPr>
            <p:cNvPr id="15398" name="AutoShape 10"/>
            <p:cNvCxnSpPr>
              <a:cxnSpLocks noChangeShapeType="1"/>
              <a:stCxn id="15406" idx="6"/>
              <a:endCxn id="15397" idx="2"/>
            </p:cNvCxnSpPr>
            <p:nvPr/>
          </p:nvCxnSpPr>
          <p:spPr bwMode="auto">
            <a:xfrm>
              <a:off x="1824" y="1632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5399" name="Oval 11"/>
            <p:cNvSpPr>
              <a:spLocks noChangeArrowheads="1"/>
            </p:cNvSpPr>
            <p:nvPr/>
          </p:nvSpPr>
          <p:spPr bwMode="auto">
            <a:xfrm>
              <a:off x="2736" y="1440"/>
              <a:ext cx="528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0110</a:t>
              </a:r>
            </a:p>
          </p:txBody>
        </p:sp>
        <p:cxnSp>
          <p:nvCxnSpPr>
            <p:cNvPr id="15400" name="AutoShape 12"/>
            <p:cNvCxnSpPr>
              <a:cxnSpLocks noChangeShapeType="1"/>
              <a:stCxn id="15397" idx="6"/>
              <a:endCxn id="15399" idx="2"/>
            </p:cNvCxnSpPr>
            <p:nvPr/>
          </p:nvCxnSpPr>
          <p:spPr bwMode="auto">
            <a:xfrm>
              <a:off x="2544" y="1632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5401" name="Oval 13"/>
            <p:cNvSpPr>
              <a:spLocks noChangeArrowheads="1"/>
            </p:cNvSpPr>
            <p:nvPr/>
          </p:nvSpPr>
          <p:spPr bwMode="auto">
            <a:xfrm>
              <a:off x="3504" y="1440"/>
              <a:ext cx="528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0101</a:t>
              </a:r>
            </a:p>
          </p:txBody>
        </p:sp>
        <p:cxnSp>
          <p:nvCxnSpPr>
            <p:cNvPr id="15402" name="AutoShape 14"/>
            <p:cNvCxnSpPr>
              <a:cxnSpLocks noChangeShapeType="1"/>
              <a:stCxn id="15399" idx="6"/>
              <a:endCxn id="15401" idx="2"/>
            </p:cNvCxnSpPr>
            <p:nvPr/>
          </p:nvCxnSpPr>
          <p:spPr bwMode="auto">
            <a:xfrm>
              <a:off x="3264" y="1632"/>
              <a:ext cx="24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5403" name="AutoShape 15"/>
            <p:cNvCxnSpPr>
              <a:cxnSpLocks noChangeShapeType="1"/>
              <a:stCxn id="15401" idx="5"/>
              <a:endCxn id="15401" idx="6"/>
            </p:cNvCxnSpPr>
            <p:nvPr/>
          </p:nvCxnSpPr>
          <p:spPr bwMode="auto">
            <a:xfrm rot="5400000" flipH="1" flipV="1">
              <a:off x="3926" y="1661"/>
              <a:ext cx="136" cy="77"/>
            </a:xfrm>
            <a:prstGeom prst="curvedConnector4">
              <a:avLst>
                <a:gd name="adj1" fmla="val -147060"/>
                <a:gd name="adj2" fmla="val 28701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5404" name="Rectangle 16"/>
            <p:cNvSpPr>
              <a:spLocks noChangeArrowheads="1"/>
            </p:cNvSpPr>
            <p:nvPr/>
          </p:nvSpPr>
          <p:spPr bwMode="auto">
            <a:xfrm>
              <a:off x="1344" y="1872"/>
              <a:ext cx="56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dirty="0"/>
                <a:t>clear</a:t>
              </a:r>
            </a:p>
          </p:txBody>
        </p:sp>
        <p:sp>
          <p:nvSpPr>
            <p:cNvPr id="15405" name="Rectangle 17"/>
            <p:cNvSpPr>
              <a:spLocks noChangeArrowheads="1"/>
            </p:cNvSpPr>
            <p:nvPr/>
          </p:nvSpPr>
          <p:spPr bwMode="auto">
            <a:xfrm>
              <a:off x="3504" y="1872"/>
              <a:ext cx="56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dirty="0"/>
                <a:t>clear</a:t>
              </a:r>
            </a:p>
          </p:txBody>
        </p:sp>
      </p:grpSp>
      <p:sp>
        <p:nvSpPr>
          <p:cNvPr id="154642" name="Text Box 18"/>
          <p:cNvSpPr txBox="1">
            <a:spLocks noChangeArrowheads="1"/>
          </p:cNvSpPr>
          <p:nvPr/>
        </p:nvSpPr>
        <p:spPr bwMode="auto">
          <a:xfrm>
            <a:off x="3657600" y="4495800"/>
            <a:ext cx="423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ym typeface="Wingdings" pitchFamily="2" charset="2"/>
              </a:rPr>
              <a:t></a:t>
            </a:r>
          </a:p>
        </p:txBody>
      </p:sp>
      <p:sp>
        <p:nvSpPr>
          <p:cNvPr id="154652" name="Rectangle 28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4653" name="Text Box 29"/>
          <p:cNvSpPr txBox="1">
            <a:spLocks noChangeArrowheads="1"/>
          </p:cNvSpPr>
          <p:nvPr/>
        </p:nvSpPr>
        <p:spPr bwMode="auto">
          <a:xfrm>
            <a:off x="3886200" y="4953000"/>
            <a:ext cx="37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ym typeface="Wingdings" pitchFamily="2" charset="2"/>
              </a:rPr>
              <a:t></a:t>
            </a:r>
          </a:p>
        </p:txBody>
      </p:sp>
      <p:grpSp>
        <p:nvGrpSpPr>
          <p:cNvPr id="4" name="Group 54"/>
          <p:cNvGrpSpPr>
            <a:grpSpLocks/>
          </p:cNvGrpSpPr>
          <p:nvPr/>
        </p:nvGrpSpPr>
        <p:grpSpPr bwMode="auto">
          <a:xfrm>
            <a:off x="1828800" y="5591175"/>
            <a:ext cx="5610225" cy="836613"/>
            <a:chOff x="1152" y="3522"/>
            <a:chExt cx="3534" cy="527"/>
          </a:xfrm>
        </p:grpSpPr>
        <p:grpSp>
          <p:nvGrpSpPr>
            <p:cNvPr id="5" name="Group 32"/>
            <p:cNvGrpSpPr>
              <a:grpSpLocks/>
            </p:cNvGrpSpPr>
            <p:nvPr/>
          </p:nvGrpSpPr>
          <p:grpSpPr bwMode="auto">
            <a:xfrm>
              <a:off x="1152" y="3522"/>
              <a:ext cx="428" cy="270"/>
              <a:chOff x="864" y="1680"/>
              <a:chExt cx="672" cy="432"/>
            </a:xfrm>
          </p:grpSpPr>
          <p:sp>
            <p:nvSpPr>
              <p:cNvPr id="15393" name="Oval 33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28" cy="38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400" b="1"/>
                  <a:t>0000</a:t>
                </a:r>
              </a:p>
            </p:txBody>
          </p:sp>
          <p:sp>
            <p:nvSpPr>
              <p:cNvPr id="15394" name="Line 34"/>
              <p:cNvSpPr>
                <a:spLocks noChangeShapeType="1"/>
              </p:cNvSpPr>
              <p:nvPr/>
            </p:nvSpPr>
            <p:spPr bwMode="auto">
              <a:xfrm>
                <a:off x="864" y="1680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77" name="Oval 35"/>
            <p:cNvSpPr>
              <a:spLocks noChangeArrowheads="1"/>
            </p:cNvSpPr>
            <p:nvPr/>
          </p:nvSpPr>
          <p:spPr bwMode="auto">
            <a:xfrm>
              <a:off x="1728" y="3552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/>
                <a:t>1000</a:t>
              </a:r>
            </a:p>
          </p:txBody>
        </p:sp>
        <p:cxnSp>
          <p:nvCxnSpPr>
            <p:cNvPr id="15378" name="AutoShape 36"/>
            <p:cNvCxnSpPr>
              <a:cxnSpLocks noChangeShapeType="1"/>
              <a:stCxn id="15393" idx="6"/>
              <a:endCxn id="15377" idx="2"/>
            </p:cNvCxnSpPr>
            <p:nvPr/>
          </p:nvCxnSpPr>
          <p:spPr bwMode="auto">
            <a:xfrm>
              <a:off x="1580" y="3672"/>
              <a:ext cx="14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5379" name="Oval 37"/>
            <p:cNvSpPr>
              <a:spLocks noChangeArrowheads="1"/>
            </p:cNvSpPr>
            <p:nvPr/>
          </p:nvSpPr>
          <p:spPr bwMode="auto">
            <a:xfrm>
              <a:off x="2256" y="3552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/>
                <a:t>0110</a:t>
              </a:r>
            </a:p>
          </p:txBody>
        </p:sp>
        <p:cxnSp>
          <p:nvCxnSpPr>
            <p:cNvPr id="15380" name="AutoShape 38"/>
            <p:cNvCxnSpPr>
              <a:cxnSpLocks noChangeShapeType="1"/>
              <a:stCxn id="15377" idx="6"/>
              <a:endCxn id="15379" idx="2"/>
            </p:cNvCxnSpPr>
            <p:nvPr/>
          </p:nvCxnSpPr>
          <p:spPr bwMode="auto">
            <a:xfrm>
              <a:off x="2064" y="3672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5381" name="Oval 39"/>
            <p:cNvSpPr>
              <a:spLocks noChangeArrowheads="1"/>
            </p:cNvSpPr>
            <p:nvPr/>
          </p:nvSpPr>
          <p:spPr bwMode="auto">
            <a:xfrm>
              <a:off x="2784" y="3552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/>
                <a:t>0101</a:t>
              </a:r>
            </a:p>
          </p:txBody>
        </p:sp>
        <p:cxnSp>
          <p:nvCxnSpPr>
            <p:cNvPr id="15382" name="AutoShape 40"/>
            <p:cNvCxnSpPr>
              <a:cxnSpLocks noChangeShapeType="1"/>
              <a:stCxn id="15379" idx="6"/>
              <a:endCxn id="15381" idx="2"/>
            </p:cNvCxnSpPr>
            <p:nvPr/>
          </p:nvCxnSpPr>
          <p:spPr bwMode="auto">
            <a:xfrm>
              <a:off x="2592" y="3672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5383" name="Rectangle 42"/>
            <p:cNvSpPr>
              <a:spLocks noChangeArrowheads="1"/>
            </p:cNvSpPr>
            <p:nvPr/>
          </p:nvSpPr>
          <p:spPr bwMode="auto">
            <a:xfrm>
              <a:off x="1200" y="3811"/>
              <a:ext cx="40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clear</a:t>
              </a:r>
            </a:p>
          </p:txBody>
        </p:sp>
        <p:sp>
          <p:nvSpPr>
            <p:cNvPr id="15384" name="Rectangle 43"/>
            <p:cNvSpPr>
              <a:spLocks noChangeArrowheads="1"/>
            </p:cNvSpPr>
            <p:nvPr/>
          </p:nvSpPr>
          <p:spPr bwMode="auto">
            <a:xfrm>
              <a:off x="2709" y="3816"/>
              <a:ext cx="40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clear</a:t>
              </a:r>
              <a:endParaRPr lang="en-US" dirty="0"/>
            </a:p>
          </p:txBody>
        </p:sp>
        <p:sp>
          <p:nvSpPr>
            <p:cNvPr id="15385" name="Oval 44"/>
            <p:cNvSpPr>
              <a:spLocks noChangeArrowheads="1"/>
            </p:cNvSpPr>
            <p:nvPr/>
          </p:nvSpPr>
          <p:spPr bwMode="auto">
            <a:xfrm>
              <a:off x="3312" y="3552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/>
                <a:t>0101</a:t>
              </a:r>
            </a:p>
          </p:txBody>
        </p:sp>
        <p:cxnSp>
          <p:nvCxnSpPr>
            <p:cNvPr id="15386" name="AutoShape 45"/>
            <p:cNvCxnSpPr>
              <a:cxnSpLocks noChangeShapeType="1"/>
              <a:stCxn id="15381" idx="6"/>
              <a:endCxn id="15385" idx="2"/>
            </p:cNvCxnSpPr>
            <p:nvPr/>
          </p:nvCxnSpPr>
          <p:spPr bwMode="auto">
            <a:xfrm>
              <a:off x="3120" y="3672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5387" name="Rectangle 46"/>
            <p:cNvSpPr>
              <a:spLocks noChangeArrowheads="1"/>
            </p:cNvSpPr>
            <p:nvPr/>
          </p:nvSpPr>
          <p:spPr bwMode="auto">
            <a:xfrm>
              <a:off x="3237" y="3816"/>
              <a:ext cx="40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clear</a:t>
              </a:r>
              <a:endParaRPr lang="en-US" dirty="0"/>
            </a:p>
          </p:txBody>
        </p:sp>
        <p:sp>
          <p:nvSpPr>
            <p:cNvPr id="15388" name="Oval 47"/>
            <p:cNvSpPr>
              <a:spLocks noChangeArrowheads="1"/>
            </p:cNvSpPr>
            <p:nvPr/>
          </p:nvSpPr>
          <p:spPr bwMode="auto">
            <a:xfrm>
              <a:off x="3840" y="3552"/>
              <a:ext cx="336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/>
                <a:t>0101</a:t>
              </a:r>
            </a:p>
          </p:txBody>
        </p:sp>
        <p:cxnSp>
          <p:nvCxnSpPr>
            <p:cNvPr id="15389" name="AutoShape 48"/>
            <p:cNvCxnSpPr>
              <a:cxnSpLocks noChangeShapeType="1"/>
              <a:stCxn id="15385" idx="6"/>
              <a:endCxn id="15388" idx="2"/>
            </p:cNvCxnSpPr>
            <p:nvPr/>
          </p:nvCxnSpPr>
          <p:spPr bwMode="auto">
            <a:xfrm>
              <a:off x="3648" y="3672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5390" name="Rectangle 49"/>
            <p:cNvSpPr>
              <a:spLocks noChangeArrowheads="1"/>
            </p:cNvSpPr>
            <p:nvPr/>
          </p:nvSpPr>
          <p:spPr bwMode="auto">
            <a:xfrm>
              <a:off x="3765" y="3816"/>
              <a:ext cx="40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clear</a:t>
              </a:r>
              <a:endParaRPr lang="en-US" dirty="0"/>
            </a:p>
          </p:txBody>
        </p:sp>
        <p:sp>
          <p:nvSpPr>
            <p:cNvPr id="15391" name="Oval 51"/>
            <p:cNvSpPr>
              <a:spLocks noChangeArrowheads="1"/>
            </p:cNvSpPr>
            <p:nvPr/>
          </p:nvSpPr>
          <p:spPr bwMode="auto">
            <a:xfrm>
              <a:off x="4350" y="3552"/>
              <a:ext cx="336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 b="1"/>
            </a:p>
          </p:txBody>
        </p:sp>
        <p:cxnSp>
          <p:nvCxnSpPr>
            <p:cNvPr id="15392" name="AutoShape 52"/>
            <p:cNvCxnSpPr>
              <a:cxnSpLocks noChangeShapeType="1"/>
              <a:stCxn id="15388" idx="6"/>
              <a:endCxn id="15391" idx="2"/>
            </p:cNvCxnSpPr>
            <p:nvPr/>
          </p:nvCxnSpPr>
          <p:spPr bwMode="auto">
            <a:xfrm>
              <a:off x="4176" y="3672"/>
              <a:ext cx="17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6" name="Group 62"/>
          <p:cNvGrpSpPr>
            <a:grpSpLocks/>
          </p:cNvGrpSpPr>
          <p:nvPr/>
        </p:nvGrpSpPr>
        <p:grpSpPr bwMode="auto">
          <a:xfrm>
            <a:off x="4419600" y="5029200"/>
            <a:ext cx="2438400" cy="533400"/>
            <a:chOff x="2784" y="3168"/>
            <a:chExt cx="1536" cy="336"/>
          </a:xfrm>
        </p:grpSpPr>
        <p:sp>
          <p:nvSpPr>
            <p:cNvPr id="15370" name="Line 60"/>
            <p:cNvSpPr>
              <a:spLocks noChangeShapeType="1"/>
            </p:cNvSpPr>
            <p:nvPr/>
          </p:nvSpPr>
          <p:spPr bwMode="auto">
            <a:xfrm>
              <a:off x="2832" y="3216"/>
              <a:ext cx="672" cy="192"/>
            </a:xfrm>
            <a:prstGeom prst="line">
              <a:avLst/>
            </a:prstGeom>
            <a:noFill/>
            <a:ln w="50800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Line 61"/>
            <p:cNvSpPr>
              <a:spLocks noChangeShapeType="1"/>
            </p:cNvSpPr>
            <p:nvPr/>
          </p:nvSpPr>
          <p:spPr bwMode="auto">
            <a:xfrm flipH="1">
              <a:off x="2832" y="3216"/>
              <a:ext cx="672" cy="192"/>
            </a:xfrm>
            <a:prstGeom prst="line">
              <a:avLst/>
            </a:prstGeom>
            <a:noFill/>
            <a:ln w="50800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" name="Group 59"/>
            <p:cNvGrpSpPr>
              <a:grpSpLocks/>
            </p:cNvGrpSpPr>
            <p:nvPr/>
          </p:nvGrpSpPr>
          <p:grpSpPr bwMode="auto">
            <a:xfrm>
              <a:off x="2784" y="3168"/>
              <a:ext cx="1536" cy="336"/>
              <a:chOff x="2784" y="3168"/>
              <a:chExt cx="1536" cy="336"/>
            </a:xfrm>
          </p:grpSpPr>
          <p:sp>
            <p:nvSpPr>
              <p:cNvPr id="15373" name="Rectangle 56"/>
              <p:cNvSpPr>
                <a:spLocks noChangeArrowheads="1"/>
              </p:cNvSpPr>
              <p:nvPr/>
            </p:nvSpPr>
            <p:spPr bwMode="auto">
              <a:xfrm>
                <a:off x="2864" y="3168"/>
                <a:ext cx="63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 dirty="0"/>
                  <a:t>F </a:t>
                </a:r>
                <a:r>
                  <a:rPr lang="en-US" sz="2000" b="1" dirty="0" smtClean="0"/>
                  <a:t>¬clear</a:t>
                </a:r>
                <a:endParaRPr lang="en-US" sz="2000" b="1" dirty="0"/>
              </a:p>
            </p:txBody>
          </p:sp>
          <p:sp>
            <p:nvSpPr>
              <p:cNvPr id="15374" name="Line 57"/>
              <p:cNvSpPr>
                <a:spLocks noChangeShapeType="1"/>
              </p:cNvSpPr>
              <p:nvPr/>
            </p:nvSpPr>
            <p:spPr bwMode="auto">
              <a:xfrm>
                <a:off x="2784" y="3456"/>
                <a:ext cx="15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5" name="Line 58"/>
              <p:cNvSpPr>
                <a:spLocks noChangeShapeType="1"/>
              </p:cNvSpPr>
              <p:nvPr/>
            </p:nvSpPr>
            <p:spPr bwMode="auto">
              <a:xfrm>
                <a:off x="2784" y="3408"/>
                <a:ext cx="0" cy="9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4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42" grpId="0"/>
      <p:bldP spid="154652" grpId="0" animBg="1"/>
      <p:bldP spid="15465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 Checking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3429000" y="2851150"/>
            <a:ext cx="2057400" cy="17543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dirty="0"/>
              <a:t>Model</a:t>
            </a:r>
          </a:p>
          <a:p>
            <a:pPr algn="ctr"/>
            <a:r>
              <a:rPr lang="en-US" sz="3600" dirty="0"/>
              <a:t>Checker:</a:t>
            </a:r>
          </a:p>
          <a:p>
            <a:pPr algn="ctr"/>
            <a:r>
              <a:rPr lang="en-US" sz="3600" dirty="0">
                <a:latin typeface="cmmi10" pitchFamily="34" charset="0"/>
              </a:rPr>
              <a:t>M</a:t>
            </a:r>
            <a:r>
              <a:rPr lang="en-US" sz="3600" dirty="0"/>
              <a:t> </a:t>
            </a:r>
            <a:r>
              <a:rPr lang="en-US" sz="3600" dirty="0" smtClean="0"/>
              <a:t>⊨ </a:t>
            </a:r>
            <a:r>
              <a:rPr lang="el-GR" sz="3600" dirty="0" smtClean="0">
                <a:latin typeface="cmmi10" pitchFamily="34" charset="0"/>
              </a:rPr>
              <a:t>φ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1752600" y="1755775"/>
            <a:ext cx="188865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smtClean="0"/>
              <a:t>Model </a:t>
            </a:r>
            <a:r>
              <a:rPr lang="en-US" sz="3600" dirty="0">
                <a:latin typeface="cmmi10" pitchFamily="34" charset="0"/>
              </a:rPr>
              <a:t>M</a:t>
            </a:r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4724400" y="1752600"/>
            <a:ext cx="29737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/>
              <a:t>Specification </a:t>
            </a:r>
            <a:r>
              <a:rPr lang="el-GR" sz="3600" dirty="0" smtClean="0">
                <a:latin typeface="cmmi10" pitchFamily="34" charset="0"/>
              </a:rPr>
              <a:t>φ</a:t>
            </a:r>
            <a:endParaRPr lang="en-US" sz="3600" dirty="0">
              <a:latin typeface="cmmi10" pitchFamily="34" charset="0"/>
            </a:endParaRPr>
          </a:p>
        </p:txBody>
      </p:sp>
      <p:sp>
        <p:nvSpPr>
          <p:cNvPr id="152589" name="Text Box 13"/>
          <p:cNvSpPr txBox="1">
            <a:spLocks noChangeArrowheads="1"/>
          </p:cNvSpPr>
          <p:nvPr/>
        </p:nvSpPr>
        <p:spPr bwMode="auto">
          <a:xfrm>
            <a:off x="2667000" y="5181600"/>
            <a:ext cx="15001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00B050"/>
                </a:solidFill>
              </a:rPr>
              <a:t>yes</a:t>
            </a:r>
          </a:p>
          <a:p>
            <a:pPr algn="ctr"/>
            <a:r>
              <a:rPr lang="en-US" sz="2800" dirty="0">
                <a:solidFill>
                  <a:srgbClr val="00B050"/>
                </a:solidFill>
              </a:rPr>
              <a:t>[+ proof]</a:t>
            </a:r>
          </a:p>
        </p:txBody>
      </p:sp>
      <p:sp>
        <p:nvSpPr>
          <p:cNvPr id="152590" name="Text Box 14"/>
          <p:cNvSpPr txBox="1">
            <a:spLocks noChangeArrowheads="1"/>
          </p:cNvSpPr>
          <p:nvPr/>
        </p:nvSpPr>
        <p:spPr bwMode="auto">
          <a:xfrm>
            <a:off x="4953000" y="5181600"/>
            <a:ext cx="291817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accent2"/>
                </a:solidFill>
              </a:rPr>
              <a:t>no</a:t>
            </a:r>
          </a:p>
          <a:p>
            <a:r>
              <a:rPr lang="en-US" sz="2800" dirty="0">
                <a:solidFill>
                  <a:schemeClr val="accent2"/>
                </a:solidFill>
              </a:rPr>
              <a:t>+ counter-example</a:t>
            </a:r>
          </a:p>
        </p:txBody>
      </p:sp>
      <p:sp>
        <p:nvSpPr>
          <p:cNvPr id="152592" name="Rectangle 16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276600" y="2438400"/>
            <a:ext cx="381000" cy="304800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5105400" y="2438400"/>
            <a:ext cx="304800" cy="304800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3581400" y="4800600"/>
            <a:ext cx="304800" cy="304800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4800600" y="4800600"/>
            <a:ext cx="304800" cy="304800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4572000" y="1676400"/>
            <a:ext cx="3200400" cy="762000"/>
          </a:xfrm>
          <a:prstGeom prst="rect">
            <a:avLst/>
          </a:prstGeom>
          <a:noFill/>
          <a:ln w="38100">
            <a:solidFill>
              <a:schemeClr val="accent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3505200" y="2895600"/>
            <a:ext cx="1905000" cy="1676400"/>
          </a:xfrm>
          <a:prstGeom prst="rect">
            <a:avLst/>
          </a:prstGeom>
          <a:noFill/>
          <a:ln w="38100">
            <a:solidFill>
              <a:schemeClr val="accent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92" grpId="0" animBg="1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84" name="Rectangle 16"/>
          <p:cNvSpPr>
            <a:spLocks noChangeArrowheads="1"/>
          </p:cNvSpPr>
          <p:nvPr/>
        </p:nvSpPr>
        <p:spPr bwMode="auto">
          <a:xfrm>
            <a:off x="6096000" y="2819400"/>
            <a:ext cx="2057400" cy="1371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/>
              <a:t>SAT</a:t>
            </a:r>
          </a:p>
          <a:p>
            <a:r>
              <a:rPr lang="en-US" sz="2400"/>
              <a:t>Solver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SAT Solvers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5181600" cy="4530725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dirty="0" smtClean="0"/>
              <a:t>The SAT problem:</a:t>
            </a:r>
          </a:p>
          <a:p>
            <a:pPr lvl="1" eaLnBrk="1" hangingPunct="1"/>
            <a:r>
              <a:rPr lang="en-US" dirty="0" smtClean="0"/>
              <a:t>Given a Boolean formula </a:t>
            </a:r>
            <a:r>
              <a:rPr lang="el-GR" dirty="0" smtClean="0">
                <a:latin typeface="Cambria" pitchFamily="18" charset="0"/>
              </a:rPr>
              <a:t>φ</a:t>
            </a:r>
            <a:r>
              <a:rPr lang="en-US" dirty="0" smtClean="0">
                <a:latin typeface="Cambria" pitchFamily="18" charset="0"/>
              </a:rPr>
              <a:t>,</a:t>
            </a:r>
            <a:endParaRPr lang="en-US" dirty="0" smtClean="0"/>
          </a:p>
          <a:p>
            <a:pPr lvl="1" eaLnBrk="1" hangingPunct="1">
              <a:buNone/>
            </a:pPr>
            <a:r>
              <a:rPr lang="en-US" dirty="0" smtClean="0"/>
              <a:t>	is </a:t>
            </a:r>
            <a:r>
              <a:rPr lang="el-GR" dirty="0" smtClean="0">
                <a:latin typeface="Cambria" pitchFamily="18" charset="0"/>
              </a:rPr>
              <a:t>φ</a:t>
            </a:r>
            <a:r>
              <a:rPr lang="en-US" dirty="0" smtClean="0"/>
              <a:t> satisfiable?</a:t>
            </a:r>
          </a:p>
          <a:p>
            <a:pPr eaLnBrk="1" hangingPunct="1"/>
            <a:endParaRPr lang="en-US" sz="2800" dirty="0" smtClean="0"/>
          </a:p>
        </p:txBody>
      </p:sp>
      <p:sp>
        <p:nvSpPr>
          <p:cNvPr id="160773" name="Line 5"/>
          <p:cNvSpPr>
            <a:spLocks noChangeShapeType="1"/>
          </p:cNvSpPr>
          <p:nvPr/>
        </p:nvSpPr>
        <p:spPr bwMode="auto">
          <a:xfrm>
            <a:off x="7069138" y="2362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6189663" y="1981200"/>
            <a:ext cx="12872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/>
              <a:t>Formula </a:t>
            </a:r>
            <a:r>
              <a:rPr lang="el-GR" sz="2000" dirty="0" smtClean="0">
                <a:latin typeface="Cambria" pitchFamily="18" charset="0"/>
              </a:rPr>
              <a:t>φ</a:t>
            </a:r>
            <a:endParaRPr lang="en-US" sz="2000" dirty="0">
              <a:latin typeface="cmmi10" pitchFamily="34" charset="0"/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486402" y="4191000"/>
            <a:ext cx="1376363" cy="1933575"/>
            <a:chOff x="3456" y="2544"/>
            <a:chExt cx="867" cy="1218"/>
          </a:xfrm>
        </p:grpSpPr>
        <p:sp>
          <p:nvSpPr>
            <p:cNvPr id="17420" name="Line 7"/>
            <p:cNvSpPr>
              <a:spLocks noChangeShapeType="1"/>
            </p:cNvSpPr>
            <p:nvPr/>
          </p:nvSpPr>
          <p:spPr bwMode="auto">
            <a:xfrm flipH="1">
              <a:off x="4032" y="2544"/>
              <a:ext cx="288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1" name="Text Box 9"/>
            <p:cNvSpPr txBox="1">
              <a:spLocks noChangeArrowheads="1"/>
            </p:cNvSpPr>
            <p:nvPr/>
          </p:nvSpPr>
          <p:spPr bwMode="auto">
            <a:xfrm>
              <a:off x="3456" y="2928"/>
              <a:ext cx="867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l-GR" sz="2000" dirty="0" smtClean="0">
                  <a:latin typeface="Cambria" pitchFamily="18" charset="0"/>
                </a:rPr>
                <a:t>φ</a:t>
              </a:r>
              <a:r>
                <a:rPr lang="en-US" sz="2000" dirty="0" smtClean="0"/>
                <a:t> </a:t>
              </a:r>
              <a:r>
                <a:rPr lang="en-US" sz="2000" dirty="0"/>
                <a:t>is SAT</a:t>
              </a:r>
            </a:p>
            <a:p>
              <a:pPr algn="ctr"/>
              <a:r>
                <a:rPr lang="en-US" sz="2000" dirty="0"/>
                <a:t>+</a:t>
              </a:r>
            </a:p>
            <a:p>
              <a:pPr algn="ctr"/>
              <a:r>
                <a:rPr lang="en-US" sz="2000" dirty="0"/>
                <a:t>satisfying</a:t>
              </a:r>
            </a:p>
            <a:p>
              <a:pPr algn="ctr"/>
              <a:r>
                <a:rPr lang="en-US" sz="2000" dirty="0"/>
                <a:t>assignment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7059613" y="4191000"/>
            <a:ext cx="1344612" cy="1009650"/>
            <a:chOff x="4447" y="2544"/>
            <a:chExt cx="847" cy="636"/>
          </a:xfrm>
        </p:grpSpPr>
        <p:sp>
          <p:nvSpPr>
            <p:cNvPr id="17418" name="Line 10"/>
            <p:cNvSpPr>
              <a:spLocks noChangeShapeType="1"/>
            </p:cNvSpPr>
            <p:nvPr/>
          </p:nvSpPr>
          <p:spPr bwMode="auto">
            <a:xfrm>
              <a:off x="4512" y="2544"/>
              <a:ext cx="33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19" name="Text Box 11"/>
            <p:cNvSpPr txBox="1">
              <a:spLocks noChangeArrowheads="1"/>
            </p:cNvSpPr>
            <p:nvPr/>
          </p:nvSpPr>
          <p:spPr bwMode="auto">
            <a:xfrm>
              <a:off x="4447" y="2928"/>
              <a:ext cx="84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l-GR" sz="2000" dirty="0" smtClean="0">
                  <a:latin typeface="Cambria" pitchFamily="18" charset="0"/>
                </a:rPr>
                <a:t>φ</a:t>
              </a:r>
              <a:r>
                <a:rPr lang="en-US" sz="2000" dirty="0" smtClean="0"/>
                <a:t> </a:t>
              </a:r>
              <a:r>
                <a:rPr lang="en-US" sz="2000" dirty="0"/>
                <a:t>is UNSAT</a:t>
              </a:r>
            </a:p>
          </p:txBody>
        </p:sp>
      </p:grpSp>
      <p:pic>
        <p:nvPicPr>
          <p:cNvPr id="160782" name="Picture 14" descr="gear05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7086600" y="3352800"/>
            <a:ext cx="1063625" cy="8001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84" grpId="0" animBg="1"/>
      <p:bldP spid="160773" grpId="0" animBg="1"/>
      <p:bldP spid="1607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Bounded Model-Checking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Given:</a:t>
            </a:r>
          </a:p>
          <a:p>
            <a:pPr lvl="1" eaLnBrk="1" hangingPunct="1"/>
            <a:r>
              <a:rPr lang="en-US" dirty="0" smtClean="0"/>
              <a:t>A model </a:t>
            </a:r>
            <a:r>
              <a:rPr lang="en-US" dirty="0" smtClean="0">
                <a:latin typeface="cmmi10" pitchFamily="34" charset="0"/>
              </a:rPr>
              <a:t>M</a:t>
            </a:r>
          </a:p>
          <a:p>
            <a:pPr lvl="1"/>
            <a:r>
              <a:rPr lang="en-US" dirty="0" smtClean="0"/>
              <a:t>A specification </a:t>
            </a:r>
            <a:r>
              <a:rPr lang="el-GR" dirty="0" smtClean="0">
                <a:latin typeface="Cambria" pitchFamily="18" charset="0"/>
              </a:rPr>
              <a:t>φ</a:t>
            </a:r>
            <a:endParaRPr lang="en-US" dirty="0" smtClean="0">
              <a:latin typeface="cmmi10" pitchFamily="34" charset="0"/>
            </a:endParaRPr>
          </a:p>
          <a:p>
            <a:pPr lvl="1" eaLnBrk="1" hangingPunct="1"/>
            <a:r>
              <a:rPr lang="en-US" dirty="0" smtClean="0"/>
              <a:t>A bound </a:t>
            </a:r>
            <a:r>
              <a:rPr lang="en-US" dirty="0" smtClean="0">
                <a:latin typeface="cmmi10" pitchFamily="34" charset="0"/>
              </a:rPr>
              <a:t>k</a:t>
            </a:r>
          </a:p>
          <a:p>
            <a:pPr eaLnBrk="1" hangingPunct="1"/>
            <a:r>
              <a:rPr lang="en-US" dirty="0" smtClean="0"/>
              <a:t>Use a SAT solver to determine:</a:t>
            </a:r>
          </a:p>
          <a:p>
            <a:pPr lvl="1"/>
            <a:r>
              <a:rPr lang="en-US" dirty="0" smtClean="0"/>
              <a:t>Do all </a:t>
            </a:r>
            <a:r>
              <a:rPr lang="en-US" dirty="0" smtClean="0">
                <a:latin typeface="cmmi10" pitchFamily="34" charset="0"/>
              </a:rPr>
              <a:t>k</a:t>
            </a:r>
            <a:r>
              <a:rPr lang="en-US" dirty="0" smtClean="0"/>
              <a:t>-bounded behaviors of </a:t>
            </a:r>
            <a:r>
              <a:rPr lang="en-US" dirty="0" smtClean="0">
                <a:latin typeface="cmmi10" pitchFamily="34" charset="0"/>
              </a:rPr>
              <a:t>M</a:t>
            </a:r>
            <a:r>
              <a:rPr lang="en-US" dirty="0" smtClean="0"/>
              <a:t> satisfy </a:t>
            </a:r>
            <a:r>
              <a:rPr lang="el-GR" dirty="0" smtClean="0">
                <a:latin typeface="Cambria" pitchFamily="18" charset="0"/>
              </a:rPr>
              <a:t>φ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In other words: is there a “bug” of “size” </a:t>
            </a:r>
            <a:r>
              <a:rPr lang="en-US" dirty="0" smtClean="0">
                <a:latin typeface="cmmi10" pitchFamily="34" charset="0"/>
              </a:rPr>
              <a:t>k</a:t>
            </a:r>
            <a:r>
              <a:rPr lang="en-US" dirty="0" smtClean="0"/>
              <a:t>?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Bounded Model-Checking</a:t>
            </a:r>
          </a:p>
        </p:txBody>
      </p:sp>
      <p:sp>
        <p:nvSpPr>
          <p:cNvPr id="162820" name="Rectangle 4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2667000" y="1828800"/>
            <a:ext cx="396852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/>
              <a:t>Construct Boolean </a:t>
            </a:r>
            <a:r>
              <a:rPr lang="en-US" sz="2400" dirty="0"/>
              <a:t>formula</a:t>
            </a:r>
          </a:p>
          <a:p>
            <a:r>
              <a:rPr lang="en-US" sz="2400" dirty="0"/>
              <a:t>representing </a:t>
            </a:r>
            <a:r>
              <a:rPr lang="en-US" sz="2400" dirty="0" smtClean="0"/>
              <a:t>a “</a:t>
            </a:r>
            <a:r>
              <a:rPr lang="en-US" sz="2400" dirty="0"/>
              <a:t>bad behavior”</a:t>
            </a:r>
          </a:p>
          <a:p>
            <a:r>
              <a:rPr lang="en-US" sz="2400" dirty="0"/>
              <a:t>of size </a:t>
            </a:r>
            <a:r>
              <a:rPr lang="en-US" sz="2400" dirty="0">
                <a:latin typeface="cmmi10" pitchFamily="34" charset="0"/>
              </a:rPr>
              <a:t>k</a:t>
            </a:r>
          </a:p>
        </p:txBody>
      </p:sp>
      <p:sp>
        <p:nvSpPr>
          <p:cNvPr id="162825" name="Line 9"/>
          <p:cNvSpPr>
            <a:spLocks noChangeShapeType="1"/>
          </p:cNvSpPr>
          <p:nvPr/>
        </p:nvSpPr>
        <p:spPr bwMode="auto">
          <a:xfrm>
            <a:off x="4419600" y="3016250"/>
            <a:ext cx="20638" cy="48895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2826" name="Rectangle 10"/>
          <p:cNvSpPr>
            <a:spLocks noChangeArrowheads="1"/>
          </p:cNvSpPr>
          <p:nvPr/>
        </p:nvSpPr>
        <p:spPr bwMode="auto">
          <a:xfrm>
            <a:off x="3352800" y="3581400"/>
            <a:ext cx="2266950" cy="1111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SAT solver</a:t>
            </a:r>
          </a:p>
        </p:txBody>
      </p:sp>
      <p:sp>
        <p:nvSpPr>
          <p:cNvPr id="162827" name="Text Box 11"/>
          <p:cNvSpPr txBox="1">
            <a:spLocks noChangeArrowheads="1"/>
          </p:cNvSpPr>
          <p:nvPr/>
        </p:nvSpPr>
        <p:spPr bwMode="auto">
          <a:xfrm>
            <a:off x="3200400" y="5410200"/>
            <a:ext cx="79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SAT</a:t>
            </a:r>
          </a:p>
        </p:txBody>
      </p:sp>
      <p:sp>
        <p:nvSpPr>
          <p:cNvPr id="162828" name="Line 12"/>
          <p:cNvSpPr>
            <a:spLocks noChangeShapeType="1"/>
          </p:cNvSpPr>
          <p:nvPr/>
        </p:nvSpPr>
        <p:spPr bwMode="auto">
          <a:xfrm flipH="1">
            <a:off x="3429000" y="4876800"/>
            <a:ext cx="609600" cy="38100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2847" name="Line 31"/>
          <p:cNvSpPr>
            <a:spLocks noChangeShapeType="1"/>
          </p:cNvSpPr>
          <p:nvPr/>
        </p:nvSpPr>
        <p:spPr bwMode="auto">
          <a:xfrm>
            <a:off x="5029200" y="4876800"/>
            <a:ext cx="609600" cy="38100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2848" name="Text Box 32"/>
          <p:cNvSpPr txBox="1">
            <a:spLocks noChangeArrowheads="1"/>
          </p:cNvSpPr>
          <p:nvPr/>
        </p:nvSpPr>
        <p:spPr bwMode="auto">
          <a:xfrm>
            <a:off x="5334000" y="5410200"/>
            <a:ext cx="10432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smtClean="0"/>
              <a:t>UNSAT</a:t>
            </a:r>
          </a:p>
          <a:p>
            <a:pPr algn="ctr"/>
            <a:r>
              <a:rPr lang="en-US" sz="2400" b="1" dirty="0" smtClean="0"/>
              <a:t>??</a:t>
            </a:r>
            <a:endParaRPr lang="en-US" sz="2400" b="1" dirty="0"/>
          </a:p>
        </p:txBody>
      </p:sp>
      <p:pic>
        <p:nvPicPr>
          <p:cNvPr id="162849" name="Picture 33" descr="giant-bug-vs-ants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14400" y="4114800"/>
            <a:ext cx="1979613" cy="2514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0" grpId="0" animBg="1"/>
      <p:bldP spid="162825" grpId="0" animBg="1"/>
      <p:bldP spid="162826" grpId="0" animBg="1"/>
      <p:bldP spid="162827" grpId="0"/>
      <p:bldP spid="162828" grpId="0" animBg="1"/>
      <p:bldP spid="162847" grpId="0" animBg="1"/>
      <p:bldP spid="16284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12"/>
          <p:cNvGrpSpPr/>
          <p:nvPr/>
        </p:nvGrpSpPr>
        <p:grpSpPr>
          <a:xfrm>
            <a:off x="1219200" y="3200400"/>
            <a:ext cx="7239000" cy="2133600"/>
            <a:chOff x="1219200" y="3200400"/>
            <a:chExt cx="7239000" cy="2133600"/>
          </a:xfrm>
        </p:grpSpPr>
        <p:sp>
          <p:nvSpPr>
            <p:cNvPr id="5" name="Rectangle 4"/>
            <p:cNvSpPr/>
            <p:nvPr/>
          </p:nvSpPr>
          <p:spPr>
            <a:xfrm>
              <a:off x="1219200" y="3810000"/>
              <a:ext cx="7239000" cy="1524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562600" y="3200400"/>
              <a:ext cx="100380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600" b="1" dirty="0" smtClean="0">
                  <a:solidFill>
                    <a:schemeClr val="accent2"/>
                  </a:solidFill>
                </a:rPr>
                <a:t>α</a:t>
              </a:r>
              <a:r>
                <a:rPr lang="en-US" sz="3600" b="1" dirty="0" smtClean="0">
                  <a:solidFill>
                    <a:schemeClr val="accent2"/>
                  </a:solidFill>
                </a:rPr>
                <a:t> =?</a:t>
              </a:r>
              <a:endParaRPr lang="en-US" sz="3600" b="1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Bounded Model-Checking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3200400"/>
            <a:ext cx="8001000" cy="27432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3"/>
          <p:cNvGrpSpPr/>
          <p:nvPr/>
        </p:nvGrpSpPr>
        <p:grpSpPr>
          <a:xfrm>
            <a:off x="2743200" y="1905000"/>
            <a:ext cx="2950790" cy="1828800"/>
            <a:chOff x="2743200" y="1905000"/>
            <a:chExt cx="2950790" cy="1828800"/>
          </a:xfrm>
        </p:grpSpPr>
        <p:sp>
          <p:nvSpPr>
            <p:cNvPr id="7" name="Oval 6"/>
            <p:cNvSpPr/>
            <p:nvPr/>
          </p:nvSpPr>
          <p:spPr>
            <a:xfrm>
              <a:off x="2743200" y="3276600"/>
              <a:ext cx="381000" cy="457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38600" y="1905000"/>
              <a:ext cx="1655390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4"/>
                  </a:solidFill>
                </a:rPr>
                <a:t>When to</a:t>
              </a:r>
            </a:p>
            <a:p>
              <a:r>
                <a:rPr lang="en-US" sz="3200" b="1" dirty="0" smtClean="0">
                  <a:solidFill>
                    <a:schemeClr val="accent4"/>
                  </a:solidFill>
                </a:rPr>
                <a:t>stop?</a:t>
              </a:r>
              <a:endParaRPr lang="en-US" sz="3200" b="1" dirty="0">
                <a:solidFill>
                  <a:schemeClr val="accent4"/>
                </a:solidFill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rot="10800000" flipV="1">
              <a:off x="3124200" y="2895600"/>
              <a:ext cx="1295400" cy="4572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Input:</a:t>
            </a:r>
          </a:p>
          <a:p>
            <a:pPr lvl="1"/>
            <a:r>
              <a:rPr lang="en-US" dirty="0" smtClean="0"/>
              <a:t>A model M</a:t>
            </a:r>
            <a:endParaRPr lang="en-US" i="1" dirty="0" smtClean="0"/>
          </a:p>
          <a:p>
            <a:pPr lvl="1"/>
            <a:r>
              <a:rPr lang="en-US" dirty="0" smtClean="0"/>
              <a:t>A specification </a:t>
            </a:r>
            <a:r>
              <a:rPr lang="el-GR" dirty="0" smtClean="0">
                <a:latin typeface="Cambria Math"/>
                <a:ea typeface="Cambria Math"/>
              </a:rPr>
              <a:t>φ</a:t>
            </a:r>
            <a:endParaRPr lang="en-US" dirty="0" smtClean="0">
              <a:latin typeface="Cambria Math"/>
              <a:ea typeface="Cambria Math"/>
            </a:endParaRPr>
          </a:p>
          <a:p>
            <a:pPr>
              <a:buNone/>
            </a:pPr>
            <a:r>
              <a:rPr lang="en-US" dirty="0" smtClean="0">
                <a:ea typeface="Cambria Math"/>
              </a:rPr>
              <a:t>	For k = 1 to ?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ea typeface="Cambria Math"/>
              </a:rPr>
              <a:t>Construct a Boolean formula  </a:t>
            </a:r>
            <a:r>
              <a:rPr lang="el-GR" dirty="0" smtClean="0">
                <a:ea typeface="Cambria Math"/>
              </a:rPr>
              <a:t>α</a:t>
            </a:r>
            <a:r>
              <a:rPr lang="en-US" dirty="0" smtClean="0">
                <a:latin typeface="Cambria Math"/>
                <a:ea typeface="Cambria Math"/>
              </a:rPr>
              <a:t>  </a:t>
            </a:r>
            <a:r>
              <a:rPr lang="en-US" dirty="0" smtClean="0">
                <a:ea typeface="Cambria Math"/>
              </a:rPr>
              <a:t>s.t.</a:t>
            </a:r>
          </a:p>
          <a:p>
            <a:pPr lvl="1">
              <a:buNone/>
            </a:pPr>
            <a:r>
              <a:rPr lang="en-US" dirty="0" smtClean="0">
                <a:ea typeface="Cambria Math"/>
              </a:rPr>
              <a:t>	</a:t>
            </a:r>
            <a:r>
              <a:rPr lang="el-GR" dirty="0" smtClean="0">
                <a:ea typeface="Cambria Math"/>
              </a:rPr>
              <a:t>α</a:t>
            </a:r>
            <a:r>
              <a:rPr lang="en-US" dirty="0" smtClean="0">
                <a:ea typeface="Cambria Math"/>
              </a:rPr>
              <a:t> is satisfiable	 </a:t>
            </a:r>
            <a:r>
              <a:rPr lang="en-US" dirty="0" smtClean="0">
                <a:latin typeface="Cambria Math"/>
                <a:ea typeface="Cambria Math"/>
              </a:rPr>
              <a:t>⇔	</a:t>
            </a:r>
            <a:r>
              <a:rPr lang="en-US" dirty="0" smtClean="0">
                <a:ea typeface="Cambria Math"/>
              </a:rPr>
              <a:t>there is a cex of size k </a:t>
            </a:r>
          </a:p>
          <a:p>
            <a:pPr lvl="1">
              <a:buNone/>
            </a:pPr>
            <a:r>
              <a:rPr lang="en-US" dirty="0" smtClean="0"/>
              <a:t>						showing  M </a:t>
            </a:r>
            <a:r>
              <a:rPr lang="en-US" dirty="0" smtClean="0">
                <a:latin typeface="Cambria Math"/>
                <a:ea typeface="Cambria Math"/>
              </a:rPr>
              <a:t>⊭ </a:t>
            </a:r>
            <a:r>
              <a:rPr lang="el-GR" dirty="0" smtClean="0">
                <a:latin typeface="Cambria Math"/>
                <a:ea typeface="Cambria Math"/>
              </a:rPr>
              <a:t>φ</a:t>
            </a:r>
            <a:r>
              <a:rPr lang="en-US" dirty="0" smtClean="0">
                <a:latin typeface="Cambria Math"/>
                <a:ea typeface="Cambria Math"/>
              </a:rPr>
              <a:t> </a:t>
            </a: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If SAT(</a:t>
            </a:r>
            <a:r>
              <a:rPr lang="el-GR" dirty="0" smtClean="0"/>
              <a:t>α</a:t>
            </a:r>
            <a:r>
              <a:rPr lang="en-US" dirty="0" smtClean="0"/>
              <a:t>) return </a:t>
            </a:r>
            <a:r>
              <a:rPr lang="en-US" b="1" dirty="0" smtClean="0"/>
              <a:t>false</a:t>
            </a:r>
            <a:endParaRPr lang="en-US" dirty="0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 flipH="1" flipV="1">
            <a:off x="8839200" y="6629400"/>
            <a:ext cx="121918" cy="121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BMC for Linear-Time Logic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Given:</a:t>
            </a:r>
          </a:p>
          <a:p>
            <a:pPr lvl="1" eaLnBrk="1" hangingPunct="1"/>
            <a:r>
              <a:rPr lang="en-US" dirty="0" smtClean="0"/>
              <a:t>A model </a:t>
            </a:r>
            <a:r>
              <a:rPr lang="en-US" dirty="0" smtClean="0">
                <a:latin typeface="cmmi10" pitchFamily="34" charset="0"/>
              </a:rPr>
              <a:t>M</a:t>
            </a:r>
          </a:p>
          <a:p>
            <a:pPr lvl="1"/>
            <a:r>
              <a:rPr lang="en-US" dirty="0" smtClean="0"/>
              <a:t>A specification </a:t>
            </a:r>
            <a:r>
              <a:rPr lang="el-GR" dirty="0" smtClean="0">
                <a:latin typeface="Cambria" pitchFamily="18" charset="0"/>
              </a:rPr>
              <a:t>φ</a:t>
            </a:r>
            <a:r>
              <a:rPr lang="en-US" dirty="0" smtClean="0">
                <a:latin typeface="cmmi10" pitchFamily="34" charset="0"/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: LTL, word automaton, etc.</a:t>
            </a:r>
            <a:endParaRPr lang="en-US" dirty="0" smtClean="0">
              <a:solidFill>
                <a:schemeClr val="tx2"/>
              </a:solidFill>
              <a:latin typeface="cmmi10" pitchFamily="34" charset="0"/>
            </a:endParaRPr>
          </a:p>
          <a:p>
            <a:pPr lvl="1" eaLnBrk="1" hangingPunct="1"/>
            <a:r>
              <a:rPr lang="en-US" dirty="0" smtClean="0"/>
              <a:t>A bound k</a:t>
            </a:r>
            <a:r>
              <a:rPr lang="en-US" dirty="0" smtClean="0">
                <a:latin typeface="cmmi10" pitchFamily="34" charset="0"/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:</a:t>
            </a:r>
            <a:r>
              <a:rPr lang="en-US" dirty="0" smtClean="0">
                <a:solidFill>
                  <a:schemeClr val="tx2"/>
                </a:solidFill>
                <a:latin typeface="cmmi10" pitchFamily="34" charset="0"/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the “length” of the path</a:t>
            </a:r>
          </a:p>
          <a:p>
            <a:pPr eaLnBrk="1" hangingPunct="1"/>
            <a:r>
              <a:rPr lang="en-US" dirty="0" smtClean="0"/>
              <a:t>Encoding: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The CEX: a path of length k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+ constraints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065578" y="5447367"/>
            <a:ext cx="2971800" cy="228600"/>
            <a:chOff x="1404" y="3436"/>
            <a:chExt cx="1872" cy="144"/>
          </a:xfrm>
        </p:grpSpPr>
        <p:sp>
          <p:nvSpPr>
            <p:cNvPr id="20504" name="Oval 5"/>
            <p:cNvSpPr>
              <a:spLocks noChangeArrowheads="1"/>
            </p:cNvSpPr>
            <p:nvPr/>
          </p:nvSpPr>
          <p:spPr bwMode="auto">
            <a:xfrm>
              <a:off x="1404" y="3436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5" name="Oval 6"/>
            <p:cNvSpPr>
              <a:spLocks noChangeArrowheads="1"/>
            </p:cNvSpPr>
            <p:nvPr/>
          </p:nvSpPr>
          <p:spPr bwMode="auto">
            <a:xfrm>
              <a:off x="1692" y="3436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6" name="Oval 7"/>
            <p:cNvSpPr>
              <a:spLocks noChangeArrowheads="1"/>
            </p:cNvSpPr>
            <p:nvPr/>
          </p:nvSpPr>
          <p:spPr bwMode="auto">
            <a:xfrm>
              <a:off x="1980" y="3436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7" name="Oval 8"/>
            <p:cNvSpPr>
              <a:spLocks noChangeArrowheads="1"/>
            </p:cNvSpPr>
            <p:nvPr/>
          </p:nvSpPr>
          <p:spPr bwMode="auto">
            <a:xfrm>
              <a:off x="2268" y="3436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8" name="Oval 9"/>
            <p:cNvSpPr>
              <a:spLocks noChangeArrowheads="1"/>
            </p:cNvSpPr>
            <p:nvPr/>
          </p:nvSpPr>
          <p:spPr bwMode="auto">
            <a:xfrm>
              <a:off x="2556" y="3436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9" name="Oval 10"/>
            <p:cNvSpPr>
              <a:spLocks noChangeArrowheads="1"/>
            </p:cNvSpPr>
            <p:nvPr/>
          </p:nvSpPr>
          <p:spPr bwMode="auto">
            <a:xfrm>
              <a:off x="2844" y="3436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0" name="Oval 11"/>
            <p:cNvSpPr>
              <a:spLocks noChangeArrowheads="1"/>
            </p:cNvSpPr>
            <p:nvPr/>
          </p:nvSpPr>
          <p:spPr bwMode="auto">
            <a:xfrm>
              <a:off x="3132" y="3436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2294179" y="5598834"/>
            <a:ext cx="2514601" cy="1588"/>
            <a:chOff x="1548" y="40675"/>
            <a:chExt cx="1584" cy="1588"/>
          </a:xfrm>
        </p:grpSpPr>
        <p:cxnSp>
          <p:nvCxnSpPr>
            <p:cNvPr id="20498" name="AutoShape 13"/>
            <p:cNvCxnSpPr>
              <a:cxnSpLocks noChangeShapeType="1"/>
              <a:stCxn id="20504" idx="6"/>
              <a:endCxn id="20505" idx="2"/>
            </p:cNvCxnSpPr>
            <p:nvPr/>
          </p:nvCxnSpPr>
          <p:spPr bwMode="auto">
            <a:xfrm>
              <a:off x="1548" y="40675"/>
              <a:ext cx="144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499" name="AutoShape 14"/>
            <p:cNvCxnSpPr>
              <a:cxnSpLocks noChangeShapeType="1"/>
              <a:stCxn id="20505" idx="6"/>
              <a:endCxn id="20506" idx="2"/>
            </p:cNvCxnSpPr>
            <p:nvPr/>
          </p:nvCxnSpPr>
          <p:spPr bwMode="auto">
            <a:xfrm>
              <a:off x="1836" y="40675"/>
              <a:ext cx="144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500" name="AutoShape 15"/>
            <p:cNvCxnSpPr>
              <a:cxnSpLocks noChangeShapeType="1"/>
              <a:stCxn id="20506" idx="6"/>
              <a:endCxn id="20507" idx="2"/>
            </p:cNvCxnSpPr>
            <p:nvPr/>
          </p:nvCxnSpPr>
          <p:spPr bwMode="auto">
            <a:xfrm>
              <a:off x="2124" y="40675"/>
              <a:ext cx="144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501" name="AutoShape 16"/>
            <p:cNvCxnSpPr>
              <a:cxnSpLocks noChangeShapeType="1"/>
              <a:stCxn id="20507" idx="6"/>
              <a:endCxn id="20508" idx="2"/>
            </p:cNvCxnSpPr>
            <p:nvPr/>
          </p:nvCxnSpPr>
          <p:spPr bwMode="auto">
            <a:xfrm>
              <a:off x="2412" y="40675"/>
              <a:ext cx="144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502" name="AutoShape 17"/>
            <p:cNvCxnSpPr>
              <a:cxnSpLocks noChangeShapeType="1"/>
              <a:stCxn id="20508" idx="6"/>
              <a:endCxn id="20509" idx="2"/>
            </p:cNvCxnSpPr>
            <p:nvPr/>
          </p:nvCxnSpPr>
          <p:spPr bwMode="auto">
            <a:xfrm>
              <a:off x="2700" y="40675"/>
              <a:ext cx="144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503" name="AutoShape 18"/>
            <p:cNvCxnSpPr>
              <a:cxnSpLocks noChangeShapeType="1"/>
              <a:stCxn id="20509" idx="6"/>
              <a:endCxn id="20510" idx="2"/>
            </p:cNvCxnSpPr>
            <p:nvPr/>
          </p:nvCxnSpPr>
          <p:spPr bwMode="auto">
            <a:xfrm>
              <a:off x="2988" y="40675"/>
              <a:ext cx="144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2638665" y="5376864"/>
            <a:ext cx="2390775" cy="338138"/>
            <a:chOff x="2041" y="3051"/>
            <a:chExt cx="1506" cy="213"/>
          </a:xfrm>
        </p:grpSpPr>
        <p:sp>
          <p:nvSpPr>
            <p:cNvPr id="20493" name="Text Box 20"/>
            <p:cNvSpPr txBox="1">
              <a:spLocks noChangeArrowheads="1"/>
            </p:cNvSpPr>
            <p:nvPr/>
          </p:nvSpPr>
          <p:spPr bwMode="auto">
            <a:xfrm>
              <a:off x="3408" y="3051"/>
              <a:ext cx="13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/>
              <a:r>
                <a:rPr lang="en-US" sz="1600" b="1" dirty="0">
                  <a:solidFill>
                    <a:schemeClr val="tx2"/>
                  </a:solidFill>
                </a:rPr>
                <a:t>p</a:t>
              </a:r>
            </a:p>
          </p:txBody>
        </p:sp>
        <p:sp>
          <p:nvSpPr>
            <p:cNvPr id="20494" name="Text Box 21"/>
            <p:cNvSpPr txBox="1">
              <a:spLocks noChangeArrowheads="1"/>
            </p:cNvSpPr>
            <p:nvPr/>
          </p:nvSpPr>
          <p:spPr bwMode="auto">
            <a:xfrm>
              <a:off x="2545" y="3051"/>
              <a:ext cx="18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 b="1" dirty="0">
                  <a:solidFill>
                    <a:schemeClr val="tx2"/>
                  </a:solidFill>
                </a:rPr>
                <a:t>q</a:t>
              </a:r>
            </a:p>
          </p:txBody>
        </p:sp>
        <p:cxnSp>
          <p:nvCxnSpPr>
            <p:cNvPr id="20495" name="AutoShape 22"/>
            <p:cNvCxnSpPr>
              <a:cxnSpLocks noChangeShapeType="1"/>
              <a:stCxn id="20510" idx="0"/>
              <a:endCxn id="20506" idx="0"/>
            </p:cNvCxnSpPr>
            <p:nvPr/>
          </p:nvCxnSpPr>
          <p:spPr bwMode="auto">
            <a:xfrm rot="16200000" flipV="1">
              <a:off x="2904" y="2519"/>
              <a:ext cx="1" cy="1152"/>
            </a:xfrm>
            <a:prstGeom prst="curvedConnector3">
              <a:avLst>
                <a:gd name="adj1" fmla="val 14395466"/>
              </a:avLst>
            </a:prstGeom>
            <a:noFill/>
            <a:ln w="25400">
              <a:solidFill>
                <a:schemeClr val="tx2"/>
              </a:solidFill>
              <a:round/>
              <a:headEnd/>
              <a:tailEnd type="triangle" w="med" len="med"/>
            </a:ln>
          </p:spPr>
        </p:cxnSp>
        <p:cxnSp>
          <p:nvCxnSpPr>
            <p:cNvPr id="20496" name="AutoShape 23"/>
            <p:cNvCxnSpPr>
              <a:cxnSpLocks noChangeShapeType="1"/>
              <a:stCxn id="20508" idx="4"/>
              <a:endCxn id="20505" idx="4"/>
            </p:cNvCxnSpPr>
            <p:nvPr/>
          </p:nvCxnSpPr>
          <p:spPr bwMode="auto">
            <a:xfrm rot="5400000">
              <a:off x="2472" y="2807"/>
              <a:ext cx="1" cy="864"/>
            </a:xfrm>
            <a:prstGeom prst="curvedConnector3">
              <a:avLst>
                <a:gd name="adj1" fmla="val 14395466"/>
              </a:avLst>
            </a:prstGeom>
            <a:noFill/>
            <a:ln w="25400">
              <a:solidFill>
                <a:schemeClr val="tx2"/>
              </a:solidFill>
              <a:round/>
              <a:headEnd/>
              <a:tailEnd type="triangle" w="med" len="med"/>
            </a:ln>
          </p:spPr>
        </p:cxnSp>
        <p:cxnSp>
          <p:nvCxnSpPr>
            <p:cNvPr id="20497" name="AutoShape 24"/>
            <p:cNvCxnSpPr>
              <a:cxnSpLocks noChangeShapeType="1"/>
              <a:stCxn id="20510" idx="7"/>
              <a:endCxn id="20510" idx="5"/>
            </p:cNvCxnSpPr>
            <p:nvPr/>
          </p:nvCxnSpPr>
          <p:spPr bwMode="auto">
            <a:xfrm rot="16200000" flipH="1">
              <a:off x="3480" y="3167"/>
              <a:ext cx="102" cy="1"/>
            </a:xfrm>
            <a:prstGeom prst="curvedConnector5">
              <a:avLst>
                <a:gd name="adj1" fmla="val -141422"/>
                <a:gd name="adj2" fmla="val 26682746"/>
                <a:gd name="adj3" fmla="val 241422"/>
              </a:avLst>
            </a:prstGeom>
            <a:noFill/>
            <a:ln w="25400">
              <a:solidFill>
                <a:schemeClr val="tx2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5645150" y="4419600"/>
            <a:ext cx="2889250" cy="838200"/>
            <a:chOff x="3264" y="2544"/>
            <a:chExt cx="1820" cy="528"/>
          </a:xfrm>
        </p:grpSpPr>
        <p:sp>
          <p:nvSpPr>
            <p:cNvPr id="20491" name="Text Box 27"/>
            <p:cNvSpPr txBox="1">
              <a:spLocks noChangeArrowheads="1"/>
            </p:cNvSpPr>
            <p:nvPr/>
          </p:nvSpPr>
          <p:spPr bwMode="auto">
            <a:xfrm>
              <a:off x="3408" y="2640"/>
              <a:ext cx="16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dirty="0"/>
                <a:t>a Boolean formula</a:t>
              </a:r>
            </a:p>
          </p:txBody>
        </p:sp>
        <p:sp>
          <p:nvSpPr>
            <p:cNvPr id="20492" name="AutoShape 28"/>
            <p:cNvSpPr>
              <a:spLocks/>
            </p:cNvSpPr>
            <p:nvPr/>
          </p:nvSpPr>
          <p:spPr bwMode="auto">
            <a:xfrm>
              <a:off x="3264" y="2544"/>
              <a:ext cx="96" cy="528"/>
            </a:xfrm>
            <a:prstGeom prst="rightBrace">
              <a:avLst>
                <a:gd name="adj1" fmla="val 458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7725" name="Rectangle 29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7726" name="Text Box 30"/>
          <p:cNvSpPr txBox="1">
            <a:spLocks noChangeArrowheads="1"/>
          </p:cNvSpPr>
          <p:nvPr/>
        </p:nvSpPr>
        <p:spPr bwMode="auto">
          <a:xfrm>
            <a:off x="1973503" y="5953780"/>
            <a:ext cx="61798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I(u</a:t>
            </a:r>
            <a:r>
              <a:rPr lang="en-US" sz="2800" baseline="-25000" dirty="0"/>
              <a:t>0</a:t>
            </a:r>
            <a:r>
              <a:rPr lang="en-US" sz="2800" dirty="0"/>
              <a:t>) </a:t>
            </a:r>
            <a:r>
              <a:rPr lang="en-US" sz="2800" dirty="0" smtClean="0"/>
              <a:t>∧ </a:t>
            </a:r>
            <a:r>
              <a:rPr lang="en-US" sz="2800" dirty="0"/>
              <a:t>R(u</a:t>
            </a:r>
            <a:r>
              <a:rPr lang="en-US" sz="2800" baseline="-25000" dirty="0"/>
              <a:t>0</a:t>
            </a:r>
            <a:r>
              <a:rPr lang="en-US" sz="2800" dirty="0"/>
              <a:t>,u</a:t>
            </a:r>
            <a:r>
              <a:rPr lang="en-US" sz="2800" baseline="-25000" dirty="0"/>
              <a:t>1</a:t>
            </a:r>
            <a:r>
              <a:rPr lang="en-US" sz="2800" dirty="0"/>
              <a:t>) </a:t>
            </a:r>
            <a:r>
              <a:rPr lang="en-US" sz="2800" dirty="0" smtClean="0"/>
              <a:t>∧ </a:t>
            </a:r>
            <a:r>
              <a:rPr lang="en-US" sz="2800" dirty="0"/>
              <a:t>R(u</a:t>
            </a:r>
            <a:r>
              <a:rPr lang="en-US" sz="2800" baseline="-25000" dirty="0"/>
              <a:t>1</a:t>
            </a:r>
            <a:r>
              <a:rPr lang="en-US" sz="2800" dirty="0"/>
              <a:t>,u</a:t>
            </a:r>
            <a:r>
              <a:rPr lang="en-US" sz="2800" baseline="-25000" dirty="0"/>
              <a:t>2</a:t>
            </a:r>
            <a:r>
              <a:rPr lang="en-US" sz="2800" dirty="0"/>
              <a:t>) </a:t>
            </a:r>
            <a:r>
              <a:rPr lang="en-US" sz="2800" dirty="0" smtClean="0"/>
              <a:t>∧ </a:t>
            </a:r>
            <a:r>
              <a:rPr lang="en-US" sz="2800" dirty="0"/>
              <a:t>… </a:t>
            </a:r>
            <a:r>
              <a:rPr lang="en-US" sz="2800" dirty="0" smtClean="0"/>
              <a:t>∧ </a:t>
            </a:r>
            <a:r>
              <a:rPr lang="en-US" sz="2800" dirty="0"/>
              <a:t>R(u</a:t>
            </a:r>
            <a:r>
              <a:rPr lang="en-US" sz="2800" baseline="-25000" dirty="0"/>
              <a:t>k</a:t>
            </a:r>
            <a:r>
              <a:rPr lang="en-US" sz="2800" baseline="-25000" dirty="0">
                <a:cs typeface="Times New Roman" pitchFamily="18" charset="0"/>
              </a:rPr>
              <a:t>-</a:t>
            </a:r>
            <a:r>
              <a:rPr lang="en-US" sz="2800" baseline="-25000" dirty="0"/>
              <a:t>1</a:t>
            </a:r>
            <a:r>
              <a:rPr lang="en-US" sz="2800" dirty="0"/>
              <a:t>,u</a:t>
            </a:r>
            <a:r>
              <a:rPr lang="en-US" sz="2800" baseline="-25000" dirty="0"/>
              <a:t>k</a:t>
            </a:r>
            <a:r>
              <a:rPr lang="en-US" sz="2800" dirty="0"/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25" grpId="0" animBg="1"/>
      <p:bldP spid="15772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BMC for Linear-Time Logic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276600" y="3200400"/>
            <a:ext cx="2266950" cy="1111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SAT solver</a:t>
            </a: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4419600" y="2590800"/>
            <a:ext cx="20638" cy="48895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2209800" y="4572000"/>
            <a:ext cx="79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SAT</a:t>
            </a:r>
          </a:p>
        </p:txBody>
      </p:sp>
      <p:sp>
        <p:nvSpPr>
          <p:cNvPr id="158726" name="Line 6"/>
          <p:cNvSpPr>
            <a:spLocks noChangeShapeType="1"/>
          </p:cNvSpPr>
          <p:nvPr/>
        </p:nvSpPr>
        <p:spPr bwMode="auto">
          <a:xfrm flipH="1">
            <a:off x="3276600" y="4572000"/>
            <a:ext cx="609600" cy="38100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828800" y="5410200"/>
            <a:ext cx="1752600" cy="152400"/>
            <a:chOff x="3216" y="4060"/>
            <a:chExt cx="1104" cy="96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3216" y="4060"/>
              <a:ext cx="1104" cy="96"/>
              <a:chOff x="1404" y="3436"/>
              <a:chExt cx="1872" cy="144"/>
            </a:xfrm>
          </p:grpSpPr>
          <p:sp>
            <p:nvSpPr>
              <p:cNvPr id="21526" name="Oval 9"/>
              <p:cNvSpPr>
                <a:spLocks noChangeArrowheads="1"/>
              </p:cNvSpPr>
              <p:nvPr/>
            </p:nvSpPr>
            <p:spPr bwMode="auto">
              <a:xfrm>
                <a:off x="1404" y="3436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Oval 10"/>
              <p:cNvSpPr>
                <a:spLocks noChangeArrowheads="1"/>
              </p:cNvSpPr>
              <p:nvPr/>
            </p:nvSpPr>
            <p:spPr bwMode="auto">
              <a:xfrm>
                <a:off x="1692" y="3436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Oval 11"/>
              <p:cNvSpPr>
                <a:spLocks noChangeArrowheads="1"/>
              </p:cNvSpPr>
              <p:nvPr/>
            </p:nvSpPr>
            <p:spPr bwMode="auto">
              <a:xfrm>
                <a:off x="1980" y="3436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Oval 12"/>
              <p:cNvSpPr>
                <a:spLocks noChangeArrowheads="1"/>
              </p:cNvSpPr>
              <p:nvPr/>
            </p:nvSpPr>
            <p:spPr bwMode="auto">
              <a:xfrm>
                <a:off x="2268" y="3436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Oval 13"/>
              <p:cNvSpPr>
                <a:spLocks noChangeArrowheads="1"/>
              </p:cNvSpPr>
              <p:nvPr/>
            </p:nvSpPr>
            <p:spPr bwMode="auto">
              <a:xfrm>
                <a:off x="2556" y="3436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Oval 14"/>
              <p:cNvSpPr>
                <a:spLocks noChangeArrowheads="1"/>
              </p:cNvSpPr>
              <p:nvPr/>
            </p:nvSpPr>
            <p:spPr bwMode="auto">
              <a:xfrm>
                <a:off x="2844" y="3436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2" name="Oval 15"/>
              <p:cNvSpPr>
                <a:spLocks noChangeArrowheads="1"/>
              </p:cNvSpPr>
              <p:nvPr/>
            </p:nvSpPr>
            <p:spPr bwMode="auto">
              <a:xfrm>
                <a:off x="3132" y="3436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cxnSp>
          <p:nvCxnSpPr>
            <p:cNvPr id="21517" name="AutoShape 16"/>
            <p:cNvCxnSpPr>
              <a:cxnSpLocks noChangeShapeType="1"/>
              <a:stCxn id="21532" idx="0"/>
              <a:endCxn id="21528" idx="1"/>
            </p:cNvCxnSpPr>
            <p:nvPr/>
          </p:nvCxnSpPr>
          <p:spPr bwMode="auto">
            <a:xfrm rot="-5400000" flipH="1" flipV="1">
              <a:off x="3916" y="3712"/>
              <a:ext cx="14" cy="710"/>
            </a:xfrm>
            <a:prstGeom prst="curvedConnector3">
              <a:avLst>
                <a:gd name="adj1" fmla="val -1028569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1518" name="AutoShape 17"/>
            <p:cNvCxnSpPr>
              <a:cxnSpLocks noChangeShapeType="1"/>
              <a:stCxn id="21530" idx="4"/>
              <a:endCxn id="21527" idx="5"/>
            </p:cNvCxnSpPr>
            <p:nvPr/>
          </p:nvCxnSpPr>
          <p:spPr bwMode="auto">
            <a:xfrm rot="16200000" flipV="1">
              <a:off x="3692" y="3909"/>
              <a:ext cx="14" cy="479"/>
            </a:xfrm>
            <a:prstGeom prst="curvedConnector3">
              <a:avLst>
                <a:gd name="adj1" fmla="val -1028569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1519" name="AutoShape 18"/>
            <p:cNvCxnSpPr>
              <a:cxnSpLocks noChangeShapeType="1"/>
              <a:stCxn id="21532" idx="0"/>
              <a:endCxn id="21532" idx="4"/>
            </p:cNvCxnSpPr>
            <p:nvPr/>
          </p:nvCxnSpPr>
          <p:spPr bwMode="auto">
            <a:xfrm rot="5400000" flipV="1">
              <a:off x="4231" y="4107"/>
              <a:ext cx="96" cy="1"/>
            </a:xfrm>
            <a:prstGeom prst="curvedConnector5">
              <a:avLst>
                <a:gd name="adj1" fmla="val -150000"/>
                <a:gd name="adj2" fmla="val 18700009"/>
                <a:gd name="adj3" fmla="val 2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1520" name="AutoShape 19"/>
            <p:cNvCxnSpPr>
              <a:cxnSpLocks noChangeShapeType="1"/>
              <a:stCxn id="21526" idx="6"/>
              <a:endCxn id="21527" idx="2"/>
            </p:cNvCxnSpPr>
            <p:nvPr/>
          </p:nvCxnSpPr>
          <p:spPr bwMode="auto">
            <a:xfrm>
              <a:off x="3301" y="4108"/>
              <a:ext cx="8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1521" name="AutoShape 20"/>
            <p:cNvCxnSpPr>
              <a:cxnSpLocks noChangeShapeType="1"/>
              <a:stCxn id="21527" idx="6"/>
              <a:endCxn id="21528" idx="2"/>
            </p:cNvCxnSpPr>
            <p:nvPr/>
          </p:nvCxnSpPr>
          <p:spPr bwMode="auto">
            <a:xfrm>
              <a:off x="3471" y="4108"/>
              <a:ext cx="8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1522" name="AutoShape 21"/>
            <p:cNvCxnSpPr>
              <a:cxnSpLocks noChangeShapeType="1"/>
              <a:stCxn id="21528" idx="6"/>
              <a:endCxn id="21529" idx="2"/>
            </p:cNvCxnSpPr>
            <p:nvPr/>
          </p:nvCxnSpPr>
          <p:spPr bwMode="auto">
            <a:xfrm>
              <a:off x="3641" y="4108"/>
              <a:ext cx="8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1523" name="AutoShape 22"/>
            <p:cNvCxnSpPr>
              <a:cxnSpLocks noChangeShapeType="1"/>
              <a:stCxn id="21529" idx="6"/>
              <a:endCxn id="21530" idx="2"/>
            </p:cNvCxnSpPr>
            <p:nvPr/>
          </p:nvCxnSpPr>
          <p:spPr bwMode="auto">
            <a:xfrm>
              <a:off x="3810" y="4108"/>
              <a:ext cx="8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1524" name="AutoShape 23"/>
            <p:cNvCxnSpPr>
              <a:cxnSpLocks noChangeShapeType="1"/>
              <a:stCxn id="21530" idx="6"/>
              <a:endCxn id="21531" idx="2"/>
            </p:cNvCxnSpPr>
            <p:nvPr/>
          </p:nvCxnSpPr>
          <p:spPr bwMode="auto">
            <a:xfrm>
              <a:off x="3980" y="4108"/>
              <a:ext cx="8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1525" name="AutoShape 24"/>
            <p:cNvCxnSpPr>
              <a:cxnSpLocks noChangeShapeType="1"/>
              <a:stCxn id="21531" idx="6"/>
              <a:endCxn id="21532" idx="2"/>
            </p:cNvCxnSpPr>
            <p:nvPr/>
          </p:nvCxnSpPr>
          <p:spPr bwMode="auto">
            <a:xfrm>
              <a:off x="4150" y="4108"/>
              <a:ext cx="8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158745" name="Line 25"/>
          <p:cNvSpPr>
            <a:spLocks noChangeShapeType="1"/>
          </p:cNvSpPr>
          <p:nvPr/>
        </p:nvSpPr>
        <p:spPr bwMode="auto">
          <a:xfrm>
            <a:off x="4876800" y="4572000"/>
            <a:ext cx="609600" cy="38100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8746" name="Text Box 26"/>
          <p:cNvSpPr txBox="1">
            <a:spLocks noChangeArrowheads="1"/>
          </p:cNvSpPr>
          <p:nvPr/>
        </p:nvSpPr>
        <p:spPr bwMode="auto">
          <a:xfrm>
            <a:off x="5181600" y="5105400"/>
            <a:ext cx="146200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smtClean="0"/>
              <a:t>UNSAT:</a:t>
            </a:r>
          </a:p>
          <a:p>
            <a:r>
              <a:rPr lang="en-US" sz="2400" b="1" dirty="0" smtClean="0"/>
              <a:t>increase k</a:t>
            </a:r>
            <a:endParaRPr lang="en-US" sz="2400" b="1" dirty="0"/>
          </a:p>
        </p:txBody>
      </p:sp>
      <p:sp>
        <p:nvSpPr>
          <p:cNvPr id="21514" name="Text Box 27"/>
          <p:cNvSpPr txBox="1">
            <a:spLocks noChangeArrowheads="1"/>
          </p:cNvSpPr>
          <p:nvPr/>
        </p:nvSpPr>
        <p:spPr bwMode="auto">
          <a:xfrm>
            <a:off x="3048000" y="1905000"/>
            <a:ext cx="2992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Boolean formula</a:t>
            </a:r>
          </a:p>
        </p:txBody>
      </p:sp>
      <p:sp>
        <p:nvSpPr>
          <p:cNvPr id="158748" name="Rectangle 28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5" grpId="0"/>
      <p:bldP spid="158726" grpId="0" animBg="1"/>
      <p:bldP spid="158745" grpId="0" animBg="1"/>
      <p:bldP spid="158746" grpId="0"/>
      <p:bldP spid="15874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 Checking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3429000" y="2851150"/>
            <a:ext cx="2057400" cy="17543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dirty="0"/>
              <a:t>Model</a:t>
            </a:r>
          </a:p>
          <a:p>
            <a:pPr algn="ctr"/>
            <a:r>
              <a:rPr lang="en-US" sz="3600" dirty="0"/>
              <a:t>Checker:</a:t>
            </a:r>
          </a:p>
          <a:p>
            <a:pPr algn="ctr"/>
            <a:r>
              <a:rPr lang="en-US" sz="3600" dirty="0">
                <a:latin typeface="cmmi10" pitchFamily="34" charset="0"/>
              </a:rPr>
              <a:t>M</a:t>
            </a:r>
            <a:r>
              <a:rPr lang="en-US" sz="3600" dirty="0"/>
              <a:t> </a:t>
            </a:r>
            <a:r>
              <a:rPr lang="en-US" sz="3600" dirty="0" smtClean="0"/>
              <a:t>⊨ </a:t>
            </a:r>
            <a:r>
              <a:rPr lang="el-GR" sz="3600" dirty="0" smtClean="0">
                <a:latin typeface="Cambria" pitchFamily="18" charset="0"/>
              </a:rPr>
              <a:t>φ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1752600" y="1755775"/>
            <a:ext cx="188865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smtClean="0"/>
              <a:t>Model </a:t>
            </a:r>
            <a:r>
              <a:rPr lang="en-US" sz="3600" dirty="0">
                <a:latin typeface="cmmi10" pitchFamily="34" charset="0"/>
              </a:rPr>
              <a:t>M</a:t>
            </a:r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4724400" y="1752600"/>
            <a:ext cx="29737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/>
              <a:t>Specification </a:t>
            </a:r>
            <a:r>
              <a:rPr lang="el-GR" sz="3600" dirty="0" smtClean="0">
                <a:latin typeface="Cambria" pitchFamily="18" charset="0"/>
              </a:rPr>
              <a:t>φ</a:t>
            </a:r>
            <a:endParaRPr lang="en-US" sz="3600" dirty="0">
              <a:latin typeface="Cambria" pitchFamily="18" charset="0"/>
            </a:endParaRPr>
          </a:p>
        </p:txBody>
      </p:sp>
      <p:sp>
        <p:nvSpPr>
          <p:cNvPr id="152589" name="Text Box 13"/>
          <p:cNvSpPr txBox="1">
            <a:spLocks noChangeArrowheads="1"/>
          </p:cNvSpPr>
          <p:nvPr/>
        </p:nvSpPr>
        <p:spPr bwMode="auto">
          <a:xfrm>
            <a:off x="2667000" y="5181600"/>
            <a:ext cx="15001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00B050"/>
                </a:solidFill>
              </a:rPr>
              <a:t>yes</a:t>
            </a:r>
          </a:p>
          <a:p>
            <a:pPr algn="ctr"/>
            <a:r>
              <a:rPr lang="en-US" sz="2800" dirty="0">
                <a:solidFill>
                  <a:srgbClr val="00B050"/>
                </a:solidFill>
              </a:rPr>
              <a:t>[+ proof]</a:t>
            </a:r>
          </a:p>
        </p:txBody>
      </p:sp>
      <p:sp>
        <p:nvSpPr>
          <p:cNvPr id="152590" name="Text Box 14"/>
          <p:cNvSpPr txBox="1">
            <a:spLocks noChangeArrowheads="1"/>
          </p:cNvSpPr>
          <p:nvPr/>
        </p:nvSpPr>
        <p:spPr bwMode="auto">
          <a:xfrm>
            <a:off x="4953000" y="5181600"/>
            <a:ext cx="291817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accent2"/>
                </a:solidFill>
              </a:rPr>
              <a:t>no</a:t>
            </a:r>
          </a:p>
          <a:p>
            <a:r>
              <a:rPr lang="en-US" sz="2800" dirty="0">
                <a:solidFill>
                  <a:schemeClr val="accent2"/>
                </a:solidFill>
              </a:rPr>
              <a:t>+ counter-example</a:t>
            </a:r>
          </a:p>
        </p:txBody>
      </p:sp>
      <p:sp>
        <p:nvSpPr>
          <p:cNvPr id="152591" name="Rectangle 15"/>
          <p:cNvSpPr>
            <a:spLocks noChangeArrowheads="1"/>
          </p:cNvSpPr>
          <p:nvPr/>
        </p:nvSpPr>
        <p:spPr bwMode="auto">
          <a:xfrm>
            <a:off x="1295400" y="1676400"/>
            <a:ext cx="3200400" cy="762000"/>
          </a:xfrm>
          <a:prstGeom prst="rect">
            <a:avLst/>
          </a:prstGeom>
          <a:noFill/>
          <a:ln w="38100">
            <a:solidFill>
              <a:schemeClr val="accent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2592" name="Rectangle 16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276600" y="2438400"/>
            <a:ext cx="381000" cy="304800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5105400" y="2438400"/>
            <a:ext cx="304800" cy="304800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3581400" y="4800600"/>
            <a:ext cx="304800" cy="304800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4800600" y="4800600"/>
            <a:ext cx="304800" cy="304800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9" grpId="0"/>
      <p:bldP spid="152590" grpId="0"/>
      <p:bldP spid="152591" grpId="0" animBg="1"/>
      <p:bldP spid="15259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Logic (continued)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/>
              <a:t>Branching-time logic:</a:t>
            </a:r>
          </a:p>
          <a:p>
            <a:pPr lvl="1" eaLnBrk="1" hangingPunct="1"/>
            <a:r>
              <a:rPr lang="en-US" dirty="0" smtClean="0"/>
              <a:t>The computation is an infinite tree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The logic talks about the </a:t>
            </a:r>
            <a:r>
              <a:rPr lang="en-US" i="1" dirty="0" smtClean="0"/>
              <a:t>tree structure</a:t>
            </a:r>
          </a:p>
          <a:p>
            <a:pPr lvl="2" eaLnBrk="1" hangingPunct="1"/>
            <a:r>
              <a:rPr lang="en-US" sz="2400" dirty="0" smtClean="0"/>
              <a:t>AF AG p</a:t>
            </a:r>
          </a:p>
          <a:p>
            <a:pPr lvl="2" eaLnBrk="1" hangingPunct="1"/>
            <a:r>
              <a:rPr lang="en-US" sz="2400" dirty="0" smtClean="0"/>
              <a:t>EX p</a:t>
            </a:r>
          </a:p>
        </p:txBody>
      </p:sp>
      <p:grpSp>
        <p:nvGrpSpPr>
          <p:cNvPr id="2" name="Group 83"/>
          <p:cNvGrpSpPr>
            <a:grpSpLocks/>
          </p:cNvGrpSpPr>
          <p:nvPr/>
        </p:nvGrpSpPr>
        <p:grpSpPr bwMode="auto">
          <a:xfrm>
            <a:off x="2667000" y="2590800"/>
            <a:ext cx="2743200" cy="1752600"/>
            <a:chOff x="1680" y="1632"/>
            <a:chExt cx="1728" cy="1104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22543" name="Oval 52"/>
            <p:cNvSpPr>
              <a:spLocks noChangeArrowheads="1"/>
            </p:cNvSpPr>
            <p:nvPr/>
          </p:nvSpPr>
          <p:spPr bwMode="auto">
            <a:xfrm>
              <a:off x="2496" y="1728"/>
              <a:ext cx="144" cy="144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4" name="Oval 53"/>
            <p:cNvSpPr>
              <a:spLocks noChangeArrowheads="1"/>
            </p:cNvSpPr>
            <p:nvPr/>
          </p:nvSpPr>
          <p:spPr bwMode="auto">
            <a:xfrm>
              <a:off x="2208" y="2016"/>
              <a:ext cx="144" cy="144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5" name="Oval 54"/>
            <p:cNvSpPr>
              <a:spLocks noChangeArrowheads="1"/>
            </p:cNvSpPr>
            <p:nvPr/>
          </p:nvSpPr>
          <p:spPr bwMode="auto">
            <a:xfrm>
              <a:off x="2784" y="2016"/>
              <a:ext cx="144" cy="144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6" name="Oval 55"/>
            <p:cNvSpPr>
              <a:spLocks noChangeArrowheads="1"/>
            </p:cNvSpPr>
            <p:nvPr/>
          </p:nvSpPr>
          <p:spPr bwMode="auto">
            <a:xfrm>
              <a:off x="1968" y="2304"/>
              <a:ext cx="144" cy="144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7" name="Oval 56"/>
            <p:cNvSpPr>
              <a:spLocks noChangeArrowheads="1"/>
            </p:cNvSpPr>
            <p:nvPr/>
          </p:nvSpPr>
          <p:spPr bwMode="auto">
            <a:xfrm>
              <a:off x="2400" y="2304"/>
              <a:ext cx="144" cy="144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8" name="Oval 57"/>
            <p:cNvSpPr>
              <a:spLocks noChangeArrowheads="1"/>
            </p:cNvSpPr>
            <p:nvPr/>
          </p:nvSpPr>
          <p:spPr bwMode="auto">
            <a:xfrm>
              <a:off x="2592" y="2304"/>
              <a:ext cx="144" cy="144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9" name="Oval 58"/>
            <p:cNvSpPr>
              <a:spLocks noChangeArrowheads="1"/>
            </p:cNvSpPr>
            <p:nvPr/>
          </p:nvSpPr>
          <p:spPr bwMode="auto">
            <a:xfrm>
              <a:off x="3024" y="2304"/>
              <a:ext cx="144" cy="144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0" name="Oval 59"/>
            <p:cNvSpPr>
              <a:spLocks noChangeArrowheads="1"/>
            </p:cNvSpPr>
            <p:nvPr/>
          </p:nvSpPr>
          <p:spPr bwMode="auto">
            <a:xfrm>
              <a:off x="1680" y="2592"/>
              <a:ext cx="144" cy="144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1" name="Oval 60"/>
            <p:cNvSpPr>
              <a:spLocks noChangeArrowheads="1"/>
            </p:cNvSpPr>
            <p:nvPr/>
          </p:nvSpPr>
          <p:spPr bwMode="auto">
            <a:xfrm>
              <a:off x="1968" y="2592"/>
              <a:ext cx="144" cy="144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2" name="Oval 61"/>
            <p:cNvSpPr>
              <a:spLocks noChangeArrowheads="1"/>
            </p:cNvSpPr>
            <p:nvPr/>
          </p:nvSpPr>
          <p:spPr bwMode="auto">
            <a:xfrm>
              <a:off x="2208" y="2592"/>
              <a:ext cx="144" cy="144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3" name="Oval 62"/>
            <p:cNvSpPr>
              <a:spLocks noChangeArrowheads="1"/>
            </p:cNvSpPr>
            <p:nvPr/>
          </p:nvSpPr>
          <p:spPr bwMode="auto">
            <a:xfrm>
              <a:off x="2400" y="2592"/>
              <a:ext cx="144" cy="144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4" name="Oval 63"/>
            <p:cNvSpPr>
              <a:spLocks noChangeArrowheads="1"/>
            </p:cNvSpPr>
            <p:nvPr/>
          </p:nvSpPr>
          <p:spPr bwMode="auto">
            <a:xfrm>
              <a:off x="2784" y="2592"/>
              <a:ext cx="144" cy="144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5" name="Oval 64"/>
            <p:cNvSpPr>
              <a:spLocks noChangeArrowheads="1"/>
            </p:cNvSpPr>
            <p:nvPr/>
          </p:nvSpPr>
          <p:spPr bwMode="auto">
            <a:xfrm>
              <a:off x="2976" y="2592"/>
              <a:ext cx="144" cy="144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6" name="Oval 65"/>
            <p:cNvSpPr>
              <a:spLocks noChangeArrowheads="1"/>
            </p:cNvSpPr>
            <p:nvPr/>
          </p:nvSpPr>
          <p:spPr bwMode="auto">
            <a:xfrm>
              <a:off x="3264" y="2592"/>
              <a:ext cx="144" cy="144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7" name="Line 66"/>
            <p:cNvSpPr>
              <a:spLocks noChangeShapeType="1"/>
            </p:cNvSpPr>
            <p:nvPr/>
          </p:nvSpPr>
          <p:spPr bwMode="auto">
            <a:xfrm>
              <a:off x="2400" y="1632"/>
              <a:ext cx="96" cy="96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22558" name="AutoShape 67"/>
            <p:cNvCxnSpPr>
              <a:cxnSpLocks noChangeShapeType="1"/>
              <a:stCxn id="22543" idx="3"/>
              <a:endCxn id="22544" idx="7"/>
            </p:cNvCxnSpPr>
            <p:nvPr/>
          </p:nvCxnSpPr>
          <p:spPr bwMode="auto">
            <a:xfrm flipH="1">
              <a:off x="2331" y="1851"/>
              <a:ext cx="186" cy="186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2559" name="AutoShape 68"/>
            <p:cNvCxnSpPr>
              <a:cxnSpLocks noChangeShapeType="1"/>
              <a:stCxn id="22543" idx="5"/>
              <a:endCxn id="22545" idx="1"/>
            </p:cNvCxnSpPr>
            <p:nvPr/>
          </p:nvCxnSpPr>
          <p:spPr bwMode="auto">
            <a:xfrm>
              <a:off x="2619" y="1851"/>
              <a:ext cx="186" cy="186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2560" name="AutoShape 69"/>
            <p:cNvCxnSpPr>
              <a:cxnSpLocks noChangeShapeType="1"/>
              <a:stCxn id="22544" idx="3"/>
              <a:endCxn id="22546" idx="7"/>
            </p:cNvCxnSpPr>
            <p:nvPr/>
          </p:nvCxnSpPr>
          <p:spPr bwMode="auto">
            <a:xfrm flipH="1">
              <a:off x="2091" y="2139"/>
              <a:ext cx="138" cy="186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2561" name="AutoShape 70"/>
            <p:cNvCxnSpPr>
              <a:cxnSpLocks noChangeShapeType="1"/>
              <a:stCxn id="22544" idx="5"/>
              <a:endCxn id="22547" idx="1"/>
            </p:cNvCxnSpPr>
            <p:nvPr/>
          </p:nvCxnSpPr>
          <p:spPr bwMode="auto">
            <a:xfrm>
              <a:off x="2331" y="2139"/>
              <a:ext cx="90" cy="186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2562" name="AutoShape 71"/>
            <p:cNvCxnSpPr>
              <a:cxnSpLocks noChangeShapeType="1"/>
              <a:stCxn id="22545" idx="3"/>
              <a:endCxn id="22548" idx="7"/>
            </p:cNvCxnSpPr>
            <p:nvPr/>
          </p:nvCxnSpPr>
          <p:spPr bwMode="auto">
            <a:xfrm flipH="1">
              <a:off x="2715" y="2139"/>
              <a:ext cx="90" cy="186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2563" name="AutoShape 72"/>
            <p:cNvCxnSpPr>
              <a:cxnSpLocks noChangeShapeType="1"/>
              <a:stCxn id="22545" idx="5"/>
              <a:endCxn id="22549" idx="1"/>
            </p:cNvCxnSpPr>
            <p:nvPr/>
          </p:nvCxnSpPr>
          <p:spPr bwMode="auto">
            <a:xfrm>
              <a:off x="2907" y="2139"/>
              <a:ext cx="138" cy="186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2564" name="AutoShape 73"/>
            <p:cNvCxnSpPr>
              <a:cxnSpLocks noChangeShapeType="1"/>
              <a:stCxn id="22546" idx="3"/>
              <a:endCxn id="22550" idx="7"/>
            </p:cNvCxnSpPr>
            <p:nvPr/>
          </p:nvCxnSpPr>
          <p:spPr bwMode="auto">
            <a:xfrm flipH="1">
              <a:off x="1803" y="2427"/>
              <a:ext cx="186" cy="186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2565" name="AutoShape 74"/>
            <p:cNvCxnSpPr>
              <a:cxnSpLocks noChangeShapeType="1"/>
              <a:stCxn id="22546" idx="4"/>
              <a:endCxn id="22551" idx="0"/>
            </p:cNvCxnSpPr>
            <p:nvPr/>
          </p:nvCxnSpPr>
          <p:spPr bwMode="auto">
            <a:xfrm>
              <a:off x="2040" y="2448"/>
              <a:ext cx="0" cy="144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2566" name="AutoShape 75"/>
            <p:cNvCxnSpPr>
              <a:cxnSpLocks noChangeShapeType="1"/>
              <a:stCxn id="22546" idx="5"/>
              <a:endCxn id="22552" idx="1"/>
            </p:cNvCxnSpPr>
            <p:nvPr/>
          </p:nvCxnSpPr>
          <p:spPr bwMode="auto">
            <a:xfrm>
              <a:off x="2091" y="2427"/>
              <a:ext cx="138" cy="186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2567" name="AutoShape 76"/>
            <p:cNvCxnSpPr>
              <a:cxnSpLocks noChangeShapeType="1"/>
              <a:stCxn id="22547" idx="4"/>
              <a:endCxn id="22553" idx="0"/>
            </p:cNvCxnSpPr>
            <p:nvPr/>
          </p:nvCxnSpPr>
          <p:spPr bwMode="auto">
            <a:xfrm>
              <a:off x="2472" y="2448"/>
              <a:ext cx="0" cy="144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2568" name="AutoShape 77"/>
            <p:cNvCxnSpPr>
              <a:cxnSpLocks noChangeShapeType="1"/>
              <a:stCxn id="22548" idx="5"/>
              <a:endCxn id="22554" idx="0"/>
            </p:cNvCxnSpPr>
            <p:nvPr/>
          </p:nvCxnSpPr>
          <p:spPr bwMode="auto">
            <a:xfrm>
              <a:off x="2715" y="2427"/>
              <a:ext cx="141" cy="165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2569" name="Oval 78"/>
            <p:cNvSpPr>
              <a:spLocks noChangeArrowheads="1"/>
            </p:cNvSpPr>
            <p:nvPr/>
          </p:nvSpPr>
          <p:spPr bwMode="auto">
            <a:xfrm>
              <a:off x="2592" y="2592"/>
              <a:ext cx="144" cy="144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2570" name="AutoShape 79"/>
            <p:cNvCxnSpPr>
              <a:cxnSpLocks noChangeShapeType="1"/>
              <a:stCxn id="22548" idx="4"/>
              <a:endCxn id="22569" idx="0"/>
            </p:cNvCxnSpPr>
            <p:nvPr/>
          </p:nvCxnSpPr>
          <p:spPr bwMode="auto">
            <a:xfrm>
              <a:off x="2664" y="2448"/>
              <a:ext cx="0" cy="144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2571" name="AutoShape 80"/>
            <p:cNvCxnSpPr>
              <a:cxnSpLocks noChangeShapeType="1"/>
              <a:stCxn id="22549" idx="4"/>
              <a:endCxn id="22555" idx="0"/>
            </p:cNvCxnSpPr>
            <p:nvPr/>
          </p:nvCxnSpPr>
          <p:spPr bwMode="auto">
            <a:xfrm flipH="1">
              <a:off x="3048" y="2448"/>
              <a:ext cx="48" cy="144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2572" name="AutoShape 81"/>
            <p:cNvCxnSpPr>
              <a:cxnSpLocks noChangeShapeType="1"/>
              <a:stCxn id="22549" idx="5"/>
              <a:endCxn id="22556" idx="1"/>
            </p:cNvCxnSpPr>
            <p:nvPr/>
          </p:nvCxnSpPr>
          <p:spPr bwMode="auto">
            <a:xfrm>
              <a:off x="3147" y="2427"/>
              <a:ext cx="138" cy="186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sp>
        <p:nvSpPr>
          <p:cNvPr id="149589" name="Rectangle 85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9592" name="Rectangle 88"/>
          <p:cNvSpPr>
            <a:spLocks noChangeArrowheads="1"/>
          </p:cNvSpPr>
          <p:nvPr/>
        </p:nvSpPr>
        <p:spPr bwMode="auto">
          <a:xfrm>
            <a:off x="2514600" y="3124200"/>
            <a:ext cx="1600200" cy="1295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9595" name="Text Box 91"/>
          <p:cNvSpPr txBox="1">
            <a:spLocks noChangeArrowheads="1"/>
          </p:cNvSpPr>
          <p:nvPr/>
        </p:nvSpPr>
        <p:spPr bwMode="auto">
          <a:xfrm>
            <a:off x="4417906" y="3124200"/>
            <a:ext cx="3064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p</a:t>
            </a:r>
          </a:p>
        </p:txBody>
      </p:sp>
      <p:grpSp>
        <p:nvGrpSpPr>
          <p:cNvPr id="3" name="Group 92"/>
          <p:cNvGrpSpPr>
            <a:grpSpLocks/>
          </p:cNvGrpSpPr>
          <p:nvPr/>
        </p:nvGrpSpPr>
        <p:grpSpPr bwMode="auto">
          <a:xfrm>
            <a:off x="7162800" y="3581400"/>
            <a:ext cx="1524000" cy="2433638"/>
            <a:chOff x="4512" y="2256"/>
            <a:chExt cx="960" cy="1533"/>
          </a:xfrm>
        </p:grpSpPr>
        <p:sp>
          <p:nvSpPr>
            <p:cNvPr id="22537" name="Text Box 93"/>
            <p:cNvSpPr txBox="1">
              <a:spLocks noChangeArrowheads="1"/>
            </p:cNvSpPr>
            <p:nvPr/>
          </p:nvSpPr>
          <p:spPr bwMode="auto">
            <a:xfrm>
              <a:off x="4512" y="2832"/>
              <a:ext cx="543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F</a:t>
              </a:r>
              <a:r>
                <a:rPr lang="en-US"/>
                <a:t>uture</a:t>
              </a:r>
            </a:p>
          </p:txBody>
        </p:sp>
        <p:sp>
          <p:nvSpPr>
            <p:cNvPr id="22538" name="Text Box 94"/>
            <p:cNvSpPr txBox="1">
              <a:spLocks noChangeArrowheads="1"/>
            </p:cNvSpPr>
            <p:nvPr/>
          </p:nvSpPr>
          <p:spPr bwMode="auto">
            <a:xfrm>
              <a:off x="4512" y="3072"/>
              <a:ext cx="643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G</a:t>
              </a:r>
              <a:r>
                <a:rPr lang="en-US"/>
                <a:t>lobally</a:t>
              </a:r>
            </a:p>
          </p:txBody>
        </p:sp>
        <p:sp>
          <p:nvSpPr>
            <p:cNvPr id="22539" name="Text Box 95"/>
            <p:cNvSpPr txBox="1">
              <a:spLocks noChangeArrowheads="1"/>
            </p:cNvSpPr>
            <p:nvPr/>
          </p:nvSpPr>
          <p:spPr bwMode="auto">
            <a:xfrm>
              <a:off x="4512" y="3312"/>
              <a:ext cx="404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U</a:t>
              </a:r>
              <a:r>
                <a:rPr lang="en-US"/>
                <a:t>ntil</a:t>
              </a:r>
            </a:p>
          </p:txBody>
        </p:sp>
        <p:sp>
          <p:nvSpPr>
            <p:cNvPr id="22540" name="Text Box 96"/>
            <p:cNvSpPr txBox="1">
              <a:spLocks noChangeArrowheads="1"/>
            </p:cNvSpPr>
            <p:nvPr/>
          </p:nvSpPr>
          <p:spPr bwMode="auto">
            <a:xfrm>
              <a:off x="4512" y="2256"/>
              <a:ext cx="686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A</a:t>
              </a:r>
              <a:r>
                <a:rPr lang="en-US"/>
                <a:t>ll paths</a:t>
              </a:r>
            </a:p>
          </p:txBody>
        </p:sp>
        <p:sp>
          <p:nvSpPr>
            <p:cNvPr id="22541" name="Text Box 97"/>
            <p:cNvSpPr txBox="1">
              <a:spLocks noChangeArrowheads="1"/>
            </p:cNvSpPr>
            <p:nvPr/>
          </p:nvSpPr>
          <p:spPr bwMode="auto">
            <a:xfrm>
              <a:off x="4516" y="2496"/>
              <a:ext cx="956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E</a:t>
              </a:r>
              <a:r>
                <a:rPr lang="en-US"/>
                <a:t>xists a path</a:t>
              </a:r>
            </a:p>
          </p:txBody>
        </p:sp>
        <p:sp>
          <p:nvSpPr>
            <p:cNvPr id="22542" name="Text Box 98"/>
            <p:cNvSpPr txBox="1">
              <a:spLocks noChangeArrowheads="1"/>
            </p:cNvSpPr>
            <p:nvPr/>
          </p:nvSpPr>
          <p:spPr bwMode="auto">
            <a:xfrm>
              <a:off x="4512" y="3552"/>
              <a:ext cx="441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ne</a:t>
              </a:r>
              <a:r>
                <a:rPr lang="en-US" b="1">
                  <a:solidFill>
                    <a:schemeClr val="tx2"/>
                  </a:solidFill>
                  <a:latin typeface="cmmi10" pitchFamily="34" charset="0"/>
                </a:rPr>
                <a:t>X</a:t>
              </a:r>
              <a:r>
                <a:rPr lang="en-US"/>
                <a:t>t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665306" y="3124200"/>
            <a:ext cx="1449494" cy="1295400"/>
            <a:chOff x="3198706" y="5181600"/>
            <a:chExt cx="1449494" cy="1295400"/>
          </a:xfrm>
        </p:grpSpPr>
        <p:sp>
          <p:nvSpPr>
            <p:cNvPr id="45" name="Oval 53"/>
            <p:cNvSpPr>
              <a:spLocks noChangeArrowheads="1"/>
            </p:cNvSpPr>
            <p:nvPr/>
          </p:nvSpPr>
          <p:spPr bwMode="auto">
            <a:xfrm>
              <a:off x="4038600" y="5257800"/>
              <a:ext cx="228600" cy="2286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b="1" dirty="0"/>
            </a:p>
          </p:txBody>
        </p:sp>
        <p:sp>
          <p:nvSpPr>
            <p:cNvPr id="46" name="Oval 55"/>
            <p:cNvSpPr>
              <a:spLocks noChangeArrowheads="1"/>
            </p:cNvSpPr>
            <p:nvPr/>
          </p:nvSpPr>
          <p:spPr bwMode="auto">
            <a:xfrm>
              <a:off x="3657600" y="5715000"/>
              <a:ext cx="228600" cy="2286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Oval 56"/>
            <p:cNvSpPr>
              <a:spLocks noChangeArrowheads="1"/>
            </p:cNvSpPr>
            <p:nvPr/>
          </p:nvSpPr>
          <p:spPr bwMode="auto">
            <a:xfrm>
              <a:off x="4343400" y="5715000"/>
              <a:ext cx="228600" cy="2286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Oval 59"/>
            <p:cNvSpPr>
              <a:spLocks noChangeArrowheads="1"/>
            </p:cNvSpPr>
            <p:nvPr/>
          </p:nvSpPr>
          <p:spPr bwMode="auto">
            <a:xfrm>
              <a:off x="3200400" y="6172200"/>
              <a:ext cx="228600" cy="2286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Oval 60"/>
            <p:cNvSpPr>
              <a:spLocks noChangeArrowheads="1"/>
            </p:cNvSpPr>
            <p:nvPr/>
          </p:nvSpPr>
          <p:spPr bwMode="auto">
            <a:xfrm>
              <a:off x="3657600" y="6172200"/>
              <a:ext cx="228600" cy="2286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Oval 61"/>
            <p:cNvSpPr>
              <a:spLocks noChangeArrowheads="1"/>
            </p:cNvSpPr>
            <p:nvPr/>
          </p:nvSpPr>
          <p:spPr bwMode="auto">
            <a:xfrm>
              <a:off x="4038600" y="6172200"/>
              <a:ext cx="228600" cy="2286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Oval 62"/>
            <p:cNvSpPr>
              <a:spLocks noChangeArrowheads="1"/>
            </p:cNvSpPr>
            <p:nvPr/>
          </p:nvSpPr>
          <p:spPr bwMode="auto">
            <a:xfrm>
              <a:off x="4343400" y="6172200"/>
              <a:ext cx="228600" cy="2286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2" name="AutoShape 69"/>
            <p:cNvCxnSpPr>
              <a:cxnSpLocks noChangeShapeType="1"/>
              <a:stCxn id="45" idx="3"/>
              <a:endCxn id="46" idx="7"/>
            </p:cNvCxnSpPr>
            <p:nvPr/>
          </p:nvCxnSpPr>
          <p:spPr bwMode="auto">
            <a:xfrm flipH="1">
              <a:off x="3852863" y="5453063"/>
              <a:ext cx="219075" cy="295275"/>
            </a:xfrm>
            <a:prstGeom prst="straightConnector1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53" name="AutoShape 70"/>
            <p:cNvCxnSpPr>
              <a:cxnSpLocks noChangeShapeType="1"/>
              <a:stCxn id="45" idx="5"/>
              <a:endCxn id="47" idx="1"/>
            </p:cNvCxnSpPr>
            <p:nvPr/>
          </p:nvCxnSpPr>
          <p:spPr bwMode="auto">
            <a:xfrm>
              <a:off x="4233863" y="5453063"/>
              <a:ext cx="142875" cy="295275"/>
            </a:xfrm>
            <a:prstGeom prst="straightConnector1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54" name="AutoShape 73"/>
            <p:cNvCxnSpPr>
              <a:cxnSpLocks noChangeShapeType="1"/>
              <a:stCxn id="46" idx="3"/>
              <a:endCxn id="48" idx="7"/>
            </p:cNvCxnSpPr>
            <p:nvPr/>
          </p:nvCxnSpPr>
          <p:spPr bwMode="auto">
            <a:xfrm flipH="1">
              <a:off x="3395663" y="5910263"/>
              <a:ext cx="295275" cy="295275"/>
            </a:xfrm>
            <a:prstGeom prst="straightConnector1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55" name="AutoShape 74"/>
            <p:cNvCxnSpPr>
              <a:cxnSpLocks noChangeShapeType="1"/>
              <a:stCxn id="46" idx="4"/>
              <a:endCxn id="49" idx="0"/>
            </p:cNvCxnSpPr>
            <p:nvPr/>
          </p:nvCxnSpPr>
          <p:spPr bwMode="auto">
            <a:xfrm>
              <a:off x="3771900" y="5943600"/>
              <a:ext cx="0" cy="228600"/>
            </a:xfrm>
            <a:prstGeom prst="straightConnector1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56" name="AutoShape 75"/>
            <p:cNvCxnSpPr>
              <a:cxnSpLocks noChangeShapeType="1"/>
              <a:stCxn id="46" idx="5"/>
              <a:endCxn id="50" idx="1"/>
            </p:cNvCxnSpPr>
            <p:nvPr/>
          </p:nvCxnSpPr>
          <p:spPr bwMode="auto">
            <a:xfrm>
              <a:off x="3852863" y="5910263"/>
              <a:ext cx="219075" cy="295275"/>
            </a:xfrm>
            <a:prstGeom prst="straightConnector1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57" name="AutoShape 76"/>
            <p:cNvCxnSpPr>
              <a:cxnSpLocks noChangeShapeType="1"/>
              <a:stCxn id="47" idx="4"/>
              <a:endCxn id="51" idx="0"/>
            </p:cNvCxnSpPr>
            <p:nvPr/>
          </p:nvCxnSpPr>
          <p:spPr bwMode="auto">
            <a:xfrm>
              <a:off x="4457700" y="5943600"/>
              <a:ext cx="0" cy="228600"/>
            </a:xfrm>
            <a:prstGeom prst="straightConnector1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58" name="TextBox 57"/>
            <p:cNvSpPr txBox="1"/>
            <p:nvPr/>
          </p:nvSpPr>
          <p:spPr>
            <a:xfrm>
              <a:off x="4036906" y="518160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p</a:t>
              </a:r>
              <a:endParaRPr lang="en-US" b="1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341706" y="5650468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p</a:t>
              </a:r>
              <a:endParaRPr lang="en-US" b="1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341706" y="6107668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p</a:t>
              </a:r>
              <a:endParaRPr lang="en-US" b="1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036906" y="6107668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p</a:t>
              </a:r>
              <a:endParaRPr lang="en-US" b="1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657600" y="5650468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p</a:t>
              </a:r>
              <a:endParaRPr lang="en-US" b="1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655906" y="6107668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p</a:t>
              </a:r>
              <a:endParaRPr lang="en-US" b="1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198706" y="6107668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p</a:t>
              </a:r>
              <a:endParaRPr lang="en-US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89" grpId="0" animBg="1"/>
      <p:bldP spid="149592" grpId="0" animBg="1"/>
      <p:bldP spid="149592" grpId="1" animBg="1"/>
      <p:bldP spid="14959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Linear-time vs. Branching-time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Recall: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/>
            <a:r>
              <a:rPr lang="en-US" dirty="0" smtClean="0"/>
              <a:t>M ⊨ AFG clear ?</a:t>
            </a:r>
          </a:p>
          <a:p>
            <a:pPr lvl="1"/>
            <a:r>
              <a:rPr lang="en-US" dirty="0" smtClean="0"/>
              <a:t>M ⊨ AF AG clear ?</a:t>
            </a:r>
          </a:p>
          <a:p>
            <a:pPr lvl="2" eaLnBrk="1" hangingPunct="1"/>
            <a:r>
              <a:rPr lang="en-US" dirty="0" smtClean="0"/>
              <a:t>Counter-example: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828800" y="2376487"/>
            <a:ext cx="4627563" cy="1285874"/>
            <a:chOff x="1152" y="1392"/>
            <a:chExt cx="2915" cy="810"/>
          </a:xfrm>
        </p:grpSpPr>
        <p:cxnSp>
          <p:nvCxnSpPr>
            <p:cNvPr id="23574" name="AutoShape 4"/>
            <p:cNvCxnSpPr>
              <a:cxnSpLocks noChangeShapeType="1"/>
              <a:stCxn id="23585" idx="2"/>
              <a:endCxn id="23585" idx="3"/>
            </p:cNvCxnSpPr>
            <p:nvPr/>
          </p:nvCxnSpPr>
          <p:spPr bwMode="auto">
            <a:xfrm rot="10800000" flipH="1" flipV="1">
              <a:off x="1296" y="1632"/>
              <a:ext cx="77" cy="136"/>
            </a:xfrm>
            <a:prstGeom prst="curvedConnector4">
              <a:avLst>
                <a:gd name="adj1" fmla="val -187014"/>
                <a:gd name="adj2" fmla="val 24706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152" y="1392"/>
              <a:ext cx="672" cy="432"/>
              <a:chOff x="864" y="1680"/>
              <a:chExt cx="672" cy="432"/>
            </a:xfrm>
          </p:grpSpPr>
          <p:sp>
            <p:nvSpPr>
              <p:cNvPr id="23585" name="Oval 6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28" cy="38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b="1"/>
                  <a:t>0000</a:t>
                </a:r>
              </a:p>
            </p:txBody>
          </p:sp>
          <p:sp>
            <p:nvSpPr>
              <p:cNvPr id="23586" name="Line 7"/>
              <p:cNvSpPr>
                <a:spLocks noChangeShapeType="1"/>
              </p:cNvSpPr>
              <p:nvPr/>
            </p:nvSpPr>
            <p:spPr bwMode="auto">
              <a:xfrm>
                <a:off x="864" y="1680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76" name="Oval 8"/>
            <p:cNvSpPr>
              <a:spLocks noChangeArrowheads="1"/>
            </p:cNvSpPr>
            <p:nvPr/>
          </p:nvSpPr>
          <p:spPr bwMode="auto">
            <a:xfrm>
              <a:off x="2016" y="1440"/>
              <a:ext cx="528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1000</a:t>
              </a:r>
            </a:p>
          </p:txBody>
        </p:sp>
        <p:cxnSp>
          <p:nvCxnSpPr>
            <p:cNvPr id="23577" name="AutoShape 9"/>
            <p:cNvCxnSpPr>
              <a:cxnSpLocks noChangeShapeType="1"/>
              <a:stCxn id="23585" idx="6"/>
              <a:endCxn id="23576" idx="2"/>
            </p:cNvCxnSpPr>
            <p:nvPr/>
          </p:nvCxnSpPr>
          <p:spPr bwMode="auto">
            <a:xfrm>
              <a:off x="1824" y="1632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3578" name="Oval 10"/>
            <p:cNvSpPr>
              <a:spLocks noChangeArrowheads="1"/>
            </p:cNvSpPr>
            <p:nvPr/>
          </p:nvSpPr>
          <p:spPr bwMode="auto">
            <a:xfrm>
              <a:off x="2736" y="1440"/>
              <a:ext cx="528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0110</a:t>
              </a:r>
            </a:p>
          </p:txBody>
        </p:sp>
        <p:cxnSp>
          <p:nvCxnSpPr>
            <p:cNvPr id="23579" name="AutoShape 11"/>
            <p:cNvCxnSpPr>
              <a:cxnSpLocks noChangeShapeType="1"/>
              <a:stCxn id="23576" idx="6"/>
              <a:endCxn id="23578" idx="2"/>
            </p:cNvCxnSpPr>
            <p:nvPr/>
          </p:nvCxnSpPr>
          <p:spPr bwMode="auto">
            <a:xfrm>
              <a:off x="2544" y="1632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3580" name="Oval 12"/>
            <p:cNvSpPr>
              <a:spLocks noChangeArrowheads="1"/>
            </p:cNvSpPr>
            <p:nvPr/>
          </p:nvSpPr>
          <p:spPr bwMode="auto">
            <a:xfrm>
              <a:off x="3504" y="1440"/>
              <a:ext cx="528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0101</a:t>
              </a:r>
            </a:p>
          </p:txBody>
        </p:sp>
        <p:cxnSp>
          <p:nvCxnSpPr>
            <p:cNvPr id="23581" name="AutoShape 13"/>
            <p:cNvCxnSpPr>
              <a:cxnSpLocks noChangeShapeType="1"/>
              <a:stCxn id="23578" idx="6"/>
              <a:endCxn id="23580" idx="2"/>
            </p:cNvCxnSpPr>
            <p:nvPr/>
          </p:nvCxnSpPr>
          <p:spPr bwMode="auto">
            <a:xfrm>
              <a:off x="3264" y="1632"/>
              <a:ext cx="24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3582" name="AutoShape 14"/>
            <p:cNvCxnSpPr>
              <a:cxnSpLocks noChangeShapeType="1"/>
              <a:stCxn id="23580" idx="5"/>
              <a:endCxn id="23580" idx="6"/>
            </p:cNvCxnSpPr>
            <p:nvPr/>
          </p:nvCxnSpPr>
          <p:spPr bwMode="auto">
            <a:xfrm rot="5400000" flipH="1" flipV="1">
              <a:off x="3926" y="1661"/>
              <a:ext cx="136" cy="77"/>
            </a:xfrm>
            <a:prstGeom prst="curvedConnector4">
              <a:avLst>
                <a:gd name="adj1" fmla="val -147060"/>
                <a:gd name="adj2" fmla="val 28701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3583" name="Rectangle 15"/>
            <p:cNvSpPr>
              <a:spLocks noChangeArrowheads="1"/>
            </p:cNvSpPr>
            <p:nvPr/>
          </p:nvSpPr>
          <p:spPr bwMode="auto">
            <a:xfrm>
              <a:off x="1344" y="1872"/>
              <a:ext cx="56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dirty="0"/>
                <a:t>clear</a:t>
              </a:r>
            </a:p>
          </p:txBody>
        </p:sp>
        <p:sp>
          <p:nvSpPr>
            <p:cNvPr id="23584" name="Rectangle 16"/>
            <p:cNvSpPr>
              <a:spLocks noChangeArrowheads="1"/>
            </p:cNvSpPr>
            <p:nvPr/>
          </p:nvSpPr>
          <p:spPr bwMode="auto">
            <a:xfrm>
              <a:off x="3504" y="1872"/>
              <a:ext cx="56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dirty="0" smtClean="0"/>
                <a:t>clear</a:t>
              </a:r>
              <a:endParaRPr lang="en-US" sz="2800" dirty="0"/>
            </a:p>
          </p:txBody>
        </p:sp>
      </p:grpSp>
      <p:sp>
        <p:nvSpPr>
          <p:cNvPr id="23557" name="Text Box 18"/>
          <p:cNvSpPr txBox="1">
            <a:spLocks noChangeArrowheads="1"/>
          </p:cNvSpPr>
          <p:nvPr/>
        </p:nvSpPr>
        <p:spPr bwMode="auto">
          <a:xfrm>
            <a:off x="3733800" y="4495800"/>
            <a:ext cx="423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ym typeface="Wingdings" pitchFamily="2" charset="2"/>
              </a:rPr>
              <a:t></a:t>
            </a:r>
          </a:p>
        </p:txBody>
      </p:sp>
      <p:sp>
        <p:nvSpPr>
          <p:cNvPr id="150547" name="Text Box 19"/>
          <p:cNvSpPr txBox="1">
            <a:spLocks noChangeArrowheads="1"/>
          </p:cNvSpPr>
          <p:nvPr/>
        </p:nvSpPr>
        <p:spPr bwMode="auto">
          <a:xfrm>
            <a:off x="3962400" y="4953000"/>
            <a:ext cx="37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ym typeface="Wingdings" pitchFamily="2" charset="2"/>
              </a:rPr>
              <a:t>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4419600" y="5105402"/>
            <a:ext cx="2209800" cy="1285876"/>
            <a:chOff x="1872" y="3408"/>
            <a:chExt cx="1392" cy="810"/>
          </a:xfrm>
        </p:grpSpPr>
        <p:cxnSp>
          <p:nvCxnSpPr>
            <p:cNvPr id="23567" name="AutoShape 21"/>
            <p:cNvCxnSpPr>
              <a:cxnSpLocks noChangeShapeType="1"/>
              <a:stCxn id="23572" idx="2"/>
              <a:endCxn id="23572" idx="3"/>
            </p:cNvCxnSpPr>
            <p:nvPr/>
          </p:nvCxnSpPr>
          <p:spPr bwMode="auto">
            <a:xfrm rot="10800000" flipH="1" flipV="1">
              <a:off x="2016" y="3648"/>
              <a:ext cx="77" cy="136"/>
            </a:xfrm>
            <a:prstGeom prst="curvedConnector4">
              <a:avLst>
                <a:gd name="adj1" fmla="val -187014"/>
                <a:gd name="adj2" fmla="val 24706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1872" y="3408"/>
              <a:ext cx="672" cy="432"/>
              <a:chOff x="864" y="1680"/>
              <a:chExt cx="672" cy="432"/>
            </a:xfrm>
          </p:grpSpPr>
          <p:sp>
            <p:nvSpPr>
              <p:cNvPr id="23572" name="Oval 23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28" cy="38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b="1"/>
                  <a:t>0000</a:t>
                </a:r>
              </a:p>
            </p:txBody>
          </p:sp>
          <p:sp>
            <p:nvSpPr>
              <p:cNvPr id="23573" name="Line 24"/>
              <p:cNvSpPr>
                <a:spLocks noChangeShapeType="1"/>
              </p:cNvSpPr>
              <p:nvPr/>
            </p:nvSpPr>
            <p:spPr bwMode="auto">
              <a:xfrm>
                <a:off x="864" y="1680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69" name="Oval 25"/>
            <p:cNvSpPr>
              <a:spLocks noChangeArrowheads="1"/>
            </p:cNvSpPr>
            <p:nvPr/>
          </p:nvSpPr>
          <p:spPr bwMode="auto">
            <a:xfrm>
              <a:off x="2736" y="3456"/>
              <a:ext cx="528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1000</a:t>
              </a:r>
            </a:p>
          </p:txBody>
        </p:sp>
        <p:cxnSp>
          <p:nvCxnSpPr>
            <p:cNvPr id="23570" name="AutoShape 26"/>
            <p:cNvCxnSpPr>
              <a:cxnSpLocks noChangeShapeType="1"/>
              <a:stCxn id="23572" idx="6"/>
              <a:endCxn id="23569" idx="2"/>
            </p:cNvCxnSpPr>
            <p:nvPr/>
          </p:nvCxnSpPr>
          <p:spPr bwMode="auto">
            <a:xfrm>
              <a:off x="2544" y="3648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3571" name="Rectangle 32"/>
            <p:cNvSpPr>
              <a:spLocks noChangeArrowheads="1"/>
            </p:cNvSpPr>
            <p:nvPr/>
          </p:nvSpPr>
          <p:spPr bwMode="auto">
            <a:xfrm>
              <a:off x="2064" y="3888"/>
              <a:ext cx="56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dirty="0"/>
                <a:t>clear</a:t>
              </a:r>
            </a:p>
          </p:txBody>
        </p:sp>
      </p:grpSp>
      <p:sp>
        <p:nvSpPr>
          <p:cNvPr id="150563" name="Rectangle 35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0564" name="Oval 36"/>
          <p:cNvSpPr>
            <a:spLocks noChangeArrowheads="1"/>
          </p:cNvSpPr>
          <p:nvPr/>
        </p:nvSpPr>
        <p:spPr bwMode="auto">
          <a:xfrm>
            <a:off x="4495800" y="5105400"/>
            <a:ext cx="1143000" cy="762000"/>
          </a:xfrm>
          <a:prstGeom prst="ellips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5410198" y="4724405"/>
            <a:ext cx="1371600" cy="461963"/>
            <a:chOff x="3984" y="2928"/>
            <a:chExt cx="864" cy="291"/>
          </a:xfrm>
        </p:grpSpPr>
        <p:grpSp>
          <p:nvGrpSpPr>
            <p:cNvPr id="7" name="Group 41"/>
            <p:cNvGrpSpPr>
              <a:grpSpLocks/>
            </p:cNvGrpSpPr>
            <p:nvPr/>
          </p:nvGrpSpPr>
          <p:grpSpPr bwMode="auto">
            <a:xfrm>
              <a:off x="3984" y="2928"/>
              <a:ext cx="864" cy="240"/>
              <a:chOff x="3984" y="2928"/>
              <a:chExt cx="864" cy="240"/>
            </a:xfrm>
          </p:grpSpPr>
          <p:sp>
            <p:nvSpPr>
              <p:cNvPr id="23565" name="Line 39"/>
              <p:cNvSpPr>
                <a:spLocks noChangeShapeType="1"/>
              </p:cNvSpPr>
              <p:nvPr/>
            </p:nvSpPr>
            <p:spPr bwMode="auto">
              <a:xfrm>
                <a:off x="3984" y="2928"/>
                <a:ext cx="864" cy="240"/>
              </a:xfrm>
              <a:prstGeom prst="line">
                <a:avLst/>
              </a:prstGeom>
              <a:noFill/>
              <a:ln w="76200">
                <a:solidFill>
                  <a:schemeClr val="accent2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6" name="Line 40"/>
              <p:cNvSpPr>
                <a:spLocks noChangeShapeType="1"/>
              </p:cNvSpPr>
              <p:nvPr/>
            </p:nvSpPr>
            <p:spPr bwMode="auto">
              <a:xfrm flipH="1">
                <a:off x="3984" y="2928"/>
                <a:ext cx="864" cy="240"/>
              </a:xfrm>
              <a:prstGeom prst="line">
                <a:avLst/>
              </a:prstGeom>
              <a:noFill/>
              <a:ln w="76200">
                <a:solidFill>
                  <a:schemeClr val="accent2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64" name="Rectangle 38"/>
            <p:cNvSpPr>
              <a:spLocks noChangeArrowheads="1"/>
            </p:cNvSpPr>
            <p:nvPr/>
          </p:nvSpPr>
          <p:spPr bwMode="auto">
            <a:xfrm>
              <a:off x="3984" y="2928"/>
              <a:ext cx="77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dirty="0"/>
                <a:t>AG clear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0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47" grpId="0"/>
      <p:bldP spid="150563" grpId="0" animBg="1"/>
      <p:bldP spid="15056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Linear-time vs. Branching-time:</a:t>
            </a:r>
            <a:br>
              <a:rPr lang="en-US" dirty="0" smtClean="0"/>
            </a:br>
            <a:r>
              <a:rPr lang="en-US" dirty="0" smtClean="0"/>
              <a:t>Should we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Linear time (AFG p): every computation stabilizes eventually</a:t>
            </a:r>
          </a:p>
          <a:p>
            <a:pPr lvl="1"/>
            <a:r>
              <a:rPr lang="en-US" dirty="0" smtClean="0"/>
              <a:t>We can’t necessarily tell based on the state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Branching time (AF AG p): every computation stabilizes within a </a:t>
            </a:r>
            <a:r>
              <a:rPr lang="en-US" b="1" dirty="0" smtClean="0"/>
              <a:t>bounded</a:t>
            </a:r>
            <a:r>
              <a:rPr lang="en-US" dirty="0" smtClean="0"/>
              <a:t> amount of time</a:t>
            </a:r>
          </a:p>
          <a:p>
            <a:pPr lvl="1"/>
            <a:r>
              <a:rPr lang="en-US" dirty="0" smtClean="0"/>
              <a:t>We can tell based on the state</a:t>
            </a:r>
            <a:endParaRPr lang="en-US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2971800" y="3352798"/>
            <a:ext cx="2860833" cy="761999"/>
            <a:chOff x="1152" y="1392"/>
            <a:chExt cx="2880" cy="675"/>
          </a:xfrm>
        </p:grpSpPr>
        <p:cxnSp>
          <p:nvCxnSpPr>
            <p:cNvPr id="5" name="AutoShape 4"/>
            <p:cNvCxnSpPr>
              <a:cxnSpLocks noChangeShapeType="1"/>
              <a:stCxn id="16" idx="2"/>
              <a:endCxn id="16" idx="3"/>
            </p:cNvCxnSpPr>
            <p:nvPr/>
          </p:nvCxnSpPr>
          <p:spPr bwMode="auto">
            <a:xfrm rot="10800000" flipH="1" flipV="1">
              <a:off x="1296" y="1632"/>
              <a:ext cx="77" cy="136"/>
            </a:xfrm>
            <a:prstGeom prst="curvedConnector4">
              <a:avLst>
                <a:gd name="adj1" fmla="val -187014"/>
                <a:gd name="adj2" fmla="val 24706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1152" y="1392"/>
              <a:ext cx="672" cy="432"/>
              <a:chOff x="864" y="1680"/>
              <a:chExt cx="672" cy="432"/>
            </a:xfrm>
          </p:grpSpPr>
          <p:sp>
            <p:nvSpPr>
              <p:cNvPr id="16" name="Oval 6"/>
              <p:cNvSpPr>
                <a:spLocks noChangeArrowheads="1"/>
              </p:cNvSpPr>
              <p:nvPr/>
            </p:nvSpPr>
            <p:spPr bwMode="auto">
              <a:xfrm>
                <a:off x="1008" y="1728"/>
                <a:ext cx="528" cy="38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b="1"/>
                  <a:t>0000</a:t>
                </a:r>
              </a:p>
            </p:txBody>
          </p:sp>
          <p:sp>
            <p:nvSpPr>
              <p:cNvPr id="17" name="Line 7"/>
              <p:cNvSpPr>
                <a:spLocks noChangeShapeType="1"/>
              </p:cNvSpPr>
              <p:nvPr/>
            </p:nvSpPr>
            <p:spPr bwMode="auto">
              <a:xfrm>
                <a:off x="864" y="1680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" name="Oval 8"/>
            <p:cNvSpPr>
              <a:spLocks noChangeArrowheads="1"/>
            </p:cNvSpPr>
            <p:nvPr/>
          </p:nvSpPr>
          <p:spPr bwMode="auto">
            <a:xfrm>
              <a:off x="2016" y="1440"/>
              <a:ext cx="528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1000</a:t>
              </a:r>
            </a:p>
          </p:txBody>
        </p:sp>
        <p:cxnSp>
          <p:nvCxnSpPr>
            <p:cNvPr id="8" name="AutoShape 9"/>
            <p:cNvCxnSpPr>
              <a:cxnSpLocks noChangeShapeType="1"/>
              <a:stCxn id="16" idx="6"/>
              <a:endCxn id="7" idx="2"/>
            </p:cNvCxnSpPr>
            <p:nvPr/>
          </p:nvCxnSpPr>
          <p:spPr bwMode="auto">
            <a:xfrm>
              <a:off x="1824" y="1632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9" name="Oval 10"/>
            <p:cNvSpPr>
              <a:spLocks noChangeArrowheads="1"/>
            </p:cNvSpPr>
            <p:nvPr/>
          </p:nvSpPr>
          <p:spPr bwMode="auto">
            <a:xfrm>
              <a:off x="2736" y="1440"/>
              <a:ext cx="528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0110</a:t>
              </a:r>
            </a:p>
          </p:txBody>
        </p:sp>
        <p:cxnSp>
          <p:nvCxnSpPr>
            <p:cNvPr id="10" name="AutoShape 11"/>
            <p:cNvCxnSpPr>
              <a:cxnSpLocks noChangeShapeType="1"/>
              <a:stCxn id="7" idx="6"/>
              <a:endCxn id="9" idx="2"/>
            </p:cNvCxnSpPr>
            <p:nvPr/>
          </p:nvCxnSpPr>
          <p:spPr bwMode="auto">
            <a:xfrm>
              <a:off x="2544" y="1632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1" name="Oval 12"/>
            <p:cNvSpPr>
              <a:spLocks noChangeArrowheads="1"/>
            </p:cNvSpPr>
            <p:nvPr/>
          </p:nvSpPr>
          <p:spPr bwMode="auto">
            <a:xfrm>
              <a:off x="3504" y="1440"/>
              <a:ext cx="528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0101</a:t>
              </a:r>
            </a:p>
          </p:txBody>
        </p:sp>
        <p:cxnSp>
          <p:nvCxnSpPr>
            <p:cNvPr id="12" name="AutoShape 13"/>
            <p:cNvCxnSpPr>
              <a:cxnSpLocks noChangeShapeType="1"/>
              <a:stCxn id="9" idx="6"/>
              <a:endCxn id="11" idx="2"/>
            </p:cNvCxnSpPr>
            <p:nvPr/>
          </p:nvCxnSpPr>
          <p:spPr bwMode="auto">
            <a:xfrm>
              <a:off x="3264" y="1632"/>
              <a:ext cx="24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" name="AutoShape 14"/>
            <p:cNvCxnSpPr>
              <a:cxnSpLocks noChangeShapeType="1"/>
              <a:stCxn id="11" idx="5"/>
              <a:endCxn id="11" idx="6"/>
            </p:cNvCxnSpPr>
            <p:nvPr/>
          </p:nvCxnSpPr>
          <p:spPr bwMode="auto">
            <a:xfrm rot="5400000" flipH="1" flipV="1">
              <a:off x="3926" y="1661"/>
              <a:ext cx="136" cy="77"/>
            </a:xfrm>
            <a:prstGeom prst="curvedConnector4">
              <a:avLst>
                <a:gd name="adj1" fmla="val -147060"/>
                <a:gd name="adj2" fmla="val 28701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1344" y="1730"/>
              <a:ext cx="56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dirty="0"/>
                <a:t>clear</a:t>
              </a: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3146" y="1737"/>
              <a:ext cx="56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dirty="0" smtClean="0"/>
                <a:t>clear</a:t>
              </a:r>
              <a:endParaRPr lang="en-US" sz="2800" dirty="0"/>
            </a:p>
          </p:txBody>
        </p:sp>
      </p:grpSp>
      <p:sp>
        <p:nvSpPr>
          <p:cNvPr id="18" name="Rectangle 35"/>
          <p:cNvSpPr>
            <a:spLocks noChangeArrowheads="1"/>
          </p:cNvSpPr>
          <p:nvPr/>
        </p:nvSpPr>
        <p:spPr bwMode="auto">
          <a:xfrm>
            <a:off x="8763000" y="67056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Linear-time vs. Branching-time:</a:t>
            </a:r>
            <a:br>
              <a:rPr lang="en-US" dirty="0" smtClean="0"/>
            </a:br>
            <a:r>
              <a:rPr lang="en-US" dirty="0" smtClean="0"/>
              <a:t>Should we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Branching-time logic characterizes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structure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smtClean="0"/>
              <a:t>Example: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1600200" y="2743200"/>
            <a:ext cx="3048000" cy="3048000"/>
            <a:chOff x="1600200" y="2743200"/>
            <a:chExt cx="3048000" cy="3048000"/>
          </a:xfrm>
        </p:grpSpPr>
        <p:sp>
          <p:nvSpPr>
            <p:cNvPr id="4" name="Oval 3"/>
            <p:cNvSpPr/>
            <p:nvPr/>
          </p:nvSpPr>
          <p:spPr>
            <a:xfrm>
              <a:off x="2667000" y="2743200"/>
              <a:ext cx="990600" cy="685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2667000" y="4038600"/>
              <a:ext cx="990600" cy="685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coin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1600200" y="5105400"/>
              <a:ext cx="1219200" cy="685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tea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3429000" y="5105400"/>
              <a:ext cx="1219200" cy="685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coffee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Straight Arrow Connector 8"/>
            <p:cNvCxnSpPr>
              <a:stCxn id="4" idx="4"/>
              <a:endCxn id="5" idx="0"/>
            </p:cNvCxnSpPr>
            <p:nvPr/>
          </p:nvCxnSpPr>
          <p:spPr>
            <a:xfrm rot="5400000">
              <a:off x="2857500" y="3733800"/>
              <a:ext cx="60960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5" idx="3"/>
              <a:endCxn id="6" idx="0"/>
            </p:cNvCxnSpPr>
            <p:nvPr/>
          </p:nvCxnSpPr>
          <p:spPr>
            <a:xfrm rot="5400000">
              <a:off x="2270219" y="4563548"/>
              <a:ext cx="481433" cy="60227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5" idx="5"/>
              <a:endCxn id="7" idx="0"/>
            </p:cNvCxnSpPr>
            <p:nvPr/>
          </p:nvCxnSpPr>
          <p:spPr>
            <a:xfrm rot="16200000" flipH="1">
              <a:off x="3534849" y="4601648"/>
              <a:ext cx="481433" cy="52607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5562600" y="2743200"/>
            <a:ext cx="3048000" cy="3048000"/>
            <a:chOff x="5105400" y="2743200"/>
            <a:chExt cx="3048000" cy="3048000"/>
          </a:xfrm>
        </p:grpSpPr>
        <p:sp>
          <p:nvSpPr>
            <p:cNvPr id="21" name="Oval 20"/>
            <p:cNvSpPr/>
            <p:nvPr/>
          </p:nvSpPr>
          <p:spPr>
            <a:xfrm>
              <a:off x="6172200" y="2743200"/>
              <a:ext cx="990600" cy="685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181600" y="4038600"/>
              <a:ext cx="990600" cy="685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coin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5105400" y="5105400"/>
              <a:ext cx="1219200" cy="685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tea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6934200" y="5105400"/>
              <a:ext cx="1219200" cy="685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coffee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cxnSp>
          <p:nvCxnSpPr>
            <p:cNvPr id="25" name="Straight Arrow Connector 24"/>
            <p:cNvCxnSpPr>
              <a:stCxn id="22" idx="4"/>
              <a:endCxn id="23" idx="0"/>
            </p:cNvCxnSpPr>
            <p:nvPr/>
          </p:nvCxnSpPr>
          <p:spPr>
            <a:xfrm rot="16200000" flipH="1">
              <a:off x="5505450" y="4895850"/>
              <a:ext cx="381000" cy="381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7" idx="4"/>
              <a:endCxn id="24" idx="0"/>
            </p:cNvCxnSpPr>
            <p:nvPr/>
          </p:nvCxnSpPr>
          <p:spPr>
            <a:xfrm rot="5400000">
              <a:off x="7372350" y="4895850"/>
              <a:ext cx="381000" cy="381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7086600" y="4038600"/>
              <a:ext cx="990600" cy="6858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coin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cxnSp>
          <p:nvCxnSpPr>
            <p:cNvPr id="32" name="Straight Arrow Connector 31"/>
            <p:cNvCxnSpPr>
              <a:stCxn id="21" idx="3"/>
              <a:endCxn id="22" idx="0"/>
            </p:cNvCxnSpPr>
            <p:nvPr/>
          </p:nvCxnSpPr>
          <p:spPr>
            <a:xfrm rot="5400000">
              <a:off x="5642069" y="3363398"/>
              <a:ext cx="710033" cy="64037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21" idx="5"/>
              <a:endCxn id="27" idx="0"/>
            </p:cNvCxnSpPr>
            <p:nvPr/>
          </p:nvCxnSpPr>
          <p:spPr>
            <a:xfrm rot="16200000" flipH="1">
              <a:off x="6944799" y="3401498"/>
              <a:ext cx="710033" cy="56417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3962400" y="2819400"/>
            <a:ext cx="206979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atin typeface="Cambria Math"/>
                <a:ea typeface="Cambria Math"/>
              </a:rPr>
              <a:t>≡</a:t>
            </a:r>
          </a:p>
          <a:p>
            <a:pPr algn="ctr"/>
            <a:r>
              <a:rPr lang="en-US" sz="3200" b="1" dirty="0" smtClean="0">
                <a:ea typeface="Cambria Math"/>
              </a:rPr>
              <a:t>linear-time</a:t>
            </a:r>
            <a:endParaRPr lang="en-US" sz="32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990600" y="60198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AG (coin </a:t>
            </a:r>
            <a:r>
              <a:rPr lang="en-US" sz="2400" b="1" dirty="0" smtClean="0">
                <a:ea typeface="Cambria Math"/>
              </a:rPr>
              <a:t>→ EF tea ∧ EF coffee)</a:t>
            </a:r>
            <a:endParaRPr lang="en-US" sz="2400" b="1" dirty="0"/>
          </a:p>
        </p:txBody>
      </p:sp>
      <p:sp>
        <p:nvSpPr>
          <p:cNvPr id="28" name="Rectangle 35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2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Computation Tree Logic (CTL)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CTL is a simple branching-time logic</a:t>
            </a:r>
          </a:p>
          <a:p>
            <a:pPr eaLnBrk="1" hangingPunct="1"/>
            <a:r>
              <a:rPr lang="en-US" dirty="0" smtClean="0"/>
              <a:t>Operators: AX, AF, AG, AU, EX, EF, EG, EU</a:t>
            </a:r>
          </a:p>
          <a:p>
            <a:pPr eaLnBrk="1" hangingPunct="1"/>
            <a:r>
              <a:rPr lang="en-US" dirty="0" smtClean="0"/>
              <a:t>Universal fragment (ACTL): only A</a:t>
            </a:r>
          </a:p>
          <a:p>
            <a:pPr lvl="1" eaLnBrk="1" hangingPunct="1"/>
            <a:r>
              <a:rPr lang="en-US" dirty="0" smtClean="0"/>
              <a:t>Admits “nice” counter-examples</a:t>
            </a:r>
          </a:p>
          <a:p>
            <a:pPr eaLnBrk="1" hangingPunct="1"/>
            <a:r>
              <a:rPr lang="en-US" dirty="0" smtClean="0"/>
              <a:t>Existential fragment (ECTL): only E</a:t>
            </a:r>
          </a:p>
          <a:p>
            <a:pPr lvl="1" eaLnBrk="1" hangingPunct="1"/>
            <a:r>
              <a:rPr lang="en-US" dirty="0" smtClean="0"/>
              <a:t>No nice counter-examples, e.g., EG p</a:t>
            </a:r>
          </a:p>
          <a:p>
            <a:pPr eaLnBrk="1" hangingPunct="1"/>
            <a:endParaRPr lang="en-US" dirty="0" smtClean="0"/>
          </a:p>
        </p:txBody>
      </p:sp>
      <p:sp>
        <p:nvSpPr>
          <p:cNvPr id="151556" name="Rectangle 4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 smtClean="0"/>
              <a:t>BMC for Universal Branching-Time Logic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Given:</a:t>
            </a:r>
          </a:p>
          <a:p>
            <a:pPr lvl="1" eaLnBrk="1" hangingPunct="1"/>
            <a:r>
              <a:rPr lang="en-US" dirty="0" smtClean="0"/>
              <a:t>A model M</a:t>
            </a:r>
          </a:p>
          <a:p>
            <a:pPr lvl="1" eaLnBrk="1" hangingPunct="1"/>
            <a:r>
              <a:rPr lang="en-US" dirty="0" smtClean="0"/>
              <a:t>A specification </a:t>
            </a:r>
            <a:r>
              <a:rPr lang="el-GR" dirty="0" smtClean="0">
                <a:latin typeface="Cambria" pitchFamily="18" charset="0"/>
              </a:rPr>
              <a:t>φ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: ACTL, tree automaton, etc.</a:t>
            </a:r>
          </a:p>
          <a:p>
            <a:pPr lvl="1" eaLnBrk="1" hangingPunct="1"/>
            <a:r>
              <a:rPr lang="en-US" dirty="0" smtClean="0"/>
              <a:t>A bound k </a:t>
            </a:r>
            <a:r>
              <a:rPr lang="en-US" dirty="0" smtClean="0">
                <a:solidFill>
                  <a:schemeClr val="tx2"/>
                </a:solidFill>
              </a:rPr>
              <a:t>: ??</a:t>
            </a:r>
          </a:p>
          <a:p>
            <a:pPr eaLnBrk="1" hangingPunct="1"/>
            <a:r>
              <a:rPr lang="en-US" dirty="0" smtClean="0"/>
              <a:t>Encoding: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The CEX </a:t>
            </a:r>
            <a:r>
              <a:rPr lang="en-US" dirty="0" smtClean="0">
                <a:solidFill>
                  <a:schemeClr val="tx2"/>
                </a:solidFill>
              </a:rPr>
              <a:t>: ??</a:t>
            </a:r>
            <a:endParaRPr lang="en-US" dirty="0" smtClean="0">
              <a:cs typeface="Arial" charset="0"/>
            </a:endParaRPr>
          </a:p>
          <a:p>
            <a:pPr lvl="1" eaLnBrk="1" hangingPunct="1"/>
            <a:r>
              <a:rPr lang="en-US" dirty="0" smtClean="0">
                <a:cs typeface="Arial" charset="0"/>
              </a:rPr>
              <a:t>+ constraints</a:t>
            </a: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2590800" y="3886200"/>
            <a:ext cx="3886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Rectangle 17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2" grpId="0" animBg="1"/>
      <p:bldP spid="3995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419600" y="2286000"/>
            <a:ext cx="1066800" cy="457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CTL Example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Example: </a:t>
            </a:r>
            <a:r>
              <a:rPr lang="en-US" b="1" dirty="0" smtClean="0">
                <a:cs typeface="Arial" charset="0"/>
              </a:rPr>
              <a:t>AF AG p</a:t>
            </a:r>
          </a:p>
          <a:p>
            <a:r>
              <a:rPr lang="en-US" dirty="0" smtClean="0"/>
              <a:t>CEX should satisfy </a:t>
            </a:r>
            <a:r>
              <a:rPr lang="en-US" b="1" dirty="0" smtClean="0">
                <a:cs typeface="Arial" charset="0"/>
              </a:rPr>
              <a:t>EG ¬AG p </a:t>
            </a:r>
            <a:r>
              <a:rPr lang="en-US" b="1" dirty="0" smtClean="0">
                <a:latin typeface="Cambria Math"/>
                <a:ea typeface="Cambria Math"/>
                <a:cs typeface="Arial" charset="0"/>
              </a:rPr>
              <a:t>≡ </a:t>
            </a:r>
            <a:r>
              <a:rPr lang="en-US" b="1" dirty="0" smtClean="0">
                <a:cs typeface="Arial" charset="0"/>
              </a:rPr>
              <a:t>EG EF ¬p</a:t>
            </a:r>
          </a:p>
          <a:p>
            <a:pPr eaLnBrk="1" hangingPunct="1"/>
            <a:endParaRPr lang="en-US" dirty="0" smtClean="0"/>
          </a:p>
        </p:txBody>
      </p:sp>
      <p:sp>
        <p:nvSpPr>
          <p:cNvPr id="82996" name="Freeform 52"/>
          <p:cNvSpPr>
            <a:spLocks/>
          </p:cNvSpPr>
          <p:nvPr/>
        </p:nvSpPr>
        <p:spPr bwMode="auto">
          <a:xfrm>
            <a:off x="3962400" y="2895600"/>
            <a:ext cx="1828800" cy="2400300"/>
          </a:xfrm>
          <a:custGeom>
            <a:avLst/>
            <a:gdLst>
              <a:gd name="T0" fmla="*/ 608 w 1152"/>
              <a:gd name="T1" fmla="*/ 0 h 1512"/>
              <a:gd name="T2" fmla="*/ 608 w 1152"/>
              <a:gd name="T3" fmla="*/ 288 h 1512"/>
              <a:gd name="T4" fmla="*/ 368 w 1152"/>
              <a:gd name="T5" fmla="*/ 480 h 1512"/>
              <a:gd name="T6" fmla="*/ 80 w 1152"/>
              <a:gd name="T7" fmla="*/ 720 h 1512"/>
              <a:gd name="T8" fmla="*/ 32 w 1152"/>
              <a:gd name="T9" fmla="*/ 1152 h 1512"/>
              <a:gd name="T10" fmla="*/ 272 w 1152"/>
              <a:gd name="T11" fmla="*/ 1440 h 1512"/>
              <a:gd name="T12" fmla="*/ 752 w 1152"/>
              <a:gd name="T13" fmla="*/ 1488 h 1512"/>
              <a:gd name="T14" fmla="*/ 1088 w 1152"/>
              <a:gd name="T15" fmla="*/ 1296 h 1512"/>
              <a:gd name="T16" fmla="*/ 1136 w 1152"/>
              <a:gd name="T17" fmla="*/ 960 h 1512"/>
              <a:gd name="T18" fmla="*/ 1040 w 1152"/>
              <a:gd name="T19" fmla="*/ 624 h 1512"/>
              <a:gd name="T20" fmla="*/ 704 w 1152"/>
              <a:gd name="T21" fmla="*/ 432 h 1512"/>
              <a:gd name="T22" fmla="*/ 560 w 1152"/>
              <a:gd name="T23" fmla="*/ 384 h 15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52"/>
              <a:gd name="T37" fmla="*/ 0 h 1512"/>
              <a:gd name="T38" fmla="*/ 1152 w 1152"/>
              <a:gd name="T39" fmla="*/ 1512 h 15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52" h="1512">
                <a:moveTo>
                  <a:pt x="608" y="0"/>
                </a:moveTo>
                <a:cubicBezTo>
                  <a:pt x="628" y="104"/>
                  <a:pt x="648" y="208"/>
                  <a:pt x="608" y="288"/>
                </a:cubicBezTo>
                <a:cubicBezTo>
                  <a:pt x="568" y="368"/>
                  <a:pt x="456" y="408"/>
                  <a:pt x="368" y="480"/>
                </a:cubicBezTo>
                <a:cubicBezTo>
                  <a:pt x="280" y="552"/>
                  <a:pt x="136" y="608"/>
                  <a:pt x="80" y="720"/>
                </a:cubicBezTo>
                <a:cubicBezTo>
                  <a:pt x="24" y="832"/>
                  <a:pt x="0" y="1032"/>
                  <a:pt x="32" y="1152"/>
                </a:cubicBezTo>
                <a:cubicBezTo>
                  <a:pt x="64" y="1272"/>
                  <a:pt x="152" y="1384"/>
                  <a:pt x="272" y="1440"/>
                </a:cubicBezTo>
                <a:cubicBezTo>
                  <a:pt x="392" y="1496"/>
                  <a:pt x="616" y="1512"/>
                  <a:pt x="752" y="1488"/>
                </a:cubicBezTo>
                <a:cubicBezTo>
                  <a:pt x="888" y="1464"/>
                  <a:pt x="1024" y="1384"/>
                  <a:pt x="1088" y="1296"/>
                </a:cubicBezTo>
                <a:cubicBezTo>
                  <a:pt x="1152" y="1208"/>
                  <a:pt x="1144" y="1072"/>
                  <a:pt x="1136" y="960"/>
                </a:cubicBezTo>
                <a:cubicBezTo>
                  <a:pt x="1128" y="848"/>
                  <a:pt x="1112" y="712"/>
                  <a:pt x="1040" y="624"/>
                </a:cubicBezTo>
                <a:cubicBezTo>
                  <a:pt x="968" y="536"/>
                  <a:pt x="784" y="472"/>
                  <a:pt x="704" y="432"/>
                </a:cubicBezTo>
                <a:cubicBezTo>
                  <a:pt x="624" y="392"/>
                  <a:pt x="592" y="388"/>
                  <a:pt x="560" y="38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2286000" y="3810000"/>
            <a:ext cx="5113338" cy="2895600"/>
            <a:chOff x="1440" y="2400"/>
            <a:chExt cx="3221" cy="1824"/>
          </a:xfrm>
        </p:grpSpPr>
        <p:sp>
          <p:nvSpPr>
            <p:cNvPr id="26633" name="Freeform 53"/>
            <p:cNvSpPr>
              <a:spLocks/>
            </p:cNvSpPr>
            <p:nvPr/>
          </p:nvSpPr>
          <p:spPr bwMode="auto">
            <a:xfrm>
              <a:off x="3648" y="2592"/>
              <a:ext cx="720" cy="152"/>
            </a:xfrm>
            <a:custGeom>
              <a:avLst/>
              <a:gdLst>
                <a:gd name="T0" fmla="*/ 0 w 720"/>
                <a:gd name="T1" fmla="*/ 56 h 152"/>
                <a:gd name="T2" fmla="*/ 192 w 720"/>
                <a:gd name="T3" fmla="*/ 8 h 152"/>
                <a:gd name="T4" fmla="*/ 384 w 720"/>
                <a:gd name="T5" fmla="*/ 104 h 152"/>
                <a:gd name="T6" fmla="*/ 576 w 720"/>
                <a:gd name="T7" fmla="*/ 152 h 152"/>
                <a:gd name="T8" fmla="*/ 720 w 720"/>
                <a:gd name="T9" fmla="*/ 104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152"/>
                <a:gd name="T17" fmla="*/ 720 w 72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152">
                  <a:moveTo>
                    <a:pt x="0" y="56"/>
                  </a:moveTo>
                  <a:cubicBezTo>
                    <a:pt x="64" y="28"/>
                    <a:pt x="128" y="0"/>
                    <a:pt x="192" y="8"/>
                  </a:cubicBezTo>
                  <a:cubicBezTo>
                    <a:pt x="256" y="16"/>
                    <a:pt x="320" y="80"/>
                    <a:pt x="384" y="104"/>
                  </a:cubicBezTo>
                  <a:cubicBezTo>
                    <a:pt x="448" y="128"/>
                    <a:pt x="520" y="152"/>
                    <a:pt x="576" y="152"/>
                  </a:cubicBezTo>
                  <a:cubicBezTo>
                    <a:pt x="632" y="152"/>
                    <a:pt x="676" y="128"/>
                    <a:pt x="720" y="10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4" name="Freeform 54"/>
            <p:cNvSpPr>
              <a:spLocks/>
            </p:cNvSpPr>
            <p:nvPr/>
          </p:nvSpPr>
          <p:spPr bwMode="auto">
            <a:xfrm rot="1693445">
              <a:off x="3504" y="3264"/>
              <a:ext cx="720" cy="152"/>
            </a:xfrm>
            <a:custGeom>
              <a:avLst/>
              <a:gdLst>
                <a:gd name="T0" fmla="*/ 0 w 720"/>
                <a:gd name="T1" fmla="*/ 56 h 152"/>
                <a:gd name="T2" fmla="*/ 192 w 720"/>
                <a:gd name="T3" fmla="*/ 8 h 152"/>
                <a:gd name="T4" fmla="*/ 384 w 720"/>
                <a:gd name="T5" fmla="*/ 104 h 152"/>
                <a:gd name="T6" fmla="*/ 576 w 720"/>
                <a:gd name="T7" fmla="*/ 152 h 152"/>
                <a:gd name="T8" fmla="*/ 720 w 720"/>
                <a:gd name="T9" fmla="*/ 104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152"/>
                <a:gd name="T17" fmla="*/ 720 w 72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152">
                  <a:moveTo>
                    <a:pt x="0" y="56"/>
                  </a:moveTo>
                  <a:cubicBezTo>
                    <a:pt x="64" y="28"/>
                    <a:pt x="128" y="0"/>
                    <a:pt x="192" y="8"/>
                  </a:cubicBezTo>
                  <a:cubicBezTo>
                    <a:pt x="256" y="16"/>
                    <a:pt x="320" y="80"/>
                    <a:pt x="384" y="104"/>
                  </a:cubicBezTo>
                  <a:cubicBezTo>
                    <a:pt x="448" y="128"/>
                    <a:pt x="520" y="152"/>
                    <a:pt x="576" y="152"/>
                  </a:cubicBezTo>
                  <a:cubicBezTo>
                    <a:pt x="632" y="152"/>
                    <a:pt x="676" y="128"/>
                    <a:pt x="720" y="10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5" name="Freeform 55"/>
            <p:cNvSpPr>
              <a:spLocks/>
            </p:cNvSpPr>
            <p:nvPr/>
          </p:nvSpPr>
          <p:spPr bwMode="auto">
            <a:xfrm>
              <a:off x="1824" y="2544"/>
              <a:ext cx="720" cy="152"/>
            </a:xfrm>
            <a:custGeom>
              <a:avLst/>
              <a:gdLst>
                <a:gd name="T0" fmla="*/ 0 w 720"/>
                <a:gd name="T1" fmla="*/ 56 h 152"/>
                <a:gd name="T2" fmla="*/ 192 w 720"/>
                <a:gd name="T3" fmla="*/ 8 h 152"/>
                <a:gd name="T4" fmla="*/ 384 w 720"/>
                <a:gd name="T5" fmla="*/ 104 h 152"/>
                <a:gd name="T6" fmla="*/ 576 w 720"/>
                <a:gd name="T7" fmla="*/ 152 h 152"/>
                <a:gd name="T8" fmla="*/ 720 w 720"/>
                <a:gd name="T9" fmla="*/ 104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152"/>
                <a:gd name="T17" fmla="*/ 720 w 72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152">
                  <a:moveTo>
                    <a:pt x="0" y="56"/>
                  </a:moveTo>
                  <a:cubicBezTo>
                    <a:pt x="64" y="28"/>
                    <a:pt x="128" y="0"/>
                    <a:pt x="192" y="8"/>
                  </a:cubicBezTo>
                  <a:cubicBezTo>
                    <a:pt x="256" y="16"/>
                    <a:pt x="320" y="80"/>
                    <a:pt x="384" y="104"/>
                  </a:cubicBezTo>
                  <a:cubicBezTo>
                    <a:pt x="448" y="128"/>
                    <a:pt x="520" y="152"/>
                    <a:pt x="576" y="152"/>
                  </a:cubicBezTo>
                  <a:cubicBezTo>
                    <a:pt x="632" y="152"/>
                    <a:pt x="676" y="128"/>
                    <a:pt x="720" y="10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6" name="Freeform 56"/>
            <p:cNvSpPr>
              <a:spLocks/>
            </p:cNvSpPr>
            <p:nvPr/>
          </p:nvSpPr>
          <p:spPr bwMode="auto">
            <a:xfrm rot="-2011199">
              <a:off x="1872" y="3120"/>
              <a:ext cx="720" cy="152"/>
            </a:xfrm>
            <a:custGeom>
              <a:avLst/>
              <a:gdLst>
                <a:gd name="T0" fmla="*/ 0 w 720"/>
                <a:gd name="T1" fmla="*/ 56 h 152"/>
                <a:gd name="T2" fmla="*/ 192 w 720"/>
                <a:gd name="T3" fmla="*/ 8 h 152"/>
                <a:gd name="T4" fmla="*/ 384 w 720"/>
                <a:gd name="T5" fmla="*/ 104 h 152"/>
                <a:gd name="T6" fmla="*/ 576 w 720"/>
                <a:gd name="T7" fmla="*/ 152 h 152"/>
                <a:gd name="T8" fmla="*/ 720 w 720"/>
                <a:gd name="T9" fmla="*/ 104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152"/>
                <a:gd name="T17" fmla="*/ 720 w 72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152">
                  <a:moveTo>
                    <a:pt x="0" y="56"/>
                  </a:moveTo>
                  <a:cubicBezTo>
                    <a:pt x="64" y="28"/>
                    <a:pt x="128" y="0"/>
                    <a:pt x="192" y="8"/>
                  </a:cubicBezTo>
                  <a:cubicBezTo>
                    <a:pt x="256" y="16"/>
                    <a:pt x="320" y="80"/>
                    <a:pt x="384" y="104"/>
                  </a:cubicBezTo>
                  <a:cubicBezTo>
                    <a:pt x="448" y="128"/>
                    <a:pt x="520" y="152"/>
                    <a:pt x="576" y="152"/>
                  </a:cubicBezTo>
                  <a:cubicBezTo>
                    <a:pt x="632" y="152"/>
                    <a:pt x="676" y="128"/>
                    <a:pt x="720" y="10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7" name="Freeform 57"/>
            <p:cNvSpPr>
              <a:spLocks/>
            </p:cNvSpPr>
            <p:nvPr/>
          </p:nvSpPr>
          <p:spPr bwMode="auto">
            <a:xfrm rot="-5400000">
              <a:off x="2692" y="3596"/>
              <a:ext cx="720" cy="152"/>
            </a:xfrm>
            <a:custGeom>
              <a:avLst/>
              <a:gdLst>
                <a:gd name="T0" fmla="*/ 0 w 720"/>
                <a:gd name="T1" fmla="*/ 56 h 152"/>
                <a:gd name="T2" fmla="*/ 192 w 720"/>
                <a:gd name="T3" fmla="*/ 8 h 152"/>
                <a:gd name="T4" fmla="*/ 384 w 720"/>
                <a:gd name="T5" fmla="*/ 104 h 152"/>
                <a:gd name="T6" fmla="*/ 576 w 720"/>
                <a:gd name="T7" fmla="*/ 152 h 152"/>
                <a:gd name="T8" fmla="*/ 720 w 720"/>
                <a:gd name="T9" fmla="*/ 104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152"/>
                <a:gd name="T17" fmla="*/ 720 w 72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152">
                  <a:moveTo>
                    <a:pt x="0" y="56"/>
                  </a:moveTo>
                  <a:cubicBezTo>
                    <a:pt x="64" y="28"/>
                    <a:pt x="128" y="0"/>
                    <a:pt x="192" y="8"/>
                  </a:cubicBezTo>
                  <a:cubicBezTo>
                    <a:pt x="256" y="16"/>
                    <a:pt x="320" y="80"/>
                    <a:pt x="384" y="104"/>
                  </a:cubicBezTo>
                  <a:cubicBezTo>
                    <a:pt x="448" y="128"/>
                    <a:pt x="520" y="152"/>
                    <a:pt x="576" y="152"/>
                  </a:cubicBezTo>
                  <a:cubicBezTo>
                    <a:pt x="632" y="152"/>
                    <a:pt x="676" y="128"/>
                    <a:pt x="720" y="10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8" name="Rectangle 59"/>
            <p:cNvSpPr>
              <a:spLocks noChangeArrowheads="1"/>
            </p:cNvSpPr>
            <p:nvPr/>
          </p:nvSpPr>
          <p:spPr bwMode="auto">
            <a:xfrm>
              <a:off x="1440" y="2400"/>
              <a:ext cx="38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cmmi10" pitchFamily="34" charset="0"/>
                  <a:sym typeface="Symbol" pitchFamily="18" charset="2"/>
                </a:rPr>
                <a:t></a:t>
              </a:r>
              <a:r>
                <a:rPr lang="en-US" sz="2800" b="1">
                  <a:latin typeface="cmmi10" pitchFamily="34" charset="0"/>
                </a:rPr>
                <a:t>p</a:t>
              </a:r>
            </a:p>
          </p:txBody>
        </p:sp>
        <p:sp>
          <p:nvSpPr>
            <p:cNvPr id="26639" name="Rectangle 62"/>
            <p:cNvSpPr>
              <a:spLocks noChangeArrowheads="1"/>
            </p:cNvSpPr>
            <p:nvPr/>
          </p:nvSpPr>
          <p:spPr bwMode="auto">
            <a:xfrm>
              <a:off x="1584" y="3273"/>
              <a:ext cx="38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cmmi10" pitchFamily="34" charset="0"/>
                  <a:sym typeface="Symbol" pitchFamily="18" charset="2"/>
                </a:rPr>
                <a:t></a:t>
              </a:r>
              <a:r>
                <a:rPr lang="en-US" sz="2800" b="1">
                  <a:latin typeface="cmmi10" pitchFamily="34" charset="0"/>
                </a:rPr>
                <a:t>p</a:t>
              </a:r>
            </a:p>
          </p:txBody>
        </p:sp>
        <p:sp>
          <p:nvSpPr>
            <p:cNvPr id="26640" name="Rectangle 63"/>
            <p:cNvSpPr>
              <a:spLocks noChangeArrowheads="1"/>
            </p:cNvSpPr>
            <p:nvPr/>
          </p:nvSpPr>
          <p:spPr bwMode="auto">
            <a:xfrm>
              <a:off x="2779" y="3897"/>
              <a:ext cx="38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cmmi10" pitchFamily="34" charset="0"/>
                  <a:sym typeface="Symbol" pitchFamily="18" charset="2"/>
                </a:rPr>
                <a:t></a:t>
              </a:r>
              <a:r>
                <a:rPr lang="en-US" sz="2800" b="1">
                  <a:latin typeface="cmmi10" pitchFamily="34" charset="0"/>
                </a:rPr>
                <a:t>p</a:t>
              </a:r>
            </a:p>
          </p:txBody>
        </p:sp>
        <p:sp>
          <p:nvSpPr>
            <p:cNvPr id="26641" name="Rectangle 64"/>
            <p:cNvSpPr>
              <a:spLocks noChangeArrowheads="1"/>
            </p:cNvSpPr>
            <p:nvPr/>
          </p:nvSpPr>
          <p:spPr bwMode="auto">
            <a:xfrm>
              <a:off x="4128" y="3360"/>
              <a:ext cx="38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cmmi10" pitchFamily="34" charset="0"/>
                  <a:sym typeface="Symbol" pitchFamily="18" charset="2"/>
                </a:rPr>
                <a:t></a:t>
              </a:r>
              <a:r>
                <a:rPr lang="en-US" sz="2800" b="1">
                  <a:latin typeface="cmmi10" pitchFamily="34" charset="0"/>
                </a:rPr>
                <a:t>p</a:t>
              </a:r>
            </a:p>
          </p:txBody>
        </p:sp>
        <p:sp>
          <p:nvSpPr>
            <p:cNvPr id="26642" name="Rectangle 65"/>
            <p:cNvSpPr>
              <a:spLocks noChangeArrowheads="1"/>
            </p:cNvSpPr>
            <p:nvPr/>
          </p:nvSpPr>
          <p:spPr bwMode="auto">
            <a:xfrm>
              <a:off x="4272" y="2448"/>
              <a:ext cx="38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cmmi10" pitchFamily="34" charset="0"/>
                  <a:sym typeface="Symbol" pitchFamily="18" charset="2"/>
                </a:rPr>
                <a:t></a:t>
              </a:r>
              <a:r>
                <a:rPr lang="en-US" sz="2800" b="1">
                  <a:latin typeface="cmmi10" pitchFamily="34" charset="0"/>
                </a:rPr>
                <a:t>p</a:t>
              </a:r>
            </a:p>
          </p:txBody>
        </p:sp>
      </p:grpSp>
      <p:sp>
        <p:nvSpPr>
          <p:cNvPr id="83013" name="Rectangle 69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562600" y="1981200"/>
            <a:ext cx="2743200" cy="1066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82996" grpId="0" animBg="1"/>
      <p:bldP spid="83013" grpId="0" animBg="1"/>
      <p:bldP spid="1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Previous Work (Wang 2005)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Given:</a:t>
            </a:r>
          </a:p>
          <a:p>
            <a:pPr lvl="1" eaLnBrk="1" hangingPunct="1"/>
            <a:r>
              <a:rPr lang="en-US" dirty="0" smtClean="0"/>
              <a:t>A model M</a:t>
            </a:r>
          </a:p>
          <a:p>
            <a:pPr lvl="1" eaLnBrk="1" hangingPunct="1"/>
            <a:r>
              <a:rPr lang="en-US" dirty="0" smtClean="0"/>
              <a:t>A specification </a:t>
            </a:r>
            <a:r>
              <a:rPr lang="el-GR" dirty="0" smtClean="0">
                <a:latin typeface="Cambria" pitchFamily="18" charset="0"/>
              </a:rPr>
              <a:t>φ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: universal </a:t>
            </a:r>
            <a:r>
              <a:rPr lang="el-GR" dirty="0" smtClean="0">
                <a:solidFill>
                  <a:schemeClr val="tx2"/>
                </a:solidFill>
                <a:latin typeface="Cambria" pitchFamily="18" charset="0"/>
              </a:rPr>
              <a:t>μ</a:t>
            </a:r>
            <a:r>
              <a:rPr lang="en-US" dirty="0" smtClean="0">
                <a:solidFill>
                  <a:schemeClr val="tx2"/>
                </a:solidFill>
              </a:rPr>
              <a:t>-calculus</a:t>
            </a:r>
          </a:p>
          <a:p>
            <a:pPr lvl="1" eaLnBrk="1" hangingPunct="1"/>
            <a:r>
              <a:rPr lang="en-US" dirty="0" smtClean="0"/>
              <a:t>A bound k </a:t>
            </a:r>
            <a:r>
              <a:rPr lang="en-US" dirty="0" smtClean="0">
                <a:solidFill>
                  <a:schemeClr val="tx2"/>
                </a:solidFill>
              </a:rPr>
              <a:t>: the tree depth</a:t>
            </a:r>
          </a:p>
          <a:p>
            <a:pPr eaLnBrk="1" hangingPunct="1"/>
            <a:r>
              <a:rPr lang="en-US" dirty="0" smtClean="0"/>
              <a:t>Encoding: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The CEX </a:t>
            </a:r>
            <a:r>
              <a:rPr lang="en-US" dirty="0" smtClean="0">
                <a:solidFill>
                  <a:schemeClr val="tx2"/>
                </a:solidFill>
              </a:rPr>
              <a:t>: a tree-like structure</a:t>
            </a:r>
            <a:endParaRPr lang="en-US" dirty="0" smtClean="0">
              <a:cs typeface="Arial" charset="0"/>
            </a:endParaRPr>
          </a:p>
          <a:p>
            <a:pPr lvl="1" eaLnBrk="1" hangingPunct="1"/>
            <a:r>
              <a:rPr lang="en-US" dirty="0" smtClean="0">
                <a:cs typeface="Arial" charset="0"/>
              </a:rPr>
              <a:t>+ constraints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5486400" y="3276600"/>
            <a:ext cx="3284538" cy="1662113"/>
            <a:chOff x="3024" y="2448"/>
            <a:chExt cx="2069" cy="1047"/>
          </a:xfrm>
        </p:grpSpPr>
        <p:sp>
          <p:nvSpPr>
            <p:cNvPr id="27656" name="Freeform 4"/>
            <p:cNvSpPr>
              <a:spLocks/>
            </p:cNvSpPr>
            <p:nvPr/>
          </p:nvSpPr>
          <p:spPr bwMode="auto">
            <a:xfrm>
              <a:off x="3792" y="2448"/>
              <a:ext cx="567" cy="557"/>
            </a:xfrm>
            <a:custGeom>
              <a:avLst/>
              <a:gdLst>
                <a:gd name="T0" fmla="*/ 608 w 1152"/>
                <a:gd name="T1" fmla="*/ 0 h 1512"/>
                <a:gd name="T2" fmla="*/ 608 w 1152"/>
                <a:gd name="T3" fmla="*/ 288 h 1512"/>
                <a:gd name="T4" fmla="*/ 368 w 1152"/>
                <a:gd name="T5" fmla="*/ 480 h 1512"/>
                <a:gd name="T6" fmla="*/ 80 w 1152"/>
                <a:gd name="T7" fmla="*/ 720 h 1512"/>
                <a:gd name="T8" fmla="*/ 32 w 1152"/>
                <a:gd name="T9" fmla="*/ 1152 h 1512"/>
                <a:gd name="T10" fmla="*/ 272 w 1152"/>
                <a:gd name="T11" fmla="*/ 1440 h 1512"/>
                <a:gd name="T12" fmla="*/ 752 w 1152"/>
                <a:gd name="T13" fmla="*/ 1488 h 1512"/>
                <a:gd name="T14" fmla="*/ 1088 w 1152"/>
                <a:gd name="T15" fmla="*/ 1296 h 1512"/>
                <a:gd name="T16" fmla="*/ 1136 w 1152"/>
                <a:gd name="T17" fmla="*/ 960 h 1512"/>
                <a:gd name="T18" fmla="*/ 1040 w 1152"/>
                <a:gd name="T19" fmla="*/ 624 h 1512"/>
                <a:gd name="T20" fmla="*/ 704 w 1152"/>
                <a:gd name="T21" fmla="*/ 432 h 1512"/>
                <a:gd name="T22" fmla="*/ 560 w 1152"/>
                <a:gd name="T23" fmla="*/ 384 h 151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152"/>
                <a:gd name="T37" fmla="*/ 0 h 1512"/>
                <a:gd name="T38" fmla="*/ 1152 w 1152"/>
                <a:gd name="T39" fmla="*/ 1512 h 151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152" h="1512">
                  <a:moveTo>
                    <a:pt x="608" y="0"/>
                  </a:moveTo>
                  <a:cubicBezTo>
                    <a:pt x="628" y="104"/>
                    <a:pt x="648" y="208"/>
                    <a:pt x="608" y="288"/>
                  </a:cubicBezTo>
                  <a:cubicBezTo>
                    <a:pt x="568" y="368"/>
                    <a:pt x="456" y="408"/>
                    <a:pt x="368" y="480"/>
                  </a:cubicBezTo>
                  <a:cubicBezTo>
                    <a:pt x="280" y="552"/>
                    <a:pt x="136" y="608"/>
                    <a:pt x="80" y="720"/>
                  </a:cubicBezTo>
                  <a:cubicBezTo>
                    <a:pt x="24" y="832"/>
                    <a:pt x="0" y="1032"/>
                    <a:pt x="32" y="1152"/>
                  </a:cubicBezTo>
                  <a:cubicBezTo>
                    <a:pt x="64" y="1272"/>
                    <a:pt x="152" y="1384"/>
                    <a:pt x="272" y="1440"/>
                  </a:cubicBezTo>
                  <a:cubicBezTo>
                    <a:pt x="392" y="1496"/>
                    <a:pt x="616" y="1512"/>
                    <a:pt x="752" y="1488"/>
                  </a:cubicBezTo>
                  <a:cubicBezTo>
                    <a:pt x="888" y="1464"/>
                    <a:pt x="1024" y="1384"/>
                    <a:pt x="1088" y="1296"/>
                  </a:cubicBezTo>
                  <a:cubicBezTo>
                    <a:pt x="1152" y="1208"/>
                    <a:pt x="1144" y="1072"/>
                    <a:pt x="1136" y="960"/>
                  </a:cubicBezTo>
                  <a:cubicBezTo>
                    <a:pt x="1128" y="848"/>
                    <a:pt x="1112" y="712"/>
                    <a:pt x="1040" y="624"/>
                  </a:cubicBezTo>
                  <a:cubicBezTo>
                    <a:pt x="968" y="536"/>
                    <a:pt x="784" y="472"/>
                    <a:pt x="704" y="432"/>
                  </a:cubicBezTo>
                  <a:cubicBezTo>
                    <a:pt x="624" y="392"/>
                    <a:pt x="592" y="388"/>
                    <a:pt x="560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57" name="Freeform 6"/>
            <p:cNvSpPr>
              <a:spLocks/>
            </p:cNvSpPr>
            <p:nvPr/>
          </p:nvSpPr>
          <p:spPr bwMode="auto">
            <a:xfrm>
              <a:off x="4350" y="2711"/>
              <a:ext cx="354" cy="56"/>
            </a:xfrm>
            <a:custGeom>
              <a:avLst/>
              <a:gdLst>
                <a:gd name="T0" fmla="*/ 0 w 720"/>
                <a:gd name="T1" fmla="*/ 56 h 152"/>
                <a:gd name="T2" fmla="*/ 192 w 720"/>
                <a:gd name="T3" fmla="*/ 8 h 152"/>
                <a:gd name="T4" fmla="*/ 384 w 720"/>
                <a:gd name="T5" fmla="*/ 104 h 152"/>
                <a:gd name="T6" fmla="*/ 576 w 720"/>
                <a:gd name="T7" fmla="*/ 152 h 152"/>
                <a:gd name="T8" fmla="*/ 720 w 720"/>
                <a:gd name="T9" fmla="*/ 104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152"/>
                <a:gd name="T17" fmla="*/ 720 w 72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152">
                  <a:moveTo>
                    <a:pt x="0" y="56"/>
                  </a:moveTo>
                  <a:cubicBezTo>
                    <a:pt x="64" y="28"/>
                    <a:pt x="128" y="0"/>
                    <a:pt x="192" y="8"/>
                  </a:cubicBezTo>
                  <a:cubicBezTo>
                    <a:pt x="256" y="16"/>
                    <a:pt x="320" y="80"/>
                    <a:pt x="384" y="104"/>
                  </a:cubicBezTo>
                  <a:cubicBezTo>
                    <a:pt x="448" y="128"/>
                    <a:pt x="520" y="152"/>
                    <a:pt x="576" y="152"/>
                  </a:cubicBezTo>
                  <a:cubicBezTo>
                    <a:pt x="632" y="152"/>
                    <a:pt x="676" y="128"/>
                    <a:pt x="720" y="10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58" name="Freeform 7"/>
            <p:cNvSpPr>
              <a:spLocks/>
            </p:cNvSpPr>
            <p:nvPr/>
          </p:nvSpPr>
          <p:spPr bwMode="auto">
            <a:xfrm rot="1693445">
              <a:off x="4302" y="2976"/>
              <a:ext cx="354" cy="56"/>
            </a:xfrm>
            <a:custGeom>
              <a:avLst/>
              <a:gdLst>
                <a:gd name="T0" fmla="*/ 0 w 720"/>
                <a:gd name="T1" fmla="*/ 56 h 152"/>
                <a:gd name="T2" fmla="*/ 192 w 720"/>
                <a:gd name="T3" fmla="*/ 8 h 152"/>
                <a:gd name="T4" fmla="*/ 384 w 720"/>
                <a:gd name="T5" fmla="*/ 104 h 152"/>
                <a:gd name="T6" fmla="*/ 576 w 720"/>
                <a:gd name="T7" fmla="*/ 152 h 152"/>
                <a:gd name="T8" fmla="*/ 720 w 720"/>
                <a:gd name="T9" fmla="*/ 104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152"/>
                <a:gd name="T17" fmla="*/ 720 w 72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152">
                  <a:moveTo>
                    <a:pt x="0" y="56"/>
                  </a:moveTo>
                  <a:cubicBezTo>
                    <a:pt x="64" y="28"/>
                    <a:pt x="128" y="0"/>
                    <a:pt x="192" y="8"/>
                  </a:cubicBezTo>
                  <a:cubicBezTo>
                    <a:pt x="256" y="16"/>
                    <a:pt x="320" y="80"/>
                    <a:pt x="384" y="104"/>
                  </a:cubicBezTo>
                  <a:cubicBezTo>
                    <a:pt x="448" y="128"/>
                    <a:pt x="520" y="152"/>
                    <a:pt x="576" y="152"/>
                  </a:cubicBezTo>
                  <a:cubicBezTo>
                    <a:pt x="632" y="152"/>
                    <a:pt x="676" y="128"/>
                    <a:pt x="720" y="10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59" name="Freeform 8"/>
            <p:cNvSpPr>
              <a:spLocks/>
            </p:cNvSpPr>
            <p:nvPr/>
          </p:nvSpPr>
          <p:spPr bwMode="auto">
            <a:xfrm>
              <a:off x="3453" y="2693"/>
              <a:ext cx="354" cy="56"/>
            </a:xfrm>
            <a:custGeom>
              <a:avLst/>
              <a:gdLst>
                <a:gd name="T0" fmla="*/ 0 w 720"/>
                <a:gd name="T1" fmla="*/ 56 h 152"/>
                <a:gd name="T2" fmla="*/ 192 w 720"/>
                <a:gd name="T3" fmla="*/ 8 h 152"/>
                <a:gd name="T4" fmla="*/ 384 w 720"/>
                <a:gd name="T5" fmla="*/ 104 h 152"/>
                <a:gd name="T6" fmla="*/ 576 w 720"/>
                <a:gd name="T7" fmla="*/ 152 h 152"/>
                <a:gd name="T8" fmla="*/ 720 w 720"/>
                <a:gd name="T9" fmla="*/ 104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152"/>
                <a:gd name="T17" fmla="*/ 720 w 72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152">
                  <a:moveTo>
                    <a:pt x="0" y="56"/>
                  </a:moveTo>
                  <a:cubicBezTo>
                    <a:pt x="64" y="28"/>
                    <a:pt x="128" y="0"/>
                    <a:pt x="192" y="8"/>
                  </a:cubicBezTo>
                  <a:cubicBezTo>
                    <a:pt x="256" y="16"/>
                    <a:pt x="320" y="80"/>
                    <a:pt x="384" y="104"/>
                  </a:cubicBezTo>
                  <a:cubicBezTo>
                    <a:pt x="448" y="128"/>
                    <a:pt x="520" y="152"/>
                    <a:pt x="576" y="152"/>
                  </a:cubicBezTo>
                  <a:cubicBezTo>
                    <a:pt x="632" y="152"/>
                    <a:pt x="676" y="128"/>
                    <a:pt x="720" y="10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0" name="Freeform 9"/>
            <p:cNvSpPr>
              <a:spLocks/>
            </p:cNvSpPr>
            <p:nvPr/>
          </p:nvSpPr>
          <p:spPr bwMode="auto">
            <a:xfrm rot="-2011199">
              <a:off x="3476" y="2905"/>
              <a:ext cx="354" cy="56"/>
            </a:xfrm>
            <a:custGeom>
              <a:avLst/>
              <a:gdLst>
                <a:gd name="T0" fmla="*/ 0 w 720"/>
                <a:gd name="T1" fmla="*/ 56 h 152"/>
                <a:gd name="T2" fmla="*/ 192 w 720"/>
                <a:gd name="T3" fmla="*/ 8 h 152"/>
                <a:gd name="T4" fmla="*/ 384 w 720"/>
                <a:gd name="T5" fmla="*/ 104 h 152"/>
                <a:gd name="T6" fmla="*/ 576 w 720"/>
                <a:gd name="T7" fmla="*/ 152 h 152"/>
                <a:gd name="T8" fmla="*/ 720 w 720"/>
                <a:gd name="T9" fmla="*/ 104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152"/>
                <a:gd name="T17" fmla="*/ 720 w 72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152">
                  <a:moveTo>
                    <a:pt x="0" y="56"/>
                  </a:moveTo>
                  <a:cubicBezTo>
                    <a:pt x="64" y="28"/>
                    <a:pt x="128" y="0"/>
                    <a:pt x="192" y="8"/>
                  </a:cubicBezTo>
                  <a:cubicBezTo>
                    <a:pt x="256" y="16"/>
                    <a:pt x="320" y="80"/>
                    <a:pt x="384" y="104"/>
                  </a:cubicBezTo>
                  <a:cubicBezTo>
                    <a:pt x="448" y="128"/>
                    <a:pt x="520" y="152"/>
                    <a:pt x="576" y="152"/>
                  </a:cubicBezTo>
                  <a:cubicBezTo>
                    <a:pt x="632" y="152"/>
                    <a:pt x="676" y="128"/>
                    <a:pt x="720" y="10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1" name="Freeform 10"/>
            <p:cNvSpPr>
              <a:spLocks/>
            </p:cNvSpPr>
            <p:nvPr/>
          </p:nvSpPr>
          <p:spPr bwMode="auto">
            <a:xfrm rot="-5400000">
              <a:off x="3958" y="3094"/>
              <a:ext cx="265" cy="75"/>
            </a:xfrm>
            <a:custGeom>
              <a:avLst/>
              <a:gdLst>
                <a:gd name="T0" fmla="*/ 0 w 720"/>
                <a:gd name="T1" fmla="*/ 56 h 152"/>
                <a:gd name="T2" fmla="*/ 192 w 720"/>
                <a:gd name="T3" fmla="*/ 8 h 152"/>
                <a:gd name="T4" fmla="*/ 384 w 720"/>
                <a:gd name="T5" fmla="*/ 104 h 152"/>
                <a:gd name="T6" fmla="*/ 576 w 720"/>
                <a:gd name="T7" fmla="*/ 152 h 152"/>
                <a:gd name="T8" fmla="*/ 720 w 720"/>
                <a:gd name="T9" fmla="*/ 104 h 1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152"/>
                <a:gd name="T17" fmla="*/ 720 w 720"/>
                <a:gd name="T18" fmla="*/ 152 h 15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152">
                  <a:moveTo>
                    <a:pt x="0" y="56"/>
                  </a:moveTo>
                  <a:cubicBezTo>
                    <a:pt x="64" y="28"/>
                    <a:pt x="128" y="0"/>
                    <a:pt x="192" y="8"/>
                  </a:cubicBezTo>
                  <a:cubicBezTo>
                    <a:pt x="256" y="16"/>
                    <a:pt x="320" y="80"/>
                    <a:pt x="384" y="104"/>
                  </a:cubicBezTo>
                  <a:cubicBezTo>
                    <a:pt x="448" y="128"/>
                    <a:pt x="520" y="152"/>
                    <a:pt x="576" y="152"/>
                  </a:cubicBezTo>
                  <a:cubicBezTo>
                    <a:pt x="632" y="152"/>
                    <a:pt x="676" y="128"/>
                    <a:pt x="720" y="10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Rectangle 11"/>
            <p:cNvSpPr>
              <a:spLocks noChangeArrowheads="1"/>
            </p:cNvSpPr>
            <p:nvPr/>
          </p:nvSpPr>
          <p:spPr bwMode="auto">
            <a:xfrm>
              <a:off x="3024" y="2544"/>
              <a:ext cx="38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cmmi10" pitchFamily="34" charset="0"/>
                  <a:sym typeface="Symbol" pitchFamily="18" charset="2"/>
                </a:rPr>
                <a:t></a:t>
              </a:r>
              <a:r>
                <a:rPr lang="en-US" sz="2800" b="1">
                  <a:latin typeface="cmmi10" pitchFamily="34" charset="0"/>
                </a:rPr>
                <a:t>p</a:t>
              </a:r>
            </a:p>
          </p:txBody>
        </p:sp>
        <p:sp>
          <p:nvSpPr>
            <p:cNvPr id="27663" name="Rectangle 12"/>
            <p:cNvSpPr>
              <a:spLocks noChangeArrowheads="1"/>
            </p:cNvSpPr>
            <p:nvPr/>
          </p:nvSpPr>
          <p:spPr bwMode="auto">
            <a:xfrm>
              <a:off x="3120" y="2928"/>
              <a:ext cx="38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cmmi10" pitchFamily="34" charset="0"/>
                  <a:sym typeface="Symbol" pitchFamily="18" charset="2"/>
                </a:rPr>
                <a:t></a:t>
              </a:r>
              <a:r>
                <a:rPr lang="en-US" sz="2800" b="1">
                  <a:latin typeface="cmmi10" pitchFamily="34" charset="0"/>
                </a:rPr>
                <a:t>p</a:t>
              </a:r>
            </a:p>
          </p:txBody>
        </p:sp>
        <p:sp>
          <p:nvSpPr>
            <p:cNvPr id="27664" name="Rectangle 13"/>
            <p:cNvSpPr>
              <a:spLocks noChangeArrowheads="1"/>
            </p:cNvSpPr>
            <p:nvPr/>
          </p:nvSpPr>
          <p:spPr bwMode="auto">
            <a:xfrm>
              <a:off x="3792" y="3168"/>
              <a:ext cx="38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cmmi10" pitchFamily="34" charset="0"/>
                  <a:sym typeface="Symbol" pitchFamily="18" charset="2"/>
                </a:rPr>
                <a:t></a:t>
              </a:r>
              <a:r>
                <a:rPr lang="en-US" sz="2800" b="1">
                  <a:latin typeface="cmmi10" pitchFamily="34" charset="0"/>
                </a:rPr>
                <a:t>p</a:t>
              </a:r>
            </a:p>
          </p:txBody>
        </p:sp>
        <p:sp>
          <p:nvSpPr>
            <p:cNvPr id="27665" name="Rectangle 14"/>
            <p:cNvSpPr>
              <a:spLocks noChangeArrowheads="1"/>
            </p:cNvSpPr>
            <p:nvPr/>
          </p:nvSpPr>
          <p:spPr bwMode="auto">
            <a:xfrm>
              <a:off x="4608" y="2976"/>
              <a:ext cx="38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cmmi10" pitchFamily="34" charset="0"/>
                  <a:sym typeface="Symbol" pitchFamily="18" charset="2"/>
                </a:rPr>
                <a:t></a:t>
              </a:r>
              <a:r>
                <a:rPr lang="en-US" sz="2800" b="1">
                  <a:latin typeface="cmmi10" pitchFamily="34" charset="0"/>
                </a:rPr>
                <a:t>p</a:t>
              </a:r>
            </a:p>
          </p:txBody>
        </p:sp>
        <p:sp>
          <p:nvSpPr>
            <p:cNvPr id="27666" name="Rectangle 15"/>
            <p:cNvSpPr>
              <a:spLocks noChangeArrowheads="1"/>
            </p:cNvSpPr>
            <p:nvPr/>
          </p:nvSpPr>
          <p:spPr bwMode="auto">
            <a:xfrm>
              <a:off x="4704" y="2544"/>
              <a:ext cx="38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cmmi10" pitchFamily="34" charset="0"/>
                  <a:sym typeface="Symbol" pitchFamily="18" charset="2"/>
                </a:rPr>
                <a:t></a:t>
              </a:r>
              <a:r>
                <a:rPr lang="en-US" sz="2800" b="1">
                  <a:latin typeface="cmmi10" pitchFamily="34" charset="0"/>
                </a:rPr>
                <a:t>p</a:t>
              </a:r>
            </a:p>
          </p:txBody>
        </p:sp>
      </p:grpSp>
      <p:sp>
        <p:nvSpPr>
          <p:cNvPr id="81938" name="Rectangle 18"/>
          <p:cNvSpPr>
            <a:spLocks noChangeArrowheads="1"/>
          </p:cNvSpPr>
          <p:nvPr/>
        </p:nvSpPr>
        <p:spPr bwMode="auto">
          <a:xfrm>
            <a:off x="2514600" y="3886200"/>
            <a:ext cx="2895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9" name="Rectangle 19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Weaknesses of Tree-Based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Worst-case analysis (predetermined shape)</a:t>
            </a:r>
          </a:p>
          <a:p>
            <a:pPr>
              <a:buNone/>
            </a:pPr>
            <a:r>
              <a:rPr lang="en-US" dirty="0" smtClean="0"/>
              <a:t>		We encode:	But maybe we only need: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pSp>
        <p:nvGrpSpPr>
          <p:cNvPr id="4" name="Group 54"/>
          <p:cNvGrpSpPr/>
          <p:nvPr/>
        </p:nvGrpSpPr>
        <p:grpSpPr>
          <a:xfrm>
            <a:off x="1663908" y="2814618"/>
            <a:ext cx="1720454" cy="1559238"/>
            <a:chOff x="1663908" y="2814618"/>
            <a:chExt cx="1720454" cy="1559238"/>
          </a:xfrm>
        </p:grpSpPr>
        <p:sp>
          <p:nvSpPr>
            <p:cNvPr id="5" name="Freeform 4"/>
            <p:cNvSpPr/>
            <p:nvPr/>
          </p:nvSpPr>
          <p:spPr>
            <a:xfrm>
              <a:off x="1910426" y="3507698"/>
              <a:ext cx="562951" cy="606074"/>
            </a:xfrm>
            <a:custGeom>
              <a:avLst/>
              <a:gdLst>
                <a:gd name="connsiteX0" fmla="*/ 562951 w 562951"/>
                <a:gd name="connsiteY0" fmla="*/ 14991 h 606074"/>
                <a:gd name="connsiteX1" fmla="*/ 517981 w 562951"/>
                <a:gd name="connsiteY1" fmla="*/ 0 h 606074"/>
                <a:gd name="connsiteX2" fmla="*/ 443030 w 562951"/>
                <a:gd name="connsiteY2" fmla="*/ 59961 h 606074"/>
                <a:gd name="connsiteX3" fmla="*/ 443030 w 562951"/>
                <a:gd name="connsiteY3" fmla="*/ 209863 h 606074"/>
                <a:gd name="connsiteX4" fmla="*/ 368079 w 562951"/>
                <a:gd name="connsiteY4" fmla="*/ 524656 h 606074"/>
                <a:gd name="connsiteX5" fmla="*/ 323108 w 562951"/>
                <a:gd name="connsiteY5" fmla="*/ 539646 h 606074"/>
                <a:gd name="connsiteX6" fmla="*/ 278138 w 562951"/>
                <a:gd name="connsiteY6" fmla="*/ 569627 h 606074"/>
                <a:gd name="connsiteX7" fmla="*/ 53285 w 562951"/>
                <a:gd name="connsiteY7" fmla="*/ 569627 h 606074"/>
                <a:gd name="connsiteX8" fmla="*/ 8315 w 562951"/>
                <a:gd name="connsiteY8" fmla="*/ 509666 h 606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2951" h="606074">
                  <a:moveTo>
                    <a:pt x="562951" y="14991"/>
                  </a:moveTo>
                  <a:cubicBezTo>
                    <a:pt x="547961" y="9994"/>
                    <a:pt x="533782" y="0"/>
                    <a:pt x="517981" y="0"/>
                  </a:cubicBezTo>
                  <a:cubicBezTo>
                    <a:pt x="469711" y="0"/>
                    <a:pt x="466050" y="25431"/>
                    <a:pt x="443030" y="59961"/>
                  </a:cubicBezTo>
                  <a:cubicBezTo>
                    <a:pt x="409164" y="161561"/>
                    <a:pt x="443030" y="37615"/>
                    <a:pt x="443030" y="209863"/>
                  </a:cubicBezTo>
                  <a:cubicBezTo>
                    <a:pt x="443030" y="217692"/>
                    <a:pt x="461368" y="493561"/>
                    <a:pt x="368079" y="524656"/>
                  </a:cubicBezTo>
                  <a:lnTo>
                    <a:pt x="323108" y="539646"/>
                  </a:lnTo>
                  <a:cubicBezTo>
                    <a:pt x="308118" y="549640"/>
                    <a:pt x="294252" y="561570"/>
                    <a:pt x="278138" y="569627"/>
                  </a:cubicBezTo>
                  <a:cubicBezTo>
                    <a:pt x="205246" y="606074"/>
                    <a:pt x="137878" y="576676"/>
                    <a:pt x="53285" y="569627"/>
                  </a:cubicBezTo>
                  <a:cubicBezTo>
                    <a:pt x="0" y="534103"/>
                    <a:pt x="8315" y="557662"/>
                    <a:pt x="8315" y="509666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2488367" y="3522689"/>
              <a:ext cx="389744" cy="749508"/>
            </a:xfrm>
            <a:custGeom>
              <a:avLst/>
              <a:gdLst>
                <a:gd name="connsiteX0" fmla="*/ 0 w 389744"/>
                <a:gd name="connsiteY0" fmla="*/ 0 h 749508"/>
                <a:gd name="connsiteX1" fmla="*/ 59961 w 389744"/>
                <a:gd name="connsiteY1" fmla="*/ 14990 h 749508"/>
                <a:gd name="connsiteX2" fmla="*/ 89941 w 389744"/>
                <a:gd name="connsiteY2" fmla="*/ 89941 h 749508"/>
                <a:gd name="connsiteX3" fmla="*/ 119922 w 389744"/>
                <a:gd name="connsiteY3" fmla="*/ 509665 h 749508"/>
                <a:gd name="connsiteX4" fmla="*/ 164892 w 389744"/>
                <a:gd name="connsiteY4" fmla="*/ 689547 h 749508"/>
                <a:gd name="connsiteX5" fmla="*/ 209863 w 389744"/>
                <a:gd name="connsiteY5" fmla="*/ 719527 h 749508"/>
                <a:gd name="connsiteX6" fmla="*/ 299803 w 389744"/>
                <a:gd name="connsiteY6" fmla="*/ 749508 h 749508"/>
                <a:gd name="connsiteX7" fmla="*/ 389744 w 389744"/>
                <a:gd name="connsiteY7" fmla="*/ 719527 h 749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9744" h="749508">
                  <a:moveTo>
                    <a:pt x="0" y="0"/>
                  </a:moveTo>
                  <a:cubicBezTo>
                    <a:pt x="19987" y="4997"/>
                    <a:pt x="45393" y="422"/>
                    <a:pt x="59961" y="14990"/>
                  </a:cubicBezTo>
                  <a:cubicBezTo>
                    <a:pt x="78988" y="34017"/>
                    <a:pt x="84664" y="63555"/>
                    <a:pt x="89941" y="89941"/>
                  </a:cubicBezTo>
                  <a:cubicBezTo>
                    <a:pt x="105277" y="166624"/>
                    <a:pt x="117602" y="481831"/>
                    <a:pt x="119922" y="509665"/>
                  </a:cubicBezTo>
                  <a:cubicBezTo>
                    <a:pt x="121581" y="529578"/>
                    <a:pt x="144563" y="675995"/>
                    <a:pt x="164892" y="689547"/>
                  </a:cubicBezTo>
                  <a:cubicBezTo>
                    <a:pt x="179882" y="699540"/>
                    <a:pt x="193400" y="712210"/>
                    <a:pt x="209863" y="719527"/>
                  </a:cubicBezTo>
                  <a:cubicBezTo>
                    <a:pt x="238741" y="732362"/>
                    <a:pt x="299803" y="749508"/>
                    <a:pt x="299803" y="749508"/>
                  </a:cubicBezTo>
                  <a:lnTo>
                    <a:pt x="389744" y="719527"/>
                  </a:ln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2488367" y="3055758"/>
              <a:ext cx="689548" cy="466931"/>
            </a:xfrm>
            <a:custGeom>
              <a:avLst/>
              <a:gdLst>
                <a:gd name="connsiteX0" fmla="*/ 0 w 689548"/>
                <a:gd name="connsiteY0" fmla="*/ 466931 h 466931"/>
                <a:gd name="connsiteX1" fmla="*/ 29981 w 689548"/>
                <a:gd name="connsiteY1" fmla="*/ 376990 h 466931"/>
                <a:gd name="connsiteX2" fmla="*/ 119922 w 689548"/>
                <a:gd name="connsiteY2" fmla="*/ 347009 h 466931"/>
                <a:gd name="connsiteX3" fmla="*/ 209863 w 689548"/>
                <a:gd name="connsiteY3" fmla="*/ 361999 h 466931"/>
                <a:gd name="connsiteX4" fmla="*/ 269823 w 689548"/>
                <a:gd name="connsiteY4" fmla="*/ 376990 h 466931"/>
                <a:gd name="connsiteX5" fmla="*/ 359764 w 689548"/>
                <a:gd name="connsiteY5" fmla="*/ 391980 h 466931"/>
                <a:gd name="connsiteX6" fmla="*/ 449705 w 689548"/>
                <a:gd name="connsiteY6" fmla="*/ 376990 h 466931"/>
                <a:gd name="connsiteX7" fmla="*/ 569626 w 689548"/>
                <a:gd name="connsiteY7" fmla="*/ 347009 h 466931"/>
                <a:gd name="connsiteX8" fmla="*/ 659567 w 689548"/>
                <a:gd name="connsiteY8" fmla="*/ 272058 h 466931"/>
                <a:gd name="connsiteX9" fmla="*/ 689548 w 689548"/>
                <a:gd name="connsiteY9" fmla="*/ 167127 h 466931"/>
                <a:gd name="connsiteX10" fmla="*/ 674558 w 689548"/>
                <a:gd name="connsiteY10" fmla="*/ 77186 h 466931"/>
                <a:gd name="connsiteX11" fmla="*/ 614597 w 689548"/>
                <a:gd name="connsiteY11" fmla="*/ 2235 h 466931"/>
                <a:gd name="connsiteX12" fmla="*/ 614597 w 689548"/>
                <a:gd name="connsiteY12" fmla="*/ 17226 h 466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9548" h="466931">
                  <a:moveTo>
                    <a:pt x="0" y="466931"/>
                  </a:moveTo>
                  <a:cubicBezTo>
                    <a:pt x="9994" y="436951"/>
                    <a:pt x="1" y="386984"/>
                    <a:pt x="29981" y="376990"/>
                  </a:cubicBezTo>
                  <a:lnTo>
                    <a:pt x="119922" y="347009"/>
                  </a:lnTo>
                  <a:cubicBezTo>
                    <a:pt x="149902" y="352006"/>
                    <a:pt x="180059" y="356038"/>
                    <a:pt x="209863" y="361999"/>
                  </a:cubicBezTo>
                  <a:cubicBezTo>
                    <a:pt x="230065" y="366039"/>
                    <a:pt x="249621" y="372950"/>
                    <a:pt x="269823" y="376990"/>
                  </a:cubicBezTo>
                  <a:cubicBezTo>
                    <a:pt x="299627" y="382951"/>
                    <a:pt x="329784" y="386983"/>
                    <a:pt x="359764" y="391980"/>
                  </a:cubicBezTo>
                  <a:lnTo>
                    <a:pt x="449705" y="376990"/>
                  </a:lnTo>
                  <a:cubicBezTo>
                    <a:pt x="476581" y="372103"/>
                    <a:pt x="539908" y="361868"/>
                    <a:pt x="569626" y="347009"/>
                  </a:cubicBezTo>
                  <a:cubicBezTo>
                    <a:pt x="611368" y="326138"/>
                    <a:pt x="626413" y="305213"/>
                    <a:pt x="659567" y="272058"/>
                  </a:cubicBezTo>
                  <a:cubicBezTo>
                    <a:pt x="666637" y="250848"/>
                    <a:pt x="689548" y="185954"/>
                    <a:pt x="689548" y="167127"/>
                  </a:cubicBezTo>
                  <a:cubicBezTo>
                    <a:pt x="689548" y="136733"/>
                    <a:pt x="684170" y="106020"/>
                    <a:pt x="674558" y="77186"/>
                  </a:cubicBezTo>
                  <a:cubicBezTo>
                    <a:pt x="670322" y="64479"/>
                    <a:pt x="630970" y="10421"/>
                    <a:pt x="614597" y="2235"/>
                  </a:cubicBezTo>
                  <a:cubicBezTo>
                    <a:pt x="610128" y="0"/>
                    <a:pt x="614597" y="12229"/>
                    <a:pt x="614597" y="17226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1723869" y="3207895"/>
              <a:ext cx="749508" cy="299803"/>
            </a:xfrm>
            <a:custGeom>
              <a:avLst/>
              <a:gdLst>
                <a:gd name="connsiteX0" fmla="*/ 749508 w 749508"/>
                <a:gd name="connsiteY0" fmla="*/ 299803 h 299803"/>
                <a:gd name="connsiteX1" fmla="*/ 734518 w 749508"/>
                <a:gd name="connsiteY1" fmla="*/ 254833 h 299803"/>
                <a:gd name="connsiteX2" fmla="*/ 689547 w 749508"/>
                <a:gd name="connsiteY2" fmla="*/ 104931 h 299803"/>
                <a:gd name="connsiteX3" fmla="*/ 644577 w 749508"/>
                <a:gd name="connsiteY3" fmla="*/ 89941 h 299803"/>
                <a:gd name="connsiteX4" fmla="*/ 554636 w 749508"/>
                <a:gd name="connsiteY4" fmla="*/ 134912 h 299803"/>
                <a:gd name="connsiteX5" fmla="*/ 509665 w 749508"/>
                <a:gd name="connsiteY5" fmla="*/ 149902 h 299803"/>
                <a:gd name="connsiteX6" fmla="*/ 464695 w 749508"/>
                <a:gd name="connsiteY6" fmla="*/ 179882 h 299803"/>
                <a:gd name="connsiteX7" fmla="*/ 314793 w 749508"/>
                <a:gd name="connsiteY7" fmla="*/ 149902 h 299803"/>
                <a:gd name="connsiteX8" fmla="*/ 269823 w 749508"/>
                <a:gd name="connsiteY8" fmla="*/ 74951 h 299803"/>
                <a:gd name="connsiteX9" fmla="*/ 164892 w 749508"/>
                <a:gd name="connsiteY9" fmla="*/ 0 h 299803"/>
                <a:gd name="connsiteX10" fmla="*/ 0 w 749508"/>
                <a:gd name="connsiteY10" fmla="*/ 14990 h 299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9508" h="299803">
                  <a:moveTo>
                    <a:pt x="749508" y="299803"/>
                  </a:moveTo>
                  <a:cubicBezTo>
                    <a:pt x="744511" y="284813"/>
                    <a:pt x="737617" y="270327"/>
                    <a:pt x="734518" y="254833"/>
                  </a:cubicBezTo>
                  <a:cubicBezTo>
                    <a:pt x="724834" y="206411"/>
                    <a:pt x="735122" y="141391"/>
                    <a:pt x="689547" y="104931"/>
                  </a:cubicBezTo>
                  <a:cubicBezTo>
                    <a:pt x="677209" y="95060"/>
                    <a:pt x="659567" y="94938"/>
                    <a:pt x="644577" y="89941"/>
                  </a:cubicBezTo>
                  <a:cubicBezTo>
                    <a:pt x="531541" y="127619"/>
                    <a:pt x="670872" y="76793"/>
                    <a:pt x="554636" y="134912"/>
                  </a:cubicBezTo>
                  <a:cubicBezTo>
                    <a:pt x="540503" y="141979"/>
                    <a:pt x="524655" y="144905"/>
                    <a:pt x="509665" y="149902"/>
                  </a:cubicBezTo>
                  <a:cubicBezTo>
                    <a:pt x="494675" y="159895"/>
                    <a:pt x="482621" y="178089"/>
                    <a:pt x="464695" y="179882"/>
                  </a:cubicBezTo>
                  <a:cubicBezTo>
                    <a:pt x="411696" y="185182"/>
                    <a:pt x="363062" y="165991"/>
                    <a:pt x="314793" y="149902"/>
                  </a:cubicBezTo>
                  <a:cubicBezTo>
                    <a:pt x="204013" y="39118"/>
                    <a:pt x="367127" y="211176"/>
                    <a:pt x="269823" y="74951"/>
                  </a:cubicBezTo>
                  <a:cubicBezTo>
                    <a:pt x="225364" y="12709"/>
                    <a:pt x="221766" y="18958"/>
                    <a:pt x="164892" y="0"/>
                  </a:cubicBezTo>
                  <a:cubicBezTo>
                    <a:pt x="10018" y="15487"/>
                    <a:pt x="65207" y="14990"/>
                    <a:pt x="0" y="1499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2428407" y="2814618"/>
              <a:ext cx="212402" cy="693080"/>
            </a:xfrm>
            <a:custGeom>
              <a:avLst/>
              <a:gdLst>
                <a:gd name="connsiteX0" fmla="*/ 59960 w 212402"/>
                <a:gd name="connsiteY0" fmla="*/ 693080 h 693080"/>
                <a:gd name="connsiteX1" fmla="*/ 44970 w 212402"/>
                <a:gd name="connsiteY1" fmla="*/ 528189 h 693080"/>
                <a:gd name="connsiteX2" fmla="*/ 59960 w 212402"/>
                <a:gd name="connsiteY2" fmla="*/ 483218 h 693080"/>
                <a:gd name="connsiteX3" fmla="*/ 164891 w 212402"/>
                <a:gd name="connsiteY3" fmla="*/ 393277 h 693080"/>
                <a:gd name="connsiteX4" fmla="*/ 194872 w 212402"/>
                <a:gd name="connsiteY4" fmla="*/ 303336 h 693080"/>
                <a:gd name="connsiteX5" fmla="*/ 134911 w 212402"/>
                <a:gd name="connsiteY5" fmla="*/ 228385 h 693080"/>
                <a:gd name="connsiteX6" fmla="*/ 89941 w 212402"/>
                <a:gd name="connsiteY6" fmla="*/ 213395 h 693080"/>
                <a:gd name="connsiteX7" fmla="*/ 14990 w 212402"/>
                <a:gd name="connsiteY7" fmla="*/ 153434 h 693080"/>
                <a:gd name="connsiteX8" fmla="*/ 0 w 212402"/>
                <a:gd name="connsiteY8" fmla="*/ 108464 h 693080"/>
                <a:gd name="connsiteX9" fmla="*/ 44970 w 212402"/>
                <a:gd name="connsiteY9" fmla="*/ 3533 h 693080"/>
                <a:gd name="connsiteX10" fmla="*/ 59960 w 212402"/>
                <a:gd name="connsiteY10" fmla="*/ 3533 h 693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2402" h="693080">
                  <a:moveTo>
                    <a:pt x="59960" y="693080"/>
                  </a:moveTo>
                  <a:cubicBezTo>
                    <a:pt x="54963" y="638116"/>
                    <a:pt x="44970" y="583379"/>
                    <a:pt x="44970" y="528189"/>
                  </a:cubicBezTo>
                  <a:cubicBezTo>
                    <a:pt x="44970" y="512388"/>
                    <a:pt x="50776" y="496076"/>
                    <a:pt x="59960" y="483218"/>
                  </a:cubicBezTo>
                  <a:cubicBezTo>
                    <a:pt x="93005" y="436955"/>
                    <a:pt x="121677" y="422086"/>
                    <a:pt x="164891" y="393277"/>
                  </a:cubicBezTo>
                  <a:cubicBezTo>
                    <a:pt x="174885" y="363297"/>
                    <a:pt x="212402" y="329630"/>
                    <a:pt x="194872" y="303336"/>
                  </a:cubicBezTo>
                  <a:cubicBezTo>
                    <a:pt x="181257" y="282914"/>
                    <a:pt x="158641" y="242624"/>
                    <a:pt x="134911" y="228385"/>
                  </a:cubicBezTo>
                  <a:cubicBezTo>
                    <a:pt x="121362" y="220255"/>
                    <a:pt x="104074" y="220461"/>
                    <a:pt x="89941" y="213395"/>
                  </a:cubicBezTo>
                  <a:cubicBezTo>
                    <a:pt x="52118" y="194484"/>
                    <a:pt x="42877" y="181322"/>
                    <a:pt x="14990" y="153434"/>
                  </a:cubicBezTo>
                  <a:cubicBezTo>
                    <a:pt x="9993" y="138444"/>
                    <a:pt x="0" y="124265"/>
                    <a:pt x="0" y="108464"/>
                  </a:cubicBezTo>
                  <a:cubicBezTo>
                    <a:pt x="0" y="74061"/>
                    <a:pt x="20491" y="28012"/>
                    <a:pt x="44970" y="3533"/>
                  </a:cubicBezTo>
                  <a:cubicBezTo>
                    <a:pt x="48503" y="0"/>
                    <a:pt x="54963" y="3533"/>
                    <a:pt x="59960" y="3533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608289" y="3627620"/>
              <a:ext cx="211442" cy="194872"/>
            </a:xfrm>
            <a:custGeom>
              <a:avLst/>
              <a:gdLst>
                <a:gd name="connsiteX0" fmla="*/ 0 w 211442"/>
                <a:gd name="connsiteY0" fmla="*/ 194872 h 194872"/>
                <a:gd name="connsiteX1" fmla="*/ 164891 w 211442"/>
                <a:gd name="connsiteY1" fmla="*/ 89941 h 194872"/>
                <a:gd name="connsiteX2" fmla="*/ 194872 w 211442"/>
                <a:gd name="connsiteY2" fmla="*/ 59960 h 194872"/>
                <a:gd name="connsiteX3" fmla="*/ 209862 w 211442"/>
                <a:gd name="connsiteY3" fmla="*/ 0 h 194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1442" h="194872">
                  <a:moveTo>
                    <a:pt x="0" y="194872"/>
                  </a:moveTo>
                  <a:cubicBezTo>
                    <a:pt x="79559" y="75533"/>
                    <a:pt x="24290" y="110027"/>
                    <a:pt x="164891" y="89941"/>
                  </a:cubicBezTo>
                  <a:cubicBezTo>
                    <a:pt x="174885" y="79947"/>
                    <a:pt x="187600" y="72079"/>
                    <a:pt x="194872" y="59960"/>
                  </a:cubicBezTo>
                  <a:cubicBezTo>
                    <a:pt x="211442" y="32343"/>
                    <a:pt x="209862" y="23804"/>
                    <a:pt x="209862" y="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443397" y="3800364"/>
              <a:ext cx="150240" cy="292154"/>
            </a:xfrm>
            <a:custGeom>
              <a:avLst/>
              <a:gdLst>
                <a:gd name="connsiteX0" fmla="*/ 149901 w 150240"/>
                <a:gd name="connsiteY0" fmla="*/ 52108 h 292154"/>
                <a:gd name="connsiteX1" fmla="*/ 134911 w 150240"/>
                <a:gd name="connsiteY1" fmla="*/ 7138 h 292154"/>
                <a:gd name="connsiteX2" fmla="*/ 59960 w 150240"/>
                <a:gd name="connsiteY2" fmla="*/ 82088 h 292154"/>
                <a:gd name="connsiteX3" fmla="*/ 44970 w 150240"/>
                <a:gd name="connsiteY3" fmla="*/ 276961 h 292154"/>
                <a:gd name="connsiteX4" fmla="*/ 0 w 150240"/>
                <a:gd name="connsiteY4" fmla="*/ 291951 h 292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240" h="292154">
                  <a:moveTo>
                    <a:pt x="149901" y="52108"/>
                  </a:moveTo>
                  <a:cubicBezTo>
                    <a:pt x="144904" y="37118"/>
                    <a:pt x="150240" y="10970"/>
                    <a:pt x="134911" y="7138"/>
                  </a:cubicBezTo>
                  <a:cubicBezTo>
                    <a:pt x="106359" y="0"/>
                    <a:pt x="68526" y="69240"/>
                    <a:pt x="59960" y="82088"/>
                  </a:cubicBezTo>
                  <a:cubicBezTo>
                    <a:pt x="54963" y="147046"/>
                    <a:pt x="62868" y="214318"/>
                    <a:pt x="44970" y="276961"/>
                  </a:cubicBezTo>
                  <a:cubicBezTo>
                    <a:pt x="40629" y="292154"/>
                    <a:pt x="0" y="291951"/>
                    <a:pt x="0" y="291951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2698230" y="3961508"/>
              <a:ext cx="198405" cy="265718"/>
            </a:xfrm>
            <a:custGeom>
              <a:avLst/>
              <a:gdLst>
                <a:gd name="connsiteX0" fmla="*/ 0 w 198405"/>
                <a:gd name="connsiteY0" fmla="*/ 265718 h 265718"/>
                <a:gd name="connsiteX1" fmla="*/ 14990 w 198405"/>
                <a:gd name="connsiteY1" fmla="*/ 220748 h 265718"/>
                <a:gd name="connsiteX2" fmla="*/ 29980 w 198405"/>
                <a:gd name="connsiteY2" fmla="*/ 130807 h 265718"/>
                <a:gd name="connsiteX3" fmla="*/ 59960 w 198405"/>
                <a:gd name="connsiteY3" fmla="*/ 100826 h 265718"/>
                <a:gd name="connsiteX4" fmla="*/ 149901 w 198405"/>
                <a:gd name="connsiteY4" fmla="*/ 100826 h 265718"/>
                <a:gd name="connsiteX5" fmla="*/ 164891 w 198405"/>
                <a:gd name="connsiteY5" fmla="*/ 55856 h 265718"/>
                <a:gd name="connsiteX6" fmla="*/ 194872 w 198405"/>
                <a:gd name="connsiteY6" fmla="*/ 10885 h 265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405" h="265718">
                  <a:moveTo>
                    <a:pt x="0" y="265718"/>
                  </a:moveTo>
                  <a:cubicBezTo>
                    <a:pt x="4997" y="250728"/>
                    <a:pt x="11562" y="236173"/>
                    <a:pt x="14990" y="220748"/>
                  </a:cubicBezTo>
                  <a:cubicBezTo>
                    <a:pt x="21583" y="191078"/>
                    <a:pt x="19308" y="159266"/>
                    <a:pt x="29980" y="130807"/>
                  </a:cubicBezTo>
                  <a:cubicBezTo>
                    <a:pt x="34942" y="117574"/>
                    <a:pt x="49967" y="110820"/>
                    <a:pt x="59960" y="100826"/>
                  </a:cubicBezTo>
                  <a:cubicBezTo>
                    <a:pt x="89941" y="110820"/>
                    <a:pt x="119920" y="130808"/>
                    <a:pt x="149901" y="100826"/>
                  </a:cubicBezTo>
                  <a:cubicBezTo>
                    <a:pt x="161074" y="89653"/>
                    <a:pt x="156761" y="69405"/>
                    <a:pt x="164891" y="55856"/>
                  </a:cubicBezTo>
                  <a:cubicBezTo>
                    <a:pt x="198405" y="0"/>
                    <a:pt x="194872" y="47909"/>
                    <a:pt x="194872" y="10885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2398426" y="4227226"/>
              <a:ext cx="314794" cy="146630"/>
            </a:xfrm>
            <a:custGeom>
              <a:avLst/>
              <a:gdLst>
                <a:gd name="connsiteX0" fmla="*/ 314794 w 314794"/>
                <a:gd name="connsiteY0" fmla="*/ 14990 h 146630"/>
                <a:gd name="connsiteX1" fmla="*/ 269823 w 314794"/>
                <a:gd name="connsiteY1" fmla="*/ 0 h 146630"/>
                <a:gd name="connsiteX2" fmla="*/ 179882 w 314794"/>
                <a:gd name="connsiteY2" fmla="*/ 44971 h 146630"/>
                <a:gd name="connsiteX3" fmla="*/ 164892 w 314794"/>
                <a:gd name="connsiteY3" fmla="*/ 89941 h 146630"/>
                <a:gd name="connsiteX4" fmla="*/ 0 w 314794"/>
                <a:gd name="connsiteY4" fmla="*/ 134912 h 146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794" h="146630">
                  <a:moveTo>
                    <a:pt x="314794" y="14990"/>
                  </a:moveTo>
                  <a:cubicBezTo>
                    <a:pt x="299804" y="9993"/>
                    <a:pt x="285624" y="0"/>
                    <a:pt x="269823" y="0"/>
                  </a:cubicBezTo>
                  <a:cubicBezTo>
                    <a:pt x="238792" y="0"/>
                    <a:pt x="202619" y="29813"/>
                    <a:pt x="179882" y="44971"/>
                  </a:cubicBezTo>
                  <a:cubicBezTo>
                    <a:pt x="174885" y="59961"/>
                    <a:pt x="173021" y="76392"/>
                    <a:pt x="164892" y="89941"/>
                  </a:cubicBezTo>
                  <a:cubicBezTo>
                    <a:pt x="130879" y="146630"/>
                    <a:pt x="58600" y="134912"/>
                    <a:pt x="0" y="134912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713220" y="3412760"/>
              <a:ext cx="269823" cy="259830"/>
            </a:xfrm>
            <a:custGeom>
              <a:avLst/>
              <a:gdLst>
                <a:gd name="connsiteX0" fmla="*/ 0 w 269823"/>
                <a:gd name="connsiteY0" fmla="*/ 49968 h 259830"/>
                <a:gd name="connsiteX1" fmla="*/ 14990 w 269823"/>
                <a:gd name="connsiteY1" fmla="*/ 4997 h 259830"/>
                <a:gd name="connsiteX2" fmla="*/ 89941 w 269823"/>
                <a:gd name="connsiteY2" fmla="*/ 79948 h 259830"/>
                <a:gd name="connsiteX3" fmla="*/ 164891 w 269823"/>
                <a:gd name="connsiteY3" fmla="*/ 139909 h 259830"/>
                <a:gd name="connsiteX4" fmla="*/ 194872 w 269823"/>
                <a:gd name="connsiteY4" fmla="*/ 169889 h 259830"/>
                <a:gd name="connsiteX5" fmla="*/ 239842 w 269823"/>
                <a:gd name="connsiteY5" fmla="*/ 184879 h 259830"/>
                <a:gd name="connsiteX6" fmla="*/ 269823 w 269823"/>
                <a:gd name="connsiteY6" fmla="*/ 259830 h 259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9823" h="259830">
                  <a:moveTo>
                    <a:pt x="0" y="49968"/>
                  </a:moveTo>
                  <a:cubicBezTo>
                    <a:pt x="4997" y="34978"/>
                    <a:pt x="0" y="0"/>
                    <a:pt x="14990" y="4997"/>
                  </a:cubicBezTo>
                  <a:cubicBezTo>
                    <a:pt x="48509" y="16170"/>
                    <a:pt x="64957" y="54964"/>
                    <a:pt x="89941" y="79948"/>
                  </a:cubicBezTo>
                  <a:cubicBezTo>
                    <a:pt x="162328" y="152336"/>
                    <a:pt x="70342" y="64271"/>
                    <a:pt x="164891" y="139909"/>
                  </a:cubicBezTo>
                  <a:cubicBezTo>
                    <a:pt x="175927" y="148738"/>
                    <a:pt x="182753" y="162618"/>
                    <a:pt x="194872" y="169889"/>
                  </a:cubicBezTo>
                  <a:cubicBezTo>
                    <a:pt x="208421" y="178018"/>
                    <a:pt x="224852" y="179882"/>
                    <a:pt x="239842" y="184879"/>
                  </a:cubicBezTo>
                  <a:cubicBezTo>
                    <a:pt x="258365" y="240450"/>
                    <a:pt x="247765" y="215717"/>
                    <a:pt x="269823" y="25983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2728911" y="3207895"/>
              <a:ext cx="92339" cy="224853"/>
            </a:xfrm>
            <a:custGeom>
              <a:avLst/>
              <a:gdLst>
                <a:gd name="connsiteX0" fmla="*/ 29279 w 92339"/>
                <a:gd name="connsiteY0" fmla="*/ 224853 h 224853"/>
                <a:gd name="connsiteX1" fmla="*/ 29279 w 92339"/>
                <a:gd name="connsiteY1" fmla="*/ 119921 h 224853"/>
                <a:gd name="connsiteX2" fmla="*/ 74250 w 92339"/>
                <a:gd name="connsiteY2" fmla="*/ 89941 h 224853"/>
                <a:gd name="connsiteX3" fmla="*/ 89240 w 92339"/>
                <a:gd name="connsiteY3" fmla="*/ 44971 h 224853"/>
                <a:gd name="connsiteX4" fmla="*/ 59259 w 92339"/>
                <a:gd name="connsiteY4" fmla="*/ 14990 h 224853"/>
                <a:gd name="connsiteX5" fmla="*/ 59259 w 92339"/>
                <a:gd name="connsiteY5" fmla="*/ 0 h 2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339" h="224853">
                  <a:moveTo>
                    <a:pt x="29279" y="224853"/>
                  </a:moveTo>
                  <a:cubicBezTo>
                    <a:pt x="15794" y="184398"/>
                    <a:pt x="0" y="163840"/>
                    <a:pt x="29279" y="119921"/>
                  </a:cubicBezTo>
                  <a:cubicBezTo>
                    <a:pt x="39273" y="104931"/>
                    <a:pt x="59260" y="99934"/>
                    <a:pt x="74250" y="89941"/>
                  </a:cubicBezTo>
                  <a:cubicBezTo>
                    <a:pt x="79247" y="74951"/>
                    <a:pt x="92339" y="60465"/>
                    <a:pt x="89240" y="44971"/>
                  </a:cubicBezTo>
                  <a:cubicBezTo>
                    <a:pt x="86468" y="31112"/>
                    <a:pt x="67099" y="26749"/>
                    <a:pt x="59259" y="14990"/>
                  </a:cubicBezTo>
                  <a:cubicBezTo>
                    <a:pt x="56487" y="10833"/>
                    <a:pt x="59259" y="4997"/>
                    <a:pt x="59259" y="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3162925" y="3249510"/>
              <a:ext cx="221437" cy="198228"/>
            </a:xfrm>
            <a:custGeom>
              <a:avLst/>
              <a:gdLst>
                <a:gd name="connsiteX0" fmla="*/ 0 w 221437"/>
                <a:gd name="connsiteY0" fmla="*/ 78306 h 198228"/>
                <a:gd name="connsiteX1" fmla="*/ 74950 w 221437"/>
                <a:gd name="connsiteY1" fmla="*/ 3356 h 198228"/>
                <a:gd name="connsiteX2" fmla="*/ 164891 w 221437"/>
                <a:gd name="connsiteY2" fmla="*/ 18346 h 198228"/>
                <a:gd name="connsiteX3" fmla="*/ 194872 w 221437"/>
                <a:gd name="connsiteY3" fmla="*/ 48326 h 198228"/>
                <a:gd name="connsiteX4" fmla="*/ 194872 w 221437"/>
                <a:gd name="connsiteY4" fmla="*/ 153257 h 198228"/>
                <a:gd name="connsiteX5" fmla="*/ 209862 w 221437"/>
                <a:gd name="connsiteY5" fmla="*/ 198228 h 198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1437" h="198228">
                  <a:moveTo>
                    <a:pt x="0" y="78306"/>
                  </a:moveTo>
                  <a:cubicBezTo>
                    <a:pt x="15989" y="54322"/>
                    <a:pt x="38974" y="7353"/>
                    <a:pt x="74950" y="3356"/>
                  </a:cubicBezTo>
                  <a:cubicBezTo>
                    <a:pt x="105158" y="0"/>
                    <a:pt x="134911" y="13349"/>
                    <a:pt x="164891" y="18346"/>
                  </a:cubicBezTo>
                  <a:cubicBezTo>
                    <a:pt x="174885" y="28339"/>
                    <a:pt x="187601" y="36207"/>
                    <a:pt x="194872" y="48326"/>
                  </a:cubicBezTo>
                  <a:cubicBezTo>
                    <a:pt x="221437" y="92601"/>
                    <a:pt x="207097" y="104358"/>
                    <a:pt x="194872" y="153257"/>
                  </a:cubicBezTo>
                  <a:lnTo>
                    <a:pt x="209862" y="198228"/>
                  </a:ln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2919983" y="3162925"/>
              <a:ext cx="231119" cy="164891"/>
            </a:xfrm>
            <a:custGeom>
              <a:avLst/>
              <a:gdLst>
                <a:gd name="connsiteX0" fmla="*/ 227951 w 231119"/>
                <a:gd name="connsiteY0" fmla="*/ 164891 h 164891"/>
                <a:gd name="connsiteX1" fmla="*/ 167991 w 231119"/>
                <a:gd name="connsiteY1" fmla="*/ 74950 h 164891"/>
                <a:gd name="connsiteX2" fmla="*/ 78050 w 231119"/>
                <a:gd name="connsiteY2" fmla="*/ 104931 h 164891"/>
                <a:gd name="connsiteX3" fmla="*/ 3099 w 231119"/>
                <a:gd name="connsiteY3" fmla="*/ 59960 h 164891"/>
                <a:gd name="connsiteX4" fmla="*/ 18089 w 231119"/>
                <a:gd name="connsiteY4" fmla="*/ 14990 h 164891"/>
                <a:gd name="connsiteX5" fmla="*/ 33079 w 231119"/>
                <a:gd name="connsiteY5" fmla="*/ 0 h 164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1119" h="164891">
                  <a:moveTo>
                    <a:pt x="227951" y="164891"/>
                  </a:moveTo>
                  <a:cubicBezTo>
                    <a:pt x="219557" y="122921"/>
                    <a:pt x="231119" y="67936"/>
                    <a:pt x="167991" y="74950"/>
                  </a:cubicBezTo>
                  <a:cubicBezTo>
                    <a:pt x="136582" y="78440"/>
                    <a:pt x="78050" y="104931"/>
                    <a:pt x="78050" y="104931"/>
                  </a:cubicBezTo>
                  <a:cubicBezTo>
                    <a:pt x="59109" y="98617"/>
                    <a:pt x="8978" y="89357"/>
                    <a:pt x="3099" y="59960"/>
                  </a:cubicBezTo>
                  <a:cubicBezTo>
                    <a:pt x="0" y="44466"/>
                    <a:pt x="11023" y="29123"/>
                    <a:pt x="18089" y="14990"/>
                  </a:cubicBezTo>
                  <a:cubicBezTo>
                    <a:pt x="21249" y="8670"/>
                    <a:pt x="28082" y="4997"/>
                    <a:pt x="33079" y="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2368446" y="3681492"/>
              <a:ext cx="106574" cy="200960"/>
            </a:xfrm>
            <a:custGeom>
              <a:avLst/>
              <a:gdLst>
                <a:gd name="connsiteX0" fmla="*/ 0 w 106574"/>
                <a:gd name="connsiteY0" fmla="*/ 111019 h 200960"/>
                <a:gd name="connsiteX1" fmla="*/ 89941 w 106574"/>
                <a:gd name="connsiteY1" fmla="*/ 81039 h 200960"/>
                <a:gd name="connsiteX2" fmla="*/ 104931 w 106574"/>
                <a:gd name="connsiteY2" fmla="*/ 200960 h 200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6574" h="200960">
                  <a:moveTo>
                    <a:pt x="0" y="111019"/>
                  </a:moveTo>
                  <a:cubicBezTo>
                    <a:pt x="10034" y="80917"/>
                    <a:pt x="20479" y="0"/>
                    <a:pt x="89941" y="81039"/>
                  </a:cubicBezTo>
                  <a:cubicBezTo>
                    <a:pt x="106574" y="100444"/>
                    <a:pt x="104931" y="167019"/>
                    <a:pt x="104931" y="20096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2128603" y="4107305"/>
              <a:ext cx="74951" cy="224852"/>
            </a:xfrm>
            <a:custGeom>
              <a:avLst/>
              <a:gdLst>
                <a:gd name="connsiteX0" fmla="*/ 14990 w 74951"/>
                <a:gd name="connsiteY0" fmla="*/ 0 h 224852"/>
                <a:gd name="connsiteX1" fmla="*/ 59961 w 74951"/>
                <a:gd name="connsiteY1" fmla="*/ 29980 h 224852"/>
                <a:gd name="connsiteX2" fmla="*/ 29981 w 74951"/>
                <a:gd name="connsiteY2" fmla="*/ 59961 h 224852"/>
                <a:gd name="connsiteX3" fmla="*/ 0 w 74951"/>
                <a:gd name="connsiteY3" fmla="*/ 104931 h 224852"/>
                <a:gd name="connsiteX4" fmla="*/ 14990 w 74951"/>
                <a:gd name="connsiteY4" fmla="*/ 149902 h 224852"/>
                <a:gd name="connsiteX5" fmla="*/ 59961 w 74951"/>
                <a:gd name="connsiteY5" fmla="*/ 164892 h 224852"/>
                <a:gd name="connsiteX6" fmla="*/ 74951 w 74951"/>
                <a:gd name="connsiteY6" fmla="*/ 224852 h 224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4951" h="224852">
                  <a:moveTo>
                    <a:pt x="14990" y="0"/>
                  </a:moveTo>
                  <a:cubicBezTo>
                    <a:pt x="29980" y="9993"/>
                    <a:pt x="55591" y="12502"/>
                    <a:pt x="59961" y="29980"/>
                  </a:cubicBezTo>
                  <a:cubicBezTo>
                    <a:pt x="63389" y="43691"/>
                    <a:pt x="38810" y="48925"/>
                    <a:pt x="29981" y="59961"/>
                  </a:cubicBezTo>
                  <a:cubicBezTo>
                    <a:pt x="18727" y="74029"/>
                    <a:pt x="9994" y="89941"/>
                    <a:pt x="0" y="104931"/>
                  </a:cubicBezTo>
                  <a:cubicBezTo>
                    <a:pt x="4997" y="119921"/>
                    <a:pt x="3817" y="138729"/>
                    <a:pt x="14990" y="149902"/>
                  </a:cubicBezTo>
                  <a:cubicBezTo>
                    <a:pt x="26163" y="161075"/>
                    <a:pt x="50090" y="152553"/>
                    <a:pt x="59961" y="164892"/>
                  </a:cubicBezTo>
                  <a:cubicBezTo>
                    <a:pt x="72831" y="180979"/>
                    <a:pt x="74951" y="224852"/>
                    <a:pt x="74951" y="224852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1993692" y="3656388"/>
              <a:ext cx="359764" cy="106143"/>
            </a:xfrm>
            <a:custGeom>
              <a:avLst/>
              <a:gdLst>
                <a:gd name="connsiteX0" fmla="*/ 359764 w 359764"/>
                <a:gd name="connsiteY0" fmla="*/ 106143 h 106143"/>
                <a:gd name="connsiteX1" fmla="*/ 344774 w 359764"/>
                <a:gd name="connsiteY1" fmla="*/ 61173 h 106143"/>
                <a:gd name="connsiteX2" fmla="*/ 269823 w 359764"/>
                <a:gd name="connsiteY2" fmla="*/ 16202 h 106143"/>
                <a:gd name="connsiteX3" fmla="*/ 164892 w 359764"/>
                <a:gd name="connsiteY3" fmla="*/ 91153 h 106143"/>
                <a:gd name="connsiteX4" fmla="*/ 119921 w 359764"/>
                <a:gd name="connsiteY4" fmla="*/ 76163 h 106143"/>
                <a:gd name="connsiteX5" fmla="*/ 14990 w 359764"/>
                <a:gd name="connsiteY5" fmla="*/ 1212 h 106143"/>
                <a:gd name="connsiteX6" fmla="*/ 0 w 359764"/>
                <a:gd name="connsiteY6" fmla="*/ 1212 h 106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9764" h="106143">
                  <a:moveTo>
                    <a:pt x="359764" y="106143"/>
                  </a:moveTo>
                  <a:cubicBezTo>
                    <a:pt x="354767" y="91153"/>
                    <a:pt x="352904" y="74722"/>
                    <a:pt x="344774" y="61173"/>
                  </a:cubicBezTo>
                  <a:cubicBezTo>
                    <a:pt x="324197" y="26878"/>
                    <a:pt x="305196" y="27993"/>
                    <a:pt x="269823" y="16202"/>
                  </a:cubicBezTo>
                  <a:cubicBezTo>
                    <a:pt x="164892" y="51179"/>
                    <a:pt x="189875" y="16202"/>
                    <a:pt x="164892" y="91153"/>
                  </a:cubicBezTo>
                  <a:cubicBezTo>
                    <a:pt x="149902" y="86156"/>
                    <a:pt x="132779" y="85347"/>
                    <a:pt x="119921" y="76163"/>
                  </a:cubicBezTo>
                  <a:cubicBezTo>
                    <a:pt x="28061" y="10549"/>
                    <a:pt x="98362" y="22055"/>
                    <a:pt x="14990" y="1212"/>
                  </a:cubicBezTo>
                  <a:cubicBezTo>
                    <a:pt x="10143" y="0"/>
                    <a:pt x="4997" y="1212"/>
                    <a:pt x="0" y="1212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1888761" y="3863929"/>
              <a:ext cx="302401" cy="213396"/>
            </a:xfrm>
            <a:custGeom>
              <a:avLst/>
              <a:gdLst>
                <a:gd name="connsiteX0" fmla="*/ 284813 w 302401"/>
                <a:gd name="connsiteY0" fmla="*/ 213396 h 213396"/>
                <a:gd name="connsiteX1" fmla="*/ 299803 w 302401"/>
                <a:gd name="connsiteY1" fmla="*/ 168425 h 213396"/>
                <a:gd name="connsiteX2" fmla="*/ 209862 w 302401"/>
                <a:gd name="connsiteY2" fmla="*/ 108464 h 213396"/>
                <a:gd name="connsiteX3" fmla="*/ 119921 w 302401"/>
                <a:gd name="connsiteY3" fmla="*/ 108464 h 213396"/>
                <a:gd name="connsiteX4" fmla="*/ 89941 w 302401"/>
                <a:gd name="connsiteY4" fmla="*/ 63494 h 213396"/>
                <a:gd name="connsiteX5" fmla="*/ 44970 w 302401"/>
                <a:gd name="connsiteY5" fmla="*/ 33514 h 213396"/>
                <a:gd name="connsiteX6" fmla="*/ 0 w 302401"/>
                <a:gd name="connsiteY6" fmla="*/ 3533 h 213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2401" h="213396">
                  <a:moveTo>
                    <a:pt x="284813" y="213396"/>
                  </a:moveTo>
                  <a:cubicBezTo>
                    <a:pt x="289810" y="198406"/>
                    <a:pt x="302401" y="184011"/>
                    <a:pt x="299803" y="168425"/>
                  </a:cubicBezTo>
                  <a:cubicBezTo>
                    <a:pt x="290801" y="114415"/>
                    <a:pt x="250242" y="118559"/>
                    <a:pt x="209862" y="108464"/>
                  </a:cubicBezTo>
                  <a:cubicBezTo>
                    <a:pt x="174590" y="120222"/>
                    <a:pt x="155193" y="136682"/>
                    <a:pt x="119921" y="108464"/>
                  </a:cubicBezTo>
                  <a:cubicBezTo>
                    <a:pt x="105853" y="97210"/>
                    <a:pt x="102680" y="76233"/>
                    <a:pt x="89941" y="63494"/>
                  </a:cubicBezTo>
                  <a:cubicBezTo>
                    <a:pt x="77202" y="50755"/>
                    <a:pt x="59038" y="44769"/>
                    <a:pt x="44970" y="33514"/>
                  </a:cubicBezTo>
                  <a:cubicBezTo>
                    <a:pt x="3077" y="0"/>
                    <a:pt x="32086" y="3533"/>
                    <a:pt x="0" y="3533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1915969" y="3371950"/>
              <a:ext cx="317565" cy="273686"/>
            </a:xfrm>
            <a:custGeom>
              <a:avLst/>
              <a:gdLst>
                <a:gd name="connsiteX0" fmla="*/ 317565 w 317565"/>
                <a:gd name="connsiteY0" fmla="*/ 837 h 273686"/>
                <a:gd name="connsiteX1" fmla="*/ 257605 w 317565"/>
                <a:gd name="connsiteY1" fmla="*/ 15827 h 273686"/>
                <a:gd name="connsiteX2" fmla="*/ 242615 w 317565"/>
                <a:gd name="connsiteY2" fmla="*/ 90778 h 273686"/>
                <a:gd name="connsiteX3" fmla="*/ 197644 w 317565"/>
                <a:gd name="connsiteY3" fmla="*/ 165729 h 273686"/>
                <a:gd name="connsiteX4" fmla="*/ 77723 w 317565"/>
                <a:gd name="connsiteY4" fmla="*/ 195709 h 273686"/>
                <a:gd name="connsiteX5" fmla="*/ 32752 w 317565"/>
                <a:gd name="connsiteY5" fmla="*/ 210699 h 273686"/>
                <a:gd name="connsiteX6" fmla="*/ 2772 w 317565"/>
                <a:gd name="connsiteY6" fmla="*/ 240680 h 273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7565" h="273686">
                  <a:moveTo>
                    <a:pt x="317565" y="837"/>
                  </a:moveTo>
                  <a:cubicBezTo>
                    <a:pt x="297578" y="5834"/>
                    <a:pt x="270794" y="0"/>
                    <a:pt x="257605" y="15827"/>
                  </a:cubicBezTo>
                  <a:cubicBezTo>
                    <a:pt x="241294" y="35400"/>
                    <a:pt x="248795" y="66060"/>
                    <a:pt x="242615" y="90778"/>
                  </a:cubicBezTo>
                  <a:cubicBezTo>
                    <a:pt x="234292" y="124068"/>
                    <a:pt x="228835" y="147014"/>
                    <a:pt x="197644" y="165729"/>
                  </a:cubicBezTo>
                  <a:cubicBezTo>
                    <a:pt x="173170" y="180414"/>
                    <a:pt x="96145" y="191104"/>
                    <a:pt x="77723" y="195709"/>
                  </a:cubicBezTo>
                  <a:cubicBezTo>
                    <a:pt x="62394" y="199541"/>
                    <a:pt x="47742" y="205702"/>
                    <a:pt x="32752" y="210699"/>
                  </a:cubicBezTo>
                  <a:cubicBezTo>
                    <a:pt x="0" y="259828"/>
                    <a:pt x="2772" y="273686"/>
                    <a:pt x="2772" y="24068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1663908" y="3237875"/>
              <a:ext cx="299803" cy="304076"/>
            </a:xfrm>
            <a:custGeom>
              <a:avLst/>
              <a:gdLst>
                <a:gd name="connsiteX0" fmla="*/ 299803 w 299803"/>
                <a:gd name="connsiteY0" fmla="*/ 14991 h 304076"/>
                <a:gd name="connsiteX1" fmla="*/ 254833 w 299803"/>
                <a:gd name="connsiteY1" fmla="*/ 0 h 304076"/>
                <a:gd name="connsiteX2" fmla="*/ 149902 w 299803"/>
                <a:gd name="connsiteY2" fmla="*/ 44971 h 304076"/>
                <a:gd name="connsiteX3" fmla="*/ 89941 w 299803"/>
                <a:gd name="connsiteY3" fmla="*/ 179882 h 304076"/>
                <a:gd name="connsiteX4" fmla="*/ 74951 w 299803"/>
                <a:gd name="connsiteY4" fmla="*/ 254833 h 304076"/>
                <a:gd name="connsiteX5" fmla="*/ 0 w 299803"/>
                <a:gd name="connsiteY5" fmla="*/ 269823 h 30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9803" h="304076">
                  <a:moveTo>
                    <a:pt x="299803" y="14991"/>
                  </a:moveTo>
                  <a:cubicBezTo>
                    <a:pt x="284813" y="9994"/>
                    <a:pt x="270634" y="0"/>
                    <a:pt x="254833" y="0"/>
                  </a:cubicBezTo>
                  <a:cubicBezTo>
                    <a:pt x="232778" y="0"/>
                    <a:pt x="161608" y="39118"/>
                    <a:pt x="149902" y="44971"/>
                  </a:cubicBezTo>
                  <a:cubicBezTo>
                    <a:pt x="114015" y="98801"/>
                    <a:pt x="105231" y="103433"/>
                    <a:pt x="89941" y="179882"/>
                  </a:cubicBezTo>
                  <a:cubicBezTo>
                    <a:pt x="84944" y="204866"/>
                    <a:pt x="87592" y="232711"/>
                    <a:pt x="74951" y="254833"/>
                  </a:cubicBezTo>
                  <a:cubicBezTo>
                    <a:pt x="46812" y="304076"/>
                    <a:pt x="29890" y="284769"/>
                    <a:pt x="0" y="269823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2188564" y="3162925"/>
              <a:ext cx="149902" cy="194872"/>
            </a:xfrm>
            <a:custGeom>
              <a:avLst/>
              <a:gdLst>
                <a:gd name="connsiteX0" fmla="*/ 59961 w 149902"/>
                <a:gd name="connsiteY0" fmla="*/ 194872 h 194872"/>
                <a:gd name="connsiteX1" fmla="*/ 44970 w 149902"/>
                <a:gd name="connsiteY1" fmla="*/ 134911 h 194872"/>
                <a:gd name="connsiteX2" fmla="*/ 14990 w 149902"/>
                <a:gd name="connsiteY2" fmla="*/ 89941 h 194872"/>
                <a:gd name="connsiteX3" fmla="*/ 0 w 149902"/>
                <a:gd name="connsiteY3" fmla="*/ 44970 h 194872"/>
                <a:gd name="connsiteX4" fmla="*/ 89941 w 149902"/>
                <a:gd name="connsiteY4" fmla="*/ 14990 h 194872"/>
                <a:gd name="connsiteX5" fmla="*/ 149902 w 149902"/>
                <a:gd name="connsiteY5" fmla="*/ 0 h 194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9902" h="194872">
                  <a:moveTo>
                    <a:pt x="59961" y="194872"/>
                  </a:moveTo>
                  <a:cubicBezTo>
                    <a:pt x="54964" y="174885"/>
                    <a:pt x="53086" y="153847"/>
                    <a:pt x="44970" y="134911"/>
                  </a:cubicBezTo>
                  <a:cubicBezTo>
                    <a:pt x="37873" y="118352"/>
                    <a:pt x="23047" y="106055"/>
                    <a:pt x="14990" y="89941"/>
                  </a:cubicBezTo>
                  <a:cubicBezTo>
                    <a:pt x="7924" y="75808"/>
                    <a:pt x="4997" y="59960"/>
                    <a:pt x="0" y="44970"/>
                  </a:cubicBezTo>
                  <a:cubicBezTo>
                    <a:pt x="29980" y="34977"/>
                    <a:pt x="59283" y="22654"/>
                    <a:pt x="89941" y="14990"/>
                  </a:cubicBezTo>
                  <a:lnTo>
                    <a:pt x="149902" y="0"/>
                  </a:ln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1873770" y="2908092"/>
              <a:ext cx="193465" cy="374754"/>
            </a:xfrm>
            <a:custGeom>
              <a:avLst/>
              <a:gdLst>
                <a:gd name="connsiteX0" fmla="*/ 134912 w 193465"/>
                <a:gd name="connsiteY0" fmla="*/ 374754 h 374754"/>
                <a:gd name="connsiteX1" fmla="*/ 104932 w 193465"/>
                <a:gd name="connsiteY1" fmla="*/ 269823 h 374754"/>
                <a:gd name="connsiteX2" fmla="*/ 74951 w 193465"/>
                <a:gd name="connsiteY2" fmla="*/ 209862 h 374754"/>
                <a:gd name="connsiteX3" fmla="*/ 89941 w 193465"/>
                <a:gd name="connsiteY3" fmla="*/ 149901 h 374754"/>
                <a:gd name="connsiteX4" fmla="*/ 164892 w 193465"/>
                <a:gd name="connsiteY4" fmla="*/ 89941 h 374754"/>
                <a:gd name="connsiteX5" fmla="*/ 44971 w 193465"/>
                <a:gd name="connsiteY5" fmla="*/ 29980 h 374754"/>
                <a:gd name="connsiteX6" fmla="*/ 44971 w 193465"/>
                <a:gd name="connsiteY6" fmla="*/ 29980 h 374754"/>
                <a:gd name="connsiteX7" fmla="*/ 0 w 193465"/>
                <a:gd name="connsiteY7" fmla="*/ 0 h 374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3465" h="374754">
                  <a:moveTo>
                    <a:pt x="134912" y="374754"/>
                  </a:moveTo>
                  <a:cubicBezTo>
                    <a:pt x="127305" y="344327"/>
                    <a:pt x="117835" y="299930"/>
                    <a:pt x="104932" y="269823"/>
                  </a:cubicBezTo>
                  <a:cubicBezTo>
                    <a:pt x="96129" y="249284"/>
                    <a:pt x="84945" y="229849"/>
                    <a:pt x="74951" y="209862"/>
                  </a:cubicBezTo>
                  <a:cubicBezTo>
                    <a:pt x="79948" y="189875"/>
                    <a:pt x="75373" y="164469"/>
                    <a:pt x="89941" y="149901"/>
                  </a:cubicBezTo>
                  <a:cubicBezTo>
                    <a:pt x="193465" y="46377"/>
                    <a:pt x="121733" y="219418"/>
                    <a:pt x="164892" y="89941"/>
                  </a:cubicBezTo>
                  <a:cubicBezTo>
                    <a:pt x="112566" y="37614"/>
                    <a:pt x="148320" y="64429"/>
                    <a:pt x="44971" y="29980"/>
                  </a:cubicBezTo>
                  <a:lnTo>
                    <a:pt x="44971" y="29980"/>
                  </a:lnTo>
                  <a:lnTo>
                    <a:pt x="0" y="0"/>
                  </a:ln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2623279" y="2878111"/>
              <a:ext cx="449705" cy="314794"/>
            </a:xfrm>
            <a:custGeom>
              <a:avLst/>
              <a:gdLst>
                <a:gd name="connsiteX0" fmla="*/ 0 w 449705"/>
                <a:gd name="connsiteY0" fmla="*/ 314794 h 314794"/>
                <a:gd name="connsiteX1" fmla="*/ 14990 w 449705"/>
                <a:gd name="connsiteY1" fmla="*/ 224853 h 314794"/>
                <a:gd name="connsiteX2" fmla="*/ 104931 w 449705"/>
                <a:gd name="connsiteY2" fmla="*/ 149902 h 314794"/>
                <a:gd name="connsiteX3" fmla="*/ 194872 w 449705"/>
                <a:gd name="connsiteY3" fmla="*/ 119922 h 314794"/>
                <a:gd name="connsiteX4" fmla="*/ 239842 w 449705"/>
                <a:gd name="connsiteY4" fmla="*/ 104932 h 314794"/>
                <a:gd name="connsiteX5" fmla="*/ 284813 w 449705"/>
                <a:gd name="connsiteY5" fmla="*/ 89941 h 314794"/>
                <a:gd name="connsiteX6" fmla="*/ 389744 w 449705"/>
                <a:gd name="connsiteY6" fmla="*/ 74951 h 314794"/>
                <a:gd name="connsiteX7" fmla="*/ 449705 w 449705"/>
                <a:gd name="connsiteY7" fmla="*/ 14991 h 314794"/>
                <a:gd name="connsiteX8" fmla="*/ 434714 w 449705"/>
                <a:gd name="connsiteY8" fmla="*/ 0 h 31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9705" h="314794">
                  <a:moveTo>
                    <a:pt x="0" y="314794"/>
                  </a:moveTo>
                  <a:cubicBezTo>
                    <a:pt x="4997" y="284814"/>
                    <a:pt x="2646" y="252627"/>
                    <a:pt x="14990" y="224853"/>
                  </a:cubicBezTo>
                  <a:cubicBezTo>
                    <a:pt x="23680" y="205300"/>
                    <a:pt x="83979" y="159214"/>
                    <a:pt x="104931" y="149902"/>
                  </a:cubicBezTo>
                  <a:cubicBezTo>
                    <a:pt x="133809" y="137067"/>
                    <a:pt x="164892" y="129915"/>
                    <a:pt x="194872" y="119922"/>
                  </a:cubicBezTo>
                  <a:lnTo>
                    <a:pt x="239842" y="104932"/>
                  </a:lnTo>
                  <a:cubicBezTo>
                    <a:pt x="254832" y="99935"/>
                    <a:pt x="269171" y="92176"/>
                    <a:pt x="284813" y="89941"/>
                  </a:cubicBezTo>
                  <a:lnTo>
                    <a:pt x="389744" y="74951"/>
                  </a:lnTo>
                  <a:cubicBezTo>
                    <a:pt x="429716" y="61627"/>
                    <a:pt x="449705" y="68288"/>
                    <a:pt x="449705" y="14991"/>
                  </a:cubicBezTo>
                  <a:lnTo>
                    <a:pt x="434714" y="0"/>
                  </a:ln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2398426" y="3128666"/>
              <a:ext cx="224853" cy="94219"/>
            </a:xfrm>
            <a:custGeom>
              <a:avLst/>
              <a:gdLst>
                <a:gd name="connsiteX0" fmla="*/ 224853 w 224853"/>
                <a:gd name="connsiteY0" fmla="*/ 49249 h 94219"/>
                <a:gd name="connsiteX1" fmla="*/ 104931 w 224853"/>
                <a:gd name="connsiteY1" fmla="*/ 49249 h 94219"/>
                <a:gd name="connsiteX2" fmla="*/ 59961 w 224853"/>
                <a:gd name="connsiteY2" fmla="*/ 79229 h 94219"/>
                <a:gd name="connsiteX3" fmla="*/ 0 w 224853"/>
                <a:gd name="connsiteY3" fmla="*/ 94219 h 94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4853" h="94219">
                  <a:moveTo>
                    <a:pt x="224853" y="49249"/>
                  </a:moveTo>
                  <a:cubicBezTo>
                    <a:pt x="100857" y="7916"/>
                    <a:pt x="166492" y="0"/>
                    <a:pt x="104931" y="49249"/>
                  </a:cubicBezTo>
                  <a:cubicBezTo>
                    <a:pt x="90863" y="60503"/>
                    <a:pt x="76520" y="72132"/>
                    <a:pt x="59961" y="79229"/>
                  </a:cubicBezTo>
                  <a:cubicBezTo>
                    <a:pt x="41025" y="87345"/>
                    <a:pt x="0" y="94219"/>
                    <a:pt x="0" y="94219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2473377" y="2848131"/>
              <a:ext cx="269823" cy="149902"/>
            </a:xfrm>
            <a:custGeom>
              <a:avLst/>
              <a:gdLst>
                <a:gd name="connsiteX0" fmla="*/ 0 w 269823"/>
                <a:gd name="connsiteY0" fmla="*/ 149902 h 149902"/>
                <a:gd name="connsiteX1" fmla="*/ 104931 w 269823"/>
                <a:gd name="connsiteY1" fmla="*/ 29980 h 149902"/>
                <a:gd name="connsiteX2" fmla="*/ 194872 w 269823"/>
                <a:gd name="connsiteY2" fmla="*/ 0 h 149902"/>
                <a:gd name="connsiteX3" fmla="*/ 269823 w 269823"/>
                <a:gd name="connsiteY3" fmla="*/ 14990 h 149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9823" h="149902">
                  <a:moveTo>
                    <a:pt x="0" y="149902"/>
                  </a:moveTo>
                  <a:cubicBezTo>
                    <a:pt x="24029" y="113858"/>
                    <a:pt x="67348" y="42507"/>
                    <a:pt x="104931" y="29980"/>
                  </a:cubicBezTo>
                  <a:lnTo>
                    <a:pt x="194872" y="0"/>
                  </a:lnTo>
                  <a:cubicBezTo>
                    <a:pt x="249324" y="18150"/>
                    <a:pt x="224042" y="14990"/>
                    <a:pt x="269823" y="1499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2203554" y="2848131"/>
              <a:ext cx="254833" cy="152511"/>
            </a:xfrm>
            <a:custGeom>
              <a:avLst/>
              <a:gdLst>
                <a:gd name="connsiteX0" fmla="*/ 254833 w 254833"/>
                <a:gd name="connsiteY0" fmla="*/ 134912 h 152511"/>
                <a:gd name="connsiteX1" fmla="*/ 119921 w 254833"/>
                <a:gd name="connsiteY1" fmla="*/ 89941 h 152511"/>
                <a:gd name="connsiteX2" fmla="*/ 89941 w 254833"/>
                <a:gd name="connsiteY2" fmla="*/ 134912 h 152511"/>
                <a:gd name="connsiteX3" fmla="*/ 0 w 254833"/>
                <a:gd name="connsiteY3" fmla="*/ 74951 h 152511"/>
                <a:gd name="connsiteX4" fmla="*/ 0 w 254833"/>
                <a:gd name="connsiteY4" fmla="*/ 0 h 152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833" h="152511">
                  <a:moveTo>
                    <a:pt x="254833" y="134912"/>
                  </a:moveTo>
                  <a:cubicBezTo>
                    <a:pt x="151745" y="66186"/>
                    <a:pt x="199075" y="63557"/>
                    <a:pt x="119921" y="89941"/>
                  </a:cubicBezTo>
                  <a:cubicBezTo>
                    <a:pt x="109928" y="104931"/>
                    <a:pt x="107033" y="129215"/>
                    <a:pt x="89941" y="134912"/>
                  </a:cubicBezTo>
                  <a:cubicBezTo>
                    <a:pt x="37142" y="152511"/>
                    <a:pt x="19861" y="104743"/>
                    <a:pt x="0" y="74951"/>
                  </a:cubicBezTo>
                  <a:cubicBezTo>
                    <a:pt x="16704" y="8135"/>
                    <a:pt x="29558" y="29558"/>
                    <a:pt x="0" y="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55"/>
          <p:cNvGrpSpPr/>
          <p:nvPr/>
        </p:nvGrpSpPr>
        <p:grpSpPr>
          <a:xfrm>
            <a:off x="5307864" y="2743200"/>
            <a:ext cx="967685" cy="1559238"/>
            <a:chOff x="5307864" y="2743200"/>
            <a:chExt cx="967685" cy="1559238"/>
          </a:xfrm>
        </p:grpSpPr>
        <p:sp>
          <p:nvSpPr>
            <p:cNvPr id="30" name="Freeform 29"/>
            <p:cNvSpPr/>
            <p:nvPr/>
          </p:nvSpPr>
          <p:spPr>
            <a:xfrm>
              <a:off x="5307864" y="3436280"/>
              <a:ext cx="562951" cy="606074"/>
            </a:xfrm>
            <a:custGeom>
              <a:avLst/>
              <a:gdLst>
                <a:gd name="connsiteX0" fmla="*/ 562951 w 562951"/>
                <a:gd name="connsiteY0" fmla="*/ 14991 h 606074"/>
                <a:gd name="connsiteX1" fmla="*/ 517981 w 562951"/>
                <a:gd name="connsiteY1" fmla="*/ 0 h 606074"/>
                <a:gd name="connsiteX2" fmla="*/ 443030 w 562951"/>
                <a:gd name="connsiteY2" fmla="*/ 59961 h 606074"/>
                <a:gd name="connsiteX3" fmla="*/ 443030 w 562951"/>
                <a:gd name="connsiteY3" fmla="*/ 209863 h 606074"/>
                <a:gd name="connsiteX4" fmla="*/ 368079 w 562951"/>
                <a:gd name="connsiteY4" fmla="*/ 524656 h 606074"/>
                <a:gd name="connsiteX5" fmla="*/ 323108 w 562951"/>
                <a:gd name="connsiteY5" fmla="*/ 539646 h 606074"/>
                <a:gd name="connsiteX6" fmla="*/ 278138 w 562951"/>
                <a:gd name="connsiteY6" fmla="*/ 569627 h 606074"/>
                <a:gd name="connsiteX7" fmla="*/ 53285 w 562951"/>
                <a:gd name="connsiteY7" fmla="*/ 569627 h 606074"/>
                <a:gd name="connsiteX8" fmla="*/ 8315 w 562951"/>
                <a:gd name="connsiteY8" fmla="*/ 509666 h 606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2951" h="606074">
                  <a:moveTo>
                    <a:pt x="562951" y="14991"/>
                  </a:moveTo>
                  <a:cubicBezTo>
                    <a:pt x="547961" y="9994"/>
                    <a:pt x="533782" y="0"/>
                    <a:pt x="517981" y="0"/>
                  </a:cubicBezTo>
                  <a:cubicBezTo>
                    <a:pt x="469711" y="0"/>
                    <a:pt x="466050" y="25431"/>
                    <a:pt x="443030" y="59961"/>
                  </a:cubicBezTo>
                  <a:cubicBezTo>
                    <a:pt x="409164" y="161561"/>
                    <a:pt x="443030" y="37615"/>
                    <a:pt x="443030" y="209863"/>
                  </a:cubicBezTo>
                  <a:cubicBezTo>
                    <a:pt x="443030" y="217692"/>
                    <a:pt x="461368" y="493561"/>
                    <a:pt x="368079" y="524656"/>
                  </a:cubicBezTo>
                  <a:lnTo>
                    <a:pt x="323108" y="539646"/>
                  </a:lnTo>
                  <a:cubicBezTo>
                    <a:pt x="308118" y="549640"/>
                    <a:pt x="294252" y="561570"/>
                    <a:pt x="278138" y="569627"/>
                  </a:cubicBezTo>
                  <a:cubicBezTo>
                    <a:pt x="205246" y="606074"/>
                    <a:pt x="137878" y="576676"/>
                    <a:pt x="53285" y="569627"/>
                  </a:cubicBezTo>
                  <a:cubicBezTo>
                    <a:pt x="0" y="534103"/>
                    <a:pt x="8315" y="557662"/>
                    <a:pt x="8315" y="509666"/>
                  </a:cubicBezTo>
                </a:path>
              </a:pathLst>
            </a:cu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5885805" y="3451271"/>
              <a:ext cx="389744" cy="749508"/>
            </a:xfrm>
            <a:custGeom>
              <a:avLst/>
              <a:gdLst>
                <a:gd name="connsiteX0" fmla="*/ 0 w 389744"/>
                <a:gd name="connsiteY0" fmla="*/ 0 h 749508"/>
                <a:gd name="connsiteX1" fmla="*/ 59961 w 389744"/>
                <a:gd name="connsiteY1" fmla="*/ 14990 h 749508"/>
                <a:gd name="connsiteX2" fmla="*/ 89941 w 389744"/>
                <a:gd name="connsiteY2" fmla="*/ 89941 h 749508"/>
                <a:gd name="connsiteX3" fmla="*/ 119922 w 389744"/>
                <a:gd name="connsiteY3" fmla="*/ 509665 h 749508"/>
                <a:gd name="connsiteX4" fmla="*/ 164892 w 389744"/>
                <a:gd name="connsiteY4" fmla="*/ 689547 h 749508"/>
                <a:gd name="connsiteX5" fmla="*/ 209863 w 389744"/>
                <a:gd name="connsiteY5" fmla="*/ 719527 h 749508"/>
                <a:gd name="connsiteX6" fmla="*/ 299803 w 389744"/>
                <a:gd name="connsiteY6" fmla="*/ 749508 h 749508"/>
                <a:gd name="connsiteX7" fmla="*/ 389744 w 389744"/>
                <a:gd name="connsiteY7" fmla="*/ 719527 h 749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9744" h="749508">
                  <a:moveTo>
                    <a:pt x="0" y="0"/>
                  </a:moveTo>
                  <a:cubicBezTo>
                    <a:pt x="19987" y="4997"/>
                    <a:pt x="45393" y="422"/>
                    <a:pt x="59961" y="14990"/>
                  </a:cubicBezTo>
                  <a:cubicBezTo>
                    <a:pt x="78988" y="34017"/>
                    <a:pt x="84664" y="63555"/>
                    <a:pt x="89941" y="89941"/>
                  </a:cubicBezTo>
                  <a:cubicBezTo>
                    <a:pt x="105277" y="166624"/>
                    <a:pt x="117602" y="481831"/>
                    <a:pt x="119922" y="509665"/>
                  </a:cubicBezTo>
                  <a:cubicBezTo>
                    <a:pt x="121581" y="529578"/>
                    <a:pt x="144563" y="675995"/>
                    <a:pt x="164892" y="689547"/>
                  </a:cubicBezTo>
                  <a:cubicBezTo>
                    <a:pt x="179882" y="699540"/>
                    <a:pt x="193400" y="712210"/>
                    <a:pt x="209863" y="719527"/>
                  </a:cubicBezTo>
                  <a:cubicBezTo>
                    <a:pt x="238741" y="732362"/>
                    <a:pt x="299803" y="749508"/>
                    <a:pt x="299803" y="749508"/>
                  </a:cubicBezTo>
                  <a:lnTo>
                    <a:pt x="389744" y="719527"/>
                  </a:lnTo>
                </a:path>
              </a:pathLst>
            </a:cu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5825845" y="2743200"/>
              <a:ext cx="212402" cy="693080"/>
            </a:xfrm>
            <a:custGeom>
              <a:avLst/>
              <a:gdLst>
                <a:gd name="connsiteX0" fmla="*/ 59960 w 212402"/>
                <a:gd name="connsiteY0" fmla="*/ 693080 h 693080"/>
                <a:gd name="connsiteX1" fmla="*/ 44970 w 212402"/>
                <a:gd name="connsiteY1" fmla="*/ 528189 h 693080"/>
                <a:gd name="connsiteX2" fmla="*/ 59960 w 212402"/>
                <a:gd name="connsiteY2" fmla="*/ 483218 h 693080"/>
                <a:gd name="connsiteX3" fmla="*/ 164891 w 212402"/>
                <a:gd name="connsiteY3" fmla="*/ 393277 h 693080"/>
                <a:gd name="connsiteX4" fmla="*/ 194872 w 212402"/>
                <a:gd name="connsiteY4" fmla="*/ 303336 h 693080"/>
                <a:gd name="connsiteX5" fmla="*/ 134911 w 212402"/>
                <a:gd name="connsiteY5" fmla="*/ 228385 h 693080"/>
                <a:gd name="connsiteX6" fmla="*/ 89941 w 212402"/>
                <a:gd name="connsiteY6" fmla="*/ 213395 h 693080"/>
                <a:gd name="connsiteX7" fmla="*/ 14990 w 212402"/>
                <a:gd name="connsiteY7" fmla="*/ 153434 h 693080"/>
                <a:gd name="connsiteX8" fmla="*/ 0 w 212402"/>
                <a:gd name="connsiteY8" fmla="*/ 108464 h 693080"/>
                <a:gd name="connsiteX9" fmla="*/ 44970 w 212402"/>
                <a:gd name="connsiteY9" fmla="*/ 3533 h 693080"/>
                <a:gd name="connsiteX10" fmla="*/ 59960 w 212402"/>
                <a:gd name="connsiteY10" fmla="*/ 3533 h 693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2402" h="693080">
                  <a:moveTo>
                    <a:pt x="59960" y="693080"/>
                  </a:moveTo>
                  <a:cubicBezTo>
                    <a:pt x="54963" y="638116"/>
                    <a:pt x="44970" y="583379"/>
                    <a:pt x="44970" y="528189"/>
                  </a:cubicBezTo>
                  <a:cubicBezTo>
                    <a:pt x="44970" y="512388"/>
                    <a:pt x="50776" y="496076"/>
                    <a:pt x="59960" y="483218"/>
                  </a:cubicBezTo>
                  <a:cubicBezTo>
                    <a:pt x="93005" y="436955"/>
                    <a:pt x="121677" y="422086"/>
                    <a:pt x="164891" y="393277"/>
                  </a:cubicBezTo>
                  <a:cubicBezTo>
                    <a:pt x="174885" y="363297"/>
                    <a:pt x="212402" y="329630"/>
                    <a:pt x="194872" y="303336"/>
                  </a:cubicBezTo>
                  <a:cubicBezTo>
                    <a:pt x="181257" y="282914"/>
                    <a:pt x="158641" y="242624"/>
                    <a:pt x="134911" y="228385"/>
                  </a:cubicBezTo>
                  <a:cubicBezTo>
                    <a:pt x="121362" y="220255"/>
                    <a:pt x="104074" y="220461"/>
                    <a:pt x="89941" y="213395"/>
                  </a:cubicBezTo>
                  <a:cubicBezTo>
                    <a:pt x="52118" y="194484"/>
                    <a:pt x="42877" y="181322"/>
                    <a:pt x="14990" y="153434"/>
                  </a:cubicBezTo>
                  <a:cubicBezTo>
                    <a:pt x="9993" y="138444"/>
                    <a:pt x="0" y="124265"/>
                    <a:pt x="0" y="108464"/>
                  </a:cubicBezTo>
                  <a:cubicBezTo>
                    <a:pt x="0" y="74061"/>
                    <a:pt x="20491" y="28012"/>
                    <a:pt x="44970" y="3533"/>
                  </a:cubicBezTo>
                  <a:cubicBezTo>
                    <a:pt x="48503" y="0"/>
                    <a:pt x="54963" y="3533"/>
                    <a:pt x="59960" y="3533"/>
                  </a:cubicBezTo>
                </a:path>
              </a:pathLst>
            </a:cu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5840835" y="3728946"/>
              <a:ext cx="150240" cy="292154"/>
            </a:xfrm>
            <a:custGeom>
              <a:avLst/>
              <a:gdLst>
                <a:gd name="connsiteX0" fmla="*/ 149901 w 150240"/>
                <a:gd name="connsiteY0" fmla="*/ 52108 h 292154"/>
                <a:gd name="connsiteX1" fmla="*/ 134911 w 150240"/>
                <a:gd name="connsiteY1" fmla="*/ 7138 h 292154"/>
                <a:gd name="connsiteX2" fmla="*/ 59960 w 150240"/>
                <a:gd name="connsiteY2" fmla="*/ 82088 h 292154"/>
                <a:gd name="connsiteX3" fmla="*/ 44970 w 150240"/>
                <a:gd name="connsiteY3" fmla="*/ 276961 h 292154"/>
                <a:gd name="connsiteX4" fmla="*/ 0 w 150240"/>
                <a:gd name="connsiteY4" fmla="*/ 291951 h 292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240" h="292154">
                  <a:moveTo>
                    <a:pt x="149901" y="52108"/>
                  </a:moveTo>
                  <a:cubicBezTo>
                    <a:pt x="144904" y="37118"/>
                    <a:pt x="150240" y="10970"/>
                    <a:pt x="134911" y="7138"/>
                  </a:cubicBezTo>
                  <a:cubicBezTo>
                    <a:pt x="106359" y="0"/>
                    <a:pt x="68526" y="69240"/>
                    <a:pt x="59960" y="82088"/>
                  </a:cubicBezTo>
                  <a:cubicBezTo>
                    <a:pt x="54963" y="147046"/>
                    <a:pt x="62868" y="214318"/>
                    <a:pt x="44970" y="276961"/>
                  </a:cubicBezTo>
                  <a:cubicBezTo>
                    <a:pt x="40629" y="292154"/>
                    <a:pt x="0" y="291951"/>
                    <a:pt x="0" y="291951"/>
                  </a:cubicBezTo>
                </a:path>
              </a:pathLst>
            </a:cu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5795864" y="4155808"/>
              <a:ext cx="314794" cy="146630"/>
            </a:xfrm>
            <a:custGeom>
              <a:avLst/>
              <a:gdLst>
                <a:gd name="connsiteX0" fmla="*/ 314794 w 314794"/>
                <a:gd name="connsiteY0" fmla="*/ 14990 h 146630"/>
                <a:gd name="connsiteX1" fmla="*/ 269823 w 314794"/>
                <a:gd name="connsiteY1" fmla="*/ 0 h 146630"/>
                <a:gd name="connsiteX2" fmla="*/ 179882 w 314794"/>
                <a:gd name="connsiteY2" fmla="*/ 44971 h 146630"/>
                <a:gd name="connsiteX3" fmla="*/ 164892 w 314794"/>
                <a:gd name="connsiteY3" fmla="*/ 89941 h 146630"/>
                <a:gd name="connsiteX4" fmla="*/ 0 w 314794"/>
                <a:gd name="connsiteY4" fmla="*/ 134912 h 146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794" h="146630">
                  <a:moveTo>
                    <a:pt x="314794" y="14990"/>
                  </a:moveTo>
                  <a:cubicBezTo>
                    <a:pt x="299804" y="9993"/>
                    <a:pt x="285624" y="0"/>
                    <a:pt x="269823" y="0"/>
                  </a:cubicBezTo>
                  <a:cubicBezTo>
                    <a:pt x="238792" y="0"/>
                    <a:pt x="202619" y="29813"/>
                    <a:pt x="179882" y="44971"/>
                  </a:cubicBezTo>
                  <a:cubicBezTo>
                    <a:pt x="174885" y="59961"/>
                    <a:pt x="173021" y="76392"/>
                    <a:pt x="164892" y="89941"/>
                  </a:cubicBezTo>
                  <a:cubicBezTo>
                    <a:pt x="130879" y="146630"/>
                    <a:pt x="58600" y="134912"/>
                    <a:pt x="0" y="134912"/>
                  </a:cubicBezTo>
                </a:path>
              </a:pathLst>
            </a:cu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5526041" y="4035887"/>
              <a:ext cx="74951" cy="224852"/>
            </a:xfrm>
            <a:custGeom>
              <a:avLst/>
              <a:gdLst>
                <a:gd name="connsiteX0" fmla="*/ 14990 w 74951"/>
                <a:gd name="connsiteY0" fmla="*/ 0 h 224852"/>
                <a:gd name="connsiteX1" fmla="*/ 59961 w 74951"/>
                <a:gd name="connsiteY1" fmla="*/ 29980 h 224852"/>
                <a:gd name="connsiteX2" fmla="*/ 29981 w 74951"/>
                <a:gd name="connsiteY2" fmla="*/ 59961 h 224852"/>
                <a:gd name="connsiteX3" fmla="*/ 0 w 74951"/>
                <a:gd name="connsiteY3" fmla="*/ 104931 h 224852"/>
                <a:gd name="connsiteX4" fmla="*/ 14990 w 74951"/>
                <a:gd name="connsiteY4" fmla="*/ 149902 h 224852"/>
                <a:gd name="connsiteX5" fmla="*/ 59961 w 74951"/>
                <a:gd name="connsiteY5" fmla="*/ 164892 h 224852"/>
                <a:gd name="connsiteX6" fmla="*/ 74951 w 74951"/>
                <a:gd name="connsiteY6" fmla="*/ 224852 h 224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4951" h="224852">
                  <a:moveTo>
                    <a:pt x="14990" y="0"/>
                  </a:moveTo>
                  <a:cubicBezTo>
                    <a:pt x="29980" y="9993"/>
                    <a:pt x="55591" y="12502"/>
                    <a:pt x="59961" y="29980"/>
                  </a:cubicBezTo>
                  <a:cubicBezTo>
                    <a:pt x="63389" y="43691"/>
                    <a:pt x="38810" y="48925"/>
                    <a:pt x="29981" y="59961"/>
                  </a:cubicBezTo>
                  <a:cubicBezTo>
                    <a:pt x="18727" y="74029"/>
                    <a:pt x="9994" y="89941"/>
                    <a:pt x="0" y="104931"/>
                  </a:cubicBezTo>
                  <a:cubicBezTo>
                    <a:pt x="4997" y="119921"/>
                    <a:pt x="3817" y="138729"/>
                    <a:pt x="14990" y="149902"/>
                  </a:cubicBezTo>
                  <a:cubicBezTo>
                    <a:pt x="26163" y="161075"/>
                    <a:pt x="50090" y="152553"/>
                    <a:pt x="59961" y="164892"/>
                  </a:cubicBezTo>
                  <a:cubicBezTo>
                    <a:pt x="72831" y="180979"/>
                    <a:pt x="74951" y="224852"/>
                    <a:pt x="74951" y="224852"/>
                  </a:cubicBezTo>
                </a:path>
              </a:pathLst>
            </a:cu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5795864" y="3057248"/>
              <a:ext cx="224853" cy="94219"/>
            </a:xfrm>
            <a:custGeom>
              <a:avLst/>
              <a:gdLst>
                <a:gd name="connsiteX0" fmla="*/ 224853 w 224853"/>
                <a:gd name="connsiteY0" fmla="*/ 49249 h 94219"/>
                <a:gd name="connsiteX1" fmla="*/ 104931 w 224853"/>
                <a:gd name="connsiteY1" fmla="*/ 49249 h 94219"/>
                <a:gd name="connsiteX2" fmla="*/ 59961 w 224853"/>
                <a:gd name="connsiteY2" fmla="*/ 79229 h 94219"/>
                <a:gd name="connsiteX3" fmla="*/ 0 w 224853"/>
                <a:gd name="connsiteY3" fmla="*/ 94219 h 94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4853" h="94219">
                  <a:moveTo>
                    <a:pt x="224853" y="49249"/>
                  </a:moveTo>
                  <a:cubicBezTo>
                    <a:pt x="100857" y="7916"/>
                    <a:pt x="166492" y="0"/>
                    <a:pt x="104931" y="49249"/>
                  </a:cubicBezTo>
                  <a:cubicBezTo>
                    <a:pt x="90863" y="60503"/>
                    <a:pt x="76520" y="72132"/>
                    <a:pt x="59961" y="79229"/>
                  </a:cubicBezTo>
                  <a:cubicBezTo>
                    <a:pt x="41025" y="87345"/>
                    <a:pt x="0" y="94219"/>
                    <a:pt x="0" y="94219"/>
                  </a:cubicBezTo>
                </a:path>
              </a:pathLst>
            </a:cu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5870815" y="2776713"/>
              <a:ext cx="269823" cy="149902"/>
            </a:xfrm>
            <a:custGeom>
              <a:avLst/>
              <a:gdLst>
                <a:gd name="connsiteX0" fmla="*/ 0 w 269823"/>
                <a:gd name="connsiteY0" fmla="*/ 149902 h 149902"/>
                <a:gd name="connsiteX1" fmla="*/ 104931 w 269823"/>
                <a:gd name="connsiteY1" fmla="*/ 29980 h 149902"/>
                <a:gd name="connsiteX2" fmla="*/ 194872 w 269823"/>
                <a:gd name="connsiteY2" fmla="*/ 0 h 149902"/>
                <a:gd name="connsiteX3" fmla="*/ 269823 w 269823"/>
                <a:gd name="connsiteY3" fmla="*/ 14990 h 149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9823" h="149902">
                  <a:moveTo>
                    <a:pt x="0" y="149902"/>
                  </a:moveTo>
                  <a:cubicBezTo>
                    <a:pt x="24029" y="113858"/>
                    <a:pt x="67348" y="42507"/>
                    <a:pt x="104931" y="29980"/>
                  </a:cubicBezTo>
                  <a:lnTo>
                    <a:pt x="194872" y="0"/>
                  </a:lnTo>
                  <a:cubicBezTo>
                    <a:pt x="249324" y="18150"/>
                    <a:pt x="224042" y="14990"/>
                    <a:pt x="269823" y="14990"/>
                  </a:cubicBezTo>
                </a:path>
              </a:pathLst>
            </a:cu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Rectangle 56"/>
          <p:cNvSpPr/>
          <p:nvPr/>
        </p:nvSpPr>
        <p:spPr>
          <a:xfrm>
            <a:off x="1066800" y="2286000"/>
            <a:ext cx="2895600" cy="2209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3581400" y="2209800"/>
            <a:ext cx="4876800" cy="2209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hlinkClick r:id="rId3" action="ppaction://hlinksldjump"/>
          </p:cNvPr>
          <p:cNvSpPr/>
          <p:nvPr/>
        </p:nvSpPr>
        <p:spPr>
          <a:xfrm flipH="1" flipV="1">
            <a:off x="8839200" y="6629400"/>
            <a:ext cx="121918" cy="121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4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Weaknesses of Tree-Based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Uninformative counter-examples</a:t>
            </a:r>
          </a:p>
          <a:p>
            <a:pPr>
              <a:buNone/>
            </a:pPr>
            <a:r>
              <a:rPr lang="en-US" dirty="0" smtClean="0"/>
              <a:t>	We </a:t>
            </a:r>
            <a:r>
              <a:rPr lang="en-US" b="1" dirty="0" smtClean="0">
                <a:solidFill>
                  <a:schemeClr val="tx2"/>
                </a:solidFill>
              </a:rPr>
              <a:t>cannot tell the difference</a:t>
            </a:r>
            <a:r>
              <a:rPr lang="en-US" dirty="0" smtClean="0"/>
              <a:t> between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and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752600" y="3048000"/>
            <a:ext cx="1720454" cy="1559238"/>
            <a:chOff x="1663908" y="2814618"/>
            <a:chExt cx="1720454" cy="1559238"/>
          </a:xfrm>
        </p:grpSpPr>
        <p:sp>
          <p:nvSpPr>
            <p:cNvPr id="5" name="Freeform 4"/>
            <p:cNvSpPr/>
            <p:nvPr/>
          </p:nvSpPr>
          <p:spPr>
            <a:xfrm>
              <a:off x="1910426" y="3507698"/>
              <a:ext cx="562951" cy="606074"/>
            </a:xfrm>
            <a:custGeom>
              <a:avLst/>
              <a:gdLst>
                <a:gd name="connsiteX0" fmla="*/ 562951 w 562951"/>
                <a:gd name="connsiteY0" fmla="*/ 14991 h 606074"/>
                <a:gd name="connsiteX1" fmla="*/ 517981 w 562951"/>
                <a:gd name="connsiteY1" fmla="*/ 0 h 606074"/>
                <a:gd name="connsiteX2" fmla="*/ 443030 w 562951"/>
                <a:gd name="connsiteY2" fmla="*/ 59961 h 606074"/>
                <a:gd name="connsiteX3" fmla="*/ 443030 w 562951"/>
                <a:gd name="connsiteY3" fmla="*/ 209863 h 606074"/>
                <a:gd name="connsiteX4" fmla="*/ 368079 w 562951"/>
                <a:gd name="connsiteY4" fmla="*/ 524656 h 606074"/>
                <a:gd name="connsiteX5" fmla="*/ 323108 w 562951"/>
                <a:gd name="connsiteY5" fmla="*/ 539646 h 606074"/>
                <a:gd name="connsiteX6" fmla="*/ 278138 w 562951"/>
                <a:gd name="connsiteY6" fmla="*/ 569627 h 606074"/>
                <a:gd name="connsiteX7" fmla="*/ 53285 w 562951"/>
                <a:gd name="connsiteY7" fmla="*/ 569627 h 606074"/>
                <a:gd name="connsiteX8" fmla="*/ 8315 w 562951"/>
                <a:gd name="connsiteY8" fmla="*/ 509666 h 606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2951" h="606074">
                  <a:moveTo>
                    <a:pt x="562951" y="14991"/>
                  </a:moveTo>
                  <a:cubicBezTo>
                    <a:pt x="547961" y="9994"/>
                    <a:pt x="533782" y="0"/>
                    <a:pt x="517981" y="0"/>
                  </a:cubicBezTo>
                  <a:cubicBezTo>
                    <a:pt x="469711" y="0"/>
                    <a:pt x="466050" y="25431"/>
                    <a:pt x="443030" y="59961"/>
                  </a:cubicBezTo>
                  <a:cubicBezTo>
                    <a:pt x="409164" y="161561"/>
                    <a:pt x="443030" y="37615"/>
                    <a:pt x="443030" y="209863"/>
                  </a:cubicBezTo>
                  <a:cubicBezTo>
                    <a:pt x="443030" y="217692"/>
                    <a:pt x="461368" y="493561"/>
                    <a:pt x="368079" y="524656"/>
                  </a:cubicBezTo>
                  <a:lnTo>
                    <a:pt x="323108" y="539646"/>
                  </a:lnTo>
                  <a:cubicBezTo>
                    <a:pt x="308118" y="549640"/>
                    <a:pt x="294252" y="561570"/>
                    <a:pt x="278138" y="569627"/>
                  </a:cubicBezTo>
                  <a:cubicBezTo>
                    <a:pt x="205246" y="606074"/>
                    <a:pt x="137878" y="576676"/>
                    <a:pt x="53285" y="569627"/>
                  </a:cubicBezTo>
                  <a:cubicBezTo>
                    <a:pt x="0" y="534103"/>
                    <a:pt x="8315" y="557662"/>
                    <a:pt x="8315" y="509666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2488367" y="3522689"/>
              <a:ext cx="389744" cy="749508"/>
            </a:xfrm>
            <a:custGeom>
              <a:avLst/>
              <a:gdLst>
                <a:gd name="connsiteX0" fmla="*/ 0 w 389744"/>
                <a:gd name="connsiteY0" fmla="*/ 0 h 749508"/>
                <a:gd name="connsiteX1" fmla="*/ 59961 w 389744"/>
                <a:gd name="connsiteY1" fmla="*/ 14990 h 749508"/>
                <a:gd name="connsiteX2" fmla="*/ 89941 w 389744"/>
                <a:gd name="connsiteY2" fmla="*/ 89941 h 749508"/>
                <a:gd name="connsiteX3" fmla="*/ 119922 w 389744"/>
                <a:gd name="connsiteY3" fmla="*/ 509665 h 749508"/>
                <a:gd name="connsiteX4" fmla="*/ 164892 w 389744"/>
                <a:gd name="connsiteY4" fmla="*/ 689547 h 749508"/>
                <a:gd name="connsiteX5" fmla="*/ 209863 w 389744"/>
                <a:gd name="connsiteY5" fmla="*/ 719527 h 749508"/>
                <a:gd name="connsiteX6" fmla="*/ 299803 w 389744"/>
                <a:gd name="connsiteY6" fmla="*/ 749508 h 749508"/>
                <a:gd name="connsiteX7" fmla="*/ 389744 w 389744"/>
                <a:gd name="connsiteY7" fmla="*/ 719527 h 749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9744" h="749508">
                  <a:moveTo>
                    <a:pt x="0" y="0"/>
                  </a:moveTo>
                  <a:cubicBezTo>
                    <a:pt x="19987" y="4997"/>
                    <a:pt x="45393" y="422"/>
                    <a:pt x="59961" y="14990"/>
                  </a:cubicBezTo>
                  <a:cubicBezTo>
                    <a:pt x="78988" y="34017"/>
                    <a:pt x="84664" y="63555"/>
                    <a:pt x="89941" y="89941"/>
                  </a:cubicBezTo>
                  <a:cubicBezTo>
                    <a:pt x="105277" y="166624"/>
                    <a:pt x="117602" y="481831"/>
                    <a:pt x="119922" y="509665"/>
                  </a:cubicBezTo>
                  <a:cubicBezTo>
                    <a:pt x="121581" y="529578"/>
                    <a:pt x="144563" y="675995"/>
                    <a:pt x="164892" y="689547"/>
                  </a:cubicBezTo>
                  <a:cubicBezTo>
                    <a:pt x="179882" y="699540"/>
                    <a:pt x="193400" y="712210"/>
                    <a:pt x="209863" y="719527"/>
                  </a:cubicBezTo>
                  <a:cubicBezTo>
                    <a:pt x="238741" y="732362"/>
                    <a:pt x="299803" y="749508"/>
                    <a:pt x="299803" y="749508"/>
                  </a:cubicBezTo>
                  <a:lnTo>
                    <a:pt x="389744" y="719527"/>
                  </a:ln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2488367" y="3055758"/>
              <a:ext cx="689548" cy="466931"/>
            </a:xfrm>
            <a:custGeom>
              <a:avLst/>
              <a:gdLst>
                <a:gd name="connsiteX0" fmla="*/ 0 w 689548"/>
                <a:gd name="connsiteY0" fmla="*/ 466931 h 466931"/>
                <a:gd name="connsiteX1" fmla="*/ 29981 w 689548"/>
                <a:gd name="connsiteY1" fmla="*/ 376990 h 466931"/>
                <a:gd name="connsiteX2" fmla="*/ 119922 w 689548"/>
                <a:gd name="connsiteY2" fmla="*/ 347009 h 466931"/>
                <a:gd name="connsiteX3" fmla="*/ 209863 w 689548"/>
                <a:gd name="connsiteY3" fmla="*/ 361999 h 466931"/>
                <a:gd name="connsiteX4" fmla="*/ 269823 w 689548"/>
                <a:gd name="connsiteY4" fmla="*/ 376990 h 466931"/>
                <a:gd name="connsiteX5" fmla="*/ 359764 w 689548"/>
                <a:gd name="connsiteY5" fmla="*/ 391980 h 466931"/>
                <a:gd name="connsiteX6" fmla="*/ 449705 w 689548"/>
                <a:gd name="connsiteY6" fmla="*/ 376990 h 466931"/>
                <a:gd name="connsiteX7" fmla="*/ 569626 w 689548"/>
                <a:gd name="connsiteY7" fmla="*/ 347009 h 466931"/>
                <a:gd name="connsiteX8" fmla="*/ 659567 w 689548"/>
                <a:gd name="connsiteY8" fmla="*/ 272058 h 466931"/>
                <a:gd name="connsiteX9" fmla="*/ 689548 w 689548"/>
                <a:gd name="connsiteY9" fmla="*/ 167127 h 466931"/>
                <a:gd name="connsiteX10" fmla="*/ 674558 w 689548"/>
                <a:gd name="connsiteY10" fmla="*/ 77186 h 466931"/>
                <a:gd name="connsiteX11" fmla="*/ 614597 w 689548"/>
                <a:gd name="connsiteY11" fmla="*/ 2235 h 466931"/>
                <a:gd name="connsiteX12" fmla="*/ 614597 w 689548"/>
                <a:gd name="connsiteY12" fmla="*/ 17226 h 466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89548" h="466931">
                  <a:moveTo>
                    <a:pt x="0" y="466931"/>
                  </a:moveTo>
                  <a:cubicBezTo>
                    <a:pt x="9994" y="436951"/>
                    <a:pt x="1" y="386984"/>
                    <a:pt x="29981" y="376990"/>
                  </a:cubicBezTo>
                  <a:lnTo>
                    <a:pt x="119922" y="347009"/>
                  </a:lnTo>
                  <a:cubicBezTo>
                    <a:pt x="149902" y="352006"/>
                    <a:pt x="180059" y="356038"/>
                    <a:pt x="209863" y="361999"/>
                  </a:cubicBezTo>
                  <a:cubicBezTo>
                    <a:pt x="230065" y="366039"/>
                    <a:pt x="249621" y="372950"/>
                    <a:pt x="269823" y="376990"/>
                  </a:cubicBezTo>
                  <a:cubicBezTo>
                    <a:pt x="299627" y="382951"/>
                    <a:pt x="329784" y="386983"/>
                    <a:pt x="359764" y="391980"/>
                  </a:cubicBezTo>
                  <a:lnTo>
                    <a:pt x="449705" y="376990"/>
                  </a:lnTo>
                  <a:cubicBezTo>
                    <a:pt x="476581" y="372103"/>
                    <a:pt x="539908" y="361868"/>
                    <a:pt x="569626" y="347009"/>
                  </a:cubicBezTo>
                  <a:cubicBezTo>
                    <a:pt x="611368" y="326138"/>
                    <a:pt x="626413" y="305213"/>
                    <a:pt x="659567" y="272058"/>
                  </a:cubicBezTo>
                  <a:cubicBezTo>
                    <a:pt x="666637" y="250848"/>
                    <a:pt x="689548" y="185954"/>
                    <a:pt x="689548" y="167127"/>
                  </a:cubicBezTo>
                  <a:cubicBezTo>
                    <a:pt x="689548" y="136733"/>
                    <a:pt x="684170" y="106020"/>
                    <a:pt x="674558" y="77186"/>
                  </a:cubicBezTo>
                  <a:cubicBezTo>
                    <a:pt x="670322" y="64479"/>
                    <a:pt x="630970" y="10421"/>
                    <a:pt x="614597" y="2235"/>
                  </a:cubicBezTo>
                  <a:cubicBezTo>
                    <a:pt x="610128" y="0"/>
                    <a:pt x="614597" y="12229"/>
                    <a:pt x="614597" y="17226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1723869" y="3207895"/>
              <a:ext cx="749508" cy="299803"/>
            </a:xfrm>
            <a:custGeom>
              <a:avLst/>
              <a:gdLst>
                <a:gd name="connsiteX0" fmla="*/ 749508 w 749508"/>
                <a:gd name="connsiteY0" fmla="*/ 299803 h 299803"/>
                <a:gd name="connsiteX1" fmla="*/ 734518 w 749508"/>
                <a:gd name="connsiteY1" fmla="*/ 254833 h 299803"/>
                <a:gd name="connsiteX2" fmla="*/ 689547 w 749508"/>
                <a:gd name="connsiteY2" fmla="*/ 104931 h 299803"/>
                <a:gd name="connsiteX3" fmla="*/ 644577 w 749508"/>
                <a:gd name="connsiteY3" fmla="*/ 89941 h 299803"/>
                <a:gd name="connsiteX4" fmla="*/ 554636 w 749508"/>
                <a:gd name="connsiteY4" fmla="*/ 134912 h 299803"/>
                <a:gd name="connsiteX5" fmla="*/ 509665 w 749508"/>
                <a:gd name="connsiteY5" fmla="*/ 149902 h 299803"/>
                <a:gd name="connsiteX6" fmla="*/ 464695 w 749508"/>
                <a:gd name="connsiteY6" fmla="*/ 179882 h 299803"/>
                <a:gd name="connsiteX7" fmla="*/ 314793 w 749508"/>
                <a:gd name="connsiteY7" fmla="*/ 149902 h 299803"/>
                <a:gd name="connsiteX8" fmla="*/ 269823 w 749508"/>
                <a:gd name="connsiteY8" fmla="*/ 74951 h 299803"/>
                <a:gd name="connsiteX9" fmla="*/ 164892 w 749508"/>
                <a:gd name="connsiteY9" fmla="*/ 0 h 299803"/>
                <a:gd name="connsiteX10" fmla="*/ 0 w 749508"/>
                <a:gd name="connsiteY10" fmla="*/ 14990 h 299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9508" h="299803">
                  <a:moveTo>
                    <a:pt x="749508" y="299803"/>
                  </a:moveTo>
                  <a:cubicBezTo>
                    <a:pt x="744511" y="284813"/>
                    <a:pt x="737617" y="270327"/>
                    <a:pt x="734518" y="254833"/>
                  </a:cubicBezTo>
                  <a:cubicBezTo>
                    <a:pt x="724834" y="206411"/>
                    <a:pt x="735122" y="141391"/>
                    <a:pt x="689547" y="104931"/>
                  </a:cubicBezTo>
                  <a:cubicBezTo>
                    <a:pt x="677209" y="95060"/>
                    <a:pt x="659567" y="94938"/>
                    <a:pt x="644577" y="89941"/>
                  </a:cubicBezTo>
                  <a:cubicBezTo>
                    <a:pt x="531541" y="127619"/>
                    <a:pt x="670872" y="76793"/>
                    <a:pt x="554636" y="134912"/>
                  </a:cubicBezTo>
                  <a:cubicBezTo>
                    <a:pt x="540503" y="141979"/>
                    <a:pt x="524655" y="144905"/>
                    <a:pt x="509665" y="149902"/>
                  </a:cubicBezTo>
                  <a:cubicBezTo>
                    <a:pt x="494675" y="159895"/>
                    <a:pt x="482621" y="178089"/>
                    <a:pt x="464695" y="179882"/>
                  </a:cubicBezTo>
                  <a:cubicBezTo>
                    <a:pt x="411696" y="185182"/>
                    <a:pt x="363062" y="165991"/>
                    <a:pt x="314793" y="149902"/>
                  </a:cubicBezTo>
                  <a:cubicBezTo>
                    <a:pt x="204013" y="39118"/>
                    <a:pt x="367127" y="211176"/>
                    <a:pt x="269823" y="74951"/>
                  </a:cubicBezTo>
                  <a:cubicBezTo>
                    <a:pt x="225364" y="12709"/>
                    <a:pt x="221766" y="18958"/>
                    <a:pt x="164892" y="0"/>
                  </a:cubicBezTo>
                  <a:cubicBezTo>
                    <a:pt x="10018" y="15487"/>
                    <a:pt x="65207" y="14990"/>
                    <a:pt x="0" y="1499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2428407" y="2814618"/>
              <a:ext cx="212402" cy="693080"/>
            </a:xfrm>
            <a:custGeom>
              <a:avLst/>
              <a:gdLst>
                <a:gd name="connsiteX0" fmla="*/ 59960 w 212402"/>
                <a:gd name="connsiteY0" fmla="*/ 693080 h 693080"/>
                <a:gd name="connsiteX1" fmla="*/ 44970 w 212402"/>
                <a:gd name="connsiteY1" fmla="*/ 528189 h 693080"/>
                <a:gd name="connsiteX2" fmla="*/ 59960 w 212402"/>
                <a:gd name="connsiteY2" fmla="*/ 483218 h 693080"/>
                <a:gd name="connsiteX3" fmla="*/ 164891 w 212402"/>
                <a:gd name="connsiteY3" fmla="*/ 393277 h 693080"/>
                <a:gd name="connsiteX4" fmla="*/ 194872 w 212402"/>
                <a:gd name="connsiteY4" fmla="*/ 303336 h 693080"/>
                <a:gd name="connsiteX5" fmla="*/ 134911 w 212402"/>
                <a:gd name="connsiteY5" fmla="*/ 228385 h 693080"/>
                <a:gd name="connsiteX6" fmla="*/ 89941 w 212402"/>
                <a:gd name="connsiteY6" fmla="*/ 213395 h 693080"/>
                <a:gd name="connsiteX7" fmla="*/ 14990 w 212402"/>
                <a:gd name="connsiteY7" fmla="*/ 153434 h 693080"/>
                <a:gd name="connsiteX8" fmla="*/ 0 w 212402"/>
                <a:gd name="connsiteY8" fmla="*/ 108464 h 693080"/>
                <a:gd name="connsiteX9" fmla="*/ 44970 w 212402"/>
                <a:gd name="connsiteY9" fmla="*/ 3533 h 693080"/>
                <a:gd name="connsiteX10" fmla="*/ 59960 w 212402"/>
                <a:gd name="connsiteY10" fmla="*/ 3533 h 693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2402" h="693080">
                  <a:moveTo>
                    <a:pt x="59960" y="693080"/>
                  </a:moveTo>
                  <a:cubicBezTo>
                    <a:pt x="54963" y="638116"/>
                    <a:pt x="44970" y="583379"/>
                    <a:pt x="44970" y="528189"/>
                  </a:cubicBezTo>
                  <a:cubicBezTo>
                    <a:pt x="44970" y="512388"/>
                    <a:pt x="50776" y="496076"/>
                    <a:pt x="59960" y="483218"/>
                  </a:cubicBezTo>
                  <a:cubicBezTo>
                    <a:pt x="93005" y="436955"/>
                    <a:pt x="121677" y="422086"/>
                    <a:pt x="164891" y="393277"/>
                  </a:cubicBezTo>
                  <a:cubicBezTo>
                    <a:pt x="174885" y="363297"/>
                    <a:pt x="212402" y="329630"/>
                    <a:pt x="194872" y="303336"/>
                  </a:cubicBezTo>
                  <a:cubicBezTo>
                    <a:pt x="181257" y="282914"/>
                    <a:pt x="158641" y="242624"/>
                    <a:pt x="134911" y="228385"/>
                  </a:cubicBezTo>
                  <a:cubicBezTo>
                    <a:pt x="121362" y="220255"/>
                    <a:pt x="104074" y="220461"/>
                    <a:pt x="89941" y="213395"/>
                  </a:cubicBezTo>
                  <a:cubicBezTo>
                    <a:pt x="52118" y="194484"/>
                    <a:pt x="42877" y="181322"/>
                    <a:pt x="14990" y="153434"/>
                  </a:cubicBezTo>
                  <a:cubicBezTo>
                    <a:pt x="9993" y="138444"/>
                    <a:pt x="0" y="124265"/>
                    <a:pt x="0" y="108464"/>
                  </a:cubicBezTo>
                  <a:cubicBezTo>
                    <a:pt x="0" y="74061"/>
                    <a:pt x="20491" y="28012"/>
                    <a:pt x="44970" y="3533"/>
                  </a:cubicBezTo>
                  <a:cubicBezTo>
                    <a:pt x="48503" y="0"/>
                    <a:pt x="54963" y="3533"/>
                    <a:pt x="59960" y="3533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608289" y="3627620"/>
              <a:ext cx="211442" cy="194872"/>
            </a:xfrm>
            <a:custGeom>
              <a:avLst/>
              <a:gdLst>
                <a:gd name="connsiteX0" fmla="*/ 0 w 211442"/>
                <a:gd name="connsiteY0" fmla="*/ 194872 h 194872"/>
                <a:gd name="connsiteX1" fmla="*/ 164891 w 211442"/>
                <a:gd name="connsiteY1" fmla="*/ 89941 h 194872"/>
                <a:gd name="connsiteX2" fmla="*/ 194872 w 211442"/>
                <a:gd name="connsiteY2" fmla="*/ 59960 h 194872"/>
                <a:gd name="connsiteX3" fmla="*/ 209862 w 211442"/>
                <a:gd name="connsiteY3" fmla="*/ 0 h 194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1442" h="194872">
                  <a:moveTo>
                    <a:pt x="0" y="194872"/>
                  </a:moveTo>
                  <a:cubicBezTo>
                    <a:pt x="79559" y="75533"/>
                    <a:pt x="24290" y="110027"/>
                    <a:pt x="164891" y="89941"/>
                  </a:cubicBezTo>
                  <a:cubicBezTo>
                    <a:pt x="174885" y="79947"/>
                    <a:pt x="187600" y="72079"/>
                    <a:pt x="194872" y="59960"/>
                  </a:cubicBezTo>
                  <a:cubicBezTo>
                    <a:pt x="211442" y="32343"/>
                    <a:pt x="209862" y="23804"/>
                    <a:pt x="209862" y="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443397" y="3800364"/>
              <a:ext cx="150240" cy="292154"/>
            </a:xfrm>
            <a:custGeom>
              <a:avLst/>
              <a:gdLst>
                <a:gd name="connsiteX0" fmla="*/ 149901 w 150240"/>
                <a:gd name="connsiteY0" fmla="*/ 52108 h 292154"/>
                <a:gd name="connsiteX1" fmla="*/ 134911 w 150240"/>
                <a:gd name="connsiteY1" fmla="*/ 7138 h 292154"/>
                <a:gd name="connsiteX2" fmla="*/ 59960 w 150240"/>
                <a:gd name="connsiteY2" fmla="*/ 82088 h 292154"/>
                <a:gd name="connsiteX3" fmla="*/ 44970 w 150240"/>
                <a:gd name="connsiteY3" fmla="*/ 276961 h 292154"/>
                <a:gd name="connsiteX4" fmla="*/ 0 w 150240"/>
                <a:gd name="connsiteY4" fmla="*/ 291951 h 292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240" h="292154">
                  <a:moveTo>
                    <a:pt x="149901" y="52108"/>
                  </a:moveTo>
                  <a:cubicBezTo>
                    <a:pt x="144904" y="37118"/>
                    <a:pt x="150240" y="10970"/>
                    <a:pt x="134911" y="7138"/>
                  </a:cubicBezTo>
                  <a:cubicBezTo>
                    <a:pt x="106359" y="0"/>
                    <a:pt x="68526" y="69240"/>
                    <a:pt x="59960" y="82088"/>
                  </a:cubicBezTo>
                  <a:cubicBezTo>
                    <a:pt x="54963" y="147046"/>
                    <a:pt x="62868" y="214318"/>
                    <a:pt x="44970" y="276961"/>
                  </a:cubicBezTo>
                  <a:cubicBezTo>
                    <a:pt x="40629" y="292154"/>
                    <a:pt x="0" y="291951"/>
                    <a:pt x="0" y="291951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2698230" y="3961508"/>
              <a:ext cx="198405" cy="265718"/>
            </a:xfrm>
            <a:custGeom>
              <a:avLst/>
              <a:gdLst>
                <a:gd name="connsiteX0" fmla="*/ 0 w 198405"/>
                <a:gd name="connsiteY0" fmla="*/ 265718 h 265718"/>
                <a:gd name="connsiteX1" fmla="*/ 14990 w 198405"/>
                <a:gd name="connsiteY1" fmla="*/ 220748 h 265718"/>
                <a:gd name="connsiteX2" fmla="*/ 29980 w 198405"/>
                <a:gd name="connsiteY2" fmla="*/ 130807 h 265718"/>
                <a:gd name="connsiteX3" fmla="*/ 59960 w 198405"/>
                <a:gd name="connsiteY3" fmla="*/ 100826 h 265718"/>
                <a:gd name="connsiteX4" fmla="*/ 149901 w 198405"/>
                <a:gd name="connsiteY4" fmla="*/ 100826 h 265718"/>
                <a:gd name="connsiteX5" fmla="*/ 164891 w 198405"/>
                <a:gd name="connsiteY5" fmla="*/ 55856 h 265718"/>
                <a:gd name="connsiteX6" fmla="*/ 194872 w 198405"/>
                <a:gd name="connsiteY6" fmla="*/ 10885 h 265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405" h="265718">
                  <a:moveTo>
                    <a:pt x="0" y="265718"/>
                  </a:moveTo>
                  <a:cubicBezTo>
                    <a:pt x="4997" y="250728"/>
                    <a:pt x="11562" y="236173"/>
                    <a:pt x="14990" y="220748"/>
                  </a:cubicBezTo>
                  <a:cubicBezTo>
                    <a:pt x="21583" y="191078"/>
                    <a:pt x="19308" y="159266"/>
                    <a:pt x="29980" y="130807"/>
                  </a:cubicBezTo>
                  <a:cubicBezTo>
                    <a:pt x="34942" y="117574"/>
                    <a:pt x="49967" y="110820"/>
                    <a:pt x="59960" y="100826"/>
                  </a:cubicBezTo>
                  <a:cubicBezTo>
                    <a:pt x="89941" y="110820"/>
                    <a:pt x="119920" y="130808"/>
                    <a:pt x="149901" y="100826"/>
                  </a:cubicBezTo>
                  <a:cubicBezTo>
                    <a:pt x="161074" y="89653"/>
                    <a:pt x="156761" y="69405"/>
                    <a:pt x="164891" y="55856"/>
                  </a:cubicBezTo>
                  <a:cubicBezTo>
                    <a:pt x="198405" y="0"/>
                    <a:pt x="194872" y="47909"/>
                    <a:pt x="194872" y="10885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2398426" y="4227226"/>
              <a:ext cx="314794" cy="146630"/>
            </a:xfrm>
            <a:custGeom>
              <a:avLst/>
              <a:gdLst>
                <a:gd name="connsiteX0" fmla="*/ 314794 w 314794"/>
                <a:gd name="connsiteY0" fmla="*/ 14990 h 146630"/>
                <a:gd name="connsiteX1" fmla="*/ 269823 w 314794"/>
                <a:gd name="connsiteY1" fmla="*/ 0 h 146630"/>
                <a:gd name="connsiteX2" fmla="*/ 179882 w 314794"/>
                <a:gd name="connsiteY2" fmla="*/ 44971 h 146630"/>
                <a:gd name="connsiteX3" fmla="*/ 164892 w 314794"/>
                <a:gd name="connsiteY3" fmla="*/ 89941 h 146630"/>
                <a:gd name="connsiteX4" fmla="*/ 0 w 314794"/>
                <a:gd name="connsiteY4" fmla="*/ 134912 h 146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794" h="146630">
                  <a:moveTo>
                    <a:pt x="314794" y="14990"/>
                  </a:moveTo>
                  <a:cubicBezTo>
                    <a:pt x="299804" y="9993"/>
                    <a:pt x="285624" y="0"/>
                    <a:pt x="269823" y="0"/>
                  </a:cubicBezTo>
                  <a:cubicBezTo>
                    <a:pt x="238792" y="0"/>
                    <a:pt x="202619" y="29813"/>
                    <a:pt x="179882" y="44971"/>
                  </a:cubicBezTo>
                  <a:cubicBezTo>
                    <a:pt x="174885" y="59961"/>
                    <a:pt x="173021" y="76392"/>
                    <a:pt x="164892" y="89941"/>
                  </a:cubicBezTo>
                  <a:cubicBezTo>
                    <a:pt x="130879" y="146630"/>
                    <a:pt x="58600" y="134912"/>
                    <a:pt x="0" y="134912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713220" y="3412760"/>
              <a:ext cx="269823" cy="259830"/>
            </a:xfrm>
            <a:custGeom>
              <a:avLst/>
              <a:gdLst>
                <a:gd name="connsiteX0" fmla="*/ 0 w 269823"/>
                <a:gd name="connsiteY0" fmla="*/ 49968 h 259830"/>
                <a:gd name="connsiteX1" fmla="*/ 14990 w 269823"/>
                <a:gd name="connsiteY1" fmla="*/ 4997 h 259830"/>
                <a:gd name="connsiteX2" fmla="*/ 89941 w 269823"/>
                <a:gd name="connsiteY2" fmla="*/ 79948 h 259830"/>
                <a:gd name="connsiteX3" fmla="*/ 164891 w 269823"/>
                <a:gd name="connsiteY3" fmla="*/ 139909 h 259830"/>
                <a:gd name="connsiteX4" fmla="*/ 194872 w 269823"/>
                <a:gd name="connsiteY4" fmla="*/ 169889 h 259830"/>
                <a:gd name="connsiteX5" fmla="*/ 239842 w 269823"/>
                <a:gd name="connsiteY5" fmla="*/ 184879 h 259830"/>
                <a:gd name="connsiteX6" fmla="*/ 269823 w 269823"/>
                <a:gd name="connsiteY6" fmla="*/ 259830 h 259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9823" h="259830">
                  <a:moveTo>
                    <a:pt x="0" y="49968"/>
                  </a:moveTo>
                  <a:cubicBezTo>
                    <a:pt x="4997" y="34978"/>
                    <a:pt x="0" y="0"/>
                    <a:pt x="14990" y="4997"/>
                  </a:cubicBezTo>
                  <a:cubicBezTo>
                    <a:pt x="48509" y="16170"/>
                    <a:pt x="64957" y="54964"/>
                    <a:pt x="89941" y="79948"/>
                  </a:cubicBezTo>
                  <a:cubicBezTo>
                    <a:pt x="162328" y="152336"/>
                    <a:pt x="70342" y="64271"/>
                    <a:pt x="164891" y="139909"/>
                  </a:cubicBezTo>
                  <a:cubicBezTo>
                    <a:pt x="175927" y="148738"/>
                    <a:pt x="182753" y="162618"/>
                    <a:pt x="194872" y="169889"/>
                  </a:cubicBezTo>
                  <a:cubicBezTo>
                    <a:pt x="208421" y="178018"/>
                    <a:pt x="224852" y="179882"/>
                    <a:pt x="239842" y="184879"/>
                  </a:cubicBezTo>
                  <a:cubicBezTo>
                    <a:pt x="258365" y="240450"/>
                    <a:pt x="247765" y="215717"/>
                    <a:pt x="269823" y="25983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2728911" y="3207895"/>
              <a:ext cx="92339" cy="224853"/>
            </a:xfrm>
            <a:custGeom>
              <a:avLst/>
              <a:gdLst>
                <a:gd name="connsiteX0" fmla="*/ 29279 w 92339"/>
                <a:gd name="connsiteY0" fmla="*/ 224853 h 224853"/>
                <a:gd name="connsiteX1" fmla="*/ 29279 w 92339"/>
                <a:gd name="connsiteY1" fmla="*/ 119921 h 224853"/>
                <a:gd name="connsiteX2" fmla="*/ 74250 w 92339"/>
                <a:gd name="connsiteY2" fmla="*/ 89941 h 224853"/>
                <a:gd name="connsiteX3" fmla="*/ 89240 w 92339"/>
                <a:gd name="connsiteY3" fmla="*/ 44971 h 224853"/>
                <a:gd name="connsiteX4" fmla="*/ 59259 w 92339"/>
                <a:gd name="connsiteY4" fmla="*/ 14990 h 224853"/>
                <a:gd name="connsiteX5" fmla="*/ 59259 w 92339"/>
                <a:gd name="connsiteY5" fmla="*/ 0 h 2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339" h="224853">
                  <a:moveTo>
                    <a:pt x="29279" y="224853"/>
                  </a:moveTo>
                  <a:cubicBezTo>
                    <a:pt x="15794" y="184398"/>
                    <a:pt x="0" y="163840"/>
                    <a:pt x="29279" y="119921"/>
                  </a:cubicBezTo>
                  <a:cubicBezTo>
                    <a:pt x="39273" y="104931"/>
                    <a:pt x="59260" y="99934"/>
                    <a:pt x="74250" y="89941"/>
                  </a:cubicBezTo>
                  <a:cubicBezTo>
                    <a:pt x="79247" y="74951"/>
                    <a:pt x="92339" y="60465"/>
                    <a:pt x="89240" y="44971"/>
                  </a:cubicBezTo>
                  <a:cubicBezTo>
                    <a:pt x="86468" y="31112"/>
                    <a:pt x="67099" y="26749"/>
                    <a:pt x="59259" y="14990"/>
                  </a:cubicBezTo>
                  <a:cubicBezTo>
                    <a:pt x="56487" y="10833"/>
                    <a:pt x="59259" y="4997"/>
                    <a:pt x="59259" y="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3162925" y="3249510"/>
              <a:ext cx="221437" cy="198228"/>
            </a:xfrm>
            <a:custGeom>
              <a:avLst/>
              <a:gdLst>
                <a:gd name="connsiteX0" fmla="*/ 0 w 221437"/>
                <a:gd name="connsiteY0" fmla="*/ 78306 h 198228"/>
                <a:gd name="connsiteX1" fmla="*/ 74950 w 221437"/>
                <a:gd name="connsiteY1" fmla="*/ 3356 h 198228"/>
                <a:gd name="connsiteX2" fmla="*/ 164891 w 221437"/>
                <a:gd name="connsiteY2" fmla="*/ 18346 h 198228"/>
                <a:gd name="connsiteX3" fmla="*/ 194872 w 221437"/>
                <a:gd name="connsiteY3" fmla="*/ 48326 h 198228"/>
                <a:gd name="connsiteX4" fmla="*/ 194872 w 221437"/>
                <a:gd name="connsiteY4" fmla="*/ 153257 h 198228"/>
                <a:gd name="connsiteX5" fmla="*/ 209862 w 221437"/>
                <a:gd name="connsiteY5" fmla="*/ 198228 h 198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1437" h="198228">
                  <a:moveTo>
                    <a:pt x="0" y="78306"/>
                  </a:moveTo>
                  <a:cubicBezTo>
                    <a:pt x="15989" y="54322"/>
                    <a:pt x="38974" y="7353"/>
                    <a:pt x="74950" y="3356"/>
                  </a:cubicBezTo>
                  <a:cubicBezTo>
                    <a:pt x="105158" y="0"/>
                    <a:pt x="134911" y="13349"/>
                    <a:pt x="164891" y="18346"/>
                  </a:cubicBezTo>
                  <a:cubicBezTo>
                    <a:pt x="174885" y="28339"/>
                    <a:pt x="187601" y="36207"/>
                    <a:pt x="194872" y="48326"/>
                  </a:cubicBezTo>
                  <a:cubicBezTo>
                    <a:pt x="221437" y="92601"/>
                    <a:pt x="207097" y="104358"/>
                    <a:pt x="194872" y="153257"/>
                  </a:cubicBezTo>
                  <a:lnTo>
                    <a:pt x="209862" y="198228"/>
                  </a:ln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2919983" y="3162925"/>
              <a:ext cx="231119" cy="164891"/>
            </a:xfrm>
            <a:custGeom>
              <a:avLst/>
              <a:gdLst>
                <a:gd name="connsiteX0" fmla="*/ 227951 w 231119"/>
                <a:gd name="connsiteY0" fmla="*/ 164891 h 164891"/>
                <a:gd name="connsiteX1" fmla="*/ 167991 w 231119"/>
                <a:gd name="connsiteY1" fmla="*/ 74950 h 164891"/>
                <a:gd name="connsiteX2" fmla="*/ 78050 w 231119"/>
                <a:gd name="connsiteY2" fmla="*/ 104931 h 164891"/>
                <a:gd name="connsiteX3" fmla="*/ 3099 w 231119"/>
                <a:gd name="connsiteY3" fmla="*/ 59960 h 164891"/>
                <a:gd name="connsiteX4" fmla="*/ 18089 w 231119"/>
                <a:gd name="connsiteY4" fmla="*/ 14990 h 164891"/>
                <a:gd name="connsiteX5" fmla="*/ 33079 w 231119"/>
                <a:gd name="connsiteY5" fmla="*/ 0 h 164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1119" h="164891">
                  <a:moveTo>
                    <a:pt x="227951" y="164891"/>
                  </a:moveTo>
                  <a:cubicBezTo>
                    <a:pt x="219557" y="122921"/>
                    <a:pt x="231119" y="67936"/>
                    <a:pt x="167991" y="74950"/>
                  </a:cubicBezTo>
                  <a:cubicBezTo>
                    <a:pt x="136582" y="78440"/>
                    <a:pt x="78050" y="104931"/>
                    <a:pt x="78050" y="104931"/>
                  </a:cubicBezTo>
                  <a:cubicBezTo>
                    <a:pt x="59109" y="98617"/>
                    <a:pt x="8978" y="89357"/>
                    <a:pt x="3099" y="59960"/>
                  </a:cubicBezTo>
                  <a:cubicBezTo>
                    <a:pt x="0" y="44466"/>
                    <a:pt x="11023" y="29123"/>
                    <a:pt x="18089" y="14990"/>
                  </a:cubicBezTo>
                  <a:cubicBezTo>
                    <a:pt x="21249" y="8670"/>
                    <a:pt x="28082" y="4997"/>
                    <a:pt x="33079" y="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2368446" y="3681492"/>
              <a:ext cx="106574" cy="200960"/>
            </a:xfrm>
            <a:custGeom>
              <a:avLst/>
              <a:gdLst>
                <a:gd name="connsiteX0" fmla="*/ 0 w 106574"/>
                <a:gd name="connsiteY0" fmla="*/ 111019 h 200960"/>
                <a:gd name="connsiteX1" fmla="*/ 89941 w 106574"/>
                <a:gd name="connsiteY1" fmla="*/ 81039 h 200960"/>
                <a:gd name="connsiteX2" fmla="*/ 104931 w 106574"/>
                <a:gd name="connsiteY2" fmla="*/ 200960 h 200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6574" h="200960">
                  <a:moveTo>
                    <a:pt x="0" y="111019"/>
                  </a:moveTo>
                  <a:cubicBezTo>
                    <a:pt x="10034" y="80917"/>
                    <a:pt x="20479" y="0"/>
                    <a:pt x="89941" y="81039"/>
                  </a:cubicBezTo>
                  <a:cubicBezTo>
                    <a:pt x="106574" y="100444"/>
                    <a:pt x="104931" y="167019"/>
                    <a:pt x="104931" y="20096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2128603" y="4107305"/>
              <a:ext cx="74951" cy="224852"/>
            </a:xfrm>
            <a:custGeom>
              <a:avLst/>
              <a:gdLst>
                <a:gd name="connsiteX0" fmla="*/ 14990 w 74951"/>
                <a:gd name="connsiteY0" fmla="*/ 0 h 224852"/>
                <a:gd name="connsiteX1" fmla="*/ 59961 w 74951"/>
                <a:gd name="connsiteY1" fmla="*/ 29980 h 224852"/>
                <a:gd name="connsiteX2" fmla="*/ 29981 w 74951"/>
                <a:gd name="connsiteY2" fmla="*/ 59961 h 224852"/>
                <a:gd name="connsiteX3" fmla="*/ 0 w 74951"/>
                <a:gd name="connsiteY3" fmla="*/ 104931 h 224852"/>
                <a:gd name="connsiteX4" fmla="*/ 14990 w 74951"/>
                <a:gd name="connsiteY4" fmla="*/ 149902 h 224852"/>
                <a:gd name="connsiteX5" fmla="*/ 59961 w 74951"/>
                <a:gd name="connsiteY5" fmla="*/ 164892 h 224852"/>
                <a:gd name="connsiteX6" fmla="*/ 74951 w 74951"/>
                <a:gd name="connsiteY6" fmla="*/ 224852 h 224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4951" h="224852">
                  <a:moveTo>
                    <a:pt x="14990" y="0"/>
                  </a:moveTo>
                  <a:cubicBezTo>
                    <a:pt x="29980" y="9993"/>
                    <a:pt x="55591" y="12502"/>
                    <a:pt x="59961" y="29980"/>
                  </a:cubicBezTo>
                  <a:cubicBezTo>
                    <a:pt x="63389" y="43691"/>
                    <a:pt x="38810" y="48925"/>
                    <a:pt x="29981" y="59961"/>
                  </a:cubicBezTo>
                  <a:cubicBezTo>
                    <a:pt x="18727" y="74029"/>
                    <a:pt x="9994" y="89941"/>
                    <a:pt x="0" y="104931"/>
                  </a:cubicBezTo>
                  <a:cubicBezTo>
                    <a:pt x="4997" y="119921"/>
                    <a:pt x="3817" y="138729"/>
                    <a:pt x="14990" y="149902"/>
                  </a:cubicBezTo>
                  <a:cubicBezTo>
                    <a:pt x="26163" y="161075"/>
                    <a:pt x="50090" y="152553"/>
                    <a:pt x="59961" y="164892"/>
                  </a:cubicBezTo>
                  <a:cubicBezTo>
                    <a:pt x="72831" y="180979"/>
                    <a:pt x="74951" y="224852"/>
                    <a:pt x="74951" y="224852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1993692" y="3656388"/>
              <a:ext cx="359764" cy="106143"/>
            </a:xfrm>
            <a:custGeom>
              <a:avLst/>
              <a:gdLst>
                <a:gd name="connsiteX0" fmla="*/ 359764 w 359764"/>
                <a:gd name="connsiteY0" fmla="*/ 106143 h 106143"/>
                <a:gd name="connsiteX1" fmla="*/ 344774 w 359764"/>
                <a:gd name="connsiteY1" fmla="*/ 61173 h 106143"/>
                <a:gd name="connsiteX2" fmla="*/ 269823 w 359764"/>
                <a:gd name="connsiteY2" fmla="*/ 16202 h 106143"/>
                <a:gd name="connsiteX3" fmla="*/ 164892 w 359764"/>
                <a:gd name="connsiteY3" fmla="*/ 91153 h 106143"/>
                <a:gd name="connsiteX4" fmla="*/ 119921 w 359764"/>
                <a:gd name="connsiteY4" fmla="*/ 76163 h 106143"/>
                <a:gd name="connsiteX5" fmla="*/ 14990 w 359764"/>
                <a:gd name="connsiteY5" fmla="*/ 1212 h 106143"/>
                <a:gd name="connsiteX6" fmla="*/ 0 w 359764"/>
                <a:gd name="connsiteY6" fmla="*/ 1212 h 106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9764" h="106143">
                  <a:moveTo>
                    <a:pt x="359764" y="106143"/>
                  </a:moveTo>
                  <a:cubicBezTo>
                    <a:pt x="354767" y="91153"/>
                    <a:pt x="352904" y="74722"/>
                    <a:pt x="344774" y="61173"/>
                  </a:cubicBezTo>
                  <a:cubicBezTo>
                    <a:pt x="324197" y="26878"/>
                    <a:pt x="305196" y="27993"/>
                    <a:pt x="269823" y="16202"/>
                  </a:cubicBezTo>
                  <a:cubicBezTo>
                    <a:pt x="164892" y="51179"/>
                    <a:pt x="189875" y="16202"/>
                    <a:pt x="164892" y="91153"/>
                  </a:cubicBezTo>
                  <a:cubicBezTo>
                    <a:pt x="149902" y="86156"/>
                    <a:pt x="132779" y="85347"/>
                    <a:pt x="119921" y="76163"/>
                  </a:cubicBezTo>
                  <a:cubicBezTo>
                    <a:pt x="28061" y="10549"/>
                    <a:pt x="98362" y="22055"/>
                    <a:pt x="14990" y="1212"/>
                  </a:cubicBezTo>
                  <a:cubicBezTo>
                    <a:pt x="10143" y="0"/>
                    <a:pt x="4997" y="1212"/>
                    <a:pt x="0" y="1212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1888761" y="3863929"/>
              <a:ext cx="302401" cy="213396"/>
            </a:xfrm>
            <a:custGeom>
              <a:avLst/>
              <a:gdLst>
                <a:gd name="connsiteX0" fmla="*/ 284813 w 302401"/>
                <a:gd name="connsiteY0" fmla="*/ 213396 h 213396"/>
                <a:gd name="connsiteX1" fmla="*/ 299803 w 302401"/>
                <a:gd name="connsiteY1" fmla="*/ 168425 h 213396"/>
                <a:gd name="connsiteX2" fmla="*/ 209862 w 302401"/>
                <a:gd name="connsiteY2" fmla="*/ 108464 h 213396"/>
                <a:gd name="connsiteX3" fmla="*/ 119921 w 302401"/>
                <a:gd name="connsiteY3" fmla="*/ 108464 h 213396"/>
                <a:gd name="connsiteX4" fmla="*/ 89941 w 302401"/>
                <a:gd name="connsiteY4" fmla="*/ 63494 h 213396"/>
                <a:gd name="connsiteX5" fmla="*/ 44970 w 302401"/>
                <a:gd name="connsiteY5" fmla="*/ 33514 h 213396"/>
                <a:gd name="connsiteX6" fmla="*/ 0 w 302401"/>
                <a:gd name="connsiteY6" fmla="*/ 3533 h 213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2401" h="213396">
                  <a:moveTo>
                    <a:pt x="284813" y="213396"/>
                  </a:moveTo>
                  <a:cubicBezTo>
                    <a:pt x="289810" y="198406"/>
                    <a:pt x="302401" y="184011"/>
                    <a:pt x="299803" y="168425"/>
                  </a:cubicBezTo>
                  <a:cubicBezTo>
                    <a:pt x="290801" y="114415"/>
                    <a:pt x="250242" y="118559"/>
                    <a:pt x="209862" y="108464"/>
                  </a:cubicBezTo>
                  <a:cubicBezTo>
                    <a:pt x="174590" y="120222"/>
                    <a:pt x="155193" y="136682"/>
                    <a:pt x="119921" y="108464"/>
                  </a:cubicBezTo>
                  <a:cubicBezTo>
                    <a:pt x="105853" y="97210"/>
                    <a:pt x="102680" y="76233"/>
                    <a:pt x="89941" y="63494"/>
                  </a:cubicBezTo>
                  <a:cubicBezTo>
                    <a:pt x="77202" y="50755"/>
                    <a:pt x="59038" y="44769"/>
                    <a:pt x="44970" y="33514"/>
                  </a:cubicBezTo>
                  <a:cubicBezTo>
                    <a:pt x="3077" y="0"/>
                    <a:pt x="32086" y="3533"/>
                    <a:pt x="0" y="3533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1915969" y="3371950"/>
              <a:ext cx="317565" cy="273686"/>
            </a:xfrm>
            <a:custGeom>
              <a:avLst/>
              <a:gdLst>
                <a:gd name="connsiteX0" fmla="*/ 317565 w 317565"/>
                <a:gd name="connsiteY0" fmla="*/ 837 h 273686"/>
                <a:gd name="connsiteX1" fmla="*/ 257605 w 317565"/>
                <a:gd name="connsiteY1" fmla="*/ 15827 h 273686"/>
                <a:gd name="connsiteX2" fmla="*/ 242615 w 317565"/>
                <a:gd name="connsiteY2" fmla="*/ 90778 h 273686"/>
                <a:gd name="connsiteX3" fmla="*/ 197644 w 317565"/>
                <a:gd name="connsiteY3" fmla="*/ 165729 h 273686"/>
                <a:gd name="connsiteX4" fmla="*/ 77723 w 317565"/>
                <a:gd name="connsiteY4" fmla="*/ 195709 h 273686"/>
                <a:gd name="connsiteX5" fmla="*/ 32752 w 317565"/>
                <a:gd name="connsiteY5" fmla="*/ 210699 h 273686"/>
                <a:gd name="connsiteX6" fmla="*/ 2772 w 317565"/>
                <a:gd name="connsiteY6" fmla="*/ 240680 h 273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7565" h="273686">
                  <a:moveTo>
                    <a:pt x="317565" y="837"/>
                  </a:moveTo>
                  <a:cubicBezTo>
                    <a:pt x="297578" y="5834"/>
                    <a:pt x="270794" y="0"/>
                    <a:pt x="257605" y="15827"/>
                  </a:cubicBezTo>
                  <a:cubicBezTo>
                    <a:pt x="241294" y="35400"/>
                    <a:pt x="248795" y="66060"/>
                    <a:pt x="242615" y="90778"/>
                  </a:cubicBezTo>
                  <a:cubicBezTo>
                    <a:pt x="234292" y="124068"/>
                    <a:pt x="228835" y="147014"/>
                    <a:pt x="197644" y="165729"/>
                  </a:cubicBezTo>
                  <a:cubicBezTo>
                    <a:pt x="173170" y="180414"/>
                    <a:pt x="96145" y="191104"/>
                    <a:pt x="77723" y="195709"/>
                  </a:cubicBezTo>
                  <a:cubicBezTo>
                    <a:pt x="62394" y="199541"/>
                    <a:pt x="47742" y="205702"/>
                    <a:pt x="32752" y="210699"/>
                  </a:cubicBezTo>
                  <a:cubicBezTo>
                    <a:pt x="0" y="259828"/>
                    <a:pt x="2772" y="273686"/>
                    <a:pt x="2772" y="24068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1663908" y="3237875"/>
              <a:ext cx="299803" cy="304076"/>
            </a:xfrm>
            <a:custGeom>
              <a:avLst/>
              <a:gdLst>
                <a:gd name="connsiteX0" fmla="*/ 299803 w 299803"/>
                <a:gd name="connsiteY0" fmla="*/ 14991 h 304076"/>
                <a:gd name="connsiteX1" fmla="*/ 254833 w 299803"/>
                <a:gd name="connsiteY1" fmla="*/ 0 h 304076"/>
                <a:gd name="connsiteX2" fmla="*/ 149902 w 299803"/>
                <a:gd name="connsiteY2" fmla="*/ 44971 h 304076"/>
                <a:gd name="connsiteX3" fmla="*/ 89941 w 299803"/>
                <a:gd name="connsiteY3" fmla="*/ 179882 h 304076"/>
                <a:gd name="connsiteX4" fmla="*/ 74951 w 299803"/>
                <a:gd name="connsiteY4" fmla="*/ 254833 h 304076"/>
                <a:gd name="connsiteX5" fmla="*/ 0 w 299803"/>
                <a:gd name="connsiteY5" fmla="*/ 269823 h 30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9803" h="304076">
                  <a:moveTo>
                    <a:pt x="299803" y="14991"/>
                  </a:moveTo>
                  <a:cubicBezTo>
                    <a:pt x="284813" y="9994"/>
                    <a:pt x="270634" y="0"/>
                    <a:pt x="254833" y="0"/>
                  </a:cubicBezTo>
                  <a:cubicBezTo>
                    <a:pt x="232778" y="0"/>
                    <a:pt x="161608" y="39118"/>
                    <a:pt x="149902" y="44971"/>
                  </a:cubicBezTo>
                  <a:cubicBezTo>
                    <a:pt x="114015" y="98801"/>
                    <a:pt x="105231" y="103433"/>
                    <a:pt x="89941" y="179882"/>
                  </a:cubicBezTo>
                  <a:cubicBezTo>
                    <a:pt x="84944" y="204866"/>
                    <a:pt x="87592" y="232711"/>
                    <a:pt x="74951" y="254833"/>
                  </a:cubicBezTo>
                  <a:cubicBezTo>
                    <a:pt x="46812" y="304076"/>
                    <a:pt x="29890" y="284769"/>
                    <a:pt x="0" y="269823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2188564" y="3162925"/>
              <a:ext cx="149902" cy="194872"/>
            </a:xfrm>
            <a:custGeom>
              <a:avLst/>
              <a:gdLst>
                <a:gd name="connsiteX0" fmla="*/ 59961 w 149902"/>
                <a:gd name="connsiteY0" fmla="*/ 194872 h 194872"/>
                <a:gd name="connsiteX1" fmla="*/ 44970 w 149902"/>
                <a:gd name="connsiteY1" fmla="*/ 134911 h 194872"/>
                <a:gd name="connsiteX2" fmla="*/ 14990 w 149902"/>
                <a:gd name="connsiteY2" fmla="*/ 89941 h 194872"/>
                <a:gd name="connsiteX3" fmla="*/ 0 w 149902"/>
                <a:gd name="connsiteY3" fmla="*/ 44970 h 194872"/>
                <a:gd name="connsiteX4" fmla="*/ 89941 w 149902"/>
                <a:gd name="connsiteY4" fmla="*/ 14990 h 194872"/>
                <a:gd name="connsiteX5" fmla="*/ 149902 w 149902"/>
                <a:gd name="connsiteY5" fmla="*/ 0 h 194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9902" h="194872">
                  <a:moveTo>
                    <a:pt x="59961" y="194872"/>
                  </a:moveTo>
                  <a:cubicBezTo>
                    <a:pt x="54964" y="174885"/>
                    <a:pt x="53086" y="153847"/>
                    <a:pt x="44970" y="134911"/>
                  </a:cubicBezTo>
                  <a:cubicBezTo>
                    <a:pt x="37873" y="118352"/>
                    <a:pt x="23047" y="106055"/>
                    <a:pt x="14990" y="89941"/>
                  </a:cubicBezTo>
                  <a:cubicBezTo>
                    <a:pt x="7924" y="75808"/>
                    <a:pt x="4997" y="59960"/>
                    <a:pt x="0" y="44970"/>
                  </a:cubicBezTo>
                  <a:cubicBezTo>
                    <a:pt x="29980" y="34977"/>
                    <a:pt x="59283" y="22654"/>
                    <a:pt x="89941" y="14990"/>
                  </a:cubicBezTo>
                  <a:lnTo>
                    <a:pt x="149902" y="0"/>
                  </a:ln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1873770" y="2908092"/>
              <a:ext cx="193465" cy="374754"/>
            </a:xfrm>
            <a:custGeom>
              <a:avLst/>
              <a:gdLst>
                <a:gd name="connsiteX0" fmla="*/ 134912 w 193465"/>
                <a:gd name="connsiteY0" fmla="*/ 374754 h 374754"/>
                <a:gd name="connsiteX1" fmla="*/ 104932 w 193465"/>
                <a:gd name="connsiteY1" fmla="*/ 269823 h 374754"/>
                <a:gd name="connsiteX2" fmla="*/ 74951 w 193465"/>
                <a:gd name="connsiteY2" fmla="*/ 209862 h 374754"/>
                <a:gd name="connsiteX3" fmla="*/ 89941 w 193465"/>
                <a:gd name="connsiteY3" fmla="*/ 149901 h 374754"/>
                <a:gd name="connsiteX4" fmla="*/ 164892 w 193465"/>
                <a:gd name="connsiteY4" fmla="*/ 89941 h 374754"/>
                <a:gd name="connsiteX5" fmla="*/ 44971 w 193465"/>
                <a:gd name="connsiteY5" fmla="*/ 29980 h 374754"/>
                <a:gd name="connsiteX6" fmla="*/ 44971 w 193465"/>
                <a:gd name="connsiteY6" fmla="*/ 29980 h 374754"/>
                <a:gd name="connsiteX7" fmla="*/ 0 w 193465"/>
                <a:gd name="connsiteY7" fmla="*/ 0 h 374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3465" h="374754">
                  <a:moveTo>
                    <a:pt x="134912" y="374754"/>
                  </a:moveTo>
                  <a:cubicBezTo>
                    <a:pt x="127305" y="344327"/>
                    <a:pt x="117835" y="299930"/>
                    <a:pt x="104932" y="269823"/>
                  </a:cubicBezTo>
                  <a:cubicBezTo>
                    <a:pt x="96129" y="249284"/>
                    <a:pt x="84945" y="229849"/>
                    <a:pt x="74951" y="209862"/>
                  </a:cubicBezTo>
                  <a:cubicBezTo>
                    <a:pt x="79948" y="189875"/>
                    <a:pt x="75373" y="164469"/>
                    <a:pt x="89941" y="149901"/>
                  </a:cubicBezTo>
                  <a:cubicBezTo>
                    <a:pt x="193465" y="46377"/>
                    <a:pt x="121733" y="219418"/>
                    <a:pt x="164892" y="89941"/>
                  </a:cubicBezTo>
                  <a:cubicBezTo>
                    <a:pt x="112566" y="37614"/>
                    <a:pt x="148320" y="64429"/>
                    <a:pt x="44971" y="29980"/>
                  </a:cubicBezTo>
                  <a:lnTo>
                    <a:pt x="44971" y="29980"/>
                  </a:lnTo>
                  <a:lnTo>
                    <a:pt x="0" y="0"/>
                  </a:ln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2623279" y="2878111"/>
              <a:ext cx="449705" cy="314794"/>
            </a:xfrm>
            <a:custGeom>
              <a:avLst/>
              <a:gdLst>
                <a:gd name="connsiteX0" fmla="*/ 0 w 449705"/>
                <a:gd name="connsiteY0" fmla="*/ 314794 h 314794"/>
                <a:gd name="connsiteX1" fmla="*/ 14990 w 449705"/>
                <a:gd name="connsiteY1" fmla="*/ 224853 h 314794"/>
                <a:gd name="connsiteX2" fmla="*/ 104931 w 449705"/>
                <a:gd name="connsiteY2" fmla="*/ 149902 h 314794"/>
                <a:gd name="connsiteX3" fmla="*/ 194872 w 449705"/>
                <a:gd name="connsiteY3" fmla="*/ 119922 h 314794"/>
                <a:gd name="connsiteX4" fmla="*/ 239842 w 449705"/>
                <a:gd name="connsiteY4" fmla="*/ 104932 h 314794"/>
                <a:gd name="connsiteX5" fmla="*/ 284813 w 449705"/>
                <a:gd name="connsiteY5" fmla="*/ 89941 h 314794"/>
                <a:gd name="connsiteX6" fmla="*/ 389744 w 449705"/>
                <a:gd name="connsiteY6" fmla="*/ 74951 h 314794"/>
                <a:gd name="connsiteX7" fmla="*/ 449705 w 449705"/>
                <a:gd name="connsiteY7" fmla="*/ 14991 h 314794"/>
                <a:gd name="connsiteX8" fmla="*/ 434714 w 449705"/>
                <a:gd name="connsiteY8" fmla="*/ 0 h 31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9705" h="314794">
                  <a:moveTo>
                    <a:pt x="0" y="314794"/>
                  </a:moveTo>
                  <a:cubicBezTo>
                    <a:pt x="4997" y="284814"/>
                    <a:pt x="2646" y="252627"/>
                    <a:pt x="14990" y="224853"/>
                  </a:cubicBezTo>
                  <a:cubicBezTo>
                    <a:pt x="23680" y="205300"/>
                    <a:pt x="83979" y="159214"/>
                    <a:pt x="104931" y="149902"/>
                  </a:cubicBezTo>
                  <a:cubicBezTo>
                    <a:pt x="133809" y="137067"/>
                    <a:pt x="164892" y="129915"/>
                    <a:pt x="194872" y="119922"/>
                  </a:cubicBezTo>
                  <a:lnTo>
                    <a:pt x="239842" y="104932"/>
                  </a:lnTo>
                  <a:cubicBezTo>
                    <a:pt x="254832" y="99935"/>
                    <a:pt x="269171" y="92176"/>
                    <a:pt x="284813" y="89941"/>
                  </a:cubicBezTo>
                  <a:lnTo>
                    <a:pt x="389744" y="74951"/>
                  </a:lnTo>
                  <a:cubicBezTo>
                    <a:pt x="429716" y="61627"/>
                    <a:pt x="449705" y="68288"/>
                    <a:pt x="449705" y="14991"/>
                  </a:cubicBezTo>
                  <a:lnTo>
                    <a:pt x="434714" y="0"/>
                  </a:ln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2398426" y="3128666"/>
              <a:ext cx="224853" cy="94219"/>
            </a:xfrm>
            <a:custGeom>
              <a:avLst/>
              <a:gdLst>
                <a:gd name="connsiteX0" fmla="*/ 224853 w 224853"/>
                <a:gd name="connsiteY0" fmla="*/ 49249 h 94219"/>
                <a:gd name="connsiteX1" fmla="*/ 104931 w 224853"/>
                <a:gd name="connsiteY1" fmla="*/ 49249 h 94219"/>
                <a:gd name="connsiteX2" fmla="*/ 59961 w 224853"/>
                <a:gd name="connsiteY2" fmla="*/ 79229 h 94219"/>
                <a:gd name="connsiteX3" fmla="*/ 0 w 224853"/>
                <a:gd name="connsiteY3" fmla="*/ 94219 h 94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4853" h="94219">
                  <a:moveTo>
                    <a:pt x="224853" y="49249"/>
                  </a:moveTo>
                  <a:cubicBezTo>
                    <a:pt x="100857" y="7916"/>
                    <a:pt x="166492" y="0"/>
                    <a:pt x="104931" y="49249"/>
                  </a:cubicBezTo>
                  <a:cubicBezTo>
                    <a:pt x="90863" y="60503"/>
                    <a:pt x="76520" y="72132"/>
                    <a:pt x="59961" y="79229"/>
                  </a:cubicBezTo>
                  <a:cubicBezTo>
                    <a:pt x="41025" y="87345"/>
                    <a:pt x="0" y="94219"/>
                    <a:pt x="0" y="94219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2473377" y="2848131"/>
              <a:ext cx="269823" cy="149902"/>
            </a:xfrm>
            <a:custGeom>
              <a:avLst/>
              <a:gdLst>
                <a:gd name="connsiteX0" fmla="*/ 0 w 269823"/>
                <a:gd name="connsiteY0" fmla="*/ 149902 h 149902"/>
                <a:gd name="connsiteX1" fmla="*/ 104931 w 269823"/>
                <a:gd name="connsiteY1" fmla="*/ 29980 h 149902"/>
                <a:gd name="connsiteX2" fmla="*/ 194872 w 269823"/>
                <a:gd name="connsiteY2" fmla="*/ 0 h 149902"/>
                <a:gd name="connsiteX3" fmla="*/ 269823 w 269823"/>
                <a:gd name="connsiteY3" fmla="*/ 14990 h 149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9823" h="149902">
                  <a:moveTo>
                    <a:pt x="0" y="149902"/>
                  </a:moveTo>
                  <a:cubicBezTo>
                    <a:pt x="24029" y="113858"/>
                    <a:pt x="67348" y="42507"/>
                    <a:pt x="104931" y="29980"/>
                  </a:cubicBezTo>
                  <a:lnTo>
                    <a:pt x="194872" y="0"/>
                  </a:lnTo>
                  <a:cubicBezTo>
                    <a:pt x="249324" y="18150"/>
                    <a:pt x="224042" y="14990"/>
                    <a:pt x="269823" y="1499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2203554" y="2848131"/>
              <a:ext cx="254833" cy="152511"/>
            </a:xfrm>
            <a:custGeom>
              <a:avLst/>
              <a:gdLst>
                <a:gd name="connsiteX0" fmla="*/ 254833 w 254833"/>
                <a:gd name="connsiteY0" fmla="*/ 134912 h 152511"/>
                <a:gd name="connsiteX1" fmla="*/ 119921 w 254833"/>
                <a:gd name="connsiteY1" fmla="*/ 89941 h 152511"/>
                <a:gd name="connsiteX2" fmla="*/ 89941 w 254833"/>
                <a:gd name="connsiteY2" fmla="*/ 134912 h 152511"/>
                <a:gd name="connsiteX3" fmla="*/ 0 w 254833"/>
                <a:gd name="connsiteY3" fmla="*/ 74951 h 152511"/>
                <a:gd name="connsiteX4" fmla="*/ 0 w 254833"/>
                <a:gd name="connsiteY4" fmla="*/ 0 h 152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833" h="152511">
                  <a:moveTo>
                    <a:pt x="254833" y="134912"/>
                  </a:moveTo>
                  <a:cubicBezTo>
                    <a:pt x="151745" y="66186"/>
                    <a:pt x="199075" y="63557"/>
                    <a:pt x="119921" y="89941"/>
                  </a:cubicBezTo>
                  <a:cubicBezTo>
                    <a:pt x="109928" y="104931"/>
                    <a:pt x="107033" y="129215"/>
                    <a:pt x="89941" y="134912"/>
                  </a:cubicBezTo>
                  <a:cubicBezTo>
                    <a:pt x="37142" y="152511"/>
                    <a:pt x="19861" y="104743"/>
                    <a:pt x="0" y="74951"/>
                  </a:cubicBezTo>
                  <a:cubicBezTo>
                    <a:pt x="16704" y="8135"/>
                    <a:pt x="29558" y="29558"/>
                    <a:pt x="0" y="0"/>
                  </a:cubicBezTo>
                </a:path>
              </a:pathLst>
            </a:cu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257800" y="3012762"/>
            <a:ext cx="967685" cy="1559238"/>
            <a:chOff x="5307864" y="2743200"/>
            <a:chExt cx="967685" cy="1559238"/>
          </a:xfrm>
        </p:grpSpPr>
        <p:sp>
          <p:nvSpPr>
            <p:cNvPr id="31" name="Freeform 30"/>
            <p:cNvSpPr/>
            <p:nvPr/>
          </p:nvSpPr>
          <p:spPr>
            <a:xfrm>
              <a:off x="5307864" y="3436280"/>
              <a:ext cx="562951" cy="606074"/>
            </a:xfrm>
            <a:custGeom>
              <a:avLst/>
              <a:gdLst>
                <a:gd name="connsiteX0" fmla="*/ 562951 w 562951"/>
                <a:gd name="connsiteY0" fmla="*/ 14991 h 606074"/>
                <a:gd name="connsiteX1" fmla="*/ 517981 w 562951"/>
                <a:gd name="connsiteY1" fmla="*/ 0 h 606074"/>
                <a:gd name="connsiteX2" fmla="*/ 443030 w 562951"/>
                <a:gd name="connsiteY2" fmla="*/ 59961 h 606074"/>
                <a:gd name="connsiteX3" fmla="*/ 443030 w 562951"/>
                <a:gd name="connsiteY3" fmla="*/ 209863 h 606074"/>
                <a:gd name="connsiteX4" fmla="*/ 368079 w 562951"/>
                <a:gd name="connsiteY4" fmla="*/ 524656 h 606074"/>
                <a:gd name="connsiteX5" fmla="*/ 323108 w 562951"/>
                <a:gd name="connsiteY5" fmla="*/ 539646 h 606074"/>
                <a:gd name="connsiteX6" fmla="*/ 278138 w 562951"/>
                <a:gd name="connsiteY6" fmla="*/ 569627 h 606074"/>
                <a:gd name="connsiteX7" fmla="*/ 53285 w 562951"/>
                <a:gd name="connsiteY7" fmla="*/ 569627 h 606074"/>
                <a:gd name="connsiteX8" fmla="*/ 8315 w 562951"/>
                <a:gd name="connsiteY8" fmla="*/ 509666 h 606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2951" h="606074">
                  <a:moveTo>
                    <a:pt x="562951" y="14991"/>
                  </a:moveTo>
                  <a:cubicBezTo>
                    <a:pt x="547961" y="9994"/>
                    <a:pt x="533782" y="0"/>
                    <a:pt x="517981" y="0"/>
                  </a:cubicBezTo>
                  <a:cubicBezTo>
                    <a:pt x="469711" y="0"/>
                    <a:pt x="466050" y="25431"/>
                    <a:pt x="443030" y="59961"/>
                  </a:cubicBezTo>
                  <a:cubicBezTo>
                    <a:pt x="409164" y="161561"/>
                    <a:pt x="443030" y="37615"/>
                    <a:pt x="443030" y="209863"/>
                  </a:cubicBezTo>
                  <a:cubicBezTo>
                    <a:pt x="443030" y="217692"/>
                    <a:pt x="461368" y="493561"/>
                    <a:pt x="368079" y="524656"/>
                  </a:cubicBezTo>
                  <a:lnTo>
                    <a:pt x="323108" y="539646"/>
                  </a:lnTo>
                  <a:cubicBezTo>
                    <a:pt x="308118" y="549640"/>
                    <a:pt x="294252" y="561570"/>
                    <a:pt x="278138" y="569627"/>
                  </a:cubicBezTo>
                  <a:cubicBezTo>
                    <a:pt x="205246" y="606074"/>
                    <a:pt x="137878" y="576676"/>
                    <a:pt x="53285" y="569627"/>
                  </a:cubicBezTo>
                  <a:cubicBezTo>
                    <a:pt x="0" y="534103"/>
                    <a:pt x="8315" y="557662"/>
                    <a:pt x="8315" y="509666"/>
                  </a:cubicBezTo>
                </a:path>
              </a:pathLst>
            </a:cu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5885805" y="3451271"/>
              <a:ext cx="389744" cy="749508"/>
            </a:xfrm>
            <a:custGeom>
              <a:avLst/>
              <a:gdLst>
                <a:gd name="connsiteX0" fmla="*/ 0 w 389744"/>
                <a:gd name="connsiteY0" fmla="*/ 0 h 749508"/>
                <a:gd name="connsiteX1" fmla="*/ 59961 w 389744"/>
                <a:gd name="connsiteY1" fmla="*/ 14990 h 749508"/>
                <a:gd name="connsiteX2" fmla="*/ 89941 w 389744"/>
                <a:gd name="connsiteY2" fmla="*/ 89941 h 749508"/>
                <a:gd name="connsiteX3" fmla="*/ 119922 w 389744"/>
                <a:gd name="connsiteY3" fmla="*/ 509665 h 749508"/>
                <a:gd name="connsiteX4" fmla="*/ 164892 w 389744"/>
                <a:gd name="connsiteY4" fmla="*/ 689547 h 749508"/>
                <a:gd name="connsiteX5" fmla="*/ 209863 w 389744"/>
                <a:gd name="connsiteY5" fmla="*/ 719527 h 749508"/>
                <a:gd name="connsiteX6" fmla="*/ 299803 w 389744"/>
                <a:gd name="connsiteY6" fmla="*/ 749508 h 749508"/>
                <a:gd name="connsiteX7" fmla="*/ 389744 w 389744"/>
                <a:gd name="connsiteY7" fmla="*/ 719527 h 749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9744" h="749508">
                  <a:moveTo>
                    <a:pt x="0" y="0"/>
                  </a:moveTo>
                  <a:cubicBezTo>
                    <a:pt x="19987" y="4997"/>
                    <a:pt x="45393" y="422"/>
                    <a:pt x="59961" y="14990"/>
                  </a:cubicBezTo>
                  <a:cubicBezTo>
                    <a:pt x="78988" y="34017"/>
                    <a:pt x="84664" y="63555"/>
                    <a:pt x="89941" y="89941"/>
                  </a:cubicBezTo>
                  <a:cubicBezTo>
                    <a:pt x="105277" y="166624"/>
                    <a:pt x="117602" y="481831"/>
                    <a:pt x="119922" y="509665"/>
                  </a:cubicBezTo>
                  <a:cubicBezTo>
                    <a:pt x="121581" y="529578"/>
                    <a:pt x="144563" y="675995"/>
                    <a:pt x="164892" y="689547"/>
                  </a:cubicBezTo>
                  <a:cubicBezTo>
                    <a:pt x="179882" y="699540"/>
                    <a:pt x="193400" y="712210"/>
                    <a:pt x="209863" y="719527"/>
                  </a:cubicBezTo>
                  <a:cubicBezTo>
                    <a:pt x="238741" y="732362"/>
                    <a:pt x="299803" y="749508"/>
                    <a:pt x="299803" y="749508"/>
                  </a:cubicBezTo>
                  <a:lnTo>
                    <a:pt x="389744" y="719527"/>
                  </a:lnTo>
                </a:path>
              </a:pathLst>
            </a:cu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5825845" y="2743200"/>
              <a:ext cx="212402" cy="693080"/>
            </a:xfrm>
            <a:custGeom>
              <a:avLst/>
              <a:gdLst>
                <a:gd name="connsiteX0" fmla="*/ 59960 w 212402"/>
                <a:gd name="connsiteY0" fmla="*/ 693080 h 693080"/>
                <a:gd name="connsiteX1" fmla="*/ 44970 w 212402"/>
                <a:gd name="connsiteY1" fmla="*/ 528189 h 693080"/>
                <a:gd name="connsiteX2" fmla="*/ 59960 w 212402"/>
                <a:gd name="connsiteY2" fmla="*/ 483218 h 693080"/>
                <a:gd name="connsiteX3" fmla="*/ 164891 w 212402"/>
                <a:gd name="connsiteY3" fmla="*/ 393277 h 693080"/>
                <a:gd name="connsiteX4" fmla="*/ 194872 w 212402"/>
                <a:gd name="connsiteY4" fmla="*/ 303336 h 693080"/>
                <a:gd name="connsiteX5" fmla="*/ 134911 w 212402"/>
                <a:gd name="connsiteY5" fmla="*/ 228385 h 693080"/>
                <a:gd name="connsiteX6" fmla="*/ 89941 w 212402"/>
                <a:gd name="connsiteY6" fmla="*/ 213395 h 693080"/>
                <a:gd name="connsiteX7" fmla="*/ 14990 w 212402"/>
                <a:gd name="connsiteY7" fmla="*/ 153434 h 693080"/>
                <a:gd name="connsiteX8" fmla="*/ 0 w 212402"/>
                <a:gd name="connsiteY8" fmla="*/ 108464 h 693080"/>
                <a:gd name="connsiteX9" fmla="*/ 44970 w 212402"/>
                <a:gd name="connsiteY9" fmla="*/ 3533 h 693080"/>
                <a:gd name="connsiteX10" fmla="*/ 59960 w 212402"/>
                <a:gd name="connsiteY10" fmla="*/ 3533 h 693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2402" h="693080">
                  <a:moveTo>
                    <a:pt x="59960" y="693080"/>
                  </a:moveTo>
                  <a:cubicBezTo>
                    <a:pt x="54963" y="638116"/>
                    <a:pt x="44970" y="583379"/>
                    <a:pt x="44970" y="528189"/>
                  </a:cubicBezTo>
                  <a:cubicBezTo>
                    <a:pt x="44970" y="512388"/>
                    <a:pt x="50776" y="496076"/>
                    <a:pt x="59960" y="483218"/>
                  </a:cubicBezTo>
                  <a:cubicBezTo>
                    <a:pt x="93005" y="436955"/>
                    <a:pt x="121677" y="422086"/>
                    <a:pt x="164891" y="393277"/>
                  </a:cubicBezTo>
                  <a:cubicBezTo>
                    <a:pt x="174885" y="363297"/>
                    <a:pt x="212402" y="329630"/>
                    <a:pt x="194872" y="303336"/>
                  </a:cubicBezTo>
                  <a:cubicBezTo>
                    <a:pt x="181257" y="282914"/>
                    <a:pt x="158641" y="242624"/>
                    <a:pt x="134911" y="228385"/>
                  </a:cubicBezTo>
                  <a:cubicBezTo>
                    <a:pt x="121362" y="220255"/>
                    <a:pt x="104074" y="220461"/>
                    <a:pt x="89941" y="213395"/>
                  </a:cubicBezTo>
                  <a:cubicBezTo>
                    <a:pt x="52118" y="194484"/>
                    <a:pt x="42877" y="181322"/>
                    <a:pt x="14990" y="153434"/>
                  </a:cubicBezTo>
                  <a:cubicBezTo>
                    <a:pt x="9993" y="138444"/>
                    <a:pt x="0" y="124265"/>
                    <a:pt x="0" y="108464"/>
                  </a:cubicBezTo>
                  <a:cubicBezTo>
                    <a:pt x="0" y="74061"/>
                    <a:pt x="20491" y="28012"/>
                    <a:pt x="44970" y="3533"/>
                  </a:cubicBezTo>
                  <a:cubicBezTo>
                    <a:pt x="48503" y="0"/>
                    <a:pt x="54963" y="3533"/>
                    <a:pt x="59960" y="3533"/>
                  </a:cubicBezTo>
                </a:path>
              </a:pathLst>
            </a:cu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5840835" y="3728946"/>
              <a:ext cx="150240" cy="292154"/>
            </a:xfrm>
            <a:custGeom>
              <a:avLst/>
              <a:gdLst>
                <a:gd name="connsiteX0" fmla="*/ 149901 w 150240"/>
                <a:gd name="connsiteY0" fmla="*/ 52108 h 292154"/>
                <a:gd name="connsiteX1" fmla="*/ 134911 w 150240"/>
                <a:gd name="connsiteY1" fmla="*/ 7138 h 292154"/>
                <a:gd name="connsiteX2" fmla="*/ 59960 w 150240"/>
                <a:gd name="connsiteY2" fmla="*/ 82088 h 292154"/>
                <a:gd name="connsiteX3" fmla="*/ 44970 w 150240"/>
                <a:gd name="connsiteY3" fmla="*/ 276961 h 292154"/>
                <a:gd name="connsiteX4" fmla="*/ 0 w 150240"/>
                <a:gd name="connsiteY4" fmla="*/ 291951 h 292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240" h="292154">
                  <a:moveTo>
                    <a:pt x="149901" y="52108"/>
                  </a:moveTo>
                  <a:cubicBezTo>
                    <a:pt x="144904" y="37118"/>
                    <a:pt x="150240" y="10970"/>
                    <a:pt x="134911" y="7138"/>
                  </a:cubicBezTo>
                  <a:cubicBezTo>
                    <a:pt x="106359" y="0"/>
                    <a:pt x="68526" y="69240"/>
                    <a:pt x="59960" y="82088"/>
                  </a:cubicBezTo>
                  <a:cubicBezTo>
                    <a:pt x="54963" y="147046"/>
                    <a:pt x="62868" y="214318"/>
                    <a:pt x="44970" y="276961"/>
                  </a:cubicBezTo>
                  <a:cubicBezTo>
                    <a:pt x="40629" y="292154"/>
                    <a:pt x="0" y="291951"/>
                    <a:pt x="0" y="291951"/>
                  </a:cubicBezTo>
                </a:path>
              </a:pathLst>
            </a:cu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5795864" y="4155808"/>
              <a:ext cx="314794" cy="146630"/>
            </a:xfrm>
            <a:custGeom>
              <a:avLst/>
              <a:gdLst>
                <a:gd name="connsiteX0" fmla="*/ 314794 w 314794"/>
                <a:gd name="connsiteY0" fmla="*/ 14990 h 146630"/>
                <a:gd name="connsiteX1" fmla="*/ 269823 w 314794"/>
                <a:gd name="connsiteY1" fmla="*/ 0 h 146630"/>
                <a:gd name="connsiteX2" fmla="*/ 179882 w 314794"/>
                <a:gd name="connsiteY2" fmla="*/ 44971 h 146630"/>
                <a:gd name="connsiteX3" fmla="*/ 164892 w 314794"/>
                <a:gd name="connsiteY3" fmla="*/ 89941 h 146630"/>
                <a:gd name="connsiteX4" fmla="*/ 0 w 314794"/>
                <a:gd name="connsiteY4" fmla="*/ 134912 h 146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794" h="146630">
                  <a:moveTo>
                    <a:pt x="314794" y="14990"/>
                  </a:moveTo>
                  <a:cubicBezTo>
                    <a:pt x="299804" y="9993"/>
                    <a:pt x="285624" y="0"/>
                    <a:pt x="269823" y="0"/>
                  </a:cubicBezTo>
                  <a:cubicBezTo>
                    <a:pt x="238792" y="0"/>
                    <a:pt x="202619" y="29813"/>
                    <a:pt x="179882" y="44971"/>
                  </a:cubicBezTo>
                  <a:cubicBezTo>
                    <a:pt x="174885" y="59961"/>
                    <a:pt x="173021" y="76392"/>
                    <a:pt x="164892" y="89941"/>
                  </a:cubicBezTo>
                  <a:cubicBezTo>
                    <a:pt x="130879" y="146630"/>
                    <a:pt x="58600" y="134912"/>
                    <a:pt x="0" y="134912"/>
                  </a:cubicBezTo>
                </a:path>
              </a:pathLst>
            </a:cu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5526041" y="4035887"/>
              <a:ext cx="74951" cy="224852"/>
            </a:xfrm>
            <a:custGeom>
              <a:avLst/>
              <a:gdLst>
                <a:gd name="connsiteX0" fmla="*/ 14990 w 74951"/>
                <a:gd name="connsiteY0" fmla="*/ 0 h 224852"/>
                <a:gd name="connsiteX1" fmla="*/ 59961 w 74951"/>
                <a:gd name="connsiteY1" fmla="*/ 29980 h 224852"/>
                <a:gd name="connsiteX2" fmla="*/ 29981 w 74951"/>
                <a:gd name="connsiteY2" fmla="*/ 59961 h 224852"/>
                <a:gd name="connsiteX3" fmla="*/ 0 w 74951"/>
                <a:gd name="connsiteY3" fmla="*/ 104931 h 224852"/>
                <a:gd name="connsiteX4" fmla="*/ 14990 w 74951"/>
                <a:gd name="connsiteY4" fmla="*/ 149902 h 224852"/>
                <a:gd name="connsiteX5" fmla="*/ 59961 w 74951"/>
                <a:gd name="connsiteY5" fmla="*/ 164892 h 224852"/>
                <a:gd name="connsiteX6" fmla="*/ 74951 w 74951"/>
                <a:gd name="connsiteY6" fmla="*/ 224852 h 224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4951" h="224852">
                  <a:moveTo>
                    <a:pt x="14990" y="0"/>
                  </a:moveTo>
                  <a:cubicBezTo>
                    <a:pt x="29980" y="9993"/>
                    <a:pt x="55591" y="12502"/>
                    <a:pt x="59961" y="29980"/>
                  </a:cubicBezTo>
                  <a:cubicBezTo>
                    <a:pt x="63389" y="43691"/>
                    <a:pt x="38810" y="48925"/>
                    <a:pt x="29981" y="59961"/>
                  </a:cubicBezTo>
                  <a:cubicBezTo>
                    <a:pt x="18727" y="74029"/>
                    <a:pt x="9994" y="89941"/>
                    <a:pt x="0" y="104931"/>
                  </a:cubicBezTo>
                  <a:cubicBezTo>
                    <a:pt x="4997" y="119921"/>
                    <a:pt x="3817" y="138729"/>
                    <a:pt x="14990" y="149902"/>
                  </a:cubicBezTo>
                  <a:cubicBezTo>
                    <a:pt x="26163" y="161075"/>
                    <a:pt x="50090" y="152553"/>
                    <a:pt x="59961" y="164892"/>
                  </a:cubicBezTo>
                  <a:cubicBezTo>
                    <a:pt x="72831" y="180979"/>
                    <a:pt x="74951" y="224852"/>
                    <a:pt x="74951" y="224852"/>
                  </a:cubicBezTo>
                </a:path>
              </a:pathLst>
            </a:cu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5795864" y="3057248"/>
              <a:ext cx="224853" cy="94219"/>
            </a:xfrm>
            <a:custGeom>
              <a:avLst/>
              <a:gdLst>
                <a:gd name="connsiteX0" fmla="*/ 224853 w 224853"/>
                <a:gd name="connsiteY0" fmla="*/ 49249 h 94219"/>
                <a:gd name="connsiteX1" fmla="*/ 104931 w 224853"/>
                <a:gd name="connsiteY1" fmla="*/ 49249 h 94219"/>
                <a:gd name="connsiteX2" fmla="*/ 59961 w 224853"/>
                <a:gd name="connsiteY2" fmla="*/ 79229 h 94219"/>
                <a:gd name="connsiteX3" fmla="*/ 0 w 224853"/>
                <a:gd name="connsiteY3" fmla="*/ 94219 h 94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4853" h="94219">
                  <a:moveTo>
                    <a:pt x="224853" y="49249"/>
                  </a:moveTo>
                  <a:cubicBezTo>
                    <a:pt x="100857" y="7916"/>
                    <a:pt x="166492" y="0"/>
                    <a:pt x="104931" y="49249"/>
                  </a:cubicBezTo>
                  <a:cubicBezTo>
                    <a:pt x="90863" y="60503"/>
                    <a:pt x="76520" y="72132"/>
                    <a:pt x="59961" y="79229"/>
                  </a:cubicBezTo>
                  <a:cubicBezTo>
                    <a:pt x="41025" y="87345"/>
                    <a:pt x="0" y="94219"/>
                    <a:pt x="0" y="94219"/>
                  </a:cubicBezTo>
                </a:path>
              </a:pathLst>
            </a:cu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5870815" y="2776713"/>
              <a:ext cx="269823" cy="149902"/>
            </a:xfrm>
            <a:custGeom>
              <a:avLst/>
              <a:gdLst>
                <a:gd name="connsiteX0" fmla="*/ 0 w 269823"/>
                <a:gd name="connsiteY0" fmla="*/ 149902 h 149902"/>
                <a:gd name="connsiteX1" fmla="*/ 104931 w 269823"/>
                <a:gd name="connsiteY1" fmla="*/ 29980 h 149902"/>
                <a:gd name="connsiteX2" fmla="*/ 194872 w 269823"/>
                <a:gd name="connsiteY2" fmla="*/ 0 h 149902"/>
                <a:gd name="connsiteX3" fmla="*/ 269823 w 269823"/>
                <a:gd name="connsiteY3" fmla="*/ 14990 h 149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9823" h="149902">
                  <a:moveTo>
                    <a:pt x="0" y="149902"/>
                  </a:moveTo>
                  <a:cubicBezTo>
                    <a:pt x="24029" y="113858"/>
                    <a:pt x="67348" y="42507"/>
                    <a:pt x="104931" y="29980"/>
                  </a:cubicBezTo>
                  <a:lnTo>
                    <a:pt x="194872" y="0"/>
                  </a:lnTo>
                  <a:cubicBezTo>
                    <a:pt x="249324" y="18150"/>
                    <a:pt x="224042" y="14990"/>
                    <a:pt x="269823" y="14990"/>
                  </a:cubicBezTo>
                </a:path>
              </a:pathLst>
            </a:cu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9" name="Rectangle 38">
            <a:hlinkClick r:id="rId2" action="ppaction://hlinksldjump"/>
          </p:cNvPr>
          <p:cNvSpPr/>
          <p:nvPr/>
        </p:nvSpPr>
        <p:spPr>
          <a:xfrm flipH="1" flipV="1">
            <a:off x="8839200" y="6629400"/>
            <a:ext cx="121918" cy="121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Kripke Structures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</a:t>
            </a:r>
            <a:r>
              <a:rPr lang="en-US" dirty="0" err="1" smtClean="0"/>
              <a:t>Kripke</a:t>
            </a:r>
            <a:r>
              <a:rPr lang="en-US" dirty="0" smtClean="0"/>
              <a:t> structure is M = (S, R, s</a:t>
            </a:r>
            <a:r>
              <a:rPr lang="en-US" baseline="-25000" dirty="0" smtClean="0"/>
              <a:t>0</a:t>
            </a:r>
            <a:r>
              <a:rPr lang="en-US" dirty="0" smtClean="0"/>
              <a:t>, L)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AP : atomic propositions, “basic facts”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200400" y="2757488"/>
            <a:ext cx="1905000" cy="990600"/>
            <a:chOff x="2016" y="1488"/>
            <a:chExt cx="1200" cy="624"/>
          </a:xfrm>
        </p:grpSpPr>
        <p:sp>
          <p:nvSpPr>
            <p:cNvPr id="6169" name="Oval 5"/>
            <p:cNvSpPr>
              <a:spLocks noChangeArrowheads="1"/>
            </p:cNvSpPr>
            <p:nvPr/>
          </p:nvSpPr>
          <p:spPr bwMode="auto">
            <a:xfrm>
              <a:off x="2016" y="153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Oval 6"/>
            <p:cNvSpPr>
              <a:spLocks noChangeArrowheads="1"/>
            </p:cNvSpPr>
            <p:nvPr/>
          </p:nvSpPr>
          <p:spPr bwMode="auto">
            <a:xfrm>
              <a:off x="2880" y="148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1" name="Oval 7"/>
            <p:cNvSpPr>
              <a:spLocks noChangeArrowheads="1"/>
            </p:cNvSpPr>
            <p:nvPr/>
          </p:nvSpPr>
          <p:spPr bwMode="auto">
            <a:xfrm>
              <a:off x="2304" y="196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2" name="Oval 8"/>
            <p:cNvSpPr>
              <a:spLocks noChangeArrowheads="1"/>
            </p:cNvSpPr>
            <p:nvPr/>
          </p:nvSpPr>
          <p:spPr bwMode="auto">
            <a:xfrm>
              <a:off x="3072" y="192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3" name="Oval 9"/>
            <p:cNvSpPr>
              <a:spLocks noChangeArrowheads="1"/>
            </p:cNvSpPr>
            <p:nvPr/>
          </p:nvSpPr>
          <p:spPr bwMode="auto">
            <a:xfrm>
              <a:off x="2496" y="168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314700" y="2790825"/>
            <a:ext cx="1676400" cy="842963"/>
            <a:chOff x="2088" y="1509"/>
            <a:chExt cx="1056" cy="531"/>
          </a:xfrm>
        </p:grpSpPr>
        <p:cxnSp>
          <p:nvCxnSpPr>
            <p:cNvPr id="6162" name="AutoShape 11"/>
            <p:cNvCxnSpPr>
              <a:cxnSpLocks noChangeShapeType="1"/>
              <a:stCxn id="6169" idx="4"/>
              <a:endCxn id="6171" idx="2"/>
            </p:cNvCxnSpPr>
            <p:nvPr/>
          </p:nvCxnSpPr>
          <p:spPr bwMode="auto">
            <a:xfrm rot="16200000" flipH="1">
              <a:off x="2016" y="1752"/>
              <a:ext cx="360" cy="216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6163" name="AutoShape 12"/>
            <p:cNvCxnSpPr>
              <a:cxnSpLocks noChangeShapeType="1"/>
              <a:stCxn id="6171" idx="6"/>
              <a:endCxn id="6173" idx="4"/>
            </p:cNvCxnSpPr>
            <p:nvPr/>
          </p:nvCxnSpPr>
          <p:spPr bwMode="auto">
            <a:xfrm flipV="1">
              <a:off x="2448" y="1824"/>
              <a:ext cx="120" cy="216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6164" name="AutoShape 13"/>
            <p:cNvCxnSpPr>
              <a:cxnSpLocks noChangeShapeType="1"/>
              <a:stCxn id="6173" idx="0"/>
              <a:endCxn id="6170" idx="2"/>
            </p:cNvCxnSpPr>
            <p:nvPr/>
          </p:nvCxnSpPr>
          <p:spPr bwMode="auto">
            <a:xfrm rot="-5400000">
              <a:off x="2664" y="1464"/>
              <a:ext cx="120" cy="312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6165" name="AutoShape 14"/>
            <p:cNvCxnSpPr>
              <a:cxnSpLocks noChangeShapeType="1"/>
              <a:stCxn id="6170" idx="6"/>
              <a:endCxn id="6172" idx="0"/>
            </p:cNvCxnSpPr>
            <p:nvPr/>
          </p:nvCxnSpPr>
          <p:spPr bwMode="auto">
            <a:xfrm>
              <a:off x="3024" y="1560"/>
              <a:ext cx="120" cy="360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6166" name="AutoShape 15"/>
            <p:cNvCxnSpPr>
              <a:cxnSpLocks noChangeShapeType="1"/>
              <a:stCxn id="6172" idx="2"/>
              <a:endCxn id="6173" idx="5"/>
            </p:cNvCxnSpPr>
            <p:nvPr/>
          </p:nvCxnSpPr>
          <p:spPr bwMode="auto">
            <a:xfrm rot="10800000">
              <a:off x="2619" y="1803"/>
              <a:ext cx="453" cy="189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6167" name="AutoShape 16"/>
            <p:cNvCxnSpPr>
              <a:cxnSpLocks noChangeShapeType="1"/>
              <a:stCxn id="6170" idx="1"/>
              <a:endCxn id="6169" idx="7"/>
            </p:cNvCxnSpPr>
            <p:nvPr/>
          </p:nvCxnSpPr>
          <p:spPr bwMode="auto">
            <a:xfrm rot="-5400000" flipH="1" flipV="1">
              <a:off x="2496" y="1152"/>
              <a:ext cx="48" cy="762"/>
            </a:xfrm>
            <a:prstGeom prst="curvedConnector3">
              <a:avLst>
                <a:gd name="adj1" fmla="val -34375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6168" name="AutoShape 17"/>
            <p:cNvCxnSpPr>
              <a:cxnSpLocks noChangeShapeType="1"/>
              <a:stCxn id="6169" idx="5"/>
              <a:endCxn id="6173" idx="2"/>
            </p:cNvCxnSpPr>
            <p:nvPr/>
          </p:nvCxnSpPr>
          <p:spPr bwMode="auto">
            <a:xfrm rot="16200000" flipH="1">
              <a:off x="2271" y="1527"/>
              <a:ext cx="93" cy="357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sp>
        <p:nvSpPr>
          <p:cNvPr id="143378" name="Line 18"/>
          <p:cNvSpPr>
            <a:spLocks noChangeShapeType="1"/>
          </p:cNvSpPr>
          <p:nvPr/>
        </p:nvSpPr>
        <p:spPr bwMode="auto">
          <a:xfrm>
            <a:off x="2971800" y="2757488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2895600" y="2757488"/>
            <a:ext cx="1981200" cy="1281112"/>
            <a:chOff x="1824" y="1488"/>
            <a:chExt cx="1248" cy="807"/>
          </a:xfrm>
        </p:grpSpPr>
        <p:sp>
          <p:nvSpPr>
            <p:cNvPr id="6158" name="Text Box 20"/>
            <p:cNvSpPr txBox="1">
              <a:spLocks noChangeArrowheads="1"/>
            </p:cNvSpPr>
            <p:nvPr/>
          </p:nvSpPr>
          <p:spPr bwMode="auto">
            <a:xfrm>
              <a:off x="2260" y="2064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mmi10" pitchFamily="34" charset="0"/>
                </a:rPr>
                <a:t>p</a:t>
              </a:r>
            </a:p>
          </p:txBody>
        </p:sp>
        <p:sp>
          <p:nvSpPr>
            <p:cNvPr id="6159" name="Text Box 21"/>
            <p:cNvSpPr txBox="1">
              <a:spLocks noChangeArrowheads="1"/>
            </p:cNvSpPr>
            <p:nvPr/>
          </p:nvSpPr>
          <p:spPr bwMode="auto">
            <a:xfrm>
              <a:off x="2784" y="1584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mmi10" pitchFamily="34" charset="0"/>
                </a:rPr>
                <a:t>p</a:t>
              </a:r>
              <a:r>
                <a:rPr lang="en-US">
                  <a:latin typeface="Times New Roman" pitchFamily="18" charset="0"/>
                  <a:cs typeface="Times New Roman" pitchFamily="18" charset="0"/>
                </a:rPr>
                <a:t>,</a:t>
              </a:r>
              <a:r>
                <a:rPr lang="en-US">
                  <a:latin typeface="cmmi10" pitchFamily="34" charset="0"/>
                </a:rPr>
                <a:t>q</a:t>
              </a:r>
            </a:p>
          </p:txBody>
        </p:sp>
        <p:sp>
          <p:nvSpPr>
            <p:cNvPr id="6160" name="Text Box 22"/>
            <p:cNvSpPr txBox="1">
              <a:spLocks noChangeArrowheads="1"/>
            </p:cNvSpPr>
            <p:nvPr/>
          </p:nvSpPr>
          <p:spPr bwMode="auto">
            <a:xfrm>
              <a:off x="1824" y="1589"/>
              <a:ext cx="1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mmi10" pitchFamily="34" charset="0"/>
                </a:rPr>
                <a:t>q</a:t>
              </a:r>
            </a:p>
          </p:txBody>
        </p:sp>
        <p:sp>
          <p:nvSpPr>
            <p:cNvPr id="6161" name="Text Box 23"/>
            <p:cNvSpPr txBox="1">
              <a:spLocks noChangeArrowheads="1"/>
            </p:cNvSpPr>
            <p:nvPr/>
          </p:nvSpPr>
          <p:spPr bwMode="auto">
            <a:xfrm>
              <a:off x="2400" y="1488"/>
              <a:ext cx="1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mmi10" pitchFamily="34" charset="0"/>
                </a:rPr>
                <a:t>q</a:t>
              </a:r>
            </a:p>
          </p:txBody>
        </p:sp>
      </p:grpSp>
      <p:sp>
        <p:nvSpPr>
          <p:cNvPr id="143384" name="Rectangle 24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3" name="Rectangle 33"/>
          <p:cNvSpPr>
            <a:spLocks noChangeArrowheads="1"/>
          </p:cNvSpPr>
          <p:nvPr/>
        </p:nvSpPr>
        <p:spPr bwMode="auto">
          <a:xfrm>
            <a:off x="5029200" y="1600200"/>
            <a:ext cx="381000" cy="5334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4" name="Rectangle 34"/>
          <p:cNvSpPr>
            <a:spLocks noChangeArrowheads="1"/>
          </p:cNvSpPr>
          <p:nvPr/>
        </p:nvSpPr>
        <p:spPr bwMode="auto">
          <a:xfrm>
            <a:off x="5486400" y="1600200"/>
            <a:ext cx="381000" cy="5334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5" name="Rectangle 35"/>
          <p:cNvSpPr>
            <a:spLocks noChangeArrowheads="1"/>
          </p:cNvSpPr>
          <p:nvPr/>
        </p:nvSpPr>
        <p:spPr bwMode="auto">
          <a:xfrm>
            <a:off x="5867400" y="1600200"/>
            <a:ext cx="457200" cy="5334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6" name="Rectangle 36"/>
          <p:cNvSpPr>
            <a:spLocks noChangeArrowheads="1"/>
          </p:cNvSpPr>
          <p:nvPr/>
        </p:nvSpPr>
        <p:spPr bwMode="auto">
          <a:xfrm>
            <a:off x="6324600" y="1600200"/>
            <a:ext cx="381000" cy="5334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7" name="Text Box 37"/>
          <p:cNvSpPr txBox="1">
            <a:spLocks noChangeArrowheads="1"/>
          </p:cNvSpPr>
          <p:nvPr/>
        </p:nvSpPr>
        <p:spPr bwMode="auto">
          <a:xfrm>
            <a:off x="5715000" y="2514600"/>
            <a:ext cx="190949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/>
              <a:t>L : S </a:t>
            </a:r>
            <a:r>
              <a:rPr lang="en-US" sz="3200" dirty="0" smtClean="0">
                <a:ea typeface="Cambria Math"/>
              </a:rPr>
              <a:t>→</a:t>
            </a:r>
            <a:r>
              <a:rPr lang="en-US" sz="3200" dirty="0" smtClean="0"/>
              <a:t> </a:t>
            </a:r>
            <a:r>
              <a:rPr lang="en-US" sz="3200" dirty="0"/>
              <a:t>2</a:t>
            </a:r>
            <a:r>
              <a:rPr lang="en-US" sz="3200" baseline="30000" dirty="0"/>
              <a:t>AP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8" grpId="0" animBg="1"/>
      <p:bldP spid="143384" grpId="0" animBg="1"/>
      <p:bldP spid="143393" grpId="0" animBg="1"/>
      <p:bldP spid="143393" grpId="1" animBg="1"/>
      <p:bldP spid="143394" grpId="0" animBg="1"/>
      <p:bldP spid="143394" grpId="1" animBg="1"/>
      <p:bldP spid="143395" grpId="0" animBg="1"/>
      <p:bldP spid="143395" grpId="1" animBg="1"/>
      <p:bldP spid="143396" grpId="0" animBg="1"/>
      <p:bldP spid="143396" grpId="1" animBg="1"/>
      <p:bldP spid="14339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sosceles Triangle 5"/>
          <p:cNvSpPr/>
          <p:nvPr/>
        </p:nvSpPr>
        <p:spPr>
          <a:xfrm>
            <a:off x="5638800" y="3657600"/>
            <a:ext cx="1981200" cy="2209800"/>
          </a:xfrm>
          <a:prstGeom prst="triangl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Weaknesses of Tree-Based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And finally…</a:t>
            </a:r>
          </a:p>
          <a:p>
            <a:r>
              <a:rPr lang="en-US" dirty="0" smtClean="0"/>
              <a:t>Scales as O(</a:t>
            </a:r>
            <a:r>
              <a:rPr lang="en-US" dirty="0" err="1" smtClean="0"/>
              <a:t>k</a:t>
            </a:r>
            <a:r>
              <a:rPr lang="en-US" baseline="30000" dirty="0" err="1" smtClean="0"/>
              <a:t>d</a:t>
            </a:r>
            <a:r>
              <a:rPr lang="en-US" dirty="0" smtClean="0"/>
              <a:t>) for ACTL, O(2</a:t>
            </a:r>
            <a:r>
              <a:rPr lang="en-US" baseline="30000" dirty="0" smtClean="0"/>
              <a:t>k</a:t>
            </a:r>
            <a:r>
              <a:rPr lang="en-US" dirty="0" smtClean="0"/>
              <a:t>) in general</a:t>
            </a:r>
          </a:p>
          <a:p>
            <a:r>
              <a:rPr lang="en-US" dirty="0" smtClean="0"/>
              <a:t>Incrementing the bound = adding a full layer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1981200" y="3733800"/>
            <a:ext cx="1676400" cy="1905000"/>
          </a:xfrm>
          <a:prstGeom prst="triangl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5791200" y="3657600"/>
            <a:ext cx="1676400" cy="1905000"/>
          </a:xfrm>
          <a:prstGeom prst="triangl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667000" y="5791200"/>
            <a:ext cx="3481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k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57428" y="6029980"/>
            <a:ext cx="873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k + 1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hlinkClick r:id="rId2" action="ppaction://hlinksldjump"/>
          </p:cNvPr>
          <p:cNvSpPr/>
          <p:nvPr/>
        </p:nvSpPr>
        <p:spPr>
          <a:xfrm flipH="1" flipV="1">
            <a:off x="8839200" y="6629400"/>
            <a:ext cx="121918" cy="121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5" grpId="0" animBg="1"/>
      <p:bldP spid="7" grpId="0"/>
      <p:bldP spid="8" grpId="0"/>
      <p:bldP spid="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Our Approach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Specification mechanism: universal alternating parity tree automata</a:t>
            </a:r>
          </a:p>
          <a:p>
            <a:pPr eaLnBrk="1" hangingPunct="1"/>
            <a:r>
              <a:rPr lang="en-US" smtClean="0"/>
              <a:t>In this presentation: ACTL</a:t>
            </a:r>
          </a:p>
          <a:p>
            <a:pPr eaLnBrk="1" hangingPunct="1"/>
            <a:r>
              <a:rPr lang="en-US" smtClean="0"/>
              <a:t>… or rather ECTL</a:t>
            </a:r>
          </a:p>
        </p:txBody>
      </p:sp>
      <p:sp>
        <p:nvSpPr>
          <p:cNvPr id="88090" name="Rectangle 26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9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cex shape is </a:t>
            </a:r>
            <a:r>
              <a:rPr lang="en-US" b="1" dirty="0" smtClean="0">
                <a:solidFill>
                  <a:schemeClr val="tx2"/>
                </a:solidFill>
              </a:rPr>
              <a:t>not predetermined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971800" y="3505200"/>
            <a:ext cx="457200" cy="45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276600" y="4724400"/>
            <a:ext cx="457200" cy="45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105400" y="4114800"/>
            <a:ext cx="457200" cy="45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038600" y="2895600"/>
            <a:ext cx="457200" cy="45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038600" y="4038600"/>
            <a:ext cx="457200" cy="45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37"/>
          <p:cNvGrpSpPr/>
          <p:nvPr/>
        </p:nvGrpSpPr>
        <p:grpSpPr>
          <a:xfrm>
            <a:off x="2971800" y="3124199"/>
            <a:ext cx="2362200" cy="1990446"/>
            <a:chOff x="2971800" y="3124199"/>
            <a:chExt cx="2362200" cy="1990446"/>
          </a:xfrm>
        </p:grpSpPr>
        <p:cxnSp>
          <p:nvCxnSpPr>
            <p:cNvPr id="11" name="Shape 10"/>
            <p:cNvCxnSpPr>
              <a:stCxn id="7" idx="6"/>
              <a:endCxn id="6" idx="0"/>
            </p:cNvCxnSpPr>
            <p:nvPr/>
          </p:nvCxnSpPr>
          <p:spPr>
            <a:xfrm>
              <a:off x="4495800" y="3124200"/>
              <a:ext cx="838200" cy="990600"/>
            </a:xfrm>
            <a:prstGeom prst="curvedConnector2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urved Connector 12"/>
            <p:cNvCxnSpPr>
              <a:stCxn id="6" idx="2"/>
              <a:endCxn id="8" idx="6"/>
            </p:cNvCxnSpPr>
            <p:nvPr/>
          </p:nvCxnSpPr>
          <p:spPr>
            <a:xfrm rot="10800000">
              <a:off x="4495800" y="4267200"/>
              <a:ext cx="609600" cy="76200"/>
            </a:xfrm>
            <a:prstGeom prst="curvedConnector3">
              <a:avLst>
                <a:gd name="adj1" fmla="val 50000"/>
              </a:avLst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urved Connector 14"/>
            <p:cNvCxnSpPr>
              <a:stCxn id="7" idx="4"/>
              <a:endCxn id="8" idx="0"/>
            </p:cNvCxnSpPr>
            <p:nvPr/>
          </p:nvCxnSpPr>
          <p:spPr>
            <a:xfrm rot="5400000">
              <a:off x="3924300" y="3695700"/>
              <a:ext cx="685800" cy="1588"/>
            </a:xfrm>
            <a:prstGeom prst="curvedConnector3">
              <a:avLst>
                <a:gd name="adj1" fmla="val 50000"/>
              </a:avLst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hape 16"/>
            <p:cNvCxnSpPr>
              <a:stCxn id="7" idx="2"/>
              <a:endCxn id="4" idx="7"/>
            </p:cNvCxnSpPr>
            <p:nvPr/>
          </p:nvCxnSpPr>
          <p:spPr>
            <a:xfrm rot="10800000" flipV="1">
              <a:off x="3362046" y="3124199"/>
              <a:ext cx="676555" cy="447955"/>
            </a:xfrm>
            <a:prstGeom prst="curvedConnector2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hape 18"/>
            <p:cNvCxnSpPr>
              <a:stCxn id="4" idx="5"/>
              <a:endCxn id="8" idx="2"/>
            </p:cNvCxnSpPr>
            <p:nvPr/>
          </p:nvCxnSpPr>
          <p:spPr>
            <a:xfrm rot="16200000" flipH="1">
              <a:off x="3514445" y="3743044"/>
              <a:ext cx="371755" cy="676555"/>
            </a:xfrm>
            <a:prstGeom prst="curvedConnector2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hape 20"/>
            <p:cNvCxnSpPr>
              <a:stCxn id="4" idx="4"/>
              <a:endCxn id="4" idx="2"/>
            </p:cNvCxnSpPr>
            <p:nvPr/>
          </p:nvCxnSpPr>
          <p:spPr>
            <a:xfrm rot="5400000" flipH="1">
              <a:off x="2971800" y="3733800"/>
              <a:ext cx="228600" cy="228600"/>
            </a:xfrm>
            <a:prstGeom prst="curvedConnector4">
              <a:avLst>
                <a:gd name="adj1" fmla="val -100000"/>
                <a:gd name="adj2" fmla="val 200000"/>
              </a:avLst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urved Connector 24"/>
            <p:cNvCxnSpPr>
              <a:stCxn id="8" idx="2"/>
              <a:endCxn id="5" idx="0"/>
            </p:cNvCxnSpPr>
            <p:nvPr/>
          </p:nvCxnSpPr>
          <p:spPr>
            <a:xfrm rot="10800000" flipV="1">
              <a:off x="3505200" y="4267200"/>
              <a:ext cx="533400" cy="457200"/>
            </a:xfrm>
            <a:prstGeom prst="curvedConnector2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27"/>
            <p:cNvCxnSpPr>
              <a:stCxn id="5" idx="6"/>
              <a:endCxn id="8" idx="4"/>
            </p:cNvCxnSpPr>
            <p:nvPr/>
          </p:nvCxnSpPr>
          <p:spPr>
            <a:xfrm flipV="1">
              <a:off x="3733800" y="4495800"/>
              <a:ext cx="533400" cy="457200"/>
            </a:xfrm>
            <a:prstGeom prst="curvedConnector2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urved Connector 30"/>
            <p:cNvCxnSpPr>
              <a:stCxn id="5" idx="5"/>
              <a:endCxn id="6" idx="4"/>
            </p:cNvCxnSpPr>
            <p:nvPr/>
          </p:nvCxnSpPr>
          <p:spPr>
            <a:xfrm rot="5400000" flipH="1" flipV="1">
              <a:off x="4229099" y="4009745"/>
              <a:ext cx="542645" cy="1667155"/>
            </a:xfrm>
            <a:prstGeom prst="curvedConnector3">
              <a:avLst>
                <a:gd name="adj1" fmla="val -54466"/>
              </a:avLst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>
            <a:hlinkClick r:id="rId2" action="ppaction://hlinksldjump"/>
          </p:cNvPr>
          <p:cNvSpPr/>
          <p:nvPr/>
        </p:nvSpPr>
        <p:spPr>
          <a:xfrm flipH="1" flipV="1">
            <a:off x="8839200" y="6629400"/>
            <a:ext cx="121918" cy="121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2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cex shape is </a:t>
            </a:r>
            <a:r>
              <a:rPr lang="en-US" b="1" dirty="0" smtClean="0">
                <a:solidFill>
                  <a:schemeClr val="tx2"/>
                </a:solidFill>
              </a:rPr>
              <a:t>not predetermined</a:t>
            </a:r>
          </a:p>
          <a:p>
            <a:r>
              <a:rPr lang="en-US" dirty="0" smtClean="0"/>
              <a:t>States and edges are chosen by the SAT solver</a:t>
            </a:r>
          </a:p>
          <a:p>
            <a:r>
              <a:rPr lang="en-US" dirty="0" smtClean="0"/>
              <a:t>The cex contains exactly k states</a:t>
            </a:r>
          </a:p>
          <a:p>
            <a:r>
              <a:rPr lang="en-US" dirty="0" smtClean="0"/>
              <a:t>No state appears more than once</a:t>
            </a:r>
          </a:p>
          <a:p>
            <a:r>
              <a:rPr lang="en-US" dirty="0" smtClean="0"/>
              <a:t>Cex is minimal in number of states</a:t>
            </a:r>
            <a:endParaRPr lang="en-US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 flipH="1" flipV="1">
            <a:off x="8839200" y="6629400"/>
            <a:ext cx="121918" cy="121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Encoding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u="sng" dirty="0" smtClean="0"/>
              <a:t>Counter-example</a:t>
            </a:r>
          </a:p>
          <a:p>
            <a:pPr>
              <a:buNone/>
            </a:pPr>
            <a:r>
              <a:rPr lang="en-US" dirty="0" smtClean="0"/>
              <a:t>u</a:t>
            </a:r>
            <a:r>
              <a:rPr lang="en-US" baseline="-25000" dirty="0" smtClean="0"/>
              <a:t>0</a:t>
            </a:r>
            <a:r>
              <a:rPr lang="en-US" dirty="0" smtClean="0"/>
              <a:t>,…,</a:t>
            </a:r>
            <a:r>
              <a:rPr lang="en-US" dirty="0" err="1" smtClean="0"/>
              <a:t>u</a:t>
            </a:r>
            <a:r>
              <a:rPr lang="en-US" baseline="-25000" dirty="0" err="1" smtClean="0"/>
              <a:t>k</a:t>
            </a:r>
            <a:endParaRPr lang="en-US" baseline="-25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4525963"/>
          </a:xfrm>
        </p:spPr>
        <p:txBody>
          <a:bodyPr/>
          <a:lstStyle/>
          <a:p>
            <a:pPr>
              <a:buNone/>
            </a:pPr>
            <a:r>
              <a:rPr lang="en-US" u="sng" dirty="0" smtClean="0"/>
              <a:t>Annotation</a:t>
            </a:r>
          </a:p>
          <a:p>
            <a:pPr>
              <a:buNone/>
            </a:pPr>
            <a:r>
              <a:rPr lang="en-US" dirty="0" smtClean="0"/>
              <a:t>x</a:t>
            </a:r>
            <a:r>
              <a:rPr lang="en-US" baseline="-25000" dirty="0" smtClean="0"/>
              <a:t>i</a:t>
            </a:r>
            <a:r>
              <a:rPr lang="el-GR" baseline="30000" dirty="0" smtClean="0"/>
              <a:t>ψ</a:t>
            </a:r>
            <a:r>
              <a:rPr lang="en-US" dirty="0" smtClean="0"/>
              <a:t> for each </a:t>
            </a:r>
            <a:r>
              <a:rPr lang="en-US" dirty="0" err="1" smtClean="0"/>
              <a:t>u</a:t>
            </a:r>
            <a:r>
              <a:rPr lang="en-US" baseline="-25000" dirty="0" err="1" smtClean="0"/>
              <a:t>i</a:t>
            </a:r>
            <a:r>
              <a:rPr lang="en-US" dirty="0" smtClean="0"/>
              <a:t> and </a:t>
            </a:r>
            <a:r>
              <a:rPr lang="el-GR" dirty="0" smtClean="0"/>
              <a:t>ψ</a:t>
            </a:r>
            <a:r>
              <a:rPr lang="en-US" dirty="0" smtClean="0"/>
              <a:t> ∊ sub(</a:t>
            </a:r>
            <a:r>
              <a:rPr lang="el-GR" dirty="0" smtClean="0">
                <a:latin typeface="Cambria" pitchFamily="18" charset="0"/>
              </a:rPr>
              <a:t>φ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x</a:t>
            </a:r>
            <a:r>
              <a:rPr lang="en-US" baseline="-25000" dirty="0" smtClean="0"/>
              <a:t>i</a:t>
            </a:r>
            <a:r>
              <a:rPr lang="el-GR" baseline="30000" dirty="0" smtClean="0"/>
              <a:t>ψ</a:t>
            </a:r>
            <a:r>
              <a:rPr lang="en-US" baseline="30000" dirty="0" smtClean="0"/>
              <a:t> </a:t>
            </a:r>
            <a:r>
              <a:rPr lang="en-US" dirty="0" smtClean="0"/>
              <a:t>=1 means  “</a:t>
            </a:r>
            <a:r>
              <a:rPr lang="en-US" dirty="0" err="1" smtClean="0"/>
              <a:t>u</a:t>
            </a:r>
            <a:r>
              <a:rPr lang="en-US" baseline="-25000" dirty="0" err="1" smtClean="0"/>
              <a:t>i</a:t>
            </a:r>
            <a:r>
              <a:rPr lang="en-US" dirty="0" smtClean="0"/>
              <a:t> ⊨ </a:t>
            </a:r>
            <a:r>
              <a:rPr lang="el-GR" dirty="0" smtClean="0"/>
              <a:t>ψ</a:t>
            </a:r>
            <a:r>
              <a:rPr lang="en-US" dirty="0" smtClean="0"/>
              <a:t>”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3" name="Group 59"/>
          <p:cNvGrpSpPr/>
          <p:nvPr/>
        </p:nvGrpSpPr>
        <p:grpSpPr>
          <a:xfrm>
            <a:off x="685800" y="4038600"/>
            <a:ext cx="1295400" cy="1219200"/>
            <a:chOff x="1295400" y="3810000"/>
            <a:chExt cx="1295400" cy="1219200"/>
          </a:xfrm>
        </p:grpSpPr>
        <p:sp>
          <p:nvSpPr>
            <p:cNvPr id="6" name="Oval 5"/>
            <p:cNvSpPr/>
            <p:nvPr/>
          </p:nvSpPr>
          <p:spPr>
            <a:xfrm>
              <a:off x="1295400" y="4038600"/>
              <a:ext cx="228600" cy="228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1371600" y="4800600"/>
              <a:ext cx="228600" cy="228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362200" y="4572000"/>
              <a:ext cx="228600" cy="228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905000" y="3810000"/>
              <a:ext cx="228600" cy="228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1828800" y="4343400"/>
              <a:ext cx="228600" cy="228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5334000" y="4267200"/>
          <a:ext cx="3276600" cy="1483360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819150"/>
                <a:gridCol w="819150"/>
                <a:gridCol w="819150"/>
                <a:gridCol w="8191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569036" y="3810000"/>
            <a:ext cx="577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>
                <a:latin typeface="Cambria" pitchFamily="18" charset="0"/>
              </a:rPr>
              <a:t>ψ </a:t>
            </a:r>
            <a:r>
              <a:rPr lang="en-US" sz="2400" baseline="-25000" dirty="0" smtClean="0"/>
              <a:t>0</a:t>
            </a:r>
            <a:endParaRPr lang="en-US" sz="2400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6331036" y="3805535"/>
            <a:ext cx="577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>
                <a:latin typeface="Cambria" pitchFamily="18" charset="0"/>
              </a:rPr>
              <a:t>ψ 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7093036" y="3810000"/>
            <a:ext cx="577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>
                <a:latin typeface="Cambria" pitchFamily="18" charset="0"/>
              </a:rPr>
              <a:t>ψ 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26" name="TextBox 25"/>
          <p:cNvSpPr txBox="1"/>
          <p:nvPr/>
        </p:nvSpPr>
        <p:spPr>
          <a:xfrm>
            <a:off x="7931236" y="3810000"/>
            <a:ext cx="577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>
                <a:latin typeface="Cambria" pitchFamily="18" charset="0"/>
              </a:rPr>
              <a:t>ψ 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4800600" y="4186535"/>
            <a:ext cx="450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</a:t>
            </a:r>
            <a:r>
              <a:rPr lang="en-US" sz="2400" baseline="-25000" dirty="0" smtClean="0"/>
              <a:t>0</a:t>
            </a:r>
            <a:endParaRPr lang="en-US" sz="2400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4807036" y="4567535"/>
            <a:ext cx="450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4800600" y="4948535"/>
            <a:ext cx="450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</a:t>
            </a:r>
            <a:r>
              <a:rPr lang="en-US" sz="2400" baseline="-25000" dirty="0" smtClean="0"/>
              <a:t>2</a:t>
            </a:r>
            <a:endParaRPr lang="en-US" sz="2400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4800600" y="5329535"/>
            <a:ext cx="450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  <p:sp>
        <p:nvSpPr>
          <p:cNvPr id="61" name="Left-Right Arrow 60"/>
          <p:cNvSpPr/>
          <p:nvPr/>
        </p:nvSpPr>
        <p:spPr>
          <a:xfrm>
            <a:off x="2362200" y="4038600"/>
            <a:ext cx="2286000" cy="16764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Namjoshi</a:t>
            </a:r>
            <a:r>
              <a:rPr lang="en-US" sz="1400" dirty="0" smtClean="0"/>
              <a:t>-style</a:t>
            </a:r>
          </a:p>
          <a:p>
            <a:pPr algn="ctr"/>
            <a:r>
              <a:rPr lang="en-US" sz="1400" dirty="0" smtClean="0"/>
              <a:t>proof obligations</a:t>
            </a:r>
          </a:p>
        </p:txBody>
      </p:sp>
      <p:sp>
        <p:nvSpPr>
          <p:cNvPr id="21" name="Rectangle 20">
            <a:hlinkClick r:id="rId2" action="ppaction://hlinksldjump"/>
          </p:cNvPr>
          <p:cNvSpPr/>
          <p:nvPr/>
        </p:nvSpPr>
        <p:spPr>
          <a:xfrm flipH="1" flipV="1">
            <a:off x="8839200" y="6629400"/>
            <a:ext cx="121918" cy="121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828800" y="5877580"/>
            <a:ext cx="4352602" cy="52322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x</a:t>
            </a:r>
            <a:r>
              <a:rPr lang="en-US" sz="2800" b="1" baseline="-25000" dirty="0" smtClean="0"/>
              <a:t>i</a:t>
            </a:r>
            <a:r>
              <a:rPr lang="el-GR" sz="2800" b="1" baseline="30000" dirty="0" smtClean="0"/>
              <a:t>ψ</a:t>
            </a:r>
            <a:r>
              <a:rPr lang="en-US" sz="2800" b="1" baseline="30000" dirty="0" smtClean="0"/>
              <a:t> </a:t>
            </a:r>
            <a:r>
              <a:rPr lang="en-US" sz="2800" b="1" dirty="0" smtClean="0">
                <a:latin typeface="Cambria Math"/>
                <a:ea typeface="Cambria Math"/>
              </a:rPr>
              <a:t>→</a:t>
            </a:r>
            <a:r>
              <a:rPr lang="en-US" sz="2800" b="1" dirty="0" smtClean="0">
                <a:ea typeface="Cambria Math"/>
              </a:rPr>
              <a:t> “evidence that </a:t>
            </a:r>
            <a:r>
              <a:rPr lang="en-US" sz="2800" dirty="0" err="1" smtClean="0"/>
              <a:t>u</a:t>
            </a:r>
            <a:r>
              <a:rPr lang="en-US" sz="2800" baseline="-25000" dirty="0" err="1" smtClean="0"/>
              <a:t>i</a:t>
            </a:r>
            <a:r>
              <a:rPr lang="en-US" sz="2800" dirty="0" smtClean="0"/>
              <a:t> ⊨ </a:t>
            </a:r>
            <a:r>
              <a:rPr lang="el-GR" sz="2800" dirty="0" smtClean="0"/>
              <a:t>ψ</a:t>
            </a:r>
            <a:r>
              <a:rPr lang="en-US" sz="2800" b="1" dirty="0" smtClean="0">
                <a:ea typeface="Cambria Math"/>
              </a:rPr>
              <a:t>”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61" grpId="0" animBg="1"/>
      <p:bldP spid="21" grpId="0" animBg="1"/>
      <p:bldP spid="3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Local Obligations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Arial" charset="0"/>
              </a:rPr>
              <a:t>General form: </a:t>
            </a:r>
            <a:r>
              <a:rPr lang="en-US" b="1" dirty="0" smtClean="0">
                <a:solidFill>
                  <a:schemeClr val="tx2"/>
                </a:solidFill>
              </a:rPr>
              <a:t>x</a:t>
            </a:r>
            <a:r>
              <a:rPr lang="en-US" b="1" baseline="-25000" dirty="0" smtClean="0">
                <a:solidFill>
                  <a:schemeClr val="tx2"/>
                </a:solidFill>
              </a:rPr>
              <a:t>i</a:t>
            </a:r>
            <a:r>
              <a:rPr lang="el-GR" b="1" baseline="30000" dirty="0" smtClean="0">
                <a:solidFill>
                  <a:schemeClr val="tx2"/>
                </a:solidFill>
              </a:rPr>
              <a:t>ψ</a:t>
            </a:r>
            <a:r>
              <a:rPr lang="en-US" b="1" baseline="30000" dirty="0" smtClean="0">
                <a:solidFill>
                  <a:schemeClr val="tx2"/>
                </a:solidFill>
              </a:rPr>
              <a:t> </a:t>
            </a:r>
            <a:r>
              <a:rPr lang="en-US" b="1" dirty="0" smtClean="0">
                <a:solidFill>
                  <a:schemeClr val="tx2"/>
                </a:solidFill>
                <a:ea typeface="Cambria Math"/>
              </a:rPr>
              <a:t>→ ⟦</a:t>
            </a:r>
            <a:r>
              <a:rPr lang="el-GR" b="1" dirty="0" smtClean="0">
                <a:solidFill>
                  <a:schemeClr val="tx2"/>
                </a:solidFill>
                <a:ea typeface="Cambria Math"/>
              </a:rPr>
              <a:t>ψ</a:t>
            </a:r>
            <a:r>
              <a:rPr lang="en-US" b="1" dirty="0" smtClean="0">
                <a:solidFill>
                  <a:schemeClr val="tx2"/>
                </a:solidFill>
                <a:ea typeface="Cambria Math"/>
              </a:rPr>
              <a:t>⟧</a:t>
            </a:r>
            <a:r>
              <a:rPr lang="en-US" b="1" baseline="-25000" dirty="0" err="1" smtClean="0">
                <a:solidFill>
                  <a:schemeClr val="tx2"/>
                </a:solidFill>
              </a:rPr>
              <a:t>i</a:t>
            </a:r>
            <a:endParaRPr lang="en-US" b="1" dirty="0" smtClean="0">
              <a:solidFill>
                <a:schemeClr val="tx2"/>
              </a:solidFill>
              <a:ea typeface="Cambria Math"/>
            </a:endParaRPr>
          </a:p>
          <a:p>
            <a:pPr>
              <a:buNone/>
            </a:pPr>
            <a:r>
              <a:rPr lang="en-US" dirty="0" smtClean="0">
                <a:ea typeface="Cambria Math"/>
              </a:rPr>
              <a:t>		where ⟦</a:t>
            </a:r>
            <a:r>
              <a:rPr lang="el-GR" dirty="0" smtClean="0">
                <a:ea typeface="Cambria Math"/>
              </a:rPr>
              <a:t>ψ</a:t>
            </a:r>
            <a:r>
              <a:rPr lang="en-US" dirty="0" smtClean="0">
                <a:ea typeface="Cambria Math"/>
              </a:rPr>
              <a:t>⟧</a:t>
            </a:r>
            <a:r>
              <a:rPr lang="en-US" baseline="-25000" dirty="0" err="1" smtClean="0"/>
              <a:t>i</a:t>
            </a:r>
            <a:r>
              <a:rPr lang="en-US" dirty="0" smtClean="0">
                <a:ea typeface="Cambria Math"/>
              </a:rPr>
              <a:t> is “evidence that </a:t>
            </a:r>
            <a:r>
              <a:rPr lang="en-US" dirty="0" err="1" smtClean="0"/>
              <a:t>u</a:t>
            </a:r>
            <a:r>
              <a:rPr lang="en-US" baseline="-25000" dirty="0" err="1" smtClean="0"/>
              <a:t>i</a:t>
            </a:r>
            <a:r>
              <a:rPr lang="en-US" dirty="0" smtClean="0"/>
              <a:t> ⊨ </a:t>
            </a:r>
            <a:r>
              <a:rPr lang="el-GR" dirty="0" smtClean="0"/>
              <a:t>ψ</a:t>
            </a:r>
            <a:r>
              <a:rPr lang="en-US" dirty="0" smtClean="0">
                <a:ea typeface="Cambria Math"/>
              </a:rPr>
              <a:t>”</a:t>
            </a:r>
            <a:endParaRPr lang="en-US" dirty="0" smtClean="0"/>
          </a:p>
          <a:p>
            <a:pPr eaLnBrk="1" hangingPunct="1"/>
            <a:r>
              <a:rPr lang="en-US" dirty="0" smtClean="0"/>
              <a:t>Defined by induction on </a:t>
            </a:r>
            <a:r>
              <a:rPr lang="el-GR" dirty="0" smtClean="0"/>
              <a:t>ψ</a:t>
            </a:r>
            <a:r>
              <a:rPr lang="en-US" dirty="0" smtClean="0"/>
              <a:t>:</a:t>
            </a:r>
          </a:p>
          <a:p>
            <a:pPr lvl="1" eaLnBrk="1" hangingPunct="1"/>
            <a:r>
              <a:rPr lang="en-US" dirty="0" smtClean="0">
                <a:ea typeface="Cambria Math"/>
              </a:rPr>
              <a:t>⟦</a:t>
            </a:r>
            <a:r>
              <a:rPr lang="en-US" dirty="0" err="1" smtClean="0">
                <a:ea typeface="Cambria Math"/>
              </a:rPr>
              <a:t>p⟧</a:t>
            </a:r>
            <a:r>
              <a:rPr lang="en-US" baseline="-25000" dirty="0" err="1" smtClean="0"/>
              <a:t>i</a:t>
            </a:r>
            <a:r>
              <a:rPr lang="en-US" dirty="0" smtClean="0">
                <a:ea typeface="Cambria Math"/>
              </a:rPr>
              <a:t> = </a:t>
            </a:r>
            <a:r>
              <a:rPr lang="en-US" dirty="0" err="1" smtClean="0">
                <a:ea typeface="Cambria Math"/>
              </a:rPr>
              <a:t>L</a:t>
            </a:r>
            <a:r>
              <a:rPr lang="en-US" baseline="-25000" dirty="0" err="1" smtClean="0">
                <a:ea typeface="Cambria Math"/>
              </a:rPr>
              <a:t>p</a:t>
            </a:r>
            <a:r>
              <a:rPr lang="en-US" dirty="0" smtClean="0">
                <a:ea typeface="Cambria Math"/>
              </a:rPr>
              <a:t>(</a:t>
            </a:r>
            <a:r>
              <a:rPr lang="en-US" dirty="0" err="1" smtClean="0">
                <a:ea typeface="Cambria Math"/>
              </a:rPr>
              <a:t>u</a:t>
            </a:r>
            <a:r>
              <a:rPr lang="en-US" baseline="-25000" dirty="0" err="1" smtClean="0"/>
              <a:t>i</a:t>
            </a:r>
            <a:r>
              <a:rPr lang="en-US" dirty="0" smtClean="0">
                <a:ea typeface="Cambria Math"/>
              </a:rPr>
              <a:t>)</a:t>
            </a:r>
          </a:p>
          <a:p>
            <a:pPr lvl="1" eaLnBrk="1" hangingPunct="1"/>
            <a:endParaRPr lang="en-US" dirty="0" smtClean="0"/>
          </a:p>
          <a:p>
            <a:pPr lvl="1"/>
            <a:r>
              <a:rPr lang="en-US" dirty="0" smtClean="0">
                <a:ea typeface="Cambria Math"/>
              </a:rPr>
              <a:t>⟦</a:t>
            </a:r>
            <a:r>
              <a:rPr lang="el-GR" dirty="0" smtClean="0">
                <a:cs typeface="Arial" charset="0"/>
              </a:rPr>
              <a:t> ψ</a:t>
            </a:r>
            <a:r>
              <a:rPr lang="en-US" baseline="-25000" dirty="0" smtClean="0">
                <a:cs typeface="Arial" charset="0"/>
              </a:rPr>
              <a:t>1</a:t>
            </a:r>
            <a:r>
              <a:rPr lang="en-US" dirty="0" smtClean="0">
                <a:cs typeface="Arial" charset="0"/>
              </a:rPr>
              <a:t> ∧ </a:t>
            </a:r>
            <a:r>
              <a:rPr lang="el-GR" dirty="0" smtClean="0">
                <a:cs typeface="Arial" charset="0"/>
              </a:rPr>
              <a:t>ψ</a:t>
            </a:r>
            <a:r>
              <a:rPr lang="en-US" baseline="-25000" dirty="0" smtClean="0">
                <a:cs typeface="Arial" charset="0"/>
              </a:rPr>
              <a:t>2 </a:t>
            </a:r>
            <a:r>
              <a:rPr lang="en-US" dirty="0" smtClean="0">
                <a:ea typeface="Cambria Math"/>
              </a:rPr>
              <a:t>⟧</a:t>
            </a:r>
            <a:r>
              <a:rPr lang="en-US" baseline="-25000" dirty="0" err="1" smtClean="0"/>
              <a:t>i</a:t>
            </a:r>
            <a:r>
              <a:rPr lang="en-US" dirty="0" smtClean="0">
                <a:ea typeface="Cambria Math"/>
              </a:rPr>
              <a:t> </a:t>
            </a:r>
            <a:r>
              <a:rPr lang="en-US" dirty="0" smtClean="0"/>
              <a:t>= </a:t>
            </a:r>
            <a:r>
              <a:rPr lang="en-US" dirty="0" smtClean="0">
                <a:cs typeface="Arial" charset="0"/>
              </a:rPr>
              <a:t>x</a:t>
            </a:r>
            <a:r>
              <a:rPr lang="en-US" baseline="-25000" dirty="0" smtClean="0">
                <a:cs typeface="Arial" charset="0"/>
              </a:rPr>
              <a:t>i</a:t>
            </a:r>
            <a:r>
              <a:rPr lang="el-GR" baseline="30000" dirty="0" smtClean="0"/>
              <a:t>ψ</a:t>
            </a:r>
            <a:r>
              <a:rPr lang="en-US" baseline="15000" dirty="0" smtClean="0"/>
              <a:t>1</a:t>
            </a:r>
            <a:r>
              <a:rPr lang="en-US" dirty="0" smtClean="0">
                <a:ea typeface="Cambria Math"/>
              </a:rPr>
              <a:t> </a:t>
            </a:r>
            <a:r>
              <a:rPr lang="en-US" dirty="0" smtClean="0">
                <a:cs typeface="Arial" charset="0"/>
              </a:rPr>
              <a:t>∧ x</a:t>
            </a:r>
            <a:r>
              <a:rPr lang="en-US" baseline="-25000" dirty="0" smtClean="0">
                <a:cs typeface="Arial" charset="0"/>
              </a:rPr>
              <a:t>i</a:t>
            </a:r>
            <a:r>
              <a:rPr lang="el-GR" baseline="30000" dirty="0" smtClean="0"/>
              <a:t>ψ</a:t>
            </a:r>
            <a:r>
              <a:rPr lang="en-US" baseline="15000" dirty="0" smtClean="0"/>
              <a:t>2</a:t>
            </a:r>
            <a:r>
              <a:rPr lang="en-US" dirty="0" smtClean="0">
                <a:ea typeface="Cambria Math"/>
              </a:rPr>
              <a:t>  	(similarly for ∨)</a:t>
            </a:r>
            <a:endParaRPr lang="en-US" dirty="0" smtClean="0">
              <a:cs typeface="Arial" charset="0"/>
            </a:endParaRPr>
          </a:p>
          <a:p>
            <a:pPr lvl="1"/>
            <a:endParaRPr lang="en-US" dirty="0" smtClean="0">
              <a:ea typeface="Cambria Math"/>
            </a:endParaRPr>
          </a:p>
          <a:p>
            <a:pPr lvl="1"/>
            <a:r>
              <a:rPr lang="en-US" dirty="0" smtClean="0">
                <a:ea typeface="Cambria Math"/>
              </a:rPr>
              <a:t>⟦EX </a:t>
            </a:r>
            <a:r>
              <a:rPr lang="el-GR" dirty="0" smtClean="0">
                <a:ea typeface="Cambria Math"/>
              </a:rPr>
              <a:t>ψ</a:t>
            </a:r>
            <a:r>
              <a:rPr lang="en-US" baseline="-25000" dirty="0" smtClean="0">
                <a:ea typeface="Cambria Math"/>
              </a:rPr>
              <a:t>1</a:t>
            </a:r>
            <a:r>
              <a:rPr lang="en-US" dirty="0" smtClean="0">
                <a:ea typeface="Cambria Math"/>
              </a:rPr>
              <a:t>⟧</a:t>
            </a:r>
            <a:r>
              <a:rPr lang="en-US" baseline="-25000" dirty="0" smtClean="0"/>
              <a:t>i</a:t>
            </a:r>
            <a:r>
              <a:rPr lang="en-US" dirty="0" smtClean="0">
                <a:ea typeface="Cambria Math"/>
              </a:rPr>
              <a:t> </a:t>
            </a:r>
            <a:r>
              <a:rPr lang="en-US" dirty="0" smtClean="0"/>
              <a:t>=      (R(</a:t>
            </a:r>
            <a:r>
              <a:rPr lang="en-US" dirty="0" err="1" smtClean="0"/>
              <a:t>u</a:t>
            </a:r>
            <a:r>
              <a:rPr lang="en-US" baseline="-25000" dirty="0" err="1" smtClean="0"/>
              <a:t>i</a:t>
            </a:r>
            <a:r>
              <a:rPr lang="en-US" dirty="0" smtClean="0">
                <a:cs typeface="Arial" charset="0"/>
              </a:rPr>
              <a:t>, </a:t>
            </a:r>
            <a:r>
              <a:rPr lang="en-US" dirty="0" err="1" smtClean="0">
                <a:cs typeface="Arial" charset="0"/>
              </a:rPr>
              <a:t>u</a:t>
            </a:r>
            <a:r>
              <a:rPr lang="en-US" baseline="-25000" dirty="0" err="1" smtClean="0">
                <a:cs typeface="Arial" charset="0"/>
              </a:rPr>
              <a:t>j</a:t>
            </a:r>
            <a:r>
              <a:rPr lang="en-US" dirty="0" smtClean="0">
                <a:cs typeface="Arial" charset="0"/>
              </a:rPr>
              <a:t>) </a:t>
            </a:r>
            <a:r>
              <a:rPr lang="en-US" dirty="0" smtClean="0">
                <a:ea typeface="Cambria Math"/>
                <a:cs typeface="Arial" charset="0"/>
              </a:rPr>
              <a:t>⋀</a:t>
            </a:r>
            <a:r>
              <a:rPr lang="en-US" dirty="0" smtClean="0">
                <a:cs typeface="Arial" charset="0"/>
              </a:rPr>
              <a:t> </a:t>
            </a:r>
            <a:r>
              <a:rPr lang="en-US" dirty="0" err="1" smtClean="0">
                <a:cs typeface="Arial" charset="0"/>
              </a:rPr>
              <a:t>x</a:t>
            </a:r>
            <a:r>
              <a:rPr lang="en-US" baseline="-25000" dirty="0" err="1" smtClean="0">
                <a:cs typeface="Arial" charset="0"/>
              </a:rPr>
              <a:t>j</a:t>
            </a:r>
            <a:r>
              <a:rPr lang="el-GR" baseline="30000" dirty="0" smtClean="0"/>
              <a:t>ψ</a:t>
            </a:r>
            <a:r>
              <a:rPr lang="en-US" baseline="15000" dirty="0" smtClean="0"/>
              <a:t>1</a:t>
            </a:r>
            <a:r>
              <a:rPr lang="en-US" baseline="30000" dirty="0" smtClean="0">
                <a:cs typeface="Arial" charset="0"/>
              </a:rPr>
              <a:t> </a:t>
            </a:r>
            <a:r>
              <a:rPr lang="en-US" dirty="0" smtClean="0">
                <a:cs typeface="Arial" charset="0"/>
              </a:rPr>
              <a:t>)</a:t>
            </a:r>
          </a:p>
          <a:p>
            <a:pPr lvl="1"/>
            <a:endParaRPr lang="en-US" dirty="0" smtClean="0">
              <a:cs typeface="Arial" charset="0"/>
            </a:endParaRPr>
          </a:p>
          <a:p>
            <a:pPr lvl="1" eaLnBrk="1" hangingPunct="1"/>
            <a:endParaRPr lang="en-US" sz="3200" dirty="0" smtClean="0">
              <a:cs typeface="Arial" charset="0"/>
            </a:endParaRPr>
          </a:p>
          <a:p>
            <a:pPr lvl="1" eaLnBrk="1" hangingPunct="1"/>
            <a:endParaRPr lang="en-US" sz="4000" baseline="-25000" dirty="0" smtClean="0">
              <a:cs typeface="Arial" charset="0"/>
            </a:endParaRPr>
          </a:p>
          <a:p>
            <a:pPr lvl="1" eaLnBrk="1" hangingPunct="1"/>
            <a:endParaRPr lang="en-US" baseline="-25000" dirty="0" smtClean="0">
              <a:cs typeface="Arial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667000" y="5186362"/>
            <a:ext cx="609600" cy="985838"/>
            <a:chOff x="2736" y="1772"/>
            <a:chExt cx="384" cy="621"/>
          </a:xfrm>
        </p:grpSpPr>
        <p:sp>
          <p:nvSpPr>
            <p:cNvPr id="33798" name="Line 4"/>
            <p:cNvSpPr>
              <a:spLocks noChangeShapeType="1"/>
            </p:cNvSpPr>
            <p:nvPr/>
          </p:nvSpPr>
          <p:spPr bwMode="auto">
            <a:xfrm>
              <a:off x="2832" y="1968"/>
              <a:ext cx="96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99" name="Line 5"/>
            <p:cNvSpPr>
              <a:spLocks noChangeShapeType="1"/>
            </p:cNvSpPr>
            <p:nvPr/>
          </p:nvSpPr>
          <p:spPr bwMode="auto">
            <a:xfrm flipV="1">
              <a:off x="2928" y="1968"/>
              <a:ext cx="96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0" name="Text Box 6"/>
            <p:cNvSpPr txBox="1">
              <a:spLocks noChangeArrowheads="1"/>
            </p:cNvSpPr>
            <p:nvPr/>
          </p:nvSpPr>
          <p:spPr bwMode="auto">
            <a:xfrm>
              <a:off x="2736" y="2160"/>
              <a:ext cx="36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j = 0</a:t>
              </a:r>
            </a:p>
          </p:txBody>
        </p:sp>
        <p:sp>
          <p:nvSpPr>
            <p:cNvPr id="33801" name="Text Box 7"/>
            <p:cNvSpPr txBox="1">
              <a:spLocks noChangeArrowheads="1"/>
            </p:cNvSpPr>
            <p:nvPr/>
          </p:nvSpPr>
          <p:spPr bwMode="auto">
            <a:xfrm>
              <a:off x="2736" y="1772"/>
              <a:ext cx="38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k </a:t>
              </a:r>
            </a:p>
          </p:txBody>
        </p:sp>
      </p:grpSp>
      <p:sp>
        <p:nvSpPr>
          <p:cNvPr id="92184" name="Rectangle 24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3352800" y="4267200"/>
            <a:ext cx="533400" cy="60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191000" y="4267200"/>
            <a:ext cx="609600" cy="60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724400" y="4267200"/>
            <a:ext cx="1219200" cy="60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Local Obligations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cs typeface="Arial" charset="0"/>
              </a:rPr>
              <a:t>If </a:t>
            </a:r>
            <a:r>
              <a:rPr lang="el-GR" dirty="0" smtClean="0"/>
              <a:t>ψ</a:t>
            </a:r>
            <a:r>
              <a:rPr lang="en-US" dirty="0" smtClean="0">
                <a:cs typeface="Arial" charset="0"/>
              </a:rPr>
              <a:t> = EG </a:t>
            </a:r>
            <a:r>
              <a:rPr lang="el-GR" dirty="0" smtClean="0"/>
              <a:t>ψ</a:t>
            </a:r>
            <a:r>
              <a:rPr lang="en-US" baseline="-25000" dirty="0" smtClean="0">
                <a:cs typeface="Arial" charset="0"/>
              </a:rPr>
              <a:t>1</a:t>
            </a:r>
            <a:r>
              <a:rPr lang="en-US" dirty="0" smtClean="0">
                <a:cs typeface="Arial" charset="0"/>
              </a:rPr>
              <a:t>:</a:t>
            </a:r>
          </a:p>
          <a:p>
            <a:pPr eaLnBrk="1" hangingPunct="1"/>
            <a:endParaRPr lang="en-US" dirty="0" smtClean="0">
              <a:cs typeface="Arial" charset="0"/>
            </a:endParaRPr>
          </a:p>
          <a:p>
            <a:pPr eaLnBrk="1" hangingPunct="1"/>
            <a:endParaRPr lang="en-US" dirty="0" smtClean="0">
              <a:cs typeface="Arial" charset="0"/>
            </a:endParaRPr>
          </a:p>
          <a:p>
            <a:pPr eaLnBrk="1" hangingPunct="1"/>
            <a:endParaRPr lang="en-US" dirty="0" smtClean="0">
              <a:cs typeface="Arial" charset="0"/>
            </a:endParaRPr>
          </a:p>
          <a:p>
            <a:pPr eaLnBrk="1" hangingPunct="1"/>
            <a:endParaRPr lang="en-US" dirty="0" smtClean="0">
              <a:cs typeface="Arial" charset="0"/>
            </a:endParaRPr>
          </a:p>
          <a:p>
            <a:pPr eaLnBrk="1" hangingPunct="1"/>
            <a:r>
              <a:rPr lang="en-US" dirty="0" smtClean="0">
                <a:cs typeface="Arial" charset="0"/>
              </a:rPr>
              <a:t>In CTL: EG </a:t>
            </a:r>
            <a:r>
              <a:rPr lang="el-GR" dirty="0" smtClean="0">
                <a:cs typeface="Arial" charset="0"/>
              </a:rPr>
              <a:t>ψ</a:t>
            </a:r>
            <a:r>
              <a:rPr lang="en-US" baseline="-25000" dirty="0" smtClean="0">
                <a:cs typeface="Arial" charset="0"/>
              </a:rPr>
              <a:t>1</a:t>
            </a:r>
            <a:r>
              <a:rPr lang="en-US" dirty="0" smtClean="0">
                <a:cs typeface="Arial" charset="0"/>
              </a:rPr>
              <a:t> </a:t>
            </a:r>
            <a:r>
              <a:rPr lang="en-US" dirty="0" smtClean="0">
                <a:cs typeface="Arial" charset="0"/>
                <a:sym typeface="Symbol" pitchFamily="18" charset="2"/>
              </a:rPr>
              <a:t></a:t>
            </a:r>
            <a:r>
              <a:rPr lang="en-US" dirty="0" smtClean="0">
                <a:cs typeface="Arial" charset="0"/>
              </a:rPr>
              <a:t> </a:t>
            </a:r>
            <a:r>
              <a:rPr lang="el-GR" dirty="0" smtClean="0">
                <a:cs typeface="Arial" charset="0"/>
              </a:rPr>
              <a:t>ψ</a:t>
            </a:r>
            <a:r>
              <a:rPr lang="en-US" baseline="-25000" dirty="0" smtClean="0">
                <a:cs typeface="Arial" charset="0"/>
              </a:rPr>
              <a:t>1</a:t>
            </a:r>
            <a:r>
              <a:rPr lang="en-US" dirty="0" smtClean="0">
                <a:cs typeface="Arial" charset="0"/>
              </a:rPr>
              <a:t> ∧ EX EG </a:t>
            </a:r>
            <a:r>
              <a:rPr lang="el-GR" dirty="0" smtClean="0">
                <a:cs typeface="Arial" charset="0"/>
              </a:rPr>
              <a:t>ψ</a:t>
            </a:r>
            <a:endParaRPr lang="en-US" dirty="0" smtClean="0"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cs typeface="Arial" charset="0"/>
              </a:rPr>
              <a:t>		</a:t>
            </a:r>
          </a:p>
          <a:p>
            <a:r>
              <a:rPr lang="en-US" dirty="0" smtClean="0">
                <a:ea typeface="Cambria Math"/>
              </a:rPr>
              <a:t>⟦EG </a:t>
            </a:r>
            <a:r>
              <a:rPr lang="el-GR" dirty="0" smtClean="0">
                <a:ea typeface="Cambria Math"/>
              </a:rPr>
              <a:t>ψ</a:t>
            </a:r>
            <a:r>
              <a:rPr lang="en-US" baseline="-25000" dirty="0" smtClean="0">
                <a:ea typeface="Cambria Math"/>
              </a:rPr>
              <a:t>1</a:t>
            </a:r>
            <a:r>
              <a:rPr lang="en-US" dirty="0" smtClean="0">
                <a:ea typeface="Cambria Math"/>
              </a:rPr>
              <a:t>⟧</a:t>
            </a:r>
            <a:r>
              <a:rPr lang="en-US" baseline="-25000" dirty="0" smtClean="0"/>
              <a:t>i</a:t>
            </a:r>
            <a:r>
              <a:rPr lang="en-US" sz="3200" baseline="30000" dirty="0" smtClean="0"/>
              <a:t> </a:t>
            </a:r>
            <a:r>
              <a:rPr lang="en-US" sz="3200" dirty="0" smtClean="0"/>
              <a:t>=  x</a:t>
            </a:r>
            <a:r>
              <a:rPr lang="en-US" sz="3200" baseline="-25000" dirty="0" smtClean="0"/>
              <a:t>i</a:t>
            </a:r>
            <a:r>
              <a:rPr lang="el-GR" sz="3200" baseline="30000" dirty="0" smtClean="0"/>
              <a:t>ψ</a:t>
            </a:r>
            <a:r>
              <a:rPr lang="en-US" sz="3200" baseline="15000" dirty="0" smtClean="0"/>
              <a:t>1</a:t>
            </a:r>
            <a:r>
              <a:rPr lang="en-US" sz="3200" dirty="0" smtClean="0"/>
              <a:t> </a:t>
            </a:r>
            <a:r>
              <a:rPr lang="en-US" dirty="0" smtClean="0"/>
              <a:t>∧ </a:t>
            </a:r>
            <a:r>
              <a:rPr lang="en-US" sz="3200" dirty="0" smtClean="0"/>
              <a:t>     (R(</a:t>
            </a:r>
            <a:r>
              <a:rPr lang="en-US" sz="3200" dirty="0" err="1" smtClean="0"/>
              <a:t>u</a:t>
            </a:r>
            <a:r>
              <a:rPr lang="en-US" sz="3200" baseline="-25000" dirty="0" err="1" smtClean="0"/>
              <a:t>i</a:t>
            </a:r>
            <a:r>
              <a:rPr lang="en-US" sz="3200" dirty="0" smtClean="0">
                <a:cs typeface="Arial" charset="0"/>
              </a:rPr>
              <a:t>, </a:t>
            </a:r>
            <a:r>
              <a:rPr lang="en-US" sz="3200" dirty="0" err="1" smtClean="0">
                <a:cs typeface="Arial" charset="0"/>
              </a:rPr>
              <a:t>u</a:t>
            </a:r>
            <a:r>
              <a:rPr lang="en-US" sz="3200" baseline="-25000" dirty="0" err="1" smtClean="0">
                <a:cs typeface="Arial" charset="0"/>
              </a:rPr>
              <a:t>j</a:t>
            </a:r>
            <a:r>
              <a:rPr lang="en-US" sz="3200" dirty="0" smtClean="0">
                <a:cs typeface="Arial" charset="0"/>
              </a:rPr>
              <a:t>) ∧ </a:t>
            </a:r>
            <a:r>
              <a:rPr lang="en-US" sz="3200" dirty="0" err="1" smtClean="0">
                <a:cs typeface="Arial" charset="0"/>
              </a:rPr>
              <a:t>x</a:t>
            </a:r>
            <a:r>
              <a:rPr lang="en-US" sz="3200" baseline="-25000" dirty="0" err="1" smtClean="0">
                <a:cs typeface="Arial" charset="0"/>
              </a:rPr>
              <a:t>j</a:t>
            </a:r>
            <a:r>
              <a:rPr lang="en-US" baseline="30000" dirty="0" err="1" smtClean="0"/>
              <a:t>EG</a:t>
            </a:r>
            <a:r>
              <a:rPr lang="en-US" baseline="30000" dirty="0" smtClean="0"/>
              <a:t> </a:t>
            </a:r>
            <a:r>
              <a:rPr lang="el-GR" baseline="30000" dirty="0" smtClean="0">
                <a:ea typeface="Cambria Math"/>
              </a:rPr>
              <a:t>ψ</a:t>
            </a:r>
            <a:r>
              <a:rPr lang="en-US" baseline="14000" dirty="0" smtClean="0">
                <a:ea typeface="Cambria Math"/>
              </a:rPr>
              <a:t>1</a:t>
            </a:r>
            <a:r>
              <a:rPr lang="en-US" sz="3200" baseline="30000" dirty="0" smtClean="0">
                <a:cs typeface="Arial" charset="0"/>
              </a:rPr>
              <a:t> </a:t>
            </a:r>
            <a:r>
              <a:rPr lang="en-US" sz="3200" dirty="0" smtClean="0">
                <a:cs typeface="Arial" charset="0"/>
              </a:rPr>
              <a:t>)</a:t>
            </a:r>
          </a:p>
          <a:p>
            <a:pPr eaLnBrk="1" hangingPunct="1"/>
            <a:endParaRPr lang="en-US" sz="3200" dirty="0" smtClean="0"/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355725" y="2665416"/>
            <a:ext cx="6858000" cy="923926"/>
            <a:chOff x="854" y="1679"/>
            <a:chExt cx="4320" cy="582"/>
          </a:xfrm>
        </p:grpSpPr>
        <p:sp>
          <p:nvSpPr>
            <p:cNvPr id="34836" name="Text Box 9"/>
            <p:cNvSpPr txBox="1">
              <a:spLocks noChangeArrowheads="1"/>
            </p:cNvSpPr>
            <p:nvPr/>
          </p:nvSpPr>
          <p:spPr bwMode="auto">
            <a:xfrm>
              <a:off x="854" y="1679"/>
              <a:ext cx="946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“The sun will</a:t>
              </a:r>
            </a:p>
            <a:p>
              <a:r>
                <a:rPr lang="en-US" dirty="0"/>
                <a:t>always </a:t>
              </a:r>
              <a:r>
                <a:rPr lang="en-US" dirty="0" smtClean="0"/>
                <a:t>rise in</a:t>
              </a:r>
            </a:p>
            <a:p>
              <a:r>
                <a:rPr lang="en-US" dirty="0" smtClean="0"/>
                <a:t> the morning”</a:t>
              </a:r>
              <a:endParaRPr lang="en-US" dirty="0"/>
            </a:p>
          </p:txBody>
        </p:sp>
        <p:sp>
          <p:nvSpPr>
            <p:cNvPr id="34837" name="Text Box 10"/>
            <p:cNvSpPr txBox="1">
              <a:spLocks noChangeArrowheads="1"/>
            </p:cNvSpPr>
            <p:nvPr/>
          </p:nvSpPr>
          <p:spPr bwMode="auto">
            <a:xfrm>
              <a:off x="1958" y="1803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cmsy10" pitchFamily="34" charset="0"/>
                  <a:sym typeface="Symbol" pitchFamily="18" charset="2"/>
                </a:rPr>
                <a:t></a:t>
              </a:r>
            </a:p>
          </p:txBody>
        </p:sp>
        <p:sp>
          <p:nvSpPr>
            <p:cNvPr id="34838" name="Text Box 11"/>
            <p:cNvSpPr txBox="1">
              <a:spLocks noChangeArrowheads="1"/>
            </p:cNvSpPr>
            <p:nvPr/>
          </p:nvSpPr>
          <p:spPr bwMode="auto">
            <a:xfrm>
              <a:off x="2340" y="1801"/>
              <a:ext cx="884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“The </a:t>
              </a:r>
              <a:r>
                <a:rPr lang="en-US" dirty="0" smtClean="0"/>
                <a:t>sun will</a:t>
              </a:r>
            </a:p>
            <a:p>
              <a:r>
                <a:rPr lang="en-US" dirty="0" smtClean="0"/>
                <a:t> rise today</a:t>
              </a:r>
              <a:r>
                <a:rPr lang="en-US" dirty="0"/>
                <a:t>”</a:t>
              </a:r>
            </a:p>
          </p:txBody>
        </p:sp>
        <p:sp>
          <p:nvSpPr>
            <p:cNvPr id="34839" name="Text Box 12"/>
            <p:cNvSpPr txBox="1">
              <a:spLocks noChangeArrowheads="1"/>
            </p:cNvSpPr>
            <p:nvPr/>
          </p:nvSpPr>
          <p:spPr bwMode="auto">
            <a:xfrm>
              <a:off x="3264" y="1824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mbria Math"/>
                  <a:ea typeface="Cambria Math"/>
                </a:rPr>
                <a:t>⋀</a:t>
              </a:r>
              <a:endParaRPr lang="en-US" sz="2400" b="1" dirty="0">
                <a:latin typeface="cmsy10" pitchFamily="34" charset="0"/>
              </a:endParaRPr>
            </a:p>
          </p:txBody>
        </p:sp>
        <p:sp>
          <p:nvSpPr>
            <p:cNvPr id="34840" name="Text Box 13"/>
            <p:cNvSpPr txBox="1">
              <a:spLocks noChangeArrowheads="1"/>
            </p:cNvSpPr>
            <p:nvPr/>
          </p:nvSpPr>
          <p:spPr bwMode="auto">
            <a:xfrm>
              <a:off x="3648" y="1801"/>
              <a:ext cx="1526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“From tomorrow on,</a:t>
              </a:r>
            </a:p>
            <a:p>
              <a:r>
                <a:rPr lang="en-US" dirty="0"/>
                <a:t>the sun will always </a:t>
              </a:r>
              <a:r>
                <a:rPr lang="en-US" dirty="0" smtClean="0"/>
                <a:t>rise”</a:t>
              </a:r>
              <a:endParaRPr lang="en-US" dirty="0"/>
            </a:p>
          </p:txBody>
        </p:sp>
      </p:grpSp>
      <p:sp>
        <p:nvSpPr>
          <p:cNvPr id="167951" name="Oval 15"/>
          <p:cNvSpPr>
            <a:spLocks noChangeArrowheads="1"/>
          </p:cNvSpPr>
          <p:nvPr/>
        </p:nvSpPr>
        <p:spPr bwMode="auto">
          <a:xfrm>
            <a:off x="7620000" y="3962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7543800" y="4191000"/>
            <a:ext cx="228600" cy="304800"/>
            <a:chOff x="4752" y="2640"/>
            <a:chExt cx="144" cy="192"/>
          </a:xfrm>
        </p:grpSpPr>
        <p:sp>
          <p:nvSpPr>
            <p:cNvPr id="34834" name="Oval 16"/>
            <p:cNvSpPr>
              <a:spLocks noChangeArrowheads="1"/>
            </p:cNvSpPr>
            <p:nvPr/>
          </p:nvSpPr>
          <p:spPr bwMode="auto">
            <a:xfrm>
              <a:off x="4752" y="268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34835" name="AutoShape 21"/>
            <p:cNvCxnSpPr>
              <a:cxnSpLocks noChangeShapeType="1"/>
              <a:stCxn id="167951" idx="4"/>
              <a:endCxn id="34834" idx="0"/>
            </p:cNvCxnSpPr>
            <p:nvPr/>
          </p:nvCxnSpPr>
          <p:spPr bwMode="auto">
            <a:xfrm flipH="1">
              <a:off x="4824" y="2640"/>
              <a:ext cx="48" cy="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7739063" y="4462463"/>
            <a:ext cx="490537" cy="1162050"/>
            <a:chOff x="4875" y="2811"/>
            <a:chExt cx="309" cy="732"/>
          </a:xfrm>
        </p:grpSpPr>
        <p:sp>
          <p:nvSpPr>
            <p:cNvPr id="34827" name="Oval 17"/>
            <p:cNvSpPr>
              <a:spLocks noChangeArrowheads="1"/>
            </p:cNvSpPr>
            <p:nvPr/>
          </p:nvSpPr>
          <p:spPr bwMode="auto">
            <a:xfrm>
              <a:off x="4896" y="283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8" name="Oval 18"/>
            <p:cNvSpPr>
              <a:spLocks noChangeArrowheads="1"/>
            </p:cNvSpPr>
            <p:nvPr/>
          </p:nvSpPr>
          <p:spPr bwMode="auto">
            <a:xfrm>
              <a:off x="5040" y="297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9" name="Oval 19"/>
            <p:cNvSpPr>
              <a:spLocks noChangeArrowheads="1"/>
            </p:cNvSpPr>
            <p:nvPr/>
          </p:nvSpPr>
          <p:spPr bwMode="auto">
            <a:xfrm>
              <a:off x="4944" y="316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0" name="Text Box 20"/>
            <p:cNvSpPr txBox="1">
              <a:spLocks noChangeArrowheads="1"/>
            </p:cNvSpPr>
            <p:nvPr/>
          </p:nvSpPr>
          <p:spPr bwMode="auto">
            <a:xfrm>
              <a:off x="4896" y="3312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MT Extra" pitchFamily="18" charset="2"/>
                  <a:sym typeface="MT Extra" pitchFamily="18" charset="2"/>
                </a:rPr>
                <a:t></a:t>
              </a:r>
            </a:p>
          </p:txBody>
        </p:sp>
        <p:cxnSp>
          <p:nvCxnSpPr>
            <p:cNvPr id="34831" name="AutoShape 22"/>
            <p:cNvCxnSpPr>
              <a:cxnSpLocks noChangeShapeType="1"/>
              <a:stCxn id="34834" idx="5"/>
              <a:endCxn id="34827" idx="1"/>
            </p:cNvCxnSpPr>
            <p:nvPr/>
          </p:nvCxnSpPr>
          <p:spPr bwMode="auto">
            <a:xfrm>
              <a:off x="4875" y="2811"/>
              <a:ext cx="42" cy="4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32" name="AutoShape 23"/>
            <p:cNvCxnSpPr>
              <a:cxnSpLocks noChangeShapeType="1"/>
              <a:stCxn id="34827" idx="5"/>
              <a:endCxn id="34828" idx="1"/>
            </p:cNvCxnSpPr>
            <p:nvPr/>
          </p:nvCxnSpPr>
          <p:spPr bwMode="auto">
            <a:xfrm>
              <a:off x="5019" y="2955"/>
              <a:ext cx="42" cy="4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33" name="AutoShape 24"/>
            <p:cNvCxnSpPr>
              <a:cxnSpLocks noChangeShapeType="1"/>
              <a:stCxn id="34828" idx="4"/>
              <a:endCxn id="34829" idx="7"/>
            </p:cNvCxnSpPr>
            <p:nvPr/>
          </p:nvCxnSpPr>
          <p:spPr bwMode="auto">
            <a:xfrm flipH="1">
              <a:off x="5067" y="3120"/>
              <a:ext cx="45" cy="6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167966" name="Rectangle 30"/>
          <p:cNvSpPr>
            <a:spLocks noChangeArrowheads="1"/>
          </p:cNvSpPr>
          <p:nvPr/>
        </p:nvSpPr>
        <p:spPr bwMode="auto">
          <a:xfrm>
            <a:off x="7848600" y="3902075"/>
            <a:ext cx="4619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000" dirty="0" smtClean="0">
                <a:latin typeface="cmmi10" pitchFamily="34" charset="0"/>
              </a:rPr>
              <a:t>ψ</a:t>
            </a:r>
            <a:r>
              <a:rPr lang="en-US" sz="2000" baseline="-25000" dirty="0" smtClean="0">
                <a:latin typeface="cmmi10" pitchFamily="34" charset="0"/>
              </a:rPr>
              <a:t>1</a:t>
            </a:r>
            <a:endParaRPr lang="en-US" sz="2000" baseline="-25000" dirty="0">
              <a:latin typeface="cmmi10" pitchFamily="34" charset="0"/>
            </a:endParaRPr>
          </a:p>
        </p:txBody>
      </p:sp>
      <p:sp>
        <p:nvSpPr>
          <p:cNvPr id="167968" name="Rectangle 32"/>
          <p:cNvSpPr>
            <a:spLocks noChangeArrowheads="1"/>
          </p:cNvSpPr>
          <p:nvPr/>
        </p:nvSpPr>
        <p:spPr bwMode="auto">
          <a:xfrm>
            <a:off x="6731000" y="4343400"/>
            <a:ext cx="8883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mmi10" pitchFamily="34" charset="0"/>
              </a:rPr>
              <a:t>EG</a:t>
            </a:r>
            <a:r>
              <a:rPr lang="en-US" sz="2000" dirty="0"/>
              <a:t> </a:t>
            </a:r>
            <a:r>
              <a:rPr lang="el-GR" sz="2000" dirty="0" smtClean="0"/>
              <a:t>ψ</a:t>
            </a:r>
            <a:r>
              <a:rPr lang="en-US" sz="2000" baseline="-25000" dirty="0" smtClean="0">
                <a:latin typeface="cmmi10" pitchFamily="34" charset="0"/>
              </a:rPr>
              <a:t>1</a:t>
            </a:r>
            <a:endParaRPr lang="en-US" sz="2000" baseline="-25000" dirty="0">
              <a:latin typeface="cmmi10" pitchFamily="34" charset="0"/>
            </a:endParaRPr>
          </a:p>
        </p:txBody>
      </p:sp>
      <p:grpSp>
        <p:nvGrpSpPr>
          <p:cNvPr id="32" name="Group 8"/>
          <p:cNvGrpSpPr>
            <a:grpSpLocks/>
          </p:cNvGrpSpPr>
          <p:nvPr/>
        </p:nvGrpSpPr>
        <p:grpSpPr bwMode="auto">
          <a:xfrm>
            <a:off x="3581400" y="5110162"/>
            <a:ext cx="609600" cy="985838"/>
            <a:chOff x="2736" y="1772"/>
            <a:chExt cx="384" cy="621"/>
          </a:xfrm>
        </p:grpSpPr>
        <p:sp>
          <p:nvSpPr>
            <p:cNvPr id="33" name="Line 4"/>
            <p:cNvSpPr>
              <a:spLocks noChangeShapeType="1"/>
            </p:cNvSpPr>
            <p:nvPr/>
          </p:nvSpPr>
          <p:spPr bwMode="auto">
            <a:xfrm>
              <a:off x="2832" y="1968"/>
              <a:ext cx="96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5"/>
            <p:cNvSpPr>
              <a:spLocks noChangeShapeType="1"/>
            </p:cNvSpPr>
            <p:nvPr/>
          </p:nvSpPr>
          <p:spPr bwMode="auto">
            <a:xfrm flipV="1">
              <a:off x="2928" y="1968"/>
              <a:ext cx="96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 Box 6"/>
            <p:cNvSpPr txBox="1">
              <a:spLocks noChangeArrowheads="1"/>
            </p:cNvSpPr>
            <p:nvPr/>
          </p:nvSpPr>
          <p:spPr bwMode="auto">
            <a:xfrm>
              <a:off x="2736" y="2160"/>
              <a:ext cx="36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j = 0</a:t>
              </a:r>
            </a:p>
          </p:txBody>
        </p:sp>
        <p:sp>
          <p:nvSpPr>
            <p:cNvPr id="36" name="Text Box 7"/>
            <p:cNvSpPr txBox="1">
              <a:spLocks noChangeArrowheads="1"/>
            </p:cNvSpPr>
            <p:nvPr/>
          </p:nvSpPr>
          <p:spPr bwMode="auto">
            <a:xfrm>
              <a:off x="2736" y="1772"/>
              <a:ext cx="38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k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167951" grpId="0" animBg="1"/>
      <p:bldP spid="167966" grpId="0"/>
      <p:bldP spid="16796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3352800" y="4267200"/>
            <a:ext cx="533400" cy="60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191000" y="4267200"/>
            <a:ext cx="609600" cy="60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724400" y="4267200"/>
            <a:ext cx="1219200" cy="60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Local Obligations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cs typeface="Arial" charset="0"/>
              </a:rPr>
              <a:t>If </a:t>
            </a:r>
            <a:r>
              <a:rPr lang="el-GR" dirty="0" smtClean="0"/>
              <a:t>ψ</a:t>
            </a:r>
            <a:r>
              <a:rPr lang="en-US" dirty="0" smtClean="0">
                <a:cs typeface="Arial" charset="0"/>
              </a:rPr>
              <a:t> = EF </a:t>
            </a:r>
            <a:r>
              <a:rPr lang="el-GR" dirty="0" smtClean="0"/>
              <a:t>ψ</a:t>
            </a:r>
            <a:r>
              <a:rPr lang="en-US" baseline="-25000" dirty="0" smtClean="0">
                <a:cs typeface="Arial" charset="0"/>
              </a:rPr>
              <a:t>1</a:t>
            </a:r>
            <a:r>
              <a:rPr lang="en-US" dirty="0" smtClean="0">
                <a:cs typeface="Arial" charset="0"/>
              </a:rPr>
              <a:t>:</a:t>
            </a:r>
          </a:p>
          <a:p>
            <a:pPr eaLnBrk="1" hangingPunct="1"/>
            <a:endParaRPr lang="en-US" dirty="0" smtClean="0">
              <a:cs typeface="Arial" charset="0"/>
            </a:endParaRPr>
          </a:p>
          <a:p>
            <a:pPr eaLnBrk="1" hangingPunct="1"/>
            <a:endParaRPr lang="en-US" dirty="0" smtClean="0">
              <a:cs typeface="Arial" charset="0"/>
            </a:endParaRPr>
          </a:p>
          <a:p>
            <a:pPr eaLnBrk="1" hangingPunct="1"/>
            <a:endParaRPr lang="en-US" dirty="0" smtClean="0">
              <a:cs typeface="Arial" charset="0"/>
            </a:endParaRPr>
          </a:p>
          <a:p>
            <a:pPr eaLnBrk="1" hangingPunct="1"/>
            <a:endParaRPr lang="en-US" dirty="0" smtClean="0">
              <a:cs typeface="Arial" charset="0"/>
            </a:endParaRPr>
          </a:p>
          <a:p>
            <a:pPr eaLnBrk="1" hangingPunct="1"/>
            <a:r>
              <a:rPr lang="en-US" dirty="0" smtClean="0">
                <a:cs typeface="Arial" charset="0"/>
              </a:rPr>
              <a:t>In CTL: EF </a:t>
            </a:r>
            <a:r>
              <a:rPr lang="el-GR" dirty="0" smtClean="0">
                <a:cs typeface="Arial" charset="0"/>
              </a:rPr>
              <a:t>ψ</a:t>
            </a:r>
            <a:r>
              <a:rPr lang="en-US" baseline="-25000" dirty="0" smtClean="0">
                <a:cs typeface="Arial" charset="0"/>
              </a:rPr>
              <a:t>1</a:t>
            </a:r>
            <a:r>
              <a:rPr lang="en-US" dirty="0" smtClean="0">
                <a:cs typeface="Arial" charset="0"/>
              </a:rPr>
              <a:t> </a:t>
            </a:r>
            <a:r>
              <a:rPr lang="en-US" dirty="0" smtClean="0">
                <a:cs typeface="Arial" charset="0"/>
                <a:sym typeface="Symbol" pitchFamily="18" charset="2"/>
              </a:rPr>
              <a:t></a:t>
            </a:r>
            <a:r>
              <a:rPr lang="en-US" dirty="0" smtClean="0">
                <a:cs typeface="Arial" charset="0"/>
              </a:rPr>
              <a:t> </a:t>
            </a:r>
            <a:r>
              <a:rPr lang="el-GR" dirty="0" smtClean="0">
                <a:cs typeface="Arial" charset="0"/>
              </a:rPr>
              <a:t>ψ</a:t>
            </a:r>
            <a:r>
              <a:rPr lang="en-US" baseline="-25000" dirty="0" smtClean="0">
                <a:cs typeface="Arial" charset="0"/>
              </a:rPr>
              <a:t>1</a:t>
            </a:r>
            <a:r>
              <a:rPr lang="en-US" dirty="0" smtClean="0">
                <a:cs typeface="Arial" charset="0"/>
              </a:rPr>
              <a:t> ∨ EX EF </a:t>
            </a:r>
            <a:r>
              <a:rPr lang="el-GR" dirty="0" smtClean="0">
                <a:cs typeface="Arial" charset="0"/>
              </a:rPr>
              <a:t>ψ</a:t>
            </a:r>
            <a:endParaRPr lang="en-US" dirty="0" smtClean="0"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cs typeface="Arial" charset="0"/>
              </a:rPr>
              <a:t>		</a:t>
            </a:r>
          </a:p>
          <a:p>
            <a:r>
              <a:rPr lang="en-US" dirty="0" smtClean="0">
                <a:ea typeface="Cambria Math"/>
              </a:rPr>
              <a:t>⟦EF </a:t>
            </a:r>
            <a:r>
              <a:rPr lang="el-GR" dirty="0" smtClean="0">
                <a:ea typeface="Cambria Math"/>
              </a:rPr>
              <a:t>ψ</a:t>
            </a:r>
            <a:r>
              <a:rPr lang="en-US" baseline="-25000" dirty="0" smtClean="0">
                <a:ea typeface="Cambria Math"/>
              </a:rPr>
              <a:t>1</a:t>
            </a:r>
            <a:r>
              <a:rPr lang="en-US" dirty="0" smtClean="0">
                <a:ea typeface="Cambria Math"/>
              </a:rPr>
              <a:t>⟧</a:t>
            </a:r>
            <a:r>
              <a:rPr lang="en-US" baseline="-25000" dirty="0" smtClean="0"/>
              <a:t>i</a:t>
            </a:r>
            <a:r>
              <a:rPr lang="en-US" sz="3200" baseline="30000" dirty="0" smtClean="0"/>
              <a:t> </a:t>
            </a:r>
            <a:r>
              <a:rPr lang="en-US" sz="3200" dirty="0" smtClean="0"/>
              <a:t>=  x</a:t>
            </a:r>
            <a:r>
              <a:rPr lang="en-US" sz="3200" baseline="-25000" dirty="0" smtClean="0"/>
              <a:t>i</a:t>
            </a:r>
            <a:r>
              <a:rPr lang="el-GR" sz="3200" baseline="30000" dirty="0" smtClean="0"/>
              <a:t>ψ</a:t>
            </a:r>
            <a:r>
              <a:rPr lang="en-US" sz="3200" baseline="15000" dirty="0" smtClean="0"/>
              <a:t>1</a:t>
            </a:r>
            <a:r>
              <a:rPr lang="en-US" sz="3200" dirty="0" smtClean="0"/>
              <a:t> </a:t>
            </a:r>
            <a:r>
              <a:rPr lang="en-US" dirty="0" smtClean="0"/>
              <a:t>∨  </a:t>
            </a:r>
            <a:r>
              <a:rPr lang="en-US" sz="3200" dirty="0" smtClean="0"/>
              <a:t>     (R(</a:t>
            </a:r>
            <a:r>
              <a:rPr lang="en-US" sz="3200" dirty="0" err="1" smtClean="0"/>
              <a:t>u</a:t>
            </a:r>
            <a:r>
              <a:rPr lang="en-US" sz="3200" baseline="-25000" dirty="0" err="1" smtClean="0"/>
              <a:t>i</a:t>
            </a:r>
            <a:r>
              <a:rPr lang="en-US" sz="3200" dirty="0" smtClean="0">
                <a:cs typeface="Arial" charset="0"/>
              </a:rPr>
              <a:t>, </a:t>
            </a:r>
            <a:r>
              <a:rPr lang="en-US" sz="3200" dirty="0" err="1" smtClean="0">
                <a:cs typeface="Arial" charset="0"/>
              </a:rPr>
              <a:t>u</a:t>
            </a:r>
            <a:r>
              <a:rPr lang="en-US" sz="3200" baseline="-25000" dirty="0" err="1" smtClean="0">
                <a:cs typeface="Arial" charset="0"/>
              </a:rPr>
              <a:t>j</a:t>
            </a:r>
            <a:r>
              <a:rPr lang="en-US" sz="3200" dirty="0" smtClean="0">
                <a:cs typeface="Arial" charset="0"/>
              </a:rPr>
              <a:t>) ∧ </a:t>
            </a:r>
            <a:r>
              <a:rPr lang="en-US" sz="3200" dirty="0" err="1" smtClean="0">
                <a:cs typeface="Arial" charset="0"/>
              </a:rPr>
              <a:t>x</a:t>
            </a:r>
            <a:r>
              <a:rPr lang="en-US" sz="3200" baseline="-25000" dirty="0" err="1" smtClean="0">
                <a:cs typeface="Arial" charset="0"/>
              </a:rPr>
              <a:t>j</a:t>
            </a:r>
            <a:r>
              <a:rPr lang="en-US" sz="3200" baseline="30000" dirty="0" err="1" smtClean="0"/>
              <a:t>EF</a:t>
            </a:r>
            <a:r>
              <a:rPr lang="en-US" sz="3200" baseline="30000" dirty="0" smtClean="0"/>
              <a:t> </a:t>
            </a:r>
            <a:r>
              <a:rPr lang="el-GR" baseline="30000" dirty="0" smtClean="0">
                <a:ea typeface="Cambria Math"/>
              </a:rPr>
              <a:t>ψ</a:t>
            </a:r>
            <a:r>
              <a:rPr lang="en-US" baseline="14000" dirty="0" smtClean="0">
                <a:ea typeface="Cambria Math"/>
              </a:rPr>
              <a:t>1</a:t>
            </a:r>
            <a:r>
              <a:rPr lang="en-US" sz="3200" baseline="30000" dirty="0" smtClean="0">
                <a:cs typeface="Arial" charset="0"/>
              </a:rPr>
              <a:t> </a:t>
            </a:r>
            <a:r>
              <a:rPr lang="en-US" sz="3200" dirty="0" smtClean="0">
                <a:cs typeface="Arial" charset="0"/>
              </a:rPr>
              <a:t>)</a:t>
            </a:r>
          </a:p>
          <a:p>
            <a:pPr eaLnBrk="1" hangingPunct="1"/>
            <a:endParaRPr lang="en-US" sz="3200" dirty="0" smtClean="0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600201" y="2667003"/>
            <a:ext cx="6105534" cy="1076326"/>
            <a:chOff x="1008" y="1680"/>
            <a:chExt cx="3846" cy="678"/>
          </a:xfrm>
        </p:grpSpPr>
        <p:sp>
          <p:nvSpPr>
            <p:cNvPr id="34836" name="Text Box 9"/>
            <p:cNvSpPr txBox="1">
              <a:spLocks noChangeArrowheads="1"/>
            </p:cNvSpPr>
            <p:nvPr/>
          </p:nvSpPr>
          <p:spPr bwMode="auto">
            <a:xfrm>
              <a:off x="1008" y="1776"/>
              <a:ext cx="1037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“I’m going</a:t>
              </a:r>
            </a:p>
            <a:p>
              <a:r>
                <a:rPr lang="en-US" dirty="0" smtClean="0"/>
                <a:t>to go on a diet”</a:t>
              </a:r>
            </a:p>
            <a:p>
              <a:endParaRPr lang="en-US" dirty="0"/>
            </a:p>
          </p:txBody>
        </p:sp>
        <p:sp>
          <p:nvSpPr>
            <p:cNvPr id="34837" name="Text Box 10"/>
            <p:cNvSpPr txBox="1">
              <a:spLocks noChangeArrowheads="1"/>
            </p:cNvSpPr>
            <p:nvPr/>
          </p:nvSpPr>
          <p:spPr bwMode="auto">
            <a:xfrm>
              <a:off x="2035" y="1803"/>
              <a:ext cx="2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cmsy10" pitchFamily="34" charset="0"/>
                  <a:sym typeface="Symbol" pitchFamily="18" charset="2"/>
                </a:rPr>
                <a:t></a:t>
              </a:r>
            </a:p>
          </p:txBody>
        </p:sp>
        <p:sp>
          <p:nvSpPr>
            <p:cNvPr id="34838" name="Text Box 11"/>
            <p:cNvSpPr txBox="1">
              <a:spLocks noChangeArrowheads="1"/>
            </p:cNvSpPr>
            <p:nvPr/>
          </p:nvSpPr>
          <p:spPr bwMode="auto">
            <a:xfrm>
              <a:off x="2340" y="1776"/>
              <a:ext cx="881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“I will start</a:t>
              </a:r>
            </a:p>
            <a:p>
              <a:r>
                <a:rPr lang="en-US" dirty="0" smtClean="0"/>
                <a:t>dieting now”</a:t>
              </a:r>
              <a:endParaRPr lang="en-US" dirty="0"/>
            </a:p>
          </p:txBody>
        </p:sp>
        <p:sp>
          <p:nvSpPr>
            <p:cNvPr id="34839" name="Text Box 12"/>
            <p:cNvSpPr txBox="1">
              <a:spLocks noChangeArrowheads="1"/>
            </p:cNvSpPr>
            <p:nvPr/>
          </p:nvSpPr>
          <p:spPr bwMode="auto">
            <a:xfrm>
              <a:off x="3264" y="1824"/>
              <a:ext cx="27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mbria Math"/>
                  <a:ea typeface="Cambria Math"/>
                </a:rPr>
                <a:t>∨ </a:t>
              </a:r>
              <a:endParaRPr lang="en-US" sz="2400" b="1" dirty="0">
                <a:latin typeface="cmsy10" pitchFamily="34" charset="0"/>
              </a:endParaRPr>
            </a:p>
          </p:txBody>
        </p:sp>
        <p:sp>
          <p:nvSpPr>
            <p:cNvPr id="34840" name="Text Box 13"/>
            <p:cNvSpPr txBox="1">
              <a:spLocks noChangeArrowheads="1"/>
            </p:cNvSpPr>
            <p:nvPr/>
          </p:nvSpPr>
          <p:spPr bwMode="auto">
            <a:xfrm>
              <a:off x="3648" y="1680"/>
              <a:ext cx="1206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“I’ll eat this cookie</a:t>
              </a:r>
            </a:p>
            <a:p>
              <a:r>
                <a:rPr lang="en-US" dirty="0" smtClean="0"/>
                <a:t>and start dieting</a:t>
              </a:r>
            </a:p>
            <a:p>
              <a:r>
                <a:rPr lang="en-US" dirty="0" smtClean="0"/>
                <a:t>right afterwards”</a:t>
              </a:r>
              <a:endParaRPr lang="en-US" dirty="0"/>
            </a:p>
          </p:txBody>
        </p:sp>
      </p:grpSp>
      <p:sp>
        <p:nvSpPr>
          <p:cNvPr id="167951" name="Oval 15"/>
          <p:cNvSpPr>
            <a:spLocks noChangeArrowheads="1"/>
          </p:cNvSpPr>
          <p:nvPr/>
        </p:nvSpPr>
        <p:spPr bwMode="auto">
          <a:xfrm>
            <a:off x="7620000" y="3962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7543800" y="4191000"/>
            <a:ext cx="228600" cy="304800"/>
            <a:chOff x="4752" y="2640"/>
            <a:chExt cx="144" cy="192"/>
          </a:xfrm>
        </p:grpSpPr>
        <p:sp>
          <p:nvSpPr>
            <p:cNvPr id="34834" name="Oval 16"/>
            <p:cNvSpPr>
              <a:spLocks noChangeArrowheads="1"/>
            </p:cNvSpPr>
            <p:nvPr/>
          </p:nvSpPr>
          <p:spPr bwMode="auto">
            <a:xfrm>
              <a:off x="4752" y="268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34835" name="AutoShape 21"/>
            <p:cNvCxnSpPr>
              <a:cxnSpLocks noChangeShapeType="1"/>
              <a:stCxn id="167951" idx="4"/>
              <a:endCxn id="34834" idx="0"/>
            </p:cNvCxnSpPr>
            <p:nvPr/>
          </p:nvCxnSpPr>
          <p:spPr bwMode="auto">
            <a:xfrm flipH="1">
              <a:off x="4824" y="2640"/>
              <a:ext cx="48" cy="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7739063" y="4462463"/>
            <a:ext cx="490537" cy="1162050"/>
            <a:chOff x="4875" y="2811"/>
            <a:chExt cx="309" cy="732"/>
          </a:xfrm>
        </p:grpSpPr>
        <p:sp>
          <p:nvSpPr>
            <p:cNvPr id="34827" name="Oval 17"/>
            <p:cNvSpPr>
              <a:spLocks noChangeArrowheads="1"/>
            </p:cNvSpPr>
            <p:nvPr/>
          </p:nvSpPr>
          <p:spPr bwMode="auto">
            <a:xfrm>
              <a:off x="4896" y="283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8" name="Oval 18"/>
            <p:cNvSpPr>
              <a:spLocks noChangeArrowheads="1"/>
            </p:cNvSpPr>
            <p:nvPr/>
          </p:nvSpPr>
          <p:spPr bwMode="auto">
            <a:xfrm>
              <a:off x="5040" y="2976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9" name="Oval 19"/>
            <p:cNvSpPr>
              <a:spLocks noChangeArrowheads="1"/>
            </p:cNvSpPr>
            <p:nvPr/>
          </p:nvSpPr>
          <p:spPr bwMode="auto">
            <a:xfrm>
              <a:off x="4944" y="316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0" name="Text Box 20"/>
            <p:cNvSpPr txBox="1">
              <a:spLocks noChangeArrowheads="1"/>
            </p:cNvSpPr>
            <p:nvPr/>
          </p:nvSpPr>
          <p:spPr bwMode="auto">
            <a:xfrm>
              <a:off x="4896" y="3312"/>
              <a:ext cx="1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MT Extra" pitchFamily="18" charset="2"/>
                  <a:sym typeface="MT Extra" pitchFamily="18" charset="2"/>
                </a:rPr>
                <a:t></a:t>
              </a:r>
            </a:p>
          </p:txBody>
        </p:sp>
        <p:cxnSp>
          <p:nvCxnSpPr>
            <p:cNvPr id="34831" name="AutoShape 22"/>
            <p:cNvCxnSpPr>
              <a:cxnSpLocks noChangeShapeType="1"/>
              <a:stCxn id="34834" idx="5"/>
              <a:endCxn id="34827" idx="1"/>
            </p:cNvCxnSpPr>
            <p:nvPr/>
          </p:nvCxnSpPr>
          <p:spPr bwMode="auto">
            <a:xfrm>
              <a:off x="4875" y="2811"/>
              <a:ext cx="42" cy="4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32" name="AutoShape 23"/>
            <p:cNvCxnSpPr>
              <a:cxnSpLocks noChangeShapeType="1"/>
              <a:stCxn id="34827" idx="5"/>
              <a:endCxn id="34828" idx="1"/>
            </p:cNvCxnSpPr>
            <p:nvPr/>
          </p:nvCxnSpPr>
          <p:spPr bwMode="auto">
            <a:xfrm>
              <a:off x="5019" y="2955"/>
              <a:ext cx="42" cy="4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833" name="AutoShape 24"/>
            <p:cNvCxnSpPr>
              <a:cxnSpLocks noChangeShapeType="1"/>
              <a:stCxn id="34828" idx="4"/>
              <a:endCxn id="34829" idx="7"/>
            </p:cNvCxnSpPr>
            <p:nvPr/>
          </p:nvCxnSpPr>
          <p:spPr bwMode="auto">
            <a:xfrm flipH="1">
              <a:off x="5067" y="3120"/>
              <a:ext cx="45" cy="6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167966" name="Rectangle 30"/>
          <p:cNvSpPr>
            <a:spLocks noChangeArrowheads="1"/>
          </p:cNvSpPr>
          <p:nvPr/>
        </p:nvSpPr>
        <p:spPr bwMode="auto">
          <a:xfrm>
            <a:off x="7848600" y="3902075"/>
            <a:ext cx="4619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000" dirty="0" smtClean="0">
                <a:latin typeface="cmmi10" pitchFamily="34" charset="0"/>
              </a:rPr>
              <a:t>ψ</a:t>
            </a:r>
            <a:r>
              <a:rPr lang="en-US" sz="2000" baseline="-25000" dirty="0" smtClean="0">
                <a:latin typeface="cmmi10" pitchFamily="34" charset="0"/>
              </a:rPr>
              <a:t>1</a:t>
            </a:r>
            <a:endParaRPr lang="en-US" sz="2000" baseline="-25000" dirty="0">
              <a:latin typeface="cmmi10" pitchFamily="34" charset="0"/>
            </a:endParaRPr>
          </a:p>
        </p:txBody>
      </p:sp>
      <p:sp>
        <p:nvSpPr>
          <p:cNvPr id="167968" name="Rectangle 32"/>
          <p:cNvSpPr>
            <a:spLocks noChangeArrowheads="1"/>
          </p:cNvSpPr>
          <p:nvPr/>
        </p:nvSpPr>
        <p:spPr bwMode="auto">
          <a:xfrm>
            <a:off x="6731000" y="4343400"/>
            <a:ext cx="8467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mmi10" pitchFamily="34" charset="0"/>
              </a:rPr>
              <a:t>EF</a:t>
            </a:r>
            <a:r>
              <a:rPr lang="en-US" sz="2000" dirty="0" smtClean="0"/>
              <a:t> </a:t>
            </a:r>
            <a:r>
              <a:rPr lang="el-GR" sz="2000" dirty="0" smtClean="0"/>
              <a:t>ψ</a:t>
            </a:r>
            <a:r>
              <a:rPr lang="en-US" sz="2000" baseline="-25000" dirty="0" smtClean="0">
                <a:latin typeface="cmmi10" pitchFamily="34" charset="0"/>
              </a:rPr>
              <a:t>1</a:t>
            </a:r>
            <a:endParaRPr lang="en-US" sz="2000" baseline="-25000" dirty="0">
              <a:latin typeface="cmmi10" pitchFamily="34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581400" y="5110162"/>
            <a:ext cx="609600" cy="985838"/>
            <a:chOff x="2736" y="1772"/>
            <a:chExt cx="384" cy="621"/>
          </a:xfrm>
        </p:grpSpPr>
        <p:sp>
          <p:nvSpPr>
            <p:cNvPr id="33" name="Line 4"/>
            <p:cNvSpPr>
              <a:spLocks noChangeShapeType="1"/>
            </p:cNvSpPr>
            <p:nvPr/>
          </p:nvSpPr>
          <p:spPr bwMode="auto">
            <a:xfrm>
              <a:off x="2832" y="1968"/>
              <a:ext cx="96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5"/>
            <p:cNvSpPr>
              <a:spLocks noChangeShapeType="1"/>
            </p:cNvSpPr>
            <p:nvPr/>
          </p:nvSpPr>
          <p:spPr bwMode="auto">
            <a:xfrm flipV="1">
              <a:off x="2928" y="1968"/>
              <a:ext cx="96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 Box 6"/>
            <p:cNvSpPr txBox="1">
              <a:spLocks noChangeArrowheads="1"/>
            </p:cNvSpPr>
            <p:nvPr/>
          </p:nvSpPr>
          <p:spPr bwMode="auto">
            <a:xfrm>
              <a:off x="2736" y="2160"/>
              <a:ext cx="36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j = 0</a:t>
              </a:r>
            </a:p>
          </p:txBody>
        </p:sp>
        <p:sp>
          <p:nvSpPr>
            <p:cNvPr id="36" name="Text Box 7"/>
            <p:cNvSpPr txBox="1">
              <a:spLocks noChangeArrowheads="1"/>
            </p:cNvSpPr>
            <p:nvPr/>
          </p:nvSpPr>
          <p:spPr bwMode="auto">
            <a:xfrm>
              <a:off x="2736" y="1772"/>
              <a:ext cx="38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k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167951" grpId="0" animBg="1"/>
      <p:bldP spid="167966" grpId="0"/>
      <p:bldP spid="16796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Guaranteeing Eventuality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Problem: for</a:t>
            </a:r>
            <a:r>
              <a:rPr lang="en-US" dirty="0" smtClean="0">
                <a:cs typeface="Arial" charset="0"/>
              </a:rPr>
              <a:t> </a:t>
            </a:r>
            <a:r>
              <a:rPr lang="el-GR" dirty="0" smtClean="0">
                <a:cs typeface="Arial" charset="0"/>
              </a:rPr>
              <a:t>ψ</a:t>
            </a:r>
            <a:r>
              <a:rPr lang="en-US" dirty="0" smtClean="0">
                <a:cs typeface="Arial" charset="0"/>
              </a:rPr>
              <a:t> = EF p,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ea typeface="Cambria Math"/>
              </a:rPr>
              <a:t>⟦EF </a:t>
            </a:r>
            <a:r>
              <a:rPr lang="en-US" dirty="0" err="1" smtClean="0">
                <a:cs typeface="Arial" charset="0"/>
              </a:rPr>
              <a:t>p</a:t>
            </a:r>
            <a:r>
              <a:rPr lang="en-US" dirty="0" err="1" smtClean="0">
                <a:ea typeface="Cambria Math"/>
              </a:rPr>
              <a:t>⟧</a:t>
            </a:r>
            <a:r>
              <a:rPr lang="en-US" baseline="-25000" dirty="0" err="1" smtClean="0"/>
              <a:t>i</a:t>
            </a:r>
            <a:r>
              <a:rPr lang="en-US" baseline="30000" dirty="0" smtClean="0"/>
              <a:t> </a:t>
            </a:r>
            <a:r>
              <a:rPr lang="en-US" dirty="0" smtClean="0"/>
              <a:t>=  x</a:t>
            </a:r>
            <a:r>
              <a:rPr lang="en-US" baseline="-25000" dirty="0" smtClean="0"/>
              <a:t>i</a:t>
            </a:r>
            <a:r>
              <a:rPr lang="en-US" baseline="30000" dirty="0" smtClean="0">
                <a:cs typeface="Arial" charset="0"/>
              </a:rPr>
              <a:t>p</a:t>
            </a:r>
            <a:r>
              <a:rPr lang="en-US" dirty="0" smtClean="0"/>
              <a:t> ∨       (R(</a:t>
            </a:r>
            <a:r>
              <a:rPr lang="en-US" dirty="0" err="1" smtClean="0"/>
              <a:t>u</a:t>
            </a:r>
            <a:r>
              <a:rPr lang="en-US" baseline="-25000" dirty="0" err="1" smtClean="0"/>
              <a:t>i</a:t>
            </a:r>
            <a:r>
              <a:rPr lang="en-US" dirty="0" smtClean="0">
                <a:cs typeface="Arial" charset="0"/>
              </a:rPr>
              <a:t>, </a:t>
            </a:r>
            <a:r>
              <a:rPr lang="en-US" dirty="0" err="1" smtClean="0">
                <a:cs typeface="Arial" charset="0"/>
              </a:rPr>
              <a:t>u</a:t>
            </a:r>
            <a:r>
              <a:rPr lang="en-US" baseline="-25000" dirty="0" err="1" smtClean="0">
                <a:cs typeface="Arial" charset="0"/>
              </a:rPr>
              <a:t>j</a:t>
            </a:r>
            <a:r>
              <a:rPr lang="en-US" dirty="0" smtClean="0">
                <a:cs typeface="Arial" charset="0"/>
              </a:rPr>
              <a:t>) ∧ </a:t>
            </a:r>
            <a:r>
              <a:rPr lang="en-US" dirty="0" err="1" smtClean="0">
                <a:cs typeface="Arial" charset="0"/>
              </a:rPr>
              <a:t>x</a:t>
            </a:r>
            <a:r>
              <a:rPr lang="en-US" baseline="-25000" dirty="0" err="1" smtClean="0">
                <a:cs typeface="Arial" charset="0"/>
              </a:rPr>
              <a:t>j</a:t>
            </a:r>
            <a:r>
              <a:rPr lang="en-US" baseline="30000" dirty="0" err="1" smtClean="0"/>
              <a:t>EF</a:t>
            </a:r>
            <a:r>
              <a:rPr lang="en-US" baseline="30000" dirty="0" smtClean="0"/>
              <a:t> </a:t>
            </a:r>
            <a:r>
              <a:rPr lang="en-US" baseline="30000" dirty="0" smtClean="0">
                <a:cs typeface="Arial" charset="0"/>
              </a:rPr>
              <a:t>p </a:t>
            </a:r>
            <a:r>
              <a:rPr lang="en-US" dirty="0" smtClean="0">
                <a:cs typeface="Arial" charset="0"/>
              </a:rPr>
              <a:t>)</a:t>
            </a:r>
          </a:p>
          <a:p>
            <a:pPr eaLnBrk="1" hangingPunct="1"/>
            <a:endParaRPr lang="en-US" dirty="0" smtClean="0"/>
          </a:p>
        </p:txBody>
      </p:sp>
      <p:sp>
        <p:nvSpPr>
          <p:cNvPr id="36876" name="Rectangle 39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" name="Group 8"/>
          <p:cNvGrpSpPr>
            <a:grpSpLocks/>
          </p:cNvGrpSpPr>
          <p:nvPr/>
        </p:nvGrpSpPr>
        <p:grpSpPr bwMode="auto">
          <a:xfrm>
            <a:off x="3886200" y="2595562"/>
            <a:ext cx="609600" cy="985838"/>
            <a:chOff x="2736" y="1772"/>
            <a:chExt cx="384" cy="621"/>
          </a:xfrm>
        </p:grpSpPr>
        <p:sp>
          <p:nvSpPr>
            <p:cNvPr id="18" name="Line 4"/>
            <p:cNvSpPr>
              <a:spLocks noChangeShapeType="1"/>
            </p:cNvSpPr>
            <p:nvPr/>
          </p:nvSpPr>
          <p:spPr bwMode="auto">
            <a:xfrm>
              <a:off x="2832" y="1968"/>
              <a:ext cx="96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5"/>
            <p:cNvSpPr>
              <a:spLocks noChangeShapeType="1"/>
            </p:cNvSpPr>
            <p:nvPr/>
          </p:nvSpPr>
          <p:spPr bwMode="auto">
            <a:xfrm flipV="1">
              <a:off x="2928" y="1968"/>
              <a:ext cx="96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 Box 6"/>
            <p:cNvSpPr txBox="1">
              <a:spLocks noChangeArrowheads="1"/>
            </p:cNvSpPr>
            <p:nvPr/>
          </p:nvSpPr>
          <p:spPr bwMode="auto">
            <a:xfrm>
              <a:off x="2736" y="2160"/>
              <a:ext cx="36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j = 0</a:t>
              </a:r>
            </a:p>
          </p:txBody>
        </p:sp>
        <p:sp>
          <p:nvSpPr>
            <p:cNvPr id="21" name="Text Box 7"/>
            <p:cNvSpPr txBox="1">
              <a:spLocks noChangeArrowheads="1"/>
            </p:cNvSpPr>
            <p:nvPr/>
          </p:nvSpPr>
          <p:spPr bwMode="auto">
            <a:xfrm>
              <a:off x="2736" y="1772"/>
              <a:ext cx="38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k 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971800" y="3821668"/>
            <a:ext cx="2939602" cy="2426732"/>
            <a:chOff x="2971800" y="3821668"/>
            <a:chExt cx="2939602" cy="2426732"/>
          </a:xfrm>
        </p:grpSpPr>
        <p:grpSp>
          <p:nvGrpSpPr>
            <p:cNvPr id="37" name="Group 36"/>
            <p:cNvGrpSpPr/>
            <p:nvPr/>
          </p:nvGrpSpPr>
          <p:grpSpPr>
            <a:xfrm>
              <a:off x="3048000" y="3962400"/>
              <a:ext cx="2362200" cy="1981200"/>
              <a:chOff x="3048000" y="3962400"/>
              <a:chExt cx="2362200" cy="1981200"/>
            </a:xfrm>
          </p:grpSpPr>
          <p:sp>
            <p:nvSpPr>
              <p:cNvPr id="22" name="Oval 21"/>
              <p:cNvSpPr/>
              <p:nvPr/>
            </p:nvSpPr>
            <p:spPr>
              <a:xfrm>
                <a:off x="3429000" y="4724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4191000" y="5486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4953000" y="4724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4191000" y="3962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7" name="Straight Arrow Connector 26"/>
              <p:cNvCxnSpPr>
                <a:endCxn id="22" idx="1"/>
              </p:cNvCxnSpPr>
              <p:nvPr/>
            </p:nvCxnSpPr>
            <p:spPr>
              <a:xfrm>
                <a:off x="3048000" y="4419600"/>
                <a:ext cx="447955" cy="371755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urved Connector 28"/>
              <p:cNvCxnSpPr>
                <a:stCxn id="22" idx="4"/>
                <a:endCxn id="23" idx="2"/>
              </p:cNvCxnSpPr>
              <p:nvPr/>
            </p:nvCxnSpPr>
            <p:spPr>
              <a:xfrm rot="16200000" flipH="1">
                <a:off x="3657600" y="5181600"/>
                <a:ext cx="533400" cy="533400"/>
              </a:xfrm>
              <a:prstGeom prst="curvedConnector2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hape 31"/>
              <p:cNvCxnSpPr>
                <a:stCxn id="23" idx="6"/>
                <a:endCxn id="24" idx="4"/>
              </p:cNvCxnSpPr>
              <p:nvPr/>
            </p:nvCxnSpPr>
            <p:spPr>
              <a:xfrm flipV="1">
                <a:off x="4648200" y="5181600"/>
                <a:ext cx="533400" cy="533400"/>
              </a:xfrm>
              <a:prstGeom prst="curvedConnector2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hape 33"/>
              <p:cNvCxnSpPr>
                <a:stCxn id="24" idx="0"/>
                <a:endCxn id="25" idx="6"/>
              </p:cNvCxnSpPr>
              <p:nvPr/>
            </p:nvCxnSpPr>
            <p:spPr>
              <a:xfrm rot="16200000" flipV="1">
                <a:off x="4648200" y="4191000"/>
                <a:ext cx="533400" cy="533400"/>
              </a:xfrm>
              <a:prstGeom prst="curvedConnector2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hape 35"/>
              <p:cNvCxnSpPr>
                <a:stCxn id="25" idx="2"/>
                <a:endCxn id="22" idx="0"/>
              </p:cNvCxnSpPr>
              <p:nvPr/>
            </p:nvCxnSpPr>
            <p:spPr>
              <a:xfrm rot="10800000" flipV="1">
                <a:off x="3657600" y="4191000"/>
                <a:ext cx="533400" cy="533400"/>
              </a:xfrm>
              <a:prstGeom prst="curvedConnector2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" name="Rectangle 37"/>
            <p:cNvSpPr/>
            <p:nvPr/>
          </p:nvSpPr>
          <p:spPr>
            <a:xfrm>
              <a:off x="3657600" y="3821668"/>
              <a:ext cx="5774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ea typeface="Cambria Math"/>
                </a:rPr>
                <a:t>EF </a:t>
              </a:r>
              <a:r>
                <a:rPr lang="en-US" dirty="0" smtClean="0">
                  <a:cs typeface="Arial" charset="0"/>
                </a:rPr>
                <a:t>p</a:t>
              </a:r>
              <a:endParaRPr lang="en-US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971800" y="5040868"/>
              <a:ext cx="5774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ea typeface="Cambria Math"/>
                </a:rPr>
                <a:t>EF </a:t>
              </a:r>
              <a:r>
                <a:rPr lang="en-US" dirty="0" smtClean="0">
                  <a:cs typeface="Arial" charset="0"/>
                </a:rPr>
                <a:t>p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070798" y="5879068"/>
              <a:ext cx="5774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ea typeface="Cambria Math"/>
                </a:rPr>
                <a:t>EF </a:t>
              </a:r>
              <a:r>
                <a:rPr lang="en-US" dirty="0" smtClean="0">
                  <a:cs typeface="Arial" charset="0"/>
                </a:rPr>
                <a:t>p</a:t>
              </a:r>
              <a:endParaRPr lang="en-US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334000" y="5029200"/>
              <a:ext cx="5774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ea typeface="Cambria Math"/>
                </a:rPr>
                <a:t>EF </a:t>
              </a:r>
              <a:r>
                <a:rPr lang="en-US" dirty="0" smtClean="0">
                  <a:cs typeface="Arial" charset="0"/>
                </a:rPr>
                <a:t>p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Solution: Ranks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Assign to each state </a:t>
            </a:r>
            <a:r>
              <a:rPr lang="en-US" dirty="0" err="1" smtClean="0"/>
              <a:t>u</a:t>
            </a:r>
            <a:r>
              <a:rPr lang="en-US" baseline="-25000" dirty="0" err="1" smtClean="0"/>
              <a:t>i</a:t>
            </a:r>
            <a:r>
              <a:rPr lang="en-US" dirty="0" smtClean="0"/>
              <a:t> a rank </a:t>
            </a:r>
            <a:r>
              <a:rPr lang="el-GR" dirty="0" smtClean="0"/>
              <a:t>ρ</a:t>
            </a:r>
            <a:r>
              <a:rPr lang="en-US" baseline="-25000" dirty="0" err="1" smtClean="0"/>
              <a:t>i</a:t>
            </a:r>
            <a:r>
              <a:rPr lang="en-US" baseline="-25000" dirty="0" smtClean="0"/>
              <a:t> </a:t>
            </a:r>
            <a:r>
              <a:rPr lang="en-US" dirty="0" smtClean="0"/>
              <a:t>from a</a:t>
            </a:r>
          </a:p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</a:rPr>
              <a:t>	well-founded set</a:t>
            </a:r>
            <a:r>
              <a:rPr lang="en-US" b="1" dirty="0" smtClean="0"/>
              <a:t> </a:t>
            </a:r>
            <a:r>
              <a:rPr lang="en-US" dirty="0" smtClean="0"/>
              <a:t>(e.g., </a:t>
            </a:r>
            <a:r>
              <a:rPr lang="en-US" dirty="0" smtClean="0">
                <a:latin typeface="Cambria Math"/>
                <a:ea typeface="Cambria Math"/>
              </a:rPr>
              <a:t>ℕ</a:t>
            </a:r>
            <a:r>
              <a:rPr lang="en-US" dirty="0" smtClean="0"/>
              <a:t>)</a:t>
            </a:r>
            <a:endParaRPr lang="en-US" b="1" dirty="0" smtClean="0"/>
          </a:p>
          <a:p>
            <a:pPr eaLnBrk="1" hangingPunct="1"/>
            <a:r>
              <a:rPr lang="en-US" dirty="0" smtClean="0"/>
              <a:t>In all obligations, the rank may not increase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For EF and EU, the rank must decrease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505200" y="3352800"/>
            <a:ext cx="1404938" cy="685800"/>
            <a:chOff x="2208" y="2400"/>
            <a:chExt cx="885" cy="432"/>
          </a:xfrm>
        </p:grpSpPr>
        <p:sp>
          <p:nvSpPr>
            <p:cNvPr id="37901" name="Oval 4"/>
            <p:cNvSpPr>
              <a:spLocks noChangeArrowheads="1"/>
            </p:cNvSpPr>
            <p:nvPr/>
          </p:nvSpPr>
          <p:spPr bwMode="auto">
            <a:xfrm>
              <a:off x="2256" y="268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02" name="Oval 5"/>
            <p:cNvSpPr>
              <a:spLocks noChangeArrowheads="1"/>
            </p:cNvSpPr>
            <p:nvPr/>
          </p:nvSpPr>
          <p:spPr bwMode="auto">
            <a:xfrm>
              <a:off x="2880" y="268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37903" name="AutoShape 6"/>
            <p:cNvCxnSpPr>
              <a:cxnSpLocks noChangeShapeType="1"/>
              <a:stCxn id="37901" idx="6"/>
              <a:endCxn id="37902" idx="2"/>
            </p:cNvCxnSpPr>
            <p:nvPr/>
          </p:nvCxnSpPr>
          <p:spPr bwMode="auto">
            <a:xfrm>
              <a:off x="2400" y="2760"/>
              <a:ext cx="48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7904" name="Text Box 7"/>
            <p:cNvSpPr txBox="1">
              <a:spLocks noChangeArrowheads="1"/>
            </p:cNvSpPr>
            <p:nvPr/>
          </p:nvSpPr>
          <p:spPr bwMode="auto">
            <a:xfrm>
              <a:off x="2208" y="2400"/>
              <a:ext cx="26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l-GR" dirty="0" smtClean="0">
                  <a:latin typeface="cmmi10" pitchFamily="34" charset="0"/>
                </a:rPr>
                <a:t>ρ</a:t>
              </a:r>
              <a:r>
                <a:rPr lang="en-US" dirty="0" smtClean="0">
                  <a:latin typeface="cmmi10" pitchFamily="34" charset="0"/>
                </a:rPr>
                <a:t> </a:t>
              </a:r>
              <a:r>
                <a:rPr lang="en-US" baseline="-25000" dirty="0" err="1" smtClean="0">
                  <a:latin typeface="cmmi10" pitchFamily="34" charset="0"/>
                </a:rPr>
                <a:t>i</a:t>
              </a:r>
              <a:endParaRPr lang="en-US" baseline="30000" dirty="0">
                <a:latin typeface="cmmi10" pitchFamily="34" charset="0"/>
              </a:endParaRPr>
            </a:p>
          </p:txBody>
        </p:sp>
        <p:sp>
          <p:nvSpPr>
            <p:cNvPr id="37905" name="Text Box 8"/>
            <p:cNvSpPr txBox="1">
              <a:spLocks noChangeArrowheads="1"/>
            </p:cNvSpPr>
            <p:nvPr/>
          </p:nvSpPr>
          <p:spPr bwMode="auto">
            <a:xfrm>
              <a:off x="2832" y="2400"/>
              <a:ext cx="26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l-GR" dirty="0" smtClean="0">
                  <a:latin typeface="cmmi10" pitchFamily="34" charset="0"/>
                </a:rPr>
                <a:t>ρ</a:t>
              </a:r>
              <a:r>
                <a:rPr lang="en-US" dirty="0" smtClean="0">
                  <a:latin typeface="cmmi10" pitchFamily="34" charset="0"/>
                </a:rPr>
                <a:t> </a:t>
              </a:r>
              <a:r>
                <a:rPr lang="en-US" baseline="-25000" dirty="0" smtClean="0">
                  <a:latin typeface="cmmi10" pitchFamily="34" charset="0"/>
                </a:rPr>
                <a:t>j</a:t>
              </a:r>
              <a:endParaRPr lang="en-US" baseline="30000" dirty="0">
                <a:latin typeface="cmmi10" pitchFamily="34" charset="0"/>
              </a:endParaRPr>
            </a:p>
          </p:txBody>
        </p:sp>
        <p:sp>
          <p:nvSpPr>
            <p:cNvPr id="37906" name="Text Box 9"/>
            <p:cNvSpPr txBox="1">
              <a:spLocks noChangeArrowheads="1"/>
            </p:cNvSpPr>
            <p:nvPr/>
          </p:nvSpPr>
          <p:spPr bwMode="auto">
            <a:xfrm>
              <a:off x="2534" y="2400"/>
              <a:ext cx="22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ambria Math"/>
                  <a:ea typeface="Cambria Math"/>
                </a:rPr>
                <a:t>≥</a:t>
              </a:r>
              <a:endParaRPr lang="en-US" dirty="0">
                <a:latin typeface="cmsy10" pitchFamily="34" charset="0"/>
              </a:endParaRP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3500438" y="5105400"/>
            <a:ext cx="1404937" cy="685800"/>
            <a:chOff x="2208" y="2400"/>
            <a:chExt cx="885" cy="432"/>
          </a:xfrm>
        </p:grpSpPr>
        <p:sp>
          <p:nvSpPr>
            <p:cNvPr id="37895" name="Oval 12"/>
            <p:cNvSpPr>
              <a:spLocks noChangeArrowheads="1"/>
            </p:cNvSpPr>
            <p:nvPr/>
          </p:nvSpPr>
          <p:spPr bwMode="auto">
            <a:xfrm>
              <a:off x="2256" y="268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6" name="Oval 13"/>
            <p:cNvSpPr>
              <a:spLocks noChangeArrowheads="1"/>
            </p:cNvSpPr>
            <p:nvPr/>
          </p:nvSpPr>
          <p:spPr bwMode="auto">
            <a:xfrm>
              <a:off x="2880" y="268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37897" name="AutoShape 14"/>
            <p:cNvCxnSpPr>
              <a:cxnSpLocks noChangeShapeType="1"/>
              <a:stCxn id="37895" idx="6"/>
              <a:endCxn id="37896" idx="2"/>
            </p:cNvCxnSpPr>
            <p:nvPr/>
          </p:nvCxnSpPr>
          <p:spPr bwMode="auto">
            <a:xfrm>
              <a:off x="2400" y="2760"/>
              <a:ext cx="48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7898" name="Text Box 15"/>
            <p:cNvSpPr txBox="1">
              <a:spLocks noChangeArrowheads="1"/>
            </p:cNvSpPr>
            <p:nvPr/>
          </p:nvSpPr>
          <p:spPr bwMode="auto">
            <a:xfrm>
              <a:off x="2208" y="2400"/>
              <a:ext cx="26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l-GR" dirty="0" smtClean="0">
                  <a:latin typeface="cmmi10" pitchFamily="34" charset="0"/>
                </a:rPr>
                <a:t>ρ</a:t>
              </a:r>
              <a:r>
                <a:rPr lang="en-US" dirty="0" smtClean="0">
                  <a:latin typeface="cmmi10" pitchFamily="34" charset="0"/>
                </a:rPr>
                <a:t> </a:t>
              </a:r>
              <a:r>
                <a:rPr lang="en-US" baseline="-25000" dirty="0" err="1" smtClean="0">
                  <a:latin typeface="cmmi10" pitchFamily="34" charset="0"/>
                </a:rPr>
                <a:t>i</a:t>
              </a:r>
              <a:endParaRPr lang="en-US" baseline="30000" dirty="0">
                <a:latin typeface="cmmi10" pitchFamily="34" charset="0"/>
              </a:endParaRPr>
            </a:p>
          </p:txBody>
        </p:sp>
        <p:sp>
          <p:nvSpPr>
            <p:cNvPr id="37899" name="Text Box 16"/>
            <p:cNvSpPr txBox="1">
              <a:spLocks noChangeArrowheads="1"/>
            </p:cNvSpPr>
            <p:nvPr/>
          </p:nvSpPr>
          <p:spPr bwMode="auto">
            <a:xfrm>
              <a:off x="2832" y="2400"/>
              <a:ext cx="26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l-GR" dirty="0" smtClean="0">
                  <a:latin typeface="cmmi10" pitchFamily="34" charset="0"/>
                </a:rPr>
                <a:t>ρ</a:t>
              </a:r>
              <a:r>
                <a:rPr lang="en-US" dirty="0" smtClean="0">
                  <a:latin typeface="cmmi10" pitchFamily="34" charset="0"/>
                </a:rPr>
                <a:t> </a:t>
              </a:r>
              <a:r>
                <a:rPr lang="en-US" baseline="-25000" dirty="0" smtClean="0">
                  <a:latin typeface="cmmi10" pitchFamily="34" charset="0"/>
                </a:rPr>
                <a:t>j</a:t>
              </a:r>
              <a:endParaRPr lang="en-US" baseline="30000" dirty="0">
                <a:latin typeface="cmmi10" pitchFamily="34" charset="0"/>
              </a:endParaRPr>
            </a:p>
          </p:txBody>
        </p:sp>
        <p:sp>
          <p:nvSpPr>
            <p:cNvPr id="37900" name="Text Box 17"/>
            <p:cNvSpPr txBox="1">
              <a:spLocks noChangeArrowheads="1"/>
            </p:cNvSpPr>
            <p:nvPr/>
          </p:nvSpPr>
          <p:spPr bwMode="auto">
            <a:xfrm>
              <a:off x="2534" y="2400"/>
              <a:ext cx="2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mmi10" pitchFamily="34" charset="0"/>
                </a:rPr>
                <a:t>&gt;</a:t>
              </a:r>
            </a:p>
          </p:txBody>
        </p:sp>
      </p:grpSp>
      <p:sp>
        <p:nvSpPr>
          <p:cNvPr id="95250" name="Rectangle 18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Mutual Exclusion</a:t>
            </a:r>
          </a:p>
        </p:txBody>
      </p:sp>
      <p:sp>
        <p:nvSpPr>
          <p:cNvPr id="159748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4394200" cy="302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 dirty="0"/>
              <a:t>process 0:</a:t>
            </a:r>
          </a:p>
          <a:p>
            <a:r>
              <a:rPr lang="en-US" sz="2400" dirty="0"/>
              <a:t>initially c0 := 0, done0 := 0;</a:t>
            </a:r>
          </a:p>
          <a:p>
            <a:r>
              <a:rPr lang="en-US" sz="2400" dirty="0"/>
              <a:t>step:</a:t>
            </a:r>
          </a:p>
          <a:p>
            <a:r>
              <a:rPr lang="en-US" sz="2400" dirty="0"/>
              <a:t>next(c0) := case</a:t>
            </a:r>
          </a:p>
          <a:p>
            <a:r>
              <a:rPr lang="en-US" sz="2400" dirty="0"/>
              <a:t>	c0 = 0 </a:t>
            </a:r>
            <a:r>
              <a:rPr lang="en-US" sz="2400" b="1" dirty="0" smtClean="0">
                <a:latin typeface="Cambria Math"/>
                <a:ea typeface="Cambria Math"/>
              </a:rPr>
              <a:t>⋀</a:t>
            </a:r>
            <a:r>
              <a:rPr lang="en-US" sz="2400" dirty="0" smtClean="0"/>
              <a:t> </a:t>
            </a:r>
            <a:r>
              <a:rPr lang="en-US" sz="2400" dirty="0"/>
              <a:t>!done0 : { 0, 1};</a:t>
            </a:r>
          </a:p>
          <a:p>
            <a:r>
              <a:rPr lang="en-US" sz="2400" dirty="0"/>
              <a:t>	else : 0;</a:t>
            </a:r>
          </a:p>
          <a:p>
            <a:r>
              <a:rPr lang="en-US" sz="2400" dirty="0"/>
              <a:t>	</a:t>
            </a:r>
            <a:r>
              <a:rPr lang="en-US" sz="2400" dirty="0" err="1"/>
              <a:t>esac</a:t>
            </a:r>
            <a:endParaRPr lang="en-US" sz="2400" dirty="0"/>
          </a:p>
          <a:p>
            <a:r>
              <a:rPr lang="en-US" sz="2400" dirty="0"/>
              <a:t>next(done0) := done0 </a:t>
            </a:r>
            <a:r>
              <a:rPr lang="en-US" sz="2400" b="1" dirty="0" smtClean="0">
                <a:latin typeface="Cambria Math"/>
                <a:ea typeface="Cambria Math"/>
              </a:rPr>
              <a:t>⋁</a:t>
            </a:r>
            <a:r>
              <a:rPr lang="en-US" sz="2400" dirty="0" smtClean="0"/>
              <a:t> </a:t>
            </a:r>
            <a:r>
              <a:rPr lang="en-US" sz="2400" dirty="0"/>
              <a:t>c0;</a:t>
            </a:r>
          </a:p>
        </p:txBody>
      </p:sp>
      <p:sp>
        <p:nvSpPr>
          <p:cNvPr id="159749" name="Text Box 5"/>
          <p:cNvSpPr txBox="1">
            <a:spLocks noChangeArrowheads="1"/>
          </p:cNvSpPr>
          <p:nvPr/>
        </p:nvSpPr>
        <p:spPr bwMode="auto">
          <a:xfrm>
            <a:off x="5029200" y="1600200"/>
            <a:ext cx="3587264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u="sng" dirty="0"/>
              <a:t>process 1:</a:t>
            </a:r>
          </a:p>
          <a:p>
            <a:r>
              <a:rPr lang="en-US" sz="2400" dirty="0"/>
              <a:t>initially c1 := 0, done1 := 0;</a:t>
            </a:r>
          </a:p>
          <a:p>
            <a:r>
              <a:rPr lang="en-US" sz="2400" dirty="0"/>
              <a:t>step:</a:t>
            </a:r>
          </a:p>
          <a:p>
            <a:r>
              <a:rPr lang="en-US" sz="2400" dirty="0"/>
              <a:t>next(c1) := c0;</a:t>
            </a:r>
          </a:p>
          <a:p>
            <a:r>
              <a:rPr lang="en-US" sz="2400" dirty="0"/>
              <a:t>next(done1) := done1 </a:t>
            </a:r>
            <a:r>
              <a:rPr lang="en-US" sz="2400" b="1" dirty="0" smtClean="0">
                <a:latin typeface="Cambria Math"/>
                <a:ea typeface="Cambria Math"/>
              </a:rPr>
              <a:t>⋁</a:t>
            </a:r>
            <a:r>
              <a:rPr lang="en-US" sz="2400" dirty="0" smtClean="0"/>
              <a:t> </a:t>
            </a:r>
            <a:r>
              <a:rPr lang="en-US" sz="2400" dirty="0"/>
              <a:t>c1;</a:t>
            </a:r>
          </a:p>
        </p:txBody>
      </p:sp>
      <p:sp>
        <p:nvSpPr>
          <p:cNvPr id="159750" name="Rectangle 6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8" grpId="0" animBg="1"/>
      <p:bldP spid="159749" grpId="0" animBg="1"/>
      <p:bldP spid="159750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Encoding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DISPROVE</a:t>
            </a:r>
            <a:r>
              <a:rPr lang="en-US" baseline="-25000" dirty="0" smtClean="0"/>
              <a:t>M</a:t>
            </a:r>
            <a:r>
              <a:rPr lang="en-US" baseline="-25000" dirty="0" smtClean="0">
                <a:cs typeface="Times New Roman" pitchFamily="18" charset="0"/>
              </a:rPr>
              <a:t>,</a:t>
            </a:r>
            <a:r>
              <a:rPr lang="el-GR" baseline="-25000" dirty="0" smtClean="0">
                <a:latin typeface="Cambria" pitchFamily="18" charset="0"/>
              </a:rPr>
              <a:t>φ</a:t>
            </a:r>
            <a:r>
              <a:rPr lang="en-US" baseline="-25000" dirty="0" smtClean="0"/>
              <a:t>,k</a:t>
            </a:r>
            <a:r>
              <a:rPr lang="en-US" dirty="0" smtClean="0"/>
              <a:t> : conjunction of</a:t>
            </a:r>
          </a:p>
          <a:p>
            <a:pPr lvl="1"/>
            <a:r>
              <a:rPr lang="en-US" b="1" dirty="0" smtClean="0">
                <a:solidFill>
                  <a:schemeClr val="tx2"/>
                </a:solidFill>
              </a:rPr>
              <a:t>Invariance &amp; Progress:</a:t>
            </a:r>
          </a:p>
          <a:p>
            <a:pPr lvl="1">
              <a:buNone/>
            </a:pPr>
            <a:r>
              <a:rPr lang="en-US" dirty="0" smtClean="0"/>
              <a:t>	For each 0 </a:t>
            </a:r>
            <a:r>
              <a:rPr lang="en-US" dirty="0" smtClean="0">
                <a:latin typeface="Cambria Math"/>
                <a:ea typeface="Cambria Math"/>
              </a:rPr>
              <a:t>≤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</a:t>
            </a:r>
            <a:r>
              <a:rPr lang="en-US" dirty="0" smtClean="0"/>
              <a:t> k and </a:t>
            </a:r>
            <a:r>
              <a:rPr lang="el-GR" dirty="0" smtClean="0"/>
              <a:t>ψ</a:t>
            </a:r>
            <a:r>
              <a:rPr lang="en-US" dirty="0" smtClean="0"/>
              <a:t> ∊ sub(</a:t>
            </a:r>
            <a:r>
              <a:rPr lang="el-GR" dirty="0" smtClean="0">
                <a:latin typeface="Cambria" pitchFamily="18" charset="0"/>
              </a:rPr>
              <a:t>φ</a:t>
            </a:r>
            <a:r>
              <a:rPr lang="en-US" dirty="0" smtClean="0"/>
              <a:t>)</a:t>
            </a:r>
            <a:r>
              <a:rPr lang="en-US" dirty="0" smtClean="0">
                <a:cs typeface="Arial" charset="0"/>
              </a:rPr>
              <a:t>:</a:t>
            </a:r>
            <a:r>
              <a:rPr lang="en-US" dirty="0" smtClean="0"/>
              <a:t> x</a:t>
            </a:r>
            <a:r>
              <a:rPr lang="en-US" baseline="-25000" dirty="0" smtClean="0"/>
              <a:t>i</a:t>
            </a:r>
            <a:r>
              <a:rPr lang="el-GR" baseline="30000" dirty="0" smtClean="0"/>
              <a:t>ψ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→</a:t>
            </a:r>
            <a:r>
              <a:rPr lang="en-US" dirty="0" smtClean="0">
                <a:ea typeface="Cambria Math"/>
              </a:rPr>
              <a:t> ⟦</a:t>
            </a:r>
            <a:r>
              <a:rPr lang="el-GR" dirty="0" smtClean="0">
                <a:ea typeface="Cambria Math"/>
              </a:rPr>
              <a:t>ψ</a:t>
            </a:r>
            <a:r>
              <a:rPr lang="en-US" dirty="0" smtClean="0">
                <a:ea typeface="Cambria Math"/>
              </a:rPr>
              <a:t>⟧</a:t>
            </a:r>
            <a:r>
              <a:rPr lang="en-US" baseline="-25000" dirty="0" err="1" smtClean="0"/>
              <a:t>i</a:t>
            </a:r>
            <a:endParaRPr lang="en-US" dirty="0" smtClean="0"/>
          </a:p>
          <a:p>
            <a:pPr lvl="1" eaLnBrk="1" hangingPunct="1"/>
            <a:r>
              <a:rPr lang="en-US" dirty="0" smtClean="0">
                <a:cs typeface="Arial" charset="0"/>
              </a:rPr>
              <a:t>I(u</a:t>
            </a:r>
            <a:r>
              <a:rPr lang="en-US" baseline="-25000" dirty="0" smtClean="0">
                <a:cs typeface="Arial" charset="0"/>
              </a:rPr>
              <a:t>0</a:t>
            </a:r>
            <a:r>
              <a:rPr lang="en-US" dirty="0" smtClean="0">
                <a:cs typeface="Arial" charset="0"/>
              </a:rPr>
              <a:t>)</a:t>
            </a:r>
          </a:p>
          <a:p>
            <a:pPr lvl="1" eaLnBrk="1" hangingPunct="1"/>
            <a:r>
              <a:rPr lang="en-US" dirty="0" smtClean="0"/>
              <a:t>x</a:t>
            </a:r>
            <a:r>
              <a:rPr lang="en-US" baseline="-25000" dirty="0" smtClean="0"/>
              <a:t>0</a:t>
            </a:r>
            <a:r>
              <a:rPr lang="el-GR" baseline="30000" dirty="0" smtClean="0">
                <a:latin typeface="Cambria" pitchFamily="18" charset="0"/>
              </a:rPr>
              <a:t>φ</a:t>
            </a:r>
            <a:endParaRPr lang="en-US" dirty="0" smtClean="0">
              <a:latin typeface="Cambria" pitchFamily="18" charset="0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981200" y="3276600"/>
            <a:ext cx="1550654" cy="990600"/>
            <a:chOff x="1981200" y="3276600"/>
            <a:chExt cx="1550654" cy="990600"/>
          </a:xfrm>
        </p:grpSpPr>
        <p:sp>
          <p:nvSpPr>
            <p:cNvPr id="5" name="Right Brace 4"/>
            <p:cNvSpPr/>
            <p:nvPr/>
          </p:nvSpPr>
          <p:spPr>
            <a:xfrm>
              <a:off x="1981200" y="3276600"/>
              <a:ext cx="304800" cy="990600"/>
            </a:xfrm>
            <a:prstGeom prst="rightBrac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286000" y="3505200"/>
              <a:ext cx="12458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 smtClean="0">
                  <a:solidFill>
                    <a:schemeClr val="tx2"/>
                  </a:solidFill>
                </a:rPr>
                <a:t>Initiality</a:t>
              </a:r>
              <a:endParaRPr lang="en-US" sz="2400" b="1" dirty="0">
                <a:solidFill>
                  <a:schemeClr val="tx2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Bounded Model-Checking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3200400"/>
            <a:ext cx="8001000" cy="17526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Input:</a:t>
            </a:r>
          </a:p>
          <a:p>
            <a:pPr lvl="1"/>
            <a:r>
              <a:rPr lang="en-US" dirty="0" smtClean="0"/>
              <a:t>A model M</a:t>
            </a:r>
            <a:endParaRPr lang="en-US" i="1" dirty="0" smtClean="0"/>
          </a:p>
          <a:p>
            <a:pPr lvl="1"/>
            <a:r>
              <a:rPr lang="en-US" dirty="0" smtClean="0"/>
              <a:t>A specification </a:t>
            </a:r>
            <a:r>
              <a:rPr lang="el-GR" dirty="0" smtClean="0">
                <a:latin typeface="Cambria Math"/>
                <a:ea typeface="Cambria Math"/>
              </a:rPr>
              <a:t>φ</a:t>
            </a:r>
            <a:endParaRPr lang="en-US" dirty="0" smtClean="0">
              <a:latin typeface="Cambria Math"/>
              <a:ea typeface="Cambria Math"/>
            </a:endParaRPr>
          </a:p>
          <a:p>
            <a:pPr>
              <a:buNone/>
            </a:pPr>
            <a:r>
              <a:rPr lang="en-US" dirty="0" smtClean="0">
                <a:ea typeface="Cambria Math"/>
              </a:rPr>
              <a:t>	For k = 1 to ?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ea typeface="Cambria Math"/>
              </a:rPr>
              <a:t>Construct </a:t>
            </a:r>
            <a:r>
              <a:rPr lang="el-GR" dirty="0" smtClean="0">
                <a:ea typeface="Cambria Math"/>
              </a:rPr>
              <a:t>α</a:t>
            </a:r>
            <a:r>
              <a:rPr lang="en-US" dirty="0" smtClean="0">
                <a:ea typeface="Cambria Math"/>
              </a:rPr>
              <a:t> = </a:t>
            </a:r>
            <a:r>
              <a:rPr lang="en-US" dirty="0" smtClean="0"/>
              <a:t>DISPROVE</a:t>
            </a:r>
            <a:r>
              <a:rPr lang="en-US" baseline="-25000" dirty="0" smtClean="0"/>
              <a:t>M</a:t>
            </a:r>
            <a:r>
              <a:rPr lang="en-US" baseline="-25000" dirty="0" smtClean="0">
                <a:cs typeface="Times New Roman" pitchFamily="18" charset="0"/>
              </a:rPr>
              <a:t>,</a:t>
            </a:r>
            <a:r>
              <a:rPr lang="el-GR" baseline="-25000" dirty="0" smtClean="0">
                <a:latin typeface="Cambria" pitchFamily="18" charset="0"/>
              </a:rPr>
              <a:t>φ</a:t>
            </a:r>
            <a:r>
              <a:rPr lang="en-US" baseline="-25000" dirty="0" smtClean="0"/>
              <a:t>,k</a:t>
            </a:r>
            <a:r>
              <a:rPr lang="en-US" dirty="0" smtClean="0"/>
              <a:t>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If SAT(</a:t>
            </a:r>
            <a:r>
              <a:rPr lang="el-GR" dirty="0" smtClean="0"/>
              <a:t>α</a:t>
            </a:r>
            <a:r>
              <a:rPr lang="en-US" dirty="0" smtClean="0"/>
              <a:t>) return </a:t>
            </a:r>
            <a:r>
              <a:rPr lang="en-US" b="1" dirty="0" smtClean="0"/>
              <a:t>false</a:t>
            </a:r>
            <a:endParaRPr lang="en-US" dirty="0"/>
          </a:p>
        </p:txBody>
      </p:sp>
      <p:sp>
        <p:nvSpPr>
          <p:cNvPr id="12" name="Rectangle 11">
            <a:hlinkClick r:id="rId2" action="ppaction://hlinksldjump"/>
          </p:cNvPr>
          <p:cNvSpPr/>
          <p:nvPr/>
        </p:nvSpPr>
        <p:spPr>
          <a:xfrm flipH="1" flipV="1">
            <a:off x="8839200" y="6629400"/>
            <a:ext cx="121918" cy="121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Size of the Encoding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Uses </a:t>
            </a:r>
            <a:r>
              <a:rPr lang="en-US" dirty="0" smtClean="0">
                <a:latin typeface="cmmi10" pitchFamily="34" charset="0"/>
              </a:rPr>
              <a:t>k</a:t>
            </a:r>
            <a:r>
              <a:rPr lang="en-US" dirty="0" smtClean="0"/>
              <a:t> model states</a:t>
            </a:r>
          </a:p>
          <a:p>
            <a:pPr eaLnBrk="1" hangingPunct="1"/>
            <a:r>
              <a:rPr lang="en-US" dirty="0" smtClean="0"/>
              <a:t>Annotation: k </a:t>
            </a:r>
            <a:r>
              <a:rPr lang="en-US" dirty="0" smtClean="0">
                <a:latin typeface="Cambria Math"/>
                <a:ea typeface="Cambria Math"/>
              </a:rPr>
              <a:t>·</a:t>
            </a:r>
            <a:r>
              <a:rPr lang="en-US" dirty="0" smtClean="0"/>
              <a:t>|sub(</a:t>
            </a:r>
            <a:r>
              <a:rPr lang="el-GR" dirty="0" smtClean="0">
                <a:latin typeface="Cambria" pitchFamily="18" charset="0"/>
              </a:rPr>
              <a:t>φ</a:t>
            </a:r>
            <a:r>
              <a:rPr lang="en-US" dirty="0" smtClean="0"/>
              <a:t>)|</a:t>
            </a:r>
          </a:p>
          <a:p>
            <a:r>
              <a:rPr lang="en-US" dirty="0" smtClean="0"/>
              <a:t>Ranks: k </a:t>
            </a:r>
            <a:r>
              <a:rPr lang="en-US" dirty="0" smtClean="0">
                <a:latin typeface="Cambria Math"/>
                <a:ea typeface="Cambria Math"/>
              </a:rPr>
              <a:t>· </a:t>
            </a:r>
            <a:r>
              <a:rPr lang="en-US" dirty="0" smtClean="0">
                <a:ea typeface="Cambria Math"/>
              </a:rPr>
              <a:t>size(</a:t>
            </a:r>
            <a:r>
              <a:rPr lang="el-GR" dirty="0" smtClean="0">
                <a:latin typeface="Cambria Math" pitchFamily="18" charset="0"/>
                <a:ea typeface="Cambria Math" pitchFamily="18" charset="0"/>
              </a:rPr>
              <a:t>ρ</a:t>
            </a:r>
            <a:r>
              <a:rPr lang="en-US" baseline="-25000" dirty="0" err="1" smtClean="0">
                <a:ea typeface="Cambria Math" pitchFamily="18" charset="0"/>
              </a:rPr>
              <a:t>i</a:t>
            </a:r>
            <a:r>
              <a:rPr lang="en-US" dirty="0" smtClean="0">
                <a:ea typeface="Cambria Math"/>
              </a:rPr>
              <a:t>) = k log k</a:t>
            </a:r>
          </a:p>
          <a:p>
            <a:endParaRPr lang="en-US" dirty="0" smtClean="0">
              <a:ea typeface="Cambria Math"/>
            </a:endParaRPr>
          </a:p>
          <a:p>
            <a:pPr>
              <a:buNone/>
            </a:pPr>
            <a:r>
              <a:rPr lang="en-US" dirty="0" smtClean="0">
                <a:ea typeface="Cambria Math"/>
              </a:rPr>
              <a:t>	O(</a:t>
            </a:r>
            <a:r>
              <a:rPr lang="en-US" dirty="0" smtClean="0"/>
              <a:t>k </a:t>
            </a:r>
            <a:r>
              <a:rPr lang="en-US" dirty="0" smtClean="0">
                <a:latin typeface="Cambria Math"/>
                <a:ea typeface="Cambria Math"/>
              </a:rPr>
              <a:t>·</a:t>
            </a:r>
            <a:r>
              <a:rPr lang="en-US" dirty="0" smtClean="0"/>
              <a:t>|sub(</a:t>
            </a:r>
            <a:r>
              <a:rPr lang="el-GR" dirty="0" smtClean="0">
                <a:latin typeface="Cambria" pitchFamily="18" charset="0"/>
              </a:rPr>
              <a:t>φ</a:t>
            </a:r>
            <a:r>
              <a:rPr lang="en-US" dirty="0" smtClean="0"/>
              <a:t>)| + k log k)</a:t>
            </a:r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5334000" y="3124200"/>
            <a:ext cx="2939602" cy="2426732"/>
            <a:chOff x="2971800" y="3821668"/>
            <a:chExt cx="2939602" cy="2426732"/>
          </a:xfrm>
        </p:grpSpPr>
        <p:grpSp>
          <p:nvGrpSpPr>
            <p:cNvPr id="16" name="Group 36"/>
            <p:cNvGrpSpPr/>
            <p:nvPr/>
          </p:nvGrpSpPr>
          <p:grpSpPr>
            <a:xfrm>
              <a:off x="3048000" y="3962400"/>
              <a:ext cx="2362200" cy="1981200"/>
              <a:chOff x="3048000" y="3962400"/>
              <a:chExt cx="2362200" cy="1981200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3429000" y="4724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91000" y="5486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4953000" y="4724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4191000" y="3962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Arrow Connector 24"/>
              <p:cNvCxnSpPr>
                <a:endCxn id="21" idx="1"/>
              </p:cNvCxnSpPr>
              <p:nvPr/>
            </p:nvCxnSpPr>
            <p:spPr>
              <a:xfrm>
                <a:off x="3048000" y="4419600"/>
                <a:ext cx="447955" cy="371755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urved Connector 28"/>
              <p:cNvCxnSpPr>
                <a:stCxn id="21" idx="4"/>
                <a:endCxn id="22" idx="2"/>
              </p:cNvCxnSpPr>
              <p:nvPr/>
            </p:nvCxnSpPr>
            <p:spPr>
              <a:xfrm rot="16200000" flipH="1">
                <a:off x="3657600" y="5181600"/>
                <a:ext cx="533400" cy="533400"/>
              </a:xfrm>
              <a:prstGeom prst="curvedConnector2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hape 26"/>
              <p:cNvCxnSpPr>
                <a:stCxn id="22" idx="6"/>
                <a:endCxn id="23" idx="4"/>
              </p:cNvCxnSpPr>
              <p:nvPr/>
            </p:nvCxnSpPr>
            <p:spPr>
              <a:xfrm flipV="1">
                <a:off x="4648200" y="5181600"/>
                <a:ext cx="533400" cy="533400"/>
              </a:xfrm>
              <a:prstGeom prst="curvedConnector2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hape 27"/>
              <p:cNvCxnSpPr>
                <a:stCxn id="23" idx="0"/>
                <a:endCxn id="24" idx="6"/>
              </p:cNvCxnSpPr>
              <p:nvPr/>
            </p:nvCxnSpPr>
            <p:spPr>
              <a:xfrm rot="16200000" flipV="1">
                <a:off x="4648200" y="4191000"/>
                <a:ext cx="533400" cy="533400"/>
              </a:xfrm>
              <a:prstGeom prst="curvedConnector2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hape 28"/>
              <p:cNvCxnSpPr>
                <a:stCxn id="24" idx="2"/>
                <a:endCxn id="21" idx="0"/>
              </p:cNvCxnSpPr>
              <p:nvPr/>
            </p:nvCxnSpPr>
            <p:spPr>
              <a:xfrm rot="10800000" flipV="1">
                <a:off x="3657600" y="4191000"/>
                <a:ext cx="533400" cy="533400"/>
              </a:xfrm>
              <a:prstGeom prst="curvedConnector2">
                <a:avLst/>
              </a:prstGeom>
              <a:ln w="158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Rectangle 16"/>
            <p:cNvSpPr/>
            <p:nvPr/>
          </p:nvSpPr>
          <p:spPr>
            <a:xfrm>
              <a:off x="3657600" y="3821668"/>
              <a:ext cx="5774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ea typeface="Cambria Math"/>
                </a:rPr>
                <a:t>EF </a:t>
              </a:r>
              <a:r>
                <a:rPr lang="en-US" dirty="0" smtClean="0">
                  <a:cs typeface="Arial" charset="0"/>
                </a:rPr>
                <a:t>p</a:t>
              </a:r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971800" y="5040868"/>
              <a:ext cx="5774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ea typeface="Cambria Math"/>
                </a:rPr>
                <a:t>EF </a:t>
              </a:r>
              <a:r>
                <a:rPr lang="en-US" dirty="0" smtClean="0">
                  <a:cs typeface="Arial" charset="0"/>
                </a:rPr>
                <a:t>p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070798" y="5879068"/>
              <a:ext cx="5774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ea typeface="Cambria Math"/>
                </a:rPr>
                <a:t>EF </a:t>
              </a:r>
              <a:r>
                <a:rPr lang="en-US" dirty="0" smtClean="0">
                  <a:cs typeface="Arial" charset="0"/>
                </a:rPr>
                <a:t>p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334000" y="5029200"/>
              <a:ext cx="5774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ea typeface="Cambria Math"/>
                </a:rPr>
                <a:t>EF </a:t>
              </a:r>
              <a:r>
                <a:rPr lang="en-US" dirty="0" smtClean="0">
                  <a:cs typeface="Arial" charset="0"/>
                </a:rPr>
                <a:t>p</a:t>
              </a:r>
              <a:endParaRPr lang="en-US" dirty="0"/>
            </a:p>
          </p:txBody>
        </p:sp>
      </p:grpSp>
      <p:sp>
        <p:nvSpPr>
          <p:cNvPr id="30" name="Rectangle 29"/>
          <p:cNvSpPr/>
          <p:nvPr/>
        </p:nvSpPr>
        <p:spPr>
          <a:xfrm>
            <a:off x="3733800" y="2819400"/>
            <a:ext cx="1524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914400" y="3655594"/>
            <a:ext cx="3657600" cy="200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75291" y="4825425"/>
            <a:ext cx="47325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(Compare to O(</a:t>
            </a:r>
            <a:r>
              <a:rPr lang="en-US" sz="3200" dirty="0" err="1" smtClean="0"/>
              <a:t>k</a:t>
            </a:r>
            <a:r>
              <a:rPr lang="en-US" sz="3200" baseline="30000" dirty="0" err="1" smtClean="0"/>
              <a:t>d</a:t>
            </a:r>
            <a:r>
              <a:rPr lang="en-US" sz="3200" dirty="0" smtClean="0"/>
              <a:t>) or O(2</a:t>
            </a:r>
            <a:r>
              <a:rPr lang="en-US" sz="3200" baseline="30000" dirty="0" smtClean="0"/>
              <a:t>k</a:t>
            </a:r>
            <a:r>
              <a:rPr lang="en-US" sz="3200" dirty="0" smtClean="0"/>
              <a:t>))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6" grpId="0" animBg="1"/>
      <p:bldP spid="30" grpId="0" animBg="1"/>
      <p:bldP spid="4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Experimental Results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Implemented in NuSMV2 for ACTL</a:t>
            </a:r>
          </a:p>
          <a:p>
            <a:pPr eaLnBrk="1" hangingPunct="1"/>
            <a:r>
              <a:rPr lang="en-US" dirty="0" smtClean="0"/>
              <a:t>Random models &amp; properties</a:t>
            </a:r>
          </a:p>
          <a:p>
            <a:r>
              <a:rPr lang="en-US" dirty="0" smtClean="0"/>
              <a:t>Percentage of properties disproven: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8915400" y="67818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" name="Group 4"/>
          <p:cNvGraphicFramePr>
            <a:graphicFrameLocks/>
          </p:cNvGraphicFramePr>
          <p:nvPr/>
        </p:nvGraphicFramePr>
        <p:xfrm>
          <a:off x="685800" y="3541776"/>
          <a:ext cx="7924800" cy="2706624"/>
        </p:xfrm>
        <a:graphic>
          <a:graphicData uri="http://schemas.openxmlformats.org/drawingml/2006/table">
            <a:tbl>
              <a:tblPr/>
              <a:tblGrid>
                <a:gridCol w="1584325"/>
                <a:gridCol w="1585913"/>
                <a:gridCol w="1584325"/>
                <a:gridCol w="1585912"/>
                <a:gridCol w="1584325"/>
              </a:tblGrid>
              <a:tr h="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Nesting Depth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Wang’s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encoding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76%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4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New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encoding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94%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/>
          <p:nvPr/>
        </p:nvGrpSpPr>
        <p:grpSpPr>
          <a:xfrm>
            <a:off x="914400" y="5715000"/>
            <a:ext cx="7506958" cy="830997"/>
            <a:chOff x="914400" y="5715000"/>
            <a:chExt cx="7506958" cy="830997"/>
          </a:xfrm>
        </p:grpSpPr>
        <p:sp>
          <p:nvSpPr>
            <p:cNvPr id="13" name="Rectangle 12"/>
            <p:cNvSpPr/>
            <p:nvPr/>
          </p:nvSpPr>
          <p:spPr>
            <a:xfrm>
              <a:off x="914400" y="5791200"/>
              <a:ext cx="4267200" cy="6858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257800" y="5715000"/>
              <a:ext cx="316355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accent6">
                      <a:lumMod val="50000"/>
                    </a:schemeClr>
                  </a:solidFill>
                </a:rPr>
                <a:t>Dynamic Completeness</a:t>
              </a:r>
            </a:p>
            <a:p>
              <a:r>
                <a:rPr lang="en-US" sz="2400" b="1" dirty="0" smtClean="0">
                  <a:solidFill>
                    <a:schemeClr val="accent6">
                      <a:lumMod val="50000"/>
                    </a:schemeClr>
                  </a:solidFill>
                </a:rPr>
                <a:t>Criterion</a:t>
              </a:r>
              <a:endParaRPr lang="en-US" sz="24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II: Completeness</a:t>
            </a:r>
            <a:endParaRPr lang="en-US" dirty="0"/>
          </a:p>
        </p:txBody>
      </p:sp>
      <p:grpSp>
        <p:nvGrpSpPr>
          <p:cNvPr id="5" name="Group 13"/>
          <p:cNvGrpSpPr/>
          <p:nvPr/>
        </p:nvGrpSpPr>
        <p:grpSpPr>
          <a:xfrm>
            <a:off x="2743200" y="1828800"/>
            <a:ext cx="4456883" cy="1905000"/>
            <a:chOff x="2743200" y="1828800"/>
            <a:chExt cx="4456883" cy="1905000"/>
          </a:xfrm>
        </p:grpSpPr>
        <p:sp>
          <p:nvSpPr>
            <p:cNvPr id="7" name="Oval 6"/>
            <p:cNvSpPr/>
            <p:nvPr/>
          </p:nvSpPr>
          <p:spPr>
            <a:xfrm>
              <a:off x="2743200" y="3276600"/>
              <a:ext cx="381000" cy="457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581400" y="1828800"/>
              <a:ext cx="3618683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4"/>
                  </a:solidFill>
                </a:rPr>
                <a:t>Static Completeness</a:t>
              </a:r>
            </a:p>
            <a:p>
              <a:r>
                <a:rPr lang="en-US" sz="3200" b="1" dirty="0" smtClean="0">
                  <a:solidFill>
                    <a:schemeClr val="accent4"/>
                  </a:solidFill>
                </a:rPr>
                <a:t>Threshold</a:t>
              </a:r>
              <a:endParaRPr lang="en-US" sz="3200" b="1" dirty="0">
                <a:solidFill>
                  <a:schemeClr val="accent4"/>
                </a:solidFill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rot="10800000" flipV="1">
              <a:off x="3124200" y="2895600"/>
              <a:ext cx="1295400" cy="4572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dirty="0" smtClean="0"/>
              <a:t>Input:</a:t>
            </a:r>
          </a:p>
          <a:p>
            <a:pPr lvl="1"/>
            <a:r>
              <a:rPr lang="en-US" dirty="0" smtClean="0"/>
              <a:t>A model M</a:t>
            </a:r>
            <a:endParaRPr lang="en-US" i="1" dirty="0" smtClean="0"/>
          </a:p>
          <a:p>
            <a:pPr lvl="1"/>
            <a:r>
              <a:rPr lang="en-US" dirty="0" smtClean="0"/>
              <a:t>A specification </a:t>
            </a:r>
            <a:r>
              <a:rPr lang="el-GR" dirty="0" smtClean="0">
                <a:latin typeface="Cambria Math"/>
                <a:ea typeface="Cambria Math"/>
              </a:rPr>
              <a:t>φ</a:t>
            </a:r>
            <a:endParaRPr lang="en-US" dirty="0" smtClean="0">
              <a:latin typeface="Cambria Math"/>
              <a:ea typeface="Cambria Math"/>
            </a:endParaRPr>
          </a:p>
          <a:p>
            <a:pPr>
              <a:buNone/>
            </a:pPr>
            <a:r>
              <a:rPr lang="en-US" dirty="0" smtClean="0">
                <a:ea typeface="Cambria Math"/>
              </a:rPr>
              <a:t>	For k = 1 to ?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ea typeface="Cambria Math"/>
              </a:rPr>
              <a:t>Construct a Boolean formula  </a:t>
            </a:r>
            <a:r>
              <a:rPr lang="el-GR" dirty="0" smtClean="0">
                <a:ea typeface="Cambria Math"/>
              </a:rPr>
              <a:t>α</a:t>
            </a:r>
            <a:r>
              <a:rPr lang="en-US" dirty="0" smtClean="0">
                <a:latin typeface="Cambria Math"/>
                <a:ea typeface="Cambria Math"/>
              </a:rPr>
              <a:t>  </a:t>
            </a:r>
            <a:r>
              <a:rPr lang="en-US" dirty="0" smtClean="0">
                <a:ea typeface="Cambria Math"/>
              </a:rPr>
              <a:t>s.t.</a:t>
            </a:r>
          </a:p>
          <a:p>
            <a:pPr lvl="1">
              <a:buNone/>
            </a:pPr>
            <a:r>
              <a:rPr lang="en-US" dirty="0" smtClean="0">
                <a:ea typeface="Cambria Math"/>
              </a:rPr>
              <a:t>	</a:t>
            </a:r>
            <a:r>
              <a:rPr lang="el-GR" dirty="0" smtClean="0">
                <a:ea typeface="Cambria Math"/>
              </a:rPr>
              <a:t>α</a:t>
            </a:r>
            <a:r>
              <a:rPr lang="en-US" dirty="0" smtClean="0">
                <a:ea typeface="Cambria Math"/>
              </a:rPr>
              <a:t> is satisfiable	 </a:t>
            </a:r>
            <a:r>
              <a:rPr lang="en-US" dirty="0" smtClean="0">
                <a:latin typeface="Cambria Math"/>
                <a:ea typeface="Cambria Math"/>
              </a:rPr>
              <a:t>⇔	</a:t>
            </a:r>
            <a:r>
              <a:rPr lang="en-US" dirty="0" smtClean="0">
                <a:ea typeface="Cambria Math"/>
              </a:rPr>
              <a:t>there is a cex of size k </a:t>
            </a:r>
          </a:p>
          <a:p>
            <a:pPr lvl="1">
              <a:buNone/>
            </a:pPr>
            <a:r>
              <a:rPr lang="en-US" dirty="0" smtClean="0"/>
              <a:t>						showing  M </a:t>
            </a:r>
            <a:r>
              <a:rPr lang="en-US" dirty="0" smtClean="0">
                <a:latin typeface="Cambria Math"/>
                <a:ea typeface="Cambria Math"/>
              </a:rPr>
              <a:t>⊭ </a:t>
            </a:r>
            <a:r>
              <a:rPr lang="el-GR" dirty="0" smtClean="0">
                <a:latin typeface="Cambria Math"/>
                <a:ea typeface="Cambria Math"/>
              </a:rPr>
              <a:t>φ</a:t>
            </a:r>
            <a:r>
              <a:rPr lang="en-US" dirty="0" smtClean="0">
                <a:latin typeface="Cambria Math"/>
                <a:ea typeface="Cambria Math"/>
              </a:rPr>
              <a:t> </a:t>
            </a: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If SAT(</a:t>
            </a:r>
            <a:r>
              <a:rPr lang="el-GR" dirty="0" smtClean="0"/>
              <a:t>α</a:t>
            </a:r>
            <a:r>
              <a:rPr lang="en-US" dirty="0" smtClean="0"/>
              <a:t>) return </a:t>
            </a:r>
            <a:r>
              <a:rPr lang="en-US" b="1" dirty="0" smtClean="0"/>
              <a:t>false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Unless SAT(</a:t>
            </a:r>
            <a:r>
              <a:rPr lang="el-GR" dirty="0" smtClean="0"/>
              <a:t>β</a:t>
            </a:r>
            <a:r>
              <a:rPr lang="en-US" dirty="0" smtClean="0"/>
              <a:t>) return</a:t>
            </a:r>
            <a:r>
              <a:rPr lang="en-US" b="1" dirty="0" smtClean="0"/>
              <a:t> true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800" y="3200400"/>
            <a:ext cx="7924800" cy="3429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hlinkClick r:id="rId2" action="ppaction://hlinksldjump"/>
          </p:cNvPr>
          <p:cNvSpPr/>
          <p:nvPr/>
        </p:nvSpPr>
        <p:spPr>
          <a:xfrm flipH="1" flipV="1">
            <a:off x="8839200" y="6629400"/>
            <a:ext cx="121918" cy="121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Static Completeness Threshold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states needed to witness </a:t>
            </a:r>
            <a:r>
              <a:rPr lang="el-GR" dirty="0" smtClean="0">
                <a:latin typeface="Cambria Math" pitchFamily="18" charset="0"/>
                <a:ea typeface="Cambria Math" pitchFamily="18" charset="0"/>
              </a:rPr>
              <a:t>φ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CT(M, p) = 1</a:t>
            </a:r>
          </a:p>
          <a:p>
            <a:pPr lvl="1"/>
            <a:r>
              <a:rPr lang="en-US" dirty="0" smtClean="0"/>
              <a:t>CT(M, </a:t>
            </a:r>
            <a:r>
              <a:rPr lang="el-GR" dirty="0" smtClean="0"/>
              <a:t>ψ</a:t>
            </a:r>
            <a:r>
              <a:rPr lang="en-US" baseline="-25000" dirty="0" smtClean="0"/>
              <a:t>1</a:t>
            </a:r>
            <a:r>
              <a:rPr lang="en-US" dirty="0" smtClean="0"/>
              <a:t> ∧ </a:t>
            </a:r>
            <a:r>
              <a:rPr lang="el-GR" dirty="0" smtClean="0"/>
              <a:t>ψ</a:t>
            </a:r>
            <a:r>
              <a:rPr lang="en-US" baseline="-25000" dirty="0" smtClean="0"/>
              <a:t>2</a:t>
            </a:r>
            <a:r>
              <a:rPr lang="en-US" dirty="0" smtClean="0"/>
              <a:t>) = CT(M, </a:t>
            </a:r>
            <a:r>
              <a:rPr lang="el-GR" dirty="0" smtClean="0"/>
              <a:t>ψ</a:t>
            </a:r>
            <a:r>
              <a:rPr lang="en-US" baseline="-25000" dirty="0" smtClean="0"/>
              <a:t>1</a:t>
            </a:r>
            <a:r>
              <a:rPr lang="en-US" dirty="0" smtClean="0"/>
              <a:t>) + CT(M, </a:t>
            </a:r>
            <a:r>
              <a:rPr lang="el-GR" dirty="0" smtClean="0"/>
              <a:t>ψ</a:t>
            </a:r>
            <a:r>
              <a:rPr lang="en-US" baseline="-25000" dirty="0" smtClean="0"/>
              <a:t>2</a:t>
            </a:r>
            <a:r>
              <a:rPr lang="en-US" dirty="0" smtClean="0"/>
              <a:t>) - 1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CT(M, </a:t>
            </a:r>
            <a:r>
              <a:rPr lang="el-GR" dirty="0" smtClean="0"/>
              <a:t>ψ</a:t>
            </a:r>
            <a:r>
              <a:rPr lang="en-US" baseline="-25000" dirty="0" smtClean="0"/>
              <a:t>1</a:t>
            </a:r>
            <a:r>
              <a:rPr lang="en-US" dirty="0" smtClean="0"/>
              <a:t> ∨ </a:t>
            </a:r>
            <a:r>
              <a:rPr lang="el-GR" dirty="0" smtClean="0"/>
              <a:t>ψ</a:t>
            </a:r>
            <a:r>
              <a:rPr lang="en-US" baseline="-25000" dirty="0" smtClean="0"/>
              <a:t>2</a:t>
            </a:r>
            <a:r>
              <a:rPr lang="en-US" dirty="0" smtClean="0"/>
              <a:t>) = max( CT(M, </a:t>
            </a:r>
            <a:r>
              <a:rPr lang="el-GR" dirty="0" smtClean="0"/>
              <a:t>ψ</a:t>
            </a:r>
            <a:r>
              <a:rPr lang="en-US" baseline="-25000" dirty="0" smtClean="0"/>
              <a:t>1</a:t>
            </a:r>
            <a:r>
              <a:rPr lang="en-US" dirty="0" smtClean="0"/>
              <a:t>), CT(M, </a:t>
            </a:r>
            <a:r>
              <a:rPr lang="el-GR" dirty="0" smtClean="0"/>
              <a:t>ψ</a:t>
            </a:r>
            <a:r>
              <a:rPr lang="en-US" baseline="-25000" dirty="0" smtClean="0"/>
              <a:t>2</a:t>
            </a:r>
            <a:r>
              <a:rPr lang="en-US" dirty="0" smtClean="0"/>
              <a:t>) )</a:t>
            </a:r>
          </a:p>
          <a:p>
            <a:pPr lvl="1"/>
            <a:endParaRPr lang="en-US" dirty="0"/>
          </a:p>
        </p:txBody>
      </p:sp>
      <p:grpSp>
        <p:nvGrpSpPr>
          <p:cNvPr id="4" name="Group 10"/>
          <p:cNvGrpSpPr/>
          <p:nvPr/>
        </p:nvGrpSpPr>
        <p:grpSpPr>
          <a:xfrm>
            <a:off x="3340519" y="3339220"/>
            <a:ext cx="1658420" cy="1219200"/>
            <a:chOff x="3340519" y="3339220"/>
            <a:chExt cx="1658420" cy="1219200"/>
          </a:xfrm>
        </p:grpSpPr>
        <p:sp>
          <p:nvSpPr>
            <p:cNvPr id="5" name="Oval 4"/>
            <p:cNvSpPr/>
            <p:nvPr/>
          </p:nvSpPr>
          <p:spPr>
            <a:xfrm rot="2700000">
              <a:off x="3607219" y="3340519"/>
              <a:ext cx="685800" cy="1219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  <a:alpha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 rot="18900000" flipH="1">
              <a:off x="4313139" y="3339220"/>
              <a:ext cx="685800" cy="12192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4267200" y="3581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3340520" y="5321720"/>
            <a:ext cx="1658420" cy="1219200"/>
            <a:chOff x="3340520" y="5321720"/>
            <a:chExt cx="1658420" cy="1219200"/>
          </a:xfrm>
        </p:grpSpPr>
        <p:sp>
          <p:nvSpPr>
            <p:cNvPr id="8" name="Oval 7"/>
            <p:cNvSpPr/>
            <p:nvPr/>
          </p:nvSpPr>
          <p:spPr>
            <a:xfrm rot="2700000">
              <a:off x="3607220" y="5323019"/>
              <a:ext cx="685800" cy="1219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  <a:alpha val="15000"/>
              </a:schemeClr>
            </a:solidFill>
            <a:ln>
              <a:solidFill>
                <a:schemeClr val="accent4">
                  <a:lumMod val="50000"/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 rot="18900000" flipH="1">
              <a:off x="4313140" y="5321720"/>
              <a:ext cx="685800" cy="12192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4267201" y="55639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>
            <a:hlinkClick r:id="rId2" action="ppaction://hlinksldjump"/>
          </p:cNvPr>
          <p:cNvSpPr/>
          <p:nvPr/>
        </p:nvSpPr>
        <p:spPr>
          <a:xfrm flipH="1" flipV="1">
            <a:off x="8839200" y="6629400"/>
            <a:ext cx="121918" cy="121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Static Completeness Threshold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CT(M, EG </a:t>
            </a:r>
            <a:r>
              <a:rPr lang="el-GR" dirty="0" smtClean="0"/>
              <a:t>ψ</a:t>
            </a:r>
            <a:r>
              <a:rPr lang="en-US" dirty="0" smtClean="0"/>
              <a:t>) =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M</a:t>
            </a:r>
            <a:r>
              <a:rPr lang="en-US" dirty="0" smtClean="0"/>
              <a:t> ∙ CT(M, </a:t>
            </a:r>
            <a:r>
              <a:rPr lang="el-GR" dirty="0" smtClean="0"/>
              <a:t>ψ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CT(M, EF </a:t>
            </a:r>
            <a:r>
              <a:rPr lang="el-GR" dirty="0" smtClean="0"/>
              <a:t>ψ</a:t>
            </a:r>
            <a:r>
              <a:rPr lang="en-US" dirty="0" smtClean="0"/>
              <a:t>) =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M</a:t>
            </a:r>
            <a:r>
              <a:rPr lang="en-US" dirty="0" smtClean="0"/>
              <a:t> + CT(M, </a:t>
            </a:r>
            <a:r>
              <a:rPr lang="el-GR" dirty="0" smtClean="0"/>
              <a:t>ψ</a:t>
            </a:r>
            <a:r>
              <a:rPr lang="en-US" dirty="0" smtClean="0"/>
              <a:t>) - 1</a:t>
            </a:r>
          </a:p>
          <a:p>
            <a:pPr lvl="1"/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3276600" y="2133600"/>
            <a:ext cx="1676400" cy="1676400"/>
            <a:chOff x="3276600" y="2133600"/>
            <a:chExt cx="1676400" cy="1676400"/>
          </a:xfrm>
        </p:grpSpPr>
        <p:sp>
          <p:nvSpPr>
            <p:cNvPr id="5" name="Oval 4"/>
            <p:cNvSpPr/>
            <p:nvPr/>
          </p:nvSpPr>
          <p:spPr>
            <a:xfrm>
              <a:off x="3962400" y="2133600"/>
              <a:ext cx="304800" cy="4572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962400" y="3352800"/>
              <a:ext cx="304800" cy="4572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 rot="16200000">
              <a:off x="4572000" y="2743200"/>
              <a:ext cx="304800" cy="4572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 rot="16200000">
              <a:off x="3352800" y="2743200"/>
              <a:ext cx="304800" cy="4572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 rot="2700000">
              <a:off x="3540592" y="3159592"/>
              <a:ext cx="304800" cy="4572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 rot="18900000" flipV="1">
              <a:off x="4384208" y="3159592"/>
              <a:ext cx="304800" cy="4572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 rot="18900000" flipV="1">
              <a:off x="3540592" y="2326808"/>
              <a:ext cx="304800" cy="4572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 rot="2700000" flipH="1" flipV="1">
              <a:off x="4384208" y="2326808"/>
              <a:ext cx="304800" cy="4572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Oval 3"/>
          <p:cNvSpPr/>
          <p:nvPr/>
        </p:nvSpPr>
        <p:spPr>
          <a:xfrm>
            <a:off x="3733800" y="2590800"/>
            <a:ext cx="762000" cy="762000"/>
          </a:xfrm>
          <a:prstGeom prst="ellipse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22"/>
          <p:cNvGrpSpPr/>
          <p:nvPr/>
        </p:nvGrpSpPr>
        <p:grpSpPr>
          <a:xfrm>
            <a:off x="2971800" y="4964668"/>
            <a:ext cx="2514600" cy="521733"/>
            <a:chOff x="2971800" y="4964668"/>
            <a:chExt cx="2514600" cy="521733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2971800" y="5334001"/>
              <a:ext cx="2057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 rot="16200000">
              <a:off x="5105400" y="5105401"/>
              <a:ext cx="304800" cy="4572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038600" y="4964668"/>
              <a:ext cx="5486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tx2"/>
                  </a:solidFill>
                </a:rPr>
                <a:t>r</a:t>
              </a:r>
              <a:r>
                <a:rPr lang="en-US" baseline="-25000" dirty="0" err="1" smtClean="0">
                  <a:solidFill>
                    <a:schemeClr val="tx2"/>
                  </a:solidFill>
                </a:rPr>
                <a:t>M</a:t>
              </a:r>
              <a:endParaRPr lang="en-US" baseline="-25000" dirty="0">
                <a:solidFill>
                  <a:schemeClr val="tx2"/>
                </a:solidFill>
              </a:endParaRPr>
            </a:p>
          </p:txBody>
        </p:sp>
      </p:grpSp>
      <p:sp>
        <p:nvSpPr>
          <p:cNvPr id="24" name="Rectangle 23">
            <a:hlinkClick r:id="rId2" action="ppaction://hlinksldjump"/>
          </p:cNvPr>
          <p:cNvSpPr/>
          <p:nvPr/>
        </p:nvSpPr>
        <p:spPr>
          <a:xfrm flipH="1" flipV="1">
            <a:off x="8839200" y="6629400"/>
            <a:ext cx="121918" cy="121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3657600" y="1219200"/>
            <a:ext cx="4092451" cy="1981200"/>
            <a:chOff x="3657600" y="1219200"/>
            <a:chExt cx="4092451" cy="1981200"/>
          </a:xfrm>
        </p:grpSpPr>
        <p:sp>
          <p:nvSpPr>
            <p:cNvPr id="17" name="Arc 16"/>
            <p:cNvSpPr/>
            <p:nvPr/>
          </p:nvSpPr>
          <p:spPr>
            <a:xfrm>
              <a:off x="3886200" y="2743200"/>
              <a:ext cx="457200" cy="457200"/>
            </a:xfrm>
            <a:prstGeom prst="arc">
              <a:avLst>
                <a:gd name="adj1" fmla="val 17686519"/>
                <a:gd name="adj2" fmla="val 14643461"/>
              </a:avLst>
            </a:prstGeom>
            <a:ln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947138" y="2743200"/>
              <a:ext cx="5486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tx2"/>
                  </a:solidFill>
                </a:rPr>
                <a:t>r</a:t>
              </a:r>
              <a:r>
                <a:rPr lang="en-US" baseline="-25000" dirty="0" err="1" smtClean="0">
                  <a:solidFill>
                    <a:schemeClr val="tx2"/>
                  </a:solidFill>
                </a:rPr>
                <a:t>M</a:t>
              </a:r>
              <a:endParaRPr lang="en-US" baseline="-25000" dirty="0">
                <a:solidFill>
                  <a:schemeClr val="tx2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91000" y="1219200"/>
              <a:ext cx="35590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2"/>
                  </a:solidFill>
                </a:rPr>
                <a:t>length of longest loop-free path</a:t>
              </a:r>
              <a:endParaRPr lang="en-US" sz="2000" b="1" dirty="0">
                <a:solidFill>
                  <a:schemeClr val="accent2"/>
                </a:solidFill>
              </a:endParaRPr>
            </a:p>
          </p:txBody>
        </p:sp>
        <p:cxnSp>
          <p:nvCxnSpPr>
            <p:cNvPr id="26" name="Straight Arrow Connector 25"/>
            <p:cNvCxnSpPr>
              <a:stCxn id="23" idx="1"/>
            </p:cNvCxnSpPr>
            <p:nvPr/>
          </p:nvCxnSpPr>
          <p:spPr>
            <a:xfrm rot="10800000" flipV="1">
              <a:off x="3657600" y="1419254"/>
              <a:ext cx="533400" cy="333345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3352800" y="1676400"/>
            <a:ext cx="23622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9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</a:t>
            </a:r>
            <a:r>
              <a:rPr lang="en-US" baseline="-25000" dirty="0" err="1" smtClean="0"/>
              <a:t>M</a:t>
            </a:r>
            <a:r>
              <a:rPr lang="en-US" dirty="0" smtClean="0"/>
              <a:t> is difficult to compute</a:t>
            </a:r>
          </a:p>
          <a:p>
            <a:r>
              <a:rPr lang="en-US" dirty="0" smtClean="0"/>
              <a:t>Gross over-approximation</a:t>
            </a:r>
          </a:p>
          <a:p>
            <a:r>
              <a:rPr lang="en-US" dirty="0" smtClean="0"/>
              <a:t>Can we fine-tune?</a:t>
            </a:r>
            <a:endParaRPr lang="en-US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 flipH="1" flipV="1">
            <a:off x="8839200" y="6629400"/>
            <a:ext cx="121918" cy="121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Completeness Criterion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formula CMP</a:t>
            </a:r>
            <a:r>
              <a:rPr lang="en-US" baseline="-25000" dirty="0" smtClean="0"/>
              <a:t>M,</a:t>
            </a:r>
            <a:r>
              <a:rPr lang="el-GR" baseline="-25000" dirty="0" smtClean="0">
                <a:latin typeface="Cambria" pitchFamily="18" charset="0"/>
              </a:rPr>
              <a:t>φ</a:t>
            </a:r>
            <a:r>
              <a:rPr lang="en-US" baseline="-25000" dirty="0" smtClean="0"/>
              <a:t>,k</a:t>
            </a:r>
            <a:r>
              <a:rPr lang="en-US" dirty="0" smtClean="0"/>
              <a:t> such that </a:t>
            </a:r>
            <a:r>
              <a:rPr lang="en-US" b="1" dirty="0" smtClean="0"/>
              <a:t>if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200" b="1" dirty="0" smtClean="0">
                <a:solidFill>
                  <a:schemeClr val="accent2"/>
                </a:solidFill>
              </a:rPr>
              <a:t>There is a bug:</a:t>
            </a:r>
            <a:r>
              <a:rPr lang="en-US" sz="3200" dirty="0" smtClean="0"/>
              <a:t>  M </a:t>
            </a:r>
            <a:r>
              <a:rPr lang="en-US" sz="3200" dirty="0" smtClean="0">
                <a:latin typeface="Cambria Math"/>
                <a:ea typeface="Cambria Math"/>
              </a:rPr>
              <a:t>⊭</a:t>
            </a:r>
            <a:r>
              <a:rPr lang="en-US" sz="3200" dirty="0" smtClean="0"/>
              <a:t> </a:t>
            </a:r>
            <a:r>
              <a:rPr lang="el-GR" sz="3200" dirty="0" smtClean="0">
                <a:latin typeface="Cambria" pitchFamily="18" charset="0"/>
              </a:rPr>
              <a:t>φ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b="1" dirty="0" smtClean="0"/>
              <a:t>and</a:t>
            </a:r>
          </a:p>
          <a:p>
            <a:pPr marL="971550" lvl="1" indent="-514350">
              <a:buFont typeface="+mj-lt"/>
              <a:buAutoNum type="arabicPeriod" startAt="2"/>
            </a:pPr>
            <a:r>
              <a:rPr lang="en-US" sz="3200" b="1" dirty="0" smtClean="0">
                <a:solidFill>
                  <a:schemeClr val="accent2"/>
                </a:solidFill>
              </a:rPr>
              <a:t>We haven’t found it yet:</a:t>
            </a:r>
          </a:p>
          <a:p>
            <a:pPr marL="971550" lvl="1" indent="-514350">
              <a:buNone/>
            </a:pPr>
            <a:r>
              <a:rPr lang="en-US" sz="3200" dirty="0" smtClean="0"/>
              <a:t>	for all k’ </a:t>
            </a:r>
            <a:r>
              <a:rPr lang="en-US" sz="3200" dirty="0" smtClean="0">
                <a:latin typeface="Cambria Math"/>
                <a:ea typeface="Cambria Math"/>
              </a:rPr>
              <a:t>≤ </a:t>
            </a:r>
            <a:r>
              <a:rPr lang="en-US" sz="3200" dirty="0" smtClean="0"/>
              <a:t>k</a:t>
            </a:r>
            <a:r>
              <a:rPr lang="en-US" sz="3200" dirty="0" smtClean="0">
                <a:latin typeface="Cambria Math"/>
                <a:ea typeface="Cambria Math"/>
              </a:rPr>
              <a:t>, </a:t>
            </a:r>
            <a:r>
              <a:rPr lang="en-US" sz="3200" dirty="0" smtClean="0"/>
              <a:t>DISPROVE</a:t>
            </a:r>
            <a:r>
              <a:rPr lang="en-US" sz="3200" baseline="-25000" dirty="0" smtClean="0"/>
              <a:t>M</a:t>
            </a:r>
            <a:r>
              <a:rPr lang="en-US" sz="3200" baseline="-25000" dirty="0" smtClean="0">
                <a:cs typeface="Times New Roman" pitchFamily="18" charset="0"/>
              </a:rPr>
              <a:t>,</a:t>
            </a:r>
            <a:r>
              <a:rPr lang="el-GR" sz="3200" baseline="-25000" dirty="0" smtClean="0">
                <a:latin typeface="Cambria" pitchFamily="18" charset="0"/>
              </a:rPr>
              <a:t>φ</a:t>
            </a:r>
            <a:r>
              <a:rPr lang="en-US" sz="3200" baseline="-25000" dirty="0" smtClean="0"/>
              <a:t>,k’</a:t>
            </a:r>
            <a:r>
              <a:rPr lang="en-US" sz="3200" dirty="0" smtClean="0"/>
              <a:t> is UNSAT</a:t>
            </a:r>
          </a:p>
          <a:p>
            <a:pPr lvl="1">
              <a:buNone/>
            </a:pPr>
            <a:r>
              <a:rPr lang="en-US" sz="3200" b="1" dirty="0" smtClean="0"/>
              <a:t>then  </a:t>
            </a:r>
            <a:r>
              <a:rPr lang="en-US" sz="3200" dirty="0" smtClean="0"/>
              <a:t>CMP</a:t>
            </a:r>
            <a:r>
              <a:rPr lang="en-US" sz="3200" baseline="-25000" dirty="0" smtClean="0"/>
              <a:t>M,</a:t>
            </a:r>
            <a:r>
              <a:rPr lang="el-GR" sz="3200" baseline="-25000" dirty="0" smtClean="0">
                <a:latin typeface="Cambria" pitchFamily="18" charset="0"/>
              </a:rPr>
              <a:t>φ</a:t>
            </a:r>
            <a:r>
              <a:rPr lang="en-US" sz="3200" baseline="-25000" dirty="0" smtClean="0"/>
              <a:t>,k</a:t>
            </a:r>
            <a:r>
              <a:rPr lang="en-US" sz="3200" dirty="0" smtClean="0"/>
              <a:t> is satisfiable.</a:t>
            </a:r>
          </a:p>
          <a:p>
            <a:pPr>
              <a:buNone/>
            </a:pPr>
            <a:endParaRPr lang="en-US" dirty="0" smtClean="0">
              <a:ea typeface="Cambria Math"/>
            </a:endParaRPr>
          </a:p>
          <a:p>
            <a:pPr>
              <a:buNone/>
            </a:pPr>
            <a:r>
              <a:rPr lang="en-US" dirty="0" smtClean="0">
                <a:ea typeface="Cambria Math"/>
              </a:rPr>
              <a:t>For k = 1 to </a:t>
            </a:r>
            <a:r>
              <a:rPr lang="en-US" dirty="0" smtClean="0">
                <a:latin typeface="Cambria Math"/>
                <a:ea typeface="Cambria Math"/>
              </a:rPr>
              <a:t>∞</a:t>
            </a:r>
            <a:endParaRPr lang="en-US" dirty="0" smtClean="0">
              <a:ea typeface="Cambria Math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If</a:t>
            </a:r>
            <a:r>
              <a:rPr lang="en-US" dirty="0" smtClean="0">
                <a:latin typeface="Cambria Math"/>
                <a:ea typeface="Cambria Math"/>
              </a:rPr>
              <a:t> </a:t>
            </a:r>
            <a:r>
              <a:rPr lang="en-US" dirty="0" smtClean="0"/>
              <a:t>SAT(DISPROVE</a:t>
            </a:r>
            <a:r>
              <a:rPr lang="en-US" baseline="-25000" dirty="0" smtClean="0"/>
              <a:t>M</a:t>
            </a:r>
            <a:r>
              <a:rPr lang="en-US" baseline="-25000" dirty="0" smtClean="0">
                <a:cs typeface="Times New Roman" pitchFamily="18" charset="0"/>
              </a:rPr>
              <a:t>,</a:t>
            </a:r>
            <a:r>
              <a:rPr lang="el-GR" baseline="-25000" dirty="0" smtClean="0">
                <a:latin typeface="Cambria" pitchFamily="18" charset="0"/>
              </a:rPr>
              <a:t>φ</a:t>
            </a:r>
            <a:r>
              <a:rPr lang="en-US" baseline="-25000" dirty="0" smtClean="0"/>
              <a:t>,k </a:t>
            </a:r>
            <a:r>
              <a:rPr lang="en-US" dirty="0" smtClean="0"/>
              <a:t>) return </a:t>
            </a:r>
            <a:r>
              <a:rPr lang="en-US" b="1" dirty="0" smtClean="0"/>
              <a:t>false</a:t>
            </a: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Unless SAT(CMP</a:t>
            </a:r>
            <a:r>
              <a:rPr lang="en-US" baseline="-25000" dirty="0" smtClean="0"/>
              <a:t>M,</a:t>
            </a:r>
            <a:r>
              <a:rPr lang="el-GR" baseline="-25000" dirty="0" smtClean="0">
                <a:latin typeface="Cambria" pitchFamily="18" charset="0"/>
              </a:rPr>
              <a:t>φ</a:t>
            </a:r>
            <a:r>
              <a:rPr lang="en-US" baseline="-25000" dirty="0" smtClean="0"/>
              <a:t>,k</a:t>
            </a:r>
            <a:r>
              <a:rPr lang="en-US" dirty="0" smtClean="0"/>
              <a:t>) return </a:t>
            </a:r>
            <a:r>
              <a:rPr lang="en-US" b="1" dirty="0" smtClean="0"/>
              <a:t>true</a:t>
            </a:r>
            <a:endParaRPr lang="en-US" dirty="0" smtClean="0"/>
          </a:p>
          <a:p>
            <a:pPr lvl="1">
              <a:buNone/>
            </a:pPr>
            <a:endParaRPr lang="en-US" sz="3200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 flipH="1" flipV="1">
            <a:off x="8839200" y="6629400"/>
            <a:ext cx="121918" cy="121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7200" y="4572000"/>
            <a:ext cx="8229600" cy="19812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9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mbria" pitchFamily="18" charset="0"/>
              </a:rPr>
              <a:t>φ</a:t>
            </a:r>
            <a:r>
              <a:rPr lang="en-US" dirty="0" smtClean="0"/>
              <a:t> = E[p U q]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828800" y="3195935"/>
            <a:ext cx="533400" cy="5334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048000" y="3195935"/>
            <a:ext cx="533400" cy="5334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267200" y="3195935"/>
            <a:ext cx="533400" cy="5334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486400" y="3195935"/>
            <a:ext cx="533400" cy="5334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705600" y="3195935"/>
            <a:ext cx="533400" cy="533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q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4" idx="6"/>
            <a:endCxn id="5" idx="2"/>
          </p:cNvCxnSpPr>
          <p:nvPr/>
        </p:nvCxnSpPr>
        <p:spPr>
          <a:xfrm>
            <a:off x="2362200" y="3462635"/>
            <a:ext cx="6858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6"/>
            <a:endCxn id="6" idx="2"/>
          </p:cNvCxnSpPr>
          <p:nvPr/>
        </p:nvCxnSpPr>
        <p:spPr>
          <a:xfrm>
            <a:off x="3581400" y="3462635"/>
            <a:ext cx="6858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6"/>
            <a:endCxn id="7" idx="2"/>
          </p:cNvCxnSpPr>
          <p:nvPr/>
        </p:nvCxnSpPr>
        <p:spPr>
          <a:xfrm>
            <a:off x="4800600" y="3462635"/>
            <a:ext cx="6858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6"/>
            <a:endCxn id="8" idx="2"/>
          </p:cNvCxnSpPr>
          <p:nvPr/>
        </p:nvCxnSpPr>
        <p:spPr>
          <a:xfrm>
            <a:off x="6019800" y="3462635"/>
            <a:ext cx="6858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Left Brace 25"/>
          <p:cNvSpPr/>
          <p:nvPr/>
        </p:nvSpPr>
        <p:spPr>
          <a:xfrm rot="5400000">
            <a:off x="4305300" y="-38100"/>
            <a:ext cx="381000" cy="57912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114800" y="2205335"/>
            <a:ext cx="779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k = 5</a:t>
            </a:r>
            <a:endParaRPr lang="en-US" sz="2400" b="1" dirty="0"/>
          </a:p>
        </p:txBody>
      </p:sp>
      <p:sp>
        <p:nvSpPr>
          <p:cNvPr id="28" name="Left Brace 27"/>
          <p:cNvSpPr/>
          <p:nvPr/>
        </p:nvSpPr>
        <p:spPr>
          <a:xfrm rot="16200000">
            <a:off x="3086100" y="2476500"/>
            <a:ext cx="457200" cy="31242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971800" y="4262735"/>
            <a:ext cx="779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k = 3</a:t>
            </a:r>
            <a:endParaRPr lang="en-US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1752600" y="4800600"/>
            <a:ext cx="35791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 “beginning” of a witness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Kripke Structures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</a:t>
            </a:r>
            <a:r>
              <a:rPr lang="en-US" dirty="0" err="1" smtClean="0"/>
              <a:t>Kripke</a:t>
            </a:r>
            <a:r>
              <a:rPr lang="en-US" dirty="0" smtClean="0"/>
              <a:t> structure is M = (S, R, s</a:t>
            </a:r>
            <a:r>
              <a:rPr lang="en-US" baseline="-25000" dirty="0" smtClean="0"/>
              <a:t>0</a:t>
            </a:r>
            <a:r>
              <a:rPr lang="en-US" dirty="0" smtClean="0"/>
              <a:t>, L)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Example:</a:t>
            </a:r>
          </a:p>
        </p:txBody>
      </p:sp>
      <p:sp>
        <p:nvSpPr>
          <p:cNvPr id="144408" name="Rectangle 24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Text Box 25"/>
          <p:cNvSpPr txBox="1">
            <a:spLocks noChangeArrowheads="1"/>
          </p:cNvSpPr>
          <p:nvPr/>
        </p:nvSpPr>
        <p:spPr bwMode="auto">
          <a:xfrm>
            <a:off x="990600" y="4267200"/>
            <a:ext cx="3363421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 dirty="0"/>
              <a:t>process 0:</a:t>
            </a:r>
          </a:p>
          <a:p>
            <a:r>
              <a:rPr lang="en-US" dirty="0"/>
              <a:t>initially c0 := 0, done0 := 0;</a:t>
            </a:r>
          </a:p>
          <a:p>
            <a:r>
              <a:rPr lang="en-US" dirty="0"/>
              <a:t>step:</a:t>
            </a:r>
          </a:p>
          <a:p>
            <a:r>
              <a:rPr lang="en-US" dirty="0"/>
              <a:t>next(c0) := case</a:t>
            </a:r>
          </a:p>
          <a:p>
            <a:r>
              <a:rPr lang="en-US" dirty="0"/>
              <a:t>	c0 = 0 </a:t>
            </a:r>
            <a:r>
              <a:rPr lang="en-US" b="1" dirty="0" smtClean="0">
                <a:latin typeface="Cambria Math"/>
                <a:ea typeface="Cambria Math"/>
              </a:rPr>
              <a:t>⋀</a:t>
            </a:r>
            <a:r>
              <a:rPr lang="en-US" dirty="0" smtClean="0"/>
              <a:t> </a:t>
            </a:r>
            <a:r>
              <a:rPr lang="en-US" dirty="0"/>
              <a:t>!done0 : { 0, 1};</a:t>
            </a:r>
          </a:p>
          <a:p>
            <a:r>
              <a:rPr lang="en-US" dirty="0"/>
              <a:t>	else : 0;</a:t>
            </a:r>
          </a:p>
          <a:p>
            <a:r>
              <a:rPr lang="en-US" dirty="0"/>
              <a:t>	</a:t>
            </a:r>
            <a:r>
              <a:rPr lang="en-US" dirty="0" err="1"/>
              <a:t>esac</a:t>
            </a:r>
            <a:endParaRPr lang="en-US" dirty="0"/>
          </a:p>
          <a:p>
            <a:r>
              <a:rPr lang="en-US" dirty="0"/>
              <a:t>next(done0) := done0 </a:t>
            </a:r>
            <a:r>
              <a:rPr lang="en-US" b="1" dirty="0" smtClean="0">
                <a:latin typeface="Cambria Math"/>
                <a:ea typeface="Cambria Math"/>
              </a:rPr>
              <a:t>⋁</a:t>
            </a:r>
            <a:r>
              <a:rPr lang="en-US" dirty="0" smtClean="0"/>
              <a:t> </a:t>
            </a:r>
            <a:r>
              <a:rPr lang="en-US" dirty="0"/>
              <a:t>c0;</a:t>
            </a:r>
          </a:p>
        </p:txBody>
      </p:sp>
      <p:sp>
        <p:nvSpPr>
          <p:cNvPr id="8198" name="Text Box 26"/>
          <p:cNvSpPr txBox="1">
            <a:spLocks noChangeArrowheads="1"/>
          </p:cNvSpPr>
          <p:nvPr/>
        </p:nvSpPr>
        <p:spPr bwMode="auto">
          <a:xfrm>
            <a:off x="5257800" y="4267200"/>
            <a:ext cx="274992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 dirty="0"/>
              <a:t>process 1:</a:t>
            </a:r>
          </a:p>
          <a:p>
            <a:r>
              <a:rPr lang="en-US" dirty="0"/>
              <a:t>initially c1 := 0, done1 := 0;</a:t>
            </a:r>
          </a:p>
          <a:p>
            <a:r>
              <a:rPr lang="en-US" dirty="0"/>
              <a:t>step:</a:t>
            </a:r>
          </a:p>
          <a:p>
            <a:r>
              <a:rPr lang="en-US" dirty="0"/>
              <a:t>next(c1) := c0;</a:t>
            </a:r>
          </a:p>
          <a:p>
            <a:r>
              <a:rPr lang="en-US" dirty="0"/>
              <a:t>next(done1) := done1 </a:t>
            </a:r>
            <a:r>
              <a:rPr lang="en-US" b="1" dirty="0" smtClean="0">
                <a:latin typeface="Cambria Math"/>
                <a:ea typeface="Cambria Math"/>
              </a:rPr>
              <a:t>⋁</a:t>
            </a:r>
            <a:r>
              <a:rPr lang="en-US" dirty="0" smtClean="0"/>
              <a:t> </a:t>
            </a:r>
            <a:r>
              <a:rPr lang="en-US" dirty="0"/>
              <a:t>c1;</a:t>
            </a:r>
          </a:p>
        </p:txBody>
      </p:sp>
      <p:cxnSp>
        <p:nvCxnSpPr>
          <p:cNvPr id="144412" name="AutoShape 28"/>
          <p:cNvCxnSpPr>
            <a:cxnSpLocks noChangeShapeType="1"/>
            <a:stCxn id="8217" idx="2"/>
            <a:endCxn id="8217" idx="4"/>
          </p:cNvCxnSpPr>
          <p:nvPr/>
        </p:nvCxnSpPr>
        <p:spPr bwMode="auto">
          <a:xfrm rot="10800000" flipH="1" flipV="1">
            <a:off x="1600200" y="3048000"/>
            <a:ext cx="419100" cy="304800"/>
          </a:xfrm>
          <a:prstGeom prst="curvedConnector4">
            <a:avLst>
              <a:gd name="adj1" fmla="val -54545"/>
              <a:gd name="adj2" fmla="val 175000"/>
            </a:avLst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</p:spPr>
      </p:cxn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1371600" y="2667000"/>
            <a:ext cx="1066800" cy="685800"/>
            <a:chOff x="864" y="1680"/>
            <a:chExt cx="672" cy="432"/>
          </a:xfrm>
        </p:grpSpPr>
        <p:sp>
          <p:nvSpPr>
            <p:cNvPr id="8217" name="Oval 27"/>
            <p:cNvSpPr>
              <a:spLocks noChangeArrowheads="1"/>
            </p:cNvSpPr>
            <p:nvPr/>
          </p:nvSpPr>
          <p:spPr bwMode="auto">
            <a:xfrm>
              <a:off x="1008" y="1728"/>
              <a:ext cx="528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0000</a:t>
              </a:r>
            </a:p>
          </p:txBody>
        </p:sp>
        <p:sp>
          <p:nvSpPr>
            <p:cNvPr id="8218" name="Line 29"/>
            <p:cNvSpPr>
              <a:spLocks noChangeShapeType="1"/>
            </p:cNvSpPr>
            <p:nvPr/>
          </p:nvSpPr>
          <p:spPr bwMode="auto">
            <a:xfrm>
              <a:off x="864" y="1680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4414" name="Oval 30"/>
          <p:cNvSpPr>
            <a:spLocks noChangeArrowheads="1"/>
          </p:cNvSpPr>
          <p:nvPr/>
        </p:nvSpPr>
        <p:spPr bwMode="auto">
          <a:xfrm>
            <a:off x="2743200" y="2743200"/>
            <a:ext cx="8382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1000</a:t>
            </a:r>
          </a:p>
        </p:txBody>
      </p:sp>
      <p:cxnSp>
        <p:nvCxnSpPr>
          <p:cNvPr id="144415" name="AutoShape 31"/>
          <p:cNvCxnSpPr>
            <a:cxnSpLocks noChangeShapeType="1"/>
            <a:stCxn id="8217" idx="6"/>
            <a:endCxn id="144414" idx="2"/>
          </p:cNvCxnSpPr>
          <p:nvPr/>
        </p:nvCxnSpPr>
        <p:spPr bwMode="auto">
          <a:xfrm>
            <a:off x="2438400" y="3048000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4416" name="Oval 32"/>
          <p:cNvSpPr>
            <a:spLocks noChangeArrowheads="1"/>
          </p:cNvSpPr>
          <p:nvPr/>
        </p:nvSpPr>
        <p:spPr bwMode="auto">
          <a:xfrm>
            <a:off x="3886200" y="2743200"/>
            <a:ext cx="8382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0110</a:t>
            </a:r>
          </a:p>
        </p:txBody>
      </p:sp>
      <p:cxnSp>
        <p:nvCxnSpPr>
          <p:cNvPr id="144417" name="AutoShape 33"/>
          <p:cNvCxnSpPr>
            <a:cxnSpLocks noChangeShapeType="1"/>
            <a:stCxn id="144414" idx="6"/>
            <a:endCxn id="144416" idx="2"/>
          </p:cNvCxnSpPr>
          <p:nvPr/>
        </p:nvCxnSpPr>
        <p:spPr bwMode="auto">
          <a:xfrm>
            <a:off x="3581400" y="3048000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205" name="Text Box 34"/>
          <p:cNvSpPr txBox="1">
            <a:spLocks noChangeArrowheads="1"/>
          </p:cNvSpPr>
          <p:nvPr/>
        </p:nvSpPr>
        <p:spPr bwMode="auto">
          <a:xfrm>
            <a:off x="1371600" y="2133600"/>
            <a:ext cx="2470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(c0, done0, c1, done1)</a:t>
            </a:r>
          </a:p>
        </p:txBody>
      </p:sp>
      <p:sp>
        <p:nvSpPr>
          <p:cNvPr id="144419" name="Oval 35"/>
          <p:cNvSpPr>
            <a:spLocks noChangeArrowheads="1"/>
          </p:cNvSpPr>
          <p:nvPr/>
        </p:nvSpPr>
        <p:spPr bwMode="auto">
          <a:xfrm>
            <a:off x="5105400" y="2743200"/>
            <a:ext cx="8382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0101</a:t>
            </a:r>
          </a:p>
        </p:txBody>
      </p:sp>
      <p:cxnSp>
        <p:nvCxnSpPr>
          <p:cNvPr id="144420" name="AutoShape 36"/>
          <p:cNvCxnSpPr>
            <a:cxnSpLocks noChangeShapeType="1"/>
            <a:stCxn id="144416" idx="6"/>
            <a:endCxn id="144419" idx="2"/>
          </p:cNvCxnSpPr>
          <p:nvPr/>
        </p:nvCxnSpPr>
        <p:spPr bwMode="auto">
          <a:xfrm>
            <a:off x="4724400" y="3048000"/>
            <a:ext cx="381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4421" name="AutoShape 37"/>
          <p:cNvCxnSpPr>
            <a:cxnSpLocks noChangeShapeType="1"/>
            <a:stCxn id="144419" idx="4"/>
            <a:endCxn id="144419" idx="6"/>
          </p:cNvCxnSpPr>
          <p:nvPr/>
        </p:nvCxnSpPr>
        <p:spPr bwMode="auto">
          <a:xfrm rot="5400000" flipH="1" flipV="1">
            <a:off x="5581650" y="2990850"/>
            <a:ext cx="304800" cy="419100"/>
          </a:xfrm>
          <a:prstGeom prst="curvedConnector4">
            <a:avLst>
              <a:gd name="adj1" fmla="val -75000"/>
              <a:gd name="adj2" fmla="val 15454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4422" name="Rectangle 38"/>
          <p:cNvSpPr>
            <a:spLocks noChangeArrowheads="1"/>
          </p:cNvSpPr>
          <p:nvPr/>
        </p:nvSpPr>
        <p:spPr bwMode="auto">
          <a:xfrm>
            <a:off x="990600" y="4572000"/>
            <a:ext cx="2895600" cy="3048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4423" name="Rectangle 39"/>
          <p:cNvSpPr>
            <a:spLocks noChangeArrowheads="1"/>
          </p:cNvSpPr>
          <p:nvPr/>
        </p:nvSpPr>
        <p:spPr bwMode="auto">
          <a:xfrm>
            <a:off x="5181600" y="4572000"/>
            <a:ext cx="3124200" cy="3048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4425" name="Rectangle 41"/>
          <p:cNvSpPr>
            <a:spLocks noChangeArrowheads="1"/>
          </p:cNvSpPr>
          <p:nvPr/>
        </p:nvSpPr>
        <p:spPr bwMode="auto">
          <a:xfrm flipV="1">
            <a:off x="1905000" y="5410200"/>
            <a:ext cx="2743200" cy="3048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4426" name="Rectangle 42"/>
          <p:cNvSpPr>
            <a:spLocks noChangeArrowheads="1"/>
          </p:cNvSpPr>
          <p:nvPr/>
        </p:nvSpPr>
        <p:spPr bwMode="auto">
          <a:xfrm flipV="1">
            <a:off x="5181600" y="5105400"/>
            <a:ext cx="1905000" cy="3048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4427" name="Rectangle 43"/>
          <p:cNvSpPr>
            <a:spLocks noChangeArrowheads="1"/>
          </p:cNvSpPr>
          <p:nvPr/>
        </p:nvSpPr>
        <p:spPr bwMode="auto">
          <a:xfrm flipV="1">
            <a:off x="990600" y="6248400"/>
            <a:ext cx="2971800" cy="3048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4428" name="Rectangle 44"/>
          <p:cNvSpPr>
            <a:spLocks noChangeArrowheads="1"/>
          </p:cNvSpPr>
          <p:nvPr/>
        </p:nvSpPr>
        <p:spPr bwMode="auto">
          <a:xfrm flipV="1">
            <a:off x="1905000" y="5715000"/>
            <a:ext cx="2133600" cy="3048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4430" name="Rectangle 46"/>
          <p:cNvSpPr>
            <a:spLocks noChangeArrowheads="1"/>
          </p:cNvSpPr>
          <p:nvPr/>
        </p:nvSpPr>
        <p:spPr bwMode="auto">
          <a:xfrm flipV="1">
            <a:off x="990600" y="5105400"/>
            <a:ext cx="1905000" cy="3048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4431" name="Rectangle 47"/>
          <p:cNvSpPr>
            <a:spLocks noChangeArrowheads="1"/>
          </p:cNvSpPr>
          <p:nvPr/>
        </p:nvSpPr>
        <p:spPr bwMode="auto">
          <a:xfrm flipV="1">
            <a:off x="5181600" y="5410200"/>
            <a:ext cx="2971800" cy="3048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408" grpId="0" animBg="1"/>
      <p:bldP spid="144414" grpId="0" animBg="1"/>
      <p:bldP spid="144416" grpId="0" animBg="1"/>
      <p:bldP spid="144419" grpId="0" animBg="1"/>
      <p:bldP spid="144422" grpId="0" animBg="1"/>
      <p:bldP spid="144422" grpId="1" animBg="1"/>
      <p:bldP spid="144423" grpId="0" animBg="1"/>
      <p:bldP spid="144423" grpId="1" animBg="1"/>
      <p:bldP spid="144425" grpId="0" animBg="1"/>
      <p:bldP spid="144425" grpId="1" animBg="1"/>
      <p:bldP spid="144425" grpId="2" animBg="1"/>
      <p:bldP spid="144426" grpId="0" animBg="1"/>
      <p:bldP spid="144427" grpId="0" animBg="1"/>
      <p:bldP spid="144428" grpId="0" animBg="1"/>
      <p:bldP spid="144428" grpId="1" animBg="1"/>
      <p:bldP spid="144430" grpId="0" animBg="1"/>
      <p:bldP spid="144431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CMP</a:t>
            </a:r>
            <a:r>
              <a:rPr lang="en-US" baseline="-25000" dirty="0" smtClean="0"/>
              <a:t>M,</a:t>
            </a:r>
            <a:r>
              <a:rPr lang="el-GR" baseline="-25000" dirty="0" smtClean="0">
                <a:latin typeface="Cambria" pitchFamily="18" charset="0"/>
              </a:rPr>
              <a:t>φ</a:t>
            </a:r>
            <a:r>
              <a:rPr lang="en-US" baseline="-25000" dirty="0" smtClean="0"/>
              <a:t>,k</a:t>
            </a:r>
            <a:endParaRPr lang="en-US" dirty="0" smtClean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DISPROVE</a:t>
            </a:r>
            <a:r>
              <a:rPr lang="en-US" baseline="-25000" dirty="0" smtClean="0"/>
              <a:t>M</a:t>
            </a:r>
            <a:r>
              <a:rPr lang="en-US" baseline="-25000" dirty="0" smtClean="0">
                <a:cs typeface="Times New Roman" pitchFamily="18" charset="0"/>
              </a:rPr>
              <a:t>,</a:t>
            </a:r>
            <a:r>
              <a:rPr lang="el-GR" baseline="-25000" dirty="0" smtClean="0">
                <a:latin typeface="Cambria" pitchFamily="18" charset="0"/>
              </a:rPr>
              <a:t>φ</a:t>
            </a:r>
            <a:r>
              <a:rPr lang="en-US" baseline="-25000" dirty="0" smtClean="0"/>
              <a:t>,k</a:t>
            </a:r>
            <a:r>
              <a:rPr lang="en-US" dirty="0" smtClean="0"/>
              <a:t> : conjunction of</a:t>
            </a:r>
          </a:p>
          <a:p>
            <a:pPr lvl="1" eaLnBrk="1" hangingPunct="1"/>
            <a:r>
              <a:rPr lang="en-US" b="1" dirty="0" err="1" smtClean="0">
                <a:solidFill>
                  <a:schemeClr val="tx2"/>
                </a:solidFill>
                <a:cs typeface="Arial" charset="0"/>
              </a:rPr>
              <a:t>Initiality</a:t>
            </a:r>
            <a:r>
              <a:rPr lang="en-US" b="1" dirty="0" smtClean="0">
                <a:solidFill>
                  <a:schemeClr val="tx2"/>
                </a:solidFill>
                <a:cs typeface="Arial" charset="0"/>
              </a:rPr>
              <a:t>: </a:t>
            </a:r>
            <a:r>
              <a:rPr lang="en-US" dirty="0" smtClean="0">
                <a:cs typeface="Arial" charset="0"/>
              </a:rPr>
              <a:t>  I(u</a:t>
            </a:r>
            <a:r>
              <a:rPr lang="en-US" baseline="-25000" dirty="0" smtClean="0">
                <a:cs typeface="Arial" charset="0"/>
              </a:rPr>
              <a:t>0</a:t>
            </a:r>
            <a:r>
              <a:rPr lang="en-US" dirty="0" smtClean="0">
                <a:cs typeface="Arial" charset="0"/>
              </a:rPr>
              <a:t>) ∧ </a:t>
            </a:r>
            <a:r>
              <a:rPr lang="en-US" dirty="0" smtClean="0"/>
              <a:t>x</a:t>
            </a:r>
            <a:r>
              <a:rPr lang="en-US" baseline="-25000" dirty="0" smtClean="0"/>
              <a:t>0</a:t>
            </a:r>
            <a:r>
              <a:rPr lang="el-GR" baseline="30000" dirty="0" smtClean="0">
                <a:latin typeface="Cambria" pitchFamily="18" charset="0"/>
              </a:rPr>
              <a:t>φ</a:t>
            </a:r>
            <a:endParaRPr lang="en-US" baseline="30000" dirty="0" smtClean="0">
              <a:latin typeface="Cambria" pitchFamily="18" charset="0"/>
            </a:endParaRPr>
          </a:p>
          <a:p>
            <a:pPr lvl="1"/>
            <a:r>
              <a:rPr lang="en-US" b="1" dirty="0" smtClean="0">
                <a:solidFill>
                  <a:schemeClr val="tx2"/>
                </a:solidFill>
              </a:rPr>
              <a:t>Invariance &amp; Progress:</a:t>
            </a:r>
          </a:p>
          <a:p>
            <a:pPr lvl="1">
              <a:buNone/>
            </a:pPr>
            <a:r>
              <a:rPr lang="en-US" dirty="0" smtClean="0"/>
              <a:t>	For each 0 </a:t>
            </a:r>
            <a:r>
              <a:rPr lang="en-US" dirty="0" smtClean="0">
                <a:latin typeface="Cambria Math"/>
                <a:ea typeface="Cambria Math"/>
              </a:rPr>
              <a:t>≤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</a:t>
            </a:r>
            <a:r>
              <a:rPr lang="en-US" dirty="0" smtClean="0"/>
              <a:t> k and </a:t>
            </a:r>
            <a:r>
              <a:rPr lang="el-GR" dirty="0" smtClean="0"/>
              <a:t>ψ</a:t>
            </a:r>
            <a:r>
              <a:rPr lang="en-US" dirty="0" smtClean="0"/>
              <a:t> ∊ sub(</a:t>
            </a:r>
            <a:r>
              <a:rPr lang="el-GR" dirty="0" smtClean="0">
                <a:latin typeface="Cambria" pitchFamily="18" charset="0"/>
              </a:rPr>
              <a:t>φ</a:t>
            </a:r>
            <a:r>
              <a:rPr lang="en-US" dirty="0" smtClean="0"/>
              <a:t>)</a:t>
            </a:r>
            <a:r>
              <a:rPr lang="en-US" dirty="0" smtClean="0">
                <a:cs typeface="Arial" charset="0"/>
              </a:rPr>
              <a:t>:</a:t>
            </a:r>
            <a:r>
              <a:rPr lang="en-US" dirty="0" smtClean="0"/>
              <a:t> x</a:t>
            </a:r>
            <a:r>
              <a:rPr lang="en-US" baseline="-25000" dirty="0" smtClean="0"/>
              <a:t>i</a:t>
            </a:r>
            <a:r>
              <a:rPr lang="el-GR" baseline="30000" dirty="0" smtClean="0"/>
              <a:t>ψ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→</a:t>
            </a:r>
            <a:r>
              <a:rPr lang="en-US" dirty="0" smtClean="0">
                <a:ea typeface="Cambria Math"/>
              </a:rPr>
              <a:t> ⟦</a:t>
            </a:r>
            <a:r>
              <a:rPr lang="el-GR" dirty="0" smtClean="0">
                <a:ea typeface="Cambria Math"/>
              </a:rPr>
              <a:t>ψ</a:t>
            </a:r>
            <a:r>
              <a:rPr lang="en-US" dirty="0" smtClean="0">
                <a:ea typeface="Cambria Math"/>
              </a:rPr>
              <a:t>⟧</a:t>
            </a:r>
            <a:r>
              <a:rPr lang="en-US" baseline="-25000" dirty="0" err="1" smtClean="0"/>
              <a:t>i</a:t>
            </a:r>
            <a:endParaRPr lang="en-US" baseline="-25000" dirty="0" smtClean="0"/>
          </a:p>
          <a:p>
            <a:pPr lvl="2"/>
            <a:r>
              <a:rPr lang="en-US" dirty="0" smtClean="0">
                <a:latin typeface="Cambria Math"/>
                <a:ea typeface="Cambria Math"/>
              </a:rPr>
              <a:t>⟦</a:t>
            </a:r>
            <a:r>
              <a:rPr lang="en-US" dirty="0" err="1" smtClean="0">
                <a:ea typeface="Cambria Math"/>
              </a:rPr>
              <a:t>p</a:t>
            </a:r>
            <a:r>
              <a:rPr lang="en-US" dirty="0" err="1" smtClean="0">
                <a:latin typeface="Cambria Math"/>
                <a:ea typeface="Cambria Math"/>
              </a:rPr>
              <a:t>⟧</a:t>
            </a:r>
            <a:r>
              <a:rPr lang="en-US" baseline="-25000" dirty="0" err="1" smtClean="0"/>
              <a:t>i</a:t>
            </a:r>
            <a:r>
              <a:rPr lang="en-US" dirty="0" smtClean="0">
                <a:ea typeface="Cambria Math"/>
              </a:rPr>
              <a:t> = </a:t>
            </a:r>
            <a:r>
              <a:rPr lang="en-US" dirty="0" err="1" smtClean="0">
                <a:ea typeface="Cambria Math"/>
              </a:rPr>
              <a:t>L</a:t>
            </a:r>
            <a:r>
              <a:rPr lang="en-US" baseline="-25000" dirty="0" err="1" smtClean="0">
                <a:ea typeface="Cambria Math"/>
              </a:rPr>
              <a:t>p</a:t>
            </a:r>
            <a:r>
              <a:rPr lang="en-US" dirty="0" smtClean="0">
                <a:ea typeface="Cambria Math"/>
              </a:rPr>
              <a:t>(</a:t>
            </a:r>
            <a:r>
              <a:rPr lang="en-US" dirty="0" err="1" smtClean="0">
                <a:ea typeface="Cambria Math"/>
              </a:rPr>
              <a:t>u</a:t>
            </a:r>
            <a:r>
              <a:rPr lang="en-US" baseline="-25000" dirty="0" err="1" smtClean="0"/>
              <a:t>i</a:t>
            </a:r>
            <a:r>
              <a:rPr lang="en-US" dirty="0" smtClean="0">
                <a:ea typeface="Cambria Math"/>
              </a:rPr>
              <a:t>)</a:t>
            </a:r>
          </a:p>
          <a:p>
            <a:pPr lvl="2"/>
            <a:endParaRPr lang="en-US" dirty="0" smtClean="0">
              <a:ea typeface="Cambria Math"/>
            </a:endParaRPr>
          </a:p>
          <a:p>
            <a:pPr lvl="2"/>
            <a:r>
              <a:rPr lang="en-US" dirty="0" smtClean="0">
                <a:ea typeface="Cambria Math"/>
              </a:rPr>
              <a:t>⟦</a:t>
            </a:r>
            <a:r>
              <a:rPr lang="el-GR" dirty="0" smtClean="0">
                <a:cs typeface="Arial" charset="0"/>
              </a:rPr>
              <a:t> ψ</a:t>
            </a:r>
            <a:r>
              <a:rPr lang="en-US" baseline="-25000" dirty="0" smtClean="0">
                <a:cs typeface="Arial" charset="0"/>
              </a:rPr>
              <a:t>1</a:t>
            </a:r>
            <a:r>
              <a:rPr lang="en-US" dirty="0" smtClean="0">
                <a:cs typeface="Arial" charset="0"/>
              </a:rPr>
              <a:t> ∧ </a:t>
            </a:r>
            <a:r>
              <a:rPr lang="el-GR" dirty="0" smtClean="0">
                <a:cs typeface="Arial" charset="0"/>
              </a:rPr>
              <a:t>ψ</a:t>
            </a:r>
            <a:r>
              <a:rPr lang="en-US" baseline="-25000" dirty="0" smtClean="0">
                <a:cs typeface="Arial" charset="0"/>
              </a:rPr>
              <a:t>2 </a:t>
            </a:r>
            <a:r>
              <a:rPr lang="en-US" dirty="0" smtClean="0">
                <a:ea typeface="Cambria Math"/>
              </a:rPr>
              <a:t>⟧</a:t>
            </a:r>
            <a:r>
              <a:rPr lang="en-US" baseline="-25000" dirty="0" err="1" smtClean="0"/>
              <a:t>i</a:t>
            </a:r>
            <a:r>
              <a:rPr lang="en-US" dirty="0" smtClean="0">
                <a:ea typeface="Cambria Math"/>
              </a:rPr>
              <a:t> </a:t>
            </a:r>
            <a:r>
              <a:rPr lang="en-US" dirty="0" smtClean="0"/>
              <a:t>= </a:t>
            </a:r>
            <a:r>
              <a:rPr lang="en-US" dirty="0" smtClean="0">
                <a:cs typeface="Arial" charset="0"/>
              </a:rPr>
              <a:t>x</a:t>
            </a:r>
            <a:r>
              <a:rPr lang="en-US" baseline="-25000" dirty="0" smtClean="0">
                <a:cs typeface="Arial" charset="0"/>
              </a:rPr>
              <a:t>i</a:t>
            </a:r>
            <a:r>
              <a:rPr lang="el-GR" baseline="30000" dirty="0" smtClean="0"/>
              <a:t>ψ</a:t>
            </a:r>
            <a:r>
              <a:rPr lang="en-US" baseline="15000" dirty="0" smtClean="0"/>
              <a:t>1</a:t>
            </a:r>
            <a:r>
              <a:rPr lang="en-US" dirty="0" smtClean="0">
                <a:ea typeface="Cambria Math"/>
              </a:rPr>
              <a:t> </a:t>
            </a:r>
            <a:r>
              <a:rPr lang="en-US" dirty="0" smtClean="0">
                <a:cs typeface="Arial" charset="0"/>
              </a:rPr>
              <a:t>∧ x</a:t>
            </a:r>
            <a:r>
              <a:rPr lang="en-US" baseline="-25000" dirty="0" smtClean="0">
                <a:cs typeface="Arial" charset="0"/>
              </a:rPr>
              <a:t>i</a:t>
            </a:r>
            <a:r>
              <a:rPr lang="el-GR" baseline="30000" dirty="0" smtClean="0"/>
              <a:t>ψ</a:t>
            </a:r>
            <a:r>
              <a:rPr lang="en-US" baseline="15000" dirty="0" smtClean="0"/>
              <a:t>2</a:t>
            </a:r>
            <a:endParaRPr lang="en-US" baseline="-25000" dirty="0" smtClean="0"/>
          </a:p>
          <a:p>
            <a:pPr lvl="2"/>
            <a:endParaRPr lang="en-US" dirty="0" smtClean="0">
              <a:ea typeface="Cambria Math"/>
            </a:endParaRPr>
          </a:p>
          <a:p>
            <a:pPr lvl="2"/>
            <a:r>
              <a:rPr lang="en-US" dirty="0" smtClean="0">
                <a:ea typeface="Cambria Math"/>
              </a:rPr>
              <a:t>⟦EX </a:t>
            </a:r>
            <a:r>
              <a:rPr lang="el-GR" dirty="0" smtClean="0">
                <a:ea typeface="Cambria Math"/>
              </a:rPr>
              <a:t>ψ</a:t>
            </a:r>
            <a:r>
              <a:rPr lang="en-US" baseline="-25000" dirty="0" smtClean="0">
                <a:ea typeface="Cambria Math"/>
              </a:rPr>
              <a:t>1</a:t>
            </a:r>
            <a:r>
              <a:rPr lang="en-US" dirty="0" smtClean="0">
                <a:ea typeface="Cambria Math"/>
              </a:rPr>
              <a:t>⟧</a:t>
            </a:r>
            <a:r>
              <a:rPr lang="en-US" baseline="-25000" dirty="0" smtClean="0"/>
              <a:t>i</a:t>
            </a:r>
            <a:r>
              <a:rPr lang="en-US" dirty="0" smtClean="0">
                <a:ea typeface="Cambria Math"/>
              </a:rPr>
              <a:t> </a:t>
            </a:r>
            <a:r>
              <a:rPr lang="en-US" dirty="0" smtClean="0"/>
              <a:t>=       (R(</a:t>
            </a:r>
            <a:r>
              <a:rPr lang="en-US" dirty="0" err="1" smtClean="0"/>
              <a:t>u</a:t>
            </a:r>
            <a:r>
              <a:rPr lang="en-US" baseline="-25000" dirty="0" err="1" smtClean="0"/>
              <a:t>i</a:t>
            </a:r>
            <a:r>
              <a:rPr lang="en-US" dirty="0" smtClean="0">
                <a:cs typeface="Arial" charset="0"/>
              </a:rPr>
              <a:t>, </a:t>
            </a:r>
            <a:r>
              <a:rPr lang="en-US" dirty="0" err="1" smtClean="0">
                <a:cs typeface="Arial" charset="0"/>
              </a:rPr>
              <a:t>u</a:t>
            </a:r>
            <a:r>
              <a:rPr lang="en-US" baseline="-25000" dirty="0" err="1" smtClean="0">
                <a:cs typeface="Arial" charset="0"/>
              </a:rPr>
              <a:t>j</a:t>
            </a:r>
            <a:r>
              <a:rPr lang="en-US" dirty="0" smtClean="0">
                <a:cs typeface="Arial" charset="0"/>
              </a:rPr>
              <a:t>) </a:t>
            </a:r>
            <a:r>
              <a:rPr lang="en-US" dirty="0" smtClean="0">
                <a:ea typeface="Cambria Math"/>
                <a:cs typeface="Arial" charset="0"/>
              </a:rPr>
              <a:t>⋀</a:t>
            </a:r>
            <a:r>
              <a:rPr lang="en-US" dirty="0" smtClean="0">
                <a:cs typeface="Arial" charset="0"/>
              </a:rPr>
              <a:t> </a:t>
            </a:r>
            <a:r>
              <a:rPr lang="en-US" dirty="0" err="1" smtClean="0">
                <a:cs typeface="Arial" charset="0"/>
              </a:rPr>
              <a:t>x</a:t>
            </a:r>
            <a:r>
              <a:rPr lang="en-US" baseline="-25000" dirty="0" err="1" smtClean="0">
                <a:cs typeface="Arial" charset="0"/>
              </a:rPr>
              <a:t>j</a:t>
            </a:r>
            <a:r>
              <a:rPr lang="el-GR" baseline="30000" dirty="0" smtClean="0"/>
              <a:t>ψ</a:t>
            </a:r>
            <a:r>
              <a:rPr lang="en-US" baseline="15000" dirty="0" smtClean="0"/>
              <a:t>1</a:t>
            </a:r>
            <a:r>
              <a:rPr lang="en-US" baseline="30000" dirty="0" smtClean="0">
                <a:cs typeface="Arial" charset="0"/>
              </a:rPr>
              <a:t> </a:t>
            </a:r>
            <a:r>
              <a:rPr lang="en-US" dirty="0" smtClean="0">
                <a:cs typeface="Arial" charset="0"/>
              </a:rPr>
              <a:t>)</a:t>
            </a:r>
          </a:p>
          <a:p>
            <a:pPr lvl="2"/>
            <a:endParaRPr lang="en-US" dirty="0" smtClean="0">
              <a:ea typeface="Cambria Math"/>
            </a:endParaRPr>
          </a:p>
          <a:p>
            <a:pPr lvl="1">
              <a:buNone/>
            </a:pPr>
            <a:endParaRPr lang="en-US" dirty="0" smtClean="0"/>
          </a:p>
          <a:p>
            <a:pPr lvl="1" eaLnBrk="1" hangingPunct="1"/>
            <a:endParaRPr lang="en-US" dirty="0" smtClean="0">
              <a:latin typeface="Cambria" pitchFamily="18" charset="0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7"/>
          <p:cNvSpPr/>
          <p:nvPr/>
        </p:nvSpPr>
        <p:spPr>
          <a:xfrm rot="1800000">
            <a:off x="6393693" y="4254891"/>
            <a:ext cx="1375605" cy="1905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6553200" y="4726402"/>
            <a:ext cx="1524000" cy="1219200"/>
            <a:chOff x="3352800" y="3048000"/>
            <a:chExt cx="1524000" cy="1219200"/>
          </a:xfrm>
        </p:grpSpPr>
        <p:sp>
          <p:nvSpPr>
            <p:cNvPr id="10" name="Oval 9"/>
            <p:cNvSpPr/>
            <p:nvPr/>
          </p:nvSpPr>
          <p:spPr>
            <a:xfrm>
              <a:off x="3581400" y="3276600"/>
              <a:ext cx="228600" cy="2286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3657600" y="4038600"/>
              <a:ext cx="228600" cy="2286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648200" y="3810000"/>
              <a:ext cx="228600" cy="2286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4191000" y="3048000"/>
              <a:ext cx="228600" cy="2286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4114800" y="3581400"/>
              <a:ext cx="228600" cy="2286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2"/>
                </a:solidFill>
              </a:endParaRPr>
            </a:p>
          </p:txBody>
        </p:sp>
        <p:cxnSp>
          <p:nvCxnSpPr>
            <p:cNvPr id="15" name="Straight Arrow Connector 14"/>
            <p:cNvCxnSpPr>
              <a:endCxn id="10" idx="1"/>
            </p:cNvCxnSpPr>
            <p:nvPr/>
          </p:nvCxnSpPr>
          <p:spPr>
            <a:xfrm rot="16200000" flipH="1">
              <a:off x="3352800" y="3048000"/>
              <a:ext cx="262078" cy="26207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urved Connector 15"/>
            <p:cNvCxnSpPr>
              <a:stCxn id="10" idx="0"/>
              <a:endCxn id="13" idx="1"/>
            </p:cNvCxnSpPr>
            <p:nvPr/>
          </p:nvCxnSpPr>
          <p:spPr>
            <a:xfrm rot="5400000" flipH="1" flipV="1">
              <a:off x="3862528" y="2914650"/>
              <a:ext cx="195122" cy="528778"/>
            </a:xfrm>
            <a:prstGeom prst="curvedConnector3">
              <a:avLst>
                <a:gd name="adj1" fmla="val 234315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hape 16"/>
            <p:cNvCxnSpPr>
              <a:stCxn id="10" idx="4"/>
              <a:endCxn id="14" idx="2"/>
            </p:cNvCxnSpPr>
            <p:nvPr/>
          </p:nvCxnSpPr>
          <p:spPr>
            <a:xfrm rot="16200000" flipH="1">
              <a:off x="3810000" y="3390900"/>
              <a:ext cx="190500" cy="419100"/>
            </a:xfrm>
            <a:prstGeom prst="curved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urved Connector 17"/>
            <p:cNvCxnSpPr>
              <a:stCxn id="10" idx="2"/>
              <a:endCxn id="11" idx="2"/>
            </p:cNvCxnSpPr>
            <p:nvPr/>
          </p:nvCxnSpPr>
          <p:spPr>
            <a:xfrm rot="10800000" flipH="1" flipV="1">
              <a:off x="3581400" y="3390900"/>
              <a:ext cx="76200" cy="762000"/>
            </a:xfrm>
            <a:prstGeom prst="curvedConnector3">
              <a:avLst>
                <a:gd name="adj1" fmla="val -30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hape 20"/>
            <p:cNvCxnSpPr>
              <a:stCxn id="11" idx="4"/>
              <a:endCxn id="12" idx="4"/>
            </p:cNvCxnSpPr>
            <p:nvPr/>
          </p:nvCxnSpPr>
          <p:spPr>
            <a:xfrm rot="5400000" flipH="1" flipV="1">
              <a:off x="4152900" y="3657600"/>
              <a:ext cx="228600" cy="990600"/>
            </a:xfrm>
            <a:prstGeom prst="curvedConnector3">
              <a:avLst>
                <a:gd name="adj1" fmla="val -10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urved Connector 19"/>
            <p:cNvCxnSpPr>
              <a:stCxn id="12" idx="0"/>
              <a:endCxn id="13" idx="6"/>
            </p:cNvCxnSpPr>
            <p:nvPr/>
          </p:nvCxnSpPr>
          <p:spPr>
            <a:xfrm rot="16200000" flipV="1">
              <a:off x="4267200" y="3314700"/>
              <a:ext cx="647700" cy="342900"/>
            </a:xfrm>
            <a:prstGeom prst="curved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hape 20"/>
            <p:cNvCxnSpPr>
              <a:stCxn id="14" idx="5"/>
              <a:endCxn id="12" idx="2"/>
            </p:cNvCxnSpPr>
            <p:nvPr/>
          </p:nvCxnSpPr>
          <p:spPr>
            <a:xfrm rot="16200000" flipH="1">
              <a:off x="4405172" y="3681272"/>
              <a:ext cx="147778" cy="338278"/>
            </a:xfrm>
            <a:prstGeom prst="curved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urved Connector 21"/>
            <p:cNvCxnSpPr>
              <a:stCxn id="14" idx="0"/>
              <a:endCxn id="13" idx="4"/>
            </p:cNvCxnSpPr>
            <p:nvPr/>
          </p:nvCxnSpPr>
          <p:spPr>
            <a:xfrm rot="5400000" flipH="1" flipV="1">
              <a:off x="4114800" y="3390900"/>
              <a:ext cx="304800" cy="76200"/>
            </a:xfrm>
            <a:prstGeom prst="curved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hape 22"/>
            <p:cNvCxnSpPr>
              <a:stCxn id="14" idx="4"/>
              <a:endCxn id="11" idx="6"/>
            </p:cNvCxnSpPr>
            <p:nvPr/>
          </p:nvCxnSpPr>
          <p:spPr>
            <a:xfrm rot="5400000">
              <a:off x="3886200" y="3810000"/>
              <a:ext cx="342900" cy="342900"/>
            </a:xfrm>
            <a:prstGeom prst="curved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8"/>
          <p:cNvGrpSpPr>
            <a:grpSpLocks/>
          </p:cNvGrpSpPr>
          <p:nvPr/>
        </p:nvGrpSpPr>
        <p:grpSpPr bwMode="auto">
          <a:xfrm>
            <a:off x="2895600" y="5279010"/>
            <a:ext cx="533400" cy="816987"/>
            <a:chOff x="2736" y="1723"/>
            <a:chExt cx="384" cy="670"/>
          </a:xfrm>
        </p:grpSpPr>
        <p:sp>
          <p:nvSpPr>
            <p:cNvPr id="26" name="Line 4"/>
            <p:cNvSpPr>
              <a:spLocks noChangeShapeType="1"/>
            </p:cNvSpPr>
            <p:nvPr/>
          </p:nvSpPr>
          <p:spPr bwMode="auto">
            <a:xfrm>
              <a:off x="2832" y="1968"/>
              <a:ext cx="96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5"/>
            <p:cNvSpPr>
              <a:spLocks noChangeShapeType="1"/>
            </p:cNvSpPr>
            <p:nvPr/>
          </p:nvSpPr>
          <p:spPr bwMode="auto">
            <a:xfrm flipV="1">
              <a:off x="2928" y="1968"/>
              <a:ext cx="96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Text Box 6"/>
            <p:cNvSpPr txBox="1">
              <a:spLocks noChangeArrowheads="1"/>
            </p:cNvSpPr>
            <p:nvPr/>
          </p:nvSpPr>
          <p:spPr bwMode="auto">
            <a:xfrm>
              <a:off x="2736" y="2160"/>
              <a:ext cx="36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j = 0</a:t>
              </a:r>
            </a:p>
          </p:txBody>
        </p:sp>
        <p:sp>
          <p:nvSpPr>
            <p:cNvPr id="29" name="Text Box 7"/>
            <p:cNvSpPr txBox="1">
              <a:spLocks noChangeArrowheads="1"/>
            </p:cNvSpPr>
            <p:nvPr/>
          </p:nvSpPr>
          <p:spPr bwMode="auto">
            <a:xfrm>
              <a:off x="2736" y="1723"/>
              <a:ext cx="38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k 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381000" y="2209800"/>
            <a:ext cx="10211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  <a:sym typeface="Wingdings"/>
              </a:rPr>
              <a:t>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81000" y="3657600"/>
            <a:ext cx="10211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  <a:sym typeface="Wingdings"/>
              </a:rPr>
              <a:t>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50497" y="4495800"/>
            <a:ext cx="10211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  <a:sym typeface="Wingdings"/>
              </a:rPr>
              <a:t>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1000" y="5410200"/>
            <a:ext cx="10211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sym typeface="Wingdings"/>
              </a:rPr>
              <a:t></a:t>
            </a:r>
            <a:endParaRPr lang="en-US" sz="3200" b="1" dirty="0">
              <a:solidFill>
                <a:schemeClr val="tx2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7586522" y="4759880"/>
            <a:ext cx="1176478" cy="842822"/>
            <a:chOff x="7586522" y="4759880"/>
            <a:chExt cx="1176478" cy="842822"/>
          </a:xfrm>
        </p:grpSpPr>
        <p:sp>
          <p:nvSpPr>
            <p:cNvPr id="34" name="Oval 33"/>
            <p:cNvSpPr/>
            <p:nvPr/>
          </p:nvSpPr>
          <p:spPr>
            <a:xfrm>
              <a:off x="8534400" y="5181600"/>
              <a:ext cx="228600" cy="2286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2"/>
                </a:solidFill>
              </a:endParaRPr>
            </a:p>
          </p:txBody>
        </p:sp>
        <p:cxnSp>
          <p:nvCxnSpPr>
            <p:cNvPr id="35" name="Shape 34"/>
            <p:cNvCxnSpPr>
              <a:stCxn id="12" idx="6"/>
              <a:endCxn id="34" idx="3"/>
            </p:cNvCxnSpPr>
            <p:nvPr/>
          </p:nvCxnSpPr>
          <p:spPr>
            <a:xfrm flipV="1">
              <a:off x="8077200" y="5376722"/>
              <a:ext cx="490678" cy="225980"/>
            </a:xfrm>
            <a:prstGeom prst="curved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hape 42"/>
            <p:cNvCxnSpPr>
              <a:stCxn id="13" idx="7"/>
              <a:endCxn id="34" idx="0"/>
            </p:cNvCxnSpPr>
            <p:nvPr/>
          </p:nvCxnSpPr>
          <p:spPr>
            <a:xfrm rot="16200000" flipH="1">
              <a:off x="7906751" y="4439651"/>
              <a:ext cx="421720" cy="1062178"/>
            </a:xfrm>
            <a:prstGeom prst="curvedConnector3">
              <a:avLst>
                <a:gd name="adj1" fmla="val -62145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/>
          <p:cNvSpPr txBox="1"/>
          <p:nvPr/>
        </p:nvSpPr>
        <p:spPr>
          <a:xfrm>
            <a:off x="1637727" y="6096000"/>
            <a:ext cx="4839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If violated, </a:t>
            </a:r>
            <a:r>
              <a:rPr lang="en-US" sz="2400" b="1" dirty="0" err="1" smtClean="0">
                <a:solidFill>
                  <a:schemeClr val="accent2"/>
                </a:solidFill>
              </a:rPr>
              <a:t>u</a:t>
            </a:r>
            <a:r>
              <a:rPr lang="en-US" sz="2400" b="1" baseline="-25000" dirty="0" err="1" smtClean="0">
                <a:solidFill>
                  <a:schemeClr val="accent2"/>
                </a:solidFill>
              </a:rPr>
              <a:t>i</a:t>
            </a:r>
            <a:r>
              <a:rPr lang="en-US" sz="2400" b="1" dirty="0" smtClean="0">
                <a:solidFill>
                  <a:schemeClr val="accent2"/>
                </a:solidFill>
              </a:rPr>
              <a:t> has a “fresh” successor</a:t>
            </a:r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019800" y="4419600"/>
            <a:ext cx="2064283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504D"/>
                </a:solidFill>
              </a:rPr>
              <a:t>Weak</a:t>
            </a:r>
          </a:p>
          <a:p>
            <a:r>
              <a:rPr lang="en-US" sz="2800" b="1" dirty="0" smtClean="0">
                <a:solidFill>
                  <a:srgbClr val="C0504D"/>
                </a:solidFill>
              </a:rPr>
              <a:t>Invariance &amp;</a:t>
            </a:r>
          </a:p>
          <a:p>
            <a:r>
              <a:rPr lang="en-US" sz="2800" b="1" dirty="0" smtClean="0">
                <a:solidFill>
                  <a:srgbClr val="C0504D"/>
                </a:solidFill>
              </a:rPr>
              <a:t>Progress</a:t>
            </a:r>
            <a:endParaRPr lang="en-US" sz="2800" dirty="0"/>
          </a:p>
        </p:txBody>
      </p:sp>
      <p:sp>
        <p:nvSpPr>
          <p:cNvPr id="49" name="Left Bracket 48"/>
          <p:cNvSpPr/>
          <p:nvPr/>
        </p:nvSpPr>
        <p:spPr>
          <a:xfrm>
            <a:off x="1295400" y="3733800"/>
            <a:ext cx="228600" cy="2819400"/>
          </a:xfrm>
          <a:prstGeom prst="leftBracket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animBg="1"/>
      <p:bldP spid="8" grpId="0" animBg="1"/>
      <p:bldP spid="8" grpId="1" animBg="1"/>
      <p:bldP spid="30" grpId="0"/>
      <p:bldP spid="32" grpId="0"/>
      <p:bldP spid="47" grpId="0"/>
      <p:bldP spid="48" grpId="0"/>
      <p:bldP spid="49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al 18"/>
          <p:cNvSpPr/>
          <p:nvPr/>
        </p:nvSpPr>
        <p:spPr>
          <a:xfrm rot="2505077">
            <a:off x="5109756" y="3341801"/>
            <a:ext cx="803057" cy="215025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CMP</a:t>
            </a:r>
            <a:r>
              <a:rPr lang="en-US" baseline="-25000" dirty="0" smtClean="0"/>
              <a:t>M,</a:t>
            </a:r>
            <a:r>
              <a:rPr lang="el-GR" baseline="-25000" dirty="0" smtClean="0">
                <a:latin typeface="Cambria" pitchFamily="18" charset="0"/>
              </a:rPr>
              <a:t>φ</a:t>
            </a:r>
            <a:r>
              <a:rPr lang="en-US" baseline="-25000" dirty="0" smtClean="0"/>
              <a:t>,k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chemeClr val="accent2"/>
                </a:solidFill>
                <a:cs typeface="Arial" charset="0"/>
              </a:rPr>
              <a:t>Initiality</a:t>
            </a:r>
            <a:r>
              <a:rPr lang="en-US" sz="3200" b="1" dirty="0" smtClean="0">
                <a:solidFill>
                  <a:schemeClr val="accent2"/>
                </a:solidFill>
                <a:cs typeface="Arial" charset="0"/>
              </a:rPr>
              <a:t>: </a:t>
            </a:r>
            <a:r>
              <a:rPr lang="en-US" sz="3200" dirty="0" smtClean="0">
                <a:solidFill>
                  <a:schemeClr val="accent2"/>
                </a:solidFill>
                <a:cs typeface="Arial" charset="0"/>
              </a:rPr>
              <a:t>  </a:t>
            </a:r>
            <a:r>
              <a:rPr lang="en-US" sz="3200" dirty="0" smtClean="0">
                <a:cs typeface="Arial" charset="0"/>
              </a:rPr>
              <a:t>I(u</a:t>
            </a:r>
            <a:r>
              <a:rPr lang="en-US" sz="3200" baseline="-25000" dirty="0" smtClean="0">
                <a:cs typeface="Arial" charset="0"/>
              </a:rPr>
              <a:t>0</a:t>
            </a:r>
            <a:r>
              <a:rPr lang="en-US" sz="3200" dirty="0" smtClean="0">
                <a:cs typeface="Arial" charset="0"/>
              </a:rPr>
              <a:t>) ∧ </a:t>
            </a:r>
            <a:r>
              <a:rPr lang="en-US" sz="3200" dirty="0" smtClean="0"/>
              <a:t>x</a:t>
            </a:r>
            <a:r>
              <a:rPr lang="en-US" sz="3200" baseline="-25000" dirty="0" smtClean="0"/>
              <a:t>0</a:t>
            </a:r>
            <a:r>
              <a:rPr lang="el-GR" sz="3200" baseline="30000" dirty="0" smtClean="0">
                <a:latin typeface="Cambria" pitchFamily="18" charset="0"/>
              </a:rPr>
              <a:t>φ</a:t>
            </a:r>
            <a:endParaRPr lang="en-US" sz="3200" baseline="30000" dirty="0" smtClean="0">
              <a:latin typeface="Cambria" pitchFamily="18" charset="0"/>
            </a:endParaRPr>
          </a:p>
          <a:p>
            <a:r>
              <a:rPr lang="en-US" b="1" dirty="0" smtClean="0">
                <a:solidFill>
                  <a:schemeClr val="accent2"/>
                </a:solidFill>
                <a:cs typeface="Arial" charset="0"/>
              </a:rPr>
              <a:t>Weak Invariance &amp; Progress</a:t>
            </a:r>
          </a:p>
          <a:p>
            <a:r>
              <a:rPr lang="en-US" dirty="0" smtClean="0">
                <a:cs typeface="Arial" charset="0"/>
              </a:rPr>
              <a:t>Too weak!</a:t>
            </a:r>
          </a:p>
          <a:p>
            <a:pPr lvl="1"/>
            <a:r>
              <a:rPr lang="en-US" dirty="0" smtClean="0">
                <a:cs typeface="Arial" charset="0"/>
              </a:rPr>
              <a:t>Example: EX p</a:t>
            </a:r>
          </a:p>
          <a:p>
            <a:pPr lvl="1"/>
            <a:r>
              <a:rPr lang="en-US" dirty="0" smtClean="0">
                <a:cs typeface="Arial" charset="0"/>
              </a:rPr>
              <a:t>CT = 2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4876800" y="3733800"/>
            <a:ext cx="2057400" cy="1447800"/>
            <a:chOff x="4876800" y="3733800"/>
            <a:chExt cx="2057400" cy="1447800"/>
          </a:xfrm>
        </p:grpSpPr>
        <p:sp>
          <p:nvSpPr>
            <p:cNvPr id="4" name="Oval 3"/>
            <p:cNvSpPr/>
            <p:nvPr/>
          </p:nvSpPr>
          <p:spPr>
            <a:xfrm>
              <a:off x="5715000" y="3733800"/>
              <a:ext cx="457200" cy="457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4876800" y="4648200"/>
              <a:ext cx="457200" cy="457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5715000" y="4724400"/>
              <a:ext cx="457200" cy="457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6477000" y="4648200"/>
              <a:ext cx="457200" cy="4572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/>
            <p:cNvCxnSpPr>
              <a:stCxn id="4" idx="3"/>
              <a:endCxn id="5" idx="7"/>
            </p:cNvCxnSpPr>
            <p:nvPr/>
          </p:nvCxnSpPr>
          <p:spPr>
            <a:xfrm rot="5400000">
              <a:off x="5228945" y="4162145"/>
              <a:ext cx="591110" cy="51491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4" idx="4"/>
              <a:endCxn id="6" idx="0"/>
            </p:cNvCxnSpPr>
            <p:nvPr/>
          </p:nvCxnSpPr>
          <p:spPr>
            <a:xfrm rot="5400000">
              <a:off x="5676900" y="4457700"/>
              <a:ext cx="5334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4" idx="5"/>
              <a:endCxn id="7" idx="1"/>
            </p:cNvCxnSpPr>
            <p:nvPr/>
          </p:nvCxnSpPr>
          <p:spPr>
            <a:xfrm rot="16200000" flipH="1">
              <a:off x="6029045" y="4200245"/>
              <a:ext cx="591110" cy="43871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Arrow Connector 15"/>
          <p:cNvCxnSpPr>
            <a:endCxn id="4" idx="0"/>
          </p:cNvCxnSpPr>
          <p:nvPr/>
        </p:nvCxnSpPr>
        <p:spPr>
          <a:xfrm rot="5400000">
            <a:off x="5791201" y="3581399"/>
            <a:ext cx="304800" cy="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207719" y="3729335"/>
            <a:ext cx="7264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cs typeface="Arial" charset="0"/>
              </a:rPr>
              <a:t>EX p</a:t>
            </a:r>
            <a:endParaRPr lang="en-US" sz="2400" dirty="0"/>
          </a:p>
        </p:txBody>
      </p:sp>
      <p:grpSp>
        <p:nvGrpSpPr>
          <p:cNvPr id="24" name="Group 23"/>
          <p:cNvGrpSpPr/>
          <p:nvPr/>
        </p:nvGrpSpPr>
        <p:grpSpPr>
          <a:xfrm>
            <a:off x="6096000" y="4114800"/>
            <a:ext cx="828955" cy="981355"/>
            <a:chOff x="6257645" y="5181601"/>
            <a:chExt cx="828955" cy="981355"/>
          </a:xfrm>
        </p:grpSpPr>
        <p:sp>
          <p:nvSpPr>
            <p:cNvPr id="22" name="Oval 21"/>
            <p:cNvSpPr/>
            <p:nvPr/>
          </p:nvSpPr>
          <p:spPr>
            <a:xfrm>
              <a:off x="6629400" y="5705756"/>
              <a:ext cx="457200" cy="4572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Arrow Connector 22"/>
            <p:cNvCxnSpPr>
              <a:endCxn id="22" idx="1"/>
            </p:cNvCxnSpPr>
            <p:nvPr/>
          </p:nvCxnSpPr>
          <p:spPr>
            <a:xfrm rot="16200000" flipH="1">
              <a:off x="6181445" y="5257801"/>
              <a:ext cx="591110" cy="43871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648200" y="4495800"/>
            <a:ext cx="914400" cy="76200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949955" y="5417403"/>
            <a:ext cx="12410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“useless</a:t>
            </a:r>
          </a:p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state”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rot="5400000" flipH="1" flipV="1">
            <a:off x="4267200" y="5334000"/>
            <a:ext cx="304800" cy="30480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5" grpId="0" animBg="1"/>
      <p:bldP spid="26" grpId="0" animBg="1"/>
      <p:bldP spid="27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CMP</a:t>
            </a:r>
            <a:r>
              <a:rPr lang="en-US" baseline="-25000" dirty="0" smtClean="0"/>
              <a:t>M,</a:t>
            </a:r>
            <a:r>
              <a:rPr lang="el-GR" baseline="-25000" dirty="0" smtClean="0">
                <a:latin typeface="Cambria" pitchFamily="18" charset="0"/>
              </a:rPr>
              <a:t>φ</a:t>
            </a:r>
            <a:r>
              <a:rPr lang="en-US" baseline="-25000" dirty="0" smtClean="0"/>
              <a:t>,k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b="1" dirty="0" err="1" smtClean="0">
                <a:solidFill>
                  <a:schemeClr val="accent2"/>
                </a:solidFill>
                <a:cs typeface="Arial" charset="0"/>
              </a:rPr>
              <a:t>Initiality</a:t>
            </a:r>
            <a:r>
              <a:rPr lang="en-US" sz="3200" b="1" dirty="0" smtClean="0">
                <a:solidFill>
                  <a:schemeClr val="accent2"/>
                </a:solidFill>
                <a:cs typeface="Arial" charset="0"/>
              </a:rPr>
              <a:t>: </a:t>
            </a:r>
            <a:r>
              <a:rPr lang="en-US" sz="3200" dirty="0" smtClean="0">
                <a:solidFill>
                  <a:schemeClr val="accent2"/>
                </a:solidFill>
                <a:cs typeface="Arial" charset="0"/>
              </a:rPr>
              <a:t>  </a:t>
            </a:r>
            <a:r>
              <a:rPr lang="en-US" sz="3200" dirty="0" smtClean="0">
                <a:cs typeface="Arial" charset="0"/>
              </a:rPr>
              <a:t>I(u</a:t>
            </a:r>
            <a:r>
              <a:rPr lang="en-US" sz="3200" baseline="-25000" dirty="0" smtClean="0">
                <a:cs typeface="Arial" charset="0"/>
              </a:rPr>
              <a:t>0</a:t>
            </a:r>
            <a:r>
              <a:rPr lang="en-US" sz="3200" dirty="0" smtClean="0">
                <a:cs typeface="Arial" charset="0"/>
              </a:rPr>
              <a:t>) ∧ </a:t>
            </a:r>
            <a:r>
              <a:rPr lang="en-US" sz="3200" dirty="0" smtClean="0"/>
              <a:t>x</a:t>
            </a:r>
            <a:r>
              <a:rPr lang="en-US" sz="3200" baseline="-25000" dirty="0" smtClean="0"/>
              <a:t>0</a:t>
            </a:r>
            <a:r>
              <a:rPr lang="el-GR" sz="3200" baseline="30000" dirty="0" smtClean="0">
                <a:latin typeface="Cambria" pitchFamily="18" charset="0"/>
              </a:rPr>
              <a:t>φ</a:t>
            </a:r>
            <a:endParaRPr lang="en-US" sz="3200" baseline="30000" dirty="0" smtClean="0">
              <a:latin typeface="Cambria" pitchFamily="18" charset="0"/>
            </a:endParaRPr>
          </a:p>
          <a:p>
            <a:r>
              <a:rPr lang="en-US" b="1" dirty="0" smtClean="0">
                <a:solidFill>
                  <a:schemeClr val="accent2"/>
                </a:solidFill>
                <a:cs typeface="Arial" charset="0"/>
              </a:rPr>
              <a:t>Weak Invariance &amp; Progress</a:t>
            </a:r>
          </a:p>
          <a:p>
            <a:r>
              <a:rPr lang="en-US" b="1" dirty="0" smtClean="0">
                <a:solidFill>
                  <a:schemeClr val="accent2"/>
                </a:solidFill>
                <a:cs typeface="Arial" charset="0"/>
              </a:rPr>
              <a:t>Conciseness: </a:t>
            </a:r>
            <a:r>
              <a:rPr lang="en-US" dirty="0" smtClean="0">
                <a:cs typeface="Arial" charset="0"/>
              </a:rPr>
              <a:t>every state should be “required” to fulfill some obligation for </a:t>
            </a:r>
            <a:r>
              <a:rPr lang="en-US" b="1" dirty="0" smtClean="0">
                <a:cs typeface="Arial" charset="0"/>
              </a:rPr>
              <a:t>another</a:t>
            </a:r>
            <a:r>
              <a:rPr lang="en-US" dirty="0" smtClean="0">
                <a:cs typeface="Arial" charset="0"/>
              </a:rPr>
              <a:t> state</a:t>
            </a:r>
          </a:p>
          <a:p>
            <a:r>
              <a:rPr lang="en-US" b="1" dirty="0" smtClean="0">
                <a:solidFill>
                  <a:schemeClr val="accent2"/>
                </a:solidFill>
                <a:cs typeface="Arial" charset="0"/>
              </a:rPr>
              <a:t>Distinctness:</a:t>
            </a:r>
            <a:r>
              <a:rPr lang="en-US" dirty="0" smtClean="0">
                <a:cs typeface="Arial" charset="0"/>
              </a:rPr>
              <a:t> every state appears only once</a:t>
            </a:r>
            <a:endParaRPr lang="en-US" b="1" dirty="0" smtClean="0">
              <a:cs typeface="Arial" charset="0"/>
            </a:endParaRPr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eft Brace 27"/>
          <p:cNvSpPr/>
          <p:nvPr/>
        </p:nvSpPr>
        <p:spPr>
          <a:xfrm rot="16200000">
            <a:off x="4191000" y="838200"/>
            <a:ext cx="609600" cy="80772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732738" y="5181600"/>
            <a:ext cx="221086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solidFill>
                  <a:prstClr val="black"/>
                </a:solidFill>
                <a:ea typeface="+mj-ea"/>
                <a:cs typeface="+mj-cs"/>
              </a:rPr>
              <a:t>CMP</a:t>
            </a:r>
            <a:r>
              <a:rPr lang="en-US" sz="4400" baseline="-25000" dirty="0" smtClean="0">
                <a:solidFill>
                  <a:prstClr val="black"/>
                </a:solidFill>
                <a:ea typeface="+mj-ea"/>
                <a:cs typeface="+mj-cs"/>
              </a:rPr>
              <a:t>M,</a:t>
            </a:r>
            <a:r>
              <a:rPr lang="el-GR" sz="4400" baseline="-25000" dirty="0" smtClean="0">
                <a:solidFill>
                  <a:prstClr val="black"/>
                </a:solidFill>
                <a:latin typeface="Cambria" pitchFamily="18" charset="0"/>
                <a:ea typeface="+mj-ea"/>
                <a:cs typeface="+mj-cs"/>
              </a:rPr>
              <a:t>φ</a:t>
            </a:r>
            <a:r>
              <a:rPr lang="en-US" sz="4400" baseline="-25000" dirty="0" smtClean="0">
                <a:solidFill>
                  <a:prstClr val="black"/>
                </a:solidFill>
                <a:ea typeface="+mj-ea"/>
                <a:cs typeface="+mj-cs"/>
              </a:rPr>
              <a:t>,k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8" grpId="0" animBg="1"/>
      <p:bldP spid="30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Grand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dirty="0" smtClean="0"/>
              <a:t>Part I: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en-US" dirty="0" smtClean="0"/>
              <a:t>A compact encoding for existential </a:t>
            </a:r>
            <a:r>
              <a:rPr lang="el-GR" dirty="0" smtClean="0"/>
              <a:t>μ</a:t>
            </a:r>
            <a:r>
              <a:rPr lang="en-US" dirty="0" smtClean="0"/>
              <a:t>-calculus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en-US" dirty="0" smtClean="0"/>
              <a:t>Several theoretical advantages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en-US" dirty="0" smtClean="0"/>
              <a:t>In practice, suitable for complex properties</a:t>
            </a:r>
          </a:p>
          <a:p>
            <a:pPr marL="571500" indent="-571500">
              <a:buNone/>
            </a:pPr>
            <a:r>
              <a:rPr lang="en-US" dirty="0" smtClean="0"/>
              <a:t>Part II: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en-US" dirty="0" smtClean="0"/>
              <a:t>A static completeness threshold for ECTL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en-US" dirty="0" smtClean="0"/>
              <a:t>A dynamic completeness criterion for existential </a:t>
            </a:r>
            <a:r>
              <a:rPr lang="el-GR" dirty="0" smtClean="0"/>
              <a:t>μ</a:t>
            </a:r>
            <a:r>
              <a:rPr lang="en-US" dirty="0" smtClean="0"/>
              <a:t>-calculus</a:t>
            </a:r>
            <a:endParaRPr lang="en-US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 flipH="1" flipV="1">
            <a:off x="8839200" y="6629400"/>
            <a:ext cx="121918" cy="121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dirty="0" smtClean="0"/>
              <a:t>Disproving properties:</a:t>
            </a:r>
          </a:p>
          <a:p>
            <a:pPr marL="571500" indent="-571500"/>
            <a:r>
              <a:rPr lang="en-US" dirty="0" smtClean="0"/>
              <a:t>Using SMT: delegate ranks to theory solver</a:t>
            </a:r>
          </a:p>
          <a:p>
            <a:pPr marL="571500" indent="-571500"/>
            <a:r>
              <a:rPr lang="en-US" dirty="0" smtClean="0"/>
              <a:t>A comprehensive experimental evaluation</a:t>
            </a:r>
            <a:endParaRPr lang="en-US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 flipH="1" flipV="1">
            <a:off x="8839200" y="6629400"/>
            <a:ext cx="121918" cy="121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76114" y="3352800"/>
            <a:ext cx="3358286" cy="3298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Spin-off paper: “An Automata-Theoretic Framework for Dynamic Completeness Criteria” in VMCAI’09</a:t>
            </a:r>
          </a:p>
          <a:p>
            <a:r>
              <a:rPr lang="en-US" dirty="0" err="1" smtClean="0"/>
              <a:t>Quoth</a:t>
            </a:r>
            <a:r>
              <a:rPr lang="en-US" dirty="0" smtClean="0"/>
              <a:t> Reviewer #1:</a:t>
            </a:r>
          </a:p>
          <a:p>
            <a:pPr lvl="1">
              <a:buNone/>
            </a:pPr>
            <a:r>
              <a:rPr lang="en-US" dirty="0" smtClean="0"/>
              <a:t>“The paper is a good theoretical contribution to this problem. One could be a little skeptical about its applicability to large systems. “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Kripke Structures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</a:t>
            </a:r>
            <a:r>
              <a:rPr lang="en-US" dirty="0" err="1" smtClean="0"/>
              <a:t>Kripke</a:t>
            </a:r>
            <a:r>
              <a:rPr lang="en-US" dirty="0" smtClean="0"/>
              <a:t> structure is M = (S, R, s</a:t>
            </a:r>
            <a:r>
              <a:rPr lang="en-US" baseline="-25000" dirty="0" smtClean="0"/>
              <a:t>0</a:t>
            </a:r>
            <a:r>
              <a:rPr lang="en-US" dirty="0" smtClean="0"/>
              <a:t>, L)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>
              <a:latin typeface="cmr10" pitchFamily="34" charset="0"/>
            </a:endParaRPr>
          </a:p>
          <a:p>
            <a:pPr eaLnBrk="1" hangingPunct="1"/>
            <a:endParaRPr lang="en-US" dirty="0" smtClean="0">
              <a:latin typeface="cmr10" pitchFamily="34" charset="0"/>
            </a:endParaRPr>
          </a:p>
          <a:p>
            <a:pPr eaLnBrk="1" hangingPunct="1"/>
            <a:r>
              <a:rPr lang="en-US" dirty="0" smtClean="0"/>
              <a:t>AP = </a:t>
            </a:r>
            <a:r>
              <a:rPr lang="en-US" dirty="0" smtClean="0">
                <a:cs typeface="Times New Roman" pitchFamily="18" charset="0"/>
              </a:rPr>
              <a:t>{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clear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}</a:t>
            </a:r>
          </a:p>
        </p:txBody>
      </p:sp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9221" name="AutoShape 7"/>
          <p:cNvCxnSpPr>
            <a:cxnSpLocks noChangeShapeType="1"/>
            <a:stCxn id="9233" idx="2"/>
            <a:endCxn id="9233" idx="3"/>
          </p:cNvCxnSpPr>
          <p:nvPr/>
        </p:nvCxnSpPr>
        <p:spPr bwMode="auto">
          <a:xfrm rot="10800000" flipH="1" flipV="1">
            <a:off x="1600200" y="3048000"/>
            <a:ext cx="122238" cy="215900"/>
          </a:xfrm>
          <a:prstGeom prst="curvedConnector4">
            <a:avLst>
              <a:gd name="adj1" fmla="val -187014"/>
              <a:gd name="adj2" fmla="val 24706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371600" y="2667000"/>
            <a:ext cx="1066800" cy="685800"/>
            <a:chOff x="864" y="1680"/>
            <a:chExt cx="672" cy="432"/>
          </a:xfrm>
        </p:grpSpPr>
        <p:sp>
          <p:nvSpPr>
            <p:cNvPr id="9233" name="Oval 9"/>
            <p:cNvSpPr>
              <a:spLocks noChangeArrowheads="1"/>
            </p:cNvSpPr>
            <p:nvPr/>
          </p:nvSpPr>
          <p:spPr bwMode="auto">
            <a:xfrm>
              <a:off x="1008" y="1728"/>
              <a:ext cx="528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0000</a:t>
              </a:r>
            </a:p>
          </p:txBody>
        </p:sp>
        <p:sp>
          <p:nvSpPr>
            <p:cNvPr id="9234" name="Line 10"/>
            <p:cNvSpPr>
              <a:spLocks noChangeShapeType="1"/>
            </p:cNvSpPr>
            <p:nvPr/>
          </p:nvSpPr>
          <p:spPr bwMode="auto">
            <a:xfrm>
              <a:off x="864" y="1680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3" name="Oval 11"/>
          <p:cNvSpPr>
            <a:spLocks noChangeArrowheads="1"/>
          </p:cNvSpPr>
          <p:nvPr/>
        </p:nvSpPr>
        <p:spPr bwMode="auto">
          <a:xfrm>
            <a:off x="2743200" y="2743200"/>
            <a:ext cx="8382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1000</a:t>
            </a:r>
          </a:p>
        </p:txBody>
      </p:sp>
      <p:cxnSp>
        <p:nvCxnSpPr>
          <p:cNvPr id="9224" name="AutoShape 12"/>
          <p:cNvCxnSpPr>
            <a:cxnSpLocks noChangeShapeType="1"/>
            <a:stCxn id="9233" idx="6"/>
            <a:endCxn id="9223" idx="2"/>
          </p:cNvCxnSpPr>
          <p:nvPr/>
        </p:nvCxnSpPr>
        <p:spPr bwMode="auto">
          <a:xfrm>
            <a:off x="2438400" y="3048000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9225" name="Oval 13"/>
          <p:cNvSpPr>
            <a:spLocks noChangeArrowheads="1"/>
          </p:cNvSpPr>
          <p:nvPr/>
        </p:nvSpPr>
        <p:spPr bwMode="auto">
          <a:xfrm>
            <a:off x="3886200" y="2743200"/>
            <a:ext cx="8382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0110</a:t>
            </a:r>
          </a:p>
        </p:txBody>
      </p:sp>
      <p:cxnSp>
        <p:nvCxnSpPr>
          <p:cNvPr id="9226" name="AutoShape 14"/>
          <p:cNvCxnSpPr>
            <a:cxnSpLocks noChangeShapeType="1"/>
            <a:stCxn id="9223" idx="6"/>
            <a:endCxn id="9225" idx="2"/>
          </p:cNvCxnSpPr>
          <p:nvPr/>
        </p:nvCxnSpPr>
        <p:spPr bwMode="auto">
          <a:xfrm>
            <a:off x="3581400" y="3048000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9227" name="Text Box 15"/>
          <p:cNvSpPr txBox="1">
            <a:spLocks noChangeArrowheads="1"/>
          </p:cNvSpPr>
          <p:nvPr/>
        </p:nvSpPr>
        <p:spPr bwMode="auto">
          <a:xfrm>
            <a:off x="1371600" y="2133600"/>
            <a:ext cx="2470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(c0, done0, c1, done1)</a:t>
            </a:r>
          </a:p>
        </p:txBody>
      </p:sp>
      <p:sp>
        <p:nvSpPr>
          <p:cNvPr id="9228" name="Oval 16"/>
          <p:cNvSpPr>
            <a:spLocks noChangeArrowheads="1"/>
          </p:cNvSpPr>
          <p:nvPr/>
        </p:nvSpPr>
        <p:spPr bwMode="auto">
          <a:xfrm>
            <a:off x="5105400" y="2743200"/>
            <a:ext cx="8382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0101</a:t>
            </a:r>
          </a:p>
        </p:txBody>
      </p:sp>
      <p:cxnSp>
        <p:nvCxnSpPr>
          <p:cNvPr id="9229" name="AutoShape 17"/>
          <p:cNvCxnSpPr>
            <a:cxnSpLocks noChangeShapeType="1"/>
            <a:stCxn id="9225" idx="6"/>
            <a:endCxn id="9228" idx="2"/>
          </p:cNvCxnSpPr>
          <p:nvPr/>
        </p:nvCxnSpPr>
        <p:spPr bwMode="auto">
          <a:xfrm>
            <a:off x="4724400" y="3048000"/>
            <a:ext cx="381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30" name="AutoShape 18"/>
          <p:cNvCxnSpPr>
            <a:cxnSpLocks noChangeShapeType="1"/>
            <a:stCxn id="9228" idx="5"/>
            <a:endCxn id="9228" idx="6"/>
          </p:cNvCxnSpPr>
          <p:nvPr/>
        </p:nvCxnSpPr>
        <p:spPr bwMode="auto">
          <a:xfrm rot="5400000" flipH="1" flipV="1">
            <a:off x="5774532" y="3094831"/>
            <a:ext cx="215900" cy="122237"/>
          </a:xfrm>
          <a:prstGeom prst="curvedConnector4">
            <a:avLst>
              <a:gd name="adj1" fmla="val -147060"/>
              <a:gd name="adj2" fmla="val 28701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6460" name="Rectangle 28"/>
          <p:cNvSpPr>
            <a:spLocks noChangeArrowheads="1"/>
          </p:cNvSpPr>
          <p:nvPr/>
        </p:nvSpPr>
        <p:spPr bwMode="auto">
          <a:xfrm>
            <a:off x="1676400" y="3429000"/>
            <a:ext cx="8931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accent4">
                    <a:lumMod val="75000"/>
                  </a:schemeClr>
                </a:solidFill>
              </a:rPr>
              <a:t>clear</a:t>
            </a:r>
          </a:p>
        </p:txBody>
      </p:sp>
      <p:sp>
        <p:nvSpPr>
          <p:cNvPr id="146461" name="Rectangle 29"/>
          <p:cNvSpPr>
            <a:spLocks noChangeArrowheads="1"/>
          </p:cNvSpPr>
          <p:nvPr/>
        </p:nvSpPr>
        <p:spPr bwMode="auto">
          <a:xfrm>
            <a:off x="5105400" y="3429000"/>
            <a:ext cx="8931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accent4">
                    <a:lumMod val="75000"/>
                  </a:schemeClr>
                </a:solidFill>
              </a:rPr>
              <a:t>clear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6" grpId="0" animBg="1"/>
      <p:bldP spid="146460" grpId="0"/>
      <p:bldP spid="1464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Kripke Structures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/>
              <a:t>A </a:t>
            </a:r>
            <a:r>
              <a:rPr lang="en-US" dirty="0" err="1" smtClean="0"/>
              <a:t>Kripke</a:t>
            </a:r>
            <a:r>
              <a:rPr lang="en-US" dirty="0" smtClean="0"/>
              <a:t> structure is M = (S, R, s</a:t>
            </a:r>
            <a:r>
              <a:rPr lang="en-US" baseline="-25000" dirty="0" smtClean="0"/>
              <a:t>0</a:t>
            </a:r>
            <a:r>
              <a:rPr lang="en-US" dirty="0" smtClean="0"/>
              <a:t>, L)</a:t>
            </a:r>
          </a:p>
          <a:p>
            <a:pPr eaLnBrk="1" hangingPunct="1"/>
            <a:endParaRPr lang="en-US" dirty="0" smtClean="0">
              <a:latin typeface="cmr10" pitchFamily="34" charset="0"/>
            </a:endParaRPr>
          </a:p>
          <a:p>
            <a:pPr eaLnBrk="1" hangingPunct="1"/>
            <a:endParaRPr lang="en-US" dirty="0" smtClean="0">
              <a:latin typeface="cmr10" pitchFamily="34" charset="0"/>
            </a:endParaRPr>
          </a:p>
          <a:p>
            <a:pPr eaLnBrk="1" hangingPunct="1"/>
            <a:endParaRPr lang="en-US" dirty="0" smtClean="0">
              <a:latin typeface="cmr10" pitchFamily="34" charset="0"/>
            </a:endParaRP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Boolean representation:</a:t>
            </a:r>
          </a:p>
          <a:p>
            <a:pPr lvl="1" eaLnBrk="1" hangingPunct="1"/>
            <a:r>
              <a:rPr lang="en-US" dirty="0" smtClean="0"/>
              <a:t>S = </a:t>
            </a:r>
            <a:r>
              <a:rPr lang="en-US" dirty="0" smtClean="0">
                <a:cs typeface="Times New Roman" pitchFamily="18" charset="0"/>
              </a:rPr>
              <a:t>{</a:t>
            </a:r>
            <a:r>
              <a:rPr lang="en-US" dirty="0" smtClean="0"/>
              <a:t>0,1</a:t>
            </a:r>
            <a:r>
              <a:rPr lang="en-US" dirty="0" smtClean="0">
                <a:cs typeface="Times New Roman" pitchFamily="18" charset="0"/>
              </a:rPr>
              <a:t>}</a:t>
            </a:r>
            <a:r>
              <a:rPr lang="en-US" baseline="30000" dirty="0" smtClean="0"/>
              <a:t>4</a:t>
            </a:r>
            <a:endParaRPr lang="en-US" dirty="0" smtClean="0"/>
          </a:p>
          <a:p>
            <a:pPr lvl="1" eaLnBrk="1" hangingPunct="1"/>
            <a:r>
              <a:rPr lang="en-US" dirty="0" smtClean="0"/>
              <a:t>A Boolean predicate I identifies s</a:t>
            </a:r>
            <a:r>
              <a:rPr lang="en-US" baseline="-25000" dirty="0" smtClean="0"/>
              <a:t>0</a:t>
            </a:r>
            <a:endParaRPr lang="en-US" dirty="0" smtClean="0"/>
          </a:p>
          <a:p>
            <a:pPr lvl="1" eaLnBrk="1" hangingPunct="1"/>
            <a:r>
              <a:rPr lang="en-US" dirty="0" smtClean="0"/>
              <a:t>R(</a:t>
            </a:r>
            <a:r>
              <a:rPr lang="en-US" dirty="0" err="1" smtClean="0"/>
              <a:t>s,s</a:t>
            </a:r>
            <a:r>
              <a:rPr lang="en-US" dirty="0" smtClean="0"/>
              <a:t>’) given as a Boolean predicate</a:t>
            </a:r>
          </a:p>
          <a:p>
            <a:pPr lvl="1" eaLnBrk="1" hangingPunct="1"/>
            <a:r>
              <a:rPr lang="en-US" dirty="0" smtClean="0"/>
              <a:t>A Boolean predicate </a:t>
            </a:r>
            <a:r>
              <a:rPr lang="en-US" dirty="0" err="1" smtClean="0"/>
              <a:t>L</a:t>
            </a:r>
            <a:r>
              <a:rPr lang="en-US" baseline="-25000" dirty="0" err="1" smtClean="0"/>
              <a:t>p</a:t>
            </a:r>
            <a:r>
              <a:rPr lang="en-US" dirty="0" smtClean="0"/>
              <a:t>(s) for each p </a:t>
            </a:r>
            <a:r>
              <a:rPr lang="en-US" dirty="0" smtClean="0">
                <a:latin typeface="Cambria Math"/>
                <a:ea typeface="Cambria Math"/>
              </a:rPr>
              <a:t>∊</a:t>
            </a:r>
            <a:r>
              <a:rPr lang="en-US" dirty="0" smtClean="0"/>
              <a:t> AP</a:t>
            </a:r>
          </a:p>
        </p:txBody>
      </p:sp>
      <p:sp>
        <p:nvSpPr>
          <p:cNvPr id="145412" name="Rectangle 4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0245" name="AutoShape 7"/>
          <p:cNvCxnSpPr>
            <a:cxnSpLocks noChangeShapeType="1"/>
            <a:stCxn id="10258" idx="2"/>
            <a:endCxn id="10258" idx="3"/>
          </p:cNvCxnSpPr>
          <p:nvPr/>
        </p:nvCxnSpPr>
        <p:spPr bwMode="auto">
          <a:xfrm rot="10800000" flipH="1" flipV="1">
            <a:off x="1600200" y="3048000"/>
            <a:ext cx="122238" cy="215900"/>
          </a:xfrm>
          <a:prstGeom prst="curvedConnector4">
            <a:avLst>
              <a:gd name="adj1" fmla="val -187014"/>
              <a:gd name="adj2" fmla="val 24706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371600" y="2667000"/>
            <a:ext cx="1066800" cy="685800"/>
            <a:chOff x="864" y="1680"/>
            <a:chExt cx="672" cy="432"/>
          </a:xfrm>
        </p:grpSpPr>
        <p:sp>
          <p:nvSpPr>
            <p:cNvPr id="10258" name="Oval 9"/>
            <p:cNvSpPr>
              <a:spLocks noChangeArrowheads="1"/>
            </p:cNvSpPr>
            <p:nvPr/>
          </p:nvSpPr>
          <p:spPr bwMode="auto">
            <a:xfrm>
              <a:off x="1008" y="1728"/>
              <a:ext cx="528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0000</a:t>
              </a:r>
            </a:p>
          </p:txBody>
        </p:sp>
        <p:sp>
          <p:nvSpPr>
            <p:cNvPr id="10259" name="Line 10"/>
            <p:cNvSpPr>
              <a:spLocks noChangeShapeType="1"/>
            </p:cNvSpPr>
            <p:nvPr/>
          </p:nvSpPr>
          <p:spPr bwMode="auto">
            <a:xfrm>
              <a:off x="864" y="1680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7" name="Oval 11"/>
          <p:cNvSpPr>
            <a:spLocks noChangeArrowheads="1"/>
          </p:cNvSpPr>
          <p:nvPr/>
        </p:nvSpPr>
        <p:spPr bwMode="auto">
          <a:xfrm>
            <a:off x="2743200" y="2743200"/>
            <a:ext cx="8382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1000</a:t>
            </a:r>
          </a:p>
        </p:txBody>
      </p:sp>
      <p:cxnSp>
        <p:nvCxnSpPr>
          <p:cNvPr id="10248" name="AutoShape 12"/>
          <p:cNvCxnSpPr>
            <a:cxnSpLocks noChangeShapeType="1"/>
            <a:stCxn id="10258" idx="6"/>
            <a:endCxn id="10247" idx="2"/>
          </p:cNvCxnSpPr>
          <p:nvPr/>
        </p:nvCxnSpPr>
        <p:spPr bwMode="auto">
          <a:xfrm>
            <a:off x="2438400" y="3048000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0249" name="Oval 13"/>
          <p:cNvSpPr>
            <a:spLocks noChangeArrowheads="1"/>
          </p:cNvSpPr>
          <p:nvPr/>
        </p:nvSpPr>
        <p:spPr bwMode="auto">
          <a:xfrm>
            <a:off x="3886200" y="2743200"/>
            <a:ext cx="8382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0110</a:t>
            </a:r>
          </a:p>
        </p:txBody>
      </p:sp>
      <p:cxnSp>
        <p:nvCxnSpPr>
          <p:cNvPr id="10250" name="AutoShape 14"/>
          <p:cNvCxnSpPr>
            <a:cxnSpLocks noChangeShapeType="1"/>
          </p:cNvCxnSpPr>
          <p:nvPr/>
        </p:nvCxnSpPr>
        <p:spPr bwMode="auto">
          <a:xfrm>
            <a:off x="3581400" y="3043535"/>
            <a:ext cx="304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0251" name="Text Box 15"/>
          <p:cNvSpPr txBox="1">
            <a:spLocks noChangeArrowheads="1"/>
          </p:cNvSpPr>
          <p:nvPr/>
        </p:nvSpPr>
        <p:spPr bwMode="auto">
          <a:xfrm>
            <a:off x="1371600" y="2133600"/>
            <a:ext cx="2470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(c0, done0, c1, done1)</a:t>
            </a:r>
          </a:p>
        </p:txBody>
      </p:sp>
      <p:sp>
        <p:nvSpPr>
          <p:cNvPr id="10252" name="Oval 16"/>
          <p:cNvSpPr>
            <a:spLocks noChangeArrowheads="1"/>
          </p:cNvSpPr>
          <p:nvPr/>
        </p:nvSpPr>
        <p:spPr bwMode="auto">
          <a:xfrm>
            <a:off x="5105400" y="2743200"/>
            <a:ext cx="8382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/>
              <a:t>0101</a:t>
            </a:r>
          </a:p>
        </p:txBody>
      </p:sp>
      <p:cxnSp>
        <p:nvCxnSpPr>
          <p:cNvPr id="10253" name="AutoShape 17"/>
          <p:cNvCxnSpPr>
            <a:cxnSpLocks noChangeShapeType="1"/>
          </p:cNvCxnSpPr>
          <p:nvPr/>
        </p:nvCxnSpPr>
        <p:spPr bwMode="auto">
          <a:xfrm>
            <a:off x="4724400" y="3043535"/>
            <a:ext cx="381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0254" name="AutoShape 18"/>
          <p:cNvCxnSpPr>
            <a:cxnSpLocks noChangeShapeType="1"/>
          </p:cNvCxnSpPr>
          <p:nvPr/>
        </p:nvCxnSpPr>
        <p:spPr bwMode="auto">
          <a:xfrm rot="5400000" flipH="1" flipV="1">
            <a:off x="5774532" y="3090366"/>
            <a:ext cx="215900" cy="122237"/>
          </a:xfrm>
          <a:prstGeom prst="curvedConnector4">
            <a:avLst>
              <a:gd name="adj1" fmla="val -147060"/>
              <a:gd name="adj2" fmla="val 28701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5435" name="Text Box 27"/>
          <p:cNvSpPr txBox="1">
            <a:spLocks noChangeArrowheads="1"/>
          </p:cNvSpPr>
          <p:nvPr/>
        </p:nvSpPr>
        <p:spPr bwMode="auto">
          <a:xfrm>
            <a:off x="2971800" y="3657600"/>
            <a:ext cx="3389069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I = </a:t>
            </a:r>
            <a:r>
              <a:rPr lang="en-US" sz="2400" dirty="0" smtClean="0">
                <a:ea typeface="Cambria Math"/>
              </a:rPr>
              <a:t>¬</a:t>
            </a:r>
            <a:r>
              <a:rPr lang="en-US" sz="2400" dirty="0" smtClean="0"/>
              <a:t>c0 </a:t>
            </a:r>
            <a:r>
              <a:rPr lang="en-US" sz="2400" b="1" dirty="0" smtClean="0">
                <a:ea typeface="Cambria Math"/>
              </a:rPr>
              <a:t>⋀</a:t>
            </a:r>
            <a:r>
              <a:rPr lang="en-US" sz="2400" dirty="0" smtClean="0"/>
              <a:t> </a:t>
            </a:r>
            <a:r>
              <a:rPr lang="en-US" sz="2400" dirty="0" smtClean="0">
                <a:ea typeface="Cambria Math"/>
              </a:rPr>
              <a:t>¬</a:t>
            </a:r>
            <a:r>
              <a:rPr lang="en-US" sz="2400" dirty="0" smtClean="0"/>
              <a:t>d0 </a:t>
            </a:r>
            <a:r>
              <a:rPr lang="en-US" sz="2400" b="1" dirty="0" smtClean="0">
                <a:ea typeface="Cambria Math"/>
              </a:rPr>
              <a:t>⋀</a:t>
            </a:r>
            <a:r>
              <a:rPr lang="en-US" sz="2400" dirty="0" smtClean="0"/>
              <a:t> </a:t>
            </a:r>
            <a:r>
              <a:rPr lang="en-US" sz="2400" dirty="0" smtClean="0">
                <a:ea typeface="Cambria Math"/>
              </a:rPr>
              <a:t>¬</a:t>
            </a:r>
            <a:r>
              <a:rPr lang="en-US" sz="2400" dirty="0" smtClean="0"/>
              <a:t>c1 </a:t>
            </a:r>
            <a:r>
              <a:rPr lang="en-US" sz="2400" b="1" dirty="0" smtClean="0">
                <a:ea typeface="Cambria Math"/>
              </a:rPr>
              <a:t>⋀</a:t>
            </a:r>
            <a:r>
              <a:rPr lang="en-US" sz="2400" dirty="0" smtClean="0"/>
              <a:t> </a:t>
            </a:r>
            <a:r>
              <a:rPr lang="en-US" sz="2400" dirty="0" smtClean="0">
                <a:ea typeface="Cambria Math"/>
              </a:rPr>
              <a:t>¬</a:t>
            </a:r>
            <a:r>
              <a:rPr lang="en-US" sz="2400" dirty="0" smtClean="0"/>
              <a:t>d1</a:t>
            </a:r>
            <a:endParaRPr lang="en-US" sz="2400" dirty="0"/>
          </a:p>
        </p:txBody>
      </p:sp>
      <p:sp>
        <p:nvSpPr>
          <p:cNvPr id="145436" name="Text Box 28"/>
          <p:cNvSpPr txBox="1">
            <a:spLocks noChangeArrowheads="1"/>
          </p:cNvSpPr>
          <p:nvPr/>
        </p:nvSpPr>
        <p:spPr bwMode="auto">
          <a:xfrm>
            <a:off x="533400" y="3657600"/>
            <a:ext cx="7772400" cy="461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/>
              <a:t>R = </a:t>
            </a:r>
            <a:r>
              <a:rPr lang="en-US" sz="2400" dirty="0" smtClean="0"/>
              <a:t>(</a:t>
            </a:r>
            <a:r>
              <a:rPr lang="en-US" sz="2400" dirty="0" smtClean="0">
                <a:ea typeface="Cambria Math"/>
              </a:rPr>
              <a:t>¬</a:t>
            </a:r>
            <a:r>
              <a:rPr lang="en-US" sz="2400" dirty="0" smtClean="0"/>
              <a:t>c0 </a:t>
            </a:r>
            <a:r>
              <a:rPr lang="en-US" sz="2400" dirty="0" smtClean="0">
                <a:ea typeface="Cambria Math"/>
              </a:rPr>
              <a:t>⋀</a:t>
            </a:r>
            <a:r>
              <a:rPr lang="en-US" sz="2400" dirty="0" smtClean="0"/>
              <a:t> </a:t>
            </a:r>
            <a:r>
              <a:rPr lang="en-US" sz="2400" dirty="0" smtClean="0">
                <a:ea typeface="Cambria Math"/>
              </a:rPr>
              <a:t>¬</a:t>
            </a:r>
            <a:r>
              <a:rPr lang="en-US" sz="2400" dirty="0" smtClean="0"/>
              <a:t>d0 </a:t>
            </a:r>
            <a:r>
              <a:rPr lang="en-US" sz="2400" dirty="0" smtClean="0">
                <a:ea typeface="Cambria Math"/>
              </a:rPr>
              <a:t>⋀</a:t>
            </a:r>
            <a:r>
              <a:rPr lang="en-US" sz="2400" dirty="0" smtClean="0"/>
              <a:t> </a:t>
            </a:r>
            <a:r>
              <a:rPr lang="en-US" sz="2400" dirty="0" smtClean="0">
                <a:ea typeface="Cambria Math"/>
              </a:rPr>
              <a:t>¬</a:t>
            </a:r>
            <a:r>
              <a:rPr lang="en-US" sz="2400" dirty="0" smtClean="0"/>
              <a:t>c1 </a:t>
            </a:r>
            <a:r>
              <a:rPr lang="en-US" sz="2400" dirty="0" smtClean="0">
                <a:ea typeface="Cambria Math"/>
              </a:rPr>
              <a:t>⋀</a:t>
            </a:r>
            <a:r>
              <a:rPr lang="en-US" sz="2400" dirty="0" smtClean="0"/>
              <a:t> </a:t>
            </a:r>
            <a:r>
              <a:rPr lang="en-US" sz="2400" dirty="0" smtClean="0">
                <a:ea typeface="Cambria Math"/>
              </a:rPr>
              <a:t>¬</a:t>
            </a:r>
            <a:r>
              <a:rPr lang="en-US" sz="2400" dirty="0" smtClean="0"/>
              <a:t>d1) </a:t>
            </a:r>
            <a:r>
              <a:rPr lang="en-US" sz="2400" dirty="0" smtClean="0">
                <a:ea typeface="Cambria Math"/>
              </a:rPr>
              <a:t>⋀  (</a:t>
            </a:r>
            <a:r>
              <a:rPr lang="en-US" sz="2400" dirty="0" smtClean="0"/>
              <a:t>c0 </a:t>
            </a:r>
            <a:r>
              <a:rPr lang="en-US" sz="2400" dirty="0" smtClean="0">
                <a:ea typeface="Cambria Math"/>
              </a:rPr>
              <a:t>⋀</a:t>
            </a:r>
            <a:r>
              <a:rPr lang="en-US" sz="2400" dirty="0" smtClean="0"/>
              <a:t> </a:t>
            </a:r>
            <a:r>
              <a:rPr lang="en-US" sz="2400" dirty="0" smtClean="0">
                <a:ea typeface="Cambria Math"/>
              </a:rPr>
              <a:t>¬</a:t>
            </a:r>
            <a:r>
              <a:rPr lang="en-US" sz="2400" dirty="0" smtClean="0"/>
              <a:t>d0 </a:t>
            </a:r>
            <a:r>
              <a:rPr lang="en-US" sz="2400" dirty="0" smtClean="0">
                <a:ea typeface="Cambria Math"/>
              </a:rPr>
              <a:t>⋀ ¬</a:t>
            </a:r>
            <a:r>
              <a:rPr lang="en-US" sz="2400" dirty="0" smtClean="0"/>
              <a:t>c0 </a:t>
            </a:r>
            <a:r>
              <a:rPr lang="en-US" sz="2400" dirty="0" smtClean="0">
                <a:ea typeface="Cambria Math"/>
              </a:rPr>
              <a:t>⋀</a:t>
            </a:r>
            <a:r>
              <a:rPr lang="en-US" sz="2400" dirty="0" smtClean="0"/>
              <a:t> </a:t>
            </a:r>
            <a:r>
              <a:rPr lang="en-US" sz="2400" dirty="0" smtClean="0">
                <a:ea typeface="Cambria Math"/>
              </a:rPr>
              <a:t>¬</a:t>
            </a:r>
            <a:r>
              <a:rPr lang="en-US" sz="2400" dirty="0" smtClean="0"/>
              <a:t>d0)  ∨ …</a:t>
            </a:r>
            <a:endParaRPr lang="en-US" sz="2400" dirty="0"/>
          </a:p>
        </p:txBody>
      </p:sp>
      <p:sp>
        <p:nvSpPr>
          <p:cNvPr id="145437" name="Text Box 29"/>
          <p:cNvSpPr txBox="1">
            <a:spLocks noChangeArrowheads="1"/>
          </p:cNvSpPr>
          <p:nvPr/>
        </p:nvSpPr>
        <p:spPr bwMode="auto">
          <a:xfrm>
            <a:off x="3276600" y="3657600"/>
            <a:ext cx="2297424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err="1"/>
              <a:t>L</a:t>
            </a:r>
            <a:r>
              <a:rPr lang="en-US" sz="2400" baseline="-25000" dirty="0" err="1"/>
              <a:t>clear</a:t>
            </a:r>
            <a:r>
              <a:rPr lang="en-US" sz="2400" dirty="0"/>
              <a:t> = </a:t>
            </a:r>
            <a:r>
              <a:rPr lang="en-US" sz="2400" dirty="0" smtClean="0">
                <a:ea typeface="Cambria Math"/>
              </a:rPr>
              <a:t>¬</a:t>
            </a:r>
            <a:r>
              <a:rPr lang="en-US" sz="2400" dirty="0" smtClean="0"/>
              <a:t>c0 </a:t>
            </a:r>
            <a:r>
              <a:rPr lang="en-US" sz="2400" b="1" dirty="0" smtClean="0">
                <a:ea typeface="Cambria Math"/>
              </a:rPr>
              <a:t>⋀</a:t>
            </a:r>
            <a:r>
              <a:rPr lang="en-US" sz="2400" dirty="0" smtClean="0"/>
              <a:t> </a:t>
            </a:r>
            <a:r>
              <a:rPr lang="en-US" sz="2400" dirty="0" smtClean="0">
                <a:ea typeface="Cambria Math"/>
              </a:rPr>
              <a:t>¬</a:t>
            </a:r>
            <a:r>
              <a:rPr lang="en-US" sz="2400" dirty="0" smtClean="0"/>
              <a:t>c1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2" grpId="0" animBg="1"/>
      <p:bldP spid="145435" grpId="0" animBg="1"/>
      <p:bldP spid="145435" grpId="1" animBg="1"/>
      <p:bldP spid="145436" grpId="0" animBg="1"/>
      <p:bldP spid="145436" grpId="1" animBg="1"/>
      <p:bldP spid="1454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 Checking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3429000" y="2851150"/>
            <a:ext cx="2057400" cy="17543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dirty="0"/>
              <a:t>Model</a:t>
            </a:r>
          </a:p>
          <a:p>
            <a:pPr algn="ctr"/>
            <a:r>
              <a:rPr lang="en-US" sz="3600" dirty="0"/>
              <a:t>Checker:</a:t>
            </a:r>
          </a:p>
          <a:p>
            <a:pPr algn="ctr"/>
            <a:r>
              <a:rPr lang="en-US" sz="3600" dirty="0">
                <a:latin typeface="cmmi10" pitchFamily="34" charset="0"/>
              </a:rPr>
              <a:t>M</a:t>
            </a:r>
            <a:r>
              <a:rPr lang="en-US" sz="3600" dirty="0"/>
              <a:t> </a:t>
            </a:r>
            <a:r>
              <a:rPr lang="en-US" sz="3600" dirty="0" smtClean="0"/>
              <a:t>⊨ </a:t>
            </a:r>
            <a:r>
              <a:rPr lang="el-GR" sz="3600" dirty="0" smtClean="0">
                <a:latin typeface="cmmi10" pitchFamily="34" charset="0"/>
              </a:rPr>
              <a:t>φ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1752600" y="1755775"/>
            <a:ext cx="188865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smtClean="0"/>
              <a:t>Model </a:t>
            </a:r>
            <a:r>
              <a:rPr lang="en-US" sz="3600" dirty="0">
                <a:latin typeface="cmmi10" pitchFamily="34" charset="0"/>
              </a:rPr>
              <a:t>M</a:t>
            </a:r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4724400" y="1752600"/>
            <a:ext cx="29737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/>
              <a:t>Specification </a:t>
            </a:r>
            <a:r>
              <a:rPr lang="el-GR" sz="3600" dirty="0" smtClean="0">
                <a:latin typeface="cmmi10" pitchFamily="34" charset="0"/>
              </a:rPr>
              <a:t>φ</a:t>
            </a:r>
            <a:endParaRPr lang="en-US" sz="3600" dirty="0">
              <a:latin typeface="cmmi10" pitchFamily="34" charset="0"/>
            </a:endParaRPr>
          </a:p>
        </p:txBody>
      </p:sp>
      <p:sp>
        <p:nvSpPr>
          <p:cNvPr id="152589" name="Text Box 13"/>
          <p:cNvSpPr txBox="1">
            <a:spLocks noChangeArrowheads="1"/>
          </p:cNvSpPr>
          <p:nvPr/>
        </p:nvSpPr>
        <p:spPr bwMode="auto">
          <a:xfrm>
            <a:off x="2667000" y="5181600"/>
            <a:ext cx="15001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00B050"/>
                </a:solidFill>
              </a:rPr>
              <a:t>yes</a:t>
            </a:r>
          </a:p>
          <a:p>
            <a:pPr algn="ctr"/>
            <a:r>
              <a:rPr lang="en-US" sz="2800" dirty="0">
                <a:solidFill>
                  <a:srgbClr val="00B050"/>
                </a:solidFill>
              </a:rPr>
              <a:t>[+ proof]</a:t>
            </a:r>
          </a:p>
        </p:txBody>
      </p:sp>
      <p:sp>
        <p:nvSpPr>
          <p:cNvPr id="152590" name="Text Box 14"/>
          <p:cNvSpPr txBox="1">
            <a:spLocks noChangeArrowheads="1"/>
          </p:cNvSpPr>
          <p:nvPr/>
        </p:nvSpPr>
        <p:spPr bwMode="auto">
          <a:xfrm>
            <a:off x="4953000" y="5181600"/>
            <a:ext cx="291817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accent2"/>
                </a:solidFill>
              </a:rPr>
              <a:t>no</a:t>
            </a:r>
          </a:p>
          <a:p>
            <a:r>
              <a:rPr lang="en-US" sz="2800" dirty="0">
                <a:solidFill>
                  <a:schemeClr val="accent2"/>
                </a:solidFill>
              </a:rPr>
              <a:t>+ counter-example</a:t>
            </a:r>
          </a:p>
        </p:txBody>
      </p:sp>
      <p:sp>
        <p:nvSpPr>
          <p:cNvPr id="152591" name="Rectangle 15"/>
          <p:cNvSpPr>
            <a:spLocks noChangeArrowheads="1"/>
          </p:cNvSpPr>
          <p:nvPr/>
        </p:nvSpPr>
        <p:spPr bwMode="auto">
          <a:xfrm>
            <a:off x="1295400" y="1676400"/>
            <a:ext cx="3200400" cy="762000"/>
          </a:xfrm>
          <a:prstGeom prst="rect">
            <a:avLst/>
          </a:prstGeom>
          <a:noFill/>
          <a:ln w="38100">
            <a:solidFill>
              <a:schemeClr val="accent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2592" name="Rectangle 16"/>
          <p:cNvSpPr>
            <a:spLocks noChangeArrowheads="1"/>
          </p:cNvSpPr>
          <p:nvPr/>
        </p:nvSpPr>
        <p:spPr bwMode="auto">
          <a:xfrm>
            <a:off x="8763000" y="66294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276600" y="2438400"/>
            <a:ext cx="381000" cy="304800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5105400" y="2438400"/>
            <a:ext cx="304800" cy="304800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3581400" y="4800600"/>
            <a:ext cx="304800" cy="304800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4800600" y="4800600"/>
            <a:ext cx="304800" cy="304800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4572000" y="1676400"/>
            <a:ext cx="3200400" cy="762000"/>
          </a:xfrm>
          <a:prstGeom prst="rect">
            <a:avLst/>
          </a:prstGeom>
          <a:noFill/>
          <a:ln w="38100">
            <a:solidFill>
              <a:schemeClr val="accent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91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Logic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648200" cy="4530725"/>
          </a:xfrm>
        </p:spPr>
        <p:txBody>
          <a:bodyPr/>
          <a:lstStyle/>
          <a:p>
            <a:pPr eaLnBrk="1" hangingPunct="1"/>
            <a:r>
              <a:rPr lang="en-US" sz="2400" dirty="0" smtClean="0"/>
              <a:t>To express specifications like:</a:t>
            </a:r>
          </a:p>
          <a:p>
            <a:pPr lvl="1" eaLnBrk="1" hangingPunct="1"/>
            <a:r>
              <a:rPr lang="en-US" sz="2000" dirty="0" smtClean="0"/>
              <a:t>“Program never enters an error state”</a:t>
            </a:r>
          </a:p>
          <a:p>
            <a:pPr lvl="1" eaLnBrk="1" hangingPunct="1"/>
            <a:r>
              <a:rPr lang="en-US" sz="2000" dirty="0" smtClean="0"/>
              <a:t>“Every time the mouse is pressed, the application eventually responds”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we use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temporal logic</a:t>
            </a:r>
          </a:p>
          <a:p>
            <a:pPr eaLnBrk="1" hangingPunct="1"/>
            <a:r>
              <a:rPr lang="en-US" sz="2400" dirty="0" smtClean="0"/>
              <a:t>Divided into</a:t>
            </a:r>
          </a:p>
          <a:p>
            <a:pPr lvl="1" eaLnBrk="1" hangingPunct="1"/>
            <a:r>
              <a:rPr lang="en-US" sz="2000" dirty="0" smtClean="0"/>
              <a:t>Linear-time logic</a:t>
            </a:r>
          </a:p>
          <a:p>
            <a:pPr lvl="1" eaLnBrk="1" hangingPunct="1"/>
            <a:r>
              <a:rPr lang="en-US" sz="2000" dirty="0" smtClean="0"/>
              <a:t>Branching-time logic</a:t>
            </a:r>
          </a:p>
        </p:txBody>
      </p:sp>
      <p:pic>
        <p:nvPicPr>
          <p:cNvPr id="164875" name="Picture 11" descr="bsod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181600" y="1752600"/>
            <a:ext cx="3124200" cy="2343150"/>
          </a:xfrm>
          <a:noFill/>
        </p:spPr>
      </p:pic>
      <p:sp>
        <p:nvSpPr>
          <p:cNvPr id="12293" name="Rectangle 13"/>
          <p:cNvSpPr>
            <a:spLocks noChangeArrowheads="1"/>
          </p:cNvSpPr>
          <p:nvPr/>
        </p:nvSpPr>
        <p:spPr bwMode="auto">
          <a:xfrm>
            <a:off x="4953000" y="1600200"/>
            <a:ext cx="1219200" cy="281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2743200"/>
            <a:ext cx="3848100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1875</Words>
  <Application>Microsoft Office PowerPoint</Application>
  <PresentationFormat>On-screen Show (4:3)</PresentationFormat>
  <Paragraphs>647</Paragraphs>
  <Slides>55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Office Theme</vt:lpstr>
      <vt:lpstr>BMC for Universal Branching-Time Logic</vt:lpstr>
      <vt:lpstr>Model Checking</vt:lpstr>
      <vt:lpstr>Kripke Structures</vt:lpstr>
      <vt:lpstr>Example: Mutual Exclusion</vt:lpstr>
      <vt:lpstr>Kripke Structures</vt:lpstr>
      <vt:lpstr>Kripke Structures</vt:lpstr>
      <vt:lpstr>Kripke Structures</vt:lpstr>
      <vt:lpstr>Model Checking</vt:lpstr>
      <vt:lpstr>Temporal Logic</vt:lpstr>
      <vt:lpstr>Temporal Logic</vt:lpstr>
      <vt:lpstr>Temporal Logic</vt:lpstr>
      <vt:lpstr>Linear-time logic</vt:lpstr>
      <vt:lpstr>Model Checking</vt:lpstr>
      <vt:lpstr>SAT Solvers</vt:lpstr>
      <vt:lpstr>Bounded Model-Checking</vt:lpstr>
      <vt:lpstr>Bounded Model-Checking</vt:lpstr>
      <vt:lpstr>Bounded Model-Checking</vt:lpstr>
      <vt:lpstr>BMC for Linear-Time Logic</vt:lpstr>
      <vt:lpstr>BMC for Linear-Time Logic</vt:lpstr>
      <vt:lpstr>Temporal Logic (continued)</vt:lpstr>
      <vt:lpstr>Linear-time vs. Branching-time</vt:lpstr>
      <vt:lpstr>Linear-time vs. Branching-time: Should we care?</vt:lpstr>
      <vt:lpstr>Linear-time vs. Branching-time: Should we care?</vt:lpstr>
      <vt:lpstr>Computation Tree Logic (CTL)</vt:lpstr>
      <vt:lpstr>BMC for Universal Branching-Time Logic</vt:lpstr>
      <vt:lpstr>CTL Example</vt:lpstr>
      <vt:lpstr>Previous Work (Wang 2005)</vt:lpstr>
      <vt:lpstr>Weaknesses of Tree-Based Approach</vt:lpstr>
      <vt:lpstr>Weaknesses of Tree-Based Approach</vt:lpstr>
      <vt:lpstr>Weaknesses of Tree-Based Approach</vt:lpstr>
      <vt:lpstr>Our Approach</vt:lpstr>
      <vt:lpstr>Our Approach</vt:lpstr>
      <vt:lpstr>Our Approach</vt:lpstr>
      <vt:lpstr>The Encoding</vt:lpstr>
      <vt:lpstr>Local Obligations</vt:lpstr>
      <vt:lpstr>Local Obligations</vt:lpstr>
      <vt:lpstr>Local Obligations</vt:lpstr>
      <vt:lpstr>Guaranteeing Eventuality</vt:lpstr>
      <vt:lpstr>Solution: Ranks</vt:lpstr>
      <vt:lpstr>The Encoding</vt:lpstr>
      <vt:lpstr>Bounded Model-Checking</vt:lpstr>
      <vt:lpstr>Size of the Encoding</vt:lpstr>
      <vt:lpstr>Experimental Results</vt:lpstr>
      <vt:lpstr>Part II: Completeness</vt:lpstr>
      <vt:lpstr>A Static Completeness Threshold</vt:lpstr>
      <vt:lpstr>A Static Completeness Threshold</vt:lpstr>
      <vt:lpstr>Disadvantages</vt:lpstr>
      <vt:lpstr>Dynamic Completeness Criterion</vt:lpstr>
      <vt:lpstr>An Example</vt:lpstr>
      <vt:lpstr>Constructing CMPM,φ,k</vt:lpstr>
      <vt:lpstr>Constructing CMPM,φ,k</vt:lpstr>
      <vt:lpstr>Constructing CMPM,φ,k</vt:lpstr>
      <vt:lpstr>Grand Conclusion</vt:lpstr>
      <vt:lpstr>Future Work</vt:lpstr>
      <vt:lpstr>Future Work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BMC for Universal Branching-Time Logic</dc:title>
  <dc:creator>Rotem</dc:creator>
  <cp:lastModifiedBy>Windows User</cp:lastModifiedBy>
  <cp:revision>675</cp:revision>
  <dcterms:created xsi:type="dcterms:W3CDTF">2006-08-16T00:00:00Z</dcterms:created>
  <dcterms:modified xsi:type="dcterms:W3CDTF">2008-10-24T16:23:50Z</dcterms:modified>
</cp:coreProperties>
</file>