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33" r:id="rId3"/>
    <p:sldId id="277" r:id="rId4"/>
    <p:sldId id="278" r:id="rId5"/>
    <p:sldId id="287" r:id="rId6"/>
    <p:sldId id="498" r:id="rId7"/>
    <p:sldId id="484" r:id="rId8"/>
    <p:sldId id="434" r:id="rId9"/>
    <p:sldId id="288" r:id="rId10"/>
    <p:sldId id="289" r:id="rId11"/>
    <p:sldId id="337" r:id="rId12"/>
    <p:sldId id="482" r:id="rId13"/>
    <p:sldId id="349" r:id="rId14"/>
    <p:sldId id="475" r:id="rId15"/>
    <p:sldId id="477" r:id="rId16"/>
    <p:sldId id="298" r:id="rId17"/>
    <p:sldId id="500" r:id="rId18"/>
    <p:sldId id="299" r:id="rId19"/>
    <p:sldId id="301" r:id="rId20"/>
    <p:sldId id="499" r:id="rId21"/>
    <p:sldId id="302" r:id="rId22"/>
    <p:sldId id="355" r:id="rId23"/>
    <p:sldId id="354" r:id="rId24"/>
    <p:sldId id="402" r:id="rId25"/>
    <p:sldId id="332" r:id="rId26"/>
    <p:sldId id="436" r:id="rId27"/>
    <p:sldId id="306" r:id="rId28"/>
    <p:sldId id="303" r:id="rId29"/>
    <p:sldId id="403" r:id="rId30"/>
    <p:sldId id="341" r:id="rId31"/>
    <p:sldId id="357" r:id="rId32"/>
    <p:sldId id="358" r:id="rId33"/>
    <p:sldId id="359" r:id="rId34"/>
    <p:sldId id="344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45" r:id="rId43"/>
    <p:sldId id="517" r:id="rId44"/>
    <p:sldId id="324" r:id="rId45"/>
    <p:sldId id="501" r:id="rId46"/>
    <p:sldId id="363" r:id="rId47"/>
    <p:sldId id="483" r:id="rId48"/>
    <p:sldId id="364" r:id="rId49"/>
    <p:sldId id="326" r:id="rId50"/>
    <p:sldId id="518" r:id="rId51"/>
    <p:sldId id="519" r:id="rId52"/>
    <p:sldId id="520" r:id="rId53"/>
    <p:sldId id="494" r:id="rId54"/>
    <p:sldId id="495" r:id="rId55"/>
    <p:sldId id="496" r:id="rId56"/>
    <p:sldId id="521" r:id="rId57"/>
    <p:sldId id="522" r:id="rId58"/>
    <p:sldId id="510" r:id="rId59"/>
    <p:sldId id="511" r:id="rId60"/>
    <p:sldId id="512" r:id="rId61"/>
    <p:sldId id="523" r:id="rId62"/>
    <p:sldId id="481" r:id="rId63"/>
    <p:sldId id="514" r:id="rId64"/>
    <p:sldId id="515" r:id="rId65"/>
    <p:sldId id="404" r:id="rId66"/>
    <p:sldId id="487" r:id="rId67"/>
    <p:sldId id="524" r:id="rId68"/>
    <p:sldId id="516" r:id="rId69"/>
    <p:sldId id="488" r:id="rId70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0F0C2"/>
    <a:srgbClr val="E69999"/>
    <a:srgbClr val="CBFFC1"/>
    <a:srgbClr val="BAFFAC"/>
    <a:srgbClr val="F0F5D6"/>
    <a:srgbClr val="33CCFF"/>
    <a:srgbClr val="993300"/>
    <a:srgbClr val="DFFFD9"/>
    <a:srgbClr val="EEE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1" autoAdjust="0"/>
    <p:restoredTop sz="94801" autoAdjust="0"/>
  </p:normalViewPr>
  <p:slideViewPr>
    <p:cSldViewPr snapToGrid="0">
      <p:cViewPr>
        <p:scale>
          <a:sx n="106" d="100"/>
          <a:sy n="106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216"/>
    </p:cViewPr>
  </p:sorterViewPr>
  <p:notesViewPr>
    <p:cSldViewPr snapToGrid="0">
      <p:cViewPr varScale="1">
        <p:scale>
          <a:sx n="84" d="100"/>
          <a:sy n="84" d="100"/>
        </p:scale>
        <p:origin x="3928" y="208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70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 connectivity is not appropriate</a:t>
            </a:r>
            <a:r>
              <a:rPr lang="en-US" baseline="0" dirty="0" smtClean="0"/>
              <a:t> for directed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0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8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12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removing f, in any node partition L or R must have enough neighbors</a:t>
            </a:r>
            <a:r>
              <a:rPr lang="en-US" baseline="0" dirty="0" smtClean="0"/>
              <a:t> from 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show why node connectivity</a:t>
            </a:r>
            <a:r>
              <a:rPr lang="en-US" baseline="0" dirty="0" smtClean="0"/>
              <a:t> not appropriate, and why we need the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9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binary consensus, multi-valued in 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99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We don’t need to know which source,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as long as we run alg. long enough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62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74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difference,</a:t>
            </a:r>
            <a:r>
              <a:rPr lang="en-US" baseline="0" dirty="0" smtClean="0"/>
              <a:t> no F, f+1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24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Lili’s work </a:t>
            </a:r>
            <a:r>
              <a:rPr lang="en-US" dirty="0" smtClean="0">
                <a:sym typeface="Wingdings"/>
              </a:rPr>
              <a:t> Byzantine</a:t>
            </a:r>
            <a:r>
              <a:rPr lang="en-US" baseline="0" dirty="0" smtClean="0">
                <a:sym typeface="Wingdings"/>
              </a:rPr>
              <a:t> + synchronous + approximate +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3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85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1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Lili’s work </a:t>
            </a:r>
            <a:r>
              <a:rPr lang="en-US" dirty="0" smtClean="0">
                <a:sym typeface="Wingdings"/>
              </a:rPr>
              <a:t> Byzantine</a:t>
            </a:r>
            <a:r>
              <a:rPr lang="en-US" baseline="0" dirty="0" smtClean="0">
                <a:sym typeface="Wingdings"/>
              </a:rPr>
              <a:t> + synchronous + approximate +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0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Lili’s work </a:t>
            </a:r>
            <a:r>
              <a:rPr lang="en-US" dirty="0" smtClean="0">
                <a:sym typeface="Wingdings"/>
              </a:rPr>
              <a:t> Byzantine</a:t>
            </a:r>
            <a:r>
              <a:rPr lang="en-US" baseline="0" dirty="0" smtClean="0">
                <a:sym typeface="Wingdings"/>
              </a:rPr>
              <a:t> + synchronous + approximate +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5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Lili’s work </a:t>
            </a:r>
            <a:r>
              <a:rPr lang="en-US" dirty="0" smtClean="0">
                <a:sym typeface="Wingdings"/>
              </a:rPr>
              <a:t> Byzantine</a:t>
            </a:r>
            <a:r>
              <a:rPr lang="en-US" baseline="0" dirty="0" smtClean="0">
                <a:sym typeface="Wingdings"/>
              </a:rPr>
              <a:t> + synchronous + approximate +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 smtClean="0"/>
              <a:t>Reliable communication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Byzantine broadcast from fault-free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5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impact, how many nodes are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2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impact, how many nodes are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0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impact, how many nodes are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2AFDE-5065-4356-9A1D-319F9FBCF64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2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6452"/>
            <a:ext cx="7772400" cy="4399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Mobicom'98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1998 Vaidya, Texas A&amp;M University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Final Defense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dirty="0" smtClean="0"/>
              <a:t>(c) 2015 Tseng, UIUC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aseline="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Font typeface="Arial" charset="0"/>
        <a:buChar char="•"/>
        <a:defRPr sz="34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2800" baseline="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400" baseline="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376" y="3366276"/>
            <a:ext cx="8253484" cy="1470025"/>
          </a:xfrm>
        </p:spPr>
        <p:txBody>
          <a:bodyPr/>
          <a:lstStyle/>
          <a:p>
            <a:r>
              <a:rPr lang="en-US" sz="4000" dirty="0" smtClean="0"/>
              <a:t>Fault-tolerant Consensus </a:t>
            </a:r>
            <a:br>
              <a:rPr lang="en-US" sz="4000" dirty="0" smtClean="0"/>
            </a:br>
            <a:r>
              <a:rPr lang="en-US" sz="4000" dirty="0" smtClean="0"/>
              <a:t>in Directed Networks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Lewis Tseng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993300"/>
                </a:solidFill>
              </a:rPr>
              <a:t>Boston College</a:t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Oct. 13, 2017</a:t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 (joint work with </a:t>
            </a:r>
            <a:r>
              <a:rPr lang="en-US" sz="2000" dirty="0" smtClean="0">
                <a:solidFill>
                  <a:schemeClr val="bg2"/>
                </a:solidFill>
              </a:rPr>
              <a:t>Nitin H. </a:t>
            </a:r>
            <a:r>
              <a:rPr lang="en-US" sz="2000" dirty="0">
                <a:solidFill>
                  <a:schemeClr val="bg2"/>
                </a:solidFill>
              </a:rPr>
              <a:t>Vaidya)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3"/>
            <a:ext cx="7772400" cy="1143000"/>
          </a:xfrm>
        </p:spPr>
        <p:txBody>
          <a:bodyPr/>
          <a:lstStyle/>
          <a:p>
            <a:r>
              <a:rPr lang="en-US" sz="3600" dirty="0" smtClean="0"/>
              <a:t>Past Work on Directed Networks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55473"/>
            <a:ext cx="8559800" cy="489373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800" dirty="0" smtClean="0"/>
              <a:t>Decentralized control</a:t>
            </a:r>
          </a:p>
          <a:p>
            <a:pPr marL="400050" lvl="1" indent="0">
              <a:buNone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   [Tsitsiklis ‘84],[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Bertsekas, Tsitsiklis ‘97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],[Jadbabaei et al. 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‘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03]</a:t>
            </a:r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dirty="0" smtClean="0"/>
              <a:t>Malicious fault model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sz="2200" dirty="0" smtClean="0"/>
              <a:t>   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[Zhang et al. ‘12], [LeBlanc et al. 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‘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13]</a:t>
            </a:r>
          </a:p>
          <a:p>
            <a:pPr>
              <a:lnSpc>
                <a:spcPct val="250000"/>
              </a:lnSpc>
            </a:pPr>
            <a:r>
              <a:rPr lang="en-US" sz="2800" dirty="0"/>
              <a:t>D</a:t>
            </a:r>
            <a:r>
              <a:rPr lang="en-US" sz="2800" dirty="0" smtClean="0"/>
              <a:t>ifferent problems</a:t>
            </a:r>
          </a:p>
          <a:p>
            <a:pPr marL="400050" lvl="1" indent="0">
              <a:buNone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   [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Desmedt, Wang ‘02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], [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Bansal et al. ‘11], [Biely et al. </a:t>
            </a:r>
            <a:r>
              <a:rPr lang="fr-FR" sz="2200" dirty="0">
                <a:solidFill>
                  <a:schemeClr val="bg2">
                    <a:lumMod val="50000"/>
                  </a:schemeClr>
                </a:solidFill>
              </a:rPr>
              <a:t>‘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12], </a:t>
            </a:r>
            <a:endParaRPr lang="en-US" sz="2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   [Pagourtzis et al. ‘14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], [Maurer et al. 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‘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14], [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Biely et al. 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</a:rPr>
              <a:t>‘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14]</a:t>
            </a:r>
          </a:p>
        </p:txBody>
      </p:sp>
    </p:spTree>
    <p:extLst>
      <p:ext uri="{BB962C8B-B14F-4D97-AF65-F5344CB8AC3E}">
        <p14:creationId xmlns:p14="http://schemas.microsoft.com/office/powerpoint/2010/main" val="376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Algorithm</a:t>
            </a:r>
          </a:p>
          <a:p>
            <a:r>
              <a:rPr lang="en-US" dirty="0" smtClean="0"/>
              <a:t>topology information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Iterative Algorithm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ocal computation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95371" y="3968417"/>
            <a:ext cx="3927334" cy="2588484"/>
            <a:chOff x="527903" y="3120820"/>
            <a:chExt cx="3927334" cy="2588484"/>
          </a:xfrm>
        </p:grpSpPr>
        <p:grpSp>
          <p:nvGrpSpPr>
            <p:cNvPr id="6" name="Group 5"/>
            <p:cNvGrpSpPr/>
            <p:nvPr/>
          </p:nvGrpSpPr>
          <p:grpSpPr>
            <a:xfrm>
              <a:off x="527903" y="3120820"/>
              <a:ext cx="3359623" cy="2552131"/>
              <a:chOff x="2115403" y="3837295"/>
              <a:chExt cx="3359623" cy="2552131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2115403" y="4326340"/>
                <a:ext cx="832513" cy="764275"/>
              </a:xfrm>
              <a:prstGeom prst="ellipse">
                <a:avLst/>
              </a:prstGeom>
              <a:solidFill>
                <a:srgbClr val="CBFFC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2400" i="0" u="none" strike="noStrike" normalizeH="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itchFamily="66" charset="0"/>
                  </a:rPr>
                  <a:t>B</a:t>
                </a: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3741762" y="5625151"/>
                <a:ext cx="832513" cy="764275"/>
              </a:xfrm>
              <a:prstGeom prst="ellipse">
                <a:avLst/>
              </a:prstGeom>
              <a:solidFill>
                <a:srgbClr val="CBFFC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2400" i="0" u="none" strike="noStrike" normalizeH="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itchFamily="66" charset="0"/>
                  </a:rPr>
                  <a:t>C</a:t>
                </a: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642513" y="3837295"/>
                <a:ext cx="832513" cy="764275"/>
              </a:xfrm>
              <a:prstGeom prst="ellipse">
                <a:avLst/>
              </a:prstGeom>
              <a:solidFill>
                <a:srgbClr val="CBFFC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2400" i="0" u="none" strike="noStrike" normalizeH="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itchFamily="66" charset="0"/>
                  </a:rPr>
                  <a:t>A</a:t>
                </a:r>
              </a:p>
            </p:txBody>
          </p:sp>
          <p:cxnSp>
            <p:nvCxnSpPr>
              <p:cNvPr id="13" name="Straight Arrow Connector 12"/>
              <p:cNvCxnSpPr>
                <a:endCxn id="10" idx="2"/>
              </p:cNvCxnSpPr>
              <p:nvPr/>
            </p:nvCxnSpPr>
            <p:spPr bwMode="auto">
              <a:xfrm flipV="1">
                <a:off x="2906973" y="4219433"/>
                <a:ext cx="1735540" cy="32527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14" name="Straight Arrow Connector 13"/>
              <p:cNvCxnSpPr>
                <a:stCxn id="8" idx="5"/>
                <a:endCxn id="9" idx="1"/>
              </p:cNvCxnSpPr>
              <p:nvPr/>
            </p:nvCxnSpPr>
            <p:spPr bwMode="auto">
              <a:xfrm>
                <a:off x="2825997" y="4978690"/>
                <a:ext cx="1037684" cy="75838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</p:grpSp>
        <p:cxnSp>
          <p:nvCxnSpPr>
            <p:cNvPr id="7" name="Straight Arrow Connector 6"/>
            <p:cNvCxnSpPr/>
            <p:nvPr/>
          </p:nvCxnSpPr>
          <p:spPr bwMode="auto">
            <a:xfrm>
              <a:off x="3622724" y="3828229"/>
              <a:ext cx="264802" cy="11923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8" name="Straight Arrow Connector 7"/>
            <p:cNvCxnSpPr>
              <a:stCxn id="9" idx="6"/>
            </p:cNvCxnSpPr>
            <p:nvPr/>
          </p:nvCxnSpPr>
          <p:spPr bwMode="auto">
            <a:xfrm>
              <a:off x="2986775" y="5290814"/>
              <a:ext cx="635949" cy="363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>
              <a:off x="3622724" y="4945029"/>
              <a:ext cx="832513" cy="764275"/>
            </a:xfrm>
            <a:prstGeom prst="ellipse">
              <a:avLst/>
            </a:prstGeom>
            <a:solidFill>
              <a:srgbClr val="CBFFC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i="0" u="none" strike="noStrike" normalizeH="0" baseline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itchFamily="66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7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Exact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General Algorithm: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Crash		+ 	Synchronous</a:t>
            </a:r>
          </a:p>
          <a:p>
            <a:endParaRPr lang="en-US" dirty="0" smtClean="0"/>
          </a:p>
          <a:p>
            <a:r>
              <a:rPr lang="en-US" dirty="0" smtClean="0"/>
              <a:t>Byzantine 	+ 	Synchronous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[Tseng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Vaidya, PODC ‘15]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55818"/>
            <a:ext cx="8446169" cy="439954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- Remove some nodes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 smtClean="0"/>
              <a:t>- For any node partition L, C, R,</a:t>
            </a:r>
          </a:p>
          <a:p>
            <a:pPr marL="457200" lvl="1" indent="0">
              <a:buNone/>
            </a:pPr>
            <a:r>
              <a:rPr lang="en-US" dirty="0" smtClean="0"/>
              <a:t>either </a:t>
            </a:r>
            <a:r>
              <a:rPr lang="en-US" dirty="0" smtClean="0">
                <a:solidFill>
                  <a:srgbClr val="C00000"/>
                </a:solidFill>
              </a:rPr>
              <a:t>L or R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u="sng" dirty="0" smtClean="0"/>
              <a:t>enough neighbors</a:t>
            </a:r>
            <a:r>
              <a:rPr lang="en-US" dirty="0" smtClean="0"/>
              <a:t> from outside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94348" y="4674888"/>
            <a:ext cx="4312396" cy="1991128"/>
            <a:chOff x="2318411" y="2449046"/>
            <a:chExt cx="4312396" cy="1991128"/>
          </a:xfrm>
        </p:grpSpPr>
        <p:grpSp>
          <p:nvGrpSpPr>
            <p:cNvPr id="12" name="Group 11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9" name="Oval 18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3" name="Oval 12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50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55818"/>
            <a:ext cx="8446169" cy="439954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- Remove some nodes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 smtClean="0"/>
              <a:t>- For any node partition L, C, R,</a:t>
            </a:r>
          </a:p>
          <a:p>
            <a:pPr marL="457200" lvl="1" indent="0">
              <a:buNone/>
            </a:pPr>
            <a:r>
              <a:rPr lang="en-US" dirty="0" smtClean="0"/>
              <a:t>either </a:t>
            </a:r>
            <a:r>
              <a:rPr lang="en-US" dirty="0" smtClean="0">
                <a:solidFill>
                  <a:srgbClr val="C00000"/>
                </a:solidFill>
              </a:rPr>
              <a:t>L or R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u="sng" dirty="0" smtClean="0"/>
              <a:t>enough neighbors</a:t>
            </a:r>
            <a:r>
              <a:rPr lang="en-US" dirty="0" smtClean="0"/>
              <a:t> from outside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94348" y="4674888"/>
            <a:ext cx="4312396" cy="1991128"/>
            <a:chOff x="2318411" y="2449046"/>
            <a:chExt cx="4312396" cy="1991128"/>
          </a:xfrm>
        </p:grpSpPr>
        <p:grpSp>
          <p:nvGrpSpPr>
            <p:cNvPr id="12" name="Group 11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>
                  <a:alpha val="13000"/>
                </a:srgbClr>
              </a:solidFill>
              <a:ln w="28575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9" name="Oval 18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3" name="Oval 12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616014" y="3875959"/>
            <a:ext cx="5863841" cy="2821262"/>
            <a:chOff x="1515012" y="1405457"/>
            <a:chExt cx="5863841" cy="2821262"/>
          </a:xfrm>
        </p:grpSpPr>
        <p:grpSp>
          <p:nvGrpSpPr>
            <p:cNvPr id="29" name="Group 28"/>
            <p:cNvGrpSpPr/>
            <p:nvPr/>
          </p:nvGrpSpPr>
          <p:grpSpPr>
            <a:xfrm>
              <a:off x="1515012" y="1405457"/>
              <a:ext cx="5863841" cy="2821262"/>
              <a:chOff x="2038912" y="3810000"/>
              <a:chExt cx="5863841" cy="2821262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>
                <a:off x="4019553" y="3911600"/>
                <a:ext cx="10053" cy="271966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5909206" y="3810000"/>
                <a:ext cx="6810" cy="281302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2038912" y="3968222"/>
                <a:ext cx="1488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L =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{x}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20269" y="3959967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{z}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665252" y="1534673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dirty="0" smtClean="0">
                  <a:latin typeface="Arial" charset="0"/>
                  <a:ea typeface="Arial" charset="0"/>
                  <a:cs typeface="Arial" charset="0"/>
                </a:rPr>
                <a:t>C = {w}</a:t>
              </a:r>
              <a:endParaRPr lang="en-US" sz="3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6" name="Explosion 2 35"/>
          <p:cNvSpPr/>
          <p:nvPr/>
        </p:nvSpPr>
        <p:spPr bwMode="auto">
          <a:xfrm rot="1689283">
            <a:off x="4166845" y="4600937"/>
            <a:ext cx="1123079" cy="569767"/>
          </a:xfrm>
          <a:prstGeom prst="irregularSeal2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2779" y="4940287"/>
            <a:ext cx="29594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No info. propagation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L, C, 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55818"/>
            <a:ext cx="8446169" cy="439954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 smtClean="0"/>
              <a:t>- Remove some nodes</a:t>
            </a:r>
          </a:p>
          <a:p>
            <a:pPr marL="0" indent="0">
              <a:spcBef>
                <a:spcPts val="1272"/>
              </a:spcBef>
              <a:buNone/>
            </a:pPr>
            <a:r>
              <a:rPr lang="en-US" sz="2800" dirty="0" smtClean="0"/>
              <a:t>- For any node partition L, C, R,</a:t>
            </a:r>
          </a:p>
          <a:p>
            <a:pPr marL="457200" lvl="1" indent="0">
              <a:buNone/>
            </a:pPr>
            <a:r>
              <a:rPr lang="en-US" dirty="0" smtClean="0"/>
              <a:t>either </a:t>
            </a:r>
            <a:r>
              <a:rPr lang="en-US" dirty="0" smtClean="0">
                <a:solidFill>
                  <a:srgbClr val="C00000"/>
                </a:solidFill>
              </a:rPr>
              <a:t>L or R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u="sng" dirty="0" smtClean="0"/>
              <a:t>enough neighbors</a:t>
            </a:r>
            <a:r>
              <a:rPr lang="en-US" dirty="0" smtClean="0"/>
              <a:t> from outside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5418" y="4367565"/>
            <a:ext cx="4136392" cy="2309490"/>
            <a:chOff x="1264258" y="3875959"/>
            <a:chExt cx="6270216" cy="2813026"/>
          </a:xfrm>
        </p:grpSpPr>
        <p:grpSp>
          <p:nvGrpSpPr>
            <p:cNvPr id="10" name="Group 9"/>
            <p:cNvGrpSpPr/>
            <p:nvPr/>
          </p:nvGrpSpPr>
          <p:grpSpPr>
            <a:xfrm>
              <a:off x="2294348" y="4674888"/>
              <a:ext cx="4312396" cy="1991128"/>
              <a:chOff x="2318411" y="2449046"/>
              <a:chExt cx="4312396" cy="199112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18411" y="2449046"/>
                <a:ext cx="4312396" cy="1649105"/>
                <a:chOff x="3179928" y="2881965"/>
                <a:chExt cx="4312396" cy="1649105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3179928" y="3766795"/>
                  <a:ext cx="832513" cy="764275"/>
                </a:xfrm>
                <a:prstGeom prst="ellipse">
                  <a:avLst/>
                </a:prstGeom>
                <a:solidFill>
                  <a:srgbClr val="00B0F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x</a:t>
                  </a: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4929119" y="2881965"/>
                  <a:ext cx="832513" cy="764275"/>
                </a:xfrm>
                <a:prstGeom prst="ellipse">
                  <a:avLst/>
                </a:prstGeom>
                <a:solidFill>
                  <a:srgbClr val="C00000">
                    <a:alpha val="13000"/>
                  </a:srgbClr>
                </a:solidFill>
                <a:ln w="28575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y</a:t>
                  </a: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 bwMode="auto">
                <a:xfrm flipH="1">
                  <a:off x="3890522" y="3264103"/>
                  <a:ext cx="1038597" cy="61461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9" name="Oval 18"/>
                <p:cNvSpPr/>
                <p:nvPr/>
              </p:nvSpPr>
              <p:spPr bwMode="auto">
                <a:xfrm>
                  <a:off x="6659811" y="3766795"/>
                  <a:ext cx="832513" cy="764275"/>
                </a:xfrm>
                <a:prstGeom prst="ellips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z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 bwMode="auto">
                <a:xfrm flipH="1" flipV="1">
                  <a:off x="5761632" y="3264103"/>
                  <a:ext cx="1020098" cy="61461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  <p:sp>
            <p:nvSpPr>
              <p:cNvPr id="13" name="Oval 12"/>
              <p:cNvSpPr/>
              <p:nvPr/>
            </p:nvSpPr>
            <p:spPr bwMode="auto">
              <a:xfrm>
                <a:off x="4067601" y="3675899"/>
                <a:ext cx="832513" cy="764275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w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H="1" flipV="1">
                <a:off x="3150924" y="3716014"/>
                <a:ext cx="916677" cy="342023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4900114" y="3716014"/>
                <a:ext cx="898180" cy="342023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1264258" y="3875959"/>
              <a:ext cx="6270216" cy="2813026"/>
              <a:chOff x="1687156" y="3810000"/>
              <a:chExt cx="6270216" cy="2813026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5909206" y="3810000"/>
                <a:ext cx="6810" cy="281302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1687156" y="3968222"/>
                <a:ext cx="2191999" cy="56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L = </a:t>
                </a:r>
                <a:r>
                  <a:rPr lang="en-US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{x, w}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265649" y="3959967"/>
                <a:ext cx="1691723" cy="562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{z}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107985" y="4340471"/>
            <a:ext cx="3814456" cy="2317726"/>
            <a:chOff x="1525201" y="3875959"/>
            <a:chExt cx="6048184" cy="2821262"/>
          </a:xfrm>
        </p:grpSpPr>
        <p:grpSp>
          <p:nvGrpSpPr>
            <p:cNvPr id="24" name="Group 23"/>
            <p:cNvGrpSpPr/>
            <p:nvPr/>
          </p:nvGrpSpPr>
          <p:grpSpPr>
            <a:xfrm>
              <a:off x="2294348" y="4674888"/>
              <a:ext cx="4312396" cy="1991128"/>
              <a:chOff x="2318411" y="2449046"/>
              <a:chExt cx="4312396" cy="199112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318411" y="2449046"/>
                <a:ext cx="4312396" cy="1649105"/>
                <a:chOff x="3179928" y="2881965"/>
                <a:chExt cx="4312396" cy="1649105"/>
              </a:xfrm>
            </p:grpSpPr>
            <p:sp>
              <p:nvSpPr>
                <p:cNvPr id="38" name="Oval 37"/>
                <p:cNvSpPr/>
                <p:nvPr/>
              </p:nvSpPr>
              <p:spPr bwMode="auto">
                <a:xfrm>
                  <a:off x="3179928" y="3766795"/>
                  <a:ext cx="832513" cy="764275"/>
                </a:xfrm>
                <a:prstGeom prst="ellipse">
                  <a:avLst/>
                </a:prstGeom>
                <a:solidFill>
                  <a:srgbClr val="00B0F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x</a:t>
                  </a: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4929119" y="2881965"/>
                  <a:ext cx="832513" cy="764275"/>
                </a:xfrm>
                <a:prstGeom prst="ellipse">
                  <a:avLst/>
                </a:prstGeom>
                <a:solidFill>
                  <a:srgbClr val="C00000">
                    <a:alpha val="13000"/>
                  </a:srgbClr>
                </a:solidFill>
                <a:ln w="28575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y</a:t>
                  </a: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3890522" y="3264103"/>
                  <a:ext cx="1038597" cy="61461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41" name="Oval 40"/>
                <p:cNvSpPr/>
                <p:nvPr/>
              </p:nvSpPr>
              <p:spPr bwMode="auto">
                <a:xfrm>
                  <a:off x="6659811" y="3766795"/>
                  <a:ext cx="832513" cy="764275"/>
                </a:xfrm>
                <a:prstGeom prst="ellips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z</a:t>
                  </a: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 bwMode="auto">
                <a:xfrm flipH="1" flipV="1">
                  <a:off x="5761632" y="3264103"/>
                  <a:ext cx="1020098" cy="61461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  <p:sp>
            <p:nvSpPr>
              <p:cNvPr id="26" name="Oval 25"/>
              <p:cNvSpPr/>
              <p:nvPr/>
            </p:nvSpPr>
            <p:spPr bwMode="auto">
              <a:xfrm>
                <a:off x="4067601" y="3675899"/>
                <a:ext cx="832513" cy="764275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w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 flipH="1" flipV="1">
                <a:off x="3150924" y="3716014"/>
                <a:ext cx="916677" cy="342023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4900114" y="3716014"/>
                <a:ext cx="898180" cy="342023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1525201" y="3875959"/>
              <a:ext cx="6048184" cy="2821262"/>
              <a:chOff x="1424199" y="1405457"/>
              <a:chExt cx="6048184" cy="282126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424199" y="1405457"/>
                <a:ext cx="6048184" cy="2821262"/>
                <a:chOff x="1948099" y="3810000"/>
                <a:chExt cx="6048184" cy="2821262"/>
              </a:xfrm>
            </p:grpSpPr>
            <p:cxnSp>
              <p:nvCxnSpPr>
                <p:cNvPr id="46" name="Straight Connector 45"/>
                <p:cNvCxnSpPr/>
                <p:nvPr/>
              </p:nvCxnSpPr>
              <p:spPr bwMode="auto">
                <a:xfrm>
                  <a:off x="4019553" y="3911600"/>
                  <a:ext cx="10053" cy="2719662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bg2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flipH="1">
                  <a:off x="5909206" y="3810000"/>
                  <a:ext cx="6810" cy="2813026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bg2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1948099" y="3968222"/>
                  <a:ext cx="1670111" cy="56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>
                      <a:solidFill>
                        <a:srgbClr val="00B0F0"/>
                      </a:solidFill>
                      <a:latin typeface="Arial" charset="0"/>
                      <a:ea typeface="Arial" charset="0"/>
                      <a:cs typeface="Arial" charset="0"/>
                    </a:rPr>
                    <a:t>L = </a:t>
                  </a:r>
                  <a:r>
                    <a:rPr lang="en-US" dirty="0" smtClean="0">
                      <a:solidFill>
                        <a:srgbClr val="00B0F0"/>
                      </a:solidFill>
                      <a:latin typeface="Arial" charset="0"/>
                      <a:ea typeface="Arial" charset="0"/>
                      <a:cs typeface="Arial" charset="0"/>
                    </a:rPr>
                    <a:t>{x}</a:t>
                  </a:r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226741" y="3959967"/>
                  <a:ext cx="1769542" cy="561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R </a:t>
                  </a:r>
                  <a:r>
                    <a:rPr lang="en-US" dirty="0">
                      <a:solidFill>
                        <a:schemeClr val="accent5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= </a:t>
                  </a:r>
                  <a:r>
                    <a:rPr lang="en-US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{z}</a:t>
                  </a:r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568373" y="1534673"/>
                <a:ext cx="1878837" cy="561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C = {w}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335418" y="3749291"/>
            <a:ext cx="379783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One-way info.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ropagation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93069" y="3749291"/>
            <a:ext cx="29594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No info. propagation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747310" y="3655591"/>
            <a:ext cx="4577" cy="30623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6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Crash Failures + Synchrony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Each node has a binary input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rgbClr val="2E9246"/>
                </a:solidFill>
              </a:rPr>
              <a:t>Agreement</a:t>
            </a:r>
            <a:r>
              <a:rPr lang="en-US" sz="2800" dirty="0" smtClean="0"/>
              <a:t>:</a:t>
            </a:r>
            <a:r>
              <a:rPr lang="en-US" sz="2800" dirty="0"/>
              <a:t>	</a:t>
            </a:r>
            <a:r>
              <a:rPr lang="en-US" sz="2800" dirty="0" smtClean="0"/>
              <a:t>Good nodes agree on an		    	</a:t>
            </a:r>
            <a:r>
              <a:rPr lang="en-US" sz="2800" dirty="0"/>
              <a:t>	</a:t>
            </a:r>
            <a:r>
              <a:rPr lang="en-US" sz="2800" i="1" u="sng" dirty="0" smtClean="0"/>
              <a:t>exact</a:t>
            </a:r>
            <a:r>
              <a:rPr lang="en-US" sz="2800" dirty="0" smtClean="0">
                <a:solidFill>
                  <a:srgbClr val="2E9246"/>
                </a:solidFill>
              </a:rPr>
              <a:t> </a:t>
            </a:r>
            <a:r>
              <a:rPr lang="en-US" sz="2800" dirty="0" smtClean="0"/>
              <a:t>value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800000"/>
                </a:solidFill>
              </a:rPr>
              <a:t>Validity:       	</a:t>
            </a:r>
            <a:r>
              <a:rPr lang="en-US" sz="2800" dirty="0" smtClean="0"/>
              <a:t>Agreed value is an</a:t>
            </a:r>
            <a:br>
              <a:rPr lang="en-US" sz="2800" dirty="0" smtClean="0"/>
            </a:br>
            <a:r>
              <a:rPr lang="en-US" sz="2800" dirty="0" smtClean="0"/>
              <a:t>	              	input at some node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Termination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2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in </a:t>
            </a:r>
            <a:r>
              <a:rPr lang="en-US" u="sng" dirty="0" smtClean="0"/>
              <a:t>Undirected</a:t>
            </a:r>
            <a:r>
              <a:rPr lang="en-US" dirty="0" smtClean="0"/>
              <a:t>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017933" cy="4572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Known</a:t>
            </a:r>
            <a:r>
              <a:rPr lang="en-US" dirty="0" smtClean="0"/>
              <a:t> result: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n &gt; f    </a:t>
            </a:r>
            <a:r>
              <a:rPr lang="en-US" u="sng" dirty="0" smtClean="0"/>
              <a:t>and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dirty="0" smtClean="0"/>
              <a:t> connectivity &gt; f 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</a:p>
          <a:p>
            <a:pPr marL="0" indent="0" algn="ctr">
              <a:buNone/>
            </a:pPr>
            <a:r>
              <a:rPr lang="en-US" dirty="0" smtClean="0"/>
              <a:t>necessary and sufficient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9043" y="6104011"/>
            <a:ext cx="403057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n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 nodes, up to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 failures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k-propagate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9" y="1524000"/>
            <a:ext cx="8682343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A            </a:t>
            </a:r>
            <a:r>
              <a:rPr lang="en-US" sz="3200" dirty="0" smtClean="0">
                <a:sym typeface="Wingdings" pitchFamily="2" charset="2"/>
              </a:rPr>
              <a:t>B    if at least </a:t>
            </a:r>
            <a:r>
              <a:rPr lang="en-US" sz="3200" u="sng" dirty="0" smtClean="0">
                <a:sym typeface="Wingdings" pitchFamily="2" charset="2"/>
              </a:rPr>
              <a:t>k distinct nodes</a:t>
            </a:r>
            <a:r>
              <a:rPr lang="en-US" sz="3200" dirty="0" smtClean="0">
                <a:sym typeface="Wingdings" pitchFamily="2" charset="2"/>
              </a:rPr>
              <a:t> in set A</a:t>
            </a:r>
          </a:p>
          <a:p>
            <a:pPr>
              <a:buNone/>
            </a:pPr>
            <a:r>
              <a:rPr lang="en-US" sz="3200" dirty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     have links to nodes in set B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{x, y}    </a:t>
            </a:r>
            <a:r>
              <a:rPr lang="en-US" sz="3200" dirty="0" smtClean="0"/>
              <a:t>        {z}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52131" y="4258101"/>
            <a:ext cx="4276300" cy="3507475"/>
            <a:chOff x="2552131" y="4258101"/>
            <a:chExt cx="4276300" cy="3507475"/>
          </a:xfrm>
        </p:grpSpPr>
        <p:grpSp>
          <p:nvGrpSpPr>
            <p:cNvPr id="11" name="Group 10"/>
            <p:cNvGrpSpPr/>
            <p:nvPr/>
          </p:nvGrpSpPr>
          <p:grpSpPr>
            <a:xfrm>
              <a:off x="2552131" y="4860890"/>
              <a:ext cx="4276300" cy="1831075"/>
              <a:chOff x="3179928" y="2881965"/>
              <a:chExt cx="4276300" cy="1831075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y</a:t>
                </a:r>
              </a:p>
            </p:txBody>
          </p:sp>
          <p:cxnSp>
            <p:nvCxnSpPr>
              <p:cNvPr id="7" name="Straight Arrow Connector 6"/>
              <p:cNvCxnSpPr>
                <a:stCxn id="6" idx="2"/>
                <a:endCxn id="5" idx="7"/>
              </p:cNvCxnSpPr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" name="Oval 7"/>
              <p:cNvSpPr/>
              <p:nvPr/>
            </p:nvSpPr>
            <p:spPr bwMode="auto">
              <a:xfrm>
                <a:off x="6623715" y="394876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z</a:t>
                </a:r>
              </a:p>
            </p:txBody>
          </p:sp>
          <p:cxnSp>
            <p:nvCxnSpPr>
              <p:cNvPr id="9" name="Straight Arrow Connector 8"/>
              <p:cNvCxnSpPr>
                <a:stCxn id="8" idx="2"/>
                <a:endCxn id="5" idx="6"/>
              </p:cNvCxnSpPr>
              <p:nvPr/>
            </p:nvCxnSpPr>
            <p:spPr bwMode="auto">
              <a:xfrm flipH="1" flipV="1">
                <a:off x="4012441" y="4148933"/>
                <a:ext cx="2611274" cy="18197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0" name="Straight Arrow Connector 9"/>
              <p:cNvCxnSpPr>
                <a:stCxn id="8" idx="1"/>
                <a:endCxn id="6" idx="6"/>
              </p:cNvCxnSpPr>
              <p:nvPr/>
            </p:nvCxnSpPr>
            <p:spPr bwMode="auto">
              <a:xfrm flipH="1" flipV="1">
                <a:off x="5761632" y="3264103"/>
                <a:ext cx="984002" cy="79658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2" name="Arc 11"/>
            <p:cNvSpPr/>
            <p:nvPr/>
          </p:nvSpPr>
          <p:spPr bwMode="auto">
            <a:xfrm rot="2106848">
              <a:off x="2988859" y="4258101"/>
              <a:ext cx="2470245" cy="3507475"/>
            </a:xfrm>
            <a:prstGeom prst="arc">
              <a:avLst/>
            </a:prstGeom>
            <a:noFill/>
            <a:ln w="6350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9532" y="4489931"/>
            <a:ext cx="762000" cy="683781"/>
            <a:chOff x="6667500" y="3386435"/>
            <a:chExt cx="762000" cy="683781"/>
          </a:xfrm>
        </p:grpSpPr>
        <p:sp>
          <p:nvSpPr>
            <p:cNvPr id="16" name="TextBox 15"/>
            <p:cNvSpPr txBox="1"/>
            <p:nvPr/>
          </p:nvSpPr>
          <p:spPr>
            <a:xfrm>
              <a:off x="6821819" y="3386435"/>
              <a:ext cx="453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1025" y="1513758"/>
            <a:ext cx="762000" cy="683781"/>
            <a:chOff x="6667500" y="3386435"/>
            <a:chExt cx="762000" cy="683781"/>
          </a:xfrm>
        </p:grpSpPr>
        <p:sp>
          <p:nvSpPr>
            <p:cNvPr id="23" name="TextBox 22"/>
            <p:cNvSpPr txBox="1"/>
            <p:nvPr/>
          </p:nvSpPr>
          <p:spPr>
            <a:xfrm>
              <a:off x="6821819" y="3386435"/>
              <a:ext cx="453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8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Fault-tolerant Consensus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1263" y="1576132"/>
            <a:ext cx="8482263" cy="439954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Each node has an input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>
                <a:solidFill>
                  <a:srgbClr val="2E9246"/>
                </a:solidFill>
              </a:rPr>
              <a:t>Agreement:        </a:t>
            </a:r>
            <a:r>
              <a:rPr lang="en-US" sz="3200" dirty="0" smtClean="0"/>
              <a:t>good nodes must agree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>
                <a:solidFill>
                  <a:srgbClr val="800000"/>
                </a:solidFill>
              </a:rPr>
              <a:t>Validity:             </a:t>
            </a:r>
            <a:r>
              <a:rPr lang="en-US" sz="3200" dirty="0" smtClean="0"/>
              <a:t> some constraints on output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Termination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5090" y="5683291"/>
            <a:ext cx="469577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Exact   vs.   Approximate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k-propagate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9" y="1524000"/>
            <a:ext cx="8682343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A            </a:t>
            </a:r>
            <a:r>
              <a:rPr lang="en-US" sz="3200" dirty="0" smtClean="0">
                <a:sym typeface="Wingdings" pitchFamily="2" charset="2"/>
              </a:rPr>
              <a:t>B    if at least </a:t>
            </a:r>
            <a:r>
              <a:rPr lang="en-US" sz="3200" u="sng" dirty="0" smtClean="0">
                <a:sym typeface="Wingdings" pitchFamily="2" charset="2"/>
              </a:rPr>
              <a:t>k distinct nodes</a:t>
            </a:r>
            <a:r>
              <a:rPr lang="en-US" sz="3200" dirty="0" smtClean="0">
                <a:sym typeface="Wingdings" pitchFamily="2" charset="2"/>
              </a:rPr>
              <a:t> in set A</a:t>
            </a:r>
          </a:p>
          <a:p>
            <a:pPr>
              <a:buNone/>
            </a:pPr>
            <a:r>
              <a:rPr lang="en-US" sz="3200" dirty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		     have links to nodes in set B</a:t>
            </a: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endParaRPr lang="en-US" sz="32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200" dirty="0" smtClean="0">
                <a:sym typeface="Wingdings" pitchFamily="2" charset="2"/>
              </a:rPr>
              <a:t>{x, y}    </a:t>
            </a:r>
            <a:r>
              <a:rPr lang="en-US" sz="3200" dirty="0" smtClean="0"/>
              <a:t>        {z}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52131" y="4258101"/>
            <a:ext cx="4276300" cy="3507475"/>
            <a:chOff x="2552131" y="4258101"/>
            <a:chExt cx="4276300" cy="3507475"/>
          </a:xfrm>
        </p:grpSpPr>
        <p:grpSp>
          <p:nvGrpSpPr>
            <p:cNvPr id="11" name="Group 10"/>
            <p:cNvGrpSpPr/>
            <p:nvPr/>
          </p:nvGrpSpPr>
          <p:grpSpPr>
            <a:xfrm>
              <a:off x="2552131" y="4860890"/>
              <a:ext cx="4276300" cy="1831075"/>
              <a:chOff x="3179928" y="2881965"/>
              <a:chExt cx="4276300" cy="1831075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x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y</a:t>
                </a:r>
              </a:p>
            </p:txBody>
          </p:sp>
          <p:cxnSp>
            <p:nvCxnSpPr>
              <p:cNvPr id="7" name="Straight Arrow Connector 6"/>
              <p:cNvCxnSpPr>
                <a:stCxn id="6" idx="2"/>
                <a:endCxn id="5" idx="7"/>
              </p:cNvCxnSpPr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8" name="Oval 7"/>
              <p:cNvSpPr/>
              <p:nvPr/>
            </p:nvSpPr>
            <p:spPr bwMode="auto">
              <a:xfrm>
                <a:off x="6623715" y="394876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z</a:t>
                </a:r>
              </a:p>
            </p:txBody>
          </p:sp>
          <p:cxnSp>
            <p:nvCxnSpPr>
              <p:cNvPr id="9" name="Straight Arrow Connector 8"/>
              <p:cNvCxnSpPr>
                <a:stCxn id="8" idx="2"/>
                <a:endCxn id="5" idx="6"/>
              </p:cNvCxnSpPr>
              <p:nvPr/>
            </p:nvCxnSpPr>
            <p:spPr bwMode="auto">
              <a:xfrm flipH="1" flipV="1">
                <a:off x="4012441" y="4148933"/>
                <a:ext cx="2611274" cy="18197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0" name="Straight Arrow Connector 9"/>
              <p:cNvCxnSpPr>
                <a:stCxn id="8" idx="1"/>
                <a:endCxn id="6" idx="6"/>
              </p:cNvCxnSpPr>
              <p:nvPr/>
            </p:nvCxnSpPr>
            <p:spPr bwMode="auto">
              <a:xfrm flipH="1" flipV="1">
                <a:off x="5761632" y="3264103"/>
                <a:ext cx="984002" cy="79658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2" name="Arc 11"/>
            <p:cNvSpPr/>
            <p:nvPr/>
          </p:nvSpPr>
          <p:spPr bwMode="auto">
            <a:xfrm rot="2106848">
              <a:off x="2988859" y="4258101"/>
              <a:ext cx="2470245" cy="3507475"/>
            </a:xfrm>
            <a:prstGeom prst="arc">
              <a:avLst/>
            </a:prstGeom>
            <a:noFill/>
            <a:ln w="63500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9532" y="4489931"/>
            <a:ext cx="762000" cy="683781"/>
            <a:chOff x="6667500" y="3386435"/>
            <a:chExt cx="762000" cy="683781"/>
          </a:xfrm>
        </p:grpSpPr>
        <p:sp>
          <p:nvSpPr>
            <p:cNvPr id="16" name="TextBox 15"/>
            <p:cNvSpPr txBox="1"/>
            <p:nvPr/>
          </p:nvSpPr>
          <p:spPr>
            <a:xfrm>
              <a:off x="6821819" y="3386435"/>
              <a:ext cx="453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71025" y="1513758"/>
            <a:ext cx="762000" cy="683781"/>
            <a:chOff x="6667500" y="3386435"/>
            <a:chExt cx="762000" cy="683781"/>
          </a:xfrm>
        </p:grpSpPr>
        <p:sp>
          <p:nvSpPr>
            <p:cNvPr id="23" name="TextBox 22"/>
            <p:cNvSpPr txBox="1"/>
            <p:nvPr/>
          </p:nvSpPr>
          <p:spPr>
            <a:xfrm>
              <a:off x="6821819" y="3386435"/>
              <a:ext cx="453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24" name="Right Arrow 23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69114" y="3141660"/>
            <a:ext cx="534793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hether set B has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800" u="sng" dirty="0" smtClean="0">
                <a:latin typeface="Helvetica" charset="0"/>
                <a:ea typeface="Helvetica" charset="0"/>
                <a:cs typeface="Helvetica" charset="0"/>
              </a:rPr>
              <a:t>enough neighbors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 from outside?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Failures + Synchrony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726" y="1524000"/>
                <a:ext cx="8635262" cy="47244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3200" dirty="0" smtClean="0"/>
                  <a:t>Exact consensus possible</a:t>
                </a:r>
                <a:r>
                  <a:rPr lang="en-US" sz="3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iff</a:t>
                </a:r>
              </a:p>
              <a:p>
                <a:pPr>
                  <a:buNone/>
                </a:pPr>
                <a:endParaRPr lang="en-US" sz="3200" dirty="0" smtClean="0"/>
              </a:p>
              <a:p>
                <a:pPr>
                  <a:buNone/>
                </a:pPr>
                <a:r>
                  <a:rPr lang="en-US" sz="3200" dirty="0" smtClean="0"/>
                  <a:t>For any node partition L, C, R,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sz="3200" dirty="0" smtClean="0"/>
                  <a:t> with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3200" dirty="0" smtClean="0"/>
                  <a:t>      L, R non-empty   </a:t>
                </a:r>
                <a:r>
                  <a:rPr lang="en-US" sz="3200" u="sng" dirty="0" smtClean="0"/>
                  <a:t>and</a:t>
                </a:r>
                <a:r>
                  <a:rPr lang="en-US" sz="3200" dirty="0" smtClean="0"/>
                  <a:t>  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|F|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f</a:t>
                </a:r>
                <a:r>
                  <a:rPr lang="en-US" sz="3200" dirty="0" smtClean="0"/>
                  <a:t>,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3200" dirty="0" smtClean="0"/>
                  <a:t>               L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∪</a:t>
                </a:r>
                <a:r>
                  <a:rPr lang="en-US" sz="3200" dirty="0" smtClean="0"/>
                  <a:t> C                  </a:t>
                </a:r>
                <a:r>
                  <a:rPr lang="en-US" sz="3200" dirty="0" smtClean="0">
                    <a:sym typeface="Wingdings" pitchFamily="2" charset="2"/>
                  </a:rPr>
                  <a:t>R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3200" dirty="0">
                    <a:sym typeface="Wingdings" pitchFamily="2" charset="2"/>
                  </a:rPr>
                  <a:t>                       or</a:t>
                </a:r>
                <a:r>
                  <a:rPr lang="en-US" sz="3200" dirty="0" smtClean="0">
                    <a:sym typeface="Wingdings" pitchFamily="2" charset="2"/>
                  </a:rPr>
                  <a:t/>
                </a:r>
                <a:br>
                  <a:rPr lang="en-US" sz="3200" dirty="0" smtClean="0">
                    <a:sym typeface="Wingdings" pitchFamily="2" charset="2"/>
                  </a:rPr>
                </a:br>
                <a:r>
                  <a:rPr lang="en-US" sz="3200" dirty="0" smtClean="0">
                    <a:sym typeface="Wingdings" pitchFamily="2" charset="2"/>
                  </a:rPr>
                  <a:t>           </a:t>
                </a:r>
                <a:r>
                  <a:rPr lang="en-US" sz="3200" dirty="0" smtClean="0"/>
                  <a:t>R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∪</a:t>
                </a:r>
                <a:r>
                  <a:rPr lang="en-US" sz="3200" dirty="0" smtClean="0"/>
                  <a:t> C                  </a:t>
                </a:r>
                <a:r>
                  <a:rPr lang="en-US" sz="3200" dirty="0" smtClean="0">
                    <a:sym typeface="Wingdings" pitchFamily="2" charset="2"/>
                  </a:rPr>
                  <a:t>L</a:t>
                </a:r>
                <a:endParaRPr lang="en-US" sz="3200" dirty="0" smtClean="0"/>
              </a:p>
              <a:p>
                <a:pPr>
                  <a:buNone/>
                </a:pP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726" y="1524000"/>
                <a:ext cx="8635262" cy="4724400"/>
              </a:xfrm>
              <a:blipFill rotWithShape="0">
                <a:blip r:embed="rId3"/>
                <a:stretch>
                  <a:fillRect l="-1764" t="-1677" b="-7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3420976" y="4082467"/>
            <a:ext cx="1138699" cy="874544"/>
          </a:xfrm>
          <a:prstGeom prst="ellipse">
            <a:avLst/>
          </a:prstGeom>
          <a:solidFill>
            <a:srgbClr val="E6999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93459" y="4070435"/>
            <a:ext cx="861681" cy="683781"/>
            <a:chOff x="6567819" y="3386435"/>
            <a:chExt cx="861681" cy="683781"/>
          </a:xfrm>
        </p:grpSpPr>
        <p:sp>
          <p:nvSpPr>
            <p:cNvPr id="7" name="TextBox 6"/>
            <p:cNvSpPr txBox="1"/>
            <p:nvPr/>
          </p:nvSpPr>
          <p:spPr>
            <a:xfrm>
              <a:off x="6567819" y="3386435"/>
              <a:ext cx="823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3420975" y="5696488"/>
            <a:ext cx="1138699" cy="874544"/>
          </a:xfrm>
          <a:prstGeom prst="ellipse">
            <a:avLst/>
          </a:prstGeom>
          <a:solidFill>
            <a:srgbClr val="E6999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3459" y="5640819"/>
            <a:ext cx="861681" cy="683781"/>
            <a:chOff x="6567819" y="3386435"/>
            <a:chExt cx="861681" cy="683781"/>
          </a:xfrm>
        </p:grpSpPr>
        <p:sp>
          <p:nvSpPr>
            <p:cNvPr id="11" name="TextBox 10"/>
            <p:cNvSpPr txBox="1"/>
            <p:nvPr/>
          </p:nvSpPr>
          <p:spPr>
            <a:xfrm>
              <a:off x="6567819" y="3386435"/>
              <a:ext cx="823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6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8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318411" y="2449046"/>
            <a:ext cx="4312396" cy="1991128"/>
            <a:chOff x="2318411" y="2449046"/>
            <a:chExt cx="4312396" cy="1991128"/>
          </a:xfrm>
        </p:grpSpPr>
        <p:grpSp>
          <p:nvGrpSpPr>
            <p:cNvPr id="6" name="Group 5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10" name="Straight Arrow Connector 9"/>
              <p:cNvCxnSpPr>
                <a:stCxn id="9" idx="2"/>
                <a:endCxn id="8" idx="7"/>
              </p:cNvCxnSpPr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11" name="Oval 10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13" name="Straight Arrow Connector 12"/>
              <p:cNvCxnSpPr>
                <a:stCxn id="11" idx="1"/>
                <a:endCxn id="9" idx="6"/>
              </p:cNvCxnSpPr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2" name="Oval 11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12" idx="2"/>
              <a:endCxn id="8" idx="6"/>
            </p:cNvCxnSpPr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>
              <a:stCxn id="12" idx="6"/>
              <a:endCxn id="11" idx="2"/>
            </p:cNvCxnSpPr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648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8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 smtClean="0">
                <a:latin typeface="Cambria Math"/>
                <a:ea typeface="Cambria Math"/>
              </a:rPr>
              <a:t>∪</a:t>
            </a:r>
            <a:r>
              <a:rPr lang="en-US" sz="3600" dirty="0" smtClean="0"/>
              <a:t> C            </a:t>
            </a:r>
            <a:r>
              <a:rPr lang="en-US" sz="3600" dirty="0" smtClean="0">
                <a:sym typeface="Wingdings" pitchFamily="2" charset="2"/>
              </a:rPr>
              <a:t>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R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C            </a:t>
            </a:r>
            <a:r>
              <a:rPr lang="en-US" sz="3600" dirty="0" smtClean="0"/>
              <a:t>L</a:t>
            </a:r>
            <a:endParaRPr lang="en-US" sz="3600" dirty="0">
              <a:sym typeface="Wingdings" pitchFamily="2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15012" y="1200326"/>
            <a:ext cx="5936033" cy="3280393"/>
            <a:chOff x="1515012" y="946326"/>
            <a:chExt cx="5936033" cy="3280393"/>
          </a:xfrm>
        </p:grpSpPr>
        <p:grpSp>
          <p:nvGrpSpPr>
            <p:cNvPr id="34" name="Group 33"/>
            <p:cNvGrpSpPr/>
            <p:nvPr/>
          </p:nvGrpSpPr>
          <p:grpSpPr>
            <a:xfrm>
              <a:off x="1515012" y="946326"/>
              <a:ext cx="5936033" cy="3280393"/>
              <a:chOff x="2038912" y="3350869"/>
              <a:chExt cx="5936033" cy="3280393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4019553" y="3911600"/>
                <a:ext cx="10053" cy="271966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5909206" y="3810000"/>
                <a:ext cx="6810" cy="281302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2038912" y="3968222"/>
                <a:ext cx="1488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L =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{x}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2461" y="3959967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{z}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04501" y="3350869"/>
                <a:ext cx="15856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F </a:t>
                </a:r>
                <a:r>
                  <a:rPr lang="en-US" sz="36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{y}</a:t>
                </a:r>
                <a:endParaRPr lang="en-US" sz="3600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665252" y="1534673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dirty="0" smtClean="0">
                  <a:latin typeface="Arial" charset="0"/>
                  <a:ea typeface="Arial" charset="0"/>
                  <a:cs typeface="Arial" charset="0"/>
                </a:rPr>
                <a:t>C = {w}</a:t>
              </a:r>
              <a:endParaRPr lang="en-US" sz="3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6857" y="4996434"/>
            <a:ext cx="863599" cy="870971"/>
            <a:chOff x="3970604" y="2200918"/>
            <a:chExt cx="863599" cy="870971"/>
          </a:xfrm>
        </p:grpSpPr>
        <p:grpSp>
          <p:nvGrpSpPr>
            <p:cNvPr id="35" name="Group 34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76857" y="5913073"/>
            <a:ext cx="863599" cy="870971"/>
            <a:chOff x="3970604" y="2200918"/>
            <a:chExt cx="863599" cy="870971"/>
          </a:xfrm>
        </p:grpSpPr>
        <p:grpSp>
          <p:nvGrpSpPr>
            <p:cNvPr id="40" name="Group 39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Right Arrow 42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18411" y="2449046"/>
            <a:ext cx="4312396" cy="1991128"/>
            <a:chOff x="2318411" y="2449046"/>
            <a:chExt cx="4312396" cy="1991128"/>
          </a:xfrm>
        </p:grpSpPr>
        <p:grpSp>
          <p:nvGrpSpPr>
            <p:cNvPr id="55" name="Group 54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61" name="Straight Arrow Connector 60"/>
              <p:cNvCxnSpPr>
                <a:stCxn id="61" idx="2"/>
                <a:endCxn id="60" idx="7"/>
              </p:cNvCxnSpPr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62" name="Oval 61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63" name="Straight Arrow Connector 62"/>
              <p:cNvCxnSpPr>
                <a:stCxn id="63" idx="1"/>
                <a:endCxn id="61" idx="6"/>
              </p:cNvCxnSpPr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56" name="Oval 55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7" name="Straight Arrow Connector 56"/>
            <p:cNvCxnSpPr>
              <a:endCxn id="60" idx="6"/>
            </p:cNvCxnSpPr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58" name="Straight Arrow Connector 57"/>
            <p:cNvCxnSpPr>
              <a:endCxn id="63" idx="2"/>
            </p:cNvCxnSpPr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65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8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 smtClean="0">
                <a:latin typeface="Cambria Math"/>
                <a:ea typeface="Cambria Math"/>
              </a:rPr>
              <a:t>∪</a:t>
            </a:r>
            <a:r>
              <a:rPr lang="en-US" sz="3600" dirty="0" smtClean="0"/>
              <a:t> C            </a:t>
            </a:r>
            <a:r>
              <a:rPr lang="en-US" sz="3600" dirty="0" smtClean="0">
                <a:sym typeface="Wingdings" pitchFamily="2" charset="2"/>
              </a:rPr>
              <a:t>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R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C            </a:t>
            </a:r>
            <a:r>
              <a:rPr lang="en-US" sz="3600" dirty="0" smtClean="0"/>
              <a:t>L</a:t>
            </a:r>
            <a:endParaRPr lang="en-US" sz="3600" dirty="0">
              <a:sym typeface="Wingdings" pitchFamily="2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15012" y="1200326"/>
            <a:ext cx="5936033" cy="3280393"/>
            <a:chOff x="1515012" y="946326"/>
            <a:chExt cx="5936033" cy="3280393"/>
          </a:xfrm>
        </p:grpSpPr>
        <p:grpSp>
          <p:nvGrpSpPr>
            <p:cNvPr id="34" name="Group 33"/>
            <p:cNvGrpSpPr/>
            <p:nvPr/>
          </p:nvGrpSpPr>
          <p:grpSpPr>
            <a:xfrm>
              <a:off x="1515012" y="946326"/>
              <a:ext cx="5936033" cy="3280393"/>
              <a:chOff x="2038912" y="3350869"/>
              <a:chExt cx="5936033" cy="3280393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4019553" y="3911600"/>
                <a:ext cx="10053" cy="271966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5909206" y="3810000"/>
                <a:ext cx="6810" cy="281302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2038912" y="3968222"/>
                <a:ext cx="1488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L =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{x}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2461" y="3959967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{z}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04501" y="3350869"/>
                <a:ext cx="15856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F </a:t>
                </a:r>
                <a:r>
                  <a:rPr lang="en-US" sz="36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{y}</a:t>
                </a:r>
                <a:endParaRPr lang="en-US" sz="3600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665252" y="1534673"/>
              <a:ext cx="1685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dirty="0" smtClean="0">
                  <a:latin typeface="Arial" charset="0"/>
                  <a:ea typeface="Arial" charset="0"/>
                  <a:cs typeface="Arial" charset="0"/>
                </a:rPr>
                <a:t>C = {w}</a:t>
              </a:r>
              <a:endParaRPr lang="en-US" sz="3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6857" y="4996434"/>
            <a:ext cx="863599" cy="870971"/>
            <a:chOff x="3970604" y="2200918"/>
            <a:chExt cx="863599" cy="870971"/>
          </a:xfrm>
        </p:grpSpPr>
        <p:grpSp>
          <p:nvGrpSpPr>
            <p:cNvPr id="35" name="Group 34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76857" y="5913073"/>
            <a:ext cx="863599" cy="870971"/>
            <a:chOff x="3970604" y="2200918"/>
            <a:chExt cx="863599" cy="870971"/>
          </a:xfrm>
        </p:grpSpPr>
        <p:grpSp>
          <p:nvGrpSpPr>
            <p:cNvPr id="40" name="Group 39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Right Arrow 42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18411" y="2449046"/>
            <a:ext cx="4312396" cy="1991128"/>
            <a:chOff x="2318411" y="2449046"/>
            <a:chExt cx="4312396" cy="1991128"/>
          </a:xfrm>
        </p:grpSpPr>
        <p:grpSp>
          <p:nvGrpSpPr>
            <p:cNvPr id="55" name="Group 54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>
                  <a:alpha val="13000"/>
                </a:srgbClr>
              </a:solidFill>
              <a:ln w="28575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61" name="Straight Arrow Connector 60"/>
              <p:cNvCxnSpPr>
                <a:stCxn id="61" idx="2"/>
                <a:endCxn id="60" idx="7"/>
              </p:cNvCxnSpPr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62" name="Oval 61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63" name="Straight Arrow Connector 62"/>
              <p:cNvCxnSpPr>
                <a:stCxn id="63" idx="1"/>
                <a:endCxn id="61" idx="6"/>
              </p:cNvCxnSpPr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56" name="Oval 55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7" name="Straight Arrow Connector 56"/>
            <p:cNvCxnSpPr>
              <a:endCxn id="60" idx="6"/>
            </p:cNvCxnSpPr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58" name="Straight Arrow Connector 57"/>
            <p:cNvCxnSpPr>
              <a:endCxn id="63" idx="2"/>
            </p:cNvCxnSpPr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6596484" y="5267337"/>
            <a:ext cx="2375971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Cannot tolerate 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crash fault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1263" y="1696452"/>
            <a:ext cx="7976937" cy="43995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If condition is </a:t>
            </a:r>
            <a:r>
              <a:rPr lang="en-US" sz="2800" u="sng" dirty="0" smtClean="0"/>
              <a:t>not</a:t>
            </a:r>
            <a:r>
              <a:rPr lang="en-US" sz="2800" dirty="0" smtClean="0"/>
              <a:t> true,</a:t>
            </a: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a</a:t>
            </a:r>
            <a:r>
              <a:rPr lang="en-US" sz="2800" dirty="0" smtClean="0">
                <a:sym typeface="Wingdings" pitchFamily="2" charset="2"/>
              </a:rPr>
              <a:t>ll removed nodes crash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ym typeface="Wingdings" pitchFamily="2" charset="2"/>
              </a:rPr>
              <a:t>two groups of nodes </a:t>
            </a:r>
            <a:r>
              <a:rPr lang="en-US" sz="2800" u="sng" dirty="0" smtClean="0">
                <a:sym typeface="Wingdings" pitchFamily="2" charset="2"/>
              </a:rPr>
              <a:t>cannot</a:t>
            </a:r>
            <a:r>
              <a:rPr lang="en-US" sz="2800" dirty="0" smtClean="0">
                <a:sym typeface="Wingdings" pitchFamily="2" charset="2"/>
              </a:rPr>
              <a:t> communicate with each 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Necessity: Intuition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64285" y="4367463"/>
            <a:ext cx="1883005" cy="2278940"/>
            <a:chOff x="4029606" y="4352322"/>
            <a:chExt cx="1883005" cy="227894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4029606" y="4352322"/>
              <a:ext cx="37571" cy="22789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909206" y="4352322"/>
              <a:ext cx="3405" cy="227070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487744" y="6141741"/>
            <a:ext cx="4910874" cy="430569"/>
            <a:chOff x="1487744" y="6141741"/>
            <a:chExt cx="4910874" cy="430569"/>
          </a:xfrm>
        </p:grpSpPr>
        <p:sp>
          <p:nvSpPr>
            <p:cNvPr id="13" name="文字方塊 12"/>
            <p:cNvSpPr txBox="1"/>
            <p:nvPr/>
          </p:nvSpPr>
          <p:spPr>
            <a:xfrm>
              <a:off x="1487744" y="6172200"/>
              <a:ext cx="327333" cy="400110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20" name="文字方塊 12"/>
            <p:cNvSpPr txBox="1"/>
            <p:nvPr/>
          </p:nvSpPr>
          <p:spPr>
            <a:xfrm flipV="1">
              <a:off x="6157421" y="6141741"/>
              <a:ext cx="241197" cy="410606"/>
            </a:xfrm>
            <a:prstGeom prst="rect">
              <a:avLst/>
            </a:prstGeom>
            <a:solidFill>
              <a:srgbClr val="CBFFC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15077" y="4738426"/>
            <a:ext cx="4312396" cy="1991128"/>
            <a:chOff x="2318411" y="2449046"/>
            <a:chExt cx="4312396" cy="1991128"/>
          </a:xfrm>
        </p:grpSpPr>
        <p:grpSp>
          <p:nvGrpSpPr>
            <p:cNvPr id="33" name="Group 32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>
                  <a:alpha val="13000"/>
                </a:srgbClr>
              </a:solidFill>
              <a:ln w="28575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0" name="Oval 39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34" name="Oval 33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1263" y="1696452"/>
            <a:ext cx="7976937" cy="43995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If condition is </a:t>
            </a:r>
            <a:r>
              <a:rPr lang="en-US" sz="2800" u="sng" dirty="0" smtClean="0"/>
              <a:t>not</a:t>
            </a:r>
            <a:r>
              <a:rPr lang="en-US" sz="2800" dirty="0" smtClean="0"/>
              <a:t> true,</a:t>
            </a:r>
            <a:endParaRPr lang="en-US" sz="28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itchFamily="2" charset="2"/>
              </a:rPr>
              <a:t>a</a:t>
            </a:r>
            <a:r>
              <a:rPr lang="en-US" sz="2800" dirty="0" smtClean="0">
                <a:sym typeface="Wingdings" pitchFamily="2" charset="2"/>
              </a:rPr>
              <a:t>ll removed nodes crash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ym typeface="Wingdings" pitchFamily="2" charset="2"/>
              </a:rPr>
              <a:t>two groups of nodes </a:t>
            </a:r>
            <a:r>
              <a:rPr lang="en-US" sz="2800" u="sng" dirty="0" smtClean="0">
                <a:sym typeface="Wingdings" pitchFamily="2" charset="2"/>
              </a:rPr>
              <a:t>cannot</a:t>
            </a:r>
            <a:r>
              <a:rPr lang="en-US" sz="2800" dirty="0" smtClean="0">
                <a:sym typeface="Wingdings" pitchFamily="2" charset="2"/>
              </a:rPr>
              <a:t> communicate with each 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Necessity: Intuition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64285" y="4367463"/>
            <a:ext cx="1883005" cy="2278940"/>
            <a:chOff x="4029606" y="4352322"/>
            <a:chExt cx="1883005" cy="2278940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4029606" y="4352322"/>
              <a:ext cx="37571" cy="22789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909206" y="4352322"/>
              <a:ext cx="3405" cy="2270704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487744" y="6141741"/>
            <a:ext cx="4910874" cy="430569"/>
            <a:chOff x="1487744" y="6141741"/>
            <a:chExt cx="4910874" cy="430569"/>
          </a:xfrm>
        </p:grpSpPr>
        <p:sp>
          <p:nvSpPr>
            <p:cNvPr id="13" name="文字方塊 12"/>
            <p:cNvSpPr txBox="1"/>
            <p:nvPr/>
          </p:nvSpPr>
          <p:spPr>
            <a:xfrm>
              <a:off x="1487744" y="6172200"/>
              <a:ext cx="327333" cy="400110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20" name="文字方塊 12"/>
            <p:cNvSpPr txBox="1"/>
            <p:nvPr/>
          </p:nvSpPr>
          <p:spPr>
            <a:xfrm flipV="1">
              <a:off x="6157421" y="6141741"/>
              <a:ext cx="241197" cy="410606"/>
            </a:xfrm>
            <a:prstGeom prst="rect">
              <a:avLst/>
            </a:prstGeom>
            <a:solidFill>
              <a:srgbClr val="CBFFC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15077" y="4738426"/>
            <a:ext cx="4312396" cy="1991128"/>
            <a:chOff x="2318411" y="2449046"/>
            <a:chExt cx="4312396" cy="1991128"/>
          </a:xfrm>
        </p:grpSpPr>
        <p:grpSp>
          <p:nvGrpSpPr>
            <p:cNvPr id="33" name="Group 32"/>
            <p:cNvGrpSpPr/>
            <p:nvPr/>
          </p:nvGrpSpPr>
          <p:grpSpPr>
            <a:xfrm>
              <a:off x="2318411" y="2449046"/>
              <a:ext cx="4312396" cy="1649105"/>
              <a:chOff x="3179928" y="2881965"/>
              <a:chExt cx="4312396" cy="1649105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C00000">
                  <a:alpha val="13000"/>
                </a:srgbClr>
              </a:solidFill>
              <a:ln w="28575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0" name="Oval 39"/>
              <p:cNvSpPr/>
              <p:nvPr/>
            </p:nvSpPr>
            <p:spPr bwMode="auto">
              <a:xfrm>
                <a:off x="6659811" y="3766795"/>
                <a:ext cx="832513" cy="764275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 flipH="1" flipV="1">
                <a:off x="5761632" y="3264103"/>
                <a:ext cx="1020098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>
                    <a:alpha val="13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34" name="Oval 33"/>
            <p:cNvSpPr/>
            <p:nvPr/>
          </p:nvSpPr>
          <p:spPr bwMode="auto">
            <a:xfrm>
              <a:off x="4067601" y="3675899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3600" dirty="0">
                  <a:latin typeface="Arial" charset="0"/>
                  <a:ea typeface="Arial" charset="0"/>
                  <a:cs typeface="Arial" charset="0"/>
                </a:rPr>
                <a:t>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3150924" y="3716014"/>
              <a:ext cx="916677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4900114" y="3716014"/>
              <a:ext cx="898180" cy="342023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22" name="Explosion 2 21"/>
          <p:cNvSpPr/>
          <p:nvPr/>
        </p:nvSpPr>
        <p:spPr bwMode="auto">
          <a:xfrm rot="1689283">
            <a:off x="3441342" y="4502315"/>
            <a:ext cx="1123079" cy="569767"/>
          </a:xfrm>
          <a:prstGeom prst="irregularSeal2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6452"/>
            <a:ext cx="8915400" cy="439954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R</a:t>
            </a:r>
            <a:r>
              <a:rPr lang="en-US" sz="3600" dirty="0" smtClean="0"/>
              <a:t>emoving up to </a:t>
            </a:r>
            <a:r>
              <a:rPr lang="en-US" sz="3600" dirty="0" smtClean="0">
                <a:solidFill>
                  <a:srgbClr val="C00000"/>
                </a:solidFill>
              </a:rPr>
              <a:t>f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>
                <a:sym typeface="Wingdings" pitchFamily="2" charset="2"/>
              </a:rPr>
              <a:t>nodes</a:t>
            </a:r>
            <a:r>
              <a:rPr lang="en-US" dirty="0" smtClean="0">
                <a:sym typeface="Wingdings" pitchFamily="2" charset="2"/>
              </a:rPr>
              <a:t>,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the remaining graph contains a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                 directed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rooted spanning tree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8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 smtClean="0">
                <a:sym typeface="Wingdings" pitchFamily="2" charset="2"/>
              </a:rPr>
              <a:t>R</a:t>
            </a:r>
            <a:endParaRPr lang="en-US" sz="3600" dirty="0">
              <a:sym typeface="Wingdings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65757" y="5185081"/>
            <a:ext cx="774699" cy="870971"/>
            <a:chOff x="4059504" y="2200918"/>
            <a:chExt cx="774699" cy="870971"/>
          </a:xfrm>
        </p:grpSpPr>
        <p:grpSp>
          <p:nvGrpSpPr>
            <p:cNvPr id="14" name="Group 13"/>
            <p:cNvGrpSpPr/>
            <p:nvPr/>
          </p:nvGrpSpPr>
          <p:grpSpPr>
            <a:xfrm>
              <a:off x="4059504" y="2200918"/>
              <a:ext cx="774699" cy="683781"/>
              <a:chOff x="6654801" y="3386435"/>
              <a:chExt cx="774699" cy="68378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6548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93482" y="2364003"/>
              <a:ext cx="184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15012" y="1163083"/>
            <a:ext cx="5936033" cy="3317636"/>
            <a:chOff x="1515012" y="909083"/>
            <a:chExt cx="5936033" cy="3317636"/>
          </a:xfrm>
        </p:grpSpPr>
        <p:grpSp>
          <p:nvGrpSpPr>
            <p:cNvPr id="34" name="Group 33"/>
            <p:cNvGrpSpPr/>
            <p:nvPr/>
          </p:nvGrpSpPr>
          <p:grpSpPr>
            <a:xfrm>
              <a:off x="1515012" y="909083"/>
              <a:ext cx="5936033" cy="3317636"/>
              <a:chOff x="2038912" y="3313626"/>
              <a:chExt cx="5936033" cy="33176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842311" y="4599589"/>
                <a:ext cx="4276300" cy="1831075"/>
                <a:chOff x="3179928" y="2881965"/>
                <a:chExt cx="4276300" cy="1831075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3179928" y="3766795"/>
                  <a:ext cx="832513" cy="764275"/>
                </a:xfrm>
                <a:prstGeom prst="ellipse">
                  <a:avLst/>
                </a:prstGeom>
                <a:solidFill>
                  <a:srgbClr val="00B0F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x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4929119" y="2881965"/>
                  <a:ext cx="832513" cy="764275"/>
                </a:xfrm>
                <a:prstGeom prst="ellipse">
                  <a:avLst/>
                </a:prstGeom>
                <a:solidFill>
                  <a:srgbClr val="C0000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y</a:t>
                  </a:r>
                </a:p>
              </p:txBody>
            </p:sp>
            <p:cxnSp>
              <p:nvCxnSpPr>
                <p:cNvPr id="10" name="Straight Arrow Connector 9"/>
                <p:cNvCxnSpPr>
                  <a:stCxn id="9" idx="2"/>
                  <a:endCxn id="8" idx="7"/>
                </p:cNvCxnSpPr>
                <p:nvPr/>
              </p:nvCxnSpPr>
              <p:spPr bwMode="auto">
                <a:xfrm flipH="1">
                  <a:off x="3890522" y="3264103"/>
                  <a:ext cx="1038597" cy="61461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1" name="Oval 10"/>
                <p:cNvSpPr/>
                <p:nvPr/>
              </p:nvSpPr>
              <p:spPr bwMode="auto">
                <a:xfrm>
                  <a:off x="6623715" y="3948765"/>
                  <a:ext cx="832513" cy="764275"/>
                </a:xfrm>
                <a:prstGeom prst="ellips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z</a:t>
                  </a:r>
                </a:p>
              </p:txBody>
            </p:sp>
            <p:cxnSp>
              <p:nvCxnSpPr>
                <p:cNvPr id="12" name="Straight Arrow Connector 11"/>
                <p:cNvCxnSpPr>
                  <a:stCxn id="11" idx="2"/>
                  <a:endCxn id="8" idx="6"/>
                </p:cNvCxnSpPr>
                <p:nvPr/>
              </p:nvCxnSpPr>
              <p:spPr bwMode="auto">
                <a:xfrm flipH="1" flipV="1">
                  <a:off x="4012441" y="4148933"/>
                  <a:ext cx="2611274" cy="181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Arrow Connector 12"/>
                <p:cNvCxnSpPr>
                  <a:stCxn id="11" idx="1"/>
                  <a:endCxn id="9" idx="6"/>
                </p:cNvCxnSpPr>
                <p:nvPr/>
              </p:nvCxnSpPr>
              <p:spPr bwMode="auto">
                <a:xfrm flipH="1" flipV="1">
                  <a:off x="5761632" y="3264103"/>
                  <a:ext cx="984002" cy="79658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5" name="Straight Connector 24"/>
              <p:cNvCxnSpPr/>
              <p:nvPr/>
            </p:nvCxnSpPr>
            <p:spPr bwMode="auto">
              <a:xfrm>
                <a:off x="4019553" y="3911600"/>
                <a:ext cx="10053" cy="271966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5909206" y="3810000"/>
                <a:ext cx="6810" cy="281302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2038912" y="3871966"/>
                <a:ext cx="1488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L =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{x}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2461" y="3863711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{z}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67592" y="3313626"/>
                <a:ext cx="15856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F </a:t>
                </a:r>
                <a:r>
                  <a:rPr lang="en-US" sz="36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{y}</a:t>
                </a:r>
                <a:endParaRPr lang="en-US" sz="3600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716614" y="1467423"/>
              <a:ext cx="1479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dirty="0" smtClean="0">
                  <a:latin typeface="Arial" charset="0"/>
                  <a:ea typeface="Arial" charset="0"/>
                  <a:cs typeface="Arial" charset="0"/>
                </a:rPr>
                <a:t>C = { }</a:t>
              </a:r>
              <a:endParaRPr lang="en-US" sz="3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8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 smtClean="0">
                <a:sym typeface="Wingdings" pitchFamily="2" charset="2"/>
              </a:rPr>
              <a:t>R</a:t>
            </a:r>
            <a:endParaRPr lang="en-US" sz="3600" dirty="0">
              <a:sym typeface="Wingdings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65757" y="5185081"/>
            <a:ext cx="774699" cy="870971"/>
            <a:chOff x="4059504" y="2200918"/>
            <a:chExt cx="774699" cy="870971"/>
          </a:xfrm>
        </p:grpSpPr>
        <p:grpSp>
          <p:nvGrpSpPr>
            <p:cNvPr id="14" name="Group 13"/>
            <p:cNvGrpSpPr/>
            <p:nvPr/>
          </p:nvGrpSpPr>
          <p:grpSpPr>
            <a:xfrm>
              <a:off x="4059504" y="2200918"/>
              <a:ext cx="774699" cy="683781"/>
              <a:chOff x="6654801" y="3386435"/>
              <a:chExt cx="774699" cy="68378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6548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93482" y="2364003"/>
              <a:ext cx="184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15012" y="1163083"/>
            <a:ext cx="5936033" cy="3317636"/>
            <a:chOff x="1515012" y="909083"/>
            <a:chExt cx="5936033" cy="3317636"/>
          </a:xfrm>
        </p:grpSpPr>
        <p:grpSp>
          <p:nvGrpSpPr>
            <p:cNvPr id="34" name="Group 33"/>
            <p:cNvGrpSpPr/>
            <p:nvPr/>
          </p:nvGrpSpPr>
          <p:grpSpPr>
            <a:xfrm>
              <a:off x="1515012" y="909083"/>
              <a:ext cx="5936033" cy="3317636"/>
              <a:chOff x="2038912" y="3313626"/>
              <a:chExt cx="5936033" cy="33176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842311" y="4599589"/>
                <a:ext cx="4276300" cy="1831075"/>
                <a:chOff x="3179928" y="2881965"/>
                <a:chExt cx="4276300" cy="1831075"/>
              </a:xfrm>
            </p:grpSpPr>
            <p:sp>
              <p:nvSpPr>
                <p:cNvPr id="8" name="Oval 7"/>
                <p:cNvSpPr/>
                <p:nvPr/>
              </p:nvSpPr>
              <p:spPr bwMode="auto">
                <a:xfrm>
                  <a:off x="3179928" y="3766795"/>
                  <a:ext cx="832513" cy="764275"/>
                </a:xfrm>
                <a:prstGeom prst="ellipse">
                  <a:avLst/>
                </a:prstGeom>
                <a:solidFill>
                  <a:srgbClr val="00B0F0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x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 bwMode="auto">
                <a:xfrm>
                  <a:off x="4929119" y="2881965"/>
                  <a:ext cx="832513" cy="764275"/>
                </a:xfrm>
                <a:prstGeom prst="ellipse">
                  <a:avLst/>
                </a:prstGeom>
                <a:solidFill>
                  <a:srgbClr val="C00000">
                    <a:alpha val="13000"/>
                  </a:srgbClr>
                </a:solidFill>
                <a:ln w="28575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y</a:t>
                  </a:r>
                </a:p>
              </p:txBody>
            </p:sp>
            <p:cxnSp>
              <p:nvCxnSpPr>
                <p:cNvPr id="10" name="Straight Arrow Connector 9"/>
                <p:cNvCxnSpPr>
                  <a:stCxn id="9" idx="2"/>
                  <a:endCxn id="8" idx="7"/>
                </p:cNvCxnSpPr>
                <p:nvPr/>
              </p:nvCxnSpPr>
              <p:spPr bwMode="auto">
                <a:xfrm flipH="1">
                  <a:off x="3890522" y="3264103"/>
                  <a:ext cx="1038597" cy="61461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11" name="Oval 10"/>
                <p:cNvSpPr/>
                <p:nvPr/>
              </p:nvSpPr>
              <p:spPr bwMode="auto">
                <a:xfrm>
                  <a:off x="6623715" y="3948765"/>
                  <a:ext cx="832513" cy="764275"/>
                </a:xfrm>
                <a:prstGeom prst="ellips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None/>
                    <a:tabLst/>
                  </a:pPr>
                  <a:r>
                    <a:rPr kumimoji="0" lang="en-US" sz="3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Arial" charset="0"/>
                      <a:cs typeface="Arial" charset="0"/>
                    </a:rPr>
                    <a:t>z</a:t>
                  </a:r>
                </a:p>
              </p:txBody>
            </p:sp>
            <p:cxnSp>
              <p:nvCxnSpPr>
                <p:cNvPr id="12" name="Straight Arrow Connector 11"/>
                <p:cNvCxnSpPr>
                  <a:stCxn id="11" idx="2"/>
                  <a:endCxn id="8" idx="6"/>
                </p:cNvCxnSpPr>
                <p:nvPr/>
              </p:nvCxnSpPr>
              <p:spPr bwMode="auto">
                <a:xfrm flipH="1" flipV="1">
                  <a:off x="4012441" y="4148933"/>
                  <a:ext cx="2611274" cy="181970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Arrow Connector 12"/>
                <p:cNvCxnSpPr>
                  <a:stCxn id="11" idx="1"/>
                  <a:endCxn id="9" idx="6"/>
                </p:cNvCxnSpPr>
                <p:nvPr/>
              </p:nvCxnSpPr>
              <p:spPr bwMode="auto">
                <a:xfrm flipH="1" flipV="1">
                  <a:off x="5761632" y="3264103"/>
                  <a:ext cx="984002" cy="79658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tx1">
                      <a:alpha val="13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5" name="Straight Connector 24"/>
              <p:cNvCxnSpPr/>
              <p:nvPr/>
            </p:nvCxnSpPr>
            <p:spPr bwMode="auto">
              <a:xfrm>
                <a:off x="4019553" y="3911600"/>
                <a:ext cx="10053" cy="2719662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5909206" y="3810000"/>
                <a:ext cx="6810" cy="2813026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bg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2038912" y="3871966"/>
                <a:ext cx="1488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L =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Arial" charset="0"/>
                    <a:ea typeface="Arial" charset="0"/>
                    <a:cs typeface="Arial" charset="0"/>
                  </a:rPr>
                  <a:t>{x}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92461" y="3863711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 </a:t>
                </a:r>
                <a:r>
                  <a:rPr lang="en-US" sz="3600" dirty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{z}</a:t>
                </a:r>
                <a:endParaRPr lang="en-US" sz="3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67592" y="3313626"/>
                <a:ext cx="15856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F </a:t>
                </a:r>
                <a:r>
                  <a:rPr lang="en-US" sz="36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=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{y}</a:t>
                </a:r>
                <a:endParaRPr lang="en-US" sz="3600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716614" y="1467423"/>
              <a:ext cx="1479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dirty="0" smtClean="0">
                  <a:latin typeface="Arial" charset="0"/>
                  <a:ea typeface="Arial" charset="0"/>
                  <a:cs typeface="Arial" charset="0"/>
                </a:rPr>
                <a:t>C = { }</a:t>
              </a:r>
              <a:endParaRPr lang="en-US" sz="36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10485" y="5267337"/>
            <a:ext cx="1947969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tolerate 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crash fault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Explosion 2 26"/>
          <p:cNvSpPr/>
          <p:nvPr/>
        </p:nvSpPr>
        <p:spPr bwMode="auto">
          <a:xfrm rot="1689283">
            <a:off x="4051980" y="2254449"/>
            <a:ext cx="1123079" cy="569767"/>
          </a:xfrm>
          <a:prstGeom prst="irregularSeal2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Message-Passing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8748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u</a:t>
            </a:r>
            <a:r>
              <a:rPr lang="en-US" sz="4000" dirty="0" smtClean="0"/>
              <a:t>ndirected graph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7903" y="3000500"/>
            <a:ext cx="3359623" cy="2552131"/>
            <a:chOff x="2115403" y="3837295"/>
            <a:chExt cx="3359623" cy="2552131"/>
          </a:xfrm>
        </p:grpSpPr>
        <p:sp>
          <p:nvSpPr>
            <p:cNvPr id="5" name="Oval 4"/>
            <p:cNvSpPr/>
            <p:nvPr/>
          </p:nvSpPr>
          <p:spPr bwMode="auto">
            <a:xfrm>
              <a:off x="2115403" y="4326340"/>
              <a:ext cx="832513" cy="764275"/>
            </a:xfrm>
            <a:prstGeom prst="ellipse">
              <a:avLst/>
            </a:prstGeom>
            <a:solidFill>
              <a:srgbClr val="CBFFC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i="0" u="none" strike="noStrike" normalizeH="0" baseline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itchFamily="66" charset="0"/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741762" y="5625151"/>
              <a:ext cx="832513" cy="764275"/>
            </a:xfrm>
            <a:prstGeom prst="ellipse">
              <a:avLst/>
            </a:prstGeom>
            <a:solidFill>
              <a:srgbClr val="CBFFC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i="0" u="none" strike="noStrike" normalizeH="0" baseline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itchFamily="66" charset="0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642513" y="3837295"/>
              <a:ext cx="832513" cy="764275"/>
            </a:xfrm>
            <a:prstGeom prst="ellipse">
              <a:avLst/>
            </a:prstGeom>
            <a:solidFill>
              <a:srgbClr val="CBFFC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i="0" u="none" strike="noStrike" normalizeH="0" baseline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itchFamily="66" charset="0"/>
                </a:rPr>
                <a:t>A</a:t>
              </a:r>
            </a:p>
          </p:txBody>
        </p:sp>
        <p:cxnSp>
          <p:nvCxnSpPr>
            <p:cNvPr id="8" name="Straight Arrow Connector 7"/>
            <p:cNvCxnSpPr>
              <a:endCxn id="7" idx="2"/>
            </p:cNvCxnSpPr>
            <p:nvPr/>
          </p:nvCxnSpPr>
          <p:spPr bwMode="auto">
            <a:xfrm flipV="1">
              <a:off x="2906973" y="4219433"/>
              <a:ext cx="1735540" cy="32527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cxnSp>
          <p:nvCxnSpPr>
            <p:cNvPr id="10" name="Straight Arrow Connector 9"/>
            <p:cNvCxnSpPr>
              <a:stCxn id="5" idx="5"/>
              <a:endCxn id="6" idx="1"/>
            </p:cNvCxnSpPr>
            <p:nvPr/>
          </p:nvCxnSpPr>
          <p:spPr bwMode="auto">
            <a:xfrm>
              <a:off x="2825997" y="4978690"/>
              <a:ext cx="1037684" cy="7583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723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458201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Source(s)</a:t>
            </a:r>
            <a:r>
              <a:rPr lang="en-US" dirty="0" smtClean="0"/>
              <a:t> can propagate its state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19495" y="4506446"/>
            <a:ext cx="4276300" cy="1831075"/>
            <a:chOff x="3179928" y="2881965"/>
            <a:chExt cx="4276300" cy="1831075"/>
          </a:xfrm>
        </p:grpSpPr>
        <p:sp>
          <p:nvSpPr>
            <p:cNvPr id="24" name="Oval 23"/>
            <p:cNvSpPr/>
            <p:nvPr/>
          </p:nvSpPr>
          <p:spPr bwMode="auto">
            <a:xfrm>
              <a:off x="3179928" y="3766795"/>
              <a:ext cx="832513" cy="764275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929119" y="2881965"/>
              <a:ext cx="832513" cy="764275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y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3890522" y="3264103"/>
              <a:ext cx="1038597" cy="6146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6623715" y="3948765"/>
              <a:ext cx="832513" cy="76427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z</a:t>
              </a:r>
            </a:p>
          </p:txBody>
        </p:sp>
        <p:cxnSp>
          <p:nvCxnSpPr>
            <p:cNvPr id="28" name="Straight Arrow Connector 27"/>
            <p:cNvCxnSpPr>
              <a:stCxn id="24" idx="2"/>
            </p:cNvCxnSpPr>
            <p:nvPr/>
          </p:nvCxnSpPr>
          <p:spPr bwMode="auto">
            <a:xfrm flipH="1" flipV="1">
              <a:off x="4012441" y="4148933"/>
              <a:ext cx="2611274" cy="18197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>
              <a:stCxn id="24" idx="1"/>
            </p:cNvCxnSpPr>
            <p:nvPr/>
          </p:nvCxnSpPr>
          <p:spPr bwMode="auto">
            <a:xfrm flipH="1" flipV="1">
              <a:off x="5761632" y="3264103"/>
              <a:ext cx="984002" cy="79658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1487744" y="5533935"/>
            <a:ext cx="4939033" cy="1038375"/>
            <a:chOff x="1487744" y="5533935"/>
            <a:chExt cx="4939033" cy="1038375"/>
          </a:xfrm>
        </p:grpSpPr>
        <p:sp>
          <p:nvSpPr>
            <p:cNvPr id="37" name="文字方塊 12"/>
            <p:cNvSpPr txBox="1"/>
            <p:nvPr/>
          </p:nvSpPr>
          <p:spPr>
            <a:xfrm>
              <a:off x="1487744" y="6172200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39" name="文字方塊 12"/>
            <p:cNvSpPr txBox="1"/>
            <p:nvPr/>
          </p:nvSpPr>
          <p:spPr>
            <a:xfrm>
              <a:off x="6099444" y="5533935"/>
              <a:ext cx="32733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sp>
        <p:nvSpPr>
          <p:cNvPr id="40" name="文字方塊 12"/>
          <p:cNvSpPr txBox="1"/>
          <p:nvPr/>
        </p:nvSpPr>
        <p:spPr>
          <a:xfrm>
            <a:off x="4202200" y="4186287"/>
            <a:ext cx="327333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0</a:t>
            </a:r>
            <a:endParaRPr lang="zh-TW" altLang="en-US" sz="20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458201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Source(s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can propagate its state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87744" y="4186287"/>
            <a:ext cx="5787581" cy="2386023"/>
            <a:chOff x="1487744" y="4186287"/>
            <a:chExt cx="5787581" cy="2386023"/>
          </a:xfrm>
        </p:grpSpPr>
        <p:grpSp>
          <p:nvGrpSpPr>
            <p:cNvPr id="18" name="Group 17"/>
            <p:cNvGrpSpPr/>
            <p:nvPr/>
          </p:nvGrpSpPr>
          <p:grpSpPr>
            <a:xfrm>
              <a:off x="1619495" y="4506446"/>
              <a:ext cx="4276300" cy="1831075"/>
              <a:chOff x="3179928" y="2881965"/>
              <a:chExt cx="4276300" cy="1831075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7" name="Oval 26"/>
              <p:cNvSpPr/>
              <p:nvPr/>
            </p:nvSpPr>
            <p:spPr bwMode="auto">
              <a:xfrm>
                <a:off x="6623715" y="3948765"/>
                <a:ext cx="832513" cy="764275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28" name="Straight Arrow Connector 27"/>
              <p:cNvCxnSpPr>
                <a:stCxn id="24" idx="2"/>
              </p:cNvCxnSpPr>
              <p:nvPr/>
            </p:nvCxnSpPr>
            <p:spPr bwMode="auto">
              <a:xfrm flipH="1" flipV="1">
                <a:off x="4012441" y="4148933"/>
                <a:ext cx="2611274" cy="18197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24" idx="1"/>
              </p:cNvCxnSpPr>
              <p:nvPr/>
            </p:nvCxnSpPr>
            <p:spPr bwMode="auto">
              <a:xfrm flipH="1" flipV="1">
                <a:off x="5761632" y="3264103"/>
                <a:ext cx="984002" cy="79658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36" name="Group 35"/>
            <p:cNvGrpSpPr/>
            <p:nvPr/>
          </p:nvGrpSpPr>
          <p:grpSpPr>
            <a:xfrm>
              <a:off x="6099444" y="5525611"/>
              <a:ext cx="1175881" cy="400110"/>
              <a:chOff x="6099444" y="5525611"/>
              <a:chExt cx="1175881" cy="400110"/>
            </a:xfrm>
          </p:grpSpPr>
          <p:sp>
            <p:nvSpPr>
              <p:cNvPr id="37" name="文字方塊 12"/>
              <p:cNvSpPr txBox="1"/>
              <p:nvPr/>
            </p:nvSpPr>
            <p:spPr>
              <a:xfrm>
                <a:off x="6947992" y="5525611"/>
                <a:ext cx="327333" cy="400110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TW" sz="2000" dirty="0" smtClean="0">
                    <a:latin typeface="Helvetica"/>
                    <a:cs typeface="Helvetica"/>
                  </a:rPr>
                  <a:t>1</a:t>
                </a:r>
                <a:endParaRPr lang="zh-TW" alt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8" name="文字方塊 12"/>
              <p:cNvSpPr txBox="1"/>
              <p:nvPr/>
            </p:nvSpPr>
            <p:spPr>
              <a:xfrm>
                <a:off x="6523718" y="5525611"/>
                <a:ext cx="327333" cy="40011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TW" sz="2000" dirty="0" smtClean="0">
                    <a:latin typeface="Helvetica"/>
                    <a:cs typeface="Helvetica"/>
                  </a:rPr>
                  <a:t>0</a:t>
                </a:r>
                <a:endParaRPr lang="zh-TW" alt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9" name="文字方塊 12"/>
              <p:cNvSpPr txBox="1"/>
              <p:nvPr/>
            </p:nvSpPr>
            <p:spPr>
              <a:xfrm>
                <a:off x="6099444" y="5525611"/>
                <a:ext cx="327333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TW" sz="2000" dirty="0" smtClean="0">
                    <a:latin typeface="Helvetica"/>
                    <a:cs typeface="Helvetica"/>
                  </a:rPr>
                  <a:t>0</a:t>
                </a:r>
                <a:endParaRPr lang="zh-TW" altLang="en-US" sz="200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15" name="文字方塊 12"/>
            <p:cNvSpPr txBox="1"/>
            <p:nvPr/>
          </p:nvSpPr>
          <p:spPr>
            <a:xfrm>
              <a:off x="1487744" y="6172200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16" name="文字方塊 12"/>
            <p:cNvSpPr txBox="1"/>
            <p:nvPr/>
          </p:nvSpPr>
          <p:spPr>
            <a:xfrm>
              <a:off x="4202200" y="4186287"/>
              <a:ext cx="327333" cy="4001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17" name="文字方塊 12"/>
            <p:cNvSpPr txBox="1"/>
            <p:nvPr/>
          </p:nvSpPr>
          <p:spPr>
            <a:xfrm>
              <a:off x="4636714" y="4186287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458201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Source(s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can propagate its state</a:t>
            </a:r>
          </a:p>
          <a:p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source is fault-free?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87744" y="4186287"/>
            <a:ext cx="5787581" cy="2386023"/>
            <a:chOff x="1487744" y="4186287"/>
            <a:chExt cx="5787581" cy="2386023"/>
          </a:xfrm>
        </p:grpSpPr>
        <p:grpSp>
          <p:nvGrpSpPr>
            <p:cNvPr id="18" name="Group 17"/>
            <p:cNvGrpSpPr/>
            <p:nvPr/>
          </p:nvGrpSpPr>
          <p:grpSpPr>
            <a:xfrm>
              <a:off x="1619495" y="4506446"/>
              <a:ext cx="4276300" cy="1831075"/>
              <a:chOff x="3179928" y="2881965"/>
              <a:chExt cx="4276300" cy="1831075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3179928" y="3766795"/>
                <a:ext cx="832513" cy="76427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x</a:t>
                </a: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929119" y="2881965"/>
                <a:ext cx="832513" cy="764275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y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H="1">
                <a:off x="3890522" y="3264103"/>
                <a:ext cx="1038597" cy="61461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27" name="Oval 26"/>
              <p:cNvSpPr/>
              <p:nvPr/>
            </p:nvSpPr>
            <p:spPr bwMode="auto">
              <a:xfrm>
                <a:off x="6623715" y="3948765"/>
                <a:ext cx="832513" cy="764275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Arial" charset="0"/>
                    <a:cs typeface="Arial" charset="0"/>
                  </a:rPr>
                  <a:t>z</a:t>
                </a:r>
              </a:p>
            </p:txBody>
          </p:sp>
          <p:cxnSp>
            <p:nvCxnSpPr>
              <p:cNvPr id="28" name="Straight Arrow Connector 27"/>
              <p:cNvCxnSpPr>
                <a:stCxn id="24" idx="2"/>
              </p:cNvCxnSpPr>
              <p:nvPr/>
            </p:nvCxnSpPr>
            <p:spPr bwMode="auto">
              <a:xfrm flipH="1" flipV="1">
                <a:off x="4012441" y="4148933"/>
                <a:ext cx="2611274" cy="181970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24" idx="1"/>
              </p:cNvCxnSpPr>
              <p:nvPr/>
            </p:nvCxnSpPr>
            <p:spPr bwMode="auto">
              <a:xfrm flipH="1" flipV="1">
                <a:off x="5761632" y="3264103"/>
                <a:ext cx="984002" cy="796587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36" name="Group 35"/>
            <p:cNvGrpSpPr/>
            <p:nvPr/>
          </p:nvGrpSpPr>
          <p:grpSpPr>
            <a:xfrm>
              <a:off x="6099444" y="5525611"/>
              <a:ext cx="1175881" cy="400110"/>
              <a:chOff x="6099444" y="5525611"/>
              <a:chExt cx="1175881" cy="400110"/>
            </a:xfrm>
          </p:grpSpPr>
          <p:sp>
            <p:nvSpPr>
              <p:cNvPr id="37" name="文字方塊 12"/>
              <p:cNvSpPr txBox="1"/>
              <p:nvPr/>
            </p:nvSpPr>
            <p:spPr>
              <a:xfrm>
                <a:off x="6947992" y="5525611"/>
                <a:ext cx="327333" cy="400110"/>
              </a:xfrm>
              <a:prstGeom prst="rect">
                <a:avLst/>
              </a:prstGeom>
              <a:solidFill>
                <a:srgbClr val="00B0F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TW" sz="2000" dirty="0" smtClean="0">
                    <a:latin typeface="Helvetica"/>
                    <a:cs typeface="Helvetica"/>
                  </a:rPr>
                  <a:t>1</a:t>
                </a:r>
                <a:endParaRPr lang="zh-TW" alt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8" name="文字方塊 12"/>
              <p:cNvSpPr txBox="1"/>
              <p:nvPr/>
            </p:nvSpPr>
            <p:spPr>
              <a:xfrm>
                <a:off x="6523718" y="5525611"/>
                <a:ext cx="327333" cy="400110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TW" sz="2000" dirty="0" smtClean="0">
                    <a:latin typeface="Helvetica"/>
                    <a:cs typeface="Helvetica"/>
                  </a:rPr>
                  <a:t>0</a:t>
                </a:r>
                <a:endParaRPr lang="zh-TW" altLang="en-US" sz="2000" dirty="0">
                  <a:latin typeface="Helvetica"/>
                  <a:cs typeface="Helvetica"/>
                </a:endParaRPr>
              </a:p>
            </p:txBody>
          </p:sp>
          <p:sp>
            <p:nvSpPr>
              <p:cNvPr id="39" name="文字方塊 12"/>
              <p:cNvSpPr txBox="1"/>
              <p:nvPr/>
            </p:nvSpPr>
            <p:spPr>
              <a:xfrm>
                <a:off x="6099444" y="5525611"/>
                <a:ext cx="327333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altLang="zh-TW" sz="2000" dirty="0" smtClean="0">
                    <a:latin typeface="Helvetica"/>
                    <a:cs typeface="Helvetica"/>
                  </a:rPr>
                  <a:t>0</a:t>
                </a:r>
                <a:endParaRPr lang="zh-TW" altLang="en-US" sz="200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15" name="文字方塊 12"/>
            <p:cNvSpPr txBox="1"/>
            <p:nvPr/>
          </p:nvSpPr>
          <p:spPr>
            <a:xfrm>
              <a:off x="1487744" y="6172200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16" name="文字方塊 12"/>
            <p:cNvSpPr txBox="1"/>
            <p:nvPr/>
          </p:nvSpPr>
          <p:spPr>
            <a:xfrm>
              <a:off x="4202200" y="4186287"/>
              <a:ext cx="327333" cy="4001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17" name="文字方塊 12"/>
            <p:cNvSpPr txBox="1"/>
            <p:nvPr/>
          </p:nvSpPr>
          <p:spPr>
            <a:xfrm>
              <a:off x="4636714" y="4186287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6814" y="3810000"/>
            <a:ext cx="2512226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 failure:  pick 1</a:t>
            </a:r>
          </a:p>
          <a:p>
            <a:pPr algn="l"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458201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Source(s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can propagate its state</a:t>
            </a:r>
          </a:p>
          <a:p>
            <a:r>
              <a:rPr lang="en-US" dirty="0" smtClean="0"/>
              <a:t>Which source is fault-free?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3368686" y="4506446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063282" y="5573246"/>
            <a:ext cx="832513" cy="76427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z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9495" y="4888584"/>
            <a:ext cx="3443787" cy="1266967"/>
            <a:chOff x="1619495" y="4888584"/>
            <a:chExt cx="3443787" cy="1266967"/>
          </a:xfrm>
        </p:grpSpPr>
        <p:sp>
          <p:nvSpPr>
            <p:cNvPr id="24" name="Oval 23"/>
            <p:cNvSpPr/>
            <p:nvPr/>
          </p:nvSpPr>
          <p:spPr bwMode="auto">
            <a:xfrm>
              <a:off x="1619495" y="5391276"/>
              <a:ext cx="832513" cy="764275"/>
            </a:xfrm>
            <a:prstGeom prst="ellipse">
              <a:avLst/>
            </a:prstGeom>
            <a:solidFill>
              <a:srgbClr val="00B0F0">
                <a:alpha val="13000"/>
              </a:srgbClr>
            </a:solidFill>
            <a:ln w="28575" cap="flat" cmpd="sng" algn="ctr">
              <a:solidFill>
                <a:schemeClr val="tx1">
                  <a:alpha val="13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2330089" y="4888584"/>
              <a:ext cx="1038597" cy="6146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>
                  <a:alpha val="13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>
              <a:stCxn id="24" idx="2"/>
            </p:cNvCxnSpPr>
            <p:nvPr/>
          </p:nvCxnSpPr>
          <p:spPr bwMode="auto">
            <a:xfrm flipH="1" flipV="1">
              <a:off x="2452008" y="5773414"/>
              <a:ext cx="2611274" cy="18197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>
                  <a:alpha val="13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cxnSp>
        <p:nvCxnSpPr>
          <p:cNvPr id="29" name="Straight Arrow Connector 28"/>
          <p:cNvCxnSpPr>
            <a:stCxn id="24" idx="1"/>
          </p:cNvCxnSpPr>
          <p:nvPr/>
        </p:nvCxnSpPr>
        <p:spPr bwMode="auto">
          <a:xfrm flipH="1" flipV="1">
            <a:off x="4201199" y="4888584"/>
            <a:ext cx="984002" cy="79658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46814" y="3810000"/>
            <a:ext cx="2512226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 failure:  pick 1</a:t>
            </a:r>
          </a:p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fails:</a:t>
            </a:r>
          </a:p>
        </p:txBody>
      </p:sp>
      <p:sp>
        <p:nvSpPr>
          <p:cNvPr id="16" name="文字方塊 12"/>
          <p:cNvSpPr txBox="1"/>
          <p:nvPr/>
        </p:nvSpPr>
        <p:spPr>
          <a:xfrm>
            <a:off x="1487744" y="6172200"/>
            <a:ext cx="327333" cy="40011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1</a:t>
            </a:r>
            <a:endParaRPr lang="zh-TW" altLang="en-US" sz="2000" dirty="0">
              <a:latin typeface="Helvetica"/>
              <a:cs typeface="Helvetica"/>
            </a:endParaRPr>
          </a:p>
        </p:txBody>
      </p:sp>
      <p:sp>
        <p:nvSpPr>
          <p:cNvPr id="17" name="文字方塊 12"/>
          <p:cNvSpPr txBox="1"/>
          <p:nvPr/>
        </p:nvSpPr>
        <p:spPr>
          <a:xfrm>
            <a:off x="4202200" y="4191690"/>
            <a:ext cx="327333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0</a:t>
            </a:r>
            <a:endParaRPr lang="zh-TW" altLang="en-US" sz="2000" dirty="0">
              <a:latin typeface="Helvetica"/>
              <a:cs typeface="Helvetic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9444" y="5525611"/>
            <a:ext cx="1175881" cy="400110"/>
            <a:chOff x="6099444" y="5525611"/>
            <a:chExt cx="1175881" cy="400110"/>
          </a:xfrm>
        </p:grpSpPr>
        <p:sp>
          <p:nvSpPr>
            <p:cNvPr id="20" name="文字方塊 12"/>
            <p:cNvSpPr txBox="1"/>
            <p:nvPr/>
          </p:nvSpPr>
          <p:spPr>
            <a:xfrm>
              <a:off x="6947992" y="5525611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21" name="文字方塊 12"/>
            <p:cNvSpPr txBox="1"/>
            <p:nvPr/>
          </p:nvSpPr>
          <p:spPr>
            <a:xfrm>
              <a:off x="6523718" y="5525611"/>
              <a:ext cx="327333" cy="4001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22" name="文字方塊 12"/>
            <p:cNvSpPr txBox="1"/>
            <p:nvPr/>
          </p:nvSpPr>
          <p:spPr>
            <a:xfrm>
              <a:off x="6099444" y="5525611"/>
              <a:ext cx="32733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sp>
        <p:nvSpPr>
          <p:cNvPr id="23" name="文字方塊 12"/>
          <p:cNvSpPr txBox="1"/>
          <p:nvPr/>
        </p:nvSpPr>
        <p:spPr>
          <a:xfrm>
            <a:off x="2342453" y="4812384"/>
            <a:ext cx="327333" cy="400110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solidFill>
              <a:schemeClr val="tx1">
                <a:alpha val="13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1</a:t>
            </a:r>
            <a:endParaRPr lang="zh-TW" altLang="en-US" sz="2000" dirty="0">
              <a:latin typeface="Helvetica"/>
              <a:cs typeface="Helvetica"/>
            </a:endParaRPr>
          </a:p>
        </p:txBody>
      </p:sp>
      <p:sp>
        <p:nvSpPr>
          <p:cNvPr id="30" name="Explosion 2 29"/>
          <p:cNvSpPr/>
          <p:nvPr/>
        </p:nvSpPr>
        <p:spPr bwMode="auto">
          <a:xfrm rot="1689283">
            <a:off x="1195622" y="5146126"/>
            <a:ext cx="1123079" cy="569767"/>
          </a:xfrm>
          <a:prstGeom prst="irregularSeal2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8458201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Source(s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can propagate its state</a:t>
            </a:r>
          </a:p>
          <a:p>
            <a:r>
              <a:rPr lang="en-US" dirty="0" smtClean="0"/>
              <a:t>Which source is fault-free?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3368686" y="4506446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063282" y="5573246"/>
            <a:ext cx="832513" cy="76427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z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9495" y="4888584"/>
            <a:ext cx="3443787" cy="1266967"/>
            <a:chOff x="1619495" y="4888584"/>
            <a:chExt cx="3443787" cy="1266967"/>
          </a:xfrm>
        </p:grpSpPr>
        <p:sp>
          <p:nvSpPr>
            <p:cNvPr id="24" name="Oval 23"/>
            <p:cNvSpPr/>
            <p:nvPr/>
          </p:nvSpPr>
          <p:spPr bwMode="auto">
            <a:xfrm>
              <a:off x="1619495" y="5391276"/>
              <a:ext cx="832513" cy="764275"/>
            </a:xfrm>
            <a:prstGeom prst="ellipse">
              <a:avLst/>
            </a:prstGeom>
            <a:solidFill>
              <a:srgbClr val="00B0F0">
                <a:alpha val="13000"/>
              </a:srgbClr>
            </a:solidFill>
            <a:ln w="28575" cap="flat" cmpd="sng" algn="ctr">
              <a:solidFill>
                <a:schemeClr val="tx1">
                  <a:alpha val="13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2330089" y="4888584"/>
              <a:ext cx="1038597" cy="614617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>
                  <a:alpha val="13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>
              <a:stCxn id="24" idx="2"/>
            </p:cNvCxnSpPr>
            <p:nvPr/>
          </p:nvCxnSpPr>
          <p:spPr bwMode="auto">
            <a:xfrm flipH="1" flipV="1">
              <a:off x="2452008" y="5773414"/>
              <a:ext cx="2611274" cy="18197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>
                  <a:alpha val="13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cxnSp>
        <p:nvCxnSpPr>
          <p:cNvPr id="29" name="Straight Arrow Connector 28"/>
          <p:cNvCxnSpPr>
            <a:stCxn id="24" idx="1"/>
          </p:cNvCxnSpPr>
          <p:nvPr/>
        </p:nvCxnSpPr>
        <p:spPr bwMode="auto">
          <a:xfrm flipH="1" flipV="1">
            <a:off x="4201199" y="4888584"/>
            <a:ext cx="984002" cy="79658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46814" y="3810000"/>
            <a:ext cx="2541080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 failure:  pick 1</a:t>
            </a:r>
          </a:p>
          <a:p>
            <a:pPr algn="l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x fails:        pick 0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文字方塊 12"/>
          <p:cNvSpPr txBox="1"/>
          <p:nvPr/>
        </p:nvSpPr>
        <p:spPr>
          <a:xfrm>
            <a:off x="1487744" y="6172200"/>
            <a:ext cx="327333" cy="40011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1</a:t>
            </a:r>
            <a:endParaRPr lang="zh-TW" altLang="en-US" sz="2000" dirty="0">
              <a:latin typeface="Helvetica"/>
              <a:cs typeface="Helvetica"/>
            </a:endParaRPr>
          </a:p>
        </p:txBody>
      </p:sp>
      <p:sp>
        <p:nvSpPr>
          <p:cNvPr id="17" name="文字方塊 12"/>
          <p:cNvSpPr txBox="1"/>
          <p:nvPr/>
        </p:nvSpPr>
        <p:spPr>
          <a:xfrm>
            <a:off x="4202200" y="4191690"/>
            <a:ext cx="327333" cy="40011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0</a:t>
            </a:r>
            <a:endParaRPr lang="zh-TW" altLang="en-US" sz="2000" dirty="0">
              <a:latin typeface="Helvetica"/>
              <a:cs typeface="Helvetic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9444" y="5525611"/>
            <a:ext cx="1175881" cy="400110"/>
            <a:chOff x="6099444" y="5525611"/>
            <a:chExt cx="1175881" cy="400110"/>
          </a:xfrm>
        </p:grpSpPr>
        <p:sp>
          <p:nvSpPr>
            <p:cNvPr id="20" name="文字方塊 12"/>
            <p:cNvSpPr txBox="1"/>
            <p:nvPr/>
          </p:nvSpPr>
          <p:spPr>
            <a:xfrm>
              <a:off x="6947992" y="5525611"/>
              <a:ext cx="327333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21" name="文字方塊 12"/>
            <p:cNvSpPr txBox="1"/>
            <p:nvPr/>
          </p:nvSpPr>
          <p:spPr>
            <a:xfrm>
              <a:off x="6523718" y="5525611"/>
              <a:ext cx="327333" cy="40011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22" name="文字方塊 12"/>
            <p:cNvSpPr txBox="1"/>
            <p:nvPr/>
          </p:nvSpPr>
          <p:spPr>
            <a:xfrm>
              <a:off x="6099444" y="5525611"/>
              <a:ext cx="327333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  <p:sp>
        <p:nvSpPr>
          <p:cNvPr id="23" name="文字方塊 12"/>
          <p:cNvSpPr txBox="1"/>
          <p:nvPr/>
        </p:nvSpPr>
        <p:spPr>
          <a:xfrm>
            <a:off x="2342453" y="4812384"/>
            <a:ext cx="327333" cy="400110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solidFill>
              <a:schemeClr val="tx1">
                <a:alpha val="13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2000" dirty="0" smtClean="0">
                <a:latin typeface="Helvetica"/>
                <a:cs typeface="Helvetica"/>
              </a:rPr>
              <a:t>1</a:t>
            </a:r>
            <a:endParaRPr lang="zh-TW" altLang="en-US" sz="2000" dirty="0">
              <a:latin typeface="Helvetica"/>
              <a:cs typeface="Helvetica"/>
            </a:endParaRPr>
          </a:p>
        </p:txBody>
      </p:sp>
      <p:sp>
        <p:nvSpPr>
          <p:cNvPr id="30" name="Explosion 2 29"/>
          <p:cNvSpPr/>
          <p:nvPr/>
        </p:nvSpPr>
        <p:spPr bwMode="auto">
          <a:xfrm rot="1689283">
            <a:off x="1195622" y="5146126"/>
            <a:ext cx="1123079" cy="569767"/>
          </a:xfrm>
          <a:prstGeom prst="irregularSeal2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488668"/>
            <a:ext cx="511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</a:t>
            </a:r>
            <a:r>
              <a:rPr lang="en-US" sz="1800" dirty="0" smtClean="0">
                <a:latin typeface="Helvetica" charset="0"/>
                <a:ea typeface="Helvetica" charset="0"/>
                <a:cs typeface="Helvetica" charset="0"/>
              </a:rPr>
              <a:t>=1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63533" cy="1143000"/>
          </a:xfrm>
        </p:spPr>
        <p:txBody>
          <a:bodyPr/>
          <a:lstStyle/>
          <a:p>
            <a:r>
              <a:rPr lang="en-US" sz="3600" dirty="0" smtClean="0"/>
              <a:t>Algorithm Min-Max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i </a:t>
            </a:r>
            <a:r>
              <a:rPr lang="en-US" sz="2400" dirty="0"/>
              <a:t> = input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</a:t>
            </a:r>
            <a:r>
              <a:rPr lang="en-US" sz="2400" dirty="0" smtClean="0">
                <a:solidFill>
                  <a:srgbClr val="C00000"/>
                </a:solidFill>
              </a:rPr>
              <a:t>phases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4641" y="931334"/>
            <a:ext cx="258275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inary consensus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v</a:t>
            </a:r>
            <a:r>
              <a:rPr lang="en-US" sz="2400" baseline="-25000" dirty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input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phases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03200" y="660402"/>
            <a:ext cx="3166533" cy="1049867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0" y="0"/>
            <a:ext cx="4563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aseline="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3600" kern="0" dirty="0" smtClean="0"/>
              <a:t>Algorithm Min-Max</a:t>
            </a:r>
            <a:endParaRPr lang="en-US" sz="36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6284641" y="931334"/>
            <a:ext cx="258275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inary consensus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input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phases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3333" y="1557869"/>
            <a:ext cx="3166533" cy="1049867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0" y="0"/>
            <a:ext cx="4563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aseline="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3600" kern="0" dirty="0" smtClean="0"/>
              <a:t>Algorithm Min-Max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416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input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phases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41866" y="2556936"/>
            <a:ext cx="4927601" cy="1134531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63533" cy="1143000"/>
          </a:xfrm>
        </p:spPr>
        <p:txBody>
          <a:bodyPr/>
          <a:lstStyle/>
          <a:p>
            <a:r>
              <a:rPr lang="en-US" sz="3600" dirty="0" smtClean="0"/>
              <a:t>Algorithm Min-Max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1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63533" cy="1143000"/>
          </a:xfrm>
        </p:spPr>
        <p:txBody>
          <a:bodyPr/>
          <a:lstStyle/>
          <a:p>
            <a:r>
              <a:rPr lang="en-US" sz="3600" dirty="0" smtClean="0"/>
              <a:t>Algorithm Min-Max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input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phases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25966" y="3492500"/>
            <a:ext cx="4707467" cy="1985434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Message-Passing </a:t>
            </a:r>
            <a:r>
              <a:rPr lang="en-US" sz="3600" dirty="0" smtClean="0"/>
              <a:t>Communication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8748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sz="4000" u="sng" dirty="0"/>
              <a:t>d</a:t>
            </a:r>
            <a:r>
              <a:rPr lang="en-US" sz="4000" u="sng" dirty="0" smtClean="0"/>
              <a:t>irected</a:t>
            </a:r>
            <a:r>
              <a:rPr lang="en-US" sz="4000" dirty="0" smtClean="0"/>
              <a:t> graph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7903" y="3000500"/>
            <a:ext cx="3927334" cy="2588484"/>
            <a:chOff x="527903" y="3120820"/>
            <a:chExt cx="3927334" cy="2588484"/>
          </a:xfrm>
        </p:grpSpPr>
        <p:grpSp>
          <p:nvGrpSpPr>
            <p:cNvPr id="9" name="Group 8"/>
            <p:cNvGrpSpPr/>
            <p:nvPr/>
          </p:nvGrpSpPr>
          <p:grpSpPr>
            <a:xfrm>
              <a:off x="527903" y="3120820"/>
              <a:ext cx="3359623" cy="2552131"/>
              <a:chOff x="2115403" y="3837295"/>
              <a:chExt cx="3359623" cy="2552131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2115403" y="4326340"/>
                <a:ext cx="832513" cy="764275"/>
              </a:xfrm>
              <a:prstGeom prst="ellipse">
                <a:avLst/>
              </a:prstGeom>
              <a:solidFill>
                <a:srgbClr val="CBFFC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2400" i="0" u="none" strike="noStrike" normalizeH="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itchFamily="66" charset="0"/>
                  </a:rPr>
                  <a:t>B</a:t>
                </a: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3741762" y="5625151"/>
                <a:ext cx="832513" cy="764275"/>
              </a:xfrm>
              <a:prstGeom prst="ellipse">
                <a:avLst/>
              </a:prstGeom>
              <a:solidFill>
                <a:srgbClr val="CBFFC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2400" i="0" u="none" strike="noStrike" normalizeH="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itchFamily="66" charset="0"/>
                  </a:rPr>
                  <a:t>C</a:t>
                </a: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642513" y="3837295"/>
                <a:ext cx="832513" cy="764275"/>
              </a:xfrm>
              <a:prstGeom prst="ellipse">
                <a:avLst/>
              </a:prstGeom>
              <a:solidFill>
                <a:srgbClr val="CBFFC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</a:pPr>
                <a:r>
                  <a:rPr kumimoji="0" lang="en-US" sz="2400" i="0" u="none" strike="noStrike" normalizeH="0" baseline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itchFamily="66" charset="0"/>
                  </a:rPr>
                  <a:t>A</a:t>
                </a:r>
              </a:p>
            </p:txBody>
          </p:sp>
          <p:cxnSp>
            <p:nvCxnSpPr>
              <p:cNvPr id="8" name="Straight Arrow Connector 7"/>
              <p:cNvCxnSpPr>
                <a:endCxn id="7" idx="2"/>
              </p:cNvCxnSpPr>
              <p:nvPr/>
            </p:nvCxnSpPr>
            <p:spPr bwMode="auto">
              <a:xfrm flipV="1">
                <a:off x="2906973" y="4219433"/>
                <a:ext cx="1735540" cy="32527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10" name="Straight Arrow Connector 9"/>
              <p:cNvCxnSpPr>
                <a:stCxn id="5" idx="5"/>
                <a:endCxn id="6" idx="1"/>
              </p:cNvCxnSpPr>
              <p:nvPr/>
            </p:nvCxnSpPr>
            <p:spPr bwMode="auto">
              <a:xfrm>
                <a:off x="2825997" y="4978690"/>
                <a:ext cx="1037684" cy="75838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</p:spPr>
          </p:cxn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3622724" y="3828229"/>
              <a:ext cx="264802" cy="11923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19" name="Straight Arrow Connector 18"/>
            <p:cNvCxnSpPr>
              <a:stCxn id="6" idx="6"/>
              <a:endCxn id="12" idx="2"/>
            </p:cNvCxnSpPr>
            <p:nvPr/>
          </p:nvCxnSpPr>
          <p:spPr bwMode="auto">
            <a:xfrm>
              <a:off x="2986775" y="5290814"/>
              <a:ext cx="635949" cy="363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3622724" y="4945029"/>
              <a:ext cx="832513" cy="764275"/>
            </a:xfrm>
            <a:prstGeom prst="ellipse">
              <a:avLst/>
            </a:prstGeom>
            <a:solidFill>
              <a:srgbClr val="CBFFC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i="0" u="none" strike="noStrike" normalizeH="0" baseline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itchFamily="66" charset="0"/>
                </a:rPr>
                <a:t>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60416" y="5759813"/>
            <a:ext cx="5832046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- Partially connected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- links may </a:t>
            </a: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</a:rPr>
              <a:t>not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be bi-directional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input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phases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03199" y="5503334"/>
            <a:ext cx="4707467" cy="931334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0" y="0"/>
            <a:ext cx="4563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aseline="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3600" kern="0" dirty="0" smtClean="0"/>
              <a:t>Algorithm Min-Max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8027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63533" cy="1143000"/>
          </a:xfrm>
        </p:spPr>
        <p:txBody>
          <a:bodyPr/>
          <a:lstStyle/>
          <a:p>
            <a:r>
              <a:rPr lang="en-US" sz="3600" dirty="0" smtClean="0"/>
              <a:t>Algorithm Min-Max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133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input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Phase p = 1 to </a:t>
            </a:r>
            <a:r>
              <a:rPr lang="en-US" sz="2400" dirty="0" smtClean="0">
                <a:solidFill>
                  <a:srgbClr val="00B050"/>
                </a:solidFill>
              </a:rPr>
              <a:t>2f+2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Flood v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Receive set of values  R</a:t>
            </a:r>
            <a:r>
              <a:rPr lang="en-US" sz="2400" baseline="-25000" dirty="0" smtClean="0"/>
              <a:t>i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if p is even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min( R</a:t>
            </a:r>
            <a:r>
              <a:rPr lang="en-US" sz="2400" baseline="-25000" dirty="0" smtClean="0">
                <a:solidFill>
                  <a:srgbClr val="FF0000"/>
                </a:solidFill>
              </a:rPr>
              <a:t>i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dirty="0" smtClean="0"/>
              <a:t>(Min Phase)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/>
              <a:t>else</a:t>
            </a:r>
          </a:p>
          <a:p>
            <a:pPr>
              <a:buNone/>
            </a:pPr>
            <a:r>
              <a:rPr lang="en-US" sz="2400" dirty="0" smtClean="0"/>
              <a:t>                 v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2060"/>
                </a:solidFill>
              </a:rPr>
              <a:t>max( R</a:t>
            </a:r>
            <a:r>
              <a:rPr lang="en-US" sz="2400" baseline="-25000" dirty="0" smtClean="0">
                <a:solidFill>
                  <a:srgbClr val="002060"/>
                </a:solidFill>
              </a:rPr>
              <a:t>i </a:t>
            </a:r>
            <a:r>
              <a:rPr lang="en-US" sz="2400" dirty="0" smtClean="0">
                <a:solidFill>
                  <a:srgbClr val="002060"/>
                </a:solidFill>
              </a:rPr>
              <a:t>)                  </a:t>
            </a:r>
            <a:r>
              <a:rPr lang="en-US" sz="2400" dirty="0" smtClean="0"/>
              <a:t>(Max Phase)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Output v</a:t>
            </a:r>
            <a:r>
              <a:rPr lang="en-US" sz="2400" baseline="-25000" dirty="0">
                <a:solidFill>
                  <a:srgbClr val="C00000"/>
                </a:solidFill>
              </a:rPr>
              <a:t>i </a:t>
            </a:r>
            <a:r>
              <a:rPr lang="en-US" sz="2400" dirty="0">
                <a:solidFill>
                  <a:srgbClr val="C00000"/>
                </a:solidFill>
              </a:rPr>
              <a:t>after 2f+2 phases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1606" y="1621902"/>
            <a:ext cx="2546595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 consecutive 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fault-free phases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4101"/>
            <a:ext cx="7772400" cy="4399547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Two consecutive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u="sng" dirty="0" smtClean="0"/>
              <a:t>fault-free</a:t>
            </a:r>
            <a:r>
              <a:rPr lang="en-US" sz="2800" dirty="0" smtClean="0"/>
              <a:t> phases p and p’</a:t>
            </a:r>
          </a:p>
          <a:p>
            <a:pPr>
              <a:buNone/>
            </a:pPr>
            <a:r>
              <a:rPr lang="en-US" sz="2800" dirty="0"/>
              <a:t>S</a:t>
            </a:r>
            <a:r>
              <a:rPr lang="en-US" sz="2800" dirty="0" smtClean="0"/>
              <a:t>uppose 	</a:t>
            </a:r>
            <a:r>
              <a:rPr lang="en-US" sz="2800" dirty="0" smtClean="0">
                <a:solidFill>
                  <a:srgbClr val="C00000"/>
                </a:solidFill>
              </a:rPr>
              <a:t>p = min phase</a:t>
            </a:r>
            <a:r>
              <a:rPr lang="en-US" sz="2800" dirty="0" smtClean="0"/>
              <a:t>    and     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		p’ = max phase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/>
              <a:t>I</a:t>
            </a:r>
            <a:r>
              <a:rPr lang="en-US" sz="2800" dirty="0" smtClean="0"/>
              <a:t>f any </a:t>
            </a:r>
            <a:r>
              <a:rPr lang="en-US" sz="2800" u="sng" dirty="0" smtClean="0"/>
              <a:t>source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C00000"/>
                </a:solidFill>
              </a:rPr>
              <a:t>phase p</a:t>
            </a:r>
            <a:r>
              <a:rPr lang="en-US" sz="2800" dirty="0" smtClean="0"/>
              <a:t> has 0, then done</a:t>
            </a:r>
          </a:p>
          <a:p>
            <a:pPr>
              <a:buNone/>
            </a:pPr>
            <a:r>
              <a:rPr lang="en-US" sz="2800" dirty="0" smtClean="0"/>
              <a:t>Otherwise, the source(s) can propagate 1 in </a:t>
            </a:r>
            <a:r>
              <a:rPr lang="en-US" sz="2800" dirty="0" smtClean="0">
                <a:solidFill>
                  <a:srgbClr val="002060"/>
                </a:solidFill>
              </a:rPr>
              <a:t>phase p’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34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4101"/>
            <a:ext cx="7772400" cy="4399547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Two consecutive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u="sng" dirty="0" smtClean="0"/>
              <a:t>fault-free</a:t>
            </a:r>
            <a:r>
              <a:rPr lang="en-US" sz="2800" dirty="0" smtClean="0"/>
              <a:t> phases p and p’</a:t>
            </a:r>
          </a:p>
          <a:p>
            <a:pPr>
              <a:buNone/>
            </a:pPr>
            <a:r>
              <a:rPr lang="en-US" sz="2800" dirty="0"/>
              <a:t>S</a:t>
            </a:r>
            <a:r>
              <a:rPr lang="en-US" sz="2800" dirty="0" smtClean="0"/>
              <a:t>uppose 	</a:t>
            </a:r>
            <a:r>
              <a:rPr lang="en-US" sz="2800" dirty="0" smtClean="0">
                <a:solidFill>
                  <a:srgbClr val="C00000"/>
                </a:solidFill>
              </a:rPr>
              <a:t>p = min phase</a:t>
            </a:r>
            <a:r>
              <a:rPr lang="en-US" sz="2800" dirty="0" smtClean="0"/>
              <a:t>    and     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smtClean="0">
                <a:solidFill>
                  <a:srgbClr val="002060"/>
                </a:solidFill>
              </a:rPr>
              <a:t>		p’ = max phase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/>
              <a:t>I</a:t>
            </a:r>
            <a:r>
              <a:rPr lang="en-US" sz="2800" dirty="0" smtClean="0"/>
              <a:t>f any </a:t>
            </a:r>
            <a:r>
              <a:rPr lang="en-US" sz="2800" u="sng" dirty="0" smtClean="0"/>
              <a:t>source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C00000"/>
                </a:solidFill>
              </a:rPr>
              <a:t>phase p</a:t>
            </a:r>
            <a:r>
              <a:rPr lang="en-US" sz="2800" dirty="0" smtClean="0"/>
              <a:t> has 0, then done</a:t>
            </a:r>
          </a:p>
          <a:p>
            <a:pPr>
              <a:buNone/>
            </a:pPr>
            <a:r>
              <a:rPr lang="en-US" sz="2800" dirty="0" smtClean="0"/>
              <a:t>Otherwise, the source(s) can propagate 1 in </a:t>
            </a:r>
            <a:r>
              <a:rPr lang="en-US" sz="2800" dirty="0" smtClean="0">
                <a:solidFill>
                  <a:srgbClr val="002060"/>
                </a:solidFill>
              </a:rPr>
              <a:t>phase p’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025" y="5501983"/>
            <a:ext cx="7031092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Necessary condition: </a:t>
            </a:r>
          </a:p>
          <a:p>
            <a:pPr algn="l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there exists a directed rooted spanning tree</a:t>
            </a:r>
          </a:p>
        </p:txBody>
      </p:sp>
    </p:spTree>
    <p:extLst>
      <p:ext uri="{BB962C8B-B14F-4D97-AF65-F5344CB8AC3E}">
        <p14:creationId xmlns:p14="http://schemas.microsoft.com/office/powerpoint/2010/main" val="11411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Byzantine Failures + Synchrony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Byzantine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Each node has a binary input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rgbClr val="2E9246"/>
                </a:solidFill>
              </a:rPr>
              <a:t>Agreement</a:t>
            </a:r>
            <a:r>
              <a:rPr lang="en-US" sz="2800" dirty="0" smtClean="0"/>
              <a:t>:</a:t>
            </a:r>
            <a:r>
              <a:rPr lang="en-US" sz="2800" dirty="0"/>
              <a:t>	</a:t>
            </a:r>
            <a:r>
              <a:rPr lang="en-US" sz="2800" dirty="0" smtClean="0"/>
              <a:t>Good nodes agree on an		    	</a:t>
            </a:r>
            <a:r>
              <a:rPr lang="en-US" sz="2800" dirty="0"/>
              <a:t>	</a:t>
            </a:r>
            <a:r>
              <a:rPr lang="en-US" sz="2800" i="1" u="sng" dirty="0" smtClean="0"/>
              <a:t>exact</a:t>
            </a:r>
            <a:r>
              <a:rPr lang="en-US" sz="2800" dirty="0" smtClean="0">
                <a:solidFill>
                  <a:srgbClr val="2E9246"/>
                </a:solidFill>
              </a:rPr>
              <a:t> </a:t>
            </a:r>
            <a:r>
              <a:rPr lang="en-US" sz="2800" dirty="0" smtClean="0"/>
              <a:t>value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800000"/>
                </a:solidFill>
              </a:rPr>
              <a:t>Validity:       	</a:t>
            </a:r>
            <a:r>
              <a:rPr lang="en-US" sz="2800" dirty="0" smtClean="0"/>
              <a:t>Agreed value is an</a:t>
            </a:r>
            <a:br>
              <a:rPr lang="en-US" sz="2800" dirty="0" smtClean="0"/>
            </a:br>
            <a:r>
              <a:rPr lang="en-US" sz="2800" dirty="0" smtClean="0"/>
              <a:t>	              	input at some </a:t>
            </a:r>
            <a:r>
              <a:rPr lang="en-US" sz="2800" i="1" u="sng" dirty="0" smtClean="0"/>
              <a:t>good</a:t>
            </a:r>
            <a:r>
              <a:rPr lang="en-US" sz="2800" dirty="0" smtClean="0"/>
              <a:t> node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Termination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4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3404790" y="4070435"/>
            <a:ext cx="1138699" cy="874544"/>
          </a:xfrm>
          <a:prstGeom prst="ellipse">
            <a:avLst/>
          </a:prstGeom>
          <a:solidFill>
            <a:srgbClr val="E6999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20975" y="5602456"/>
            <a:ext cx="1138699" cy="874544"/>
          </a:xfrm>
          <a:prstGeom prst="ellipse">
            <a:avLst/>
          </a:prstGeom>
          <a:solidFill>
            <a:srgbClr val="E6999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Failures + </a:t>
            </a:r>
            <a:r>
              <a:rPr lang="en-US" dirty="0"/>
              <a:t>S</a:t>
            </a:r>
            <a:r>
              <a:rPr lang="en-US" dirty="0" smtClean="0"/>
              <a:t>ynchrony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726" y="1524000"/>
                <a:ext cx="8635262" cy="47244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3200" dirty="0" smtClean="0"/>
                  <a:t>Exact consensus possible</a:t>
                </a:r>
                <a:r>
                  <a:rPr lang="en-US" sz="32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iff</a:t>
                </a:r>
              </a:p>
              <a:p>
                <a:pPr>
                  <a:buNone/>
                </a:pPr>
                <a:endParaRPr lang="en-US" sz="3200" dirty="0" smtClean="0"/>
              </a:p>
              <a:p>
                <a:pPr>
                  <a:buNone/>
                </a:pPr>
                <a:r>
                  <a:rPr lang="en-US" sz="3200" dirty="0" smtClean="0"/>
                  <a:t>For any node partition L, C, R, </a:t>
                </a:r>
                <a:r>
                  <a:rPr lang="en-US" sz="3200" dirty="0">
                    <a:solidFill>
                      <a:srgbClr val="C00000"/>
                    </a:solidFill>
                  </a:rPr>
                  <a:t>F</a:t>
                </a:r>
                <a:r>
                  <a:rPr lang="en-US" sz="3200" dirty="0" smtClean="0"/>
                  <a:t> with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3200" dirty="0" smtClean="0"/>
                  <a:t>      L, R non-empty,    and  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|F|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f</a:t>
                </a:r>
                <a:endParaRPr lang="en-US" sz="3200" dirty="0" smtClean="0"/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3200" dirty="0" smtClean="0"/>
                  <a:t>               L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∪</a:t>
                </a:r>
                <a:r>
                  <a:rPr lang="en-US" sz="3200" dirty="0" smtClean="0"/>
                  <a:t> C                  </a:t>
                </a:r>
                <a:r>
                  <a:rPr lang="en-US" sz="3200" dirty="0" smtClean="0">
                    <a:sym typeface="Wingdings" pitchFamily="2" charset="2"/>
                  </a:rPr>
                  <a:t>R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3200" dirty="0">
                    <a:sym typeface="Wingdings" pitchFamily="2" charset="2"/>
                  </a:rPr>
                  <a:t>                       or</a:t>
                </a:r>
                <a:r>
                  <a:rPr lang="en-US" sz="3200" dirty="0" smtClean="0">
                    <a:sym typeface="Wingdings" pitchFamily="2" charset="2"/>
                  </a:rPr>
                  <a:t/>
                </a:r>
                <a:br>
                  <a:rPr lang="en-US" sz="3200" dirty="0" smtClean="0">
                    <a:sym typeface="Wingdings" pitchFamily="2" charset="2"/>
                  </a:rPr>
                </a:br>
                <a:r>
                  <a:rPr lang="en-US" sz="3200" dirty="0" smtClean="0">
                    <a:sym typeface="Wingdings" pitchFamily="2" charset="2"/>
                  </a:rPr>
                  <a:t>           </a:t>
                </a:r>
                <a:r>
                  <a:rPr lang="en-US" sz="3200" dirty="0" smtClean="0"/>
                  <a:t>R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∪</a:t>
                </a:r>
                <a:r>
                  <a:rPr lang="en-US" sz="3200" dirty="0" smtClean="0"/>
                  <a:t> C                  </a:t>
                </a:r>
                <a:r>
                  <a:rPr lang="en-US" sz="3200" dirty="0" smtClean="0">
                    <a:sym typeface="Wingdings" pitchFamily="2" charset="2"/>
                  </a:rPr>
                  <a:t>L</a:t>
                </a:r>
                <a:endParaRPr lang="en-US" sz="3200" dirty="0" smtClean="0"/>
              </a:p>
              <a:p>
                <a:pPr>
                  <a:buNone/>
                </a:pP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726" y="1524000"/>
                <a:ext cx="8635262" cy="4724400"/>
              </a:xfrm>
              <a:blipFill rotWithShape="0">
                <a:blip r:embed="rId3"/>
                <a:stretch>
                  <a:fillRect l="-1764" t="-1677" b="-7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93459" y="4070435"/>
            <a:ext cx="861681" cy="683781"/>
            <a:chOff x="6567819" y="3386435"/>
            <a:chExt cx="861681" cy="683781"/>
          </a:xfrm>
        </p:grpSpPr>
        <p:sp>
          <p:nvSpPr>
            <p:cNvPr id="7" name="TextBox 6"/>
            <p:cNvSpPr txBox="1"/>
            <p:nvPr/>
          </p:nvSpPr>
          <p:spPr>
            <a:xfrm>
              <a:off x="6567819" y="3386435"/>
              <a:ext cx="823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f+1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3459" y="5640819"/>
            <a:ext cx="861681" cy="683781"/>
            <a:chOff x="6567819" y="3386435"/>
            <a:chExt cx="861681" cy="683781"/>
          </a:xfrm>
        </p:grpSpPr>
        <p:sp>
          <p:nvSpPr>
            <p:cNvPr id="11" name="TextBox 10"/>
            <p:cNvSpPr txBox="1"/>
            <p:nvPr/>
          </p:nvSpPr>
          <p:spPr>
            <a:xfrm>
              <a:off x="6567819" y="3386435"/>
              <a:ext cx="823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f+1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 flipV="1">
              <a:off x="6667500" y="3721099"/>
              <a:ext cx="762000" cy="349117"/>
            </a:xfrm>
            <a:prstGeom prst="rightArrow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6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</p:txBody>
      </p:sp>
      <p:sp>
        <p:nvSpPr>
          <p:cNvPr id="53" name="Oval 52"/>
          <p:cNvSpPr/>
          <p:nvPr/>
        </p:nvSpPr>
        <p:spPr bwMode="auto">
          <a:xfrm>
            <a:off x="1393103" y="3045725"/>
            <a:ext cx="832513" cy="764275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x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232702" y="2195046"/>
            <a:ext cx="832513" cy="76427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363347" y="3251227"/>
            <a:ext cx="832513" cy="76427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z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7" name="Straight Arrow Connector 56"/>
          <p:cNvCxnSpPr>
            <a:endCxn id="53" idx="5"/>
          </p:cNvCxnSpPr>
          <p:nvPr/>
        </p:nvCxnSpPr>
        <p:spPr bwMode="auto">
          <a:xfrm flipH="1" flipV="1">
            <a:off x="2103697" y="3698075"/>
            <a:ext cx="2129005" cy="38119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4648959" y="2959321"/>
            <a:ext cx="0" cy="73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4232702" y="3697128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>
            <a:stCxn id="44" idx="6"/>
            <a:endCxn id="56" idx="3"/>
          </p:cNvCxnSpPr>
          <p:nvPr/>
        </p:nvCxnSpPr>
        <p:spPr bwMode="auto">
          <a:xfrm flipV="1">
            <a:off x="5065215" y="3903577"/>
            <a:ext cx="2420051" cy="1756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4" idx="6"/>
            <a:endCxn id="56" idx="1"/>
          </p:cNvCxnSpPr>
          <p:nvPr/>
        </p:nvCxnSpPr>
        <p:spPr bwMode="auto">
          <a:xfrm>
            <a:off x="5065215" y="2577184"/>
            <a:ext cx="2420051" cy="78596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54" idx="2"/>
            <a:endCxn id="53" idx="7"/>
          </p:cNvCxnSpPr>
          <p:nvPr/>
        </p:nvCxnSpPr>
        <p:spPr bwMode="auto">
          <a:xfrm flipH="1">
            <a:off x="2103697" y="2577184"/>
            <a:ext cx="2129005" cy="58046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511828" y="5594570"/>
            <a:ext cx="304262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Tolerate 1 crash fault</a:t>
            </a:r>
          </a:p>
        </p:txBody>
      </p:sp>
    </p:spTree>
    <p:extLst>
      <p:ext uri="{BB962C8B-B14F-4D97-AF65-F5344CB8AC3E}">
        <p14:creationId xmlns:p14="http://schemas.microsoft.com/office/powerpoint/2010/main" val="5545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6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>
                <a:sym typeface="Wingdings" pitchFamily="2" charset="2"/>
              </a:rPr>
              <a:t>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R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 smtClean="0">
                <a:sym typeface="Wingdings" pitchFamily="2" charset="2"/>
              </a:rPr>
              <a:t>L</a:t>
            </a:r>
            <a:endParaRPr lang="en-US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76857" y="4994083"/>
            <a:ext cx="863599" cy="870971"/>
            <a:chOff x="3970604" y="2200918"/>
            <a:chExt cx="863599" cy="870971"/>
          </a:xfrm>
        </p:grpSpPr>
        <p:grpSp>
          <p:nvGrpSpPr>
            <p:cNvPr id="32" name="Group 31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76857" y="5956888"/>
            <a:ext cx="863599" cy="870971"/>
            <a:chOff x="3970604" y="2200918"/>
            <a:chExt cx="863599" cy="870971"/>
          </a:xfrm>
        </p:grpSpPr>
        <p:grpSp>
          <p:nvGrpSpPr>
            <p:cNvPr id="38" name="Group 37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3" name="Oval 52"/>
          <p:cNvSpPr/>
          <p:nvPr/>
        </p:nvSpPr>
        <p:spPr bwMode="auto">
          <a:xfrm>
            <a:off x="1393103" y="3045725"/>
            <a:ext cx="832513" cy="764275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x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232702" y="2195046"/>
            <a:ext cx="832513" cy="76427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363347" y="3251227"/>
            <a:ext cx="832513" cy="76427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z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7" name="Straight Arrow Connector 56"/>
          <p:cNvCxnSpPr>
            <a:endCxn id="53" idx="5"/>
          </p:cNvCxnSpPr>
          <p:nvPr/>
        </p:nvCxnSpPr>
        <p:spPr bwMode="auto">
          <a:xfrm flipH="1" flipV="1">
            <a:off x="2103697" y="3698075"/>
            <a:ext cx="2129005" cy="38119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4648959" y="2959321"/>
            <a:ext cx="0" cy="73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051533" y="1507586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515012" y="1371167"/>
            <a:ext cx="148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L = </a:t>
            </a:r>
            <a:r>
              <a:rPr lang="en-US" sz="3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{x}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93066" y="136413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{z}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64041" y="136819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C </a:t>
            </a:r>
            <a:r>
              <a:rPr lang="en-US" sz="36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{w}   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 = {y}</a:t>
            </a: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32702" y="3697128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>
            <a:stCxn id="44" idx="6"/>
            <a:endCxn id="56" idx="3"/>
          </p:cNvCxnSpPr>
          <p:nvPr/>
        </p:nvCxnSpPr>
        <p:spPr bwMode="auto">
          <a:xfrm flipV="1">
            <a:off x="5065215" y="3903577"/>
            <a:ext cx="2420051" cy="1756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4" idx="6"/>
            <a:endCxn id="56" idx="1"/>
          </p:cNvCxnSpPr>
          <p:nvPr/>
        </p:nvCxnSpPr>
        <p:spPr bwMode="auto">
          <a:xfrm>
            <a:off x="5065215" y="2577184"/>
            <a:ext cx="2420051" cy="78596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54" idx="2"/>
            <a:endCxn id="53" idx="7"/>
          </p:cNvCxnSpPr>
          <p:nvPr/>
        </p:nvCxnSpPr>
        <p:spPr bwMode="auto">
          <a:xfrm flipH="1">
            <a:off x="2103697" y="2577184"/>
            <a:ext cx="2129005" cy="58046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732873" y="1524000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82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6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>
                <a:sym typeface="Wingdings" pitchFamily="2" charset="2"/>
              </a:rPr>
              <a:t>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R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 smtClean="0">
                <a:sym typeface="Wingdings" pitchFamily="2" charset="2"/>
              </a:rPr>
              <a:t>L</a:t>
            </a:r>
            <a:endParaRPr lang="en-US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76857" y="4994083"/>
            <a:ext cx="863599" cy="870971"/>
            <a:chOff x="3970604" y="2200918"/>
            <a:chExt cx="863599" cy="870971"/>
          </a:xfrm>
        </p:grpSpPr>
        <p:grpSp>
          <p:nvGrpSpPr>
            <p:cNvPr id="32" name="Group 31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76857" y="5956888"/>
            <a:ext cx="863599" cy="870971"/>
            <a:chOff x="3970604" y="2200918"/>
            <a:chExt cx="863599" cy="870971"/>
          </a:xfrm>
        </p:grpSpPr>
        <p:grpSp>
          <p:nvGrpSpPr>
            <p:cNvPr id="38" name="Group 37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3" name="Oval 52"/>
          <p:cNvSpPr/>
          <p:nvPr/>
        </p:nvSpPr>
        <p:spPr bwMode="auto">
          <a:xfrm>
            <a:off x="1393103" y="3045725"/>
            <a:ext cx="832513" cy="764275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x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232702" y="2195046"/>
            <a:ext cx="832513" cy="764275"/>
          </a:xfrm>
          <a:prstGeom prst="ellipse">
            <a:avLst/>
          </a:prstGeom>
          <a:solidFill>
            <a:srgbClr val="FF0000">
              <a:alpha val="13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363347" y="3251227"/>
            <a:ext cx="832513" cy="76427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z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7" name="Straight Arrow Connector 56"/>
          <p:cNvCxnSpPr>
            <a:endCxn id="53" idx="5"/>
          </p:cNvCxnSpPr>
          <p:nvPr/>
        </p:nvCxnSpPr>
        <p:spPr bwMode="auto">
          <a:xfrm flipH="1" flipV="1">
            <a:off x="2103697" y="3698075"/>
            <a:ext cx="2129005" cy="38119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4648959" y="2959321"/>
            <a:ext cx="0" cy="73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051533" y="1507586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515012" y="1371167"/>
            <a:ext cx="148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L = </a:t>
            </a:r>
            <a:r>
              <a:rPr lang="en-US" sz="3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{x}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93066" y="136413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{z}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64041" y="136819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C </a:t>
            </a:r>
            <a:r>
              <a:rPr lang="en-US" sz="36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{w}   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 = {y}</a:t>
            </a: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32702" y="3697128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>
            <a:stCxn id="44" idx="6"/>
            <a:endCxn id="56" idx="3"/>
          </p:cNvCxnSpPr>
          <p:nvPr/>
        </p:nvCxnSpPr>
        <p:spPr bwMode="auto">
          <a:xfrm flipV="1">
            <a:off x="5065215" y="3903577"/>
            <a:ext cx="2420051" cy="1756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4" idx="6"/>
            <a:endCxn id="56" idx="1"/>
          </p:cNvCxnSpPr>
          <p:nvPr/>
        </p:nvCxnSpPr>
        <p:spPr bwMode="auto">
          <a:xfrm>
            <a:off x="5065215" y="2577184"/>
            <a:ext cx="2420051" cy="78596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54" idx="2"/>
            <a:endCxn id="53" idx="7"/>
          </p:cNvCxnSpPr>
          <p:nvPr/>
        </p:nvCxnSpPr>
        <p:spPr bwMode="auto">
          <a:xfrm flipH="1">
            <a:off x="2103697" y="2577184"/>
            <a:ext cx="2129005" cy="58046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732873" y="1524000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480267" y="5267337"/>
            <a:ext cx="2608407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Cannot tolerate 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Byzantine fault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Precise characterization of networks</a:t>
            </a:r>
            <a:br>
              <a:rPr lang="en-US" dirty="0"/>
            </a:br>
            <a:r>
              <a:rPr lang="en-US" dirty="0"/>
              <a:t>that can solve consensus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Known</a:t>
            </a:r>
            <a:r>
              <a:rPr lang="en-US" dirty="0" smtClean="0"/>
              <a:t> for undirected graphs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993300"/>
                </a:solidFill>
              </a:rPr>
              <a:t>Unknown</a:t>
            </a:r>
            <a:r>
              <a:rPr lang="en-US" dirty="0" smtClean="0"/>
              <a:t> for directed graphs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6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>
                <a:sym typeface="Wingdings" pitchFamily="2" charset="2"/>
              </a:rPr>
              <a:t>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R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 smtClean="0">
                <a:sym typeface="Wingdings" pitchFamily="2" charset="2"/>
              </a:rPr>
              <a:t>L</a:t>
            </a:r>
            <a:endParaRPr lang="en-US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76857" y="4994083"/>
            <a:ext cx="863599" cy="870971"/>
            <a:chOff x="3970604" y="2200918"/>
            <a:chExt cx="863599" cy="870971"/>
          </a:xfrm>
        </p:grpSpPr>
        <p:grpSp>
          <p:nvGrpSpPr>
            <p:cNvPr id="32" name="Group 31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76857" y="5956888"/>
            <a:ext cx="863599" cy="870971"/>
            <a:chOff x="3970604" y="2200918"/>
            <a:chExt cx="863599" cy="870971"/>
          </a:xfrm>
        </p:grpSpPr>
        <p:grpSp>
          <p:nvGrpSpPr>
            <p:cNvPr id="38" name="Group 37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3" name="Oval 52"/>
          <p:cNvSpPr/>
          <p:nvPr/>
        </p:nvSpPr>
        <p:spPr bwMode="auto">
          <a:xfrm>
            <a:off x="1393103" y="3045725"/>
            <a:ext cx="832513" cy="764275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x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232702" y="2195046"/>
            <a:ext cx="832513" cy="764275"/>
          </a:xfrm>
          <a:prstGeom prst="ellipse">
            <a:avLst/>
          </a:prstGeom>
          <a:solidFill>
            <a:srgbClr val="FF0000">
              <a:alpha val="13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363347" y="3251227"/>
            <a:ext cx="832513" cy="76427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z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7" name="Straight Arrow Connector 56"/>
          <p:cNvCxnSpPr>
            <a:endCxn id="53" idx="5"/>
          </p:cNvCxnSpPr>
          <p:nvPr/>
        </p:nvCxnSpPr>
        <p:spPr bwMode="auto">
          <a:xfrm flipH="1" flipV="1">
            <a:off x="2103697" y="3698075"/>
            <a:ext cx="2129005" cy="38119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4648959" y="2959321"/>
            <a:ext cx="0" cy="73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051533" y="1507586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515012" y="1371167"/>
            <a:ext cx="148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L = </a:t>
            </a:r>
            <a:r>
              <a:rPr lang="en-US" sz="3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{x}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93066" y="136413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{z}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64041" y="136819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C </a:t>
            </a:r>
            <a:r>
              <a:rPr lang="en-US" sz="36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{w}   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 = {y}</a:t>
            </a: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32702" y="3697128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>
            <a:stCxn id="44" idx="6"/>
            <a:endCxn id="56" idx="3"/>
          </p:cNvCxnSpPr>
          <p:nvPr/>
        </p:nvCxnSpPr>
        <p:spPr bwMode="auto">
          <a:xfrm flipV="1">
            <a:off x="5065215" y="3903577"/>
            <a:ext cx="2420051" cy="1756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4" idx="6"/>
            <a:endCxn id="56" idx="1"/>
          </p:cNvCxnSpPr>
          <p:nvPr/>
        </p:nvCxnSpPr>
        <p:spPr bwMode="auto">
          <a:xfrm>
            <a:off x="5065215" y="2577184"/>
            <a:ext cx="2420051" cy="78596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54" idx="2"/>
            <a:endCxn id="53" idx="7"/>
          </p:cNvCxnSpPr>
          <p:nvPr/>
        </p:nvCxnSpPr>
        <p:spPr bwMode="auto">
          <a:xfrm flipH="1">
            <a:off x="2103697" y="2577184"/>
            <a:ext cx="2129005" cy="58046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732873" y="1524000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480267" y="5267337"/>
            <a:ext cx="2608407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Cannot tolerate 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Byzantine fault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636" y="2047960"/>
            <a:ext cx="508811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Necessity: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6" y="1696452"/>
            <a:ext cx="7772400" cy="4399547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L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>
                <a:sym typeface="Wingdings" pitchFamily="2" charset="2"/>
              </a:rPr>
              <a:t>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/>
              <a:t>            R </a:t>
            </a:r>
            <a:r>
              <a:rPr lang="en-US" sz="3600" dirty="0">
                <a:latin typeface="Cambria Math"/>
                <a:ea typeface="Cambria Math"/>
              </a:rPr>
              <a:t>∪</a:t>
            </a:r>
            <a:r>
              <a:rPr lang="en-US" sz="3600" dirty="0"/>
              <a:t> </a:t>
            </a:r>
            <a:r>
              <a:rPr lang="en-US" sz="3600" dirty="0" smtClean="0"/>
              <a:t>C            </a:t>
            </a:r>
            <a:r>
              <a:rPr lang="en-US" sz="3600" dirty="0" smtClean="0">
                <a:sym typeface="Wingdings" pitchFamily="2" charset="2"/>
              </a:rPr>
              <a:t>L</a:t>
            </a:r>
            <a:endParaRPr lang="en-US" sz="3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76857" y="4994083"/>
            <a:ext cx="863599" cy="870971"/>
            <a:chOff x="3970604" y="2200918"/>
            <a:chExt cx="863599" cy="870971"/>
          </a:xfrm>
        </p:grpSpPr>
        <p:grpSp>
          <p:nvGrpSpPr>
            <p:cNvPr id="32" name="Group 31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76857" y="5956888"/>
            <a:ext cx="863599" cy="870971"/>
            <a:chOff x="3970604" y="2200918"/>
            <a:chExt cx="863599" cy="870971"/>
          </a:xfrm>
        </p:grpSpPr>
        <p:grpSp>
          <p:nvGrpSpPr>
            <p:cNvPr id="38" name="Group 37"/>
            <p:cNvGrpSpPr/>
            <p:nvPr/>
          </p:nvGrpSpPr>
          <p:grpSpPr>
            <a:xfrm>
              <a:off x="3970604" y="2200918"/>
              <a:ext cx="863599" cy="683781"/>
              <a:chOff x="6565901" y="3386435"/>
              <a:chExt cx="863599" cy="68378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65901" y="3386435"/>
                <a:ext cx="607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 bwMode="auto">
              <a:xfrm flipV="1">
                <a:off x="6667500" y="3721099"/>
                <a:ext cx="762000" cy="349117"/>
              </a:xfrm>
              <a:prstGeom prst="rightArrow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pitchFamily="2" charset="2"/>
                  <a:buChar char="g"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322180" y="2364003"/>
              <a:ext cx="3273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000" b="1" dirty="0" smtClean="0">
                  <a:latin typeface="Arial" charset="0"/>
                  <a:ea typeface="Arial" charset="0"/>
                  <a:cs typeface="Arial" charset="0"/>
                </a:rPr>
                <a:t>/</a:t>
              </a:r>
              <a:endParaRPr lang="en-US" sz="4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3" name="Oval 52"/>
          <p:cNvSpPr/>
          <p:nvPr/>
        </p:nvSpPr>
        <p:spPr bwMode="auto">
          <a:xfrm>
            <a:off x="1393103" y="3045725"/>
            <a:ext cx="832513" cy="764275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x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232702" y="2195046"/>
            <a:ext cx="832513" cy="764275"/>
          </a:xfrm>
          <a:prstGeom prst="ellipse">
            <a:avLst/>
          </a:prstGeom>
          <a:solidFill>
            <a:srgbClr val="FF0000">
              <a:alpha val="13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363347" y="3251227"/>
            <a:ext cx="832513" cy="764275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z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7" name="Straight Arrow Connector 56"/>
          <p:cNvCxnSpPr>
            <a:endCxn id="53" idx="5"/>
          </p:cNvCxnSpPr>
          <p:nvPr/>
        </p:nvCxnSpPr>
        <p:spPr bwMode="auto">
          <a:xfrm flipH="1" flipV="1">
            <a:off x="2103697" y="3698075"/>
            <a:ext cx="2129005" cy="38119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4648959" y="2959321"/>
            <a:ext cx="0" cy="73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3051533" y="1507586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515012" y="1371167"/>
            <a:ext cx="148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L = </a:t>
            </a:r>
            <a:r>
              <a:rPr lang="en-US" sz="360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{x}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93066" y="136413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{z}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64041" y="136819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C </a:t>
            </a:r>
            <a:r>
              <a:rPr lang="en-US" sz="36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3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{w}   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 = {y}</a:t>
            </a:r>
            <a:endParaRPr 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232702" y="3697128"/>
            <a:ext cx="832513" cy="764275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>
            <a:stCxn id="44" idx="6"/>
            <a:endCxn id="56" idx="3"/>
          </p:cNvCxnSpPr>
          <p:nvPr/>
        </p:nvCxnSpPr>
        <p:spPr bwMode="auto">
          <a:xfrm flipV="1">
            <a:off x="5065215" y="3903577"/>
            <a:ext cx="2420051" cy="17568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stCxn id="54" idx="6"/>
            <a:endCxn id="56" idx="1"/>
          </p:cNvCxnSpPr>
          <p:nvPr/>
        </p:nvCxnSpPr>
        <p:spPr bwMode="auto">
          <a:xfrm>
            <a:off x="5065215" y="2577184"/>
            <a:ext cx="2420051" cy="78596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54" idx="2"/>
            <a:endCxn id="53" idx="7"/>
          </p:cNvCxnSpPr>
          <p:nvPr/>
        </p:nvCxnSpPr>
        <p:spPr bwMode="auto">
          <a:xfrm flipH="1">
            <a:off x="2103697" y="2577184"/>
            <a:ext cx="2129005" cy="58046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alpha val="13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732873" y="1524000"/>
            <a:ext cx="10053" cy="27196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480267" y="5267337"/>
            <a:ext cx="2608407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Cannot tolerate </a:t>
            </a:r>
          </a:p>
          <a:p>
            <a:pPr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Byzantine fault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636" y="2047960"/>
            <a:ext cx="508811" cy="5266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4848468"/>
            <a:ext cx="2225616" cy="2012859"/>
          </a:xfrm>
          <a:prstGeom prst="rect">
            <a:avLst/>
          </a:prstGeom>
          <a:solidFill>
            <a:srgbClr val="F0F5D6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- x cannot hear from z</a:t>
            </a:r>
          </a:p>
          <a:p>
            <a:pPr algn="l"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- z cannot receive x’s msg </a:t>
            </a:r>
            <a:r>
              <a:rPr lang="en-US" u="sng" dirty="0" smtClean="0">
                <a:latin typeface="Helvetica" charset="0"/>
                <a:ea typeface="Helvetica" charset="0"/>
                <a:cs typeface="Helvetica" charset="0"/>
              </a:rPr>
              <a:t>reliably</a:t>
            </a:r>
            <a:endParaRPr lang="en-US" u="sng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08129" y="2279933"/>
            <a:ext cx="3067111" cy="2291640"/>
            <a:chOff x="3208129" y="2279933"/>
            <a:chExt cx="3067111" cy="2291640"/>
          </a:xfrm>
        </p:grpSpPr>
        <p:sp>
          <p:nvSpPr>
            <p:cNvPr id="42" name="文字方塊 12"/>
            <p:cNvSpPr txBox="1"/>
            <p:nvPr/>
          </p:nvSpPr>
          <p:spPr>
            <a:xfrm>
              <a:off x="3208129" y="2279933"/>
              <a:ext cx="327334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43" name="文字方塊 12"/>
            <p:cNvSpPr txBox="1"/>
            <p:nvPr/>
          </p:nvSpPr>
          <p:spPr>
            <a:xfrm>
              <a:off x="3241881" y="4060552"/>
              <a:ext cx="327334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47" name="文字方塊 12"/>
            <p:cNvSpPr txBox="1"/>
            <p:nvPr/>
          </p:nvSpPr>
          <p:spPr>
            <a:xfrm>
              <a:off x="5947906" y="4171463"/>
              <a:ext cx="327334" cy="4001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1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  <p:sp>
          <p:nvSpPr>
            <p:cNvPr id="49" name="文字方塊 12"/>
            <p:cNvSpPr txBox="1"/>
            <p:nvPr/>
          </p:nvSpPr>
          <p:spPr>
            <a:xfrm>
              <a:off x="5947906" y="2358598"/>
              <a:ext cx="327334" cy="40011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altLang="zh-TW" sz="2000" dirty="0" smtClean="0">
                  <a:latin typeface="Helvetica"/>
                  <a:cs typeface="Helvetica"/>
                </a:rPr>
                <a:t>0</a:t>
              </a:r>
              <a:endParaRPr lang="zh-TW" altLang="en-US" sz="20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8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5800" y="1884948"/>
            <a:ext cx="76280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1. Remove F    (</a:t>
            </a:r>
            <a:r>
              <a:rPr lang="en-US" sz="2800" dirty="0" smtClean="0">
                <a:solidFill>
                  <a:srgbClr val="C00000"/>
                </a:solidFill>
              </a:rPr>
              <a:t>|F|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C00000"/>
                </a:solidFill>
              </a:rPr>
              <a:t>≤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f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2. Remove </a:t>
            </a:r>
            <a:r>
              <a:rPr lang="en-US" sz="2800" u="sng" dirty="0" smtClean="0"/>
              <a:t>outgoing links</a:t>
            </a:r>
            <a:r>
              <a:rPr lang="en-US" sz="2800" dirty="0" smtClean="0"/>
              <a:t> of F1   (</a:t>
            </a:r>
            <a:r>
              <a:rPr lang="en-US" sz="2800" dirty="0" smtClean="0">
                <a:solidFill>
                  <a:srgbClr val="C00000"/>
                </a:solidFill>
              </a:rPr>
              <a:t>|F1|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C00000"/>
                </a:solidFill>
              </a:rPr>
              <a:t>≤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f</a:t>
            </a:r>
            <a:r>
              <a:rPr lang="en-US" sz="2800" dirty="0" smtClean="0"/>
              <a:t>)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Then, </a:t>
            </a:r>
            <a:r>
              <a:rPr lang="en-US" sz="2800" dirty="0" smtClean="0">
                <a:sym typeface="Wingdings" pitchFamily="2" charset="2"/>
              </a:rPr>
              <a:t>the </a:t>
            </a:r>
            <a:r>
              <a:rPr lang="en-US" sz="2800" dirty="0">
                <a:sym typeface="Wingdings" pitchFamily="2" charset="2"/>
              </a:rPr>
              <a:t>remaining </a:t>
            </a:r>
            <a:r>
              <a:rPr lang="en-US" sz="2800" dirty="0" smtClean="0">
                <a:sym typeface="Wingdings" pitchFamily="2" charset="2"/>
              </a:rPr>
              <a:t>graph contains </a:t>
            </a:r>
            <a:r>
              <a:rPr lang="en-US" sz="2800" dirty="0">
                <a:sym typeface="Wingdings" pitchFamily="2" charset="2"/>
              </a:rPr>
              <a:t>a</a:t>
            </a:r>
          </a:p>
          <a:p>
            <a:pPr>
              <a:buNone/>
            </a:pPr>
            <a:r>
              <a:rPr lang="en-US" sz="2800" dirty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      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directed rooted spanning tree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31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5800" y="1524000"/>
            <a:ext cx="5633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the graph: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060254" y="2625375"/>
            <a:ext cx="1371600" cy="1170432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60054" y="4019107"/>
            <a:ext cx="4849141" cy="20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/>
              </a:rPr>
              <a:t>strongly connected (of size &gt; f)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  <a:defRPr/>
            </a:pPr>
            <a:endParaRPr lang="en-US" kern="0" dirty="0" smtClean="0">
              <a:latin typeface="Helvetica" pitchFamily="34" charset="0"/>
              <a:cs typeface="Helvetica"/>
            </a:endParaRPr>
          </a:p>
          <a:p>
            <a:pPr marL="342900" lvl="0" indent="-342900" algn="l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/>
              </a:rPr>
              <a:t>f+1 paths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excluding 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/>
              </a:rPr>
              <a:t> to the rest of the graph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236959" y="1616837"/>
            <a:ext cx="1370509" cy="1173495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</a:rPr>
              <a:t>F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4709133" y="2970029"/>
            <a:ext cx="2148915" cy="453656"/>
            <a:chOff x="3550136" y="2970029"/>
            <a:chExt cx="2148915" cy="453656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3550136" y="2970029"/>
              <a:ext cx="1670449" cy="4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  <a:defRPr/>
              </a:pPr>
              <a:r>
                <a:rPr lang="en-US" kern="0" dirty="0" smtClean="0">
                  <a:latin typeface="Helvetica"/>
                  <a:cs typeface="Helvetica"/>
                </a:rPr>
                <a:t>~~~~~~~~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</p:txBody>
        </p:sp>
        <p:cxnSp>
          <p:nvCxnSpPr>
            <p:cNvPr id="14" name="Straight Arrow Connector 13"/>
            <p:cNvCxnSpPr>
              <a:stCxn id="12" idx="3"/>
            </p:cNvCxnSpPr>
            <p:nvPr/>
          </p:nvCxnSpPr>
          <p:spPr bwMode="auto">
            <a:xfrm flipV="1">
              <a:off x="5220585" y="3189767"/>
              <a:ext cx="478466" cy="70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Oval 19"/>
          <p:cNvSpPr/>
          <p:nvPr/>
        </p:nvSpPr>
        <p:spPr bwMode="auto">
          <a:xfrm>
            <a:off x="7109195" y="2694930"/>
            <a:ext cx="1371600" cy="1170432"/>
          </a:xfrm>
          <a:prstGeom prst="ellipse">
            <a:avLst/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</a:rPr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3576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Sufficiency: Algorithm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OUTER Loop: enumerating over all possible F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INNER Loop:  enumerating over all partitions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SC propagates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SC: using </a:t>
            </a:r>
            <a:r>
              <a:rPr lang="en-US" sz="2800" b="1" u="sng" dirty="0" smtClean="0"/>
              <a:t>f+1</a:t>
            </a:r>
            <a:r>
              <a:rPr lang="en-US" sz="2800" u="sng" dirty="0" smtClean="0"/>
              <a:t> paths excluding F</a:t>
            </a:r>
            <a:r>
              <a:rPr lang="en-US" sz="2800" dirty="0" smtClean="0"/>
              <a:t> to send values</a:t>
            </a:r>
          </a:p>
          <a:p>
            <a:endParaRPr lang="en-US" sz="2800" dirty="0" smtClean="0"/>
          </a:p>
          <a:p>
            <a:r>
              <a:rPr lang="en-US" sz="2800" dirty="0" smtClean="0"/>
              <a:t>Rest: if same received values,</a:t>
            </a:r>
          </a:p>
          <a:p>
            <a:pPr>
              <a:buNone/>
            </a:pPr>
            <a:r>
              <a:rPr lang="en-US" sz="2800" dirty="0" smtClean="0"/>
              <a:t>                  state := value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2235" y="1435391"/>
            <a:ext cx="3904072" cy="1701214"/>
            <a:chOff x="3060254" y="1616837"/>
            <a:chExt cx="5420541" cy="2248525"/>
          </a:xfrm>
        </p:grpSpPr>
        <p:sp>
          <p:nvSpPr>
            <p:cNvPr id="6" name="Oval 5"/>
            <p:cNvSpPr/>
            <p:nvPr/>
          </p:nvSpPr>
          <p:spPr bwMode="auto">
            <a:xfrm>
              <a:off x="3060254" y="2625375"/>
              <a:ext cx="1371600" cy="11704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SC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236959" y="1616837"/>
              <a:ext cx="1370509" cy="117349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F</a:t>
              </a:r>
            </a:p>
          </p:txBody>
        </p:sp>
        <p:grpSp>
          <p:nvGrpSpPr>
            <p:cNvPr id="8" name="Group 11"/>
            <p:cNvGrpSpPr/>
            <p:nvPr/>
          </p:nvGrpSpPr>
          <p:grpSpPr>
            <a:xfrm>
              <a:off x="4709133" y="2970029"/>
              <a:ext cx="1946207" cy="453656"/>
              <a:chOff x="3550136" y="2970029"/>
              <a:chExt cx="1946207" cy="453656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3550136" y="2970029"/>
                <a:ext cx="1670449" cy="453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  <a:defRPr/>
                </a:pPr>
                <a:r>
                  <a:rPr lang="en-US" kern="0" dirty="0" smtClean="0">
                    <a:latin typeface="Helvetica"/>
                    <a:cs typeface="Helvetica"/>
                  </a:rPr>
                  <a:t>~~~~~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5017875" y="3331680"/>
                <a:ext cx="478468" cy="709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" name="Oval 8"/>
            <p:cNvSpPr/>
            <p:nvPr/>
          </p:nvSpPr>
          <p:spPr bwMode="auto">
            <a:xfrm>
              <a:off x="7109195" y="2694930"/>
              <a:ext cx="1371600" cy="117043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8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SC:  check if states are the same,</a:t>
            </a:r>
          </a:p>
          <a:p>
            <a:pPr marL="0" indent="0">
              <a:buNone/>
            </a:pPr>
            <a:r>
              <a:rPr lang="en-US" sz="2800" dirty="0" smtClean="0"/>
              <a:t>	  use </a:t>
            </a:r>
            <a:r>
              <a:rPr lang="en-US" sz="2800" b="1" u="sng" dirty="0" smtClean="0"/>
              <a:t>f+1</a:t>
            </a:r>
            <a:r>
              <a:rPr lang="en-US" sz="2800" u="sng" dirty="0" smtClean="0"/>
              <a:t> paths excluding F</a:t>
            </a:r>
            <a:r>
              <a:rPr lang="en-US" sz="2800" dirty="0" smtClean="0"/>
              <a:t> to send state v</a:t>
            </a:r>
          </a:p>
          <a:p>
            <a:endParaRPr lang="en-US" sz="2800" dirty="0" smtClean="0"/>
          </a:p>
          <a:p>
            <a:r>
              <a:rPr lang="en-US" sz="2800" dirty="0" smtClean="0"/>
              <a:t>Rest: if same received values,</a:t>
            </a:r>
          </a:p>
          <a:p>
            <a:pPr>
              <a:buNone/>
            </a:pPr>
            <a:r>
              <a:rPr lang="en-US" sz="2800" dirty="0" smtClean="0"/>
              <a:t>                  state := value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2235" y="1435391"/>
            <a:ext cx="3904072" cy="1701214"/>
            <a:chOff x="3060254" y="1616837"/>
            <a:chExt cx="5420541" cy="2248525"/>
          </a:xfrm>
        </p:grpSpPr>
        <p:sp>
          <p:nvSpPr>
            <p:cNvPr id="6" name="Oval 5"/>
            <p:cNvSpPr/>
            <p:nvPr/>
          </p:nvSpPr>
          <p:spPr bwMode="auto">
            <a:xfrm>
              <a:off x="3060254" y="2625375"/>
              <a:ext cx="1371600" cy="11704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SC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236959" y="1616837"/>
              <a:ext cx="1370509" cy="117349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F</a:t>
              </a:r>
            </a:p>
          </p:txBody>
        </p:sp>
        <p:grpSp>
          <p:nvGrpSpPr>
            <p:cNvPr id="8" name="Group 11"/>
            <p:cNvGrpSpPr/>
            <p:nvPr/>
          </p:nvGrpSpPr>
          <p:grpSpPr>
            <a:xfrm>
              <a:off x="4709133" y="2970029"/>
              <a:ext cx="1946207" cy="453656"/>
              <a:chOff x="3550136" y="2970029"/>
              <a:chExt cx="1946207" cy="453656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3550136" y="2970029"/>
                <a:ext cx="1670449" cy="453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  <a:defRPr/>
                </a:pPr>
                <a:r>
                  <a:rPr lang="en-US" kern="0" dirty="0" smtClean="0">
                    <a:latin typeface="Helvetica"/>
                    <a:cs typeface="Helvetica"/>
                  </a:rPr>
                  <a:t>~~~~~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5017875" y="3331680"/>
                <a:ext cx="478468" cy="709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" name="Oval 8"/>
            <p:cNvSpPr/>
            <p:nvPr/>
          </p:nvSpPr>
          <p:spPr bwMode="auto">
            <a:xfrm>
              <a:off x="7109195" y="2694930"/>
              <a:ext cx="1371600" cy="117043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6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SC:  check if states are the same,</a:t>
            </a:r>
          </a:p>
          <a:p>
            <a:pPr marL="0" indent="0">
              <a:buNone/>
            </a:pPr>
            <a:r>
              <a:rPr lang="en-US" sz="2800" dirty="0" smtClean="0"/>
              <a:t>	  use </a:t>
            </a:r>
            <a:r>
              <a:rPr lang="en-US" sz="2800" b="1" u="sng" dirty="0" smtClean="0"/>
              <a:t>f+1</a:t>
            </a:r>
            <a:r>
              <a:rPr lang="en-US" sz="2800" u="sng" dirty="0" smtClean="0"/>
              <a:t> paths excluding F</a:t>
            </a:r>
            <a:r>
              <a:rPr lang="en-US" sz="2800" dirty="0" smtClean="0"/>
              <a:t> to send state v</a:t>
            </a:r>
          </a:p>
          <a:p>
            <a:endParaRPr lang="en-US" sz="2800" dirty="0" smtClean="0"/>
          </a:p>
          <a:p>
            <a:r>
              <a:rPr lang="en-US" sz="2800" dirty="0" smtClean="0"/>
              <a:t>Rest: if same received values,</a:t>
            </a:r>
          </a:p>
          <a:p>
            <a:pPr>
              <a:buNone/>
            </a:pPr>
            <a:r>
              <a:rPr lang="en-US" sz="2800" dirty="0" smtClean="0"/>
              <a:t>                  state := value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2235" y="1435391"/>
            <a:ext cx="3904072" cy="1701214"/>
            <a:chOff x="3060254" y="1616837"/>
            <a:chExt cx="5420541" cy="2248525"/>
          </a:xfrm>
        </p:grpSpPr>
        <p:sp>
          <p:nvSpPr>
            <p:cNvPr id="6" name="Oval 5"/>
            <p:cNvSpPr/>
            <p:nvPr/>
          </p:nvSpPr>
          <p:spPr bwMode="auto">
            <a:xfrm>
              <a:off x="3060254" y="2625375"/>
              <a:ext cx="1371600" cy="11704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SC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236959" y="1616837"/>
              <a:ext cx="1370509" cy="117349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F</a:t>
              </a:r>
            </a:p>
          </p:txBody>
        </p:sp>
        <p:grpSp>
          <p:nvGrpSpPr>
            <p:cNvPr id="8" name="Group 11"/>
            <p:cNvGrpSpPr/>
            <p:nvPr/>
          </p:nvGrpSpPr>
          <p:grpSpPr>
            <a:xfrm>
              <a:off x="4709133" y="2970029"/>
              <a:ext cx="1946207" cy="453656"/>
              <a:chOff x="3550136" y="2970029"/>
              <a:chExt cx="1946207" cy="453656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3550136" y="2970029"/>
                <a:ext cx="1670449" cy="453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  <a:defRPr/>
                </a:pPr>
                <a:r>
                  <a:rPr lang="en-US" kern="0" dirty="0" smtClean="0">
                    <a:latin typeface="Helvetica"/>
                    <a:cs typeface="Helvetica"/>
                  </a:rPr>
                  <a:t>~~~~~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5017875" y="3331680"/>
                <a:ext cx="478468" cy="709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" name="Oval 8"/>
            <p:cNvSpPr/>
            <p:nvPr/>
          </p:nvSpPr>
          <p:spPr bwMode="auto">
            <a:xfrm>
              <a:off x="7109195" y="2694930"/>
              <a:ext cx="1371600" cy="117043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Rest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01800" y="1879319"/>
            <a:ext cx="408143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Agreement is achieved:</a:t>
            </a:r>
          </a:p>
          <a:p>
            <a:pPr lvl="1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  F = actual fault set</a:t>
            </a:r>
          </a:p>
          <a:p>
            <a:pPr lvl="1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  nodes in SC have same state </a:t>
            </a:r>
            <a:endParaRPr lang="en-US" dirty="0">
              <a:solidFill>
                <a:srgbClr val="2E92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800" y="1417654"/>
            <a:ext cx="255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States stay valid</a:t>
            </a:r>
            <a:endParaRPr lang="en-US" dirty="0">
              <a:solidFill>
                <a:srgbClr val="2E92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OUTER Loop: enumerating over all possible F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INNER Loop:  enumerating over all partitions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SC propagates values</a:t>
            </a:r>
          </a:p>
        </p:txBody>
      </p:sp>
    </p:spTree>
    <p:extLst>
      <p:ext uri="{BB962C8B-B14F-4D97-AF65-F5344CB8AC3E}">
        <p14:creationId xmlns:p14="http://schemas.microsoft.com/office/powerpoint/2010/main" val="12069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OUTER Loop: enumerating over all possible F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INNER Loop:  enumerating over all partitions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SC propagates values</a:t>
            </a:r>
          </a:p>
        </p:txBody>
      </p:sp>
      <p:grpSp>
        <p:nvGrpSpPr>
          <p:cNvPr id="6" name="Group 15"/>
          <p:cNvGrpSpPr/>
          <p:nvPr/>
        </p:nvGrpSpPr>
        <p:grpSpPr>
          <a:xfrm>
            <a:off x="0" y="762672"/>
            <a:ext cx="3138527" cy="1217855"/>
            <a:chOff x="3060254" y="1616837"/>
            <a:chExt cx="5420541" cy="2248525"/>
          </a:xfrm>
        </p:grpSpPr>
        <p:sp>
          <p:nvSpPr>
            <p:cNvPr id="7" name="Oval 6"/>
            <p:cNvSpPr/>
            <p:nvPr/>
          </p:nvSpPr>
          <p:spPr bwMode="auto">
            <a:xfrm>
              <a:off x="3060254" y="2625375"/>
              <a:ext cx="1371600" cy="11704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SC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36959" y="1616837"/>
              <a:ext cx="1370509" cy="117349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F</a:t>
              </a:r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4709133" y="2970029"/>
              <a:ext cx="1670449" cy="453656"/>
              <a:chOff x="3550136" y="2970029"/>
              <a:chExt cx="1670449" cy="453656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550136" y="2970029"/>
                <a:ext cx="1670449" cy="453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  <a:defRPr/>
                </a:pPr>
                <a:r>
                  <a:rPr lang="en-US" kern="0" dirty="0" smtClean="0">
                    <a:latin typeface="Helvetica"/>
                    <a:cs typeface="Helvetica"/>
                  </a:rPr>
                  <a:t>~~~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4688045" y="3366444"/>
                <a:ext cx="478466" cy="709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0" name="Oval 9"/>
            <p:cNvSpPr/>
            <p:nvPr/>
          </p:nvSpPr>
          <p:spPr bwMode="auto">
            <a:xfrm>
              <a:off x="7109195" y="2694930"/>
              <a:ext cx="1371600" cy="117043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6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470817"/>
              </p:ext>
            </p:extLst>
          </p:nvPr>
        </p:nvGraphicFramePr>
        <p:xfrm>
          <a:off x="236489" y="1129156"/>
          <a:ext cx="8690136" cy="519032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1243112"/>
                <a:gridCol w="1629541"/>
                <a:gridCol w="1636279"/>
                <a:gridCol w="1513489"/>
                <a:gridCol w="2667715"/>
              </a:tblGrid>
              <a:tr h="601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Fault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Model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System/Output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Graph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Results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</a:tr>
              <a:tr h="358142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Crash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9999"/>
                    </a:solidFill>
                  </a:tcPr>
                </a:tc>
              </a:tr>
              <a:tr h="424193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Byzantine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46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C00000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1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OUTER Loop: enumerating over all possible F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INNER Loop:  enumerating over all partitions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SC propagates values</a:t>
            </a:r>
          </a:p>
        </p:txBody>
      </p:sp>
      <p:grpSp>
        <p:nvGrpSpPr>
          <p:cNvPr id="6" name="Group 15"/>
          <p:cNvGrpSpPr/>
          <p:nvPr/>
        </p:nvGrpSpPr>
        <p:grpSpPr>
          <a:xfrm>
            <a:off x="0" y="762672"/>
            <a:ext cx="3138527" cy="1217855"/>
            <a:chOff x="3060254" y="1616837"/>
            <a:chExt cx="5420541" cy="2248525"/>
          </a:xfrm>
        </p:grpSpPr>
        <p:sp>
          <p:nvSpPr>
            <p:cNvPr id="7" name="Oval 6"/>
            <p:cNvSpPr/>
            <p:nvPr/>
          </p:nvSpPr>
          <p:spPr bwMode="auto">
            <a:xfrm>
              <a:off x="3060254" y="2625375"/>
              <a:ext cx="1371600" cy="11704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SC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36959" y="1616837"/>
              <a:ext cx="1370509" cy="117349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F</a:t>
              </a:r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4709133" y="2970029"/>
              <a:ext cx="1670449" cy="453656"/>
              <a:chOff x="3550136" y="2970029"/>
              <a:chExt cx="1670449" cy="453656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550136" y="2970029"/>
                <a:ext cx="1670449" cy="453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  <a:defRPr/>
                </a:pPr>
                <a:r>
                  <a:rPr lang="en-US" kern="0" dirty="0" smtClean="0">
                    <a:latin typeface="Helvetica"/>
                    <a:cs typeface="Helvetica"/>
                  </a:rPr>
                  <a:t>~~~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4688045" y="3366444"/>
                <a:ext cx="478466" cy="709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0" name="Oval 9"/>
            <p:cNvSpPr/>
            <p:nvPr/>
          </p:nvSpPr>
          <p:spPr bwMode="auto">
            <a:xfrm>
              <a:off x="7109195" y="2694930"/>
              <a:ext cx="1371600" cy="117043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Rest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300" y="4339046"/>
            <a:ext cx="681168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Propagation:</a:t>
            </a:r>
          </a:p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    values stay valid</a:t>
            </a:r>
          </a:p>
          <a:p>
            <a:pPr algn="l">
              <a:buNone/>
            </a:pPr>
            <a:endParaRPr lang="en-US" dirty="0" smtClean="0">
              <a:solidFill>
                <a:srgbClr val="2E92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352752" y="3850106"/>
            <a:ext cx="3902288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OUTER Loop: enumerating over all possible F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INNER Loop:  enumerating over all partitions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	SC propagates values</a:t>
            </a:r>
          </a:p>
        </p:txBody>
      </p:sp>
      <p:grpSp>
        <p:nvGrpSpPr>
          <p:cNvPr id="6" name="Group 15"/>
          <p:cNvGrpSpPr/>
          <p:nvPr/>
        </p:nvGrpSpPr>
        <p:grpSpPr>
          <a:xfrm>
            <a:off x="0" y="762672"/>
            <a:ext cx="3138527" cy="1217855"/>
            <a:chOff x="3060254" y="1616837"/>
            <a:chExt cx="5420541" cy="2248525"/>
          </a:xfrm>
        </p:grpSpPr>
        <p:sp>
          <p:nvSpPr>
            <p:cNvPr id="7" name="Oval 6"/>
            <p:cNvSpPr/>
            <p:nvPr/>
          </p:nvSpPr>
          <p:spPr bwMode="auto">
            <a:xfrm>
              <a:off x="3060254" y="2625375"/>
              <a:ext cx="1371600" cy="1170432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SC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36959" y="1616837"/>
              <a:ext cx="1370509" cy="117349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F</a:t>
              </a:r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4709133" y="2970029"/>
              <a:ext cx="1670449" cy="453656"/>
              <a:chOff x="3550136" y="2970029"/>
              <a:chExt cx="1670449" cy="453656"/>
            </a:xfrm>
          </p:grpSpPr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3550136" y="2970029"/>
                <a:ext cx="1670449" cy="453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None/>
                  <a:tabLst/>
                  <a:defRPr/>
                </a:pPr>
                <a:r>
                  <a:rPr lang="en-US" kern="0" dirty="0" smtClean="0">
                    <a:latin typeface="Helvetica"/>
                    <a:cs typeface="Helvetica"/>
                  </a:rPr>
                  <a:t>~~~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4688045" y="3366444"/>
                <a:ext cx="478466" cy="709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0" name="Oval 9"/>
            <p:cNvSpPr/>
            <p:nvPr/>
          </p:nvSpPr>
          <p:spPr bwMode="auto">
            <a:xfrm>
              <a:off x="7109195" y="2694930"/>
              <a:ext cx="1371600" cy="117043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sz="1400" dirty="0" smtClean="0">
                  <a:latin typeface="Helvetica" pitchFamily="34" charset="0"/>
                </a:rPr>
                <a:t>Rest</a:t>
              </a: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3352752" y="3850106"/>
            <a:ext cx="3902288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00" y="4339046"/>
            <a:ext cx="6811687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Propagation:</a:t>
            </a:r>
          </a:p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    values stay valid</a:t>
            </a:r>
          </a:p>
          <a:p>
            <a:pPr algn="l">
              <a:buNone/>
            </a:pPr>
            <a:endParaRPr lang="en-US" dirty="0" smtClean="0">
              <a:solidFill>
                <a:srgbClr val="2E924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Agreement is achieved</a:t>
            </a:r>
          </a:p>
          <a:p>
            <a:pPr algn="l"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        when nodes in SC have the same value</a:t>
            </a:r>
            <a:endParaRPr lang="en-US" dirty="0">
              <a:solidFill>
                <a:srgbClr val="2E92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2010" y="1657995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2E9246"/>
                </a:solidFill>
                <a:latin typeface="Arial" pitchFamily="34" charset="0"/>
                <a:cs typeface="Arial" pitchFamily="34" charset="0"/>
              </a:rPr>
              <a:t>F = actual fault set</a:t>
            </a:r>
            <a:endParaRPr lang="en-US" dirty="0">
              <a:solidFill>
                <a:srgbClr val="2E924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466" y="2439052"/>
            <a:ext cx="9043068" cy="2465927"/>
            <a:chOff x="-6572" y="593741"/>
            <a:chExt cx="9043068" cy="2465927"/>
          </a:xfrm>
        </p:grpSpPr>
        <p:grpSp>
          <p:nvGrpSpPr>
            <p:cNvPr id="15" name="Group 14"/>
            <p:cNvGrpSpPr/>
            <p:nvPr/>
          </p:nvGrpSpPr>
          <p:grpSpPr>
            <a:xfrm>
              <a:off x="-1920" y="593741"/>
              <a:ext cx="9038416" cy="1107067"/>
              <a:chOff x="-145936" y="953781"/>
              <a:chExt cx="9038416" cy="110706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835696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1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771800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2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07904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3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788024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4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940152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5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876256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6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884368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7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5400000">
                <a:off x="4788024" y="-2043608"/>
                <a:ext cx="1080120" cy="712879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-145936" y="953781"/>
                <a:ext cx="1928733" cy="7017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i="1" dirty="0" smtClean="0">
                    <a:latin typeface="Helvetica" charset="0"/>
                    <a:ea typeface="Helvetica" charset="0"/>
                    <a:cs typeface="Helvetica" charset="0"/>
                  </a:rPr>
                  <a:t>K</a:t>
                </a:r>
                <a:r>
                  <a:rPr lang="en-US" sz="1800" i="1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1</a:t>
                </a: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:    </a:t>
                </a:r>
              </a:p>
              <a:p>
                <a:pPr algn="l">
                  <a:buNone/>
                </a:pP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clique of 7 nodes</a:t>
                </a:r>
                <a:endParaRPr lang="en-US" sz="1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6572" y="1893242"/>
              <a:ext cx="9043068" cy="1166426"/>
              <a:chOff x="-150588" y="750406"/>
              <a:chExt cx="9043068" cy="116642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835696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1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771800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2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07904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3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88024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4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40152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5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76256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6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884368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7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788024" y="-2187624"/>
                <a:ext cx="1080120" cy="712879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150588" y="750406"/>
                <a:ext cx="1928733" cy="7017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i="1" dirty="0" smtClean="0">
                    <a:latin typeface="Helvetica" charset="0"/>
                    <a:ea typeface="Helvetica" charset="0"/>
                    <a:cs typeface="Helvetica" charset="0"/>
                  </a:rPr>
                  <a:t>K</a:t>
                </a:r>
                <a:r>
                  <a:rPr lang="en-US" sz="1800" i="1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2</a:t>
                </a: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:    </a:t>
                </a:r>
              </a:p>
              <a:p>
                <a:pPr algn="l">
                  <a:buNone/>
                </a:pP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clique of 7 nodes</a:t>
                </a:r>
                <a:endParaRPr lang="en-US" sz="1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411760" y="1307323"/>
              <a:ext cx="6048672" cy="993702"/>
              <a:chOff x="2411760" y="1307323"/>
              <a:chExt cx="6048672" cy="993702"/>
            </a:xfrm>
          </p:grpSpPr>
          <p:cxnSp>
            <p:nvCxnSpPr>
              <p:cNvPr id="18" name="Straight Arrow Connector 17"/>
              <p:cNvCxnSpPr>
                <a:stCxn id="16" idx="4"/>
                <a:endCxn id="43" idx="0"/>
              </p:cNvCxnSpPr>
              <p:nvPr/>
            </p:nvCxnSpPr>
            <p:spPr>
              <a:xfrm>
                <a:off x="2411760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7" idx="4"/>
              </p:cNvCxnSpPr>
              <p:nvPr/>
            </p:nvCxnSpPr>
            <p:spPr>
              <a:xfrm>
                <a:off x="3347864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4"/>
              </p:cNvCxnSpPr>
              <p:nvPr/>
            </p:nvCxnSpPr>
            <p:spPr>
              <a:xfrm>
                <a:off x="4283968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9" idx="5"/>
              </p:cNvCxnSpPr>
              <p:nvPr/>
            </p:nvCxnSpPr>
            <p:spPr>
              <a:xfrm flipV="1">
                <a:off x="5669592" y="1307323"/>
                <a:ext cx="0" cy="993702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20" idx="4"/>
              </p:cNvCxnSpPr>
              <p:nvPr/>
            </p:nvCxnSpPr>
            <p:spPr>
              <a:xfrm flipV="1">
                <a:off x="6516216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1" idx="4"/>
              </p:cNvCxnSpPr>
              <p:nvPr/>
            </p:nvCxnSpPr>
            <p:spPr>
              <a:xfrm flipV="1">
                <a:off x="7452320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22" idx="4"/>
              </p:cNvCxnSpPr>
              <p:nvPr/>
            </p:nvCxnSpPr>
            <p:spPr>
              <a:xfrm flipV="1">
                <a:off x="8460432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9" idx="3"/>
              </p:cNvCxnSpPr>
              <p:nvPr/>
            </p:nvCxnSpPr>
            <p:spPr>
              <a:xfrm>
                <a:off x="5058584" y="1307323"/>
                <a:ext cx="0" cy="993702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2-clique 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4526" y="5348380"/>
            <a:ext cx="3370996" cy="1348061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en-US" u="sng" dirty="0" smtClean="0">
                <a:latin typeface="Helvetica" pitchFamily="34" charset="0"/>
                <a:cs typeface="Helvetica" pitchFamily="34" charset="0"/>
              </a:rPr>
              <a:t>4 directed links</a:t>
            </a:r>
          </a:p>
          <a:p>
            <a:pPr marL="342900" indent="-342900"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n each direction</a:t>
            </a:r>
          </a:p>
          <a:p>
            <a:pPr marL="342900" indent="-342900"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between the cliques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2186" y="5522878"/>
            <a:ext cx="2460870" cy="830997"/>
          </a:xfrm>
          <a:prstGeom prst="rect">
            <a:avLst/>
          </a:prstGeom>
          <a:solidFill>
            <a:srgbClr val="7AFF44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Can tolerate 2 Byzantine faults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74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466" y="2439052"/>
            <a:ext cx="9043068" cy="2465927"/>
            <a:chOff x="-6572" y="593741"/>
            <a:chExt cx="9043068" cy="2465927"/>
          </a:xfrm>
        </p:grpSpPr>
        <p:grpSp>
          <p:nvGrpSpPr>
            <p:cNvPr id="15" name="Group 14"/>
            <p:cNvGrpSpPr/>
            <p:nvPr/>
          </p:nvGrpSpPr>
          <p:grpSpPr>
            <a:xfrm>
              <a:off x="-1920" y="593741"/>
              <a:ext cx="9038416" cy="1107067"/>
              <a:chOff x="-145936" y="953781"/>
              <a:chExt cx="9038416" cy="110706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835696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1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771800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2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07904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3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788024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4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940152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5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876256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6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884368" y="1052736"/>
                <a:ext cx="864096" cy="720080"/>
              </a:xfrm>
              <a:prstGeom prst="ellipse">
                <a:avLst/>
              </a:prstGeom>
              <a:solidFill>
                <a:srgbClr val="00B0F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u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7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5400000">
                <a:off x="4788024" y="-2043608"/>
                <a:ext cx="1080120" cy="7128792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-145936" y="953781"/>
                <a:ext cx="1928733" cy="7017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i="1" dirty="0" smtClean="0">
                    <a:latin typeface="Helvetica" charset="0"/>
                    <a:ea typeface="Helvetica" charset="0"/>
                    <a:cs typeface="Helvetica" charset="0"/>
                  </a:rPr>
                  <a:t>K</a:t>
                </a:r>
                <a:r>
                  <a:rPr lang="en-US" sz="1800" i="1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1</a:t>
                </a: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:    </a:t>
                </a:r>
              </a:p>
              <a:p>
                <a:pPr algn="l">
                  <a:buNone/>
                </a:pP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clique of 7 nodes</a:t>
                </a:r>
                <a:endParaRPr lang="en-US" sz="1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6572" y="1893242"/>
              <a:ext cx="9043068" cy="1166426"/>
              <a:chOff x="-150588" y="750406"/>
              <a:chExt cx="9043068" cy="116642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835696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1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771800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2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07904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3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88024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4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940152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5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76256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6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884368" y="1052736"/>
                <a:ext cx="864096" cy="720080"/>
              </a:xfrm>
              <a:prstGeom prst="ellipse">
                <a:avLst/>
              </a:prstGeom>
              <a:solidFill>
                <a:srgbClr val="FFC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w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Helvetica" charset="0"/>
                    <a:ea typeface="Helvetica" charset="0"/>
                    <a:cs typeface="Helvetica" charset="0"/>
                  </a:rPr>
                  <a:t>7</a:t>
                </a:r>
                <a:endParaRPr lang="en-US" i="1" baseline="-250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788024" y="-2187624"/>
                <a:ext cx="1080120" cy="712879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150588" y="750406"/>
                <a:ext cx="1928733" cy="7017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i="1" dirty="0" smtClean="0">
                    <a:latin typeface="Helvetica" charset="0"/>
                    <a:ea typeface="Helvetica" charset="0"/>
                    <a:cs typeface="Helvetica" charset="0"/>
                  </a:rPr>
                  <a:t>K</a:t>
                </a:r>
                <a:r>
                  <a:rPr lang="en-US" sz="1800" i="1" baseline="-25000" dirty="0" smtClean="0">
                    <a:latin typeface="Helvetica" charset="0"/>
                    <a:ea typeface="Helvetica" charset="0"/>
                    <a:cs typeface="Helvetica" charset="0"/>
                  </a:rPr>
                  <a:t>2</a:t>
                </a: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:    </a:t>
                </a:r>
              </a:p>
              <a:p>
                <a:pPr algn="l">
                  <a:buNone/>
                </a:pPr>
                <a:r>
                  <a:rPr lang="en-US" sz="1800" dirty="0" smtClean="0">
                    <a:latin typeface="Helvetica" charset="0"/>
                    <a:ea typeface="Helvetica" charset="0"/>
                    <a:cs typeface="Helvetica" charset="0"/>
                  </a:rPr>
                  <a:t>clique of 7 nodes</a:t>
                </a:r>
                <a:endParaRPr lang="en-US" sz="18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411760" y="1307323"/>
              <a:ext cx="6048672" cy="993702"/>
              <a:chOff x="2411760" y="1307323"/>
              <a:chExt cx="6048672" cy="993702"/>
            </a:xfrm>
          </p:grpSpPr>
          <p:cxnSp>
            <p:nvCxnSpPr>
              <p:cNvPr id="18" name="Straight Arrow Connector 17"/>
              <p:cNvCxnSpPr>
                <a:stCxn id="16" idx="4"/>
                <a:endCxn id="43" idx="0"/>
              </p:cNvCxnSpPr>
              <p:nvPr/>
            </p:nvCxnSpPr>
            <p:spPr>
              <a:xfrm>
                <a:off x="2411760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7" idx="4"/>
              </p:cNvCxnSpPr>
              <p:nvPr/>
            </p:nvCxnSpPr>
            <p:spPr>
              <a:xfrm>
                <a:off x="3347864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8" idx="4"/>
              </p:cNvCxnSpPr>
              <p:nvPr/>
            </p:nvCxnSpPr>
            <p:spPr>
              <a:xfrm>
                <a:off x="4283968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9" idx="5"/>
              </p:cNvCxnSpPr>
              <p:nvPr/>
            </p:nvCxnSpPr>
            <p:spPr>
              <a:xfrm flipV="1">
                <a:off x="5669592" y="1307323"/>
                <a:ext cx="0" cy="993702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20" idx="4"/>
              </p:cNvCxnSpPr>
              <p:nvPr/>
            </p:nvCxnSpPr>
            <p:spPr>
              <a:xfrm flipV="1">
                <a:off x="6516216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1" idx="4"/>
              </p:cNvCxnSpPr>
              <p:nvPr/>
            </p:nvCxnSpPr>
            <p:spPr>
              <a:xfrm flipV="1">
                <a:off x="7452320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22" idx="4"/>
              </p:cNvCxnSpPr>
              <p:nvPr/>
            </p:nvCxnSpPr>
            <p:spPr>
              <a:xfrm flipV="1">
                <a:off x="8460432" y="1412776"/>
                <a:ext cx="0" cy="782796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9" idx="3"/>
              </p:cNvCxnSpPr>
              <p:nvPr/>
            </p:nvCxnSpPr>
            <p:spPr>
              <a:xfrm>
                <a:off x="5058584" y="1307323"/>
                <a:ext cx="0" cy="993702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2-clique 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4526" y="5348380"/>
            <a:ext cx="3370996" cy="1348061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en-US" u="sng" dirty="0" smtClean="0">
                <a:latin typeface="Helvetica" pitchFamily="34" charset="0"/>
                <a:cs typeface="Helvetica" pitchFamily="34" charset="0"/>
              </a:rPr>
              <a:t>4 directed links</a:t>
            </a:r>
          </a:p>
          <a:p>
            <a:pPr marL="342900" indent="-342900"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n each direction</a:t>
            </a:r>
          </a:p>
          <a:p>
            <a:pPr marL="342900" indent="-342900"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between the cliques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7230" y="1332148"/>
            <a:ext cx="3846394" cy="83099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K</a:t>
            </a:r>
            <a:r>
              <a:rPr lang="en-US" baseline="-25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u="sng" dirty="0" smtClean="0">
                <a:latin typeface="Helvetica" pitchFamily="34" charset="0"/>
                <a:cs typeface="Helvetica" pitchFamily="34" charset="0"/>
              </a:rPr>
              <a:t>cannot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talk reliably with each other?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2186" y="5522878"/>
            <a:ext cx="2460870" cy="830997"/>
          </a:xfrm>
          <a:prstGeom prst="rect">
            <a:avLst/>
          </a:prstGeom>
          <a:solidFill>
            <a:srgbClr val="7AFF44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Can tolerate 2 Byzantine faults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27471" y="3723918"/>
            <a:ext cx="1715658" cy="635270"/>
            <a:chOff x="6869928" y="3505635"/>
            <a:chExt cx="1715658" cy="635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9928" y="3505635"/>
              <a:ext cx="613714" cy="63527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1872" y="3505635"/>
              <a:ext cx="613714" cy="635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9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36489" y="1129156"/>
          <a:ext cx="8690136" cy="519032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1243112"/>
                <a:gridCol w="1629541"/>
                <a:gridCol w="1636279"/>
                <a:gridCol w="1513489"/>
                <a:gridCol w="2667715"/>
              </a:tblGrid>
              <a:tr h="601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Fault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Model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System/Output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Graph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Results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</a:tr>
              <a:tr h="358142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Crash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Well-known</a:t>
                      </a:r>
                      <a:r>
                        <a:rPr lang="en-US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 Results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‘15</a:t>
                      </a:r>
                      <a:endParaRPr lang="en-US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Decentralized Control</a:t>
                      </a:r>
                    </a:p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(e.g., [Tsitsiklis</a:t>
                      </a:r>
                      <a:r>
                        <a:rPr lang="en-US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 ‘84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  [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Jadbabaei ‘03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])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‘15</a:t>
                      </a:r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9999"/>
                    </a:solidFill>
                  </a:tcPr>
                </a:tc>
              </a:tr>
              <a:tr h="424193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Byzantine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[PSL ‘80] [</a:t>
                      </a:r>
                      <a:r>
                        <a:rPr lang="en-US" sz="18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FLM ‘85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‘15</a:t>
                      </a:r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[Dolev ‘83] [FLM ‘85]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‘12</a:t>
                      </a:r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[Dolev ‘83] [FLM </a:t>
                      </a:r>
                      <a:r>
                        <a:rPr lang="fr-FR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‘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85]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46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Open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228603"/>
            <a:ext cx="8598090" cy="1143000"/>
          </a:xfrm>
        </p:spPr>
        <p:txBody>
          <a:bodyPr/>
          <a:lstStyle/>
          <a:p>
            <a:r>
              <a:rPr lang="en-US" dirty="0" smtClean="0"/>
              <a:t>Our Other 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82588"/>
              </p:ext>
            </p:extLst>
          </p:nvPr>
        </p:nvGraphicFramePr>
        <p:xfrm>
          <a:off x="427033" y="1742582"/>
          <a:ext cx="8407021" cy="269023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72291"/>
                <a:gridCol w="5734730"/>
              </a:tblGrid>
              <a:tr h="3790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Fault </a:t>
                      </a:r>
                      <a:r>
                        <a:rPr lang="en-US" sz="2000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Model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Results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</a:tr>
              <a:tr h="5709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up to f failures</a:t>
                      </a:r>
                      <a:endParaRPr lang="en-US" sz="20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[Vaidya, Tseng, Liang, PODC </a:t>
                      </a:r>
                      <a:r>
                        <a:rPr lang="fr-FR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‘</a:t>
                      </a:r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12]</a:t>
                      </a:r>
                      <a:endParaRPr lang="en-US" sz="20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</a:tr>
              <a:tr h="5521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Generalized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[Tseng, Vaidya, ICDCN ‘13]</a:t>
                      </a:r>
                      <a:endParaRPr lang="en-US" sz="20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</a:tr>
              <a:tr h="58542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Link failures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[Tseng, Vaidya, NETYS </a:t>
                      </a:r>
                      <a:r>
                        <a:rPr lang="fr-FR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‘</a:t>
                      </a:r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14]</a:t>
                      </a:r>
                      <a:endParaRPr lang="en-US" sz="20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</a:tr>
              <a:tr h="58542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Mobile faults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[Tseng, SSS ‘17]</a:t>
                      </a:r>
                      <a:endParaRPr lang="en-US" sz="2000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6573" y="1263315"/>
            <a:ext cx="7952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Byzantine + Synchronous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+ Approximate 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+ 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Iterative: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573" y="4621730"/>
            <a:ext cx="795287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Byzantine B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roadcast:</a:t>
            </a:r>
          </a:p>
          <a:p>
            <a:pPr algn="l"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- [Tseng, Vaidya, Bhandari, IPL ’16], [Tseng NCA ‘17]</a:t>
            </a:r>
          </a:p>
          <a:p>
            <a:pPr algn="l"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Convex Hull Consensus:</a:t>
            </a:r>
          </a:p>
          <a:p>
            <a:pPr algn="l">
              <a:buNone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-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[Tseng,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Vaidya, PODC ‘14]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property for Asynchrony + Byzantine</a:t>
            </a:r>
          </a:p>
          <a:p>
            <a:r>
              <a:rPr lang="en-US" dirty="0" smtClean="0"/>
              <a:t>More efficient algorithms</a:t>
            </a:r>
          </a:p>
          <a:p>
            <a:r>
              <a:rPr lang="en-US" dirty="0" smtClean="0"/>
              <a:t>Lower bound on time complexity</a:t>
            </a:r>
          </a:p>
          <a:p>
            <a:r>
              <a:rPr lang="en-US" dirty="0" smtClean="0"/>
              <a:t>Given </a:t>
            </a:r>
            <a:r>
              <a:rPr lang="en-US" dirty="0"/>
              <a:t>G</a:t>
            </a:r>
            <a:r>
              <a:rPr lang="en-US" dirty="0" smtClean="0"/>
              <a:t>, find the maximum number of faults that can be tolerated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consensus</a:t>
            </a:r>
          </a:p>
          <a:p>
            <a:pPr lvl="1"/>
            <a:r>
              <a:rPr lang="en-US" dirty="0" smtClean="0"/>
              <a:t>k-consensus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fault models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validity conditions</a:t>
            </a:r>
          </a:p>
          <a:p>
            <a:r>
              <a:rPr lang="en-US" dirty="0" smtClean="0"/>
              <a:t>Other types of networks</a:t>
            </a:r>
          </a:p>
          <a:p>
            <a:pPr lvl="1"/>
            <a:r>
              <a:rPr lang="en-US" dirty="0" smtClean="0"/>
              <a:t>time-varying network</a:t>
            </a:r>
          </a:p>
          <a:p>
            <a:pPr lvl="1"/>
            <a:r>
              <a:rPr lang="en-US" dirty="0" smtClean="0"/>
              <a:t>Different network interpretation, e.g., network of trusts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smtClean="0"/>
              <a:t>of Trusts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44" y="1215774"/>
            <a:ext cx="4755419" cy="51291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542" y="6397823"/>
            <a:ext cx="368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From Ripple Consensus </a:t>
            </a:r>
            <a:r>
              <a:rPr lang="en-US" sz="1400" smtClean="0">
                <a:solidFill>
                  <a:schemeClr val="bg2"/>
                </a:solidFill>
                <a:latin typeface="Helvetica" charset="0"/>
                <a:ea typeface="Helvetica" charset="0"/>
                <a:cs typeface="Helvetica" charset="0"/>
              </a:rPr>
              <a:t>White Paper [2014]</a:t>
            </a:r>
            <a:endParaRPr lang="en-US" sz="1400" dirty="0">
              <a:solidFill>
                <a:schemeClr val="bg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4A4FE-C508-445A-BEEA-5241DB609F5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51722"/>
              </p:ext>
            </p:extLst>
          </p:nvPr>
        </p:nvGraphicFramePr>
        <p:xfrm>
          <a:off x="236489" y="1129156"/>
          <a:ext cx="8690136" cy="519032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1243112"/>
                <a:gridCol w="1629541"/>
                <a:gridCol w="1636279"/>
                <a:gridCol w="1513489"/>
                <a:gridCol w="2667715"/>
              </a:tblGrid>
              <a:tr h="601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Fault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Model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System/Output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Graph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Results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</a:tr>
              <a:tr h="358142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Crash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Well-known</a:t>
                      </a:r>
                      <a:r>
                        <a:rPr lang="en-US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 Results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Decentralized Control</a:t>
                      </a:r>
                    </a:p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(e.g., [Tsitsiklis</a:t>
                      </a:r>
                      <a:r>
                        <a:rPr lang="en-US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 ‘84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  [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Jadbabaei ‘03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])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9999"/>
                    </a:solidFill>
                  </a:tcPr>
                </a:tc>
              </a:tr>
              <a:tr h="424193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Byzantine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[PSL ‘80] [</a:t>
                      </a:r>
                      <a:r>
                        <a:rPr lang="en-US" sz="18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FLM ‘85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[Dolev ‘83] [FLM ‘85]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[Dolev ‘83] [FLM </a:t>
                      </a:r>
                      <a:r>
                        <a:rPr lang="fr-FR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‘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85]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46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rgbClr val="C00000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5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78276"/>
              </p:ext>
            </p:extLst>
          </p:nvPr>
        </p:nvGraphicFramePr>
        <p:xfrm>
          <a:off x="236489" y="1129156"/>
          <a:ext cx="8690136" cy="519032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1243112"/>
                <a:gridCol w="1629541"/>
                <a:gridCol w="1636279"/>
                <a:gridCol w="1513489"/>
                <a:gridCol w="2667715"/>
              </a:tblGrid>
              <a:tr h="601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Fault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Model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System/Output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Graph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Results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</a:tr>
              <a:tr h="358142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Crash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Well-known</a:t>
                      </a:r>
                      <a:r>
                        <a:rPr lang="en-US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 Results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‘15</a:t>
                      </a:r>
                      <a:endParaRPr lang="en-US" b="1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Decentralized Control</a:t>
                      </a:r>
                    </a:p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(e.g., [Tsitsiklis</a:t>
                      </a:r>
                      <a:r>
                        <a:rPr lang="en-US" baseline="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 ‘84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  [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Jadbabaei ‘03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])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‘15</a:t>
                      </a:r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9999"/>
                    </a:solidFill>
                  </a:tcPr>
                </a:tc>
              </a:tr>
              <a:tr h="424193">
                <a:tc rowSpan="6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Byzantine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Synchronous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Exact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[PSL ‘80] [</a:t>
                      </a:r>
                      <a:r>
                        <a:rPr lang="en-US" sz="1800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FLM ‘85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‘15</a:t>
                      </a:r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Approximate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FF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[Dolev ‘83] [FLM ‘85]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343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PODC ‘12</a:t>
                      </a:r>
                      <a:endParaRPr lang="en-US" dirty="0">
                        <a:solidFill>
                          <a:schemeClr val="tx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9999"/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Asynchronous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Undirected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[Dolev ‘83] [FLM </a:t>
                      </a:r>
                      <a:r>
                        <a:rPr lang="fr-FR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‘</a:t>
                      </a:r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85]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0C2"/>
                    </a:solidFill>
                  </a:tcPr>
                </a:tc>
              </a:tr>
              <a:tr h="468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charset="0"/>
                          <a:ea typeface="Helvetica" charset="0"/>
                          <a:cs typeface="Helvetica" charset="0"/>
                        </a:rPr>
                        <a:t>Directed</a:t>
                      </a:r>
                      <a:endParaRPr lang="en-US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Open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Directed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1696452"/>
            <a:ext cx="8349916" cy="439954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Motivated by properties of wireless links</a:t>
            </a:r>
          </a:p>
          <a:p>
            <a:endParaRPr lang="en-US" dirty="0"/>
          </a:p>
          <a:p>
            <a:r>
              <a:rPr lang="en-US" dirty="0" smtClean="0"/>
              <a:t>Better understanding of network requirements for consensus</a:t>
            </a:r>
          </a:p>
          <a:p>
            <a:endParaRPr lang="en-US" dirty="0"/>
          </a:p>
          <a:p>
            <a:r>
              <a:rPr lang="en-US" dirty="0" smtClean="0"/>
              <a:t>Directed networks considered in several related contexts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36140</TotalTime>
  <Words>2423</Words>
  <Application>Microsoft Office PowerPoint</Application>
  <PresentationFormat>On-screen Show (4:3)</PresentationFormat>
  <Paragraphs>929</Paragraphs>
  <Slides>69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Design</vt:lpstr>
      <vt:lpstr>Fault-tolerant Consensus  in Directed Networks   Lewis Tseng    Boston College Oct. 13, 2017   (joint work with Nitin H. Vaidya)</vt:lpstr>
      <vt:lpstr>Fault-tolerant Consensus</vt:lpstr>
      <vt:lpstr>Message-Passing Communication</vt:lpstr>
      <vt:lpstr>Message-Passing Communication</vt:lpstr>
      <vt:lpstr>Goal</vt:lpstr>
      <vt:lpstr>Consensus</vt:lpstr>
      <vt:lpstr>Consensus</vt:lpstr>
      <vt:lpstr>Consensus</vt:lpstr>
      <vt:lpstr>Why Directed Networks?</vt:lpstr>
      <vt:lpstr>Past Work on Directed Networks</vt:lpstr>
      <vt:lpstr>Algorithms</vt:lpstr>
      <vt:lpstr>This Talk: Exact Consensus</vt:lpstr>
      <vt:lpstr>Intuition</vt:lpstr>
      <vt:lpstr>Intuition</vt:lpstr>
      <vt:lpstr>Why L, C, R?</vt:lpstr>
      <vt:lpstr>Crash Failures + Synchrony</vt:lpstr>
      <vt:lpstr>Exact Consensus</vt:lpstr>
      <vt:lpstr>Crash in Undirected Graphs</vt:lpstr>
      <vt:lpstr>k-propagate</vt:lpstr>
      <vt:lpstr>k-propagate</vt:lpstr>
      <vt:lpstr>Crash Failures + Synchrony</vt:lpstr>
      <vt:lpstr>Example</vt:lpstr>
      <vt:lpstr>Example</vt:lpstr>
      <vt:lpstr>Example</vt:lpstr>
      <vt:lpstr>Necessity: Intuition</vt:lpstr>
      <vt:lpstr>Necessity: Intuition</vt:lpstr>
      <vt:lpstr>Equivalent Condition</vt:lpstr>
      <vt:lpstr>Example</vt:lpstr>
      <vt:lpstr>Example</vt:lpstr>
      <vt:lpstr>Sufficiency: Intuition</vt:lpstr>
      <vt:lpstr>Sufficiency: Intuition</vt:lpstr>
      <vt:lpstr>Sufficiency: Intuition</vt:lpstr>
      <vt:lpstr>Sufficiency: Intuition</vt:lpstr>
      <vt:lpstr>Sufficiency: Intuition</vt:lpstr>
      <vt:lpstr>Algorithm Min-Max</vt:lpstr>
      <vt:lpstr>PowerPoint Presentation</vt:lpstr>
      <vt:lpstr>PowerPoint Presentation</vt:lpstr>
      <vt:lpstr>Algorithm Min-Max</vt:lpstr>
      <vt:lpstr>Algorithm Min-Max</vt:lpstr>
      <vt:lpstr>PowerPoint Presentation</vt:lpstr>
      <vt:lpstr>Algorithm Min-Max</vt:lpstr>
      <vt:lpstr>Sufficiency: Correctness</vt:lpstr>
      <vt:lpstr>Sufficiency: Correctness</vt:lpstr>
      <vt:lpstr>Byzantine Failures + Synchrony</vt:lpstr>
      <vt:lpstr>Exact Byzantine Consensus</vt:lpstr>
      <vt:lpstr>Byzantine Failures + Synchrony</vt:lpstr>
      <vt:lpstr>Example</vt:lpstr>
      <vt:lpstr>Example</vt:lpstr>
      <vt:lpstr>Example</vt:lpstr>
      <vt:lpstr>Necessity: Intuition</vt:lpstr>
      <vt:lpstr>Necessity: Intuition</vt:lpstr>
      <vt:lpstr>Equivalent Condition</vt:lpstr>
      <vt:lpstr>Key Properties</vt:lpstr>
      <vt:lpstr>Sufficiency: Algorithm BC</vt:lpstr>
      <vt:lpstr>Propagation</vt:lpstr>
      <vt:lpstr>Propagation</vt:lpstr>
      <vt:lpstr>Propagation</vt:lpstr>
      <vt:lpstr>Algorithm BC</vt:lpstr>
      <vt:lpstr>Algorithm BC</vt:lpstr>
      <vt:lpstr>Algorithm BC</vt:lpstr>
      <vt:lpstr>Algorithm BC</vt:lpstr>
      <vt:lpstr>2-clique Network</vt:lpstr>
      <vt:lpstr>2-clique Network</vt:lpstr>
      <vt:lpstr>Consensus</vt:lpstr>
      <vt:lpstr>Our Other Work</vt:lpstr>
      <vt:lpstr>Open Problems</vt:lpstr>
      <vt:lpstr>Open Problems</vt:lpstr>
      <vt:lpstr>Network of Trusts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joanne</cp:lastModifiedBy>
  <cp:revision>5684</cp:revision>
  <cp:lastPrinted>2000-07-13T16:55:05Z</cp:lastPrinted>
  <dcterms:created xsi:type="dcterms:W3CDTF">1996-09-30T18:28:10Z</dcterms:created>
  <dcterms:modified xsi:type="dcterms:W3CDTF">2017-10-31T13:31:21Z</dcterms:modified>
</cp:coreProperties>
</file>