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4v" ContentType="video/unknown"/>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8"/>
  </p:notesMasterIdLst>
  <p:handoutMasterIdLst>
    <p:handoutMasterId r:id="rId29"/>
  </p:handoutMasterIdLst>
  <p:sldIdLst>
    <p:sldId id="256" r:id="rId2"/>
    <p:sldId id="326" r:id="rId3"/>
    <p:sldId id="331" r:id="rId4"/>
    <p:sldId id="341" r:id="rId5"/>
    <p:sldId id="340" r:id="rId6"/>
    <p:sldId id="333" r:id="rId7"/>
    <p:sldId id="338" r:id="rId8"/>
    <p:sldId id="342" r:id="rId9"/>
    <p:sldId id="321" r:id="rId10"/>
    <p:sldId id="320" r:id="rId11"/>
    <p:sldId id="351" r:id="rId12"/>
    <p:sldId id="350" r:id="rId13"/>
    <p:sldId id="336" r:id="rId14"/>
    <p:sldId id="281" r:id="rId15"/>
    <p:sldId id="346" r:id="rId16"/>
    <p:sldId id="347" r:id="rId17"/>
    <p:sldId id="349" r:id="rId18"/>
    <p:sldId id="269" r:id="rId19"/>
    <p:sldId id="298" r:id="rId20"/>
    <p:sldId id="299" r:id="rId21"/>
    <p:sldId id="300" r:id="rId22"/>
    <p:sldId id="324" r:id="rId23"/>
    <p:sldId id="329" r:id="rId24"/>
    <p:sldId id="268" r:id="rId25"/>
    <p:sldId id="314" r:id="rId26"/>
    <p:sldId id="31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BFFFA"/>
    <a:srgbClr val="4D0000"/>
    <a:srgbClr val="DD5250"/>
    <a:srgbClr val="A83F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00" autoAdjust="0"/>
  </p:normalViewPr>
  <p:slideViewPr>
    <p:cSldViewPr snapToGrid="0" snapToObjects="1">
      <p:cViewPr varScale="1">
        <p:scale>
          <a:sx n="56" d="100"/>
          <a:sy n="56" d="100"/>
        </p:scale>
        <p:origin x="-115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714878-1367-BC4B-B4BC-189C5B8E5E84}" type="datetimeFigureOut">
              <a:rPr lang="en-US" smtClean="0"/>
              <a:t>10/24/13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AA4C10-6DCC-2C47-B759-30A3DFCF5486}" type="slidenum">
              <a:rPr lang="en-US" smtClean="0"/>
              <a:t>‹#›</a:t>
            </a:fld>
            <a:endParaRPr lang="en-US"/>
          </a:p>
        </p:txBody>
      </p:sp>
    </p:spTree>
    <p:extLst>
      <p:ext uri="{BB962C8B-B14F-4D97-AF65-F5344CB8AC3E}">
        <p14:creationId xmlns:p14="http://schemas.microsoft.com/office/powerpoint/2010/main" val="233277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005E6A-6A11-AA4A-BE60-B7B2A17CF306}" type="datetimeFigureOut">
              <a:rPr lang="en-US" smtClean="0"/>
              <a:t>10/24/13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22E20-DAAA-4A4D-A720-A64F551BF3D4}" type="slidenum">
              <a:rPr lang="en-US" smtClean="0"/>
              <a:t>‹#›</a:t>
            </a:fld>
            <a:endParaRPr lang="en-US"/>
          </a:p>
        </p:txBody>
      </p:sp>
    </p:spTree>
    <p:extLst>
      <p:ext uri="{BB962C8B-B14F-4D97-AF65-F5344CB8AC3E}">
        <p14:creationId xmlns:p14="http://schemas.microsoft.com/office/powerpoint/2010/main" val="1471334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a:t>
            </a:fld>
            <a:endParaRPr lang="en-US"/>
          </a:p>
        </p:txBody>
      </p:sp>
    </p:spTree>
    <p:extLst>
      <p:ext uri="{BB962C8B-B14F-4D97-AF65-F5344CB8AC3E}">
        <p14:creationId xmlns:p14="http://schemas.microsoft.com/office/powerpoint/2010/main" val="139939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estimate h1 and h2 using standard channel estimation techniques: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We transmit a signal x from first antenna alone, gets multiplied by h1 over the air, we get at the receive antenna y1=h1*x. We know x and we receive y1. so we can compute h1=y1/x</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We stop transmitting from first antenna and transmit x from second antenna. It gets multiplied by h2 over the air. We can compute h2=y2/x</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of  1 reflectors. What if have multiple reflectors? Wireless signals linearly combine. But, key thing to note is that our estimation of h1 did not assume 1 reflector. So, the technique really cancels out all static reflections.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10</a:t>
            </a:fld>
            <a:endParaRPr lang="en-US"/>
          </a:p>
        </p:txBody>
      </p:sp>
    </p:spTree>
    <p:extLst>
      <p:ext uri="{BB962C8B-B14F-4D97-AF65-F5344CB8AC3E}">
        <p14:creationId xmlns:p14="http://schemas.microsoft.com/office/powerpoint/2010/main" val="141091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11</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12</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13</a:t>
            </a:fld>
            <a:endParaRPr lang="en-US"/>
          </a:p>
        </p:txBody>
      </p:sp>
    </p:spTree>
    <p:extLst>
      <p:ext uri="{BB962C8B-B14F-4D97-AF65-F5344CB8AC3E}">
        <p14:creationId xmlns:p14="http://schemas.microsoft.com/office/powerpoint/2010/main" val="13243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14</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15</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16</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talked in class about</a:t>
            </a:r>
            <a:r>
              <a:rPr lang="en-US" baseline="0" dirty="0" smtClean="0"/>
              <a:t> the relationship between </a:t>
            </a:r>
            <a:r>
              <a:rPr lang="en-US" baseline="0" dirty="0" err="1" smtClean="0"/>
              <a:t>doppler</a:t>
            </a:r>
            <a:r>
              <a:rPr lang="en-US" baseline="0" dirty="0" smtClean="0"/>
              <a:t> shift, ISAR, SAR, and antenna arrays.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Doppler shift is change in carrier frequency due to motion. Recall siren example given in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a:t>
            </a:r>
            <a:r>
              <a:rPr lang="en-US" baseline="0" dirty="0" err="1" smtClean="0"/>
              <a:t>doppler</a:t>
            </a:r>
            <a:r>
              <a:rPr lang="en-US" baseline="0" dirty="0" smtClean="0"/>
              <a:t>) = f(transmitted)*v/</a:t>
            </a:r>
            <a:r>
              <a:rPr lang="en-US" baseline="0" dirty="0" err="1" smtClean="0"/>
              <a:t>speed_of_wave</a:t>
            </a:r>
            <a:r>
              <a:rPr lang="en-US" baseline="0" dirty="0" smtClean="0"/>
              <a:t>. You can derive it by looking at what happens to the wavelengths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summary of what we said: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For antenna arrays: MP(theta) = sum(A[k]*e^(-j2*pi*d/lambda*k*</a:t>
            </a:r>
            <a:r>
              <a:rPr lang="en-US" baseline="0" dirty="0" err="1" smtClean="0"/>
              <a:t>cos</a:t>
            </a:r>
            <a:r>
              <a:rPr lang="en-US" baseline="0" dirty="0" smtClean="0"/>
              <a:t>(theta))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We don</a:t>
            </a:r>
            <a:r>
              <a:rPr lang="fr-FR" baseline="0" dirty="0" smtClean="0"/>
              <a:t>’</a:t>
            </a:r>
            <a:r>
              <a:rPr lang="en-US" baseline="0" dirty="0" smtClean="0"/>
              <a:t>t know d for our case, because person is moving, we assume some velocity v =&gt; d=</a:t>
            </a:r>
            <a:r>
              <a:rPr lang="en-US" baseline="0" dirty="0" err="1" smtClean="0"/>
              <a:t>vT</a:t>
            </a:r>
            <a:r>
              <a:rPr lang="en-US" baseline="0" dirty="0" smtClean="0"/>
              <a:t> where T is sampling rate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Instead of taking A[k] from the different antenna array elements, we take h[k] which is the channel across time and treat it as an antenna array</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This gives us: MP(theta) = sum(h[k]*e^(-j2*pi*</a:t>
            </a:r>
            <a:r>
              <a:rPr lang="en-US" baseline="0" dirty="0" err="1" smtClean="0"/>
              <a:t>vT</a:t>
            </a:r>
            <a:r>
              <a:rPr lang="en-US" baseline="0" dirty="0" smtClean="0"/>
              <a:t>/lambda*k*</a:t>
            </a:r>
            <a:r>
              <a:rPr lang="en-US" baseline="0" dirty="0" err="1" smtClean="0"/>
              <a:t>cos</a:t>
            </a:r>
            <a:r>
              <a:rPr lang="en-US" baseline="0" dirty="0" smtClean="0"/>
              <a:t>(theta))</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For </a:t>
            </a:r>
            <a:r>
              <a:rPr lang="en-US" baseline="0" dirty="0" err="1" smtClean="0"/>
              <a:t>doppler</a:t>
            </a:r>
            <a:r>
              <a:rPr lang="en-US" baseline="0" dirty="0" smtClean="0"/>
              <a:t> shift, it’s a frequency shift. To get frequency shift, typically do an FFT or any </a:t>
            </a:r>
            <a:r>
              <a:rPr lang="en-US" baseline="0" dirty="0" err="1" smtClean="0"/>
              <a:t>fourier</a:t>
            </a:r>
            <a:r>
              <a:rPr lang="en-US" baseline="0" dirty="0" smtClean="0"/>
              <a:t> transform</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The DFT of the channel is: H(</a:t>
            </a:r>
            <a:r>
              <a:rPr lang="en-US" baseline="0" dirty="0" err="1" smtClean="0"/>
              <a:t>f_doppler</a:t>
            </a:r>
            <a:r>
              <a:rPr lang="en-US" baseline="0" dirty="0" smtClean="0"/>
              <a:t>) = sum(h[k]*e^(j2*pi*T*</a:t>
            </a:r>
            <a:r>
              <a:rPr lang="en-US" baseline="0" dirty="0" err="1" smtClean="0"/>
              <a:t>f_doppler</a:t>
            </a:r>
            <a:r>
              <a:rPr lang="en-US" baseline="0" dirty="0" smtClean="0"/>
              <a:t>*k))</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Recall </a:t>
            </a:r>
            <a:r>
              <a:rPr lang="en-US" baseline="0" dirty="0" err="1" smtClean="0"/>
              <a:t>f_doppler</a:t>
            </a:r>
            <a:r>
              <a:rPr lang="en-US" baseline="0" dirty="0" smtClean="0"/>
              <a:t> = f(transmitted)*v/</a:t>
            </a:r>
            <a:r>
              <a:rPr lang="en-US" baseline="0" dirty="0" err="1" smtClean="0"/>
              <a:t>speed_of_wave</a:t>
            </a:r>
            <a:r>
              <a:rPr lang="en-US" baseline="0" dirty="0" smtClean="0"/>
              <a:t> = f*v/c (where c is speed of light because electromagnetic wave)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Because lambda = c/f, we get: </a:t>
            </a:r>
            <a:r>
              <a:rPr lang="en-US" baseline="0" dirty="0" err="1" smtClean="0"/>
              <a:t>f_doppler</a:t>
            </a:r>
            <a:r>
              <a:rPr lang="en-US" baseline="0" dirty="0" smtClean="0"/>
              <a:t> = v/lambda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This gives us: H(</a:t>
            </a:r>
            <a:r>
              <a:rPr lang="en-US" baseline="0" dirty="0" err="1" smtClean="0"/>
              <a:t>f_doppler</a:t>
            </a:r>
            <a:r>
              <a:rPr lang="en-US" baseline="0" dirty="0" smtClean="0"/>
              <a:t>) = sum(h[k]*e^(j2*pi*T*v/lambda*k)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means that the only difference between Doppler and ISAR is the cosine theta. Because people tend to move at fairly constant speed indoors, this theta gives us an intuitive way to look at interpret motion, and we can start getting some understanding of whether someone is moving in a circle or straight line, etc.</a:t>
            </a:r>
          </a:p>
        </p:txBody>
      </p:sp>
      <p:sp>
        <p:nvSpPr>
          <p:cNvPr id="4" name="Slide Number Placeholder 3"/>
          <p:cNvSpPr>
            <a:spLocks noGrp="1"/>
          </p:cNvSpPr>
          <p:nvPr>
            <p:ph type="sldNum" sz="quarter" idx="10"/>
          </p:nvPr>
        </p:nvSpPr>
        <p:spPr/>
        <p:txBody>
          <a:bodyPr/>
          <a:lstStyle/>
          <a:p>
            <a:fld id="{EE922E20-DAAA-4A4D-A720-A64F551BF3D4}" type="slidenum">
              <a:rPr lang="en-US" smtClean="0"/>
              <a:t>17</a:t>
            </a:fld>
            <a:endParaRPr lang="en-US"/>
          </a:p>
        </p:txBody>
      </p:sp>
    </p:spTree>
    <p:extLst>
      <p:ext uri="{BB962C8B-B14F-4D97-AF65-F5344CB8AC3E}">
        <p14:creationId xmlns:p14="http://schemas.microsoft.com/office/powerpoint/2010/main" val="413569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18</a:t>
            </a:fld>
            <a:endParaRPr lang="en-US"/>
          </a:p>
        </p:txBody>
      </p:sp>
    </p:spTree>
    <p:extLst>
      <p:ext uri="{BB962C8B-B14F-4D97-AF65-F5344CB8AC3E}">
        <p14:creationId xmlns:p14="http://schemas.microsoft.com/office/powerpoint/2010/main" val="2859123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19</a:t>
            </a:fld>
            <a:endParaRPr lang="en-US"/>
          </a:p>
        </p:txBody>
      </p:sp>
    </p:spTree>
    <p:extLst>
      <p:ext uri="{BB962C8B-B14F-4D97-AF65-F5344CB8AC3E}">
        <p14:creationId xmlns:p14="http://schemas.microsoft.com/office/powerpoint/2010/main" val="320433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2</a:t>
            </a:fld>
            <a:endParaRPr lang="en-US"/>
          </a:p>
        </p:txBody>
      </p:sp>
    </p:spTree>
    <p:extLst>
      <p:ext uri="{BB962C8B-B14F-4D97-AF65-F5344CB8AC3E}">
        <p14:creationId xmlns:p14="http://schemas.microsoft.com/office/powerpoint/2010/main" val="58972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20</a:t>
            </a:fld>
            <a:endParaRPr lang="en-US"/>
          </a:p>
        </p:txBody>
      </p:sp>
    </p:spTree>
    <p:extLst>
      <p:ext uri="{BB962C8B-B14F-4D97-AF65-F5344CB8AC3E}">
        <p14:creationId xmlns:p14="http://schemas.microsoft.com/office/powerpoint/2010/main" val="159937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21</a:t>
            </a:fld>
            <a:endParaRPr lang="en-US"/>
          </a:p>
        </p:txBody>
      </p:sp>
    </p:spTree>
    <p:extLst>
      <p:ext uri="{BB962C8B-B14F-4D97-AF65-F5344CB8AC3E}">
        <p14:creationId xmlns:p14="http://schemas.microsoft.com/office/powerpoint/2010/main" val="198531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22</a:t>
            </a:fld>
            <a:endParaRPr lang="en-US"/>
          </a:p>
        </p:txBody>
      </p:sp>
    </p:spTree>
    <p:extLst>
      <p:ext uri="{BB962C8B-B14F-4D97-AF65-F5344CB8AC3E}">
        <p14:creationId xmlns:p14="http://schemas.microsoft.com/office/powerpoint/2010/main" val="88800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experiments, remember that a single</a:t>
            </a:r>
            <a:r>
              <a:rPr lang="en-US" baseline="0" dirty="0" smtClean="0"/>
              <a:t> human appears as one bright curvy line.</a:t>
            </a:r>
          </a:p>
        </p:txBody>
      </p:sp>
      <p:sp>
        <p:nvSpPr>
          <p:cNvPr id="4" name="Slide Number Placeholder 3"/>
          <p:cNvSpPr>
            <a:spLocks noGrp="1"/>
          </p:cNvSpPr>
          <p:nvPr>
            <p:ph type="sldNum" sz="quarter" idx="10"/>
          </p:nvPr>
        </p:nvSpPr>
        <p:spPr/>
        <p:txBody>
          <a:bodyPr/>
          <a:lstStyle/>
          <a:p>
            <a:fld id="{EE922E20-DAAA-4A4D-A720-A64F551BF3D4}" type="slidenum">
              <a:rPr lang="en-US" smtClean="0"/>
              <a:t>23</a:t>
            </a:fld>
            <a:endParaRPr lang="en-US"/>
          </a:p>
        </p:txBody>
      </p:sp>
    </p:spTree>
    <p:extLst>
      <p:ext uri="{BB962C8B-B14F-4D97-AF65-F5344CB8AC3E}">
        <p14:creationId xmlns:p14="http://schemas.microsoft.com/office/powerpoint/2010/main" val="435460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important</a:t>
            </a:r>
            <a:r>
              <a:rPr lang="en-US" baseline="0" dirty="0" smtClean="0"/>
              <a:t> thing to note is that when the different antenna arrays are super-imposed, the signal becomes much noisier.</a:t>
            </a:r>
          </a:p>
          <a:p>
            <a:endParaRPr lang="en-US" baseline="0" dirty="0" smtClean="0"/>
          </a:p>
          <a:p>
            <a:r>
              <a:rPr lang="en-US" baseline="0" dirty="0" smtClean="0"/>
              <a:t>We need a way to disentangle the signals from different reflectors (people).</a:t>
            </a:r>
          </a:p>
          <a:p>
            <a:pPr marL="171450" indent="-171450">
              <a:buFontTx/>
              <a:buChar char="-"/>
            </a:pPr>
            <a:r>
              <a:rPr lang="en-US" baseline="0" dirty="0" smtClean="0"/>
              <a:t>One option: MUSIC algorithm allows disentangling independent sources</a:t>
            </a:r>
          </a:p>
          <a:p>
            <a:pPr marL="171450" indent="-171450">
              <a:buFontTx/>
              <a:buChar char="-"/>
            </a:pPr>
            <a:r>
              <a:rPr lang="en-US" baseline="0" dirty="0" smtClean="0"/>
              <a:t>Problem with it: the reflections are all correlated because come from same source!</a:t>
            </a:r>
          </a:p>
          <a:p>
            <a:pPr marL="171450" indent="-171450">
              <a:buFontTx/>
              <a:buChar char="-"/>
            </a:pPr>
            <a:r>
              <a:rPr lang="en-US" baseline="0" dirty="0" smtClean="0"/>
              <a:t>To deal with this, use smoothed music algorithm. It uses the fact that signals arriving from different directions are get shifted by different amounts in an antenna array</a:t>
            </a:r>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24</a:t>
            </a:fld>
            <a:endParaRPr lang="en-US"/>
          </a:p>
        </p:txBody>
      </p:sp>
    </p:spTree>
    <p:extLst>
      <p:ext uri="{BB962C8B-B14F-4D97-AF65-F5344CB8AC3E}">
        <p14:creationId xmlns:p14="http://schemas.microsoft.com/office/powerpoint/2010/main" val="435460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curve</a:t>
            </a:r>
            <a:r>
              <a:rPr lang="en-US" baseline="0" dirty="0" smtClean="0"/>
              <a:t> of 1 person, energy is concentrated in 1 place =&gt; variance is small.</a:t>
            </a:r>
          </a:p>
          <a:p>
            <a:r>
              <a:rPr lang="en-US" baseline="0" dirty="0" smtClean="0"/>
              <a:t>More people, energy is spread out =&gt; </a:t>
            </a:r>
            <a:r>
              <a:rPr lang="en-US" baseline="0" smtClean="0"/>
              <a:t>variance increases</a:t>
            </a:r>
          </a:p>
          <a:p>
            <a:endParaRPr lang="en-US" baseline="0" dirty="0" smtClean="0"/>
          </a:p>
          <a:p>
            <a:r>
              <a:rPr lang="en-US" baseline="0" dirty="0" smtClean="0"/>
              <a:t>Use simple machine learning algorithm, train on set and test on another set.</a:t>
            </a:r>
          </a:p>
          <a:p>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25</a:t>
            </a:fld>
            <a:endParaRPr lang="en-US"/>
          </a:p>
        </p:txBody>
      </p:sp>
    </p:spTree>
    <p:extLst>
      <p:ext uri="{BB962C8B-B14F-4D97-AF65-F5344CB8AC3E}">
        <p14:creationId xmlns:p14="http://schemas.microsoft.com/office/powerpoint/2010/main" val="2105003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26</a:t>
            </a:fld>
            <a:endParaRPr lang="en-US"/>
          </a:p>
        </p:txBody>
      </p:sp>
    </p:spTree>
    <p:extLst>
      <p:ext uri="{BB962C8B-B14F-4D97-AF65-F5344CB8AC3E}">
        <p14:creationId xmlns:p14="http://schemas.microsoft.com/office/powerpoint/2010/main" val="182487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3</a:t>
            </a:fld>
            <a:endParaRPr lang="en-US"/>
          </a:p>
        </p:txBody>
      </p:sp>
    </p:spTree>
    <p:extLst>
      <p:ext uri="{BB962C8B-B14F-4D97-AF65-F5344CB8AC3E}">
        <p14:creationId xmlns:p14="http://schemas.microsoft.com/office/powerpoint/2010/main" val="347464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technical problem with the wall’s reflection is due to the limited dynamic range of the ADC (analog to digital converter). The dynamic range is the ratio of the strongest to the weakest signals that can be registered simultaneously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an ADC with 10 effective number of bits, the ratio is about 4K &lt; 10K.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Therefore, the wall’s reflection will saturate the ADC and prevent it from registering any signal coming from behind the wall.</a:t>
            </a: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4</a:t>
            </a:fld>
            <a:endParaRPr lang="en-US"/>
          </a:p>
        </p:txBody>
      </p:sp>
    </p:spTree>
    <p:extLst>
      <p:ext uri="{BB962C8B-B14F-4D97-AF65-F5344CB8AC3E}">
        <p14:creationId xmlns:p14="http://schemas.microsoft.com/office/powerpoint/2010/main" val="347464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5</a:t>
            </a:fld>
            <a:endParaRPr lang="en-US"/>
          </a:p>
        </p:txBody>
      </p:sp>
    </p:spTree>
    <p:extLst>
      <p:ext uri="{BB962C8B-B14F-4D97-AF65-F5344CB8AC3E}">
        <p14:creationId xmlns:p14="http://schemas.microsoft.com/office/powerpoint/2010/main" val="105162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6</a:t>
            </a:fld>
            <a:endParaRPr lang="en-US"/>
          </a:p>
        </p:txBody>
      </p:sp>
    </p:spTree>
    <p:extLst>
      <p:ext uri="{BB962C8B-B14F-4D97-AF65-F5344CB8AC3E}">
        <p14:creationId xmlns:p14="http://schemas.microsoft.com/office/powerpoint/2010/main" val="4087260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2E20-DAAA-4A4D-A720-A64F551BF3D4}" type="slidenum">
              <a:rPr lang="en-US" smtClean="0"/>
              <a:t>7</a:t>
            </a:fld>
            <a:endParaRPr lang="en-US"/>
          </a:p>
        </p:txBody>
      </p:sp>
    </p:spTree>
    <p:extLst>
      <p:ext uri="{BB962C8B-B14F-4D97-AF65-F5344CB8AC3E}">
        <p14:creationId xmlns:p14="http://schemas.microsoft.com/office/powerpoint/2010/main" val="101245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8</a:t>
            </a:fld>
            <a:endParaRPr lang="en-US"/>
          </a:p>
        </p:txBody>
      </p:sp>
    </p:spTree>
    <p:extLst>
      <p:ext uri="{BB962C8B-B14F-4D97-AF65-F5344CB8AC3E}">
        <p14:creationId xmlns:p14="http://schemas.microsoft.com/office/powerpoint/2010/main" val="141091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E922E20-DAAA-4A4D-A720-A64F551BF3D4}" type="slidenum">
              <a:rPr lang="en-US" smtClean="0"/>
              <a:t>9</a:t>
            </a:fld>
            <a:endParaRPr lang="en-US"/>
          </a:p>
        </p:txBody>
      </p:sp>
    </p:spTree>
    <p:extLst>
      <p:ext uri="{BB962C8B-B14F-4D97-AF65-F5344CB8AC3E}">
        <p14:creationId xmlns:p14="http://schemas.microsoft.com/office/powerpoint/2010/main" val="141091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1CC708-D899-2348-B84A-C4A6CEFF6010}" type="datetimeFigureOut">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CC708-D899-2348-B84A-C4A6CEFF6010}" type="datetimeFigureOut">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CC708-D899-2348-B84A-C4A6CEFF6010}" type="datetimeFigureOut">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CC708-D899-2348-B84A-C4A6CEFF6010}" type="datetimeFigureOut">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1CC708-D899-2348-B84A-C4A6CEFF6010}" type="datetimeFigureOut">
              <a:rPr lang="en-US" smtClean="0"/>
              <a:t>10/24/13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1CC708-D899-2348-B84A-C4A6CEFF6010}" type="datetimeFigureOut">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1CC708-D899-2348-B84A-C4A6CEFF6010}" type="datetimeFigureOut">
              <a:rPr lang="en-US" smtClean="0"/>
              <a:t>10/24/13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1CC708-D899-2348-B84A-C4A6CEFF6010}" type="datetimeFigureOut">
              <a:rPr lang="en-US" smtClean="0"/>
              <a:t>10/24/13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CC708-D899-2348-B84A-C4A6CEFF6010}" type="datetimeFigureOut">
              <a:rPr lang="en-US" smtClean="0"/>
              <a:t>10/24/13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1CC708-D899-2348-B84A-C4A6CEFF6010}" type="datetimeFigureOut">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1CC708-D899-2348-B84A-C4A6CEFF6010}" type="datetimeFigureOut">
              <a:rPr lang="en-US" smtClean="0"/>
              <a:t>10/24/13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C3C24-0152-7D42-A0E0-DF05205ADA5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CC708-D899-2348-B84A-C4A6CEFF6010}" type="datetimeFigureOut">
              <a:rPr lang="en-US" smtClean="0"/>
              <a:t>10/24/13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C3C24-0152-7D42-A0E0-DF05205ADA5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3.wdp"/><Relationship Id="rId5" Type="http://schemas.openxmlformats.org/officeDocument/2006/relationships/image" Target="../media/image3.png"/><Relationship Id="rId6" Type="http://schemas.openxmlformats.org/officeDocument/2006/relationships/image" Target="../media/image11.png"/><Relationship Id="rId7" Type="http://schemas.microsoft.com/office/2007/relationships/hdphoto" Target="../media/hdphoto4.wdp"/><Relationship Id="rId8" Type="http://schemas.openxmlformats.org/officeDocument/2006/relationships/image" Target="../media/image12.png"/><Relationship Id="rId9" Type="http://schemas.microsoft.com/office/2007/relationships/hdphoto" Target="../media/hdphoto5.wdp"/><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20.png"/><Relationship Id="rId1" Type="http://schemas.microsoft.com/office/2007/relationships/media" Target="../media/media2.m4v"/><Relationship Id="rId2" Type="http://schemas.openxmlformats.org/officeDocument/2006/relationships/video" Target="../media/media2.m4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microsoft.com/office/2007/relationships/hdphoto" Target="../media/hdphoto2.wdp"/><Relationship Id="rId7" Type="http://schemas.openxmlformats.org/officeDocument/2006/relationships/image" Target="../media/image6.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microsoft.com/office/2007/relationships/hdphoto" Target="../media/hdphoto2.wdp"/><Relationship Id="rId7" Type="http://schemas.openxmlformats.org/officeDocument/2006/relationships/image" Target="../media/image6.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132" y="1435640"/>
            <a:ext cx="7772400" cy="1470025"/>
          </a:xfrm>
        </p:spPr>
        <p:txBody>
          <a:bodyPr>
            <a:normAutofit/>
          </a:bodyPr>
          <a:lstStyle/>
          <a:p>
            <a:r>
              <a:rPr lang="en-US" sz="4800" b="1" dirty="0" smtClean="0"/>
              <a:t>See Through Walls with Wi-Vi</a:t>
            </a:r>
            <a:endParaRPr lang="en-US" sz="4800" b="1"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343561" y="5286984"/>
            <a:ext cx="2056077" cy="1063267"/>
          </a:xfrm>
          <a:prstGeom prst="rect">
            <a:avLst/>
          </a:prstGeom>
        </p:spPr>
      </p:pic>
      <p:sp>
        <p:nvSpPr>
          <p:cNvPr id="5" name="Rectangle 4"/>
          <p:cNvSpPr/>
          <p:nvPr/>
        </p:nvSpPr>
        <p:spPr>
          <a:xfrm>
            <a:off x="2587755" y="5286984"/>
            <a:ext cx="6216490" cy="523220"/>
          </a:xfrm>
          <a:prstGeom prst="rect">
            <a:avLst/>
          </a:prstGeom>
        </p:spPr>
        <p:txBody>
          <a:bodyPr wrap="none">
            <a:spAutoFit/>
          </a:bodyPr>
          <a:lstStyle/>
          <a:p>
            <a:r>
              <a:rPr lang="en-US" sz="2800" b="1" dirty="0"/>
              <a:t>6.888: Wireless Communication </a:t>
            </a:r>
            <a:r>
              <a:rPr lang="en-US" sz="2800" b="1" dirty="0" smtClean="0"/>
              <a:t>Systems</a:t>
            </a:r>
            <a:endParaRPr lang="en-US" sz="2800" b="1" dirty="0"/>
          </a:p>
        </p:txBody>
      </p:sp>
      <p:sp>
        <p:nvSpPr>
          <p:cNvPr id="7" name="Rectangle 6"/>
          <p:cNvSpPr/>
          <p:nvPr/>
        </p:nvSpPr>
        <p:spPr>
          <a:xfrm>
            <a:off x="4614947" y="5762288"/>
            <a:ext cx="2012214" cy="400110"/>
          </a:xfrm>
          <a:prstGeom prst="rect">
            <a:avLst/>
          </a:prstGeom>
        </p:spPr>
        <p:txBody>
          <a:bodyPr wrap="none">
            <a:spAutoFit/>
          </a:bodyPr>
          <a:lstStyle/>
          <a:p>
            <a:r>
              <a:rPr lang="en-US" sz="2000" b="1" dirty="0" smtClean="0">
                <a:solidFill>
                  <a:schemeClr val="tx1">
                    <a:lumMod val="75000"/>
                  </a:schemeClr>
                </a:solidFill>
              </a:rPr>
              <a:t>October 24, 2013</a:t>
            </a:r>
            <a:endParaRPr lang="en-US" sz="2000" b="1" dirty="0">
              <a:solidFill>
                <a:schemeClr val="tx1">
                  <a:lumMod val="75000"/>
                </a:schemeClr>
              </a:solidFill>
            </a:endParaRPr>
          </a:p>
        </p:txBody>
      </p:sp>
    </p:spTree>
    <p:extLst>
      <p:ext uri="{BB962C8B-B14F-4D97-AF65-F5344CB8AC3E}">
        <p14:creationId xmlns:p14="http://schemas.microsoft.com/office/powerpoint/2010/main" val="24829807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Eliminating the Wall’s Reflection</a:t>
            </a:r>
          </a:p>
        </p:txBody>
      </p:sp>
      <p:grpSp>
        <p:nvGrpSpPr>
          <p:cNvPr id="28" name="Group 27"/>
          <p:cNvGrpSpPr/>
          <p:nvPr/>
        </p:nvGrpSpPr>
        <p:grpSpPr>
          <a:xfrm rot="5400000" flipH="1">
            <a:off x="3537260" y="5079932"/>
            <a:ext cx="627879" cy="535195"/>
            <a:chOff x="3423620" y="3075785"/>
            <a:chExt cx="385771" cy="216641"/>
          </a:xfrm>
          <a:noFill/>
          <a:effectLst/>
        </p:grpSpPr>
        <p:cxnSp>
          <p:nvCxnSpPr>
            <p:cNvPr id="39" name="Straight Connector 38"/>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1" name="Isosceles Triangle 40"/>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Connector 29"/>
          <p:cNvCxnSpPr/>
          <p:nvPr/>
        </p:nvCxnSpPr>
        <p:spPr>
          <a:xfrm>
            <a:off x="2572679" y="394821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rot="5400000" flipH="1">
            <a:off x="3537258" y="3366674"/>
            <a:ext cx="627879" cy="535195"/>
            <a:chOff x="3423620" y="3075785"/>
            <a:chExt cx="385771" cy="216641"/>
          </a:xfrm>
          <a:noFill/>
          <a:effectLst/>
        </p:grpSpPr>
        <p:cxnSp>
          <p:nvCxnSpPr>
            <p:cNvPr id="36" name="Straight Connector 35"/>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Isosceles Triangle 37"/>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ounded Rectangle 33"/>
          <p:cNvSpPr/>
          <p:nvPr/>
        </p:nvSpPr>
        <p:spPr>
          <a:xfrm rot="16200000">
            <a:off x="1973717" y="4440960"/>
            <a:ext cx="2803512" cy="416259"/>
          </a:xfrm>
          <a:prstGeom prst="roundRect">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2572682" y="569083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219841" y="5033578"/>
            <a:ext cx="1604806" cy="365635"/>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42470" y="5330918"/>
            <a:ext cx="906173" cy="661101"/>
          </a:xfrm>
          <a:prstGeom prst="rect">
            <a:avLst/>
          </a:prstGeom>
          <a:noFill/>
          <a:effectLst/>
        </p:spPr>
        <p:txBody>
          <a:bodyPr wrap="square" rtlCol="0">
            <a:spAutoFit/>
          </a:bodyPr>
          <a:lstStyle/>
          <a:p>
            <a:r>
              <a:rPr lang="en-US" sz="3600" b="1" dirty="0" smtClean="0">
                <a:solidFill>
                  <a:schemeClr val="accent4">
                    <a:lumMod val="75000"/>
                    <a:lumOff val="25000"/>
                  </a:schemeClr>
                </a:solidFill>
              </a:rPr>
              <a:t>h</a:t>
            </a:r>
            <a:r>
              <a:rPr lang="en-US" sz="3600" b="1" baseline="-25000" dirty="0">
                <a:solidFill>
                  <a:schemeClr val="accent4">
                    <a:lumMod val="75000"/>
                    <a:lumOff val="25000"/>
                  </a:schemeClr>
                </a:solidFill>
              </a:rPr>
              <a:t>2</a:t>
            </a:r>
          </a:p>
        </p:txBody>
      </p:sp>
      <p:cxnSp>
        <p:nvCxnSpPr>
          <p:cNvPr id="19" name="Straight Arrow Connector 18"/>
          <p:cNvCxnSpPr/>
          <p:nvPr/>
        </p:nvCxnSpPr>
        <p:spPr>
          <a:xfrm>
            <a:off x="4229156" y="3661267"/>
            <a:ext cx="1595491" cy="286944"/>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527031" y="2926436"/>
            <a:ext cx="906172" cy="646331"/>
          </a:xfrm>
          <a:prstGeom prst="rect">
            <a:avLst/>
          </a:prstGeom>
          <a:noFill/>
          <a:effectLst/>
        </p:spPr>
        <p:txBody>
          <a:bodyPr wrap="square" rtlCol="0">
            <a:spAutoFit/>
          </a:bodyPr>
          <a:lstStyle/>
          <a:p>
            <a:r>
              <a:rPr lang="en-US" sz="3600" b="1" dirty="0" smtClean="0">
                <a:solidFill>
                  <a:schemeClr val="accent4">
                    <a:lumMod val="75000"/>
                    <a:lumOff val="25000"/>
                  </a:schemeClr>
                </a:solidFill>
              </a:rPr>
              <a:t>h</a:t>
            </a:r>
            <a:r>
              <a:rPr lang="en-US" sz="3600" b="1" baseline="-25000" dirty="0" smtClean="0">
                <a:solidFill>
                  <a:schemeClr val="accent4">
                    <a:lumMod val="75000"/>
                    <a:lumOff val="25000"/>
                  </a:schemeClr>
                </a:solidFill>
              </a:rPr>
              <a:t>1</a:t>
            </a:r>
            <a:endParaRPr lang="en-US" sz="3600" b="1" baseline="-25000" dirty="0">
              <a:solidFill>
                <a:schemeClr val="accent4">
                  <a:lumMod val="75000"/>
                  <a:lumOff val="25000"/>
                </a:schemeClr>
              </a:solidFill>
            </a:endParaRPr>
          </a:p>
        </p:txBody>
      </p:sp>
      <p:sp>
        <p:nvSpPr>
          <p:cNvPr id="47" name="TextBox 46"/>
          <p:cNvSpPr txBox="1"/>
          <p:nvPr/>
        </p:nvSpPr>
        <p:spPr>
          <a:xfrm>
            <a:off x="3965082" y="1740788"/>
            <a:ext cx="3985732" cy="584776"/>
          </a:xfrm>
          <a:prstGeom prst="rect">
            <a:avLst/>
          </a:prstGeom>
          <a:noFill/>
          <a:effectLst/>
        </p:spPr>
        <p:txBody>
          <a:bodyPr wrap="square" rtlCol="0">
            <a:spAutoFit/>
          </a:bodyPr>
          <a:lstStyle/>
          <a:p>
            <a:pPr algn="ctr"/>
            <a:r>
              <a:rPr lang="en-US" sz="3200" b="1" dirty="0" smtClean="0"/>
              <a:t>y = h</a:t>
            </a:r>
            <a:r>
              <a:rPr lang="en-US" sz="3200" b="1" baseline="-25000" dirty="0" smtClean="0"/>
              <a:t>1</a:t>
            </a:r>
            <a:r>
              <a:rPr lang="en-US" sz="3200" b="1" dirty="0" smtClean="0"/>
              <a:t> x + h</a:t>
            </a:r>
            <a:r>
              <a:rPr lang="en-US" sz="3200" b="1" baseline="-25000" dirty="0" smtClean="0"/>
              <a:t>2</a:t>
            </a:r>
            <a:r>
              <a:rPr lang="en-US" sz="3200" b="1" dirty="0" smtClean="0"/>
              <a:t>αx</a:t>
            </a:r>
            <a:endParaRPr lang="en-US" sz="3200" b="1" baseline="-25000" dirty="0"/>
          </a:p>
        </p:txBody>
      </p:sp>
      <p:cxnSp>
        <p:nvCxnSpPr>
          <p:cNvPr id="50" name="Straight Arrow Connector 49"/>
          <p:cNvCxnSpPr/>
          <p:nvPr/>
        </p:nvCxnSpPr>
        <p:spPr>
          <a:xfrm flipV="1">
            <a:off x="4214129" y="1818937"/>
            <a:ext cx="3332209" cy="39283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410993" y="1307591"/>
            <a:ext cx="1079642" cy="725048"/>
          </a:xfrm>
          <a:prstGeom prst="rect">
            <a:avLst/>
          </a:prstGeom>
          <a:noFill/>
          <a:effectLst/>
        </p:spPr>
        <p:txBody>
          <a:bodyPr wrap="square" rtlCol="0">
            <a:spAutoFit/>
          </a:bodyPr>
          <a:lstStyle/>
          <a:p>
            <a:pPr algn="ctr"/>
            <a:r>
              <a:rPr lang="en-US" sz="4000" dirty="0" smtClean="0">
                <a:solidFill>
                  <a:srgbClr val="FF0000"/>
                </a:solidFill>
              </a:rPr>
              <a:t>0</a:t>
            </a:r>
            <a:endParaRPr lang="en-US" sz="4000" baseline="-25000" dirty="0">
              <a:solidFill>
                <a:srgbClr val="FF0000"/>
              </a:solidFill>
            </a:endParaRPr>
          </a:p>
        </p:txBody>
      </p:sp>
      <p:grpSp>
        <p:nvGrpSpPr>
          <p:cNvPr id="53" name="Group 52"/>
          <p:cNvGrpSpPr/>
          <p:nvPr/>
        </p:nvGrpSpPr>
        <p:grpSpPr>
          <a:xfrm rot="16200000" flipV="1">
            <a:off x="3673903" y="4212193"/>
            <a:ext cx="432841" cy="535196"/>
            <a:chOff x="3423620" y="3075785"/>
            <a:chExt cx="385771" cy="216641"/>
          </a:xfrm>
          <a:noFill/>
          <a:effectLst/>
        </p:grpSpPr>
        <p:cxnSp>
          <p:nvCxnSpPr>
            <p:cNvPr id="54" name="Straight Connector 53"/>
            <p:cNvCxnSpPr/>
            <p:nvPr/>
          </p:nvCxnSpPr>
          <p:spPr>
            <a:xfrm rot="10800000" flipH="1" flipV="1">
              <a:off x="3423620" y="3149562"/>
              <a:ext cx="0" cy="142864"/>
            </a:xfrm>
            <a:prstGeom prst="line">
              <a:avLst/>
            </a:prstGeom>
            <a:grpFill/>
            <a:ln w="762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H="1">
              <a:off x="3423620" y="3149562"/>
              <a:ext cx="176399" cy="0"/>
            </a:xfrm>
            <a:prstGeom prst="line">
              <a:avLst/>
            </a:prstGeom>
            <a:grpFill/>
            <a:ln w="762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6200000" flipH="1">
              <a:off x="3630898" y="3044911"/>
              <a:ext cx="147620" cy="209367"/>
            </a:xfrm>
            <a:prstGeom prst="triangle">
              <a:avLst/>
            </a:prstGeom>
            <a:grpFill/>
            <a:ln w="76200" cmpd="sng">
              <a:solidFill>
                <a:srgbClr val="A5010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0" name="Picture 59"/>
          <p:cNvPicPr>
            <a:picLocks noChangeAspect="1"/>
          </p:cNvPicPr>
          <p:nvPr/>
        </p:nvPicPr>
        <p:blipFill rotWithShape="1">
          <a:blip r:embed="rId3"/>
          <a:srcRect l="1543" r="82609"/>
          <a:stretch/>
        </p:blipFill>
        <p:spPr>
          <a:xfrm>
            <a:off x="5880234" y="2605043"/>
            <a:ext cx="794755" cy="3744427"/>
          </a:xfrm>
          <a:prstGeom prst="rect">
            <a:avLst/>
          </a:prstGeom>
        </p:spPr>
      </p:pic>
      <p:cxnSp>
        <p:nvCxnSpPr>
          <p:cNvPr id="61" name="Straight Arrow Connector 60"/>
          <p:cNvCxnSpPr/>
          <p:nvPr/>
        </p:nvCxnSpPr>
        <p:spPr>
          <a:xfrm flipH="1" flipV="1">
            <a:off x="4157923" y="4696211"/>
            <a:ext cx="1666724" cy="337378"/>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4229156" y="3948212"/>
            <a:ext cx="1595492" cy="550071"/>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 y="4276732"/>
            <a:ext cx="2572679" cy="707886"/>
          </a:xfrm>
          <a:prstGeom prst="rect">
            <a:avLst/>
          </a:prstGeom>
          <a:noFill/>
          <a:effectLst/>
        </p:spPr>
        <p:txBody>
          <a:bodyPr wrap="square" rtlCol="0">
            <a:spAutoFit/>
          </a:bodyPr>
          <a:lstStyle/>
          <a:p>
            <a:pPr algn="ctr"/>
            <a:r>
              <a:rPr lang="en-US" sz="4000" dirty="0" smtClean="0">
                <a:solidFill>
                  <a:schemeClr val="tx1">
                    <a:lumMod val="75000"/>
                    <a:lumOff val="25000"/>
                  </a:schemeClr>
                </a:solidFill>
              </a:rPr>
              <a:t>α = -h</a:t>
            </a:r>
            <a:r>
              <a:rPr lang="en-US" sz="4000" baseline="-25000" dirty="0" smtClean="0">
                <a:solidFill>
                  <a:schemeClr val="tx1">
                    <a:lumMod val="75000"/>
                    <a:lumOff val="25000"/>
                  </a:schemeClr>
                </a:solidFill>
              </a:rPr>
              <a:t>1</a:t>
            </a:r>
            <a:r>
              <a:rPr lang="en-US" sz="4000" dirty="0" smtClean="0">
                <a:solidFill>
                  <a:schemeClr val="tx1">
                    <a:lumMod val="75000"/>
                    <a:lumOff val="25000"/>
                  </a:schemeClr>
                </a:solidFill>
              </a:rPr>
              <a:t> / h</a:t>
            </a:r>
            <a:r>
              <a:rPr lang="en-US" sz="4000" baseline="-25000" dirty="0">
                <a:solidFill>
                  <a:schemeClr val="tx1">
                    <a:lumMod val="75000"/>
                    <a:lumOff val="25000"/>
                  </a:schemeClr>
                </a:solidFill>
              </a:rPr>
              <a:t>2</a:t>
            </a:r>
            <a:r>
              <a:rPr lang="en-US" sz="4000" dirty="0" smtClean="0">
                <a:solidFill>
                  <a:schemeClr val="tx1">
                    <a:lumMod val="75000"/>
                    <a:lumOff val="25000"/>
                  </a:schemeClr>
                </a:solidFill>
              </a:rPr>
              <a:t> </a:t>
            </a:r>
            <a:endParaRPr lang="en-US" sz="4000" baseline="-25000" dirty="0">
              <a:solidFill>
                <a:schemeClr val="tx1">
                  <a:lumMod val="75000"/>
                  <a:lumOff val="25000"/>
                </a:schemeClr>
              </a:solidFill>
            </a:endParaRPr>
          </a:p>
        </p:txBody>
      </p:sp>
      <p:sp>
        <p:nvSpPr>
          <p:cNvPr id="42" name="TextBox 41"/>
          <p:cNvSpPr txBox="1"/>
          <p:nvPr/>
        </p:nvSpPr>
        <p:spPr>
          <a:xfrm>
            <a:off x="880937" y="1755313"/>
            <a:ext cx="3249963" cy="584776"/>
          </a:xfrm>
          <a:prstGeom prst="rect">
            <a:avLst/>
          </a:prstGeom>
          <a:noFill/>
          <a:ln w="76200" cmpd="sng">
            <a:noFill/>
          </a:ln>
          <a:effectLst/>
        </p:spPr>
        <p:txBody>
          <a:bodyPr wrap="square" rtlCol="0">
            <a:spAutoFit/>
          </a:bodyPr>
          <a:lstStyle/>
          <a:p>
            <a:pPr algn="ctr"/>
            <a:r>
              <a:rPr lang="en-US" sz="3200" b="1" dirty="0">
                <a:solidFill>
                  <a:schemeClr val="tx1">
                    <a:lumMod val="65000"/>
                  </a:schemeClr>
                </a:solidFill>
              </a:rPr>
              <a:t>Receive Antenna:</a:t>
            </a:r>
          </a:p>
        </p:txBody>
      </p:sp>
      <p:cxnSp>
        <p:nvCxnSpPr>
          <p:cNvPr id="43" name="Straight Arrow Connector 42"/>
          <p:cNvCxnSpPr/>
          <p:nvPr/>
        </p:nvCxnSpPr>
        <p:spPr>
          <a:xfrm>
            <a:off x="2918498" y="2453681"/>
            <a:ext cx="862636" cy="1728276"/>
          </a:xfrm>
          <a:prstGeom prst="straightConnector1">
            <a:avLst/>
          </a:prstGeom>
          <a:ln w="57150" cmpd="sng">
            <a:solidFill>
              <a:schemeClr val="tx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249887" y="4937208"/>
            <a:ext cx="1168130" cy="707886"/>
          </a:xfrm>
          <a:prstGeom prst="rect">
            <a:avLst/>
          </a:prstGeom>
          <a:noFill/>
          <a:ln w="76200" cmpd="sng">
            <a:noFill/>
          </a:ln>
          <a:effectLst/>
        </p:spPr>
        <p:txBody>
          <a:bodyPr wrap="square" rtlCol="0">
            <a:spAutoFit/>
          </a:bodyPr>
          <a:lstStyle/>
          <a:p>
            <a:pPr algn="ctr"/>
            <a:r>
              <a:rPr lang="en-US" sz="4000" dirty="0">
                <a:solidFill>
                  <a:srgbClr val="A6A6A6"/>
                </a:solidFill>
              </a:rPr>
              <a:t>αx</a:t>
            </a:r>
            <a:endParaRPr lang="en-US" sz="4000" baseline="-25000" dirty="0">
              <a:solidFill>
                <a:srgbClr val="A6A6A6"/>
              </a:solidFill>
            </a:endParaRPr>
          </a:p>
        </p:txBody>
      </p:sp>
      <p:sp>
        <p:nvSpPr>
          <p:cNvPr id="45" name="TextBox 44"/>
          <p:cNvSpPr txBox="1"/>
          <p:nvPr/>
        </p:nvSpPr>
        <p:spPr>
          <a:xfrm>
            <a:off x="2232768" y="3261111"/>
            <a:ext cx="1168129" cy="707886"/>
          </a:xfrm>
          <a:prstGeom prst="rect">
            <a:avLst/>
          </a:prstGeom>
          <a:noFill/>
          <a:ln w="76200" cmpd="sng">
            <a:noFill/>
          </a:ln>
          <a:effectLst/>
        </p:spPr>
        <p:txBody>
          <a:bodyPr wrap="square" rtlCol="0">
            <a:spAutoFit/>
          </a:bodyPr>
          <a:lstStyle/>
          <a:p>
            <a:pPr algn="ctr"/>
            <a:r>
              <a:rPr lang="en-US" sz="4000" dirty="0" smtClean="0">
                <a:solidFill>
                  <a:srgbClr val="A6A6A6"/>
                </a:solidFill>
              </a:rPr>
              <a:t>x</a:t>
            </a:r>
            <a:endParaRPr lang="en-US" sz="4000" baseline="-25000" dirty="0">
              <a:solidFill>
                <a:srgbClr val="A6A6A6"/>
              </a:solidFill>
            </a:endParaRPr>
          </a:p>
        </p:txBody>
      </p:sp>
    </p:spTree>
    <p:extLst>
      <p:ext uri="{BB962C8B-B14F-4D97-AF65-F5344CB8AC3E}">
        <p14:creationId xmlns:p14="http://schemas.microsoft.com/office/powerpoint/2010/main" val="3122404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47" grpId="0"/>
      <p:bldP spid="52"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a:xfrm>
            <a:off x="457200" y="274638"/>
            <a:ext cx="8229600" cy="1143000"/>
          </a:xfrm>
        </p:spPr>
        <p:txBody>
          <a:bodyPr>
            <a:normAutofit/>
          </a:bodyPr>
          <a:lstStyle/>
          <a:p>
            <a:r>
              <a:rPr lang="en-US" dirty="0"/>
              <a:t>Eliminating A</a:t>
            </a:r>
            <a:r>
              <a:rPr lang="en-US" dirty="0" smtClean="0"/>
              <a:t>ll Static Reflections</a:t>
            </a:r>
            <a:endParaRPr lang="en-US" dirty="0"/>
          </a:p>
        </p:txBody>
      </p:sp>
      <p:pic>
        <p:nvPicPr>
          <p:cNvPr id="6" name="Picture 5" descr="samsung-galaxy-s4-front-white-large._V369568183_.jpg"/>
          <p:cNvPicPr>
            <a:picLocks noChangeAspect="1"/>
          </p:cNvPicPr>
          <p:nvPr/>
        </p:nvPicPr>
        <p:blipFill>
          <a:blip r:embed="rId3">
            <a:extLst>
              <a:ext uri="{BEBA8EAE-BF5A-486C-A8C5-ECC9F3942E4B}">
                <a14:imgProps xmlns:a14="http://schemas.microsoft.com/office/drawing/2010/main">
                  <a14:imgLayer r:embed="rId4">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362429" y="1502071"/>
            <a:ext cx="1195893" cy="2061884"/>
          </a:xfrm>
          <a:prstGeom prst="rect">
            <a:avLst/>
          </a:prstGeom>
        </p:spPr>
      </p:pic>
      <p:pic>
        <p:nvPicPr>
          <p:cNvPr id="7" name="Picture 6"/>
          <p:cNvPicPr>
            <a:picLocks noChangeAspect="1"/>
          </p:cNvPicPr>
          <p:nvPr/>
        </p:nvPicPr>
        <p:blipFill rotWithShape="1">
          <a:blip r:embed="rId5"/>
          <a:srcRect l="1543" r="82609" b="1668"/>
          <a:stretch/>
        </p:blipFill>
        <p:spPr>
          <a:xfrm>
            <a:off x="2686950" y="1333892"/>
            <a:ext cx="794755" cy="50714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0000" b="90000" l="0" r="100000"/>
                    </a14:imgEffect>
                  </a14:imgLayer>
                </a14:imgProps>
              </a:ext>
            </a:extLst>
          </a:blip>
          <a:stretch>
            <a:fillRect/>
          </a:stretch>
        </p:blipFill>
        <p:spPr>
          <a:xfrm>
            <a:off x="5151148" y="3736427"/>
            <a:ext cx="2668876" cy="2668876"/>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7550" b="96597" l="0" r="97813"/>
                    </a14:imgEffect>
                  </a14:imgLayer>
                </a14:imgProps>
              </a:ext>
            </a:extLst>
          </a:blip>
          <a:stretch>
            <a:fillRect/>
          </a:stretch>
        </p:blipFill>
        <p:spPr>
          <a:xfrm>
            <a:off x="-71063" y="4664307"/>
            <a:ext cx="2758013" cy="1740996"/>
          </a:xfrm>
          <a:prstGeom prst="rect">
            <a:avLst/>
          </a:prstGeom>
        </p:spPr>
      </p:pic>
      <p:cxnSp>
        <p:nvCxnSpPr>
          <p:cNvPr id="11" name="Straight Arrow Connector 10"/>
          <p:cNvCxnSpPr/>
          <p:nvPr/>
        </p:nvCxnSpPr>
        <p:spPr>
          <a:xfrm flipH="1">
            <a:off x="1991318" y="2459149"/>
            <a:ext cx="5053079" cy="0"/>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2143720" y="2881817"/>
            <a:ext cx="3007428" cy="1496492"/>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189024" y="3130961"/>
            <a:ext cx="424148" cy="1533346"/>
          </a:xfrm>
          <a:prstGeom prst="straightConnector1">
            <a:avLst/>
          </a:prstGeom>
          <a:ln w="5715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0">
            <a:lum bright="70000" contrast="-70000"/>
          </a:blip>
          <a:stretch>
            <a:fillRect/>
          </a:stretch>
        </p:blipFill>
        <p:spPr>
          <a:xfrm flipH="1">
            <a:off x="7010347" y="1618680"/>
            <a:ext cx="1000889" cy="1473946"/>
          </a:xfrm>
          <a:prstGeom prst="rect">
            <a:avLst/>
          </a:prstGeom>
        </p:spPr>
      </p:pic>
    </p:spTree>
    <p:extLst>
      <p:ext uri="{BB962C8B-B14F-4D97-AF65-F5344CB8AC3E}">
        <p14:creationId xmlns:p14="http://schemas.microsoft.com/office/powerpoint/2010/main" val="4137190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a:xfrm>
            <a:off x="457200" y="274638"/>
            <a:ext cx="8229600" cy="1143000"/>
          </a:xfrm>
        </p:spPr>
        <p:txBody>
          <a:bodyPr>
            <a:normAutofit/>
          </a:bodyPr>
          <a:lstStyle/>
          <a:p>
            <a:r>
              <a:rPr lang="en-US" dirty="0"/>
              <a:t>Eliminating A</a:t>
            </a:r>
            <a:r>
              <a:rPr lang="en-US" dirty="0" smtClean="0"/>
              <a:t>ll Static Reflections</a:t>
            </a:r>
            <a:endParaRPr lang="en-US" dirty="0"/>
          </a:p>
        </p:txBody>
      </p:sp>
      <p:sp>
        <p:nvSpPr>
          <p:cNvPr id="16" name="TextBox 15"/>
          <p:cNvSpPr txBox="1"/>
          <p:nvPr/>
        </p:nvSpPr>
        <p:spPr>
          <a:xfrm>
            <a:off x="2902854" y="1858670"/>
            <a:ext cx="3619363" cy="584776"/>
          </a:xfrm>
          <a:prstGeom prst="rect">
            <a:avLst/>
          </a:prstGeom>
          <a:noFill/>
          <a:effectLst/>
        </p:spPr>
        <p:txBody>
          <a:bodyPr wrap="square" rtlCol="0">
            <a:spAutoFit/>
          </a:bodyPr>
          <a:lstStyle/>
          <a:p>
            <a:pPr algn="ctr"/>
            <a:r>
              <a:rPr lang="en-US" sz="3200" b="1" dirty="0" smtClean="0"/>
              <a:t>y = h</a:t>
            </a:r>
            <a:r>
              <a:rPr lang="en-US" sz="3200" b="1" baseline="-25000" dirty="0" smtClean="0"/>
              <a:t>1</a:t>
            </a:r>
            <a:r>
              <a:rPr lang="en-US" sz="3200" b="1" dirty="0" smtClean="0"/>
              <a:t> x + h</a:t>
            </a:r>
            <a:r>
              <a:rPr lang="en-US" sz="3200" b="1" baseline="-25000" dirty="0" smtClean="0"/>
              <a:t>2</a:t>
            </a:r>
            <a:r>
              <a:rPr lang="en-US" sz="3200" b="1" dirty="0"/>
              <a:t>αx</a:t>
            </a:r>
            <a:endParaRPr lang="en-US" sz="3200" b="1" baseline="-25000" dirty="0"/>
          </a:p>
        </p:txBody>
      </p:sp>
      <p:sp>
        <p:nvSpPr>
          <p:cNvPr id="21" name="TextBox 20"/>
          <p:cNvSpPr txBox="1"/>
          <p:nvPr/>
        </p:nvSpPr>
        <p:spPr>
          <a:xfrm>
            <a:off x="1" y="4271203"/>
            <a:ext cx="4608286" cy="954107"/>
          </a:xfrm>
          <a:prstGeom prst="rect">
            <a:avLst/>
          </a:prstGeom>
          <a:noFill/>
          <a:ln w="76200" cmpd="sng">
            <a:noFill/>
          </a:ln>
          <a:effectLst/>
        </p:spPr>
        <p:txBody>
          <a:bodyPr wrap="square" rtlCol="0">
            <a:spAutoFit/>
          </a:bodyPr>
          <a:lstStyle/>
          <a:p>
            <a:r>
              <a:rPr lang="en-US" sz="2800" dirty="0" smtClean="0">
                <a:solidFill>
                  <a:srgbClr val="FFFFFF"/>
                </a:solidFill>
              </a:rPr>
              <a:t>Static objects (wall, furniture, etc.) have constant channels</a:t>
            </a:r>
            <a:endParaRPr lang="en-US" sz="2800" dirty="0">
              <a:solidFill>
                <a:srgbClr val="FFFFFF"/>
              </a:solidFill>
            </a:endParaRPr>
          </a:p>
        </p:txBody>
      </p:sp>
      <p:sp>
        <p:nvSpPr>
          <p:cNvPr id="22" name="Right Arrow 21"/>
          <p:cNvSpPr/>
          <p:nvPr/>
        </p:nvSpPr>
        <p:spPr>
          <a:xfrm rot="8212195">
            <a:off x="2620702" y="3411855"/>
            <a:ext cx="1701800" cy="42867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0" y="5374653"/>
            <a:ext cx="3985732" cy="584776"/>
          </a:xfrm>
          <a:prstGeom prst="rect">
            <a:avLst/>
          </a:prstGeom>
          <a:noFill/>
          <a:effectLst/>
        </p:spPr>
        <p:txBody>
          <a:bodyPr wrap="square" rtlCol="0">
            <a:spAutoFit/>
          </a:bodyPr>
          <a:lstStyle/>
          <a:p>
            <a:pPr algn="ctr"/>
            <a:r>
              <a:rPr lang="en-US" sz="3200" b="1" dirty="0" smtClean="0"/>
              <a:t>y = h</a:t>
            </a:r>
            <a:r>
              <a:rPr lang="en-US" sz="3200" b="1" baseline="-25000" dirty="0" smtClean="0"/>
              <a:t>1</a:t>
            </a:r>
            <a:r>
              <a:rPr lang="en-US" sz="3200" b="1" dirty="0" smtClean="0"/>
              <a:t> x + h</a:t>
            </a:r>
            <a:r>
              <a:rPr lang="en-US" sz="3200" b="1" baseline="-25000" dirty="0" smtClean="0"/>
              <a:t>2</a:t>
            </a:r>
            <a:r>
              <a:rPr lang="en-US" sz="3200" b="1" dirty="0" smtClean="0"/>
              <a:t>(-</a:t>
            </a:r>
            <a:r>
              <a:rPr lang="en-US" sz="3200" b="1" dirty="0"/>
              <a:t> </a:t>
            </a:r>
            <a:r>
              <a:rPr lang="en-US" sz="3200" b="1" dirty="0" smtClean="0"/>
              <a:t>h</a:t>
            </a:r>
            <a:r>
              <a:rPr lang="en-US" sz="3200" b="1" baseline="-25000" dirty="0" smtClean="0"/>
              <a:t>1</a:t>
            </a:r>
            <a:r>
              <a:rPr lang="en-US" sz="3200" b="1" dirty="0" smtClean="0"/>
              <a:t>/</a:t>
            </a:r>
            <a:r>
              <a:rPr lang="en-US" sz="3200" b="1" dirty="0"/>
              <a:t> </a:t>
            </a:r>
            <a:r>
              <a:rPr lang="en-US" sz="3200" b="1" dirty="0" smtClean="0"/>
              <a:t>h</a:t>
            </a:r>
            <a:r>
              <a:rPr lang="en-US" sz="3200" b="1" baseline="-25000" dirty="0"/>
              <a:t>2</a:t>
            </a:r>
            <a:r>
              <a:rPr lang="en-US" sz="3200" b="1" dirty="0" smtClean="0"/>
              <a:t>)x</a:t>
            </a:r>
            <a:endParaRPr lang="en-US" sz="3200" b="1" baseline="-25000" dirty="0"/>
          </a:p>
        </p:txBody>
      </p:sp>
      <p:cxnSp>
        <p:nvCxnSpPr>
          <p:cNvPr id="18" name="Straight Arrow Connector 17"/>
          <p:cNvCxnSpPr/>
          <p:nvPr/>
        </p:nvCxnSpPr>
        <p:spPr>
          <a:xfrm flipV="1">
            <a:off x="720325" y="5566599"/>
            <a:ext cx="3332209" cy="39283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690775" y="5012129"/>
            <a:ext cx="1079642" cy="725048"/>
          </a:xfrm>
          <a:prstGeom prst="rect">
            <a:avLst/>
          </a:prstGeom>
          <a:noFill/>
          <a:effectLst/>
        </p:spPr>
        <p:txBody>
          <a:bodyPr wrap="square" rtlCol="0">
            <a:spAutoFit/>
          </a:bodyPr>
          <a:lstStyle/>
          <a:p>
            <a:pPr algn="ctr"/>
            <a:r>
              <a:rPr lang="en-US" sz="4000" dirty="0" smtClean="0">
                <a:solidFill>
                  <a:srgbClr val="FF0000"/>
                </a:solidFill>
              </a:rPr>
              <a:t>0</a:t>
            </a:r>
            <a:endParaRPr lang="en-US" sz="4000" baseline="-25000" dirty="0">
              <a:solidFill>
                <a:srgbClr val="FF0000"/>
              </a:solidFill>
            </a:endParaRPr>
          </a:p>
        </p:txBody>
      </p:sp>
      <p:sp>
        <p:nvSpPr>
          <p:cNvPr id="27" name="TextBox 26"/>
          <p:cNvSpPr txBox="1"/>
          <p:nvPr/>
        </p:nvSpPr>
        <p:spPr>
          <a:xfrm>
            <a:off x="4996831" y="4258475"/>
            <a:ext cx="4147169" cy="954107"/>
          </a:xfrm>
          <a:prstGeom prst="rect">
            <a:avLst/>
          </a:prstGeom>
          <a:noFill/>
          <a:ln w="76200" cmpd="sng">
            <a:noFill/>
          </a:ln>
          <a:effectLst/>
        </p:spPr>
        <p:txBody>
          <a:bodyPr wrap="square" rtlCol="0">
            <a:spAutoFit/>
          </a:bodyPr>
          <a:lstStyle/>
          <a:p>
            <a:r>
              <a:rPr lang="en-US" sz="2800" dirty="0" smtClean="0">
                <a:solidFill>
                  <a:srgbClr val="FFFFFF"/>
                </a:solidFill>
              </a:rPr>
              <a:t>People move, therefore their channels change</a:t>
            </a:r>
            <a:endParaRPr lang="en-US" sz="2800" dirty="0">
              <a:solidFill>
                <a:srgbClr val="FFFFFF"/>
              </a:solidFill>
            </a:endParaRPr>
          </a:p>
        </p:txBody>
      </p:sp>
      <p:sp>
        <p:nvSpPr>
          <p:cNvPr id="28" name="TextBox 27"/>
          <p:cNvSpPr txBox="1"/>
          <p:nvPr/>
        </p:nvSpPr>
        <p:spPr>
          <a:xfrm>
            <a:off x="4770417" y="5444789"/>
            <a:ext cx="3985732" cy="584776"/>
          </a:xfrm>
          <a:prstGeom prst="rect">
            <a:avLst/>
          </a:prstGeom>
          <a:noFill/>
          <a:effectLst/>
        </p:spPr>
        <p:txBody>
          <a:bodyPr wrap="square" rtlCol="0">
            <a:spAutoFit/>
          </a:bodyPr>
          <a:lstStyle/>
          <a:p>
            <a:pPr algn="ctr"/>
            <a:r>
              <a:rPr lang="en-US" sz="3200" b="1" dirty="0" smtClean="0"/>
              <a:t>y = </a:t>
            </a:r>
            <a:r>
              <a:rPr lang="en-US" sz="3200" b="1" dirty="0" smtClean="0">
                <a:solidFill>
                  <a:srgbClr val="FFFF00"/>
                </a:solidFill>
              </a:rPr>
              <a:t>h</a:t>
            </a:r>
            <a:r>
              <a:rPr lang="en-US" sz="3200" b="1" baseline="-25000" dirty="0" smtClean="0">
                <a:solidFill>
                  <a:srgbClr val="FFFF00"/>
                </a:solidFill>
              </a:rPr>
              <a:t>1</a:t>
            </a:r>
            <a:r>
              <a:rPr lang="en-US" sz="3200" b="1" baseline="30000" dirty="0" smtClean="0">
                <a:solidFill>
                  <a:srgbClr val="FFFF00"/>
                </a:solidFill>
              </a:rPr>
              <a:t>’</a:t>
            </a:r>
            <a:r>
              <a:rPr lang="en-US" sz="3200" b="1" dirty="0" smtClean="0"/>
              <a:t> x + </a:t>
            </a:r>
            <a:r>
              <a:rPr lang="en-US" sz="3200" b="1" dirty="0" smtClean="0">
                <a:solidFill>
                  <a:srgbClr val="FFFF00"/>
                </a:solidFill>
              </a:rPr>
              <a:t>h</a:t>
            </a:r>
            <a:r>
              <a:rPr lang="en-US" sz="3200" b="1" baseline="-25000" dirty="0" smtClean="0">
                <a:solidFill>
                  <a:srgbClr val="FFFF00"/>
                </a:solidFill>
              </a:rPr>
              <a:t>2</a:t>
            </a:r>
            <a:r>
              <a:rPr lang="en-US" sz="3200" b="1" baseline="30000" dirty="0" smtClean="0">
                <a:solidFill>
                  <a:srgbClr val="FFFF00"/>
                </a:solidFill>
              </a:rPr>
              <a:t>’</a:t>
            </a:r>
            <a:r>
              <a:rPr lang="en-US" sz="3200" b="1" dirty="0" smtClean="0"/>
              <a:t>(-</a:t>
            </a:r>
            <a:r>
              <a:rPr lang="en-US" sz="3200" b="1" dirty="0"/>
              <a:t> </a:t>
            </a:r>
            <a:r>
              <a:rPr lang="en-US" sz="3200" b="1" dirty="0" smtClean="0"/>
              <a:t>h</a:t>
            </a:r>
            <a:r>
              <a:rPr lang="en-US" sz="3200" b="1" baseline="-25000" dirty="0" smtClean="0"/>
              <a:t>1</a:t>
            </a:r>
            <a:r>
              <a:rPr lang="en-US" sz="3200" b="1" dirty="0" smtClean="0"/>
              <a:t>/</a:t>
            </a:r>
            <a:r>
              <a:rPr lang="en-US" sz="3200" b="1" dirty="0"/>
              <a:t> </a:t>
            </a:r>
            <a:r>
              <a:rPr lang="en-US" sz="3200" b="1" dirty="0" smtClean="0"/>
              <a:t>h</a:t>
            </a:r>
            <a:r>
              <a:rPr lang="en-US" sz="3200" b="1" baseline="-25000" dirty="0"/>
              <a:t>2</a:t>
            </a:r>
            <a:r>
              <a:rPr lang="en-US" sz="3200" b="1" dirty="0" smtClean="0"/>
              <a:t>)x</a:t>
            </a:r>
            <a:endParaRPr lang="en-US" sz="3200" b="1" baseline="-25000" dirty="0"/>
          </a:p>
        </p:txBody>
      </p:sp>
      <p:sp>
        <p:nvSpPr>
          <p:cNvPr id="29" name="Right Arrow 28"/>
          <p:cNvSpPr/>
          <p:nvPr/>
        </p:nvSpPr>
        <p:spPr>
          <a:xfrm rot="13387805" flipH="1">
            <a:off x="4343482" y="3400968"/>
            <a:ext cx="1701800" cy="42867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67173" y="6126099"/>
            <a:ext cx="2579396" cy="523220"/>
          </a:xfrm>
          <a:prstGeom prst="rect">
            <a:avLst/>
          </a:prstGeom>
          <a:noFill/>
          <a:effectLst/>
        </p:spPr>
        <p:txBody>
          <a:bodyPr wrap="square" rtlCol="0">
            <a:spAutoFit/>
          </a:bodyPr>
          <a:lstStyle/>
          <a:p>
            <a:pPr algn="ctr"/>
            <a:r>
              <a:rPr lang="en-US" sz="2800" b="1" dirty="0" smtClean="0">
                <a:solidFill>
                  <a:srgbClr val="FF0000"/>
                </a:solidFill>
              </a:rPr>
              <a:t>Not Zero</a:t>
            </a:r>
            <a:endParaRPr lang="en-US" sz="2800" b="1" baseline="-25000" dirty="0">
              <a:solidFill>
                <a:srgbClr val="FF0000"/>
              </a:solidFill>
            </a:endParaRPr>
          </a:p>
        </p:txBody>
      </p:sp>
      <p:grpSp>
        <p:nvGrpSpPr>
          <p:cNvPr id="4" name="Group 3"/>
          <p:cNvGrpSpPr/>
          <p:nvPr/>
        </p:nvGrpSpPr>
        <p:grpSpPr>
          <a:xfrm>
            <a:off x="313531" y="1297006"/>
            <a:ext cx="3026567" cy="1658287"/>
            <a:chOff x="2232768" y="2820404"/>
            <a:chExt cx="4294511" cy="3230442"/>
          </a:xfrm>
        </p:grpSpPr>
        <p:grpSp>
          <p:nvGrpSpPr>
            <p:cNvPr id="31" name="Group 30"/>
            <p:cNvGrpSpPr/>
            <p:nvPr/>
          </p:nvGrpSpPr>
          <p:grpSpPr>
            <a:xfrm rot="5400000" flipH="1">
              <a:off x="3537260" y="5079932"/>
              <a:ext cx="627879" cy="535195"/>
              <a:chOff x="3423620" y="3075785"/>
              <a:chExt cx="385771" cy="216641"/>
            </a:xfrm>
            <a:noFill/>
            <a:effectLst/>
          </p:grpSpPr>
          <p:cxnSp>
            <p:nvCxnSpPr>
              <p:cNvPr id="32" name="Straight Connector 31"/>
              <p:cNvCxnSpPr/>
              <p:nvPr/>
            </p:nvCxnSpPr>
            <p:spPr>
              <a:xfrm rot="10800000" flipH="1" flipV="1">
                <a:off x="3423620" y="3149562"/>
                <a:ext cx="0" cy="142864"/>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H="1">
                <a:off x="3423620" y="3149562"/>
                <a:ext cx="176399" cy="0"/>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6200000" flipH="1">
                <a:off x="3630898" y="3044911"/>
                <a:ext cx="147620" cy="209367"/>
              </a:xfrm>
              <a:prstGeom prst="triangle">
                <a:avLst/>
              </a:prstGeom>
              <a:grpFill/>
              <a:ln w="381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cxnSp>
          <p:nvCxnSpPr>
            <p:cNvPr id="35" name="Straight Connector 34"/>
            <p:cNvCxnSpPr/>
            <p:nvPr/>
          </p:nvCxnSpPr>
          <p:spPr>
            <a:xfrm>
              <a:off x="2572679" y="3948212"/>
              <a:ext cx="58103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rot="5400000" flipH="1">
              <a:off x="3537258" y="3366674"/>
              <a:ext cx="627879" cy="535195"/>
              <a:chOff x="3423620" y="3075785"/>
              <a:chExt cx="385771" cy="216641"/>
            </a:xfrm>
            <a:noFill/>
            <a:effectLst/>
          </p:grpSpPr>
          <p:cxnSp>
            <p:nvCxnSpPr>
              <p:cNvPr id="37" name="Straight Connector 36"/>
              <p:cNvCxnSpPr/>
              <p:nvPr/>
            </p:nvCxnSpPr>
            <p:spPr>
              <a:xfrm rot="10800000" flipH="1" flipV="1">
                <a:off x="3423620" y="3149562"/>
                <a:ext cx="0" cy="142864"/>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H="1">
                <a:off x="3423620" y="3149562"/>
                <a:ext cx="176399" cy="0"/>
              </a:xfrm>
              <a:prstGeom prst="line">
                <a:avLst/>
              </a:prstGeom>
              <a:grpFill/>
              <a:ln w="381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6200000" flipH="1">
                <a:off x="3630898" y="3044911"/>
                <a:ext cx="147620" cy="209367"/>
              </a:xfrm>
              <a:prstGeom prst="triangle">
                <a:avLst/>
              </a:prstGeom>
              <a:grpFill/>
              <a:ln w="381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40" name="Rounded Rectangle 39"/>
            <p:cNvSpPr/>
            <p:nvPr/>
          </p:nvSpPr>
          <p:spPr>
            <a:xfrm rot="16200000">
              <a:off x="1973717" y="4440960"/>
              <a:ext cx="2803512" cy="416259"/>
            </a:xfrm>
            <a:prstGeom prst="round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41" name="Straight Connector 40"/>
            <p:cNvCxnSpPr/>
            <p:nvPr/>
          </p:nvCxnSpPr>
          <p:spPr>
            <a:xfrm>
              <a:off x="2572682" y="5690832"/>
              <a:ext cx="58103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219841" y="5033578"/>
              <a:ext cx="1604806" cy="365635"/>
            </a:xfrm>
            <a:prstGeom prst="straightConnector1">
              <a:avLst/>
            </a:prstGeom>
            <a:ln w="3810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642470" y="5330918"/>
              <a:ext cx="906173" cy="668639"/>
            </a:xfrm>
            <a:prstGeom prst="rect">
              <a:avLst/>
            </a:prstGeom>
            <a:noFill/>
            <a:ln w="38100" cmpd="sng">
              <a:noFill/>
            </a:ln>
            <a:effectLst/>
          </p:spPr>
          <p:txBody>
            <a:bodyPr wrap="square" rtlCol="0">
              <a:spAutoFit/>
            </a:bodyPr>
            <a:lstStyle/>
            <a:p>
              <a:r>
                <a:rPr lang="en-US" sz="2400" b="1" dirty="0" smtClean="0">
                  <a:solidFill>
                    <a:schemeClr val="accent4">
                      <a:lumMod val="75000"/>
                      <a:lumOff val="25000"/>
                    </a:schemeClr>
                  </a:solidFill>
                </a:rPr>
                <a:t>h</a:t>
              </a:r>
              <a:r>
                <a:rPr lang="en-US" sz="2400" b="1" baseline="-25000" dirty="0">
                  <a:solidFill>
                    <a:schemeClr val="accent4">
                      <a:lumMod val="75000"/>
                      <a:lumOff val="25000"/>
                    </a:schemeClr>
                  </a:solidFill>
                </a:rPr>
                <a:t>2</a:t>
              </a:r>
            </a:p>
          </p:txBody>
        </p:sp>
        <p:cxnSp>
          <p:nvCxnSpPr>
            <p:cNvPr id="44" name="Straight Arrow Connector 43"/>
            <p:cNvCxnSpPr/>
            <p:nvPr/>
          </p:nvCxnSpPr>
          <p:spPr>
            <a:xfrm>
              <a:off x="4229156" y="3661267"/>
              <a:ext cx="1595491" cy="286944"/>
            </a:xfrm>
            <a:prstGeom prst="straightConnector1">
              <a:avLst/>
            </a:prstGeom>
            <a:ln w="3810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527030" y="2820404"/>
              <a:ext cx="906172" cy="668638"/>
            </a:xfrm>
            <a:prstGeom prst="rect">
              <a:avLst/>
            </a:prstGeom>
            <a:noFill/>
            <a:ln w="38100" cmpd="sng">
              <a:noFill/>
            </a:ln>
            <a:effectLst/>
          </p:spPr>
          <p:txBody>
            <a:bodyPr wrap="square" rtlCol="0">
              <a:spAutoFit/>
            </a:bodyPr>
            <a:lstStyle/>
            <a:p>
              <a:r>
                <a:rPr lang="en-US" sz="2400" b="1" dirty="0" smtClean="0">
                  <a:solidFill>
                    <a:schemeClr val="accent4">
                      <a:lumMod val="75000"/>
                      <a:lumOff val="25000"/>
                    </a:schemeClr>
                  </a:solidFill>
                </a:rPr>
                <a:t>h</a:t>
              </a:r>
              <a:r>
                <a:rPr lang="en-US" sz="2400" b="1" baseline="-25000" dirty="0" smtClean="0">
                  <a:solidFill>
                    <a:schemeClr val="accent4">
                      <a:lumMod val="75000"/>
                      <a:lumOff val="25000"/>
                    </a:schemeClr>
                  </a:solidFill>
                </a:rPr>
                <a:t>1</a:t>
              </a:r>
              <a:endParaRPr lang="en-US" sz="2400" b="1" baseline="-25000" dirty="0">
                <a:solidFill>
                  <a:schemeClr val="accent4">
                    <a:lumMod val="75000"/>
                    <a:lumOff val="25000"/>
                  </a:schemeClr>
                </a:solidFill>
              </a:endParaRPr>
            </a:p>
          </p:txBody>
        </p:sp>
        <p:grpSp>
          <p:nvGrpSpPr>
            <p:cNvPr id="46" name="Group 45"/>
            <p:cNvGrpSpPr/>
            <p:nvPr/>
          </p:nvGrpSpPr>
          <p:grpSpPr>
            <a:xfrm rot="16200000" flipV="1">
              <a:off x="3673903" y="4212193"/>
              <a:ext cx="432841" cy="535196"/>
              <a:chOff x="3423620" y="3075785"/>
              <a:chExt cx="385771" cy="216641"/>
            </a:xfrm>
            <a:noFill/>
            <a:effectLst/>
          </p:grpSpPr>
          <p:cxnSp>
            <p:nvCxnSpPr>
              <p:cNvPr id="47" name="Straight Connector 46"/>
              <p:cNvCxnSpPr/>
              <p:nvPr/>
            </p:nvCxnSpPr>
            <p:spPr>
              <a:xfrm rot="10800000" flipH="1" flipV="1">
                <a:off x="3423620" y="3149562"/>
                <a:ext cx="0" cy="142864"/>
              </a:xfrm>
              <a:prstGeom prst="line">
                <a:avLst/>
              </a:prstGeom>
              <a:grpFill/>
              <a:ln w="381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3423620" y="3149562"/>
                <a:ext cx="176399" cy="0"/>
              </a:xfrm>
              <a:prstGeom prst="line">
                <a:avLst/>
              </a:prstGeom>
              <a:grpFill/>
              <a:ln w="381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6200000" flipH="1">
                <a:off x="3630898" y="3044911"/>
                <a:ext cx="147620" cy="209367"/>
              </a:xfrm>
              <a:prstGeom prst="triangle">
                <a:avLst/>
              </a:prstGeom>
              <a:grpFill/>
              <a:ln w="38100" cmpd="sng">
                <a:solidFill>
                  <a:srgbClr val="A5010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pic>
          <p:nvPicPr>
            <p:cNvPr id="50" name="Picture 49"/>
            <p:cNvPicPr>
              <a:picLocks noChangeAspect="1"/>
            </p:cNvPicPr>
            <p:nvPr/>
          </p:nvPicPr>
          <p:blipFill rotWithShape="1">
            <a:blip r:embed="rId3"/>
            <a:srcRect l="1543" r="82609"/>
            <a:stretch/>
          </p:blipFill>
          <p:spPr>
            <a:xfrm>
              <a:off x="5880235" y="2926434"/>
              <a:ext cx="647044" cy="3124412"/>
            </a:xfrm>
            <a:prstGeom prst="rect">
              <a:avLst/>
            </a:prstGeom>
            <a:ln w="38100" cmpd="sng">
              <a:noFill/>
            </a:ln>
          </p:spPr>
        </p:pic>
        <p:cxnSp>
          <p:nvCxnSpPr>
            <p:cNvPr id="51" name="Straight Arrow Connector 50"/>
            <p:cNvCxnSpPr/>
            <p:nvPr/>
          </p:nvCxnSpPr>
          <p:spPr>
            <a:xfrm flipH="1" flipV="1">
              <a:off x="4157923" y="4696211"/>
              <a:ext cx="1666724" cy="337378"/>
            </a:xfrm>
            <a:prstGeom prst="straightConnector1">
              <a:avLst/>
            </a:prstGeom>
            <a:ln w="3810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4229156" y="3948212"/>
              <a:ext cx="1595492" cy="550071"/>
            </a:xfrm>
            <a:prstGeom prst="straightConnector1">
              <a:avLst/>
            </a:prstGeom>
            <a:ln w="38100" cmpd="sng">
              <a:solidFill>
                <a:schemeClr val="accent4">
                  <a:lumMod val="75000"/>
                  <a:lumOff val="25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249887" y="4795834"/>
              <a:ext cx="1168130" cy="757791"/>
            </a:xfrm>
            <a:prstGeom prst="rect">
              <a:avLst/>
            </a:prstGeom>
            <a:noFill/>
            <a:ln w="38100" cmpd="sng">
              <a:noFill/>
            </a:ln>
            <a:effectLst/>
          </p:spPr>
          <p:txBody>
            <a:bodyPr wrap="square" rtlCol="0">
              <a:spAutoFit/>
            </a:bodyPr>
            <a:lstStyle/>
            <a:p>
              <a:pPr algn="ctr"/>
              <a:r>
                <a:rPr lang="en-US" sz="2800" dirty="0">
                  <a:solidFill>
                    <a:srgbClr val="A6A6A6"/>
                  </a:solidFill>
                </a:rPr>
                <a:t>αx</a:t>
              </a:r>
              <a:endParaRPr lang="en-US" sz="2800" baseline="-25000" dirty="0">
                <a:solidFill>
                  <a:srgbClr val="A6A6A6"/>
                </a:solidFill>
              </a:endParaRPr>
            </a:p>
          </p:txBody>
        </p:sp>
        <p:sp>
          <p:nvSpPr>
            <p:cNvPr id="55" name="TextBox 54"/>
            <p:cNvSpPr txBox="1"/>
            <p:nvPr/>
          </p:nvSpPr>
          <p:spPr>
            <a:xfrm>
              <a:off x="2232768" y="3049049"/>
              <a:ext cx="1168128" cy="757791"/>
            </a:xfrm>
            <a:prstGeom prst="rect">
              <a:avLst/>
            </a:prstGeom>
            <a:noFill/>
            <a:ln w="38100" cmpd="sng">
              <a:noFill/>
            </a:ln>
            <a:effectLst/>
          </p:spPr>
          <p:txBody>
            <a:bodyPr wrap="square" rtlCol="0">
              <a:spAutoFit/>
            </a:bodyPr>
            <a:lstStyle/>
            <a:p>
              <a:pPr algn="ctr"/>
              <a:r>
                <a:rPr lang="en-US" sz="2800" dirty="0" smtClean="0">
                  <a:solidFill>
                    <a:srgbClr val="A6A6A6"/>
                  </a:solidFill>
                </a:rPr>
                <a:t>x</a:t>
              </a:r>
              <a:endParaRPr lang="en-US" sz="2800" baseline="-25000" dirty="0">
                <a:solidFill>
                  <a:srgbClr val="A6A6A6"/>
                </a:solidFill>
              </a:endParaRPr>
            </a:p>
          </p:txBody>
        </p:sp>
      </p:grpSp>
    </p:spTree>
    <p:extLst>
      <p:ext uri="{BB962C8B-B14F-4D97-AF65-F5344CB8AC3E}">
        <p14:creationId xmlns:p14="http://schemas.microsoft.com/office/powerpoint/2010/main" val="1595556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17" grpId="0"/>
      <p:bldP spid="20" grpId="0"/>
      <p:bldP spid="27" grpId="0"/>
      <p:bldP spid="28" grpId="0"/>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 y="2532085"/>
            <a:ext cx="9144000" cy="1781250"/>
          </a:xfrm>
        </p:spPr>
        <p:txBody>
          <a:bodyPr>
            <a:normAutofit/>
          </a:bodyPr>
          <a:lstStyle/>
          <a:p>
            <a:r>
              <a:rPr lang="en-US" dirty="0" smtClean="0"/>
              <a:t>How Can We Track Using Reflections?</a:t>
            </a:r>
            <a:endParaRPr lang="en-US" dirty="0"/>
          </a:p>
        </p:txBody>
      </p:sp>
    </p:spTree>
    <p:extLst>
      <p:ext uri="{BB962C8B-B14F-4D97-AF65-F5344CB8AC3E}">
        <p14:creationId xmlns:p14="http://schemas.microsoft.com/office/powerpoint/2010/main" val="38848701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rot="16200000">
            <a:off x="1931360" y="4028641"/>
            <a:ext cx="486517" cy="3543658"/>
            <a:chOff x="1698928" y="2414707"/>
            <a:chExt cx="469281" cy="3543658"/>
          </a:xfrm>
          <a:noFill/>
        </p:grpSpPr>
        <p:grpSp>
          <p:nvGrpSpPr>
            <p:cNvPr id="35" name="Group 34"/>
            <p:cNvGrpSpPr/>
            <p:nvPr/>
          </p:nvGrpSpPr>
          <p:grpSpPr>
            <a:xfrm>
              <a:off x="1718216" y="2426652"/>
              <a:ext cx="431666" cy="426810"/>
              <a:chOff x="1718215" y="2285531"/>
              <a:chExt cx="535197" cy="627881"/>
            </a:xfrm>
            <a:grpFill/>
          </p:grpSpPr>
          <p:cxnSp>
            <p:nvCxnSpPr>
              <p:cNvPr id="32" name="Straight Connector 31"/>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37" name="Straight Connector 36"/>
            <p:cNvCxnSpPr/>
            <p:nvPr/>
          </p:nvCxnSpPr>
          <p:spPr>
            <a:xfrm>
              <a:off x="1718215" y="2414707"/>
              <a:ext cx="0" cy="3543658"/>
            </a:xfrm>
            <a:prstGeom prst="line">
              <a:avLst/>
            </a:prstGeom>
            <a:grpFill/>
            <a:ln w="57150" cmpd="sng">
              <a:solidFill>
                <a:srgbClr val="DD5250"/>
              </a:solidFill>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736543" y="3120386"/>
              <a:ext cx="431666" cy="426810"/>
              <a:chOff x="1718215" y="2285531"/>
              <a:chExt cx="535197" cy="627881"/>
            </a:xfrm>
            <a:grpFill/>
          </p:grpSpPr>
          <p:cxnSp>
            <p:nvCxnSpPr>
              <p:cNvPr id="43" name="Straight Connector 42"/>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5" name="Isosceles Triangle 44"/>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46" name="Group 45"/>
            <p:cNvGrpSpPr/>
            <p:nvPr/>
          </p:nvGrpSpPr>
          <p:grpSpPr>
            <a:xfrm>
              <a:off x="1728303" y="3877701"/>
              <a:ext cx="431666" cy="426810"/>
              <a:chOff x="1718215" y="2285531"/>
              <a:chExt cx="535197" cy="627881"/>
            </a:xfrm>
            <a:grpFill/>
          </p:grpSpPr>
          <p:cxnSp>
            <p:nvCxnSpPr>
              <p:cNvPr id="47" name="Straight Connector 46"/>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0" name="Group 49"/>
            <p:cNvGrpSpPr/>
            <p:nvPr/>
          </p:nvGrpSpPr>
          <p:grpSpPr>
            <a:xfrm>
              <a:off x="1728303" y="4614497"/>
              <a:ext cx="431666" cy="426810"/>
              <a:chOff x="1718215" y="2285531"/>
              <a:chExt cx="535197" cy="627881"/>
            </a:xfrm>
            <a:grpFill/>
          </p:grpSpPr>
          <p:cxnSp>
            <p:nvCxnSpPr>
              <p:cNvPr id="51" name="Straight Connector 50"/>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4" name="Group 53"/>
            <p:cNvGrpSpPr/>
            <p:nvPr/>
          </p:nvGrpSpPr>
          <p:grpSpPr>
            <a:xfrm>
              <a:off x="1698928" y="5314332"/>
              <a:ext cx="431666" cy="426810"/>
              <a:chOff x="1718215" y="2285531"/>
              <a:chExt cx="535197" cy="627881"/>
            </a:xfrm>
            <a:grpFill/>
          </p:grpSpPr>
          <p:cxnSp>
            <p:nvCxnSpPr>
              <p:cNvPr id="55" name="Straight Connector 54"/>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38" name="Picture 37"/>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sp>
        <p:nvSpPr>
          <p:cNvPr id="3" name="Content Placeholder 2"/>
          <p:cNvSpPr>
            <a:spLocks noGrp="1"/>
          </p:cNvSpPr>
          <p:nvPr>
            <p:ph idx="1"/>
          </p:nvPr>
        </p:nvSpPr>
        <p:spPr>
          <a:xfrm>
            <a:off x="2380401" y="3641133"/>
            <a:ext cx="2686265" cy="1562651"/>
          </a:xfrm>
        </p:spPr>
        <p:txBody>
          <a:bodyPr>
            <a:normAutofit/>
          </a:bodyPr>
          <a:lstStyle/>
          <a:p>
            <a:pPr marL="0" indent="0" algn="ctr">
              <a:buNone/>
            </a:pPr>
            <a:r>
              <a:rPr lang="en-US" sz="2800" b="1" dirty="0" smtClean="0"/>
              <a:t>Direction of reflection</a:t>
            </a:r>
          </a:p>
        </p:txBody>
      </p:sp>
      <p:grpSp>
        <p:nvGrpSpPr>
          <p:cNvPr id="64" name="Group 63"/>
          <p:cNvGrpSpPr/>
          <p:nvPr/>
        </p:nvGrpSpPr>
        <p:grpSpPr>
          <a:xfrm rot="16200000">
            <a:off x="775370" y="2989996"/>
            <a:ext cx="2629686" cy="2887680"/>
            <a:chOff x="2764970" y="149800"/>
            <a:chExt cx="2629686" cy="2887680"/>
          </a:xfrm>
        </p:grpSpPr>
        <p:cxnSp>
          <p:nvCxnSpPr>
            <p:cNvPr id="19" name="Straight Connector 18"/>
            <p:cNvCxnSpPr>
              <a:endCxn id="49" idx="0"/>
            </p:cNvCxnSpPr>
            <p:nvPr/>
          </p:nvCxnSpPr>
          <p:spPr>
            <a:xfrm rot="5400000">
              <a:off x="3619741" y="-174065"/>
              <a:ext cx="950598" cy="2599232"/>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57" idx="0"/>
            </p:cNvCxnSpPr>
            <p:nvPr/>
          </p:nvCxnSpPr>
          <p:spPr>
            <a:xfrm rot="5400000">
              <a:off x="2867020" y="509845"/>
              <a:ext cx="2425585" cy="2629686"/>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5" idx="0"/>
            </p:cNvCxnSpPr>
            <p:nvPr/>
          </p:nvCxnSpPr>
          <p:spPr>
            <a:xfrm rot="5400000">
              <a:off x="4002669" y="-548452"/>
              <a:ext cx="193284" cy="2590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53" idx="0"/>
            </p:cNvCxnSpPr>
            <p:nvPr/>
          </p:nvCxnSpPr>
          <p:spPr>
            <a:xfrm rot="5400000">
              <a:off x="3251342" y="194332"/>
              <a:ext cx="1687395" cy="2599232"/>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8" idx="2"/>
              <a:endCxn id="34" idx="0"/>
            </p:cNvCxnSpPr>
            <p:nvPr/>
          </p:nvCxnSpPr>
          <p:spPr>
            <a:xfrm rot="5400000" flipH="1">
              <a:off x="3839586" y="-904820"/>
              <a:ext cx="500450" cy="2609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4" name="Freeform 23"/>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flipH="1">
            <a:off x="1503269" y="3399213"/>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15" name="TextBox 14"/>
          <p:cNvSpPr txBox="1"/>
          <p:nvPr/>
        </p:nvSpPr>
        <p:spPr>
          <a:xfrm>
            <a:off x="536083" y="6198446"/>
            <a:ext cx="2997975" cy="523220"/>
          </a:xfrm>
          <a:prstGeom prst="rect">
            <a:avLst/>
          </a:prstGeom>
          <a:noFill/>
        </p:spPr>
        <p:txBody>
          <a:bodyPr wrap="square" rtlCol="0">
            <a:spAutoFit/>
          </a:bodyPr>
          <a:lstStyle/>
          <a:p>
            <a:pPr algn="ctr"/>
            <a:r>
              <a:rPr lang="en-US" sz="2800" b="1" dirty="0" smtClean="0">
                <a:solidFill>
                  <a:schemeClr val="tx1">
                    <a:lumMod val="65000"/>
                  </a:schemeClr>
                </a:solidFill>
                <a:latin typeface="Calibri"/>
                <a:cs typeface="Calibri"/>
              </a:rPr>
              <a:t>Antenna Array</a:t>
            </a:r>
            <a:endParaRPr lang="en-US" sz="2800" b="1" dirty="0">
              <a:solidFill>
                <a:schemeClr val="tx1">
                  <a:lumMod val="65000"/>
                </a:schemeClr>
              </a:solidFill>
              <a:latin typeface="Calibri"/>
              <a:cs typeface="Calibri"/>
            </a:endParaRPr>
          </a:p>
        </p:txBody>
      </p:sp>
      <p:cxnSp>
        <p:nvCxnSpPr>
          <p:cNvPr id="27" name="Straight Connector 26"/>
          <p:cNvCxnSpPr>
            <a:endCxn id="49" idx="0"/>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77" name="Title 1"/>
          <p:cNvSpPr>
            <a:spLocks noGrp="1"/>
          </p:cNvSpPr>
          <p:nvPr>
            <p:ph type="title"/>
          </p:nvPr>
        </p:nvSpPr>
        <p:spPr>
          <a:xfrm>
            <a:off x="457200" y="274638"/>
            <a:ext cx="8229600" cy="1143000"/>
          </a:xfrm>
        </p:spPr>
        <p:txBody>
          <a:bodyPr>
            <a:normAutofit/>
          </a:bodyPr>
          <a:lstStyle/>
          <a:p>
            <a:r>
              <a:rPr lang="en-US" dirty="0" smtClean="0"/>
              <a:t>Tracking Motion</a:t>
            </a:r>
            <a:endParaRPr lang="en-US" dirty="0"/>
          </a:p>
        </p:txBody>
      </p:sp>
      <p:cxnSp>
        <p:nvCxnSpPr>
          <p:cNvPr id="4" name="Straight Arrow Connector 3"/>
          <p:cNvCxnSpPr/>
          <p:nvPr/>
        </p:nvCxnSpPr>
        <p:spPr>
          <a:xfrm flipH="1" flipV="1">
            <a:off x="1874868" y="3797668"/>
            <a:ext cx="1154521" cy="36082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9" name="Content Placeholder 2"/>
          <p:cNvSpPr txBox="1">
            <a:spLocks/>
          </p:cNvSpPr>
          <p:nvPr/>
        </p:nvSpPr>
        <p:spPr>
          <a:xfrm>
            <a:off x="1661157" y="1511525"/>
            <a:ext cx="1882844" cy="812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RF source</a:t>
            </a:r>
            <a:endParaRPr lang="en-US" dirty="0"/>
          </a:p>
        </p:txBody>
      </p:sp>
    </p:spTree>
    <p:extLst>
      <p:ext uri="{BB962C8B-B14F-4D97-AF65-F5344CB8AC3E}">
        <p14:creationId xmlns:p14="http://schemas.microsoft.com/office/powerpoint/2010/main" val="2564754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animBg="1"/>
      <p:bldP spid="1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6200000">
            <a:off x="1931360" y="4028641"/>
            <a:ext cx="486517" cy="3543658"/>
            <a:chOff x="1698928" y="2414707"/>
            <a:chExt cx="469281" cy="3543658"/>
          </a:xfrm>
          <a:noFill/>
        </p:grpSpPr>
        <p:grpSp>
          <p:nvGrpSpPr>
            <p:cNvPr id="35" name="Group 34"/>
            <p:cNvGrpSpPr/>
            <p:nvPr/>
          </p:nvGrpSpPr>
          <p:grpSpPr>
            <a:xfrm>
              <a:off x="1718216" y="2426652"/>
              <a:ext cx="431666" cy="426810"/>
              <a:chOff x="1718215" y="2285531"/>
              <a:chExt cx="535197" cy="627881"/>
            </a:xfrm>
            <a:grpFill/>
          </p:grpSpPr>
          <p:cxnSp>
            <p:nvCxnSpPr>
              <p:cNvPr id="32" name="Straight Connector 31"/>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37" name="Straight Connector 36"/>
            <p:cNvCxnSpPr/>
            <p:nvPr/>
          </p:nvCxnSpPr>
          <p:spPr>
            <a:xfrm>
              <a:off x="1718215" y="2414707"/>
              <a:ext cx="0" cy="3543658"/>
            </a:xfrm>
            <a:prstGeom prst="line">
              <a:avLst/>
            </a:prstGeom>
            <a:grpFill/>
            <a:ln w="57150" cmpd="sng">
              <a:solidFill>
                <a:srgbClr val="DD5250"/>
              </a:solidFill>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736543" y="3120386"/>
              <a:ext cx="431666" cy="426810"/>
              <a:chOff x="1718215" y="2285531"/>
              <a:chExt cx="535197" cy="627881"/>
            </a:xfrm>
            <a:grpFill/>
          </p:grpSpPr>
          <p:cxnSp>
            <p:nvCxnSpPr>
              <p:cNvPr id="43" name="Straight Connector 42"/>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5" name="Isosceles Triangle 44"/>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46" name="Group 45"/>
            <p:cNvGrpSpPr/>
            <p:nvPr/>
          </p:nvGrpSpPr>
          <p:grpSpPr>
            <a:xfrm>
              <a:off x="1728303" y="3877701"/>
              <a:ext cx="431666" cy="426810"/>
              <a:chOff x="1718215" y="2285531"/>
              <a:chExt cx="535197" cy="627881"/>
            </a:xfrm>
            <a:grpFill/>
          </p:grpSpPr>
          <p:cxnSp>
            <p:nvCxnSpPr>
              <p:cNvPr id="47" name="Straight Connector 46"/>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0" name="Group 49"/>
            <p:cNvGrpSpPr/>
            <p:nvPr/>
          </p:nvGrpSpPr>
          <p:grpSpPr>
            <a:xfrm>
              <a:off x="1728303" y="4614497"/>
              <a:ext cx="431666" cy="426810"/>
              <a:chOff x="1718215" y="2285531"/>
              <a:chExt cx="535197" cy="627881"/>
            </a:xfrm>
            <a:grpFill/>
          </p:grpSpPr>
          <p:cxnSp>
            <p:nvCxnSpPr>
              <p:cNvPr id="51" name="Straight Connector 50"/>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4" name="Group 53"/>
            <p:cNvGrpSpPr/>
            <p:nvPr/>
          </p:nvGrpSpPr>
          <p:grpSpPr>
            <a:xfrm>
              <a:off x="1698928" y="5314332"/>
              <a:ext cx="431666" cy="426810"/>
              <a:chOff x="1718215" y="2285531"/>
              <a:chExt cx="535197" cy="627881"/>
            </a:xfrm>
            <a:grpFill/>
          </p:grpSpPr>
          <p:cxnSp>
            <p:nvCxnSpPr>
              <p:cNvPr id="55" name="Straight Connector 54"/>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38" name="Picture 37"/>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64" name="Group 63"/>
          <p:cNvGrpSpPr/>
          <p:nvPr/>
        </p:nvGrpSpPr>
        <p:grpSpPr>
          <a:xfrm rot="16200000">
            <a:off x="775370" y="2989996"/>
            <a:ext cx="2629686" cy="2887680"/>
            <a:chOff x="2764970" y="149800"/>
            <a:chExt cx="2629686" cy="2887680"/>
          </a:xfrm>
        </p:grpSpPr>
        <p:cxnSp>
          <p:nvCxnSpPr>
            <p:cNvPr id="19" name="Straight Connector 18"/>
            <p:cNvCxnSpPr>
              <a:endCxn id="49" idx="0"/>
            </p:cNvCxnSpPr>
            <p:nvPr/>
          </p:nvCxnSpPr>
          <p:spPr>
            <a:xfrm rot="5400000">
              <a:off x="3619741" y="-174065"/>
              <a:ext cx="950598" cy="2599232"/>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57" idx="0"/>
            </p:cNvCxnSpPr>
            <p:nvPr/>
          </p:nvCxnSpPr>
          <p:spPr>
            <a:xfrm rot="5400000">
              <a:off x="2867020" y="509845"/>
              <a:ext cx="2425585" cy="2629686"/>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5" idx="0"/>
            </p:cNvCxnSpPr>
            <p:nvPr/>
          </p:nvCxnSpPr>
          <p:spPr>
            <a:xfrm rot="5400000">
              <a:off x="4002669" y="-548452"/>
              <a:ext cx="193284" cy="2590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53" idx="0"/>
            </p:cNvCxnSpPr>
            <p:nvPr/>
          </p:nvCxnSpPr>
          <p:spPr>
            <a:xfrm rot="5400000">
              <a:off x="3251342" y="194332"/>
              <a:ext cx="1687395" cy="2599232"/>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8" idx="2"/>
              <a:endCxn id="34" idx="0"/>
            </p:cNvCxnSpPr>
            <p:nvPr/>
          </p:nvCxnSpPr>
          <p:spPr>
            <a:xfrm rot="5400000" flipH="1">
              <a:off x="3839586" y="-904820"/>
              <a:ext cx="500450" cy="2609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4" name="Freeform 23"/>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flipH="1">
            <a:off x="1503269" y="3399213"/>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15" name="TextBox 14"/>
          <p:cNvSpPr txBox="1"/>
          <p:nvPr/>
        </p:nvSpPr>
        <p:spPr>
          <a:xfrm>
            <a:off x="536083" y="6198446"/>
            <a:ext cx="2997975" cy="523220"/>
          </a:xfrm>
          <a:prstGeom prst="rect">
            <a:avLst/>
          </a:prstGeom>
          <a:noFill/>
        </p:spPr>
        <p:txBody>
          <a:bodyPr wrap="square" rtlCol="0">
            <a:spAutoFit/>
          </a:bodyPr>
          <a:lstStyle/>
          <a:p>
            <a:pPr algn="ctr"/>
            <a:r>
              <a:rPr lang="en-US" sz="2800" b="1" dirty="0" smtClean="0">
                <a:solidFill>
                  <a:schemeClr val="tx1">
                    <a:lumMod val="65000"/>
                  </a:schemeClr>
                </a:solidFill>
                <a:latin typeface="Calibri"/>
                <a:cs typeface="Calibri"/>
              </a:rPr>
              <a:t>Antenna Array</a:t>
            </a:r>
            <a:endParaRPr lang="en-US" sz="2800" b="1" dirty="0">
              <a:solidFill>
                <a:schemeClr val="tx1">
                  <a:lumMod val="65000"/>
                </a:schemeClr>
              </a:solidFill>
              <a:latin typeface="Calibri"/>
              <a:cs typeface="Calibri"/>
            </a:endParaRPr>
          </a:p>
        </p:txBody>
      </p:sp>
      <p:cxnSp>
        <p:nvCxnSpPr>
          <p:cNvPr id="27" name="Straight Connector 26"/>
          <p:cNvCxnSpPr>
            <a:endCxn id="49" idx="0"/>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77" name="Title 1"/>
          <p:cNvSpPr>
            <a:spLocks noGrp="1"/>
          </p:cNvSpPr>
          <p:nvPr>
            <p:ph type="title"/>
          </p:nvPr>
        </p:nvSpPr>
        <p:spPr>
          <a:xfrm>
            <a:off x="457200" y="274638"/>
            <a:ext cx="8229600" cy="1143000"/>
          </a:xfrm>
        </p:spPr>
        <p:txBody>
          <a:bodyPr>
            <a:normAutofit/>
          </a:bodyPr>
          <a:lstStyle/>
          <a:p>
            <a:r>
              <a:rPr lang="en-US" dirty="0" smtClean="0"/>
              <a:t>Tracking Motion</a:t>
            </a:r>
            <a:endParaRPr lang="en-US" dirty="0"/>
          </a:p>
        </p:txBody>
      </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sp>
        <p:nvSpPr>
          <p:cNvPr id="80" name="TextBox 79"/>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rgbClr val="FFFF00"/>
                </a:solidFill>
                <a:latin typeface="Calibri"/>
                <a:cs typeface="Calibri"/>
              </a:rPr>
              <a:t>Direction of motion</a:t>
            </a:r>
            <a:endParaRPr lang="en-US" sz="2800" b="1" dirty="0">
              <a:solidFill>
                <a:srgbClr val="FFFF00"/>
              </a:solidFill>
              <a:latin typeface="Calibri"/>
              <a:cs typeface="Calibri"/>
            </a:endParaRPr>
          </a:p>
        </p:txBody>
      </p:sp>
      <p:pic>
        <p:nvPicPr>
          <p:cNvPr id="60" name="Picture 59"/>
          <p:cNvPicPr>
            <a:picLocks noChangeAspect="1"/>
          </p:cNvPicPr>
          <p:nvPr/>
        </p:nvPicPr>
        <p:blipFill>
          <a:blip r:embed="rId3">
            <a:lum bright="70000" contrast="-70000"/>
          </a:blip>
          <a:stretch>
            <a:fillRect/>
          </a:stretch>
        </p:blipFill>
        <p:spPr>
          <a:xfrm flipH="1">
            <a:off x="7949155" y="1615861"/>
            <a:ext cx="1000889" cy="1473946"/>
          </a:xfrm>
          <a:prstGeom prst="rect">
            <a:avLst/>
          </a:prstGeom>
        </p:spPr>
      </p:pic>
      <p:cxnSp>
        <p:nvCxnSpPr>
          <p:cNvPr id="79" name="Straight Connector 78"/>
          <p:cNvCxnSpPr/>
          <p:nvPr/>
        </p:nvCxnSpPr>
        <p:spPr bwMode="auto">
          <a:xfrm flipH="1" flipV="1">
            <a:off x="4572000" y="2324288"/>
            <a:ext cx="3850028" cy="1"/>
          </a:xfrm>
          <a:prstGeom prst="line">
            <a:avLst/>
          </a:prstGeom>
          <a:solidFill>
            <a:schemeClr val="accent1"/>
          </a:solidFill>
          <a:ln w="57150" cap="flat" cmpd="sng" algn="ctr">
            <a:solidFill>
              <a:srgbClr val="FFFF00"/>
            </a:solidFill>
            <a:prstDash val="sysDash"/>
            <a:round/>
            <a:headEnd type="none" w="med" len="med"/>
            <a:tailEnd type="arrow" w="med" len="med"/>
          </a:ln>
          <a:effectLst/>
        </p:spPr>
      </p:cxnSp>
      <p:cxnSp>
        <p:nvCxnSpPr>
          <p:cNvPr id="86" name="Straight Connector 85"/>
          <p:cNvCxnSpPr/>
          <p:nvPr/>
        </p:nvCxnSpPr>
        <p:spPr>
          <a:xfrm flipV="1">
            <a:off x="7739394" y="2540005"/>
            <a:ext cx="682637" cy="3208677"/>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3626379" y="3983989"/>
            <a:ext cx="4251997" cy="954107"/>
          </a:xfrm>
          <a:prstGeom prst="rect">
            <a:avLst/>
          </a:prstGeom>
          <a:noFill/>
        </p:spPr>
        <p:txBody>
          <a:bodyPr wrap="square" rtlCol="0">
            <a:spAutoFit/>
          </a:bodyPr>
          <a:lstStyle/>
          <a:p>
            <a:pPr algn="ctr"/>
            <a:r>
              <a:rPr lang="en-US" sz="2800" b="1" dirty="0" smtClean="0">
                <a:solidFill>
                  <a:srgbClr val="FF0000"/>
                </a:solidFill>
                <a:latin typeface="Calibri"/>
                <a:cs typeface="Calibri"/>
              </a:rPr>
              <a:t>At any point in time, we have a single measurement</a:t>
            </a:r>
            <a:endParaRPr lang="en-US" sz="2800" b="1" dirty="0">
              <a:solidFill>
                <a:srgbClr val="FF0000"/>
              </a:solidFill>
              <a:latin typeface="Calibri"/>
              <a:cs typeface="Calibri"/>
            </a:endParaRPr>
          </a:p>
        </p:txBody>
      </p:sp>
    </p:spTree>
    <p:extLst>
      <p:ext uri="{BB962C8B-B14F-4D97-AF65-F5344CB8AC3E}">
        <p14:creationId xmlns:p14="http://schemas.microsoft.com/office/powerpoint/2010/main" val="333870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nodeType="clickEffect">
                                  <p:stCondLst>
                                    <p:cond delay="0"/>
                                  </p:stCondLst>
                                  <p:childTnLst>
                                    <p:animMotion origin="layout" path="M -1.11111E-6 -2.22222E-6 L -0.43889 -2.22222E-6 " pathEditMode="relative" rAng="0" ptsTypes="AA">
                                      <p:cBhvr>
                                        <p:cTn id="12" dur="2000" fill="hold"/>
                                        <p:tgtEl>
                                          <p:spTgt spid="60"/>
                                        </p:tgtEl>
                                        <p:attrNameLst>
                                          <p:attrName>ppt_x</p:attrName>
                                          <p:attrName>ppt_y</p:attrName>
                                        </p:attrNameLst>
                                      </p:cBhvr>
                                      <p:rCtr x="-21944" y="0"/>
                                    </p:animMotion>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72"/>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8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6200000">
            <a:off x="1931360" y="4028641"/>
            <a:ext cx="486517" cy="3543658"/>
            <a:chOff x="1698928" y="2414707"/>
            <a:chExt cx="469281" cy="3543658"/>
          </a:xfrm>
          <a:noFill/>
        </p:grpSpPr>
        <p:grpSp>
          <p:nvGrpSpPr>
            <p:cNvPr id="35" name="Group 34"/>
            <p:cNvGrpSpPr/>
            <p:nvPr/>
          </p:nvGrpSpPr>
          <p:grpSpPr>
            <a:xfrm>
              <a:off x="1718216" y="2426652"/>
              <a:ext cx="431666" cy="426810"/>
              <a:chOff x="1718215" y="2285531"/>
              <a:chExt cx="535197" cy="627881"/>
            </a:xfrm>
            <a:grpFill/>
          </p:grpSpPr>
          <p:cxnSp>
            <p:nvCxnSpPr>
              <p:cNvPr id="32" name="Straight Connector 31"/>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37" name="Straight Connector 36"/>
            <p:cNvCxnSpPr/>
            <p:nvPr/>
          </p:nvCxnSpPr>
          <p:spPr>
            <a:xfrm>
              <a:off x="1718215" y="2414707"/>
              <a:ext cx="0" cy="3543658"/>
            </a:xfrm>
            <a:prstGeom prst="line">
              <a:avLst/>
            </a:prstGeom>
            <a:grpFill/>
            <a:ln w="57150" cmpd="sng">
              <a:solidFill>
                <a:srgbClr val="DD5250"/>
              </a:solidFill>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736543" y="3120386"/>
              <a:ext cx="431666" cy="426810"/>
              <a:chOff x="1718215" y="2285531"/>
              <a:chExt cx="535197" cy="627881"/>
            </a:xfrm>
            <a:grpFill/>
          </p:grpSpPr>
          <p:cxnSp>
            <p:nvCxnSpPr>
              <p:cNvPr id="43" name="Straight Connector 42"/>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5" name="Isosceles Triangle 44"/>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46" name="Group 45"/>
            <p:cNvGrpSpPr/>
            <p:nvPr/>
          </p:nvGrpSpPr>
          <p:grpSpPr>
            <a:xfrm>
              <a:off x="1728303" y="3877701"/>
              <a:ext cx="431666" cy="426810"/>
              <a:chOff x="1718215" y="2285531"/>
              <a:chExt cx="535197" cy="627881"/>
            </a:xfrm>
            <a:grpFill/>
          </p:grpSpPr>
          <p:cxnSp>
            <p:nvCxnSpPr>
              <p:cNvPr id="47" name="Straight Connector 46"/>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0" name="Group 49"/>
            <p:cNvGrpSpPr/>
            <p:nvPr/>
          </p:nvGrpSpPr>
          <p:grpSpPr>
            <a:xfrm>
              <a:off x="1728303" y="4614497"/>
              <a:ext cx="431666" cy="426810"/>
              <a:chOff x="1718215" y="2285531"/>
              <a:chExt cx="535197" cy="627881"/>
            </a:xfrm>
            <a:grpFill/>
          </p:grpSpPr>
          <p:cxnSp>
            <p:nvCxnSpPr>
              <p:cNvPr id="51" name="Straight Connector 50"/>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4" name="Group 53"/>
            <p:cNvGrpSpPr/>
            <p:nvPr/>
          </p:nvGrpSpPr>
          <p:grpSpPr>
            <a:xfrm>
              <a:off x="1698928" y="5314332"/>
              <a:ext cx="431666" cy="426810"/>
              <a:chOff x="1718215" y="2285531"/>
              <a:chExt cx="535197" cy="627881"/>
            </a:xfrm>
            <a:grpFill/>
          </p:grpSpPr>
          <p:cxnSp>
            <p:nvCxnSpPr>
              <p:cNvPr id="55" name="Straight Connector 54"/>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38" name="Picture 37"/>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64" name="Group 63"/>
          <p:cNvGrpSpPr/>
          <p:nvPr/>
        </p:nvGrpSpPr>
        <p:grpSpPr>
          <a:xfrm rot="16200000">
            <a:off x="775370" y="2989996"/>
            <a:ext cx="2629686" cy="2887680"/>
            <a:chOff x="2764970" y="149800"/>
            <a:chExt cx="2629686" cy="2887680"/>
          </a:xfrm>
        </p:grpSpPr>
        <p:cxnSp>
          <p:nvCxnSpPr>
            <p:cNvPr id="19" name="Straight Connector 18"/>
            <p:cNvCxnSpPr>
              <a:endCxn id="49" idx="0"/>
            </p:cNvCxnSpPr>
            <p:nvPr/>
          </p:nvCxnSpPr>
          <p:spPr>
            <a:xfrm rot="5400000">
              <a:off x="3619741" y="-174065"/>
              <a:ext cx="950598" cy="2599232"/>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57" idx="0"/>
            </p:cNvCxnSpPr>
            <p:nvPr/>
          </p:nvCxnSpPr>
          <p:spPr>
            <a:xfrm rot="5400000">
              <a:off x="2867020" y="509845"/>
              <a:ext cx="2425585" cy="2629686"/>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5" idx="0"/>
            </p:cNvCxnSpPr>
            <p:nvPr/>
          </p:nvCxnSpPr>
          <p:spPr>
            <a:xfrm rot="5400000">
              <a:off x="4002669" y="-548452"/>
              <a:ext cx="193284" cy="2590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53" idx="0"/>
            </p:cNvCxnSpPr>
            <p:nvPr/>
          </p:nvCxnSpPr>
          <p:spPr>
            <a:xfrm rot="5400000">
              <a:off x="3251342" y="194332"/>
              <a:ext cx="1687395" cy="2599232"/>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8" idx="2"/>
              <a:endCxn id="34" idx="0"/>
            </p:cNvCxnSpPr>
            <p:nvPr/>
          </p:nvCxnSpPr>
          <p:spPr>
            <a:xfrm rot="5400000" flipH="1">
              <a:off x="3839586" y="-904820"/>
              <a:ext cx="500450" cy="2609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4" name="Freeform 23"/>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flipH="1">
            <a:off x="1503269" y="3399213"/>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15" name="TextBox 14"/>
          <p:cNvSpPr txBox="1"/>
          <p:nvPr/>
        </p:nvSpPr>
        <p:spPr>
          <a:xfrm>
            <a:off x="536083" y="6198446"/>
            <a:ext cx="2997975" cy="523220"/>
          </a:xfrm>
          <a:prstGeom prst="rect">
            <a:avLst/>
          </a:prstGeom>
          <a:noFill/>
        </p:spPr>
        <p:txBody>
          <a:bodyPr wrap="square" rtlCol="0">
            <a:spAutoFit/>
          </a:bodyPr>
          <a:lstStyle/>
          <a:p>
            <a:pPr algn="ctr"/>
            <a:r>
              <a:rPr lang="en-US" sz="2800" b="1" dirty="0" smtClean="0">
                <a:solidFill>
                  <a:schemeClr val="tx1">
                    <a:lumMod val="65000"/>
                  </a:schemeClr>
                </a:solidFill>
                <a:latin typeface="Calibri"/>
                <a:cs typeface="Calibri"/>
              </a:rPr>
              <a:t>Antenna Array</a:t>
            </a:r>
            <a:endParaRPr lang="en-US" sz="2800" b="1" dirty="0">
              <a:solidFill>
                <a:schemeClr val="tx1">
                  <a:lumMod val="65000"/>
                </a:schemeClr>
              </a:solidFill>
              <a:latin typeface="Calibri"/>
              <a:cs typeface="Calibri"/>
            </a:endParaRPr>
          </a:p>
        </p:txBody>
      </p:sp>
      <p:cxnSp>
        <p:nvCxnSpPr>
          <p:cNvPr id="27" name="Straight Connector 26"/>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77" name="Title 1"/>
          <p:cNvSpPr>
            <a:spLocks noGrp="1"/>
          </p:cNvSpPr>
          <p:nvPr>
            <p:ph type="title"/>
          </p:nvPr>
        </p:nvSpPr>
        <p:spPr>
          <a:xfrm>
            <a:off x="457200" y="274638"/>
            <a:ext cx="8229600" cy="1143000"/>
          </a:xfrm>
        </p:spPr>
        <p:txBody>
          <a:bodyPr>
            <a:normAutofit/>
          </a:bodyPr>
          <a:lstStyle/>
          <a:p>
            <a:r>
              <a:rPr lang="en-US" dirty="0" smtClean="0"/>
              <a:t>Tracking Motion</a:t>
            </a:r>
            <a:endParaRPr lang="en-US" dirty="0"/>
          </a:p>
        </p:txBody>
      </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sp>
        <p:nvSpPr>
          <p:cNvPr id="80" name="TextBox 79"/>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rgbClr val="FFFF00"/>
                </a:solidFill>
                <a:latin typeface="Calibri"/>
                <a:cs typeface="Calibri"/>
              </a:rPr>
              <a:t>Direction of motion</a:t>
            </a:r>
            <a:endParaRPr lang="en-US" sz="2800" b="1" dirty="0">
              <a:solidFill>
                <a:srgbClr val="FFFF00"/>
              </a:solidFill>
              <a:latin typeface="Calibri"/>
              <a:cs typeface="Calibri"/>
            </a:endParaRPr>
          </a:p>
        </p:txBody>
      </p:sp>
      <p:pic>
        <p:nvPicPr>
          <p:cNvPr id="60" name="Picture 59"/>
          <p:cNvPicPr>
            <a:picLocks noChangeAspect="1"/>
          </p:cNvPicPr>
          <p:nvPr/>
        </p:nvPicPr>
        <p:blipFill>
          <a:blip r:embed="rId3">
            <a:lum bright="70000" contrast="-70000"/>
          </a:blip>
          <a:stretch>
            <a:fillRect/>
          </a:stretch>
        </p:blipFill>
        <p:spPr>
          <a:xfrm flipH="1">
            <a:off x="3928799" y="1587315"/>
            <a:ext cx="1000889" cy="1473946"/>
          </a:xfrm>
          <a:prstGeom prst="rect">
            <a:avLst/>
          </a:prstGeom>
        </p:spPr>
      </p:pic>
      <p:cxnSp>
        <p:nvCxnSpPr>
          <p:cNvPr id="79" name="Straight Connector 78"/>
          <p:cNvCxnSpPr/>
          <p:nvPr/>
        </p:nvCxnSpPr>
        <p:spPr bwMode="auto">
          <a:xfrm flipH="1" flipV="1">
            <a:off x="4572000" y="2324288"/>
            <a:ext cx="3850028" cy="1"/>
          </a:xfrm>
          <a:prstGeom prst="line">
            <a:avLst/>
          </a:prstGeom>
          <a:solidFill>
            <a:schemeClr val="accent1"/>
          </a:solidFill>
          <a:ln w="57150" cap="flat" cmpd="sng" algn="ctr">
            <a:solidFill>
              <a:srgbClr val="FFFF00"/>
            </a:solidFill>
            <a:prstDash val="sysDash"/>
            <a:round/>
            <a:headEnd type="none" w="med" len="med"/>
            <a:tailEnd type="arrow" w="med" len="med"/>
          </a:ln>
          <a:effectLst/>
        </p:spPr>
      </p:cxnSp>
      <p:grpSp>
        <p:nvGrpSpPr>
          <p:cNvPr id="58" name="Group 57"/>
          <p:cNvGrpSpPr/>
          <p:nvPr/>
        </p:nvGrpSpPr>
        <p:grpSpPr>
          <a:xfrm rot="5400000">
            <a:off x="4856791" y="2183442"/>
            <a:ext cx="3208681" cy="3921798"/>
            <a:chOff x="2033576" y="-884319"/>
            <a:chExt cx="3208681" cy="3921798"/>
          </a:xfrm>
        </p:grpSpPr>
        <p:cxnSp>
          <p:nvCxnSpPr>
            <p:cNvPr id="59" name="Straight Connector 58"/>
            <p:cNvCxnSpPr/>
            <p:nvPr/>
          </p:nvCxnSpPr>
          <p:spPr>
            <a:xfrm rot="16200000" flipH="1" flipV="1">
              <a:off x="2955925" y="-1124029"/>
              <a:ext cx="1363985" cy="3208679"/>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flipV="1">
              <a:off x="2018336" y="-186442"/>
              <a:ext cx="3239161" cy="3208681"/>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16200000" flipH="1" flipV="1">
              <a:off x="3502023" y="-1670126"/>
              <a:ext cx="271790" cy="3208678"/>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flipV="1">
              <a:off x="2511422" y="-679527"/>
              <a:ext cx="2252990" cy="320868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V="1">
              <a:off x="3296600" y="-2147339"/>
              <a:ext cx="682637" cy="3208677"/>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cxnSp>
        <p:nvCxnSpPr>
          <p:cNvPr id="82" name="Straight Connector 81"/>
          <p:cNvCxnSpPr/>
          <p:nvPr/>
        </p:nvCxnSpPr>
        <p:spPr bwMode="auto">
          <a:xfrm>
            <a:off x="6426216" y="2608882"/>
            <a:ext cx="0" cy="3100733"/>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83" name="Freeform 82"/>
          <p:cNvSpPr/>
          <p:nvPr/>
        </p:nvSpPr>
        <p:spPr>
          <a:xfrm rot="17848160" flipV="1">
            <a:off x="6408938" y="4052651"/>
            <a:ext cx="571162" cy="272513"/>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Rectangle 84"/>
          <p:cNvSpPr/>
          <p:nvPr/>
        </p:nvSpPr>
        <p:spPr>
          <a:xfrm flipH="1">
            <a:off x="6570625" y="4339739"/>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89" name="Content Placeholder 2"/>
          <p:cNvSpPr>
            <a:spLocks noGrp="1"/>
          </p:cNvSpPr>
          <p:nvPr>
            <p:ph idx="1"/>
          </p:nvPr>
        </p:nvSpPr>
        <p:spPr>
          <a:xfrm>
            <a:off x="3746864" y="5055926"/>
            <a:ext cx="2686265" cy="1086890"/>
          </a:xfrm>
        </p:spPr>
        <p:txBody>
          <a:bodyPr>
            <a:normAutofit/>
          </a:bodyPr>
          <a:lstStyle/>
          <a:p>
            <a:pPr marL="0" indent="0" algn="ctr">
              <a:buNone/>
            </a:pPr>
            <a:r>
              <a:rPr lang="en-US" sz="2800" b="1" dirty="0" smtClean="0"/>
              <a:t>Direction</a:t>
            </a:r>
          </a:p>
          <a:p>
            <a:pPr marL="0" indent="0" algn="ctr">
              <a:buNone/>
            </a:pPr>
            <a:r>
              <a:rPr lang="en-US" sz="2800" b="1" dirty="0" smtClean="0"/>
              <a:t> of motion</a:t>
            </a:r>
          </a:p>
        </p:txBody>
      </p:sp>
      <p:cxnSp>
        <p:nvCxnSpPr>
          <p:cNvPr id="90" name="Straight Arrow Connector 89"/>
          <p:cNvCxnSpPr/>
          <p:nvPr/>
        </p:nvCxnSpPr>
        <p:spPr>
          <a:xfrm flipV="1">
            <a:off x="5930577" y="4847546"/>
            <a:ext cx="640048" cy="70966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422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p:bldP spid="8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32355" y="1473611"/>
            <a:ext cx="1000889" cy="1701356"/>
            <a:chOff x="6556312" y="2976743"/>
            <a:chExt cx="1000889" cy="1701356"/>
          </a:xfrm>
        </p:grpSpPr>
        <p:pic>
          <p:nvPicPr>
            <p:cNvPr id="76" name="Picture 75"/>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8" name="Rectangle 7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931466" y="1508138"/>
            <a:ext cx="1000889" cy="1701356"/>
            <a:chOff x="6556312" y="2976743"/>
            <a:chExt cx="1000889" cy="1701356"/>
          </a:xfrm>
        </p:grpSpPr>
        <p:pic>
          <p:nvPicPr>
            <p:cNvPr id="67" name="Picture 66"/>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68" name="Rectangle 67"/>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930577" y="1508138"/>
            <a:ext cx="1000889" cy="1701356"/>
            <a:chOff x="6556312" y="2976743"/>
            <a:chExt cx="1000889" cy="1701356"/>
          </a:xfrm>
        </p:grpSpPr>
        <p:pic>
          <p:nvPicPr>
            <p:cNvPr id="70" name="Picture 69"/>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71" name="Rectangle 7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929688" y="1473611"/>
            <a:ext cx="1000889" cy="1701356"/>
            <a:chOff x="6556312" y="2976743"/>
            <a:chExt cx="1000889" cy="1701356"/>
          </a:xfrm>
        </p:grpSpPr>
        <p:pic>
          <p:nvPicPr>
            <p:cNvPr id="73" name="Picture 72"/>
            <p:cNvPicPr>
              <a:picLocks noChangeAspect="1"/>
            </p:cNvPicPr>
            <p:nvPr/>
          </p:nvPicPr>
          <p:blipFill>
            <a:blip r:embed="rId3">
              <a:lum bright="70000" contrast="-70000"/>
            </a:blip>
            <a:stretch>
              <a:fillRect/>
            </a:stretch>
          </p:blipFill>
          <p:spPr>
            <a:xfrm flipH="1">
              <a:off x="6556312" y="3118993"/>
              <a:ext cx="1000889" cy="1473946"/>
            </a:xfrm>
            <a:prstGeom prst="rect">
              <a:avLst/>
            </a:prstGeom>
          </p:spPr>
        </p:pic>
        <p:sp>
          <p:nvSpPr>
            <p:cNvPr id="81" name="Rectangle 80"/>
            <p:cNvSpPr/>
            <p:nvPr/>
          </p:nvSpPr>
          <p:spPr>
            <a:xfrm>
              <a:off x="6556312" y="2976743"/>
              <a:ext cx="1000889" cy="1701356"/>
            </a:xfrm>
            <a:prstGeom prst="rect">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6200000">
            <a:off x="1931360" y="4028641"/>
            <a:ext cx="486517" cy="3543658"/>
            <a:chOff x="1698928" y="2414707"/>
            <a:chExt cx="469281" cy="3543658"/>
          </a:xfrm>
          <a:noFill/>
        </p:grpSpPr>
        <p:grpSp>
          <p:nvGrpSpPr>
            <p:cNvPr id="35" name="Group 34"/>
            <p:cNvGrpSpPr/>
            <p:nvPr/>
          </p:nvGrpSpPr>
          <p:grpSpPr>
            <a:xfrm>
              <a:off x="1718216" y="2426652"/>
              <a:ext cx="431666" cy="426810"/>
              <a:chOff x="1718215" y="2285531"/>
              <a:chExt cx="535197" cy="627881"/>
            </a:xfrm>
            <a:grpFill/>
          </p:grpSpPr>
          <p:cxnSp>
            <p:nvCxnSpPr>
              <p:cNvPr id="32" name="Straight Connector 31"/>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Isosceles Triangle 33"/>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cxnSp>
          <p:nvCxnSpPr>
            <p:cNvPr id="37" name="Straight Connector 36"/>
            <p:cNvCxnSpPr/>
            <p:nvPr/>
          </p:nvCxnSpPr>
          <p:spPr>
            <a:xfrm>
              <a:off x="1718215" y="2414707"/>
              <a:ext cx="0" cy="3543658"/>
            </a:xfrm>
            <a:prstGeom prst="line">
              <a:avLst/>
            </a:prstGeom>
            <a:grpFill/>
            <a:ln w="57150" cmpd="sng">
              <a:solidFill>
                <a:srgbClr val="DD5250"/>
              </a:solidFill>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736543" y="3120386"/>
              <a:ext cx="431666" cy="426810"/>
              <a:chOff x="1718215" y="2285531"/>
              <a:chExt cx="535197" cy="627881"/>
            </a:xfrm>
            <a:grpFill/>
          </p:grpSpPr>
          <p:cxnSp>
            <p:nvCxnSpPr>
              <p:cNvPr id="43" name="Straight Connector 42"/>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5" name="Isosceles Triangle 44"/>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46" name="Group 45"/>
            <p:cNvGrpSpPr/>
            <p:nvPr/>
          </p:nvGrpSpPr>
          <p:grpSpPr>
            <a:xfrm>
              <a:off x="1728303" y="3877701"/>
              <a:ext cx="431666" cy="426810"/>
              <a:chOff x="1718215" y="2285531"/>
              <a:chExt cx="535197" cy="627881"/>
            </a:xfrm>
            <a:grpFill/>
          </p:grpSpPr>
          <p:cxnSp>
            <p:nvCxnSpPr>
              <p:cNvPr id="47" name="Straight Connector 46"/>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Isosceles Triangle 48"/>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0" name="Group 49"/>
            <p:cNvGrpSpPr/>
            <p:nvPr/>
          </p:nvGrpSpPr>
          <p:grpSpPr>
            <a:xfrm>
              <a:off x="1728303" y="4614497"/>
              <a:ext cx="431666" cy="426810"/>
              <a:chOff x="1718215" y="2285531"/>
              <a:chExt cx="535197" cy="627881"/>
            </a:xfrm>
            <a:grpFill/>
          </p:grpSpPr>
          <p:cxnSp>
            <p:nvCxnSpPr>
              <p:cNvPr id="51" name="Straight Connector 50"/>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nvGrpSpPr>
            <p:cNvPr id="54" name="Group 53"/>
            <p:cNvGrpSpPr/>
            <p:nvPr/>
          </p:nvGrpSpPr>
          <p:grpSpPr>
            <a:xfrm>
              <a:off x="1698928" y="5314332"/>
              <a:ext cx="431666" cy="426810"/>
              <a:chOff x="1718215" y="2285531"/>
              <a:chExt cx="535197" cy="627881"/>
            </a:xfrm>
            <a:grpFill/>
          </p:grpSpPr>
          <p:cxnSp>
            <p:nvCxnSpPr>
              <p:cNvPr id="55" name="Straight Connector 54"/>
              <p:cNvCxnSpPr/>
              <p:nvPr/>
            </p:nvCxnSpPr>
            <p:spPr>
              <a:xfrm rot="16200000" flipV="1">
                <a:off x="1894683" y="2736944"/>
                <a:ext cx="0" cy="352935"/>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1927597" y="2769858"/>
                <a:ext cx="287106" cy="0"/>
              </a:xfrm>
              <a:prstGeom prst="line">
                <a:avLst/>
              </a:prstGeom>
              <a:grpFill/>
              <a:ln w="76200" cmpd="sng">
                <a:solidFill>
                  <a:srgbClr val="DD5250"/>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0800000">
                <a:off x="1888728" y="2285531"/>
                <a:ext cx="364684" cy="340765"/>
              </a:xfrm>
              <a:prstGeom prst="triangle">
                <a:avLst/>
              </a:prstGeom>
              <a:grpFill/>
              <a:ln w="76200" cmpd="sng">
                <a:solidFill>
                  <a:srgbClr val="DD52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grpSp>
      <p:pic>
        <p:nvPicPr>
          <p:cNvPr id="38" name="Picture 37"/>
          <p:cNvPicPr>
            <a:picLocks noChangeAspect="1"/>
          </p:cNvPicPr>
          <p:nvPr/>
        </p:nvPicPr>
        <p:blipFill>
          <a:blip r:embed="rId3">
            <a:lum bright="70000" contrast="-70000"/>
          </a:blip>
          <a:stretch>
            <a:fillRect/>
          </a:stretch>
        </p:blipFill>
        <p:spPr>
          <a:xfrm flipH="1">
            <a:off x="646379" y="1645047"/>
            <a:ext cx="1000889" cy="1473946"/>
          </a:xfrm>
          <a:prstGeom prst="rect">
            <a:avLst/>
          </a:prstGeom>
        </p:spPr>
      </p:pic>
      <p:grpSp>
        <p:nvGrpSpPr>
          <p:cNvPr id="64" name="Group 63"/>
          <p:cNvGrpSpPr/>
          <p:nvPr/>
        </p:nvGrpSpPr>
        <p:grpSpPr>
          <a:xfrm rot="16200000">
            <a:off x="775370" y="2989996"/>
            <a:ext cx="2629686" cy="2887680"/>
            <a:chOff x="2764970" y="149800"/>
            <a:chExt cx="2629686" cy="2887680"/>
          </a:xfrm>
        </p:grpSpPr>
        <p:cxnSp>
          <p:nvCxnSpPr>
            <p:cNvPr id="19" name="Straight Connector 18"/>
            <p:cNvCxnSpPr>
              <a:endCxn id="49" idx="0"/>
            </p:cNvCxnSpPr>
            <p:nvPr/>
          </p:nvCxnSpPr>
          <p:spPr>
            <a:xfrm rot="5400000">
              <a:off x="3619741" y="-174065"/>
              <a:ext cx="950598" cy="2599232"/>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57" idx="0"/>
            </p:cNvCxnSpPr>
            <p:nvPr/>
          </p:nvCxnSpPr>
          <p:spPr>
            <a:xfrm rot="5400000">
              <a:off x="2867020" y="509845"/>
              <a:ext cx="2425585" cy="2629686"/>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5" idx="0"/>
            </p:cNvCxnSpPr>
            <p:nvPr/>
          </p:nvCxnSpPr>
          <p:spPr>
            <a:xfrm rot="5400000">
              <a:off x="4002669" y="-548452"/>
              <a:ext cx="193284" cy="2590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53" idx="0"/>
            </p:cNvCxnSpPr>
            <p:nvPr/>
          </p:nvCxnSpPr>
          <p:spPr>
            <a:xfrm rot="5400000">
              <a:off x="3251342" y="194332"/>
              <a:ext cx="1687395" cy="2599232"/>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8" idx="2"/>
              <a:endCxn id="34" idx="0"/>
            </p:cNvCxnSpPr>
            <p:nvPr/>
          </p:nvCxnSpPr>
          <p:spPr>
            <a:xfrm rot="5400000" flipH="1">
              <a:off x="3839586" y="-904820"/>
              <a:ext cx="500450" cy="260969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4" name="Freeform 23"/>
          <p:cNvSpPr/>
          <p:nvPr/>
        </p:nvSpPr>
        <p:spPr>
          <a:xfrm rot="19407300" flipH="1">
            <a:off x="1612734" y="4026931"/>
            <a:ext cx="429637" cy="326777"/>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flipH="1">
            <a:off x="1503269" y="3399213"/>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15" name="TextBox 14"/>
          <p:cNvSpPr txBox="1"/>
          <p:nvPr/>
        </p:nvSpPr>
        <p:spPr>
          <a:xfrm>
            <a:off x="536083" y="6198446"/>
            <a:ext cx="2997975" cy="523220"/>
          </a:xfrm>
          <a:prstGeom prst="rect">
            <a:avLst/>
          </a:prstGeom>
          <a:noFill/>
        </p:spPr>
        <p:txBody>
          <a:bodyPr wrap="square" rtlCol="0">
            <a:spAutoFit/>
          </a:bodyPr>
          <a:lstStyle/>
          <a:p>
            <a:pPr algn="ctr"/>
            <a:r>
              <a:rPr lang="en-US" sz="2800" b="1" dirty="0" smtClean="0">
                <a:solidFill>
                  <a:schemeClr val="tx1">
                    <a:lumMod val="65000"/>
                  </a:schemeClr>
                </a:solidFill>
                <a:latin typeface="Calibri"/>
                <a:cs typeface="Calibri"/>
              </a:rPr>
              <a:t>Antenna Array</a:t>
            </a:r>
            <a:endParaRPr lang="en-US" sz="2800" b="1" dirty="0">
              <a:solidFill>
                <a:schemeClr val="tx1">
                  <a:lumMod val="65000"/>
                </a:schemeClr>
              </a:solidFill>
              <a:latin typeface="Calibri"/>
              <a:cs typeface="Calibri"/>
            </a:endParaRPr>
          </a:p>
        </p:txBody>
      </p:sp>
      <p:cxnSp>
        <p:nvCxnSpPr>
          <p:cNvPr id="27" name="Straight Connector 26"/>
          <p:cNvCxnSpPr/>
          <p:nvPr/>
        </p:nvCxnSpPr>
        <p:spPr bwMode="auto">
          <a:xfrm flipH="1">
            <a:off x="2097422" y="2324288"/>
            <a:ext cx="6" cy="3393937"/>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77" name="Title 1"/>
          <p:cNvSpPr>
            <a:spLocks noGrp="1"/>
          </p:cNvSpPr>
          <p:nvPr>
            <p:ph type="title"/>
          </p:nvPr>
        </p:nvSpPr>
        <p:spPr>
          <a:xfrm>
            <a:off x="457200" y="274638"/>
            <a:ext cx="8229600" cy="1143000"/>
          </a:xfrm>
        </p:spPr>
        <p:txBody>
          <a:bodyPr>
            <a:normAutofit/>
          </a:bodyPr>
          <a:lstStyle/>
          <a:p>
            <a:r>
              <a:rPr lang="en-US" dirty="0" smtClean="0"/>
              <a:t>Tracking Motion</a:t>
            </a:r>
            <a:endParaRPr lang="en-US" dirty="0"/>
          </a:p>
        </p:txBody>
      </p:sp>
      <p:pic>
        <p:nvPicPr>
          <p:cNvPr id="61" name="Picture 60" descr="samsung-galaxy-s4-front-white-large._V369568183_.jpg"/>
          <p:cNvPicPr>
            <a:picLocks noChangeAspect="1"/>
          </p:cNvPicPr>
          <p:nvPr/>
        </p:nvPicPr>
        <p:blipFill>
          <a:blip r:embed="rId4">
            <a:extLst>
              <a:ext uri="{BEBA8EAE-BF5A-486C-A8C5-ECC9F3942E4B}">
                <a14:imgProps xmlns:a14="http://schemas.microsoft.com/office/drawing/2010/main">
                  <a14:imgLayer r:embed="rId5">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7343464" y="5461974"/>
            <a:ext cx="791857" cy="1365270"/>
          </a:xfrm>
          <a:prstGeom prst="rect">
            <a:avLst/>
          </a:prstGeom>
        </p:spPr>
      </p:pic>
      <p:sp>
        <p:nvSpPr>
          <p:cNvPr id="80" name="TextBox 79"/>
          <p:cNvSpPr txBox="1"/>
          <p:nvPr/>
        </p:nvSpPr>
        <p:spPr>
          <a:xfrm>
            <a:off x="4572000" y="1154837"/>
            <a:ext cx="3756243" cy="523220"/>
          </a:xfrm>
          <a:prstGeom prst="rect">
            <a:avLst/>
          </a:prstGeom>
          <a:noFill/>
        </p:spPr>
        <p:txBody>
          <a:bodyPr wrap="square" rtlCol="0">
            <a:spAutoFit/>
          </a:bodyPr>
          <a:lstStyle/>
          <a:p>
            <a:pPr algn="ctr"/>
            <a:r>
              <a:rPr lang="en-US" sz="2800" b="1" dirty="0" smtClean="0">
                <a:solidFill>
                  <a:srgbClr val="FFFF00"/>
                </a:solidFill>
                <a:latin typeface="Calibri"/>
                <a:cs typeface="Calibri"/>
              </a:rPr>
              <a:t>Direction of motion</a:t>
            </a:r>
            <a:endParaRPr lang="en-US" sz="2800" b="1" dirty="0">
              <a:solidFill>
                <a:srgbClr val="FFFF00"/>
              </a:solidFill>
              <a:latin typeface="Calibri"/>
              <a:cs typeface="Calibri"/>
            </a:endParaRPr>
          </a:p>
        </p:txBody>
      </p:sp>
      <p:pic>
        <p:nvPicPr>
          <p:cNvPr id="60" name="Picture 59"/>
          <p:cNvPicPr>
            <a:picLocks noChangeAspect="1"/>
          </p:cNvPicPr>
          <p:nvPr/>
        </p:nvPicPr>
        <p:blipFill>
          <a:blip r:embed="rId3">
            <a:lum bright="70000" contrast="-70000"/>
          </a:blip>
          <a:stretch>
            <a:fillRect/>
          </a:stretch>
        </p:blipFill>
        <p:spPr>
          <a:xfrm flipH="1">
            <a:off x="3928799" y="1587315"/>
            <a:ext cx="1000889" cy="1473946"/>
          </a:xfrm>
          <a:prstGeom prst="rect">
            <a:avLst/>
          </a:prstGeom>
        </p:spPr>
      </p:pic>
      <p:cxnSp>
        <p:nvCxnSpPr>
          <p:cNvPr id="79" name="Straight Connector 78"/>
          <p:cNvCxnSpPr/>
          <p:nvPr/>
        </p:nvCxnSpPr>
        <p:spPr bwMode="auto">
          <a:xfrm flipH="1" flipV="1">
            <a:off x="4572000" y="2324288"/>
            <a:ext cx="3850028" cy="1"/>
          </a:xfrm>
          <a:prstGeom prst="line">
            <a:avLst/>
          </a:prstGeom>
          <a:solidFill>
            <a:schemeClr val="accent1"/>
          </a:solidFill>
          <a:ln w="57150" cap="flat" cmpd="sng" algn="ctr">
            <a:solidFill>
              <a:srgbClr val="FFFF00"/>
            </a:solidFill>
            <a:prstDash val="sysDash"/>
            <a:round/>
            <a:headEnd type="none" w="med" len="med"/>
            <a:tailEnd type="arrow" w="med" len="med"/>
          </a:ln>
          <a:effectLst/>
        </p:spPr>
      </p:cxnSp>
      <p:grpSp>
        <p:nvGrpSpPr>
          <p:cNvPr id="58" name="Group 57"/>
          <p:cNvGrpSpPr/>
          <p:nvPr/>
        </p:nvGrpSpPr>
        <p:grpSpPr>
          <a:xfrm rot="5400000">
            <a:off x="4856791" y="2183442"/>
            <a:ext cx="3208681" cy="3921798"/>
            <a:chOff x="2033576" y="-884319"/>
            <a:chExt cx="3208681" cy="3921798"/>
          </a:xfrm>
        </p:grpSpPr>
        <p:cxnSp>
          <p:nvCxnSpPr>
            <p:cNvPr id="59" name="Straight Connector 58"/>
            <p:cNvCxnSpPr/>
            <p:nvPr/>
          </p:nvCxnSpPr>
          <p:spPr>
            <a:xfrm rot="16200000" flipH="1" flipV="1">
              <a:off x="2955925" y="-1124029"/>
              <a:ext cx="1363985" cy="3208679"/>
            </a:xfrm>
            <a:prstGeom prst="line">
              <a:avLst/>
            </a:prstGeom>
            <a:ln w="66675" cmpd="sng">
              <a:solidFill>
                <a:srgbClr val="FF0000">
                  <a:alpha val="66000"/>
                </a:srgb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flipV="1">
              <a:off x="2018336" y="-186442"/>
              <a:ext cx="3239161" cy="3208681"/>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16200000" flipH="1" flipV="1">
              <a:off x="3502023" y="-1670126"/>
              <a:ext cx="271790" cy="3208678"/>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flipV="1">
              <a:off x="2511422" y="-679527"/>
              <a:ext cx="2252990" cy="3208680"/>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V="1">
              <a:off x="3296600" y="-2147339"/>
              <a:ext cx="682637" cy="3208677"/>
            </a:xfrm>
            <a:prstGeom prst="line">
              <a:avLst/>
            </a:prstGeom>
            <a:ln w="57150" cmpd="sng">
              <a:solidFill>
                <a:srgbClr val="FF0000">
                  <a:alpha val="66000"/>
                </a:srgb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grpSp>
      <p:cxnSp>
        <p:nvCxnSpPr>
          <p:cNvPr id="82" name="Straight Connector 81"/>
          <p:cNvCxnSpPr/>
          <p:nvPr/>
        </p:nvCxnSpPr>
        <p:spPr bwMode="auto">
          <a:xfrm>
            <a:off x="6426216" y="2608882"/>
            <a:ext cx="0" cy="3100733"/>
          </a:xfrm>
          <a:prstGeom prst="line">
            <a:avLst/>
          </a:prstGeom>
          <a:solidFill>
            <a:schemeClr val="accent1"/>
          </a:solidFill>
          <a:ln w="57150" cap="flat" cmpd="sng" algn="ctr">
            <a:solidFill>
              <a:schemeClr val="tx1">
                <a:lumMod val="65000"/>
              </a:schemeClr>
            </a:solidFill>
            <a:prstDash val="dash"/>
            <a:round/>
            <a:headEnd type="none" w="med" len="med"/>
            <a:tailEnd type="none" w="med" len="med"/>
          </a:ln>
          <a:effectLst/>
        </p:spPr>
      </p:cxnSp>
      <p:sp>
        <p:nvSpPr>
          <p:cNvPr id="83" name="Freeform 82"/>
          <p:cNvSpPr/>
          <p:nvPr/>
        </p:nvSpPr>
        <p:spPr>
          <a:xfrm rot="17848160" flipV="1">
            <a:off x="6408938" y="4052651"/>
            <a:ext cx="571162" cy="272513"/>
          </a:xfrm>
          <a:custGeom>
            <a:avLst/>
            <a:gdLst>
              <a:gd name="connsiteX0" fmla="*/ 0 w 250842"/>
              <a:gd name="connsiteY0" fmla="*/ 126019 h 126019"/>
              <a:gd name="connsiteX1" fmla="*/ 78388 w 250842"/>
              <a:gd name="connsiteY1" fmla="*/ 16260 h 126019"/>
              <a:gd name="connsiteX2" fmla="*/ 250842 w 250842"/>
              <a:gd name="connsiteY2" fmla="*/ 580 h 126019"/>
            </a:gdLst>
            <a:ahLst/>
            <a:cxnLst>
              <a:cxn ang="0">
                <a:pos x="connsiteX0" y="connsiteY0"/>
              </a:cxn>
              <a:cxn ang="0">
                <a:pos x="connsiteX1" y="connsiteY1"/>
              </a:cxn>
              <a:cxn ang="0">
                <a:pos x="connsiteX2" y="connsiteY2"/>
              </a:cxn>
            </a:cxnLst>
            <a:rect l="l" t="t" r="r" b="b"/>
            <a:pathLst>
              <a:path w="250842" h="126019">
                <a:moveTo>
                  <a:pt x="0" y="126019"/>
                </a:moveTo>
                <a:cubicBezTo>
                  <a:pt x="18290" y="81592"/>
                  <a:pt x="36581" y="37166"/>
                  <a:pt x="78388" y="16260"/>
                </a:cubicBezTo>
                <a:cubicBezTo>
                  <a:pt x="120195" y="-4646"/>
                  <a:pt x="250842" y="580"/>
                  <a:pt x="250842" y="58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Rectangle 84"/>
          <p:cNvSpPr/>
          <p:nvPr/>
        </p:nvSpPr>
        <p:spPr>
          <a:xfrm flipH="1">
            <a:off x="6570625" y="4339739"/>
            <a:ext cx="914400" cy="584776"/>
          </a:xfrm>
          <a:prstGeom prst="rect">
            <a:avLst/>
          </a:prstGeom>
        </p:spPr>
        <p:txBody>
          <a:bodyPr wrap="square">
            <a:spAutoFit/>
          </a:bodyPr>
          <a:lstStyle/>
          <a:p>
            <a:r>
              <a:rPr lang="en-US" sz="3200" b="1" i="0" dirty="0" err="1" smtClean="0">
                <a:latin typeface="Lucida Grande"/>
                <a:ea typeface="Lucida Grande"/>
                <a:cs typeface="Lucida Grande"/>
              </a:rPr>
              <a:t>θ</a:t>
            </a:r>
            <a:endParaRPr lang="en-US" sz="3200" dirty="0"/>
          </a:p>
        </p:txBody>
      </p:sp>
      <p:sp>
        <p:nvSpPr>
          <p:cNvPr id="89" name="Content Placeholder 2"/>
          <p:cNvSpPr>
            <a:spLocks noGrp="1"/>
          </p:cNvSpPr>
          <p:nvPr>
            <p:ph idx="1"/>
          </p:nvPr>
        </p:nvSpPr>
        <p:spPr>
          <a:xfrm>
            <a:off x="3746864" y="5055926"/>
            <a:ext cx="2686265" cy="1086890"/>
          </a:xfrm>
        </p:spPr>
        <p:txBody>
          <a:bodyPr>
            <a:normAutofit/>
          </a:bodyPr>
          <a:lstStyle/>
          <a:p>
            <a:pPr marL="0" indent="0" algn="ctr">
              <a:buNone/>
            </a:pPr>
            <a:r>
              <a:rPr lang="en-US" sz="2800" b="1" dirty="0" smtClean="0"/>
              <a:t>Direction</a:t>
            </a:r>
          </a:p>
          <a:p>
            <a:pPr marL="0" indent="0" algn="ctr">
              <a:buNone/>
            </a:pPr>
            <a:r>
              <a:rPr lang="en-US" sz="2800" b="1" dirty="0" smtClean="0"/>
              <a:t> of motion</a:t>
            </a:r>
          </a:p>
        </p:txBody>
      </p:sp>
      <p:cxnSp>
        <p:nvCxnSpPr>
          <p:cNvPr id="90" name="Straight Arrow Connector 89"/>
          <p:cNvCxnSpPr/>
          <p:nvPr/>
        </p:nvCxnSpPr>
        <p:spPr>
          <a:xfrm flipV="1">
            <a:off x="5930577" y="4847546"/>
            <a:ext cx="640048" cy="709666"/>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269259" y="5557212"/>
            <a:ext cx="8678333" cy="1164275"/>
          </a:xfrm>
          <a:prstGeom prst="rect">
            <a:avLst/>
          </a:prstGeom>
          <a:solidFill>
            <a:srgbClr val="C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Content Placeholder 2"/>
          <p:cNvSpPr txBox="1">
            <a:spLocks/>
          </p:cNvSpPr>
          <p:nvPr/>
        </p:nvSpPr>
        <p:spPr>
          <a:xfrm>
            <a:off x="457755" y="5765327"/>
            <a:ext cx="8435825" cy="8023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t>Human motion emulates antenna array</a:t>
            </a:r>
          </a:p>
        </p:txBody>
      </p:sp>
    </p:spTree>
    <p:extLst>
      <p:ext uri="{BB962C8B-B14F-4D97-AF65-F5344CB8AC3E}">
        <p14:creationId xmlns:p14="http://schemas.microsoft.com/office/powerpoint/2010/main" val="37114603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vi-presentation-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979" y="-1"/>
            <a:ext cx="9176979" cy="6883339"/>
          </a:xfrm>
        </p:spPr>
      </p:pic>
    </p:spTree>
    <p:extLst>
      <p:ext uri="{BB962C8B-B14F-4D97-AF65-F5344CB8AC3E}">
        <p14:creationId xmlns:p14="http://schemas.microsoft.com/office/powerpoint/2010/main" val="402732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Through-Wall Gesture Interface</a:t>
            </a:r>
            <a:endParaRPr lang="en-US" dirty="0"/>
          </a:p>
        </p:txBody>
      </p:sp>
      <p:sp>
        <p:nvSpPr>
          <p:cNvPr id="3" name="Content Placeholder 2"/>
          <p:cNvSpPr>
            <a:spLocks noGrp="1"/>
          </p:cNvSpPr>
          <p:nvPr>
            <p:ph idx="1"/>
          </p:nvPr>
        </p:nvSpPr>
        <p:spPr/>
        <p:txBody>
          <a:bodyPr>
            <a:normAutofit/>
          </a:bodyPr>
          <a:lstStyle/>
          <a:p>
            <a:r>
              <a:rPr lang="en-US" dirty="0" smtClean="0"/>
              <a:t>Sending Commands with Gestures</a:t>
            </a:r>
          </a:p>
          <a:p>
            <a:endParaRPr lang="en-US" dirty="0" smtClean="0"/>
          </a:p>
          <a:p>
            <a:r>
              <a:rPr lang="en-US" dirty="0" smtClean="0"/>
              <a:t>Two simple gestures to represent bit ‘0’ and bit ‘1’</a:t>
            </a:r>
          </a:p>
          <a:p>
            <a:pPr lvl="1"/>
            <a:endParaRPr lang="en-US" dirty="0" smtClean="0"/>
          </a:p>
          <a:p>
            <a:r>
              <a:rPr lang="en-US" dirty="0" smtClean="0"/>
              <a:t>Can combine sequence of gestures to convey </a:t>
            </a:r>
            <a:r>
              <a:rPr lang="en-US" smtClean="0"/>
              <a:t>longer message</a:t>
            </a:r>
            <a:endParaRPr lang="en-US" dirty="0" smtClean="0"/>
          </a:p>
        </p:txBody>
      </p:sp>
    </p:spTree>
    <p:extLst>
      <p:ext uri="{BB962C8B-B14F-4D97-AF65-F5344CB8AC3E}">
        <p14:creationId xmlns:p14="http://schemas.microsoft.com/office/powerpoint/2010/main" val="2517220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Can your cellphone give you X-ray vision?</a:t>
            </a:r>
            <a:endParaRPr lang="en-US" sz="5400" dirty="0"/>
          </a:p>
        </p:txBody>
      </p:sp>
      <p:pic>
        <p:nvPicPr>
          <p:cNvPr id="4" name="Picture 3" descr="http://img.mit.edu/newsoffice/images/article_images/201306271509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740" y="1810128"/>
            <a:ext cx="5835682" cy="477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3882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274" y="3454770"/>
            <a:ext cx="5137133" cy="2970285"/>
          </a:xfrm>
          <a:prstGeom prst="rect">
            <a:avLst/>
          </a:prstGeom>
        </p:spPr>
      </p:pic>
      <p:sp>
        <p:nvSpPr>
          <p:cNvPr id="2" name="Title 1"/>
          <p:cNvSpPr>
            <a:spLocks noGrp="1"/>
          </p:cNvSpPr>
          <p:nvPr>
            <p:ph type="title"/>
          </p:nvPr>
        </p:nvSpPr>
        <p:spPr/>
        <p:txBody>
          <a:bodyPr/>
          <a:lstStyle/>
          <a:p>
            <a:r>
              <a:rPr lang="en-US" dirty="0" smtClean="0"/>
              <a:t>Gesture Encoding</a:t>
            </a:r>
            <a:endParaRPr lang="en-US" dirty="0"/>
          </a:p>
        </p:txBody>
      </p:sp>
      <p:sp>
        <p:nvSpPr>
          <p:cNvPr id="3" name="Content Placeholder 2"/>
          <p:cNvSpPr>
            <a:spLocks noGrp="1"/>
          </p:cNvSpPr>
          <p:nvPr>
            <p:ph idx="1"/>
          </p:nvPr>
        </p:nvSpPr>
        <p:spPr>
          <a:xfrm>
            <a:off x="457200" y="1600201"/>
            <a:ext cx="8229600" cy="1608116"/>
          </a:xfrm>
        </p:spPr>
        <p:txBody>
          <a:bodyPr/>
          <a:lstStyle/>
          <a:p>
            <a:pPr marL="0" indent="0">
              <a:buNone/>
            </a:pPr>
            <a:r>
              <a:rPr lang="en-US" dirty="0" smtClean="0"/>
              <a:t>Bit ‘0’: step forward followed by step backward</a:t>
            </a:r>
          </a:p>
          <a:p>
            <a:pPr marL="0" indent="0">
              <a:buNone/>
            </a:pPr>
            <a:r>
              <a:rPr lang="en-US" dirty="0" smtClean="0"/>
              <a:t>Bit ‘1’: step backward followed by step forward</a:t>
            </a:r>
            <a:endParaRPr lang="en-US" dirty="0"/>
          </a:p>
        </p:txBody>
      </p:sp>
      <p:sp>
        <p:nvSpPr>
          <p:cNvPr id="7" name="Oval 6"/>
          <p:cNvSpPr/>
          <p:nvPr/>
        </p:nvSpPr>
        <p:spPr>
          <a:xfrm>
            <a:off x="3207418" y="3842110"/>
            <a:ext cx="960599" cy="126984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421683" y="3842110"/>
            <a:ext cx="846630" cy="112332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7" idx="0"/>
          </p:cNvCxnSpPr>
          <p:nvPr/>
        </p:nvCxnSpPr>
        <p:spPr>
          <a:xfrm>
            <a:off x="3533048" y="3223466"/>
            <a:ext cx="154670" cy="6186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0"/>
          </p:cNvCxnSpPr>
          <p:nvPr/>
        </p:nvCxnSpPr>
        <p:spPr>
          <a:xfrm>
            <a:off x="3467924" y="3223466"/>
            <a:ext cx="2377074" cy="6186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4886" y="6334780"/>
            <a:ext cx="2413295" cy="523220"/>
          </a:xfrm>
          <a:prstGeom prst="rect">
            <a:avLst/>
          </a:prstGeom>
          <a:noFill/>
        </p:spPr>
        <p:txBody>
          <a:bodyPr wrap="square" rtlCol="0">
            <a:spAutoFit/>
          </a:bodyPr>
          <a:lstStyle/>
          <a:p>
            <a:pPr algn="ctr"/>
            <a:r>
              <a:rPr lang="en-US" sz="2800" b="1" dirty="0" smtClean="0">
                <a:solidFill>
                  <a:srgbClr val="C3D69B"/>
                </a:solidFill>
                <a:latin typeface="Calibri"/>
                <a:cs typeface="Calibri"/>
              </a:rPr>
              <a:t>Step Backward</a:t>
            </a:r>
            <a:endParaRPr lang="en-US" sz="2800" b="1" dirty="0">
              <a:solidFill>
                <a:srgbClr val="C3D69B"/>
              </a:solidFill>
              <a:latin typeface="Calibri"/>
              <a:cs typeface="Calibri"/>
            </a:endParaRPr>
          </a:p>
        </p:txBody>
      </p:sp>
      <p:sp>
        <p:nvSpPr>
          <p:cNvPr id="15" name="TextBox 14"/>
          <p:cNvSpPr txBox="1"/>
          <p:nvPr/>
        </p:nvSpPr>
        <p:spPr>
          <a:xfrm>
            <a:off x="2086222" y="2685096"/>
            <a:ext cx="2413295" cy="523220"/>
          </a:xfrm>
          <a:prstGeom prst="rect">
            <a:avLst/>
          </a:prstGeom>
          <a:noFill/>
        </p:spPr>
        <p:txBody>
          <a:bodyPr wrap="square" rtlCol="0">
            <a:spAutoFit/>
          </a:bodyPr>
          <a:lstStyle/>
          <a:p>
            <a:pPr algn="ctr"/>
            <a:r>
              <a:rPr lang="en-US" sz="2800" b="1" dirty="0" smtClean="0">
                <a:solidFill>
                  <a:srgbClr val="FF0000"/>
                </a:solidFill>
                <a:latin typeface="Calibri"/>
                <a:cs typeface="Calibri"/>
              </a:rPr>
              <a:t>Step Forward</a:t>
            </a:r>
            <a:endParaRPr lang="en-US" sz="2800" b="1" dirty="0">
              <a:solidFill>
                <a:srgbClr val="FF0000"/>
              </a:solidFill>
              <a:latin typeface="Calibri"/>
              <a:cs typeface="Calibri"/>
            </a:endParaRPr>
          </a:p>
        </p:txBody>
      </p:sp>
      <p:sp>
        <p:nvSpPr>
          <p:cNvPr id="20" name="Oval 19"/>
          <p:cNvSpPr/>
          <p:nvPr/>
        </p:nvSpPr>
        <p:spPr>
          <a:xfrm>
            <a:off x="3923800" y="4542154"/>
            <a:ext cx="862909" cy="1178051"/>
          </a:xfrm>
          <a:prstGeom prst="ellipse">
            <a:avLst/>
          </a:prstGeom>
          <a:noFill/>
          <a:ln w="762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6" name="Oval 25"/>
          <p:cNvSpPr/>
          <p:nvPr/>
        </p:nvSpPr>
        <p:spPr>
          <a:xfrm>
            <a:off x="4721583" y="4542154"/>
            <a:ext cx="862909" cy="1178051"/>
          </a:xfrm>
          <a:prstGeom prst="ellipse">
            <a:avLst/>
          </a:prstGeom>
          <a:noFill/>
          <a:ln w="762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cxnSp>
        <p:nvCxnSpPr>
          <p:cNvPr id="27" name="Straight Arrow Connector 26"/>
          <p:cNvCxnSpPr>
            <a:stCxn id="14" idx="3"/>
          </p:cNvCxnSpPr>
          <p:nvPr/>
        </p:nvCxnSpPr>
        <p:spPr>
          <a:xfrm flipV="1">
            <a:off x="2968181" y="5720205"/>
            <a:ext cx="1199836" cy="876185"/>
          </a:xfrm>
          <a:prstGeom prst="straightConnector1">
            <a:avLst/>
          </a:prstGeom>
          <a:ln w="5715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968181" y="5720205"/>
            <a:ext cx="2079030" cy="836166"/>
          </a:xfrm>
          <a:prstGeom prst="straightConnector1">
            <a:avLst/>
          </a:prstGeom>
          <a:ln w="5715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9913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p:bldP spid="15" grpId="0"/>
      <p:bldP spid="20"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955066" y="4986532"/>
            <a:ext cx="1539297" cy="548708"/>
            <a:chOff x="6955066" y="4986532"/>
            <a:chExt cx="1539297" cy="548708"/>
          </a:xfrm>
        </p:grpSpPr>
        <p:grpSp>
          <p:nvGrpSpPr>
            <p:cNvPr id="24" name="Group 23"/>
            <p:cNvGrpSpPr/>
            <p:nvPr/>
          </p:nvGrpSpPr>
          <p:grpSpPr>
            <a:xfrm>
              <a:off x="7266191" y="5429294"/>
              <a:ext cx="848077" cy="105946"/>
              <a:chOff x="7266191" y="5429294"/>
              <a:chExt cx="848077" cy="105946"/>
            </a:xfrm>
          </p:grpSpPr>
          <p:cxnSp>
            <p:nvCxnSpPr>
              <p:cNvPr id="17" name="Straight Connector 16"/>
              <p:cNvCxnSpPr/>
              <p:nvPr/>
            </p:nvCxnSpPr>
            <p:spPr>
              <a:xfrm flipV="1">
                <a:off x="7266191" y="5429294"/>
                <a:ext cx="1" cy="105946"/>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266191" y="5429294"/>
                <a:ext cx="848077"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8108986" y="5429294"/>
                <a:ext cx="1" cy="105946"/>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6955066" y="4986532"/>
              <a:ext cx="1539297" cy="461665"/>
            </a:xfrm>
            <a:prstGeom prst="rect">
              <a:avLst/>
            </a:prstGeom>
            <a:noFill/>
          </p:spPr>
          <p:txBody>
            <a:bodyPr wrap="square" rtlCol="0">
              <a:spAutoFit/>
            </a:bodyPr>
            <a:lstStyle/>
            <a:p>
              <a:pPr algn="ctr"/>
              <a:r>
                <a:rPr lang="en-US" sz="2400" b="1" dirty="0" smtClean="0">
                  <a:solidFill>
                    <a:srgbClr val="008000"/>
                  </a:solidFill>
                  <a:latin typeface="Calibri"/>
                  <a:cs typeface="Calibri"/>
                </a:rPr>
                <a:t>Bit ‘1’</a:t>
              </a:r>
              <a:endParaRPr lang="en-US" sz="2400" b="1" dirty="0">
                <a:solidFill>
                  <a:srgbClr val="008000"/>
                </a:solidFill>
                <a:latin typeface="Calibri"/>
                <a:cs typeface="Calibri"/>
              </a:endParaRPr>
            </a:p>
          </p:txBody>
        </p:sp>
      </p:grpSp>
      <p:grpSp>
        <p:nvGrpSpPr>
          <p:cNvPr id="27" name="Group 26"/>
          <p:cNvGrpSpPr/>
          <p:nvPr/>
        </p:nvGrpSpPr>
        <p:grpSpPr>
          <a:xfrm>
            <a:off x="5880092" y="4987959"/>
            <a:ext cx="1539297" cy="548708"/>
            <a:chOff x="6955066" y="4986532"/>
            <a:chExt cx="1539297" cy="548708"/>
          </a:xfrm>
        </p:grpSpPr>
        <p:grpSp>
          <p:nvGrpSpPr>
            <p:cNvPr id="28" name="Group 27"/>
            <p:cNvGrpSpPr/>
            <p:nvPr/>
          </p:nvGrpSpPr>
          <p:grpSpPr>
            <a:xfrm>
              <a:off x="7266191" y="5429294"/>
              <a:ext cx="848077" cy="105946"/>
              <a:chOff x="7266191" y="5429294"/>
              <a:chExt cx="848077" cy="105946"/>
            </a:xfrm>
          </p:grpSpPr>
          <p:cxnSp>
            <p:nvCxnSpPr>
              <p:cNvPr id="30" name="Straight Connector 29"/>
              <p:cNvCxnSpPr/>
              <p:nvPr/>
            </p:nvCxnSpPr>
            <p:spPr>
              <a:xfrm flipV="1">
                <a:off x="7266191" y="5429294"/>
                <a:ext cx="1" cy="10594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266191" y="5429294"/>
                <a:ext cx="848077"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8108986" y="5429294"/>
                <a:ext cx="1" cy="10594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6955066" y="4986532"/>
              <a:ext cx="1539297" cy="461665"/>
            </a:xfrm>
            <a:prstGeom prst="rect">
              <a:avLst/>
            </a:prstGeom>
            <a:noFill/>
          </p:spPr>
          <p:txBody>
            <a:bodyPr wrap="square" rtlCol="0">
              <a:spAutoFit/>
            </a:bodyPr>
            <a:lstStyle/>
            <a:p>
              <a:pPr algn="ctr"/>
              <a:r>
                <a:rPr lang="en-US" sz="2400" b="1" dirty="0" smtClean="0">
                  <a:solidFill>
                    <a:srgbClr val="FF0000"/>
                  </a:solidFill>
                  <a:latin typeface="Calibri"/>
                  <a:cs typeface="Calibri"/>
                </a:rPr>
                <a:t>Bit ‘0’</a:t>
              </a:r>
              <a:endParaRPr lang="en-US" sz="2400" b="1" dirty="0">
                <a:solidFill>
                  <a:srgbClr val="FF0000"/>
                </a:solidFill>
                <a:latin typeface="Calibri"/>
                <a:cs typeface="Calibri"/>
              </a:endParaRPr>
            </a:p>
          </p:txBody>
        </p:sp>
      </p:gr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84" y="3456432"/>
            <a:ext cx="5139753" cy="2971800"/>
          </a:xfrm>
          <a:prstGeom prst="rect">
            <a:avLst/>
          </a:prstGeom>
        </p:spPr>
      </p:pic>
      <p:sp>
        <p:nvSpPr>
          <p:cNvPr id="2" name="Title 1"/>
          <p:cNvSpPr>
            <a:spLocks noGrp="1"/>
          </p:cNvSpPr>
          <p:nvPr>
            <p:ph type="title"/>
          </p:nvPr>
        </p:nvSpPr>
        <p:spPr/>
        <p:txBody>
          <a:bodyPr/>
          <a:lstStyle/>
          <a:p>
            <a:r>
              <a:rPr lang="en-US" dirty="0" smtClean="0"/>
              <a:t>Gesture Decoding</a:t>
            </a:r>
            <a:endParaRPr lang="en-US" dirty="0"/>
          </a:p>
        </p:txBody>
      </p:sp>
      <p:sp>
        <p:nvSpPr>
          <p:cNvPr id="9" name="Right Arrow 8"/>
          <p:cNvSpPr/>
          <p:nvPr/>
        </p:nvSpPr>
        <p:spPr>
          <a:xfrm>
            <a:off x="3507533" y="2349175"/>
            <a:ext cx="1165208" cy="6711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9233" y="1710678"/>
            <a:ext cx="2692289" cy="523220"/>
          </a:xfrm>
          <a:prstGeom prst="rect">
            <a:avLst/>
          </a:prstGeom>
          <a:noFill/>
        </p:spPr>
        <p:txBody>
          <a:bodyPr wrap="square" rtlCol="0">
            <a:spAutoFit/>
          </a:bodyPr>
          <a:lstStyle/>
          <a:p>
            <a:pPr algn="ctr"/>
            <a:r>
              <a:rPr lang="en-US" sz="2800" b="1" dirty="0" smtClean="0">
                <a:solidFill>
                  <a:srgbClr val="FFFFFF"/>
                </a:solidFill>
                <a:latin typeface="Calibri"/>
                <a:cs typeface="Calibri"/>
              </a:rPr>
              <a:t>Matched Filter</a:t>
            </a:r>
            <a:endParaRPr lang="en-US" sz="2800" b="1" dirty="0">
              <a:solidFill>
                <a:srgbClr val="FFFFFF"/>
              </a:solidFill>
              <a:latin typeface="Calibri"/>
              <a:cs typeface="Calibri"/>
            </a:endParaRPr>
          </a:p>
        </p:txBody>
      </p:sp>
      <p:sp>
        <p:nvSpPr>
          <p:cNvPr id="13" name="Right Arrow 12"/>
          <p:cNvSpPr/>
          <p:nvPr/>
        </p:nvSpPr>
        <p:spPr>
          <a:xfrm rot="5400000">
            <a:off x="6757562" y="4003532"/>
            <a:ext cx="928913" cy="6711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95377" y="4077174"/>
            <a:ext cx="2692289" cy="523220"/>
          </a:xfrm>
          <a:prstGeom prst="rect">
            <a:avLst/>
          </a:prstGeom>
          <a:noFill/>
        </p:spPr>
        <p:txBody>
          <a:bodyPr wrap="square" rtlCol="0">
            <a:spAutoFit/>
          </a:bodyPr>
          <a:lstStyle/>
          <a:p>
            <a:pPr algn="ctr"/>
            <a:r>
              <a:rPr lang="en-US" sz="2800" b="1" dirty="0" smtClean="0">
                <a:solidFill>
                  <a:srgbClr val="FFFFFF"/>
                </a:solidFill>
                <a:latin typeface="Calibri"/>
                <a:cs typeface="Calibri"/>
              </a:rPr>
              <a:t>Peak Detector</a:t>
            </a:r>
            <a:endParaRPr lang="en-US" sz="2800" b="1" dirty="0">
              <a:solidFill>
                <a:srgbClr val="FFFFFF"/>
              </a:solidFill>
              <a:latin typeface="Calibri"/>
              <a:cs typeface="Calibri"/>
            </a:endParaRPr>
          </a:p>
        </p:txBody>
      </p:sp>
      <p:pic>
        <p:nvPicPr>
          <p:cNvPr id="3" name="Picture 2" descr="matchedfilterpresentation.eps"/>
          <p:cNvPicPr>
            <a:picLocks noChangeAspect="1"/>
          </p:cNvPicPr>
          <p:nvPr/>
        </p:nvPicPr>
        <p:blipFill>
          <a:blip r:embed="rId4">
            <a:duotone>
              <a:schemeClr val="accent5">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5391272" y="1710678"/>
            <a:ext cx="3550833" cy="1887907"/>
          </a:xfrm>
          <a:prstGeom prst="rect">
            <a:avLst/>
          </a:prstGeom>
        </p:spPr>
      </p:pic>
      <p:pic>
        <p:nvPicPr>
          <p:cNvPr id="4" name="Picture 3" descr="decodedhalfbitspresentation.eps"/>
          <p:cNvPicPr>
            <a:picLocks noChangeAspect="1"/>
          </p:cNvPicPr>
          <p:nvPr/>
        </p:nvPicPr>
        <p:blipFill>
          <a:blip r:embed="rId5">
            <a:duotone>
              <a:schemeClr val="accent5">
                <a:shade val="45000"/>
                <a:satMod val="135000"/>
              </a:schemeClr>
              <a:prstClr val="white"/>
            </a:duotone>
            <a:lum bright="40000" contrast="-40000"/>
            <a:extLst>
              <a:ext uri="{28A0092B-C50C-407E-A947-70E740481C1C}">
                <a14:useLocalDpi xmlns:a14="http://schemas.microsoft.com/office/drawing/2010/main" val="0"/>
              </a:ext>
            </a:extLst>
          </a:blip>
          <a:stretch>
            <a:fillRect/>
          </a:stretch>
        </p:blipFill>
        <p:spPr>
          <a:xfrm>
            <a:off x="5371211" y="5175865"/>
            <a:ext cx="4037344" cy="1567294"/>
          </a:xfrm>
          <a:prstGeom prst="rect">
            <a:avLst/>
          </a:prstGeom>
        </p:spPr>
      </p:pic>
      <p:sp>
        <p:nvSpPr>
          <p:cNvPr id="33" name="Rectangle 32"/>
          <p:cNvSpPr/>
          <p:nvPr/>
        </p:nvSpPr>
        <p:spPr>
          <a:xfrm>
            <a:off x="269259" y="4986350"/>
            <a:ext cx="8678333" cy="1735138"/>
          </a:xfrm>
          <a:prstGeom prst="rect">
            <a:avLst/>
          </a:prstGeom>
          <a:solidFill>
            <a:srgbClr val="C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ontent Placeholder 2"/>
          <p:cNvSpPr txBox="1">
            <a:spLocks/>
          </p:cNvSpPr>
          <p:nvPr/>
        </p:nvSpPr>
        <p:spPr>
          <a:xfrm>
            <a:off x="457755" y="5167402"/>
            <a:ext cx="8435825" cy="13900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a:t>G</a:t>
            </a:r>
            <a:r>
              <a:rPr lang="en-US" sz="3600" b="1" dirty="0" smtClean="0"/>
              <a:t>esture interface that works through walls and none-line-of-sight</a:t>
            </a:r>
          </a:p>
        </p:txBody>
      </p:sp>
    </p:spTree>
    <p:extLst>
      <p:ext uri="{BB962C8B-B14F-4D97-AF65-F5344CB8AC3E}">
        <p14:creationId xmlns:p14="http://schemas.microsoft.com/office/powerpoint/2010/main" val="2548141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49713E-6 4.90151E-6 L -0.37954 -0.33975 " pathEditMode="relative" rAng="0" ptsTypes="AA">
                                      <p:cBhvr>
                                        <p:cTn id="6" dur="500" fill="hold"/>
                                        <p:tgtEl>
                                          <p:spTgt spid="35"/>
                                        </p:tgtEl>
                                        <p:attrNameLst>
                                          <p:attrName>ppt_x</p:attrName>
                                          <p:attrName>ppt_y</p:attrName>
                                        </p:attrNameLst>
                                      </p:cBhvr>
                                      <p:rCtr x="-18986" y="-16987"/>
                                    </p:animMotion>
                                  </p:childTnLst>
                                </p:cTn>
                              </p:par>
                              <p:par>
                                <p:cTn id="7" presetID="6" presetClass="emph" presetSubtype="0" fill="hold" nodeType="withEffect">
                                  <p:stCondLst>
                                    <p:cond delay="0"/>
                                  </p:stCondLst>
                                  <p:childTnLst>
                                    <p:animScale>
                                      <p:cBhvr>
                                        <p:cTn id="8" dur="500" fill="hold"/>
                                        <p:tgtEl>
                                          <p:spTgt spid="35"/>
                                        </p:tgtEl>
                                      </p:cBhvr>
                                      <p:by x="50000" y="50000"/>
                                    </p:animScale>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p:bldP spid="33"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and Evaluation</a:t>
            </a:r>
            <a:endParaRPr lang="en-US" dirty="0"/>
          </a:p>
        </p:txBody>
      </p:sp>
      <p:sp>
        <p:nvSpPr>
          <p:cNvPr id="3" name="Content Placeholder 2"/>
          <p:cNvSpPr>
            <a:spLocks noGrp="1"/>
          </p:cNvSpPr>
          <p:nvPr>
            <p:ph idx="1"/>
          </p:nvPr>
        </p:nvSpPr>
        <p:spPr/>
        <p:txBody>
          <a:bodyPr/>
          <a:lstStyle/>
          <a:p>
            <a:r>
              <a:rPr lang="en-US" dirty="0" smtClean="0"/>
              <a:t>USRP software radios:</a:t>
            </a:r>
          </a:p>
          <a:p>
            <a:pPr lvl="1"/>
            <a:r>
              <a:rPr lang="en-US" dirty="0" smtClean="0"/>
              <a:t>Wi-Fi signals: 2.4GHz, OFDM</a:t>
            </a:r>
          </a:p>
          <a:p>
            <a:pPr lvl="1"/>
            <a:r>
              <a:rPr lang="en-US" dirty="0" smtClean="0"/>
              <a:t>5MHz to enable real-time channel estimation</a:t>
            </a:r>
          </a:p>
          <a:p>
            <a:pPr lvl="1"/>
            <a:r>
              <a:rPr lang="en-US" dirty="0" smtClean="0"/>
              <a:t>10mW transmit power</a:t>
            </a:r>
          </a:p>
          <a:p>
            <a:pPr lvl="1"/>
            <a:endParaRPr lang="en-US" dirty="0"/>
          </a:p>
          <a:p>
            <a:r>
              <a:rPr lang="en-US" dirty="0" smtClean="0"/>
              <a:t>Old and new buildings on MIT campus</a:t>
            </a:r>
          </a:p>
          <a:p>
            <a:r>
              <a:rPr lang="en-US" dirty="0"/>
              <a:t>Eight human </a:t>
            </a:r>
            <a:r>
              <a:rPr lang="en-US" dirty="0" smtClean="0"/>
              <a:t>subjects</a:t>
            </a:r>
          </a:p>
          <a:p>
            <a:pPr lvl="1"/>
            <a:r>
              <a:rPr lang="en-US" dirty="0" smtClean="0"/>
              <a:t>200 experiments</a:t>
            </a:r>
            <a:endParaRPr lang="en-US" dirty="0"/>
          </a:p>
          <a:p>
            <a:endParaRPr lang="en-US" dirty="0" smtClean="0"/>
          </a:p>
        </p:txBody>
      </p:sp>
    </p:spTree>
    <p:extLst>
      <p:ext uri="{BB962C8B-B14F-4D97-AF65-F5344CB8AC3E}">
        <p14:creationId xmlns:p14="http://schemas.microsoft.com/office/powerpoint/2010/main" val="2830705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Multiple Humans</a:t>
            </a:r>
            <a:endParaRPr lang="en-US" dirty="0"/>
          </a:p>
        </p:txBody>
      </p:sp>
      <p:sp>
        <p:nvSpPr>
          <p:cNvPr id="6" name="Content Placeholder 2"/>
          <p:cNvSpPr>
            <a:spLocks noGrp="1"/>
          </p:cNvSpPr>
          <p:nvPr>
            <p:ph idx="1"/>
          </p:nvPr>
        </p:nvSpPr>
        <p:spPr>
          <a:xfrm>
            <a:off x="136766" y="1463434"/>
            <a:ext cx="9144000" cy="1493023"/>
          </a:xfrm>
        </p:spPr>
        <p:txBody>
          <a:bodyPr>
            <a:normAutofit/>
          </a:bodyPr>
          <a:lstStyle/>
          <a:p>
            <a:pPr marL="0" indent="0">
              <a:buNone/>
            </a:pPr>
            <a:r>
              <a:rPr lang="en-US" dirty="0" smtClean="0"/>
              <a:t>One moving person is indicated by a single curvy line</a:t>
            </a:r>
            <a:endParaRPr lang="en-US" dirty="0"/>
          </a:p>
        </p:txBody>
      </p:sp>
      <p:pic>
        <p:nvPicPr>
          <p:cNvPr id="3" name="Picture 2" descr="single-hu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162" y="2801858"/>
            <a:ext cx="6879166" cy="3865641"/>
          </a:xfrm>
          <a:prstGeom prst="rect">
            <a:avLst/>
          </a:prstGeom>
        </p:spPr>
      </p:pic>
    </p:spTree>
    <p:extLst>
      <p:ext uri="{BB962C8B-B14F-4D97-AF65-F5344CB8AC3E}">
        <p14:creationId xmlns:p14="http://schemas.microsoft.com/office/powerpoint/2010/main" val="35551624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Multiple Humans</a:t>
            </a:r>
            <a:endParaRPr lang="en-US" dirty="0"/>
          </a:p>
        </p:txBody>
      </p:sp>
      <p:pic>
        <p:nvPicPr>
          <p:cNvPr id="4" name="Picture 3" descr="twohumans-2-annotat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06" y="2988319"/>
            <a:ext cx="5356794" cy="3749756"/>
          </a:xfrm>
          <a:prstGeom prst="rect">
            <a:avLst/>
          </a:prstGeom>
        </p:spPr>
      </p:pic>
      <p:pic>
        <p:nvPicPr>
          <p:cNvPr id="5" name="Picture 4" descr="threehumans-1-annotate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449" y="2939479"/>
            <a:ext cx="5514347" cy="3860043"/>
          </a:xfrm>
          <a:prstGeom prst="rect">
            <a:avLst/>
          </a:prstGeom>
        </p:spPr>
      </p:pic>
      <p:sp>
        <p:nvSpPr>
          <p:cNvPr id="6" name="Content Placeholder 2"/>
          <p:cNvSpPr>
            <a:spLocks noGrp="1"/>
          </p:cNvSpPr>
          <p:nvPr>
            <p:ph idx="1"/>
          </p:nvPr>
        </p:nvSpPr>
        <p:spPr>
          <a:xfrm>
            <a:off x="457200" y="1463435"/>
            <a:ext cx="8686800" cy="1269182"/>
          </a:xfrm>
        </p:spPr>
        <p:txBody>
          <a:bodyPr>
            <a:normAutofit/>
          </a:bodyPr>
          <a:lstStyle/>
          <a:p>
            <a:r>
              <a:rPr lang="en-US" dirty="0" smtClean="0"/>
              <a:t>Number of distinct curves at the same time corresponds to the number of humans</a:t>
            </a:r>
            <a:endParaRPr lang="en-US" dirty="0"/>
          </a:p>
        </p:txBody>
      </p:sp>
      <p:sp>
        <p:nvSpPr>
          <p:cNvPr id="7" name="TextBox 6"/>
          <p:cNvSpPr txBox="1"/>
          <p:nvPr/>
        </p:nvSpPr>
        <p:spPr>
          <a:xfrm>
            <a:off x="638187" y="3110560"/>
            <a:ext cx="3225323" cy="523220"/>
          </a:xfrm>
          <a:prstGeom prst="rect">
            <a:avLst/>
          </a:prstGeom>
          <a:noFill/>
        </p:spPr>
        <p:txBody>
          <a:bodyPr wrap="square" rtlCol="0">
            <a:spAutoFit/>
          </a:bodyPr>
          <a:lstStyle/>
          <a:p>
            <a:pPr algn="ctr"/>
            <a:r>
              <a:rPr lang="en-US" sz="2800" b="1" dirty="0" smtClean="0">
                <a:latin typeface="Calibri"/>
                <a:cs typeface="Calibri"/>
              </a:rPr>
              <a:t>Two Humans</a:t>
            </a:r>
            <a:endParaRPr lang="en-US" sz="2800" b="1" dirty="0">
              <a:latin typeface="Calibri"/>
              <a:cs typeface="Calibri"/>
            </a:endParaRPr>
          </a:p>
        </p:txBody>
      </p:sp>
      <p:sp>
        <p:nvSpPr>
          <p:cNvPr id="8" name="TextBox 7"/>
          <p:cNvSpPr txBox="1"/>
          <p:nvPr/>
        </p:nvSpPr>
        <p:spPr>
          <a:xfrm>
            <a:off x="5152488" y="3093223"/>
            <a:ext cx="3225323" cy="523220"/>
          </a:xfrm>
          <a:prstGeom prst="rect">
            <a:avLst/>
          </a:prstGeom>
          <a:noFill/>
        </p:spPr>
        <p:txBody>
          <a:bodyPr wrap="square" rtlCol="0">
            <a:spAutoFit/>
          </a:bodyPr>
          <a:lstStyle/>
          <a:p>
            <a:pPr algn="ctr"/>
            <a:r>
              <a:rPr lang="en-US" sz="2800" b="1" dirty="0" smtClean="0">
                <a:latin typeface="Calibri"/>
                <a:cs typeface="Calibri"/>
              </a:rPr>
              <a:t>Three Humans</a:t>
            </a:r>
            <a:endParaRPr lang="en-US" sz="2800" b="1" dirty="0">
              <a:latin typeface="Calibri"/>
              <a:cs typeface="Calibri"/>
            </a:endParaRPr>
          </a:p>
        </p:txBody>
      </p:sp>
    </p:spTree>
    <p:extLst>
      <p:ext uri="{BB962C8B-B14F-4D97-AF65-F5344CB8AC3E}">
        <p14:creationId xmlns:p14="http://schemas.microsoft.com/office/powerpoint/2010/main" val="80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normAutofit fontScale="90000"/>
          </a:bodyPr>
          <a:lstStyle/>
          <a:p>
            <a:r>
              <a:rPr lang="en-US" dirty="0" smtClean="0"/>
              <a:t>Automatic Estimation: Number of People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52720366"/>
              </p:ext>
            </p:extLst>
          </p:nvPr>
        </p:nvGraphicFramePr>
        <p:xfrm>
          <a:off x="58614" y="2792095"/>
          <a:ext cx="8915400" cy="3498552"/>
        </p:xfrm>
        <a:graphic>
          <a:graphicData uri="http://schemas.openxmlformats.org/drawingml/2006/table">
            <a:tbl>
              <a:tblPr firstRow="1" bandRow="1">
                <a:tableStyleId>{5940675A-B579-460E-94D1-54222C63F5DA}</a:tableStyleId>
              </a:tblPr>
              <a:tblGrid>
                <a:gridCol w="2819400"/>
                <a:gridCol w="1447800"/>
                <a:gridCol w="1447800"/>
                <a:gridCol w="1600200"/>
                <a:gridCol w="1600200"/>
              </a:tblGrid>
              <a:tr h="1062415">
                <a:tc>
                  <a:txBody>
                    <a:bodyPr/>
                    <a:lstStyle/>
                    <a:p>
                      <a:pPr algn="ctr"/>
                      <a:r>
                        <a:rPr lang="en-US" sz="2800" dirty="0" smtClean="0">
                          <a:latin typeface="Calibri"/>
                          <a:cs typeface="Calibri"/>
                        </a:rPr>
                        <a:t>            Detected</a:t>
                      </a:r>
                    </a:p>
                    <a:p>
                      <a:pPr algn="l"/>
                      <a:r>
                        <a:rPr lang="en-US" sz="2800" dirty="0" smtClean="0">
                          <a:latin typeface="Calibri"/>
                          <a:cs typeface="Calibri"/>
                        </a:rPr>
                        <a:t>Actual</a:t>
                      </a:r>
                      <a:endParaRPr lang="en-US" sz="2800" dirty="0">
                        <a:latin typeface="Calibri"/>
                        <a:cs typeface="Calibri"/>
                      </a:endParaRPr>
                    </a:p>
                  </a:txBody>
                  <a:tcPr anchor="ctr">
                    <a:lnTlToBr w="12700" cap="flat" cmpd="sng" algn="ctr">
                      <a:solidFill>
                        <a:scrgbClr r="0" g="0" b="0"/>
                      </a:solidFill>
                      <a:prstDash val="solid"/>
                      <a:round/>
                      <a:headEnd type="none" w="med" len="med"/>
                      <a:tailEnd type="none" w="med" len="med"/>
                    </a:lnTlToBr>
                  </a:tcPr>
                </a:tc>
                <a:tc>
                  <a:txBody>
                    <a:bodyPr/>
                    <a:lstStyle/>
                    <a:p>
                      <a:pPr algn="ctr"/>
                      <a:r>
                        <a:rPr lang="en-US" sz="2800" dirty="0" smtClean="0">
                          <a:latin typeface="Calibri"/>
                          <a:cs typeface="Calibri"/>
                        </a:rPr>
                        <a:t>0</a:t>
                      </a:r>
                      <a:endParaRPr lang="en-US" sz="2800" dirty="0">
                        <a:latin typeface="Calibri"/>
                        <a:cs typeface="Calibri"/>
                      </a:endParaRPr>
                    </a:p>
                  </a:txBody>
                  <a:tcPr anchor="ctr"/>
                </a:tc>
                <a:tc>
                  <a:txBody>
                    <a:bodyPr/>
                    <a:lstStyle/>
                    <a:p>
                      <a:pPr algn="ctr"/>
                      <a:r>
                        <a:rPr lang="en-US" sz="2800" dirty="0" smtClean="0">
                          <a:latin typeface="Calibri"/>
                          <a:cs typeface="Calibri"/>
                        </a:rPr>
                        <a:t>1</a:t>
                      </a:r>
                      <a:endParaRPr lang="en-US" sz="2800" dirty="0">
                        <a:latin typeface="Calibri"/>
                        <a:cs typeface="Calibri"/>
                      </a:endParaRPr>
                    </a:p>
                  </a:txBody>
                  <a:tcPr anchor="ctr"/>
                </a:tc>
                <a:tc>
                  <a:txBody>
                    <a:bodyPr/>
                    <a:lstStyle/>
                    <a:p>
                      <a:pPr algn="ctr"/>
                      <a:r>
                        <a:rPr lang="en-US" sz="2800" dirty="0" smtClean="0">
                          <a:latin typeface="Calibri"/>
                          <a:cs typeface="Calibri"/>
                        </a:rPr>
                        <a:t>2</a:t>
                      </a:r>
                      <a:endParaRPr lang="en-US" sz="2800" dirty="0">
                        <a:latin typeface="Calibri"/>
                        <a:cs typeface="Calibri"/>
                      </a:endParaRPr>
                    </a:p>
                  </a:txBody>
                  <a:tcPr anchor="ctr"/>
                </a:tc>
                <a:tc>
                  <a:txBody>
                    <a:bodyPr/>
                    <a:lstStyle/>
                    <a:p>
                      <a:pPr algn="ctr"/>
                      <a:r>
                        <a:rPr lang="en-US" sz="2800" dirty="0" smtClean="0">
                          <a:latin typeface="Calibri"/>
                          <a:cs typeface="Calibri"/>
                        </a:rPr>
                        <a:t>3</a:t>
                      </a:r>
                      <a:endParaRPr lang="en-US" sz="2800" dirty="0">
                        <a:latin typeface="Calibri"/>
                        <a:cs typeface="Calibri"/>
                      </a:endParaRPr>
                    </a:p>
                  </a:txBody>
                  <a:tcPr anchor="ctr"/>
                </a:tc>
              </a:tr>
              <a:tr h="639326">
                <a:tc>
                  <a:txBody>
                    <a:bodyPr/>
                    <a:lstStyle/>
                    <a:p>
                      <a:pPr algn="ctr"/>
                      <a:r>
                        <a:rPr lang="en-US" sz="2800" dirty="0" smtClean="0">
                          <a:latin typeface="Calibri"/>
                          <a:cs typeface="Calibri"/>
                        </a:rPr>
                        <a:t>0</a:t>
                      </a:r>
                      <a:endParaRPr lang="en-US" sz="2800" dirty="0">
                        <a:latin typeface="Calibri"/>
                        <a:cs typeface="Calibri"/>
                      </a:endParaRPr>
                    </a:p>
                  </a:txBody>
                  <a:tcPr anchor="ctr"/>
                </a:tc>
                <a:tc>
                  <a:txBody>
                    <a:bodyPr/>
                    <a:lstStyle/>
                    <a:p>
                      <a:pPr algn="ctr"/>
                      <a:r>
                        <a:rPr lang="en-US" sz="2800" dirty="0" smtClean="0">
                          <a:latin typeface="Calibri"/>
                          <a:cs typeface="Calibri"/>
                        </a:rPr>
                        <a:t>100%</a:t>
                      </a:r>
                      <a:endParaRPr lang="en-US" sz="2800" dirty="0">
                        <a:latin typeface="Calibri"/>
                        <a:cs typeface="Calibri"/>
                      </a:endParaRPr>
                    </a:p>
                  </a:txBody>
                  <a:tcPr anchor="ctr">
                    <a:solidFill>
                      <a:schemeClr val="bg2">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r>
              <a:tr h="639326">
                <a:tc>
                  <a:txBody>
                    <a:bodyPr/>
                    <a:lstStyle/>
                    <a:p>
                      <a:pPr algn="ctr"/>
                      <a:r>
                        <a:rPr lang="en-US" sz="2800" dirty="0" smtClean="0">
                          <a:latin typeface="Calibri"/>
                          <a:cs typeface="Calibri"/>
                        </a:rPr>
                        <a:t>1</a:t>
                      </a:r>
                      <a:endParaRPr lang="en-US" sz="2800" dirty="0">
                        <a:latin typeface="Calibri"/>
                        <a:cs typeface="Calibri"/>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algn="ctr"/>
                      <a:r>
                        <a:rPr lang="en-US" sz="2800" dirty="0" smtClean="0">
                          <a:latin typeface="Calibri"/>
                          <a:cs typeface="Calibri"/>
                        </a:rPr>
                        <a:t>100%</a:t>
                      </a:r>
                      <a:endParaRPr lang="en-US" sz="2800" dirty="0">
                        <a:latin typeface="Calibri"/>
                        <a:cs typeface="Calibri"/>
                      </a:endParaRPr>
                    </a:p>
                  </a:txBody>
                  <a:tcPr anchor="ctr">
                    <a:solidFill>
                      <a:srgbClr val="17375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r>
              <a:tr h="639326">
                <a:tc>
                  <a:txBody>
                    <a:bodyPr/>
                    <a:lstStyle/>
                    <a:p>
                      <a:pPr algn="ctr"/>
                      <a:r>
                        <a:rPr lang="en-US" sz="2800" dirty="0" smtClean="0">
                          <a:latin typeface="Calibri"/>
                          <a:cs typeface="Calibri"/>
                        </a:rPr>
                        <a:t>2</a:t>
                      </a:r>
                      <a:endParaRPr lang="en-US" sz="2800" dirty="0">
                        <a:latin typeface="Calibri"/>
                        <a:cs typeface="Calibri"/>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algn="ctr"/>
                      <a:r>
                        <a:rPr lang="en-US" sz="2800" dirty="0" smtClean="0">
                          <a:latin typeface="Calibri"/>
                          <a:cs typeface="Calibri"/>
                        </a:rPr>
                        <a:t>85%</a:t>
                      </a:r>
                      <a:endParaRPr lang="en-US" sz="2800" dirty="0">
                        <a:latin typeface="Calibri"/>
                        <a:cs typeface="Calibri"/>
                      </a:endParaRPr>
                    </a:p>
                  </a:txBody>
                  <a:tcPr anchor="ctr">
                    <a:solidFill>
                      <a:srgbClr val="17375E"/>
                    </a:solidFill>
                  </a:tcPr>
                </a:tc>
                <a:tc>
                  <a:txBody>
                    <a:bodyPr/>
                    <a:lstStyle/>
                    <a:p>
                      <a:pPr algn="ctr"/>
                      <a:r>
                        <a:rPr lang="en-US" sz="2800" dirty="0" smtClean="0">
                          <a:latin typeface="Calibri"/>
                          <a:cs typeface="Calibri"/>
                        </a:rPr>
                        <a:t>15%</a:t>
                      </a:r>
                      <a:endParaRPr lang="en-US" sz="2800" dirty="0">
                        <a:latin typeface="Calibri"/>
                        <a:cs typeface="Calibri"/>
                      </a:endParaRPr>
                    </a:p>
                  </a:txBody>
                  <a:tcPr anchor="ctr"/>
                </a:tc>
              </a:tr>
              <a:tr h="393114">
                <a:tc>
                  <a:txBody>
                    <a:bodyPr/>
                    <a:lstStyle/>
                    <a:p>
                      <a:pPr algn="ctr"/>
                      <a:r>
                        <a:rPr lang="en-US" sz="2800" dirty="0" smtClean="0">
                          <a:latin typeface="Calibri"/>
                          <a:cs typeface="Calibri"/>
                        </a:rPr>
                        <a:t>3</a:t>
                      </a:r>
                      <a:endParaRPr lang="en-US" sz="2800" dirty="0">
                        <a:latin typeface="Calibri"/>
                        <a:cs typeface="Calibri"/>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smtClean="0">
                          <a:latin typeface="Calibri"/>
                          <a:cs typeface="Calibri"/>
                        </a:rPr>
                        <a:t>0%</a:t>
                      </a:r>
                    </a:p>
                  </a:txBody>
                  <a:tcPr anchor="ctr"/>
                </a:tc>
                <a:tc>
                  <a:txBody>
                    <a:bodyPr/>
                    <a:lstStyle/>
                    <a:p>
                      <a:pPr algn="ctr"/>
                      <a:r>
                        <a:rPr lang="en-US" sz="2800" dirty="0" smtClean="0">
                          <a:latin typeface="Calibri"/>
                          <a:cs typeface="Calibri"/>
                        </a:rPr>
                        <a:t>0%</a:t>
                      </a:r>
                      <a:endParaRPr lang="en-US" sz="2800" dirty="0">
                        <a:latin typeface="Calibri"/>
                        <a:cs typeface="Calibri"/>
                      </a:endParaRPr>
                    </a:p>
                  </a:txBody>
                  <a:tcPr anchor="ctr"/>
                </a:tc>
                <a:tc>
                  <a:txBody>
                    <a:bodyPr/>
                    <a:lstStyle/>
                    <a:p>
                      <a:pPr algn="ctr"/>
                      <a:r>
                        <a:rPr lang="en-US" sz="2800" dirty="0" smtClean="0">
                          <a:latin typeface="Calibri"/>
                          <a:cs typeface="Calibri"/>
                        </a:rPr>
                        <a:t>10%</a:t>
                      </a:r>
                      <a:endParaRPr lang="en-US" sz="2800" dirty="0">
                        <a:latin typeface="Calibri"/>
                        <a:cs typeface="Calibri"/>
                      </a:endParaRPr>
                    </a:p>
                  </a:txBody>
                  <a:tcPr anchor="ctr"/>
                </a:tc>
                <a:tc>
                  <a:txBody>
                    <a:bodyPr/>
                    <a:lstStyle/>
                    <a:p>
                      <a:pPr algn="ctr"/>
                      <a:r>
                        <a:rPr lang="en-US" sz="2800" dirty="0" smtClean="0">
                          <a:latin typeface="Calibri"/>
                          <a:cs typeface="Calibri"/>
                        </a:rPr>
                        <a:t>90%</a:t>
                      </a:r>
                      <a:endParaRPr lang="en-US" sz="2800" dirty="0">
                        <a:latin typeface="Calibri"/>
                        <a:cs typeface="Calibri"/>
                      </a:endParaRPr>
                    </a:p>
                  </a:txBody>
                  <a:tcPr anchor="ctr">
                    <a:solidFill>
                      <a:srgbClr val="17375E"/>
                    </a:solidFill>
                  </a:tcPr>
                </a:tc>
              </a:tr>
            </a:tbl>
          </a:graphicData>
        </a:graphic>
      </p:graphicFrame>
      <p:sp>
        <p:nvSpPr>
          <p:cNvPr id="5" name="Content Placeholder 2"/>
          <p:cNvSpPr>
            <a:spLocks noGrp="1"/>
          </p:cNvSpPr>
          <p:nvPr>
            <p:ph idx="1"/>
          </p:nvPr>
        </p:nvSpPr>
        <p:spPr>
          <a:xfrm>
            <a:off x="457200" y="1599318"/>
            <a:ext cx="8686800" cy="921617"/>
          </a:xfrm>
        </p:spPr>
        <p:txBody>
          <a:bodyPr>
            <a:normAutofit/>
          </a:bodyPr>
          <a:lstStyle/>
          <a:p>
            <a:pPr marL="0" indent="0">
              <a:buNone/>
            </a:pPr>
            <a:r>
              <a:rPr lang="en-US" dirty="0" smtClean="0"/>
              <a:t>Classification algorithm in the paper</a:t>
            </a:r>
            <a:endParaRPr lang="en-US" dirty="0"/>
          </a:p>
        </p:txBody>
      </p:sp>
    </p:spTree>
    <p:extLst>
      <p:ext uri="{BB962C8B-B14F-4D97-AF65-F5344CB8AC3E}">
        <p14:creationId xmlns:p14="http://schemas.microsoft.com/office/powerpoint/2010/main" val="652943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pic>
        <p:nvPicPr>
          <p:cNvPr id="6" name="2D-tracking.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3184918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43" r="82609" b="30775"/>
          <a:stretch/>
        </p:blipFill>
        <p:spPr>
          <a:xfrm>
            <a:off x="5121371" y="1333893"/>
            <a:ext cx="794755" cy="2592087"/>
          </a:xfrm>
          <a:prstGeom prst="rect">
            <a:avLst/>
          </a:prstGeom>
        </p:spPr>
      </p:pic>
      <p:pic>
        <p:nvPicPr>
          <p:cNvPr id="4" name="Picture 3"/>
          <p:cNvPicPr>
            <a:picLocks noChangeAspect="1"/>
          </p:cNvPicPr>
          <p:nvPr/>
        </p:nvPicPr>
        <p:blipFill>
          <a:blip r:embed="rId4">
            <a:lum bright="70000" contrast="-70000"/>
          </a:blip>
          <a:stretch>
            <a:fillRect/>
          </a:stretch>
        </p:blipFill>
        <p:spPr>
          <a:xfrm flipH="1">
            <a:off x="7322771" y="1584067"/>
            <a:ext cx="1317117" cy="1939635"/>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5400000">
            <a:off x="1578466" y="1836620"/>
            <a:ext cx="1653773" cy="111295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7320469" y="2238568"/>
            <a:ext cx="390717" cy="317306"/>
          </a:xfrm>
          <a:prstGeom prst="rect">
            <a:avLst/>
          </a:prstGeom>
        </p:spPr>
      </p:pic>
      <p:pic>
        <p:nvPicPr>
          <p:cNvPr id="7" name="Picture 6" descr="samsung-galaxy-s4-front-white-large._V369568183_.jpg"/>
          <p:cNvPicPr>
            <a:picLocks noChangeAspect="1"/>
          </p:cNvPicPr>
          <p:nvPr/>
        </p:nvPicPr>
        <p:blipFill>
          <a:blip r:embed="rId7">
            <a:extLst>
              <a:ext uri="{BEBA8EAE-BF5A-486C-A8C5-ECC9F3942E4B}">
                <a14:imgProps xmlns:a14="http://schemas.microsoft.com/office/drawing/2010/main">
                  <a14:imgLayer r:embed="rId8">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362429" y="1502071"/>
            <a:ext cx="1195893" cy="2061884"/>
          </a:xfrm>
          <a:prstGeom prst="rect">
            <a:avLst/>
          </a:prstGeom>
        </p:spPr>
      </p:pic>
      <p:sp>
        <p:nvSpPr>
          <p:cNvPr id="2" name="Title 1"/>
          <p:cNvSpPr>
            <a:spLocks noGrp="1"/>
          </p:cNvSpPr>
          <p:nvPr>
            <p:ph type="title"/>
          </p:nvPr>
        </p:nvSpPr>
        <p:spPr/>
        <p:txBody>
          <a:bodyPr/>
          <a:lstStyle/>
          <a:p>
            <a:r>
              <a:rPr lang="en-US" dirty="0" smtClean="0"/>
              <a:t>Key Idea</a:t>
            </a:r>
            <a:endParaRPr lang="en-US" dirty="0"/>
          </a:p>
        </p:txBody>
      </p:sp>
    </p:spTree>
    <p:extLst>
      <p:ext uri="{BB962C8B-B14F-4D97-AF65-F5344CB8AC3E}">
        <p14:creationId xmlns:p14="http://schemas.microsoft.com/office/powerpoint/2010/main" val="1412305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19173E-6 -4.1686E-6 L 0.23654 -4.1686E-6 " pathEditMode="relative" rAng="0" ptsTypes="AA">
                                      <p:cBhvr>
                                        <p:cTn id="6" dur="750" fill="hold"/>
                                        <p:tgtEl>
                                          <p:spTgt spid="5"/>
                                        </p:tgtEl>
                                        <p:attrNameLst>
                                          <p:attrName>ppt_x</p:attrName>
                                          <p:attrName>ppt_y</p:attrName>
                                        </p:attrNameLst>
                                      </p:cBhvr>
                                      <p:rCtr x="11827" y="0"/>
                                    </p:animMotion>
                                  </p:childTnLst>
                                </p:cTn>
                              </p:par>
                            </p:childTnLst>
                          </p:cTn>
                        </p:par>
                        <p:par>
                          <p:cTn id="7" fill="hold">
                            <p:stCondLst>
                              <p:cond delay="750"/>
                            </p:stCondLst>
                            <p:childTnLst>
                              <p:par>
                                <p:cTn id="8" presetID="0" presetClass="path" presetSubtype="0" fill="hold" nodeType="afterEffect">
                                  <p:stCondLst>
                                    <p:cond delay="0"/>
                                  </p:stCondLst>
                                  <p:childTnLst>
                                    <p:animMotion origin="layout" path="M 0.23655 -4.1686E-6 L 0.39928 -4.1686E-6 " pathEditMode="relative" ptsTypes="AA">
                                      <p:cBhvr>
                                        <p:cTn id="9" dur="600" fill="hold"/>
                                        <p:tgtEl>
                                          <p:spTgt spid="5"/>
                                        </p:tgtEl>
                                        <p:attrNameLst>
                                          <p:attrName>ppt_x</p:attrName>
                                          <p:attrName>ppt_y</p:attrName>
                                        </p:attrNameLst>
                                      </p:cBhvr>
                                    </p:animMotion>
                                  </p:childTnLst>
                                </p:cTn>
                              </p:par>
                              <p:par>
                                <p:cTn id="10" presetID="6" presetClass="emph" presetSubtype="0" fill="hold" nodeType="withEffect">
                                  <p:stCondLst>
                                    <p:cond delay="0"/>
                                  </p:stCondLst>
                                  <p:childTnLst>
                                    <p:animScale>
                                      <p:cBhvr>
                                        <p:cTn id="11" dur="600" fill="hold"/>
                                        <p:tgtEl>
                                          <p:spTgt spid="5"/>
                                        </p:tgtEl>
                                      </p:cBhvr>
                                      <p:by x="50000" y="50000"/>
                                    </p:animScale>
                                  </p:childTnLst>
                                </p:cTn>
                              </p:par>
                            </p:childTnLst>
                          </p:cTn>
                        </p:par>
                        <p:par>
                          <p:cTn id="12" fill="hold">
                            <p:stCondLst>
                              <p:cond delay="1350"/>
                            </p:stCondLst>
                            <p:childTnLst>
                              <p:par>
                                <p:cTn id="13" presetID="0" presetClass="path" presetSubtype="0" fill="hold" nodeType="afterEffect">
                                  <p:stCondLst>
                                    <p:cond delay="0"/>
                                  </p:stCondLst>
                                  <p:childTnLst>
                                    <p:animMotion origin="layout" path="M 0.39928 -4.1686E-6 L 0.5462 -4.1686E-6 " pathEditMode="relative" ptsTypes="AA">
                                      <p:cBhvr>
                                        <p:cTn id="14" dur="6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0" presetClass="path" presetSubtype="0" fill="hold" nodeType="afterEffect">
                                  <p:stCondLst>
                                    <p:cond delay="0"/>
                                  </p:stCondLst>
                                  <p:childTnLst>
                                    <p:animMotion origin="layout" path="M 2.02848E-6 -4.11302E-6 L -0.1332 -4.11302E-6 " pathEditMode="relative" ptsTypes="AA">
                                      <p:cBhvr>
                                        <p:cTn id="23" dur="600" fill="hold"/>
                                        <p:tgtEl>
                                          <p:spTgt spid="6"/>
                                        </p:tgtEl>
                                        <p:attrNameLst>
                                          <p:attrName>ppt_x</p:attrName>
                                          <p:attrName>ppt_y</p:attrName>
                                        </p:attrNameLst>
                                      </p:cBhvr>
                                    </p:animMotion>
                                  </p:childTnLst>
                                </p:cTn>
                              </p:par>
                            </p:childTnLst>
                          </p:cTn>
                        </p:par>
                        <p:par>
                          <p:cTn id="24" fill="hold">
                            <p:stCondLst>
                              <p:cond delay="600"/>
                            </p:stCondLst>
                            <p:childTnLst>
                              <p:par>
                                <p:cTn id="25" presetID="0" presetClass="path" presetSubtype="0" fill="hold" nodeType="afterEffect">
                                  <p:stCondLst>
                                    <p:cond delay="0"/>
                                  </p:stCondLst>
                                  <p:childTnLst>
                                    <p:animMotion origin="layout" path="M -0.13442 -0.00232 L -0.3008 -0.00232 " pathEditMode="relative" ptsTypes="AA">
                                      <p:cBhvr>
                                        <p:cTn id="26" dur="650" fill="hold"/>
                                        <p:tgtEl>
                                          <p:spTgt spid="6"/>
                                        </p:tgtEl>
                                        <p:attrNameLst>
                                          <p:attrName>ppt_x</p:attrName>
                                          <p:attrName>ppt_y</p:attrName>
                                        </p:attrNameLst>
                                      </p:cBhvr>
                                    </p:animMotion>
                                  </p:childTnLst>
                                </p:cTn>
                              </p:par>
                              <p:par>
                                <p:cTn id="27" presetID="6" presetClass="emph" presetSubtype="0" fill="hold" nodeType="withEffect">
                                  <p:stCondLst>
                                    <p:cond delay="0"/>
                                  </p:stCondLst>
                                  <p:childTnLst>
                                    <p:animScale>
                                      <p:cBhvr>
                                        <p:cTn id="28" dur="650" fill="hold"/>
                                        <p:tgtEl>
                                          <p:spTgt spid="6"/>
                                        </p:tgtEl>
                                      </p:cBhvr>
                                      <p:by x="50000" y="50000"/>
                                    </p:animScale>
                                  </p:childTnLst>
                                </p:cTn>
                              </p:par>
                            </p:childTnLst>
                          </p:cTn>
                        </p:par>
                        <p:par>
                          <p:cTn id="29" fill="hold">
                            <p:stCondLst>
                              <p:cond delay="1250"/>
                            </p:stCondLst>
                            <p:childTnLst>
                              <p:par>
                                <p:cTn id="30" presetID="0" presetClass="path" presetSubtype="0" fill="hold" nodeType="afterEffect">
                                  <p:stCondLst>
                                    <p:cond delay="0"/>
                                  </p:stCondLst>
                                  <p:childTnLst>
                                    <p:animMotion origin="layout" path="M -0.3007 -0.00232 L -0.60191 2.96296E-6 " pathEditMode="relative" rAng="0" ptsTypes="AA">
                                      <p:cBhvr>
                                        <p:cTn id="31" dur="1050" fill="hold"/>
                                        <p:tgtEl>
                                          <p:spTgt spid="6"/>
                                        </p:tgtEl>
                                        <p:attrNameLst>
                                          <p:attrName>ppt_x</p:attrName>
                                          <p:attrName>ppt_y</p:attrName>
                                        </p:attrNameLst>
                                      </p:cBhvr>
                                      <p:rCtr x="-1506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43" r="82609" b="30775"/>
          <a:stretch/>
        </p:blipFill>
        <p:spPr>
          <a:xfrm>
            <a:off x="5121371" y="1333893"/>
            <a:ext cx="794755" cy="2592087"/>
          </a:xfrm>
          <a:prstGeom prst="rect">
            <a:avLst/>
          </a:prstGeom>
        </p:spPr>
      </p:pic>
      <p:pic>
        <p:nvPicPr>
          <p:cNvPr id="4" name="Picture 3"/>
          <p:cNvPicPr>
            <a:picLocks noChangeAspect="1"/>
          </p:cNvPicPr>
          <p:nvPr/>
        </p:nvPicPr>
        <p:blipFill>
          <a:blip r:embed="rId4">
            <a:lum bright="70000" contrast="-70000"/>
          </a:blip>
          <a:stretch>
            <a:fillRect/>
          </a:stretch>
        </p:blipFill>
        <p:spPr>
          <a:xfrm flipH="1">
            <a:off x="7322771" y="1584067"/>
            <a:ext cx="1317117" cy="1939635"/>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1920065" y="2314341"/>
            <a:ext cx="189559" cy="160777"/>
          </a:xfrm>
          <a:prstGeom prst="rect">
            <a:avLst/>
          </a:prstGeom>
        </p:spPr>
      </p:pic>
      <p:pic>
        <p:nvPicPr>
          <p:cNvPr id="7" name="Picture 6" descr="samsung-galaxy-s4-front-white-large._V369568183_.jpg"/>
          <p:cNvPicPr>
            <a:picLocks noChangeAspect="1"/>
          </p:cNvPicPr>
          <p:nvPr/>
        </p:nvPicPr>
        <p:blipFill>
          <a:blip r:embed="rId7">
            <a:extLst>
              <a:ext uri="{BEBA8EAE-BF5A-486C-A8C5-ECC9F3942E4B}">
                <a14:imgProps xmlns:a14="http://schemas.microsoft.com/office/drawing/2010/main">
                  <a14:imgLayer r:embed="rId8">
                    <a14:imgEffect>
                      <a14:backgroundRemoval t="3450" b="98050" l="10000" r="90000">
                        <a14:foregroundMark x1="12586" y1="10950" x2="43362" y2="6500"/>
                        <a14:foregroundMark x1="45172" y1="6500" x2="61724" y2="6850"/>
                        <a14:foregroundMark x1="41638" y1="7900" x2="49914" y2="7900"/>
                      </a14:backgroundRemoval>
                    </a14:imgEffect>
                  </a14:imgLayer>
                </a14:imgProps>
              </a:ext>
              <a:ext uri="{28A0092B-C50C-407E-A947-70E740481C1C}">
                <a14:useLocalDpi xmlns:a14="http://schemas.microsoft.com/office/drawing/2010/main" val="0"/>
              </a:ext>
            </a:extLst>
          </a:blip>
          <a:stretch>
            <a:fillRect/>
          </a:stretch>
        </p:blipFill>
        <p:spPr>
          <a:xfrm rot="5400000">
            <a:off x="362429" y="1502071"/>
            <a:ext cx="1195893" cy="2061884"/>
          </a:xfrm>
          <a:prstGeom prst="rect">
            <a:avLst/>
          </a:prstGeom>
        </p:spPr>
      </p:pic>
      <p:sp>
        <p:nvSpPr>
          <p:cNvPr id="2" name="Title 1"/>
          <p:cNvSpPr>
            <a:spLocks noGrp="1"/>
          </p:cNvSpPr>
          <p:nvPr>
            <p:ph type="title"/>
          </p:nvPr>
        </p:nvSpPr>
        <p:spPr/>
        <p:txBody>
          <a:bodyPr/>
          <a:lstStyle/>
          <a:p>
            <a:r>
              <a:rPr lang="en-US" dirty="0" smtClean="0"/>
              <a:t>Challenges</a:t>
            </a:r>
            <a:endParaRPr lang="en-US" dirty="0"/>
          </a:p>
        </p:txBody>
      </p:sp>
      <p:sp>
        <p:nvSpPr>
          <p:cNvPr id="9" name="Rectangle 8"/>
          <p:cNvSpPr/>
          <p:nvPr/>
        </p:nvSpPr>
        <p:spPr>
          <a:xfrm>
            <a:off x="197926" y="4338976"/>
            <a:ext cx="8631123" cy="1145584"/>
          </a:xfrm>
          <a:prstGeom prst="rect">
            <a:avLst/>
          </a:prstGeom>
          <a:solidFill>
            <a:srgbClr val="C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307689" y="4449274"/>
            <a:ext cx="8301246" cy="103528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smtClean="0"/>
              <a:t>Wall refection is 10,000x stronger than reflections coming from behind the </a:t>
            </a:r>
            <a:r>
              <a:rPr lang="en-US" sz="4000" b="1" dirty="0"/>
              <a:t>w</a:t>
            </a:r>
            <a:r>
              <a:rPr lang="en-US" sz="4000" b="1" dirty="0" smtClean="0"/>
              <a:t>all</a:t>
            </a:r>
          </a:p>
        </p:txBody>
      </p:sp>
      <p:sp>
        <p:nvSpPr>
          <p:cNvPr id="13" name="Rectangle 12"/>
          <p:cNvSpPr/>
          <p:nvPr/>
        </p:nvSpPr>
        <p:spPr>
          <a:xfrm>
            <a:off x="188188" y="5907863"/>
            <a:ext cx="8631123" cy="649857"/>
          </a:xfrm>
          <a:prstGeom prst="rect">
            <a:avLst/>
          </a:prstGeom>
          <a:solidFill>
            <a:srgbClr val="C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297951" y="5907864"/>
            <a:ext cx="8301246" cy="6498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700" b="1" dirty="0" smtClean="0"/>
              <a:t>Tracking people from their reflections</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tretch>
            <a:fillRect/>
          </a:stretch>
        </p:blipFill>
        <p:spPr>
          <a:xfrm rot="16200000">
            <a:off x="1133603" y="1016823"/>
            <a:ext cx="3528644" cy="2992866"/>
          </a:xfrm>
          <a:prstGeom prst="rect">
            <a:avLst/>
          </a:prstGeom>
        </p:spPr>
      </p:pic>
    </p:spTree>
    <p:extLst>
      <p:ext uri="{BB962C8B-B14F-4D97-AF65-F5344CB8AC3E}">
        <p14:creationId xmlns:p14="http://schemas.microsoft.com/office/powerpoint/2010/main" val="1567449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lking_at_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0" y="4352309"/>
            <a:ext cx="3682357" cy="2494183"/>
          </a:xfrm>
          <a:prstGeom prst="rect">
            <a:avLst/>
          </a:prstGeom>
        </p:spPr>
      </p:pic>
      <p:sp>
        <p:nvSpPr>
          <p:cNvPr id="4" name="Title 3"/>
          <p:cNvSpPr>
            <a:spLocks noGrp="1"/>
          </p:cNvSpPr>
          <p:nvPr>
            <p:ph type="title"/>
          </p:nvPr>
        </p:nvSpPr>
        <p:spPr/>
        <p:txBody>
          <a:bodyPr/>
          <a:lstStyle/>
          <a:p>
            <a:r>
              <a:rPr lang="en-US" dirty="0" smtClean="0"/>
              <a:t>Applications</a:t>
            </a:r>
            <a:endParaRPr lang="en-US" dirty="0"/>
          </a:p>
        </p:txBody>
      </p:sp>
      <p:pic>
        <p:nvPicPr>
          <p:cNvPr id="9" name="Picture 8"/>
          <p:cNvPicPr>
            <a:picLocks noChangeAspect="1"/>
          </p:cNvPicPr>
          <p:nvPr/>
        </p:nvPicPr>
        <p:blipFill>
          <a:blip r:embed="rId4"/>
          <a:stretch>
            <a:fillRect/>
          </a:stretch>
        </p:blipFill>
        <p:spPr>
          <a:xfrm>
            <a:off x="4845099" y="1814032"/>
            <a:ext cx="3145565" cy="1887339"/>
          </a:xfrm>
          <a:prstGeom prst="rect">
            <a:avLst/>
          </a:prstGeom>
        </p:spPr>
      </p:pic>
      <p:pic>
        <p:nvPicPr>
          <p:cNvPr id="2" name="Picture 1"/>
          <p:cNvPicPr>
            <a:picLocks noChangeAspect="1"/>
          </p:cNvPicPr>
          <p:nvPr/>
        </p:nvPicPr>
        <p:blipFill>
          <a:blip r:embed="rId5"/>
          <a:stretch>
            <a:fillRect/>
          </a:stretch>
        </p:blipFill>
        <p:spPr>
          <a:xfrm>
            <a:off x="4845100" y="4788364"/>
            <a:ext cx="3145564" cy="1968043"/>
          </a:xfrm>
          <a:prstGeom prst="rect">
            <a:avLst/>
          </a:prstGeom>
        </p:spPr>
      </p:pic>
      <p:pic>
        <p:nvPicPr>
          <p:cNvPr id="5" name="Picture 4"/>
          <p:cNvPicPr>
            <a:picLocks noChangeAspect="1"/>
          </p:cNvPicPr>
          <p:nvPr/>
        </p:nvPicPr>
        <p:blipFill>
          <a:blip r:embed="rId6"/>
          <a:stretch>
            <a:fillRect/>
          </a:stretch>
        </p:blipFill>
        <p:spPr>
          <a:xfrm>
            <a:off x="457200" y="1737084"/>
            <a:ext cx="2995932" cy="2079177"/>
          </a:xfrm>
          <a:prstGeom prst="rect">
            <a:avLst/>
          </a:prstGeom>
        </p:spPr>
      </p:pic>
      <p:sp>
        <p:nvSpPr>
          <p:cNvPr id="10" name="Content Placeholder 2"/>
          <p:cNvSpPr txBox="1">
            <a:spLocks/>
          </p:cNvSpPr>
          <p:nvPr/>
        </p:nvSpPr>
        <p:spPr>
          <a:xfrm>
            <a:off x="226313" y="1180584"/>
            <a:ext cx="3624437" cy="88215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Police avoids ambush</a:t>
            </a:r>
            <a:endParaRPr lang="en-US" dirty="0"/>
          </a:p>
        </p:txBody>
      </p:sp>
      <p:sp>
        <p:nvSpPr>
          <p:cNvPr id="11" name="Content Placeholder 2"/>
          <p:cNvSpPr txBox="1">
            <a:spLocks/>
          </p:cNvSpPr>
          <p:nvPr/>
        </p:nvSpPr>
        <p:spPr>
          <a:xfrm>
            <a:off x="4113960" y="1180584"/>
            <a:ext cx="5775602" cy="633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t>Firefighters check for humans</a:t>
            </a:r>
            <a:endParaRPr lang="en-US" sz="3000" dirty="0"/>
          </a:p>
        </p:txBody>
      </p:sp>
      <p:sp>
        <p:nvSpPr>
          <p:cNvPr id="13" name="Content Placeholder 2"/>
          <p:cNvSpPr txBox="1">
            <a:spLocks/>
          </p:cNvSpPr>
          <p:nvPr/>
        </p:nvSpPr>
        <p:spPr>
          <a:xfrm>
            <a:off x="378713" y="3859881"/>
            <a:ext cx="3624437" cy="8821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t>Personal security</a:t>
            </a:r>
            <a:endParaRPr lang="en-US" sz="3000" dirty="0"/>
          </a:p>
        </p:txBody>
      </p:sp>
      <p:sp>
        <p:nvSpPr>
          <p:cNvPr id="14" name="Content Placeholder 2"/>
          <p:cNvSpPr txBox="1">
            <a:spLocks/>
          </p:cNvSpPr>
          <p:nvPr/>
        </p:nvSpPr>
        <p:spPr>
          <a:xfrm>
            <a:off x="4445859" y="3798118"/>
            <a:ext cx="4571141" cy="8821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t>Gesture interface from behind a wall</a:t>
            </a:r>
            <a:endParaRPr lang="en-US" sz="3000" dirty="0"/>
          </a:p>
        </p:txBody>
      </p:sp>
    </p:spTree>
    <p:extLst>
      <p:ext uri="{BB962C8B-B14F-4D97-AF65-F5344CB8AC3E}">
        <p14:creationId xmlns:p14="http://schemas.microsoft.com/office/powerpoint/2010/main" val="798580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P spid="11" grpId="0" build="p" bldLvl="2"/>
      <p:bldP spid="13" grpId="0" build="p" bldLvl="2"/>
      <p:bldP spid="14"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Wi-Vi: Small, Low-Power, Wi-Fi</a:t>
            </a:r>
            <a:endParaRPr lang="en-US" dirty="0"/>
          </a:p>
        </p:txBody>
      </p:sp>
      <p:sp>
        <p:nvSpPr>
          <p:cNvPr id="5" name="Content Placeholder 2"/>
          <p:cNvSpPr txBox="1">
            <a:spLocks/>
          </p:cNvSpPr>
          <p:nvPr/>
        </p:nvSpPr>
        <p:spPr>
          <a:xfrm>
            <a:off x="660400" y="1799700"/>
            <a:ext cx="7467600" cy="42029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Eliminate the wall’s reflection</a:t>
            </a:r>
          </a:p>
          <a:p>
            <a:pPr marL="0" indent="0">
              <a:buNone/>
            </a:pPr>
            <a:endParaRPr lang="en-US" sz="1600" dirty="0" smtClean="0"/>
          </a:p>
          <a:p>
            <a:r>
              <a:rPr lang="en-US" dirty="0" smtClean="0"/>
              <a:t>Track people from reflections</a:t>
            </a:r>
          </a:p>
          <a:p>
            <a:endParaRPr lang="en-US" sz="1600" dirty="0" smtClean="0"/>
          </a:p>
          <a:p>
            <a:r>
              <a:rPr lang="en-US" dirty="0" smtClean="0"/>
              <a:t>Gesture-based interface</a:t>
            </a:r>
          </a:p>
          <a:p>
            <a:endParaRPr lang="en-US" sz="1600" dirty="0" smtClean="0"/>
          </a:p>
          <a:p>
            <a:r>
              <a:rPr lang="en-US" dirty="0" smtClean="0"/>
              <a:t>Implemented on software radios</a:t>
            </a:r>
            <a:endParaRPr lang="en-US" dirty="0"/>
          </a:p>
        </p:txBody>
      </p:sp>
    </p:spTree>
    <p:extLst>
      <p:ext uri="{BB962C8B-B14F-4D97-AF65-F5344CB8AC3E}">
        <p14:creationId xmlns:p14="http://schemas.microsoft.com/office/powerpoint/2010/main" val="37180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085"/>
            <a:ext cx="8229600" cy="1781250"/>
          </a:xfrm>
        </p:spPr>
        <p:txBody>
          <a:bodyPr>
            <a:normAutofit/>
          </a:bodyPr>
          <a:lstStyle/>
          <a:p>
            <a:r>
              <a:rPr lang="en-US" dirty="0" smtClean="0"/>
              <a:t>How Can We Eliminate the Wall’s Reflection?</a:t>
            </a:r>
            <a:endParaRPr lang="en-US" dirty="0"/>
          </a:p>
        </p:txBody>
      </p:sp>
    </p:spTree>
    <p:extLst>
      <p:ext uri="{BB962C8B-B14F-4D97-AF65-F5344CB8AC3E}">
        <p14:creationId xmlns:p14="http://schemas.microsoft.com/office/powerpoint/2010/main" val="1650480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1" y="899948"/>
            <a:ext cx="8450919" cy="1569660"/>
          </a:xfrm>
          <a:prstGeom prst="rect">
            <a:avLst/>
          </a:prstGeom>
          <a:noFill/>
          <a:ln w="76200" cmpd="sng">
            <a:noFill/>
          </a:ln>
          <a:effectLst/>
        </p:spPr>
        <p:txBody>
          <a:bodyPr wrap="square" rtlCol="0">
            <a:spAutoFit/>
          </a:bodyPr>
          <a:lstStyle/>
          <a:p>
            <a:r>
              <a:rPr lang="en-US" sz="3200" u="sng" dirty="0" smtClean="0">
                <a:solidFill>
                  <a:srgbClr val="FFFFFF"/>
                </a:solidFill>
              </a:rPr>
              <a:t>Idea:</a:t>
            </a:r>
            <a:r>
              <a:rPr lang="en-US" sz="3200" dirty="0" smtClean="0">
                <a:solidFill>
                  <a:srgbClr val="FFFFFF"/>
                </a:solidFill>
              </a:rPr>
              <a:t> transmit two waves that </a:t>
            </a:r>
            <a:r>
              <a:rPr lang="en-US" sz="3200" dirty="0" smtClean="0">
                <a:solidFill>
                  <a:srgbClr val="FFFF00"/>
                </a:solidFill>
              </a:rPr>
              <a:t>cancel each other when they reflect off static objects </a:t>
            </a:r>
            <a:r>
              <a:rPr lang="en-US" sz="3200" dirty="0" smtClean="0">
                <a:solidFill>
                  <a:srgbClr val="FFFFFF"/>
                </a:solidFill>
              </a:rPr>
              <a:t>but not moving objects</a:t>
            </a:r>
            <a:endParaRPr lang="en-US" sz="3200" dirty="0">
              <a:solidFill>
                <a:srgbClr val="FFFFFF"/>
              </a:solidFill>
            </a:endParaRPr>
          </a:p>
        </p:txBody>
      </p:sp>
      <p:sp>
        <p:nvSpPr>
          <p:cNvPr id="5" name="TextBox 4"/>
          <p:cNvSpPr txBox="1"/>
          <p:nvPr/>
        </p:nvSpPr>
        <p:spPr>
          <a:xfrm>
            <a:off x="870881" y="3287548"/>
            <a:ext cx="2507319" cy="646331"/>
          </a:xfrm>
          <a:prstGeom prst="rect">
            <a:avLst/>
          </a:prstGeom>
          <a:noFill/>
          <a:ln w="76200" cmpd="sng">
            <a:noFill/>
          </a:ln>
          <a:effectLst/>
        </p:spPr>
        <p:txBody>
          <a:bodyPr wrap="square" rtlCol="0">
            <a:spAutoFit/>
          </a:bodyPr>
          <a:lstStyle/>
          <a:p>
            <a:r>
              <a:rPr lang="en-US" sz="3600" dirty="0" smtClean="0">
                <a:solidFill>
                  <a:srgbClr val="FFFFFF"/>
                </a:solidFill>
              </a:rPr>
              <a:t>Wall is static</a:t>
            </a:r>
            <a:endParaRPr lang="en-US" sz="3600" dirty="0">
              <a:solidFill>
                <a:srgbClr val="FFFFFF"/>
              </a:solidFill>
            </a:endParaRPr>
          </a:p>
        </p:txBody>
      </p:sp>
      <p:sp>
        <p:nvSpPr>
          <p:cNvPr id="6" name="TextBox 5"/>
          <p:cNvSpPr txBox="1"/>
          <p:nvPr/>
        </p:nvSpPr>
        <p:spPr>
          <a:xfrm>
            <a:off x="159681" y="4543096"/>
            <a:ext cx="4082119" cy="1200329"/>
          </a:xfrm>
          <a:prstGeom prst="rect">
            <a:avLst/>
          </a:prstGeom>
          <a:noFill/>
          <a:ln w="76200" cmpd="sng">
            <a:noFill/>
          </a:ln>
          <a:effectLst/>
        </p:spPr>
        <p:txBody>
          <a:bodyPr wrap="square" rtlCol="0">
            <a:spAutoFit/>
          </a:bodyPr>
          <a:lstStyle/>
          <a:p>
            <a:pPr algn="ctr"/>
            <a:r>
              <a:rPr lang="en-US" sz="3600" dirty="0" smtClean="0">
                <a:solidFill>
                  <a:srgbClr val="FFFFFF"/>
                </a:solidFill>
              </a:rPr>
              <a:t>People tend </a:t>
            </a:r>
          </a:p>
          <a:p>
            <a:pPr algn="ctr"/>
            <a:r>
              <a:rPr lang="en-US" sz="3600" dirty="0" smtClean="0">
                <a:solidFill>
                  <a:srgbClr val="FFFFFF"/>
                </a:solidFill>
              </a:rPr>
              <a:t>to move</a:t>
            </a:r>
            <a:endParaRPr lang="en-US" sz="3600" dirty="0">
              <a:solidFill>
                <a:srgbClr val="FFFFFF"/>
              </a:solidFill>
            </a:endParaRPr>
          </a:p>
        </p:txBody>
      </p:sp>
      <p:sp>
        <p:nvSpPr>
          <p:cNvPr id="7" name="Right Arrow 6"/>
          <p:cNvSpPr/>
          <p:nvPr/>
        </p:nvSpPr>
        <p:spPr>
          <a:xfrm>
            <a:off x="3581400" y="3505200"/>
            <a:ext cx="1701800" cy="42867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84800" y="3287548"/>
            <a:ext cx="2507319" cy="646331"/>
          </a:xfrm>
          <a:prstGeom prst="rect">
            <a:avLst/>
          </a:prstGeom>
          <a:noFill/>
          <a:ln w="76200" cmpd="sng">
            <a:noFill/>
          </a:ln>
          <a:effectLst/>
        </p:spPr>
        <p:txBody>
          <a:bodyPr wrap="square" rtlCol="0">
            <a:spAutoFit/>
          </a:bodyPr>
          <a:lstStyle/>
          <a:p>
            <a:r>
              <a:rPr lang="en-US" sz="3600" dirty="0" smtClean="0">
                <a:solidFill>
                  <a:srgbClr val="FFFFFF"/>
                </a:solidFill>
              </a:rPr>
              <a:t>disappears</a:t>
            </a:r>
            <a:endParaRPr lang="en-US" sz="3600" dirty="0">
              <a:solidFill>
                <a:srgbClr val="FFFFFF"/>
              </a:solidFill>
            </a:endParaRPr>
          </a:p>
        </p:txBody>
      </p:sp>
      <p:sp>
        <p:nvSpPr>
          <p:cNvPr id="9" name="Right Arrow 8"/>
          <p:cNvSpPr/>
          <p:nvPr/>
        </p:nvSpPr>
        <p:spPr>
          <a:xfrm>
            <a:off x="3581400" y="4873679"/>
            <a:ext cx="1701800" cy="42867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84800" y="4689254"/>
            <a:ext cx="2507319" cy="646331"/>
          </a:xfrm>
          <a:prstGeom prst="rect">
            <a:avLst/>
          </a:prstGeom>
          <a:noFill/>
          <a:ln w="76200" cmpd="sng">
            <a:noFill/>
          </a:ln>
          <a:effectLst/>
        </p:spPr>
        <p:txBody>
          <a:bodyPr wrap="square" rtlCol="0">
            <a:spAutoFit/>
          </a:bodyPr>
          <a:lstStyle/>
          <a:p>
            <a:r>
              <a:rPr lang="en-US" sz="3600" dirty="0" smtClean="0">
                <a:solidFill>
                  <a:srgbClr val="FFFFFF"/>
                </a:solidFill>
              </a:rPr>
              <a:t>detectable</a:t>
            </a:r>
            <a:endParaRPr lang="en-US" sz="3600" dirty="0">
              <a:solidFill>
                <a:srgbClr val="FFFFFF"/>
              </a:solidFill>
            </a:endParaRPr>
          </a:p>
        </p:txBody>
      </p:sp>
    </p:spTree>
    <p:extLst>
      <p:ext uri="{BB962C8B-B14F-4D97-AF65-F5344CB8AC3E}">
        <p14:creationId xmlns:p14="http://schemas.microsoft.com/office/powerpoint/2010/main" val="3821517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Eliminating the Wall’s Reflection</a:t>
            </a:r>
          </a:p>
        </p:txBody>
      </p:sp>
      <p:grpSp>
        <p:nvGrpSpPr>
          <p:cNvPr id="53" name="Group 52"/>
          <p:cNvGrpSpPr/>
          <p:nvPr/>
        </p:nvGrpSpPr>
        <p:grpSpPr>
          <a:xfrm rot="16200000" flipV="1">
            <a:off x="3673903" y="4212193"/>
            <a:ext cx="432841" cy="535196"/>
            <a:chOff x="3423620" y="3075785"/>
            <a:chExt cx="385771" cy="216641"/>
          </a:xfrm>
          <a:noFill/>
          <a:effectLst/>
        </p:grpSpPr>
        <p:cxnSp>
          <p:nvCxnSpPr>
            <p:cNvPr id="54" name="Straight Connector 53"/>
            <p:cNvCxnSpPr/>
            <p:nvPr/>
          </p:nvCxnSpPr>
          <p:spPr>
            <a:xfrm rot="10800000" flipH="1" flipV="1">
              <a:off x="3423620" y="3149562"/>
              <a:ext cx="0" cy="142864"/>
            </a:xfrm>
            <a:prstGeom prst="line">
              <a:avLst/>
            </a:prstGeom>
            <a:grpFill/>
            <a:ln w="762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H="1">
              <a:off x="3423620" y="3149562"/>
              <a:ext cx="176399" cy="0"/>
            </a:xfrm>
            <a:prstGeom prst="line">
              <a:avLst/>
            </a:prstGeom>
            <a:grpFill/>
            <a:ln w="76200" cmpd="sng">
              <a:solidFill>
                <a:srgbClr val="A50101"/>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Isosceles Triangle 56"/>
            <p:cNvSpPr/>
            <p:nvPr/>
          </p:nvSpPr>
          <p:spPr>
            <a:xfrm rot="16200000" flipH="1">
              <a:off x="3630898" y="3044911"/>
              <a:ext cx="147620" cy="209367"/>
            </a:xfrm>
            <a:prstGeom prst="triangle">
              <a:avLst/>
            </a:prstGeom>
            <a:grpFill/>
            <a:ln w="76200" cmpd="sng">
              <a:solidFill>
                <a:srgbClr val="A5010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5464900" y="3915825"/>
            <a:ext cx="2698593" cy="1077218"/>
          </a:xfrm>
          <a:prstGeom prst="rect">
            <a:avLst/>
          </a:prstGeom>
          <a:noFill/>
          <a:ln w="76200" cmpd="sng">
            <a:noFill/>
          </a:ln>
          <a:effectLst/>
        </p:spPr>
        <p:txBody>
          <a:bodyPr wrap="square" rtlCol="0">
            <a:spAutoFit/>
          </a:bodyPr>
          <a:lstStyle/>
          <a:p>
            <a:pPr algn="ctr"/>
            <a:r>
              <a:rPr lang="en-US" sz="3200" b="1" dirty="0" smtClean="0">
                <a:solidFill>
                  <a:srgbClr val="FFFFFF"/>
                </a:solidFill>
              </a:rPr>
              <a:t>Transmit Antennas</a:t>
            </a:r>
            <a:endParaRPr lang="en-US" sz="3200" b="1" dirty="0">
              <a:solidFill>
                <a:srgbClr val="FFFFFF"/>
              </a:solidFill>
            </a:endParaRPr>
          </a:p>
        </p:txBody>
      </p:sp>
      <p:cxnSp>
        <p:nvCxnSpPr>
          <p:cNvPr id="43" name="Straight Arrow Connector 42"/>
          <p:cNvCxnSpPr/>
          <p:nvPr/>
        </p:nvCxnSpPr>
        <p:spPr>
          <a:xfrm flipH="1" flipV="1">
            <a:off x="4224057" y="3553112"/>
            <a:ext cx="1388724" cy="71025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4224057" y="4498289"/>
            <a:ext cx="1388724" cy="67168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80937" y="1755313"/>
            <a:ext cx="3249963" cy="584776"/>
          </a:xfrm>
          <a:prstGeom prst="rect">
            <a:avLst/>
          </a:prstGeom>
          <a:noFill/>
          <a:ln w="76200" cmpd="sng">
            <a:noFill/>
          </a:ln>
          <a:effectLst/>
        </p:spPr>
        <p:txBody>
          <a:bodyPr wrap="square" rtlCol="0">
            <a:spAutoFit/>
          </a:bodyPr>
          <a:lstStyle/>
          <a:p>
            <a:pPr algn="ctr"/>
            <a:r>
              <a:rPr lang="en-US" sz="3200" b="1" dirty="0" smtClean="0"/>
              <a:t>Receive Antenna:</a:t>
            </a:r>
            <a:endParaRPr lang="en-US" sz="3200" b="1" dirty="0"/>
          </a:p>
        </p:txBody>
      </p:sp>
      <p:sp>
        <p:nvSpPr>
          <p:cNvPr id="48" name="TextBox 47"/>
          <p:cNvSpPr txBox="1"/>
          <p:nvPr/>
        </p:nvSpPr>
        <p:spPr>
          <a:xfrm>
            <a:off x="2249887" y="4937208"/>
            <a:ext cx="1168130" cy="707886"/>
          </a:xfrm>
          <a:prstGeom prst="rect">
            <a:avLst/>
          </a:prstGeom>
          <a:noFill/>
          <a:ln w="76200" cmpd="sng">
            <a:noFill/>
          </a:ln>
          <a:effectLst/>
        </p:spPr>
        <p:txBody>
          <a:bodyPr wrap="square" rtlCol="0">
            <a:spAutoFit/>
          </a:bodyPr>
          <a:lstStyle/>
          <a:p>
            <a:pPr algn="ctr"/>
            <a:r>
              <a:rPr lang="en-US" sz="4000" dirty="0">
                <a:solidFill>
                  <a:srgbClr val="FFFFFF"/>
                </a:solidFill>
              </a:rPr>
              <a:t>αx</a:t>
            </a:r>
            <a:endParaRPr lang="en-US" sz="4000" baseline="-25000" dirty="0">
              <a:solidFill>
                <a:srgbClr val="FFFFFF"/>
              </a:solidFill>
            </a:endParaRPr>
          </a:p>
        </p:txBody>
      </p:sp>
      <p:sp>
        <p:nvSpPr>
          <p:cNvPr id="49" name="TextBox 48"/>
          <p:cNvSpPr txBox="1"/>
          <p:nvPr/>
        </p:nvSpPr>
        <p:spPr>
          <a:xfrm>
            <a:off x="2232768" y="3261111"/>
            <a:ext cx="1168129" cy="707886"/>
          </a:xfrm>
          <a:prstGeom prst="rect">
            <a:avLst/>
          </a:prstGeom>
          <a:noFill/>
          <a:ln w="76200" cmpd="sng">
            <a:noFill/>
          </a:ln>
          <a:effectLst/>
        </p:spPr>
        <p:txBody>
          <a:bodyPr wrap="square" rtlCol="0">
            <a:spAutoFit/>
          </a:bodyPr>
          <a:lstStyle/>
          <a:p>
            <a:pPr algn="ctr"/>
            <a:r>
              <a:rPr lang="en-US" sz="4000" dirty="0" smtClean="0">
                <a:solidFill>
                  <a:srgbClr val="FFFFFF"/>
                </a:solidFill>
              </a:rPr>
              <a:t>x</a:t>
            </a:r>
            <a:endParaRPr lang="en-US" sz="4000" baseline="-25000" dirty="0">
              <a:solidFill>
                <a:srgbClr val="FFFFFF"/>
              </a:solidFill>
            </a:endParaRPr>
          </a:p>
        </p:txBody>
      </p:sp>
      <p:grpSp>
        <p:nvGrpSpPr>
          <p:cNvPr id="31" name="Group 30"/>
          <p:cNvGrpSpPr/>
          <p:nvPr/>
        </p:nvGrpSpPr>
        <p:grpSpPr>
          <a:xfrm rot="5400000" flipH="1">
            <a:off x="3537260" y="5079932"/>
            <a:ext cx="627879" cy="535195"/>
            <a:chOff x="3423620" y="3075785"/>
            <a:chExt cx="385771" cy="216641"/>
          </a:xfrm>
          <a:noFill/>
          <a:effectLst/>
        </p:grpSpPr>
        <p:cxnSp>
          <p:nvCxnSpPr>
            <p:cNvPr id="32" name="Straight Connector 31"/>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50" name="Isosceles Triangle 49"/>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1" name="Straight Connector 50"/>
          <p:cNvCxnSpPr/>
          <p:nvPr/>
        </p:nvCxnSpPr>
        <p:spPr>
          <a:xfrm>
            <a:off x="2572679" y="394821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rot="5400000" flipH="1">
            <a:off x="3537258" y="3366674"/>
            <a:ext cx="627879" cy="535195"/>
            <a:chOff x="3423620" y="3075785"/>
            <a:chExt cx="385771" cy="216641"/>
          </a:xfrm>
          <a:noFill/>
          <a:effectLst/>
        </p:grpSpPr>
        <p:cxnSp>
          <p:nvCxnSpPr>
            <p:cNvPr id="56" name="Straight Connector 55"/>
            <p:cNvCxnSpPr/>
            <p:nvPr/>
          </p:nvCxnSpPr>
          <p:spPr>
            <a:xfrm rot="10800000" flipH="1" flipV="1">
              <a:off x="3423620" y="3149562"/>
              <a:ext cx="0" cy="142864"/>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H="1">
              <a:off x="3423620" y="3149562"/>
              <a:ext cx="176399" cy="0"/>
            </a:xfrm>
            <a:prstGeom prst="line">
              <a:avLst/>
            </a:prstGeom>
            <a:grpFill/>
            <a:ln w="762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59" name="Isosceles Triangle 58"/>
            <p:cNvSpPr/>
            <p:nvPr/>
          </p:nvSpPr>
          <p:spPr>
            <a:xfrm rot="16200000" flipH="1">
              <a:off x="3630898" y="3044911"/>
              <a:ext cx="147620" cy="209367"/>
            </a:xfrm>
            <a:prstGeom prst="triangle">
              <a:avLst/>
            </a:prstGeom>
            <a:grpFill/>
            <a:ln w="76200" cmpd="sng">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Rounded Rectangle 59"/>
          <p:cNvSpPr/>
          <p:nvPr/>
        </p:nvSpPr>
        <p:spPr>
          <a:xfrm rot="16200000">
            <a:off x="1973717" y="4440960"/>
            <a:ext cx="2803512" cy="416259"/>
          </a:xfrm>
          <a:prstGeom prst="roundRect">
            <a:avLst/>
          </a:prstGeom>
          <a:no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2572682" y="5690832"/>
            <a:ext cx="581032"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918498" y="2453681"/>
            <a:ext cx="862636" cy="17282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83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9" grpId="0"/>
      <p:bldP spid="48" grpId="0"/>
      <p:bldP spid="49"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11306</TotalTime>
  <Words>1300</Words>
  <Application>Microsoft Macintosh PowerPoint</Application>
  <PresentationFormat>On-screen Show (4:3)</PresentationFormat>
  <Paragraphs>204</Paragraphs>
  <Slides>26</Slides>
  <Notes>26</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Black</vt:lpstr>
      <vt:lpstr>See Through Walls with Wi-Vi</vt:lpstr>
      <vt:lpstr>Can your cellphone give you X-ray vision?</vt:lpstr>
      <vt:lpstr>Key Idea</vt:lpstr>
      <vt:lpstr>Challenges</vt:lpstr>
      <vt:lpstr>Applications</vt:lpstr>
      <vt:lpstr>Wi-Vi: Small, Low-Power, Wi-Fi</vt:lpstr>
      <vt:lpstr>How Can We Eliminate the Wall’s Reflection?</vt:lpstr>
      <vt:lpstr>PowerPoint Presentation</vt:lpstr>
      <vt:lpstr>Eliminating the Wall’s Reflection</vt:lpstr>
      <vt:lpstr>Eliminating the Wall’s Reflection</vt:lpstr>
      <vt:lpstr>Eliminating All Static Reflections</vt:lpstr>
      <vt:lpstr>Eliminating All Static Reflections</vt:lpstr>
      <vt:lpstr>How Can We Track Using Reflections?</vt:lpstr>
      <vt:lpstr>Tracking Motion</vt:lpstr>
      <vt:lpstr>Tracking Motion</vt:lpstr>
      <vt:lpstr>Tracking Motion</vt:lpstr>
      <vt:lpstr>Tracking Motion</vt:lpstr>
      <vt:lpstr>PowerPoint Presentation</vt:lpstr>
      <vt:lpstr>A Through-Wall Gesture Interface</vt:lpstr>
      <vt:lpstr>Gesture Encoding</vt:lpstr>
      <vt:lpstr>Gesture Decoding</vt:lpstr>
      <vt:lpstr>Implementation and Evaluation</vt:lpstr>
      <vt:lpstr>Tracking Multiple Humans</vt:lpstr>
      <vt:lpstr>Tracking Multiple Humans</vt:lpstr>
      <vt:lpstr>Automatic Estimation: Number of People</vt:lpstr>
      <vt:lpstr>Current Status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Through Walls with Wi-Fi</dc:title>
  <dc:creator>Fadel Adib</dc:creator>
  <cp:lastModifiedBy>Fadel Adib</cp:lastModifiedBy>
  <cp:revision>723</cp:revision>
  <cp:lastPrinted>2013-08-11T02:04:14Z</cp:lastPrinted>
  <dcterms:created xsi:type="dcterms:W3CDTF">2013-07-29T08:03:14Z</dcterms:created>
  <dcterms:modified xsi:type="dcterms:W3CDTF">2013-10-24T21:45:45Z</dcterms:modified>
</cp:coreProperties>
</file>