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notesSlides/notesSlide45.xml" ContentType="application/vnd.openxmlformats-officedocument.presentationml.notesSlide+xml"/>
  <Override PartName="/ppt/charts/chart2.xml" ContentType="application/vnd.openxmlformats-officedocument.drawingml.chart+xml"/>
  <Override PartName="/ppt/notesSlides/notesSlide46.xml" ContentType="application/vnd.openxmlformats-officedocument.presentationml.notesSlide+xml"/>
  <Override PartName="/ppt/charts/chart3.xml" ContentType="application/vnd.openxmlformats-officedocument.drawingml.chart+xml"/>
  <Override PartName="/ppt/notesSlides/notesSlide47.xml" ContentType="application/vnd.openxmlformats-officedocument.presentationml.notesSlide+xml"/>
  <Override PartName="/ppt/charts/chart4.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1.xml" ContentType="application/vnd.openxmlformats-officedocument.drawingml.chart+xml"/>
  <Override PartName="/ppt/notesSlides/notesSlide54.xml" ContentType="application/vnd.openxmlformats-officedocument.presentationml.notesSlide+xml"/>
  <Override PartName="/ppt/charts/chart12.xml" ContentType="application/vnd.openxmlformats-officedocument.drawingml.chart+xml"/>
  <Override PartName="/ppt/tags/tag26.xml" ContentType="application/vnd.openxmlformats-officedocument.presentationml.tags+xml"/>
  <Override PartName="/ppt/notesSlides/notesSlide55.xml" ContentType="application/vnd.openxmlformats-officedocument.presentationml.notesSlide+xml"/>
  <Override PartName="/ppt/charts/chart13.xml" ContentType="application/vnd.openxmlformats-officedocument.drawingml.chart+xml"/>
  <Override PartName="/ppt/tags/tag27.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28.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29.xml" ContentType="application/vnd.openxmlformats-officedocument.presentationml.tags+xml"/>
  <Override PartName="/ppt/notesSlides/notesSlide61.xml" ContentType="application/vnd.openxmlformats-officedocument.presentationml.notesSlide+xml"/>
  <Override PartName="/ppt/tags/tag30.xml" ContentType="application/vnd.openxmlformats-officedocument.presentationml.tags+xml"/>
  <Override PartName="/ppt/notesSlides/notesSlide62.xml" ContentType="application/vnd.openxmlformats-officedocument.presentationml.notesSlide+xml"/>
  <Override PartName="/ppt/tags/tag3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32.xml" ContentType="application/vnd.openxmlformats-officedocument.presentationml.tags+xml"/>
  <Override PartName="/ppt/notesSlides/notesSlide65.xml" ContentType="application/vnd.openxmlformats-officedocument.presentationml.notesSlide+xml"/>
  <Override PartName="/ppt/tags/tag33.xml" ContentType="application/vnd.openxmlformats-officedocument.presentationml.tags+xml"/>
  <Override PartName="/ppt/notesSlides/notesSlide66.xml" ContentType="application/vnd.openxmlformats-officedocument.presentationml.notesSlide+xml"/>
  <Override PartName="/ppt/tags/tag34.xml" ContentType="application/vnd.openxmlformats-officedocument.presentationml.tags+xml"/>
  <Override PartName="/ppt/notesSlides/notesSlide67.xml" ContentType="application/vnd.openxmlformats-officedocument.presentationml.notesSlide+xml"/>
  <Override PartName="/ppt/tags/tag35.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36.xml" ContentType="application/vnd.openxmlformats-officedocument.presentationml.tags+xml"/>
  <Override PartName="/ppt/notesSlides/notesSlide74.xml" ContentType="application/vnd.openxmlformats-officedocument.presentationml.notesSlide+xml"/>
  <Override PartName="/ppt/tags/tag37.xml" ContentType="application/vnd.openxmlformats-officedocument.presentationml.tags+xml"/>
  <Override PartName="/ppt/notesSlides/notesSlide75.xml" ContentType="application/vnd.openxmlformats-officedocument.presentationml.notesSlide+xml"/>
  <Override PartName="/ppt/tags/tag38.xml" ContentType="application/vnd.openxmlformats-officedocument.presentationml.tags+xml"/>
  <Override PartName="/ppt/notesSlides/notesSlide76.xml" ContentType="application/vnd.openxmlformats-officedocument.presentationml.notesSlide+xml"/>
  <Override PartName="/ppt/tags/tag39.xml" ContentType="application/vnd.openxmlformats-officedocument.presentationml.tags+xml"/>
  <Override PartName="/ppt/notesSlides/notesSlide77.xml" ContentType="application/vnd.openxmlformats-officedocument.presentationml.notesSlide+xml"/>
  <Override PartName="/ppt/charts/chart14.xml" ContentType="application/vnd.openxmlformats-officedocument.drawingml.chart+xml"/>
  <Override PartName="/ppt/tags/tag40.xml" ContentType="application/vnd.openxmlformats-officedocument.presentationml.tags+xml"/>
  <Override PartName="/ppt/notesSlides/notesSlide78.xml" ContentType="application/vnd.openxmlformats-officedocument.presentationml.notesSlide+xml"/>
  <Override PartName="/ppt/charts/chart15.xml" ContentType="application/vnd.openxmlformats-officedocument.drawingml.chart+xml"/>
  <Override PartName="/ppt/tags/tag41.xml" ContentType="application/vnd.openxmlformats-officedocument.presentationml.tags+xml"/>
  <Override PartName="/ppt/notesSlides/notesSlide79.xml" ContentType="application/vnd.openxmlformats-officedocument.presentationml.notesSlide+xml"/>
  <Override PartName="/ppt/charts/chart16.xml" ContentType="application/vnd.openxmlformats-officedocument.drawingml.chart+xml"/>
  <Override PartName="/ppt/tags/tag42.xml" ContentType="application/vnd.openxmlformats-officedocument.presentationml.tags+xml"/>
  <Override PartName="/ppt/notesSlides/notesSlide80.xml" ContentType="application/vnd.openxmlformats-officedocument.presentationml.notesSlide+xml"/>
  <Override PartName="/ppt/tags/tag43.xml" ContentType="application/vnd.openxmlformats-officedocument.presentationml.tags+xml"/>
  <Override PartName="/ppt/notesSlides/notesSlide81.xml" ContentType="application/vnd.openxmlformats-officedocument.presentationml.notesSlide+xml"/>
  <Override PartName="/ppt/charts/chart17.xml" ContentType="application/vnd.openxmlformats-officedocument.drawingml.chart+xml"/>
  <Override PartName="/ppt/tags/tag44.xml" ContentType="application/vnd.openxmlformats-officedocument.presentationml.tags+xml"/>
  <Override PartName="/ppt/notesSlides/notesSlide82.xml" ContentType="application/vnd.openxmlformats-officedocument.presentationml.notesSlide+xml"/>
  <Override PartName="/ppt/charts/chart18.xml" ContentType="application/vnd.openxmlformats-officedocument.drawingml.chart+xml"/>
  <Override PartName="/ppt/tags/tag45.xml" ContentType="application/vnd.openxmlformats-officedocument.presentationml.tags+xml"/>
  <Override PartName="/ppt/notesSlides/notesSlide83.xml" ContentType="application/vnd.openxmlformats-officedocument.presentationml.notesSlide+xml"/>
  <Override PartName="/ppt/charts/chart19.xml" ContentType="application/vnd.openxmlformats-officedocument.drawingml.chart+xml"/>
  <Override PartName="/ppt/tags/tag46.xml" ContentType="application/vnd.openxmlformats-officedocument.presentationml.tags+xml"/>
  <Override PartName="/ppt/notesSlides/notesSlide84.xml" ContentType="application/vnd.openxmlformats-officedocument.presentationml.notesSlide+xml"/>
  <Override PartName="/ppt/charts/chart20.xml" ContentType="application/vnd.openxmlformats-officedocument.drawingml.chart+xml"/>
  <Override PartName="/ppt/tags/tag47.xml" ContentType="application/vnd.openxmlformats-officedocument.presentationml.tags+xml"/>
  <Override PartName="/ppt/notesSlides/notesSlide85.xml" ContentType="application/vnd.openxmlformats-officedocument.presentationml.notesSlide+xml"/>
  <Override PartName="/ppt/tags/tag48.xml" ContentType="application/vnd.openxmlformats-officedocument.presentationml.tags+xml"/>
  <Override PartName="/ppt/notesSlides/notesSlide86.xml" ContentType="application/vnd.openxmlformats-officedocument.presentationml.notesSlide+xml"/>
  <Override PartName="/ppt/tags/tag49.xml" ContentType="application/vnd.openxmlformats-officedocument.presentationml.tags+xml"/>
  <Override PartName="/ppt/notesSlides/notesSlide87.xml" ContentType="application/vnd.openxmlformats-officedocument.presentationml.notesSlide+xml"/>
  <Override PartName="/ppt/tags/tag50.xml" ContentType="application/vnd.openxmlformats-officedocument.presentationml.tags+xml"/>
  <Override PartName="/ppt/notesSlides/notesSlide88.xml" ContentType="application/vnd.openxmlformats-officedocument.presentationml.notesSlide+xml"/>
  <Override PartName="/ppt/tags/tag51.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52.xml" ContentType="application/vnd.openxmlformats-officedocument.presentationml.tag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53.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54.xml" ContentType="application/vnd.openxmlformats-officedocument.presentationml.tags+xml"/>
  <Override PartName="/ppt/notesSlides/notesSlide97.xml" ContentType="application/vnd.openxmlformats-officedocument.presentationml.notesSlide+xml"/>
  <Override PartName="/ppt/tags/tag55.xml" ContentType="application/vnd.openxmlformats-officedocument.presentationml.tags+xml"/>
  <Override PartName="/ppt/notesSlides/notesSlide98.xml" ContentType="application/vnd.openxmlformats-officedocument.presentationml.notesSlide+xml"/>
  <Override PartName="/ppt/tags/tag56.xml" ContentType="application/vnd.openxmlformats-officedocument.presentationml.tags+xml"/>
  <Override PartName="/ppt/notesSlides/notesSlide99.xml" ContentType="application/vnd.openxmlformats-officedocument.presentationml.notesSlide+xml"/>
  <Override PartName="/ppt/tags/tag57.xml" ContentType="application/vnd.openxmlformats-officedocument.presentationml.tags+xml"/>
  <Override PartName="/ppt/notesSlides/notesSlide100.xml" ContentType="application/vnd.openxmlformats-officedocument.presentationml.notesSlide+xml"/>
  <Override PartName="/ppt/tags/tag58.xml" ContentType="application/vnd.openxmlformats-officedocument.presentationml.tag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59.xml" ContentType="application/vnd.openxmlformats-officedocument.presentationml.tags+xml"/>
  <Override PartName="/ppt/notesSlides/notesSlide103.xml" ContentType="application/vnd.openxmlformats-officedocument.presentationml.notesSlide+xml"/>
  <Override PartName="/ppt/tags/tag60.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tags/tag61.xml" ContentType="application/vnd.openxmlformats-officedocument.presentationml.tags+xml"/>
  <Override PartName="/ppt/notesSlides/notesSlide106.xml" ContentType="application/vnd.openxmlformats-officedocument.presentationml.notesSlide+xml"/>
  <Override PartName="/ppt/tags/tag62.xml" ContentType="application/vnd.openxmlformats-officedocument.presentationml.tags+xml"/>
  <Override PartName="/ppt/notesSlides/notesSlide107.xml" ContentType="application/vnd.openxmlformats-officedocument.presentationml.notesSlide+xml"/>
  <Override PartName="/ppt/tags/tag63.xml" ContentType="application/vnd.openxmlformats-officedocument.presentationml.tags+xml"/>
  <Override PartName="/ppt/notesSlides/notesSlide108.xml" ContentType="application/vnd.openxmlformats-officedocument.presentationml.notesSlide+xml"/>
  <Override PartName="/ppt/tags/tag64.xml" ContentType="application/vnd.openxmlformats-officedocument.presentationml.tags+xml"/>
  <Override PartName="/ppt/notesSlides/notesSlide109.xml" ContentType="application/vnd.openxmlformats-officedocument.presentationml.notesSlide+xml"/>
  <Override PartName="/ppt/tags/tag65.xml" ContentType="application/vnd.openxmlformats-officedocument.presentationml.tags+xml"/>
  <Override PartName="/ppt/notesSlides/notesSlide110.xml" ContentType="application/vnd.openxmlformats-officedocument.presentationml.notesSlide+xml"/>
  <Override PartName="/ppt/tags/tag66.xml" ContentType="application/vnd.openxmlformats-officedocument.presentationml.tags+xml"/>
  <Override PartName="/ppt/notesSlides/notesSlide111.xml" ContentType="application/vnd.openxmlformats-officedocument.presentationml.notesSlide+xml"/>
  <Override PartName="/ppt/tags/tag67.xml" ContentType="application/vnd.openxmlformats-officedocument.presentationml.tags+xml"/>
  <Override PartName="/ppt/notesSlides/notesSlide112.xml" ContentType="application/vnd.openxmlformats-officedocument.presentationml.notesSlide+xml"/>
  <Override PartName="/ppt/tags/tag68.xml" ContentType="application/vnd.openxmlformats-officedocument.presentationml.tags+xml"/>
  <Override PartName="/ppt/notesSlides/notesSlide113.xml" ContentType="application/vnd.openxmlformats-officedocument.presentationml.notesSlide+xml"/>
  <Override PartName="/ppt/tags/tag69.xml" ContentType="application/vnd.openxmlformats-officedocument.presentationml.tags+xml"/>
  <Override PartName="/ppt/notesSlides/notesSlide114.xml" ContentType="application/vnd.openxmlformats-officedocument.presentationml.notesSlide+xml"/>
  <Override PartName="/ppt/tags/tag70.xml" ContentType="application/vnd.openxmlformats-officedocument.presentationml.tags+xml"/>
  <Override PartName="/ppt/notesSlides/notesSlide1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16.xml" ContentType="application/vnd.openxmlformats-officedocument.presentationml.notesSlide+xml"/>
  <Override PartName="/ppt/tags/tag73.xml" ContentType="application/vnd.openxmlformats-officedocument.presentationml.tags+xml"/>
  <Override PartName="/ppt/notesSlides/notesSlide117.xml" ContentType="application/vnd.openxmlformats-officedocument.presentationml.notesSlide+xml"/>
  <Override PartName="/ppt/tags/tag74.xml" ContentType="application/vnd.openxmlformats-officedocument.presentationml.tags+xml"/>
  <Override PartName="/ppt/notesSlides/notesSlide118.xml" ContentType="application/vnd.openxmlformats-officedocument.presentationml.notesSlide+xml"/>
  <Override PartName="/ppt/tags/tag75.xml" ContentType="application/vnd.openxmlformats-officedocument.presentationml.tags+xml"/>
  <Override PartName="/ppt/notesSlides/notesSlide119.xml" ContentType="application/vnd.openxmlformats-officedocument.presentationml.notesSlide+xml"/>
  <Override PartName="/ppt/tags/tag76.xml" ContentType="application/vnd.openxmlformats-officedocument.presentationml.tags+xml"/>
  <Override PartName="/ppt/notesSlides/notesSlide120.xml" ContentType="application/vnd.openxmlformats-officedocument.presentationml.notesSlide+xml"/>
  <Override PartName="/ppt/tags/tag77.xml" ContentType="application/vnd.openxmlformats-officedocument.presentationml.tags+xml"/>
  <Override PartName="/ppt/notesSlides/notesSlide121.xml" ContentType="application/vnd.openxmlformats-officedocument.presentationml.notesSlide+xml"/>
  <Override PartName="/ppt/charts/chart21.xml" ContentType="application/vnd.openxmlformats-officedocument.drawingml.chart+xml"/>
  <Override PartName="/ppt/notesSlides/notesSlide122.xml" ContentType="application/vnd.openxmlformats-officedocument.presentationml.notesSlide+xml"/>
  <Override PartName="/ppt/charts/chart22.xml" ContentType="application/vnd.openxmlformats-officedocument.drawingml.chart+xml"/>
  <Override PartName="/ppt/tags/tag78.xml" ContentType="application/vnd.openxmlformats-officedocument.presentationml.tags+xml"/>
  <Override PartName="/ppt/notesSlides/notesSlide123.xml" ContentType="application/vnd.openxmlformats-officedocument.presentationml.notesSlide+xml"/>
  <Override PartName="/ppt/charts/chart23.xml" ContentType="application/vnd.openxmlformats-officedocument.drawingml.chart+xml"/>
  <Override PartName="/ppt/tags/tag79.xml" ContentType="application/vnd.openxmlformats-officedocument.presentationml.tags+xml"/>
  <Override PartName="/ppt/tags/tag80.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81.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43"/>
  </p:notesMasterIdLst>
  <p:sldIdLst>
    <p:sldId id="512" r:id="rId5"/>
    <p:sldId id="513" r:id="rId6"/>
    <p:sldId id="514" r:id="rId7"/>
    <p:sldId id="515" r:id="rId8"/>
    <p:sldId id="516" r:id="rId9"/>
    <p:sldId id="517" r:id="rId10"/>
    <p:sldId id="518" r:id="rId11"/>
    <p:sldId id="519" r:id="rId12"/>
    <p:sldId id="520" r:id="rId13"/>
    <p:sldId id="521" r:id="rId14"/>
    <p:sldId id="522" r:id="rId15"/>
    <p:sldId id="523" r:id="rId16"/>
    <p:sldId id="524" r:id="rId17"/>
    <p:sldId id="525" r:id="rId18"/>
    <p:sldId id="526" r:id="rId19"/>
    <p:sldId id="527" r:id="rId20"/>
    <p:sldId id="528" r:id="rId21"/>
    <p:sldId id="529" r:id="rId22"/>
    <p:sldId id="530" r:id="rId23"/>
    <p:sldId id="531" r:id="rId24"/>
    <p:sldId id="532" r:id="rId25"/>
    <p:sldId id="533" r:id="rId26"/>
    <p:sldId id="534" r:id="rId27"/>
    <p:sldId id="535" r:id="rId28"/>
    <p:sldId id="536" r:id="rId29"/>
    <p:sldId id="537" r:id="rId30"/>
    <p:sldId id="538" r:id="rId31"/>
    <p:sldId id="539" r:id="rId32"/>
    <p:sldId id="540" r:id="rId33"/>
    <p:sldId id="541" r:id="rId34"/>
    <p:sldId id="542" r:id="rId35"/>
    <p:sldId id="543" r:id="rId36"/>
    <p:sldId id="544" r:id="rId37"/>
    <p:sldId id="545" r:id="rId38"/>
    <p:sldId id="546" r:id="rId39"/>
    <p:sldId id="547" r:id="rId40"/>
    <p:sldId id="548" r:id="rId41"/>
    <p:sldId id="549" r:id="rId42"/>
    <p:sldId id="550" r:id="rId43"/>
    <p:sldId id="551" r:id="rId44"/>
    <p:sldId id="552" r:id="rId45"/>
    <p:sldId id="553" r:id="rId46"/>
    <p:sldId id="554" r:id="rId47"/>
    <p:sldId id="555" r:id="rId48"/>
    <p:sldId id="556" r:id="rId49"/>
    <p:sldId id="557" r:id="rId50"/>
    <p:sldId id="558" r:id="rId51"/>
    <p:sldId id="559" r:id="rId52"/>
    <p:sldId id="560" r:id="rId53"/>
    <p:sldId id="561" r:id="rId54"/>
    <p:sldId id="562" r:id="rId55"/>
    <p:sldId id="563" r:id="rId56"/>
    <p:sldId id="564" r:id="rId57"/>
    <p:sldId id="565" r:id="rId58"/>
    <p:sldId id="566" r:id="rId59"/>
    <p:sldId id="567" r:id="rId60"/>
    <p:sldId id="568" r:id="rId61"/>
    <p:sldId id="569" r:id="rId62"/>
    <p:sldId id="356" r:id="rId63"/>
    <p:sldId id="320" r:id="rId64"/>
    <p:sldId id="372" r:id="rId65"/>
    <p:sldId id="373" r:id="rId66"/>
    <p:sldId id="375" r:id="rId67"/>
    <p:sldId id="468" r:id="rId68"/>
    <p:sldId id="467" r:id="rId69"/>
    <p:sldId id="376" r:id="rId70"/>
    <p:sldId id="379" r:id="rId71"/>
    <p:sldId id="469" r:id="rId72"/>
    <p:sldId id="377" r:id="rId73"/>
    <p:sldId id="470" r:id="rId74"/>
    <p:sldId id="471" r:id="rId75"/>
    <p:sldId id="433" r:id="rId76"/>
    <p:sldId id="381" r:id="rId77"/>
    <p:sldId id="497" r:id="rId78"/>
    <p:sldId id="380" r:id="rId79"/>
    <p:sldId id="382" r:id="rId80"/>
    <p:sldId id="472" r:id="rId81"/>
    <p:sldId id="502" r:id="rId82"/>
    <p:sldId id="503" r:id="rId83"/>
    <p:sldId id="504" r:id="rId84"/>
    <p:sldId id="505" r:id="rId85"/>
    <p:sldId id="506" r:id="rId86"/>
    <p:sldId id="507" r:id="rId87"/>
    <p:sldId id="508" r:id="rId88"/>
    <p:sldId id="509" r:id="rId89"/>
    <p:sldId id="510" r:id="rId90"/>
    <p:sldId id="511" r:id="rId91"/>
    <p:sldId id="473" r:id="rId92"/>
    <p:sldId id="384" r:id="rId93"/>
    <p:sldId id="385" r:id="rId94"/>
    <p:sldId id="388" r:id="rId95"/>
    <p:sldId id="386" r:id="rId96"/>
    <p:sldId id="389" r:id="rId97"/>
    <p:sldId id="390" r:id="rId98"/>
    <p:sldId id="392" r:id="rId99"/>
    <p:sldId id="393" r:id="rId100"/>
    <p:sldId id="394" r:id="rId101"/>
    <p:sldId id="395" r:id="rId102"/>
    <p:sldId id="327" r:id="rId103"/>
    <p:sldId id="474" r:id="rId104"/>
    <p:sldId id="436" r:id="rId105"/>
    <p:sldId id="441" r:id="rId106"/>
    <p:sldId id="447" r:id="rId107"/>
    <p:sldId id="464" r:id="rId108"/>
    <p:sldId id="446" r:id="rId109"/>
    <p:sldId id="448" r:id="rId110"/>
    <p:sldId id="450" r:id="rId111"/>
    <p:sldId id="465" r:id="rId112"/>
    <p:sldId id="451" r:id="rId113"/>
    <p:sldId id="452" r:id="rId114"/>
    <p:sldId id="453" r:id="rId115"/>
    <p:sldId id="454" r:id="rId116"/>
    <p:sldId id="456" r:id="rId117"/>
    <p:sldId id="457" r:id="rId118"/>
    <p:sldId id="496" r:id="rId119"/>
    <p:sldId id="498" r:id="rId120"/>
    <p:sldId id="490" r:id="rId121"/>
    <p:sldId id="494" r:id="rId122"/>
    <p:sldId id="493" r:id="rId123"/>
    <p:sldId id="495" r:id="rId124"/>
    <p:sldId id="466" r:id="rId125"/>
    <p:sldId id="459" r:id="rId126"/>
    <p:sldId id="460" r:id="rId127"/>
    <p:sldId id="461" r:id="rId128"/>
    <p:sldId id="462" r:id="rId129"/>
    <p:sldId id="463" r:id="rId130"/>
    <p:sldId id="478" r:id="rId131"/>
    <p:sldId id="479" r:id="rId132"/>
    <p:sldId id="481" r:id="rId133"/>
    <p:sldId id="482" r:id="rId134"/>
    <p:sldId id="483" r:id="rId135"/>
    <p:sldId id="484" r:id="rId136"/>
    <p:sldId id="485" r:id="rId137"/>
    <p:sldId id="499" r:id="rId138"/>
    <p:sldId id="500" r:id="rId139"/>
    <p:sldId id="501" r:id="rId140"/>
    <p:sldId id="488" r:id="rId141"/>
    <p:sldId id="489" r:id="rId1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11D6A"/>
    <a:srgbClr val="FA9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69" autoAdjust="0"/>
  </p:normalViewPr>
  <p:slideViewPr>
    <p:cSldViewPr>
      <p:cViewPr varScale="1">
        <p:scale>
          <a:sx n="40" d="100"/>
          <a:sy n="40" d="100"/>
        </p:scale>
        <p:origin x="-190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0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ate:Desktop:mit:2011_SIGCOMM.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kate:Desktop:2011_SIGCOMM.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kate:Desktop:mit:2011_SIGCOMM.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kate:Desktop:mit:2011_SIGCOMM.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kate:Desktop:mit:2011_SIGCOMM.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rahul\My%20Documents\My%20Dropbox\Work\sigcomm2010\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kate:Desktop:mit:2011_SIGCOMM.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rahul\Documents\My%20Dropbox\Work\sigcomm2010\graph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dina\AppData\Local\Temp\tp_versus_n_high-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dina\AppData\Local\Temp\tp_versus_n_high-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dina\AppData\Local\Temp\tp_versus_n_high-1.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rahul\Documents\projects\soa\slides\inrgraph.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rahul\Documents\projects\soa\slides\inrgraph.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rahul\Documents\projects\soa\slides\tp8021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rahul\Documents\projects\soa\slides\tp802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kate:Desktop:mit:2011_SIGCOM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kate:Desktop:mit:2011_SIGCOM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kate:Desktop:2011_SIGCOMM.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kate:Desktop:2011_SIGCOMM.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kate:Desktop:2011_SIGCOMM.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kate:Desktop:2011_SIGCOMM.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kate:Desktop:2011_SIGCOM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01075635096408"/>
          <c:y val="4.7512832227029643E-2"/>
          <c:w val="0.84319952310453761"/>
          <c:h val="0.72539493460753335"/>
        </c:manualLayout>
      </c:layout>
      <c:barChart>
        <c:barDir val="col"/>
        <c:grouping val="clustered"/>
        <c:varyColors val="0"/>
        <c:ser>
          <c:idx val="0"/>
          <c:order val="0"/>
          <c:tx>
            <c:v>nulling</c:v>
          </c:tx>
          <c:spPr>
            <a:noFill/>
          </c:spPr>
          <c:invertIfNegative val="0"/>
          <c:cat>
            <c:strRef>
              <c:f>nulling!$A$1:$A$5</c:f>
              <c:strCache>
                <c:ptCount val="5"/>
                <c:pt idx="0">
                  <c:v>10</c:v>
                </c:pt>
                <c:pt idx="1">
                  <c:v>15</c:v>
                </c:pt>
                <c:pt idx="2">
                  <c:v>20</c:v>
                </c:pt>
                <c:pt idx="3">
                  <c:v>25</c:v>
                </c:pt>
                <c:pt idx="4">
                  <c:v>27.5-32.5</c:v>
                </c:pt>
              </c:strCache>
            </c:strRef>
          </c:cat>
          <c:val>
            <c:numRef>
              <c:f>nulling!$F$1:$F$4</c:f>
              <c:numCache>
                <c:formatCode>General</c:formatCode>
                <c:ptCount val="4"/>
                <c:pt idx="0">
                  <c:v>0.46750000000000008</c:v>
                </c:pt>
                <c:pt idx="1">
                  <c:v>0.57500000000000029</c:v>
                </c:pt>
                <c:pt idx="2">
                  <c:v>0.67750000000000032</c:v>
                </c:pt>
                <c:pt idx="3">
                  <c:v>1.0825</c:v>
                </c:pt>
              </c:numCache>
            </c:numRef>
          </c:val>
        </c:ser>
        <c:ser>
          <c:idx val="1"/>
          <c:order val="1"/>
          <c:tx>
            <c:v>alignment</c:v>
          </c:tx>
          <c:spPr>
            <a:noFill/>
          </c:spPr>
          <c:invertIfNegative val="0"/>
          <c:val>
            <c:numRef>
              <c:f>align!$F$1:$F$4</c:f>
              <c:numCache>
                <c:formatCode>General</c:formatCode>
                <c:ptCount val="4"/>
                <c:pt idx="0">
                  <c:v>0.63750000000000029</c:v>
                </c:pt>
                <c:pt idx="1">
                  <c:v>0.83250000000000002</c:v>
                </c:pt>
                <c:pt idx="2">
                  <c:v>0.99</c:v>
                </c:pt>
                <c:pt idx="3">
                  <c:v>1.5049999999999994</c:v>
                </c:pt>
              </c:numCache>
            </c:numRef>
          </c:val>
        </c:ser>
        <c:dLbls>
          <c:showLegendKey val="0"/>
          <c:showVal val="0"/>
          <c:showCatName val="0"/>
          <c:showSerName val="0"/>
          <c:showPercent val="0"/>
          <c:showBubbleSize val="0"/>
        </c:dLbls>
        <c:gapWidth val="150"/>
        <c:axId val="373707520"/>
        <c:axId val="373709440"/>
      </c:barChart>
      <c:catAx>
        <c:axId val="373707520"/>
        <c:scaling>
          <c:orientation val="minMax"/>
        </c:scaling>
        <c:delete val="0"/>
        <c:axPos val="b"/>
        <c:title>
          <c:tx>
            <c:rich>
              <a:bodyPr/>
              <a:lstStyle/>
              <a:p>
                <a:pPr>
                  <a:defRPr/>
                </a:pPr>
                <a:r>
                  <a:rPr lang="en-US"/>
                  <a:t>SNR of unwanted signal [dB]</a:t>
                </a:r>
              </a:p>
            </c:rich>
          </c:tx>
          <c:layout>
            <c:manualLayout>
              <c:xMode val="edge"/>
              <c:yMode val="edge"/>
              <c:x val="0.37933968320515732"/>
              <c:y val="0.92209480225228335"/>
            </c:manualLayout>
          </c:layout>
          <c:overlay val="0"/>
        </c:title>
        <c:numFmt formatCode="General" sourceLinked="1"/>
        <c:majorTickMark val="out"/>
        <c:minorTickMark val="none"/>
        <c:tickLblPos val="nextTo"/>
        <c:txPr>
          <a:bodyPr/>
          <a:lstStyle/>
          <a:p>
            <a:pPr>
              <a:defRPr sz="2200"/>
            </a:pPr>
            <a:endParaRPr lang="en-US"/>
          </a:p>
        </c:txPr>
        <c:crossAx val="373709440"/>
        <c:crossesAt val="0"/>
        <c:auto val="1"/>
        <c:lblAlgn val="ctr"/>
        <c:lblOffset val="100"/>
        <c:noMultiLvlLbl val="0"/>
      </c:catAx>
      <c:valAx>
        <c:axId val="373709440"/>
        <c:scaling>
          <c:orientation val="minMax"/>
          <c:max val="2"/>
        </c:scaling>
        <c:delete val="0"/>
        <c:axPos val="l"/>
        <c:majorGridlines/>
        <c:title>
          <c:tx>
            <c:rich>
              <a:bodyPr/>
              <a:lstStyle/>
              <a:p>
                <a:pPr>
                  <a:defRPr/>
                </a:pPr>
                <a:r>
                  <a:rPr lang="en-US" dirty="0" smtClean="0"/>
                  <a:t>Residual</a:t>
                </a:r>
                <a:r>
                  <a:rPr lang="en-US" baseline="0" dirty="0" smtClean="0"/>
                  <a:t> </a:t>
                </a:r>
                <a:r>
                  <a:rPr lang="en-US" baseline="0" dirty="0"/>
                  <a:t>interference </a:t>
                </a:r>
                <a:r>
                  <a:rPr lang="en-US" dirty="0"/>
                  <a:t>[dB]</a:t>
                </a:r>
              </a:p>
            </c:rich>
          </c:tx>
          <c:layout>
            <c:manualLayout>
              <c:xMode val="edge"/>
              <c:yMode val="edge"/>
              <c:x val="3.4822539861385916E-3"/>
              <c:y val="2.2705655382820725E-2"/>
            </c:manualLayout>
          </c:layout>
          <c:overlay val="0"/>
        </c:title>
        <c:numFmt formatCode="General" sourceLinked="1"/>
        <c:majorTickMark val="out"/>
        <c:minorTickMark val="none"/>
        <c:tickLblPos val="nextTo"/>
        <c:txPr>
          <a:bodyPr/>
          <a:lstStyle/>
          <a:p>
            <a:pPr>
              <a:defRPr sz="2200"/>
            </a:pPr>
            <a:endParaRPr lang="en-US"/>
          </a:p>
        </c:txPr>
        <c:crossAx val="373707520"/>
        <c:crosses val="autoZero"/>
        <c:crossBetween val="between"/>
        <c:majorUnit val="0.5"/>
      </c:valAx>
    </c:plotArea>
    <c:plotVisOnly val="1"/>
    <c:dispBlanksAs val="gap"/>
    <c:showDLblsOverMax val="0"/>
  </c:chart>
  <c:txPr>
    <a:bodyPr/>
    <a:lstStyle/>
    <a:p>
      <a:pPr>
        <a:defRPr sz="2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94139991295117"/>
          <c:y val="3.8461538461538498E-2"/>
          <c:w val="0.7125028686740793"/>
          <c:h val="0.8173336866545533"/>
        </c:manualLayout>
      </c:layout>
      <c:scatterChart>
        <c:scatterStyle val="smoothMarker"/>
        <c:varyColors val="0"/>
        <c:ser>
          <c:idx val="0"/>
          <c:order val="0"/>
          <c:spPr>
            <a:ln w="50800"/>
          </c:spPr>
          <c:marker>
            <c:symbol val="none"/>
          </c:marker>
          <c:xVal>
            <c:numRef>
              <c:f>'cs2'!$A$1:$A$25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'cs2'!$E$1:$E$25</c:f>
              <c:numCache>
                <c:formatCode>General</c:formatCode>
                <c:ptCount val="25"/>
                <c:pt idx="0">
                  <c:v>2.6647064281398718E-3</c:v>
                </c:pt>
                <c:pt idx="1">
                  <c:v>3.1552476267493212E-3</c:v>
                </c:pt>
                <c:pt idx="2">
                  <c:v>2.5088126556241605E-3</c:v>
                </c:pt>
                <c:pt idx="3">
                  <c:v>1.6891169702960215E-3</c:v>
                </c:pt>
                <c:pt idx="4">
                  <c:v>1.781465827171951E-3</c:v>
                </c:pt>
                <c:pt idx="5">
                  <c:v>1.7019059913950408E-3</c:v>
                </c:pt>
                <c:pt idx="6">
                  <c:v>2.2967088493864602E-3</c:v>
                </c:pt>
                <c:pt idx="7">
                  <c:v>2.221509724298821E-3</c:v>
                </c:pt>
                <c:pt idx="8">
                  <c:v>2.2714628574763409E-3</c:v>
                </c:pt>
                <c:pt idx="9">
                  <c:v>1.7789711940625508E-3</c:v>
                </c:pt>
                <c:pt idx="10">
                  <c:v>2.8531715734804522E-3</c:v>
                </c:pt>
                <c:pt idx="11">
                  <c:v>2.4821036550899114E-3</c:v>
                </c:pt>
                <c:pt idx="12">
                  <c:v>2.691209807042033E-3</c:v>
                </c:pt>
                <c:pt idx="13">
                  <c:v>2.0536268335977301E-3</c:v>
                </c:pt>
                <c:pt idx="14">
                  <c:v>2.6228037603595318E-3</c:v>
                </c:pt>
                <c:pt idx="15">
                  <c:v>2.324378725757901E-3</c:v>
                </c:pt>
                <c:pt idx="16">
                  <c:v>2.2528780935809397E-3</c:v>
                </c:pt>
                <c:pt idx="17">
                  <c:v>2.9445089835987708E-3</c:v>
                </c:pt>
                <c:pt idx="18">
                  <c:v>2.3979088811119913E-3</c:v>
                </c:pt>
                <c:pt idx="19">
                  <c:v>2.4758276188215716E-3</c:v>
                </c:pt>
                <c:pt idx="20">
                  <c:v>1.7278923376220106E-3</c:v>
                </c:pt>
                <c:pt idx="21">
                  <c:v>2.2243556892349312E-3</c:v>
                </c:pt>
                <c:pt idx="22">
                  <c:v>2.1886133124676133E-3</c:v>
                </c:pt>
                <c:pt idx="23">
                  <c:v>1.6287436577649898E-3</c:v>
                </c:pt>
                <c:pt idx="24">
                  <c:v>2.1014986724268315E-3</c:v>
                </c:pt>
              </c:numCache>
            </c:numRef>
          </c:yVal>
          <c:smooth val="1"/>
        </c:ser>
        <c:ser>
          <c:idx val="1"/>
          <c:order val="1"/>
          <c:spPr>
            <a:ln w="50800">
              <a:solidFill>
                <a:schemeClr val="accent1"/>
              </a:solidFill>
            </a:ln>
          </c:spPr>
          <c:marker>
            <c:symbol val="none"/>
          </c:marker>
          <c:xVal>
            <c:numRef>
              <c:f>'cs2'!$A$25:$A$50</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'cs2'!$E$25:$E$50</c:f>
              <c:numCache>
                <c:formatCode>General</c:formatCode>
                <c:ptCount val="26"/>
                <c:pt idx="0">
                  <c:v>2.1014986724268315E-3</c:v>
                </c:pt>
                <c:pt idx="1">
                  <c:v>2.1663278093816712E-2</c:v>
                </c:pt>
                <c:pt idx="2">
                  <c:v>2.1636601560190514E-2</c:v>
                </c:pt>
                <c:pt idx="3">
                  <c:v>2.1382707176766515E-2</c:v>
                </c:pt>
                <c:pt idx="4">
                  <c:v>2.3078666512752706E-2</c:v>
                </c:pt>
                <c:pt idx="5">
                  <c:v>2.0889900844616515E-2</c:v>
                </c:pt>
                <c:pt idx="6">
                  <c:v>2.2127932742370213E-2</c:v>
                </c:pt>
                <c:pt idx="7">
                  <c:v>2.0633357099512913E-2</c:v>
                </c:pt>
                <c:pt idx="8">
                  <c:v>2.2619620793552307E-2</c:v>
                </c:pt>
                <c:pt idx="9">
                  <c:v>2.1636601560190514E-2</c:v>
                </c:pt>
                <c:pt idx="10">
                  <c:v>2.2502680435990102E-2</c:v>
                </c:pt>
                <c:pt idx="11">
                  <c:v>2.1526042137038896E-2</c:v>
                </c:pt>
                <c:pt idx="12">
                  <c:v>2.3371738813925722E-2</c:v>
                </c:pt>
                <c:pt idx="13">
                  <c:v>2.1550165481184609E-2</c:v>
                </c:pt>
                <c:pt idx="14">
                  <c:v>2.3001102550900213E-2</c:v>
                </c:pt>
                <c:pt idx="15">
                  <c:v>2.146315831013321E-2</c:v>
                </c:pt>
                <c:pt idx="16">
                  <c:v>2.278690720119372E-2</c:v>
                </c:pt>
                <c:pt idx="17">
                  <c:v>2.0621591932863712E-2</c:v>
                </c:pt>
                <c:pt idx="18">
                  <c:v>2.2479602476349822E-2</c:v>
                </c:pt>
                <c:pt idx="19">
                  <c:v>2.1382707176766515E-2</c:v>
                </c:pt>
                <c:pt idx="20">
                  <c:v>2.2474836876425822E-2</c:v>
                </c:pt>
                <c:pt idx="21">
                  <c:v>2.1663278093816712E-2</c:v>
                </c:pt>
                <c:pt idx="22">
                  <c:v>2.243492437619372E-2</c:v>
                </c:pt>
                <c:pt idx="23">
                  <c:v>2.1546426994546994E-2</c:v>
                </c:pt>
                <c:pt idx="24">
                  <c:v>2.2732010170419616E-2</c:v>
                </c:pt>
                <c:pt idx="25">
                  <c:v>2.0728781935195381E-2</c:v>
                </c:pt>
              </c:numCache>
            </c:numRef>
          </c:yVal>
          <c:smooth val="1"/>
        </c:ser>
        <c:dLbls>
          <c:showLegendKey val="0"/>
          <c:showVal val="0"/>
          <c:showCatName val="0"/>
          <c:showSerName val="0"/>
          <c:showPercent val="0"/>
          <c:showBubbleSize val="0"/>
        </c:dLbls>
        <c:axId val="374512640"/>
        <c:axId val="374551680"/>
      </c:scatterChart>
      <c:valAx>
        <c:axId val="374512640"/>
        <c:scaling>
          <c:orientation val="minMax"/>
          <c:max val="50"/>
          <c:min val="1"/>
        </c:scaling>
        <c:delete val="0"/>
        <c:axPos val="b"/>
        <c:title>
          <c:tx>
            <c:rich>
              <a:bodyPr/>
              <a:lstStyle/>
              <a:p>
                <a:pPr>
                  <a:defRPr/>
                </a:pPr>
                <a:r>
                  <a:rPr lang="en-US"/>
                  <a:t>Time</a:t>
                </a:r>
              </a:p>
            </c:rich>
          </c:tx>
          <c:layout>
            <c:manualLayout>
              <c:xMode val="edge"/>
              <c:yMode val="edge"/>
              <c:x val="0.51823577686591971"/>
              <c:y val="0.91025641025641002"/>
            </c:manualLayout>
          </c:layout>
          <c:overlay val="0"/>
        </c:title>
        <c:numFmt formatCode="General" sourceLinked="1"/>
        <c:majorTickMark val="out"/>
        <c:minorTickMark val="none"/>
        <c:tickLblPos val="none"/>
        <c:crossAx val="374551680"/>
        <c:crosses val="autoZero"/>
        <c:crossBetween val="midCat"/>
        <c:majorUnit val="100"/>
      </c:valAx>
      <c:valAx>
        <c:axId val="374551680"/>
        <c:scaling>
          <c:orientation val="minMax"/>
        </c:scaling>
        <c:delete val="0"/>
        <c:axPos val="l"/>
        <c:title>
          <c:tx>
            <c:rich>
              <a:bodyPr/>
              <a:lstStyle/>
              <a:p>
                <a:pPr>
                  <a:defRPr/>
                </a:pPr>
                <a:r>
                  <a:rPr lang="en-US" dirty="0" smtClean="0"/>
                  <a:t>Power after projection </a:t>
                </a:r>
                <a:endParaRPr lang="en-US" dirty="0"/>
              </a:p>
            </c:rich>
          </c:tx>
          <c:layout>
            <c:manualLayout>
              <c:xMode val="edge"/>
              <c:yMode val="edge"/>
              <c:x val="2.0618556701030896E-2"/>
              <c:y val="5.2098223299010739E-2"/>
            </c:manualLayout>
          </c:layout>
          <c:overlay val="0"/>
        </c:title>
        <c:numFmt formatCode="General" sourceLinked="1"/>
        <c:majorTickMark val="out"/>
        <c:minorTickMark val="none"/>
        <c:tickLblPos val="nextTo"/>
        <c:crossAx val="374512640"/>
        <c:crosses val="autoZero"/>
        <c:crossBetween val="midCat"/>
      </c:valAx>
    </c:plotArea>
    <c:plotVisOnly val="1"/>
    <c:dispBlanksAs val="gap"/>
    <c:showDLblsOverMax val="0"/>
  </c:chart>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1674428258201"/>
          <c:y val="5.0925925925925902E-2"/>
          <c:w val="0.82746812126243641"/>
          <c:h val="0.70257861635220131"/>
        </c:manualLayout>
      </c:layout>
      <c:scatterChart>
        <c:scatterStyle val="smoothMarker"/>
        <c:varyColors val="0"/>
        <c:ser>
          <c:idx val="0"/>
          <c:order val="0"/>
          <c:tx>
            <c:v> 802.11n+</c:v>
          </c:tx>
          <c:spPr>
            <a:ln w="63500">
              <a:noFill/>
            </a:ln>
          </c:spPr>
          <c:marker>
            <c:symbol val="none"/>
          </c:marker>
          <c:xVal>
            <c:numRef>
              <c:f>tput!$B$1:$B$52</c:f>
              <c:numCache>
                <c:formatCode>General</c:formatCode>
                <c:ptCount val="52"/>
                <c:pt idx="0">
                  <c:v>0</c:v>
                </c:pt>
                <c:pt idx="1">
                  <c:v>38.1143</c:v>
                </c:pt>
                <c:pt idx="2">
                  <c:v>40.045280000000005</c:v>
                </c:pt>
                <c:pt idx="3">
                  <c:v>42.01417</c:v>
                </c:pt>
                <c:pt idx="4">
                  <c:v>43.998940000000012</c:v>
                </c:pt>
                <c:pt idx="5">
                  <c:v>44.613620000000004</c:v>
                </c:pt>
                <c:pt idx="6">
                  <c:v>45.035320000000013</c:v>
                </c:pt>
                <c:pt idx="7">
                  <c:v>45.677960000000006</c:v>
                </c:pt>
                <c:pt idx="8">
                  <c:v>46.724120000000013</c:v>
                </c:pt>
                <c:pt idx="9">
                  <c:v>46.980710000000002</c:v>
                </c:pt>
                <c:pt idx="10">
                  <c:v>47.130270000000003</c:v>
                </c:pt>
                <c:pt idx="11">
                  <c:v>47.170750000000012</c:v>
                </c:pt>
                <c:pt idx="12">
                  <c:v>47.179670000000002</c:v>
                </c:pt>
                <c:pt idx="13">
                  <c:v>47.388859999999994</c:v>
                </c:pt>
                <c:pt idx="14">
                  <c:v>48.028330000000025</c:v>
                </c:pt>
                <c:pt idx="15">
                  <c:v>49.007849999999998</c:v>
                </c:pt>
                <c:pt idx="16">
                  <c:v>49.233820000000001</c:v>
                </c:pt>
                <c:pt idx="17">
                  <c:v>49.376740000000005</c:v>
                </c:pt>
                <c:pt idx="18">
                  <c:v>49.553899999999999</c:v>
                </c:pt>
                <c:pt idx="19">
                  <c:v>49.625610000000023</c:v>
                </c:pt>
                <c:pt idx="20">
                  <c:v>50.312920000000005</c:v>
                </c:pt>
                <c:pt idx="21">
                  <c:v>50.623720000000013</c:v>
                </c:pt>
                <c:pt idx="22">
                  <c:v>50.764690000000002</c:v>
                </c:pt>
                <c:pt idx="23">
                  <c:v>50.822450000000003</c:v>
                </c:pt>
                <c:pt idx="24">
                  <c:v>51.154759999999996</c:v>
                </c:pt>
                <c:pt idx="25">
                  <c:v>51.762180000000022</c:v>
                </c:pt>
                <c:pt idx="26">
                  <c:v>51.933460000000004</c:v>
                </c:pt>
                <c:pt idx="27">
                  <c:v>52.003889999999998</c:v>
                </c:pt>
                <c:pt idx="28">
                  <c:v>52.119370000000011</c:v>
                </c:pt>
                <c:pt idx="29">
                  <c:v>52.198470000000022</c:v>
                </c:pt>
                <c:pt idx="30">
                  <c:v>52.25009</c:v>
                </c:pt>
                <c:pt idx="31">
                  <c:v>53.287170000000003</c:v>
                </c:pt>
                <c:pt idx="32">
                  <c:v>53.2896</c:v>
                </c:pt>
                <c:pt idx="33">
                  <c:v>54.154829999999997</c:v>
                </c:pt>
                <c:pt idx="34">
                  <c:v>54.236970000000021</c:v>
                </c:pt>
                <c:pt idx="35">
                  <c:v>54.620070000000013</c:v>
                </c:pt>
                <c:pt idx="36">
                  <c:v>54.964819999999996</c:v>
                </c:pt>
                <c:pt idx="37">
                  <c:v>55.836550000000003</c:v>
                </c:pt>
                <c:pt idx="38">
                  <c:v>56.878810000000001</c:v>
                </c:pt>
                <c:pt idx="39">
                  <c:v>57.922050000000013</c:v>
                </c:pt>
                <c:pt idx="40">
                  <c:v>58.230150000000023</c:v>
                </c:pt>
                <c:pt idx="41">
                  <c:v>58.738120000000023</c:v>
                </c:pt>
                <c:pt idx="42">
                  <c:v>59.494859999999996</c:v>
                </c:pt>
                <c:pt idx="43">
                  <c:v>60.208620000000003</c:v>
                </c:pt>
                <c:pt idx="44">
                  <c:v>60.492460000000001</c:v>
                </c:pt>
                <c:pt idx="45">
                  <c:v>60.691130000000022</c:v>
                </c:pt>
                <c:pt idx="46">
                  <c:v>61.103400000000001</c:v>
                </c:pt>
                <c:pt idx="47">
                  <c:v>61.453839999999992</c:v>
                </c:pt>
                <c:pt idx="48">
                  <c:v>62.004899999999999</c:v>
                </c:pt>
                <c:pt idx="49">
                  <c:v>62.034829999999999</c:v>
                </c:pt>
                <c:pt idx="50">
                  <c:v>63.172090000000011</c:v>
                </c:pt>
                <c:pt idx="51">
                  <c:v>70</c:v>
                </c:pt>
              </c:numCache>
            </c:numRef>
          </c:xVal>
          <c:yVal>
            <c:numRef>
              <c:f>tput!$A$1:$A$52</c:f>
              <c:numCache>
                <c:formatCode>General</c:formatCode>
                <c:ptCount val="52"/>
                <c:pt idx="0">
                  <c:v>0</c:v>
                </c:pt>
                <c:pt idx="1">
                  <c:v>2.0000000000000011E-2</c:v>
                </c:pt>
                <c:pt idx="2">
                  <c:v>4.0000000000000022E-2</c:v>
                </c:pt>
                <c:pt idx="3">
                  <c:v>6.0000000000000026E-2</c:v>
                </c:pt>
                <c:pt idx="4">
                  <c:v>8.0000000000000043E-2</c:v>
                </c:pt>
                <c:pt idx="5">
                  <c:v>0.1</c:v>
                </c:pt>
                <c:pt idx="6">
                  <c:v>0.12000000000000002</c:v>
                </c:pt>
                <c:pt idx="7">
                  <c:v>0.14000000000000001</c:v>
                </c:pt>
                <c:pt idx="8">
                  <c:v>0.16</c:v>
                </c:pt>
                <c:pt idx="9">
                  <c:v>0.18000000000000008</c:v>
                </c:pt>
                <c:pt idx="10">
                  <c:v>0.2</c:v>
                </c:pt>
                <c:pt idx="11">
                  <c:v>0.22</c:v>
                </c:pt>
                <c:pt idx="12">
                  <c:v>0.24000000000000007</c:v>
                </c:pt>
                <c:pt idx="13">
                  <c:v>0.26</c:v>
                </c:pt>
                <c:pt idx="14">
                  <c:v>0.28000000000000008</c:v>
                </c:pt>
                <c:pt idx="15">
                  <c:v>0.30000000000000016</c:v>
                </c:pt>
                <c:pt idx="16">
                  <c:v>0.32000000000000017</c:v>
                </c:pt>
                <c:pt idx="17">
                  <c:v>0.34</c:v>
                </c:pt>
                <c:pt idx="18">
                  <c:v>0.36000000000000015</c:v>
                </c:pt>
                <c:pt idx="19">
                  <c:v>0.38000000000000017</c:v>
                </c:pt>
                <c:pt idx="20">
                  <c:v>0.4</c:v>
                </c:pt>
                <c:pt idx="21">
                  <c:v>0.42000000000000015</c:v>
                </c:pt>
                <c:pt idx="22">
                  <c:v>0.44</c:v>
                </c:pt>
                <c:pt idx="23">
                  <c:v>0.46</c:v>
                </c:pt>
                <c:pt idx="24">
                  <c:v>0.48000000000000015</c:v>
                </c:pt>
                <c:pt idx="25">
                  <c:v>0.5</c:v>
                </c:pt>
                <c:pt idx="26">
                  <c:v>0.52</c:v>
                </c:pt>
                <c:pt idx="27">
                  <c:v>0.54</c:v>
                </c:pt>
                <c:pt idx="28">
                  <c:v>0.56000000000000005</c:v>
                </c:pt>
                <c:pt idx="29">
                  <c:v>0.58000000000000007</c:v>
                </c:pt>
                <c:pt idx="30">
                  <c:v>0.60000000000000031</c:v>
                </c:pt>
                <c:pt idx="31">
                  <c:v>0.62000000000000033</c:v>
                </c:pt>
                <c:pt idx="32">
                  <c:v>0.64000000000000035</c:v>
                </c:pt>
                <c:pt idx="33">
                  <c:v>0.66000000000000036</c:v>
                </c:pt>
                <c:pt idx="34">
                  <c:v>0.68</c:v>
                </c:pt>
                <c:pt idx="35">
                  <c:v>0.70000000000000029</c:v>
                </c:pt>
                <c:pt idx="36">
                  <c:v>0.72000000000000031</c:v>
                </c:pt>
                <c:pt idx="37">
                  <c:v>0.74000000000000032</c:v>
                </c:pt>
                <c:pt idx="38">
                  <c:v>0.76000000000000034</c:v>
                </c:pt>
                <c:pt idx="39">
                  <c:v>0.78</c:v>
                </c:pt>
                <c:pt idx="40">
                  <c:v>0.8</c:v>
                </c:pt>
                <c:pt idx="41">
                  <c:v>0.82000000000000028</c:v>
                </c:pt>
                <c:pt idx="42">
                  <c:v>0.8400000000000003</c:v>
                </c:pt>
                <c:pt idx="43">
                  <c:v>0.86000000000000032</c:v>
                </c:pt>
                <c:pt idx="44">
                  <c:v>0.88</c:v>
                </c:pt>
                <c:pt idx="45">
                  <c:v>0.9</c:v>
                </c:pt>
                <c:pt idx="46">
                  <c:v>0.92</c:v>
                </c:pt>
                <c:pt idx="47">
                  <c:v>0.94000000000000028</c:v>
                </c:pt>
                <c:pt idx="48">
                  <c:v>0.9600000000000003</c:v>
                </c:pt>
                <c:pt idx="49">
                  <c:v>0.98</c:v>
                </c:pt>
                <c:pt idx="50">
                  <c:v>1</c:v>
                </c:pt>
                <c:pt idx="51">
                  <c:v>1</c:v>
                </c:pt>
              </c:numCache>
            </c:numRef>
          </c:yVal>
          <c:smooth val="1"/>
        </c:ser>
        <c:dLbls>
          <c:showLegendKey val="0"/>
          <c:showVal val="0"/>
          <c:showCatName val="0"/>
          <c:showSerName val="0"/>
          <c:showPercent val="0"/>
          <c:showBubbleSize val="0"/>
        </c:dLbls>
        <c:axId val="376875648"/>
        <c:axId val="376877824"/>
      </c:scatterChart>
      <c:valAx>
        <c:axId val="376875648"/>
        <c:scaling>
          <c:orientation val="minMax"/>
        </c:scaling>
        <c:delete val="0"/>
        <c:axPos val="b"/>
        <c:title>
          <c:tx>
            <c:rich>
              <a:bodyPr/>
              <a:lstStyle/>
              <a:p>
                <a:pPr>
                  <a:defRPr/>
                </a:pPr>
                <a:r>
                  <a:rPr lang="en-US"/>
                  <a:t>Total throughput [Mb/s]</a:t>
                </a:r>
              </a:p>
            </c:rich>
          </c:tx>
          <c:layout>
            <c:manualLayout>
              <c:xMode val="edge"/>
              <c:yMode val="edge"/>
              <c:x val="0.35732140772354032"/>
              <c:y val="0.9054828014919184"/>
            </c:manualLayout>
          </c:layout>
          <c:overlay val="0"/>
        </c:title>
        <c:numFmt formatCode="General" sourceLinked="1"/>
        <c:majorTickMark val="out"/>
        <c:minorTickMark val="none"/>
        <c:tickLblPos val="nextTo"/>
        <c:txPr>
          <a:bodyPr/>
          <a:lstStyle/>
          <a:p>
            <a:pPr>
              <a:defRPr sz="2200"/>
            </a:pPr>
            <a:endParaRPr lang="en-US"/>
          </a:p>
        </c:txPr>
        <c:crossAx val="376877824"/>
        <c:crosses val="autoZero"/>
        <c:crossBetween val="midCat"/>
      </c:valAx>
      <c:valAx>
        <c:axId val="376877824"/>
        <c:scaling>
          <c:orientation val="minMax"/>
          <c:max val="1"/>
        </c:scaling>
        <c:delete val="0"/>
        <c:axPos val="l"/>
        <c:majorGridlines>
          <c:spPr>
            <a:ln>
              <a:noFill/>
            </a:ln>
          </c:spPr>
        </c:majorGridlines>
        <c:title>
          <c:tx>
            <c:rich>
              <a:bodyPr/>
              <a:lstStyle/>
              <a:p>
                <a:pPr>
                  <a:defRPr/>
                </a:pPr>
                <a:r>
                  <a:rPr lang="en-US"/>
                  <a:t>CDFs</a:t>
                </a:r>
              </a:p>
            </c:rich>
          </c:tx>
          <c:layout>
            <c:manualLayout>
              <c:xMode val="edge"/>
              <c:yMode val="edge"/>
              <c:x val="1.3442903656812214E-3"/>
              <c:y val="0.35646527828881225"/>
            </c:manualLayout>
          </c:layout>
          <c:overlay val="0"/>
        </c:title>
        <c:numFmt formatCode="General" sourceLinked="1"/>
        <c:majorTickMark val="out"/>
        <c:minorTickMark val="none"/>
        <c:tickLblPos val="nextTo"/>
        <c:txPr>
          <a:bodyPr/>
          <a:lstStyle/>
          <a:p>
            <a:pPr>
              <a:defRPr sz="2200"/>
            </a:pPr>
            <a:endParaRPr lang="en-US"/>
          </a:p>
        </c:txPr>
        <c:crossAx val="376875648"/>
        <c:crosses val="autoZero"/>
        <c:crossBetween val="midCat"/>
        <c:majorUnit val="0.2"/>
      </c:valAx>
    </c:plotArea>
    <c:plotVisOnly val="1"/>
    <c:dispBlanksAs val="gap"/>
    <c:showDLblsOverMax val="0"/>
  </c:chart>
  <c:txPr>
    <a:bodyPr/>
    <a:lstStyle/>
    <a:p>
      <a:pPr>
        <a:defRPr sz="2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1674428258201"/>
          <c:y val="5.0925925925925902E-2"/>
          <c:w val="0.82746812126243641"/>
          <c:h val="0.70257861635220131"/>
        </c:manualLayout>
      </c:layout>
      <c:scatterChart>
        <c:scatterStyle val="smoothMarker"/>
        <c:varyColors val="0"/>
        <c:ser>
          <c:idx val="0"/>
          <c:order val="0"/>
          <c:tx>
            <c:v> 802.11n+</c:v>
          </c:tx>
          <c:spPr>
            <a:ln w="63500">
              <a:noFill/>
            </a:ln>
          </c:spPr>
          <c:marker>
            <c:symbol val="none"/>
          </c:marker>
          <c:xVal>
            <c:numRef>
              <c:f>tput!$B$1:$B$52</c:f>
              <c:numCache>
                <c:formatCode>General</c:formatCode>
                <c:ptCount val="52"/>
                <c:pt idx="0">
                  <c:v>0</c:v>
                </c:pt>
                <c:pt idx="1">
                  <c:v>38.1143</c:v>
                </c:pt>
                <c:pt idx="2">
                  <c:v>40.045280000000005</c:v>
                </c:pt>
                <c:pt idx="3">
                  <c:v>42.01417</c:v>
                </c:pt>
                <c:pt idx="4">
                  <c:v>43.998940000000012</c:v>
                </c:pt>
                <c:pt idx="5">
                  <c:v>44.613620000000004</c:v>
                </c:pt>
                <c:pt idx="6">
                  <c:v>45.035320000000013</c:v>
                </c:pt>
                <c:pt idx="7">
                  <c:v>45.677960000000006</c:v>
                </c:pt>
                <c:pt idx="8">
                  <c:v>46.724120000000013</c:v>
                </c:pt>
                <c:pt idx="9">
                  <c:v>46.980710000000002</c:v>
                </c:pt>
                <c:pt idx="10">
                  <c:v>47.130270000000003</c:v>
                </c:pt>
                <c:pt idx="11">
                  <c:v>47.170750000000012</c:v>
                </c:pt>
                <c:pt idx="12">
                  <c:v>47.179670000000002</c:v>
                </c:pt>
                <c:pt idx="13">
                  <c:v>47.388859999999994</c:v>
                </c:pt>
                <c:pt idx="14">
                  <c:v>48.028330000000025</c:v>
                </c:pt>
                <c:pt idx="15">
                  <c:v>49.007849999999998</c:v>
                </c:pt>
                <c:pt idx="16">
                  <c:v>49.233820000000001</c:v>
                </c:pt>
                <c:pt idx="17">
                  <c:v>49.376740000000005</c:v>
                </c:pt>
                <c:pt idx="18">
                  <c:v>49.553899999999999</c:v>
                </c:pt>
                <c:pt idx="19">
                  <c:v>49.625610000000023</c:v>
                </c:pt>
                <c:pt idx="20">
                  <c:v>50.312920000000005</c:v>
                </c:pt>
                <c:pt idx="21">
                  <c:v>50.623720000000013</c:v>
                </c:pt>
                <c:pt idx="22">
                  <c:v>50.764690000000002</c:v>
                </c:pt>
                <c:pt idx="23">
                  <c:v>50.822450000000003</c:v>
                </c:pt>
                <c:pt idx="24">
                  <c:v>51.154759999999996</c:v>
                </c:pt>
                <c:pt idx="25">
                  <c:v>51.762180000000022</c:v>
                </c:pt>
                <c:pt idx="26">
                  <c:v>51.933460000000004</c:v>
                </c:pt>
                <c:pt idx="27">
                  <c:v>52.003889999999998</c:v>
                </c:pt>
                <c:pt idx="28">
                  <c:v>52.119370000000011</c:v>
                </c:pt>
                <c:pt idx="29">
                  <c:v>52.198470000000022</c:v>
                </c:pt>
                <c:pt idx="30">
                  <c:v>52.25009</c:v>
                </c:pt>
                <c:pt idx="31">
                  <c:v>53.287170000000003</c:v>
                </c:pt>
                <c:pt idx="32">
                  <c:v>53.2896</c:v>
                </c:pt>
                <c:pt idx="33">
                  <c:v>54.154829999999997</c:v>
                </c:pt>
                <c:pt idx="34">
                  <c:v>54.236970000000021</c:v>
                </c:pt>
                <c:pt idx="35">
                  <c:v>54.620070000000013</c:v>
                </c:pt>
                <c:pt idx="36">
                  <c:v>54.964819999999996</c:v>
                </c:pt>
                <c:pt idx="37">
                  <c:v>55.836550000000003</c:v>
                </c:pt>
                <c:pt idx="38">
                  <c:v>56.878810000000001</c:v>
                </c:pt>
                <c:pt idx="39">
                  <c:v>57.922050000000013</c:v>
                </c:pt>
                <c:pt idx="40">
                  <c:v>58.230150000000023</c:v>
                </c:pt>
                <c:pt idx="41">
                  <c:v>58.738120000000023</c:v>
                </c:pt>
                <c:pt idx="42">
                  <c:v>59.494859999999996</c:v>
                </c:pt>
                <c:pt idx="43">
                  <c:v>60.208620000000003</c:v>
                </c:pt>
                <c:pt idx="44">
                  <c:v>60.492460000000001</c:v>
                </c:pt>
                <c:pt idx="45">
                  <c:v>60.691130000000022</c:v>
                </c:pt>
                <c:pt idx="46">
                  <c:v>61.103400000000001</c:v>
                </c:pt>
                <c:pt idx="47">
                  <c:v>61.453839999999992</c:v>
                </c:pt>
                <c:pt idx="48">
                  <c:v>62.004899999999999</c:v>
                </c:pt>
                <c:pt idx="49">
                  <c:v>62.034829999999999</c:v>
                </c:pt>
                <c:pt idx="50">
                  <c:v>63.172090000000011</c:v>
                </c:pt>
                <c:pt idx="51">
                  <c:v>70</c:v>
                </c:pt>
              </c:numCache>
            </c:numRef>
          </c:xVal>
          <c:yVal>
            <c:numRef>
              <c:f>tput!$A$1:$A$52</c:f>
              <c:numCache>
                <c:formatCode>General</c:formatCode>
                <c:ptCount val="52"/>
                <c:pt idx="0">
                  <c:v>0</c:v>
                </c:pt>
                <c:pt idx="1">
                  <c:v>2.0000000000000011E-2</c:v>
                </c:pt>
                <c:pt idx="2">
                  <c:v>4.0000000000000022E-2</c:v>
                </c:pt>
                <c:pt idx="3">
                  <c:v>6.0000000000000026E-2</c:v>
                </c:pt>
                <c:pt idx="4">
                  <c:v>8.0000000000000043E-2</c:v>
                </c:pt>
                <c:pt idx="5">
                  <c:v>0.1</c:v>
                </c:pt>
                <c:pt idx="6">
                  <c:v>0.12000000000000002</c:v>
                </c:pt>
                <c:pt idx="7">
                  <c:v>0.14000000000000001</c:v>
                </c:pt>
                <c:pt idx="8">
                  <c:v>0.16</c:v>
                </c:pt>
                <c:pt idx="9">
                  <c:v>0.18000000000000008</c:v>
                </c:pt>
                <c:pt idx="10">
                  <c:v>0.2</c:v>
                </c:pt>
                <c:pt idx="11">
                  <c:v>0.22</c:v>
                </c:pt>
                <c:pt idx="12">
                  <c:v>0.24000000000000007</c:v>
                </c:pt>
                <c:pt idx="13">
                  <c:v>0.26</c:v>
                </c:pt>
                <c:pt idx="14">
                  <c:v>0.28000000000000008</c:v>
                </c:pt>
                <c:pt idx="15">
                  <c:v>0.30000000000000016</c:v>
                </c:pt>
                <c:pt idx="16">
                  <c:v>0.32000000000000017</c:v>
                </c:pt>
                <c:pt idx="17">
                  <c:v>0.34</c:v>
                </c:pt>
                <c:pt idx="18">
                  <c:v>0.36000000000000015</c:v>
                </c:pt>
                <c:pt idx="19">
                  <c:v>0.38000000000000017</c:v>
                </c:pt>
                <c:pt idx="20">
                  <c:v>0.4</c:v>
                </c:pt>
                <c:pt idx="21">
                  <c:v>0.42000000000000015</c:v>
                </c:pt>
                <c:pt idx="22">
                  <c:v>0.44</c:v>
                </c:pt>
                <c:pt idx="23">
                  <c:v>0.46</c:v>
                </c:pt>
                <c:pt idx="24">
                  <c:v>0.48000000000000015</c:v>
                </c:pt>
                <c:pt idx="25">
                  <c:v>0.5</c:v>
                </c:pt>
                <c:pt idx="26">
                  <c:v>0.52</c:v>
                </c:pt>
                <c:pt idx="27">
                  <c:v>0.54</c:v>
                </c:pt>
                <c:pt idx="28">
                  <c:v>0.56000000000000005</c:v>
                </c:pt>
                <c:pt idx="29">
                  <c:v>0.58000000000000007</c:v>
                </c:pt>
                <c:pt idx="30">
                  <c:v>0.60000000000000031</c:v>
                </c:pt>
                <c:pt idx="31">
                  <c:v>0.62000000000000033</c:v>
                </c:pt>
                <c:pt idx="32">
                  <c:v>0.64000000000000035</c:v>
                </c:pt>
                <c:pt idx="33">
                  <c:v>0.66000000000000036</c:v>
                </c:pt>
                <c:pt idx="34">
                  <c:v>0.68</c:v>
                </c:pt>
                <c:pt idx="35">
                  <c:v>0.70000000000000029</c:v>
                </c:pt>
                <c:pt idx="36">
                  <c:v>0.72000000000000031</c:v>
                </c:pt>
                <c:pt idx="37">
                  <c:v>0.74000000000000032</c:v>
                </c:pt>
                <c:pt idx="38">
                  <c:v>0.76000000000000034</c:v>
                </c:pt>
                <c:pt idx="39">
                  <c:v>0.78</c:v>
                </c:pt>
                <c:pt idx="40">
                  <c:v>0.8</c:v>
                </c:pt>
                <c:pt idx="41">
                  <c:v>0.82000000000000028</c:v>
                </c:pt>
                <c:pt idx="42">
                  <c:v>0.8400000000000003</c:v>
                </c:pt>
                <c:pt idx="43">
                  <c:v>0.86000000000000032</c:v>
                </c:pt>
                <c:pt idx="44">
                  <c:v>0.88</c:v>
                </c:pt>
                <c:pt idx="45">
                  <c:v>0.9</c:v>
                </c:pt>
                <c:pt idx="46">
                  <c:v>0.92</c:v>
                </c:pt>
                <c:pt idx="47">
                  <c:v>0.94000000000000028</c:v>
                </c:pt>
                <c:pt idx="48">
                  <c:v>0.9600000000000003</c:v>
                </c:pt>
                <c:pt idx="49">
                  <c:v>0.98</c:v>
                </c:pt>
                <c:pt idx="50">
                  <c:v>1</c:v>
                </c:pt>
                <c:pt idx="51">
                  <c:v>1</c:v>
                </c:pt>
              </c:numCache>
            </c:numRef>
          </c:yVal>
          <c:smooth val="1"/>
        </c:ser>
        <c:ser>
          <c:idx val="1"/>
          <c:order val="1"/>
          <c:tx>
            <c:v> 802.11n</c:v>
          </c:tx>
          <c:spPr>
            <a:ln w="63500"/>
          </c:spPr>
          <c:marker>
            <c:symbol val="none"/>
          </c:marker>
          <c:xVal>
            <c:numRef>
              <c:f>tput!$H$1:$H$52</c:f>
              <c:numCache>
                <c:formatCode>General</c:formatCode>
                <c:ptCount val="52"/>
                <c:pt idx="0">
                  <c:v>0</c:v>
                </c:pt>
                <c:pt idx="1">
                  <c:v>13.37102</c:v>
                </c:pt>
                <c:pt idx="2">
                  <c:v>13.691389999999998</c:v>
                </c:pt>
                <c:pt idx="3">
                  <c:v>14.675880000000005</c:v>
                </c:pt>
                <c:pt idx="4">
                  <c:v>15.20773</c:v>
                </c:pt>
                <c:pt idx="5">
                  <c:v>17.553170000000001</c:v>
                </c:pt>
                <c:pt idx="6">
                  <c:v>18.116880000000016</c:v>
                </c:pt>
                <c:pt idx="7">
                  <c:v>18.220870000000001</c:v>
                </c:pt>
                <c:pt idx="8">
                  <c:v>18.37090000000001</c:v>
                </c:pt>
                <c:pt idx="9">
                  <c:v>18.872209999999988</c:v>
                </c:pt>
                <c:pt idx="10">
                  <c:v>19.410339999999984</c:v>
                </c:pt>
                <c:pt idx="11">
                  <c:v>19.525019999999984</c:v>
                </c:pt>
                <c:pt idx="12">
                  <c:v>19.916729999999983</c:v>
                </c:pt>
                <c:pt idx="13">
                  <c:v>20.131710000000005</c:v>
                </c:pt>
                <c:pt idx="14">
                  <c:v>20.593060000000001</c:v>
                </c:pt>
                <c:pt idx="15">
                  <c:v>21.785199999999985</c:v>
                </c:pt>
                <c:pt idx="16">
                  <c:v>22.502629999999986</c:v>
                </c:pt>
                <c:pt idx="17">
                  <c:v>22.62991000000001</c:v>
                </c:pt>
                <c:pt idx="18">
                  <c:v>22.940079999999984</c:v>
                </c:pt>
                <c:pt idx="19">
                  <c:v>23.313060000000011</c:v>
                </c:pt>
                <c:pt idx="20">
                  <c:v>23.88965</c:v>
                </c:pt>
                <c:pt idx="21">
                  <c:v>23.999279999999988</c:v>
                </c:pt>
                <c:pt idx="22">
                  <c:v>24.243709999999986</c:v>
                </c:pt>
                <c:pt idx="23">
                  <c:v>24.403669999999984</c:v>
                </c:pt>
                <c:pt idx="24">
                  <c:v>24.915970000000005</c:v>
                </c:pt>
                <c:pt idx="25">
                  <c:v>25.067239999999984</c:v>
                </c:pt>
                <c:pt idx="26">
                  <c:v>25.184080000000005</c:v>
                </c:pt>
                <c:pt idx="27">
                  <c:v>26.109670000000001</c:v>
                </c:pt>
                <c:pt idx="28">
                  <c:v>26.575990000000001</c:v>
                </c:pt>
                <c:pt idx="29">
                  <c:v>26.823429999999984</c:v>
                </c:pt>
                <c:pt idx="30">
                  <c:v>27.120820000000005</c:v>
                </c:pt>
                <c:pt idx="31">
                  <c:v>27.459029999999984</c:v>
                </c:pt>
                <c:pt idx="32">
                  <c:v>28.456759999999992</c:v>
                </c:pt>
                <c:pt idx="33">
                  <c:v>28.55968</c:v>
                </c:pt>
                <c:pt idx="34">
                  <c:v>28.751729999999984</c:v>
                </c:pt>
                <c:pt idx="35">
                  <c:v>29.68715000000001</c:v>
                </c:pt>
                <c:pt idx="36">
                  <c:v>30.099900000000005</c:v>
                </c:pt>
                <c:pt idx="37">
                  <c:v>30.445579999999985</c:v>
                </c:pt>
                <c:pt idx="38">
                  <c:v>30.58796000000001</c:v>
                </c:pt>
                <c:pt idx="39">
                  <c:v>30.921960000000009</c:v>
                </c:pt>
                <c:pt idx="40">
                  <c:v>31.092339999999986</c:v>
                </c:pt>
                <c:pt idx="41">
                  <c:v>31.35446000000001</c:v>
                </c:pt>
                <c:pt idx="42">
                  <c:v>31.92005</c:v>
                </c:pt>
                <c:pt idx="43">
                  <c:v>31.92484</c:v>
                </c:pt>
                <c:pt idx="44">
                  <c:v>33.387259999999991</c:v>
                </c:pt>
                <c:pt idx="45">
                  <c:v>34.200090000000003</c:v>
                </c:pt>
                <c:pt idx="46">
                  <c:v>34.603300000000011</c:v>
                </c:pt>
                <c:pt idx="47">
                  <c:v>35.003970000000002</c:v>
                </c:pt>
                <c:pt idx="48">
                  <c:v>35.010580000000004</c:v>
                </c:pt>
                <c:pt idx="49">
                  <c:v>35.393700000000003</c:v>
                </c:pt>
                <c:pt idx="50">
                  <c:v>41.448030000000003</c:v>
                </c:pt>
                <c:pt idx="51">
                  <c:v>70</c:v>
                </c:pt>
              </c:numCache>
            </c:numRef>
          </c:xVal>
          <c:yVal>
            <c:numRef>
              <c:f>tput!$G$1:$G$52</c:f>
              <c:numCache>
                <c:formatCode>General</c:formatCode>
                <c:ptCount val="52"/>
                <c:pt idx="0">
                  <c:v>0</c:v>
                </c:pt>
                <c:pt idx="1">
                  <c:v>2.0000000000000011E-2</c:v>
                </c:pt>
                <c:pt idx="2">
                  <c:v>4.0000000000000022E-2</c:v>
                </c:pt>
                <c:pt idx="3">
                  <c:v>6.0000000000000026E-2</c:v>
                </c:pt>
                <c:pt idx="4">
                  <c:v>8.0000000000000043E-2</c:v>
                </c:pt>
                <c:pt idx="5">
                  <c:v>0.1</c:v>
                </c:pt>
                <c:pt idx="6">
                  <c:v>0.12000000000000002</c:v>
                </c:pt>
                <c:pt idx="7">
                  <c:v>0.14000000000000001</c:v>
                </c:pt>
                <c:pt idx="8">
                  <c:v>0.16</c:v>
                </c:pt>
                <c:pt idx="9">
                  <c:v>0.18000000000000008</c:v>
                </c:pt>
                <c:pt idx="10">
                  <c:v>0.2</c:v>
                </c:pt>
                <c:pt idx="11">
                  <c:v>0.22</c:v>
                </c:pt>
                <c:pt idx="12">
                  <c:v>0.24000000000000007</c:v>
                </c:pt>
                <c:pt idx="13">
                  <c:v>0.26</c:v>
                </c:pt>
                <c:pt idx="14">
                  <c:v>0.28000000000000008</c:v>
                </c:pt>
                <c:pt idx="15">
                  <c:v>0.30000000000000016</c:v>
                </c:pt>
                <c:pt idx="16">
                  <c:v>0.32000000000000017</c:v>
                </c:pt>
                <c:pt idx="17">
                  <c:v>0.34</c:v>
                </c:pt>
                <c:pt idx="18">
                  <c:v>0.36000000000000015</c:v>
                </c:pt>
                <c:pt idx="19">
                  <c:v>0.38000000000000017</c:v>
                </c:pt>
                <c:pt idx="20">
                  <c:v>0.4</c:v>
                </c:pt>
                <c:pt idx="21">
                  <c:v>0.42000000000000015</c:v>
                </c:pt>
                <c:pt idx="22">
                  <c:v>0.44</c:v>
                </c:pt>
                <c:pt idx="23">
                  <c:v>0.46</c:v>
                </c:pt>
                <c:pt idx="24">
                  <c:v>0.48000000000000015</c:v>
                </c:pt>
                <c:pt idx="25">
                  <c:v>0.5</c:v>
                </c:pt>
                <c:pt idx="26">
                  <c:v>0.52</c:v>
                </c:pt>
                <c:pt idx="27">
                  <c:v>0.54</c:v>
                </c:pt>
                <c:pt idx="28">
                  <c:v>0.56000000000000005</c:v>
                </c:pt>
                <c:pt idx="29">
                  <c:v>0.58000000000000007</c:v>
                </c:pt>
                <c:pt idx="30">
                  <c:v>0.60000000000000031</c:v>
                </c:pt>
                <c:pt idx="31">
                  <c:v>0.62000000000000033</c:v>
                </c:pt>
                <c:pt idx="32">
                  <c:v>0.64000000000000035</c:v>
                </c:pt>
                <c:pt idx="33">
                  <c:v>0.66000000000000036</c:v>
                </c:pt>
                <c:pt idx="34">
                  <c:v>0.68</c:v>
                </c:pt>
                <c:pt idx="35">
                  <c:v>0.70000000000000029</c:v>
                </c:pt>
                <c:pt idx="36">
                  <c:v>0.72000000000000031</c:v>
                </c:pt>
                <c:pt idx="37">
                  <c:v>0.74000000000000032</c:v>
                </c:pt>
                <c:pt idx="38">
                  <c:v>0.76000000000000034</c:v>
                </c:pt>
                <c:pt idx="39">
                  <c:v>0.78</c:v>
                </c:pt>
                <c:pt idx="40">
                  <c:v>0.8</c:v>
                </c:pt>
                <c:pt idx="41">
                  <c:v>0.82000000000000028</c:v>
                </c:pt>
                <c:pt idx="42">
                  <c:v>0.8400000000000003</c:v>
                </c:pt>
                <c:pt idx="43">
                  <c:v>0.86000000000000032</c:v>
                </c:pt>
                <c:pt idx="44">
                  <c:v>0.88</c:v>
                </c:pt>
                <c:pt idx="45">
                  <c:v>0.9</c:v>
                </c:pt>
                <c:pt idx="46">
                  <c:v>0.92</c:v>
                </c:pt>
                <c:pt idx="47">
                  <c:v>0.94000000000000028</c:v>
                </c:pt>
                <c:pt idx="48">
                  <c:v>0.9600000000000003</c:v>
                </c:pt>
                <c:pt idx="49">
                  <c:v>0.98</c:v>
                </c:pt>
                <c:pt idx="50">
                  <c:v>1</c:v>
                </c:pt>
                <c:pt idx="51">
                  <c:v>1</c:v>
                </c:pt>
              </c:numCache>
            </c:numRef>
          </c:yVal>
          <c:smooth val="1"/>
        </c:ser>
        <c:dLbls>
          <c:showLegendKey val="0"/>
          <c:showVal val="0"/>
          <c:showCatName val="0"/>
          <c:showSerName val="0"/>
          <c:showPercent val="0"/>
          <c:showBubbleSize val="0"/>
        </c:dLbls>
        <c:axId val="374258688"/>
        <c:axId val="374264960"/>
      </c:scatterChart>
      <c:valAx>
        <c:axId val="374258688"/>
        <c:scaling>
          <c:orientation val="minMax"/>
        </c:scaling>
        <c:delete val="0"/>
        <c:axPos val="b"/>
        <c:title>
          <c:tx>
            <c:rich>
              <a:bodyPr/>
              <a:lstStyle/>
              <a:p>
                <a:pPr>
                  <a:defRPr/>
                </a:pPr>
                <a:r>
                  <a:rPr lang="en-US"/>
                  <a:t>Total throughput [Mb/s]</a:t>
                </a:r>
              </a:p>
            </c:rich>
          </c:tx>
          <c:layout>
            <c:manualLayout>
              <c:xMode val="edge"/>
              <c:yMode val="edge"/>
              <c:x val="0.35732140772354032"/>
              <c:y val="0.9054828014919184"/>
            </c:manualLayout>
          </c:layout>
          <c:overlay val="0"/>
        </c:title>
        <c:numFmt formatCode="General" sourceLinked="1"/>
        <c:majorTickMark val="out"/>
        <c:minorTickMark val="none"/>
        <c:tickLblPos val="nextTo"/>
        <c:txPr>
          <a:bodyPr/>
          <a:lstStyle/>
          <a:p>
            <a:pPr>
              <a:defRPr sz="2200"/>
            </a:pPr>
            <a:endParaRPr lang="en-US"/>
          </a:p>
        </c:txPr>
        <c:crossAx val="374264960"/>
        <c:crosses val="autoZero"/>
        <c:crossBetween val="midCat"/>
      </c:valAx>
      <c:valAx>
        <c:axId val="374264960"/>
        <c:scaling>
          <c:orientation val="minMax"/>
          <c:max val="1"/>
        </c:scaling>
        <c:delete val="0"/>
        <c:axPos val="l"/>
        <c:majorGridlines>
          <c:spPr>
            <a:ln>
              <a:noFill/>
            </a:ln>
          </c:spPr>
        </c:majorGridlines>
        <c:title>
          <c:tx>
            <c:rich>
              <a:bodyPr/>
              <a:lstStyle/>
              <a:p>
                <a:pPr>
                  <a:defRPr/>
                </a:pPr>
                <a:r>
                  <a:rPr lang="en-US"/>
                  <a:t>CDFs</a:t>
                </a:r>
              </a:p>
            </c:rich>
          </c:tx>
          <c:layout>
            <c:manualLayout>
              <c:xMode val="edge"/>
              <c:yMode val="edge"/>
              <c:x val="1.3442903656812214E-3"/>
              <c:y val="0.35646527828881225"/>
            </c:manualLayout>
          </c:layout>
          <c:overlay val="0"/>
        </c:title>
        <c:numFmt formatCode="General" sourceLinked="1"/>
        <c:majorTickMark val="out"/>
        <c:minorTickMark val="none"/>
        <c:tickLblPos val="nextTo"/>
        <c:txPr>
          <a:bodyPr/>
          <a:lstStyle/>
          <a:p>
            <a:pPr>
              <a:defRPr sz="2200"/>
            </a:pPr>
            <a:endParaRPr lang="en-US"/>
          </a:p>
        </c:txPr>
        <c:crossAx val="374258688"/>
        <c:crosses val="autoZero"/>
        <c:crossBetween val="midCat"/>
        <c:majorUnit val="0.2"/>
      </c:valAx>
    </c:plotArea>
    <c:legend>
      <c:legendPos val="r"/>
      <c:layout>
        <c:manualLayout>
          <c:xMode val="edge"/>
          <c:yMode val="edge"/>
          <c:x val="0.7583246637003983"/>
          <c:y val="0.55789308945077531"/>
          <c:w val="0.20718559068090101"/>
          <c:h val="0.18736538367486716"/>
        </c:manualLayout>
      </c:layout>
      <c:overlay val="0"/>
    </c:legend>
    <c:plotVisOnly val="1"/>
    <c:dispBlanksAs val="gap"/>
    <c:showDLblsOverMax val="0"/>
  </c:chart>
  <c:txPr>
    <a:bodyPr/>
    <a:lstStyle/>
    <a:p>
      <a:pPr>
        <a:defRPr sz="2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281674428258201"/>
          <c:y val="5.0925925925925902E-2"/>
          <c:w val="0.82746812126243641"/>
          <c:h val="0.70257861635220131"/>
        </c:manualLayout>
      </c:layout>
      <c:scatterChart>
        <c:scatterStyle val="smoothMarker"/>
        <c:varyColors val="0"/>
        <c:ser>
          <c:idx val="0"/>
          <c:order val="0"/>
          <c:tx>
            <c:v> 802.11n+</c:v>
          </c:tx>
          <c:spPr>
            <a:ln w="63500"/>
          </c:spPr>
          <c:marker>
            <c:symbol val="none"/>
          </c:marker>
          <c:xVal>
            <c:numRef>
              <c:f>tput!$B$1:$B$52</c:f>
              <c:numCache>
                <c:formatCode>General</c:formatCode>
                <c:ptCount val="52"/>
                <c:pt idx="0">
                  <c:v>0</c:v>
                </c:pt>
                <c:pt idx="1">
                  <c:v>38.1143</c:v>
                </c:pt>
                <c:pt idx="2">
                  <c:v>40.045280000000005</c:v>
                </c:pt>
                <c:pt idx="3">
                  <c:v>42.01417</c:v>
                </c:pt>
                <c:pt idx="4">
                  <c:v>43.998940000000012</c:v>
                </c:pt>
                <c:pt idx="5">
                  <c:v>44.613620000000004</c:v>
                </c:pt>
                <c:pt idx="6">
                  <c:v>45.035320000000013</c:v>
                </c:pt>
                <c:pt idx="7">
                  <c:v>45.677960000000006</c:v>
                </c:pt>
                <c:pt idx="8">
                  <c:v>46.724120000000013</c:v>
                </c:pt>
                <c:pt idx="9">
                  <c:v>46.980710000000002</c:v>
                </c:pt>
                <c:pt idx="10">
                  <c:v>47.130270000000003</c:v>
                </c:pt>
                <c:pt idx="11">
                  <c:v>47.170750000000012</c:v>
                </c:pt>
                <c:pt idx="12">
                  <c:v>47.179670000000002</c:v>
                </c:pt>
                <c:pt idx="13">
                  <c:v>47.388859999999994</c:v>
                </c:pt>
                <c:pt idx="14">
                  <c:v>48.028330000000025</c:v>
                </c:pt>
                <c:pt idx="15">
                  <c:v>49.007849999999998</c:v>
                </c:pt>
                <c:pt idx="16">
                  <c:v>49.233820000000001</c:v>
                </c:pt>
                <c:pt idx="17">
                  <c:v>49.376740000000005</c:v>
                </c:pt>
                <c:pt idx="18">
                  <c:v>49.553899999999999</c:v>
                </c:pt>
                <c:pt idx="19">
                  <c:v>49.625610000000023</c:v>
                </c:pt>
                <c:pt idx="20">
                  <c:v>50.312920000000005</c:v>
                </c:pt>
                <c:pt idx="21">
                  <c:v>50.623720000000013</c:v>
                </c:pt>
                <c:pt idx="22">
                  <c:v>50.764690000000002</c:v>
                </c:pt>
                <c:pt idx="23">
                  <c:v>50.822450000000003</c:v>
                </c:pt>
                <c:pt idx="24">
                  <c:v>51.154759999999996</c:v>
                </c:pt>
                <c:pt idx="25">
                  <c:v>51.762180000000022</c:v>
                </c:pt>
                <c:pt idx="26">
                  <c:v>51.933460000000004</c:v>
                </c:pt>
                <c:pt idx="27">
                  <c:v>52.003889999999998</c:v>
                </c:pt>
                <c:pt idx="28">
                  <c:v>52.119370000000011</c:v>
                </c:pt>
                <c:pt idx="29">
                  <c:v>52.198470000000022</c:v>
                </c:pt>
                <c:pt idx="30">
                  <c:v>52.25009</c:v>
                </c:pt>
                <c:pt idx="31">
                  <c:v>53.287170000000003</c:v>
                </c:pt>
                <c:pt idx="32">
                  <c:v>53.2896</c:v>
                </c:pt>
                <c:pt idx="33">
                  <c:v>54.154829999999997</c:v>
                </c:pt>
                <c:pt idx="34">
                  <c:v>54.236970000000021</c:v>
                </c:pt>
                <c:pt idx="35">
                  <c:v>54.620070000000013</c:v>
                </c:pt>
                <c:pt idx="36">
                  <c:v>54.964819999999996</c:v>
                </c:pt>
                <c:pt idx="37">
                  <c:v>55.836550000000003</c:v>
                </c:pt>
                <c:pt idx="38">
                  <c:v>56.878810000000001</c:v>
                </c:pt>
                <c:pt idx="39">
                  <c:v>57.922050000000013</c:v>
                </c:pt>
                <c:pt idx="40">
                  <c:v>58.230150000000023</c:v>
                </c:pt>
                <c:pt idx="41">
                  <c:v>58.738120000000023</c:v>
                </c:pt>
                <c:pt idx="42">
                  <c:v>59.494859999999996</c:v>
                </c:pt>
                <c:pt idx="43">
                  <c:v>60.208620000000003</c:v>
                </c:pt>
                <c:pt idx="44">
                  <c:v>60.492460000000001</c:v>
                </c:pt>
                <c:pt idx="45">
                  <c:v>60.691130000000022</c:v>
                </c:pt>
                <c:pt idx="46">
                  <c:v>61.103400000000001</c:v>
                </c:pt>
                <c:pt idx="47">
                  <c:v>61.453839999999992</c:v>
                </c:pt>
                <c:pt idx="48">
                  <c:v>62.004899999999999</c:v>
                </c:pt>
                <c:pt idx="49">
                  <c:v>62.034829999999999</c:v>
                </c:pt>
                <c:pt idx="50">
                  <c:v>63.172090000000011</c:v>
                </c:pt>
                <c:pt idx="51">
                  <c:v>70</c:v>
                </c:pt>
              </c:numCache>
            </c:numRef>
          </c:xVal>
          <c:yVal>
            <c:numRef>
              <c:f>tput!$A$1:$A$52</c:f>
              <c:numCache>
                <c:formatCode>General</c:formatCode>
                <c:ptCount val="52"/>
                <c:pt idx="0">
                  <c:v>0</c:v>
                </c:pt>
                <c:pt idx="1">
                  <c:v>2.0000000000000011E-2</c:v>
                </c:pt>
                <c:pt idx="2">
                  <c:v>4.0000000000000022E-2</c:v>
                </c:pt>
                <c:pt idx="3">
                  <c:v>6.0000000000000026E-2</c:v>
                </c:pt>
                <c:pt idx="4">
                  <c:v>8.0000000000000043E-2</c:v>
                </c:pt>
                <c:pt idx="5">
                  <c:v>0.1</c:v>
                </c:pt>
                <c:pt idx="6">
                  <c:v>0.12000000000000002</c:v>
                </c:pt>
                <c:pt idx="7">
                  <c:v>0.14000000000000001</c:v>
                </c:pt>
                <c:pt idx="8">
                  <c:v>0.16</c:v>
                </c:pt>
                <c:pt idx="9">
                  <c:v>0.18000000000000008</c:v>
                </c:pt>
                <c:pt idx="10">
                  <c:v>0.2</c:v>
                </c:pt>
                <c:pt idx="11">
                  <c:v>0.22</c:v>
                </c:pt>
                <c:pt idx="12">
                  <c:v>0.24000000000000007</c:v>
                </c:pt>
                <c:pt idx="13">
                  <c:v>0.26</c:v>
                </c:pt>
                <c:pt idx="14">
                  <c:v>0.28000000000000008</c:v>
                </c:pt>
                <c:pt idx="15">
                  <c:v>0.30000000000000016</c:v>
                </c:pt>
                <c:pt idx="16">
                  <c:v>0.32000000000000017</c:v>
                </c:pt>
                <c:pt idx="17">
                  <c:v>0.34</c:v>
                </c:pt>
                <c:pt idx="18">
                  <c:v>0.36000000000000015</c:v>
                </c:pt>
                <c:pt idx="19">
                  <c:v>0.38000000000000017</c:v>
                </c:pt>
                <c:pt idx="20">
                  <c:v>0.4</c:v>
                </c:pt>
                <c:pt idx="21">
                  <c:v>0.42000000000000015</c:v>
                </c:pt>
                <c:pt idx="22">
                  <c:v>0.44</c:v>
                </c:pt>
                <c:pt idx="23">
                  <c:v>0.46</c:v>
                </c:pt>
                <c:pt idx="24">
                  <c:v>0.48000000000000015</c:v>
                </c:pt>
                <c:pt idx="25">
                  <c:v>0.5</c:v>
                </c:pt>
                <c:pt idx="26">
                  <c:v>0.52</c:v>
                </c:pt>
                <c:pt idx="27">
                  <c:v>0.54</c:v>
                </c:pt>
                <c:pt idx="28">
                  <c:v>0.56000000000000005</c:v>
                </c:pt>
                <c:pt idx="29">
                  <c:v>0.58000000000000007</c:v>
                </c:pt>
                <c:pt idx="30">
                  <c:v>0.60000000000000031</c:v>
                </c:pt>
                <c:pt idx="31">
                  <c:v>0.62000000000000033</c:v>
                </c:pt>
                <c:pt idx="32">
                  <c:v>0.64000000000000035</c:v>
                </c:pt>
                <c:pt idx="33">
                  <c:v>0.66000000000000036</c:v>
                </c:pt>
                <c:pt idx="34">
                  <c:v>0.68</c:v>
                </c:pt>
                <c:pt idx="35">
                  <c:v>0.70000000000000029</c:v>
                </c:pt>
                <c:pt idx="36">
                  <c:v>0.72000000000000031</c:v>
                </c:pt>
                <c:pt idx="37">
                  <c:v>0.74000000000000032</c:v>
                </c:pt>
                <c:pt idx="38">
                  <c:v>0.76000000000000034</c:v>
                </c:pt>
                <c:pt idx="39">
                  <c:v>0.78</c:v>
                </c:pt>
                <c:pt idx="40">
                  <c:v>0.8</c:v>
                </c:pt>
                <c:pt idx="41">
                  <c:v>0.82000000000000028</c:v>
                </c:pt>
                <c:pt idx="42">
                  <c:v>0.8400000000000003</c:v>
                </c:pt>
                <c:pt idx="43">
                  <c:v>0.86000000000000032</c:v>
                </c:pt>
                <c:pt idx="44">
                  <c:v>0.88</c:v>
                </c:pt>
                <c:pt idx="45">
                  <c:v>0.9</c:v>
                </c:pt>
                <c:pt idx="46">
                  <c:v>0.92</c:v>
                </c:pt>
                <c:pt idx="47">
                  <c:v>0.94000000000000028</c:v>
                </c:pt>
                <c:pt idx="48">
                  <c:v>0.9600000000000003</c:v>
                </c:pt>
                <c:pt idx="49">
                  <c:v>0.98</c:v>
                </c:pt>
                <c:pt idx="50">
                  <c:v>1</c:v>
                </c:pt>
                <c:pt idx="51">
                  <c:v>1</c:v>
                </c:pt>
              </c:numCache>
            </c:numRef>
          </c:yVal>
          <c:smooth val="1"/>
        </c:ser>
        <c:ser>
          <c:idx val="1"/>
          <c:order val="1"/>
          <c:tx>
            <c:v> 802.11n</c:v>
          </c:tx>
          <c:spPr>
            <a:ln w="63500"/>
          </c:spPr>
          <c:marker>
            <c:symbol val="none"/>
          </c:marker>
          <c:xVal>
            <c:numRef>
              <c:f>tput!$H$1:$H$52</c:f>
              <c:numCache>
                <c:formatCode>General</c:formatCode>
                <c:ptCount val="52"/>
                <c:pt idx="0">
                  <c:v>0</c:v>
                </c:pt>
                <c:pt idx="1">
                  <c:v>13.37102</c:v>
                </c:pt>
                <c:pt idx="2">
                  <c:v>13.691389999999998</c:v>
                </c:pt>
                <c:pt idx="3">
                  <c:v>14.675880000000005</c:v>
                </c:pt>
                <c:pt idx="4">
                  <c:v>15.20773</c:v>
                </c:pt>
                <c:pt idx="5">
                  <c:v>17.553170000000001</c:v>
                </c:pt>
                <c:pt idx="6">
                  <c:v>18.116880000000016</c:v>
                </c:pt>
                <c:pt idx="7">
                  <c:v>18.220870000000001</c:v>
                </c:pt>
                <c:pt idx="8">
                  <c:v>18.37090000000001</c:v>
                </c:pt>
                <c:pt idx="9">
                  <c:v>18.872209999999988</c:v>
                </c:pt>
                <c:pt idx="10">
                  <c:v>19.410339999999984</c:v>
                </c:pt>
                <c:pt idx="11">
                  <c:v>19.525019999999984</c:v>
                </c:pt>
                <c:pt idx="12">
                  <c:v>19.916729999999983</c:v>
                </c:pt>
                <c:pt idx="13">
                  <c:v>20.131710000000005</c:v>
                </c:pt>
                <c:pt idx="14">
                  <c:v>20.593060000000001</c:v>
                </c:pt>
                <c:pt idx="15">
                  <c:v>21.785199999999985</c:v>
                </c:pt>
                <c:pt idx="16">
                  <c:v>22.502629999999986</c:v>
                </c:pt>
                <c:pt idx="17">
                  <c:v>22.62991000000001</c:v>
                </c:pt>
                <c:pt idx="18">
                  <c:v>22.940079999999984</c:v>
                </c:pt>
                <c:pt idx="19">
                  <c:v>23.313060000000011</c:v>
                </c:pt>
                <c:pt idx="20">
                  <c:v>23.88965</c:v>
                </c:pt>
                <c:pt idx="21">
                  <c:v>23.999279999999988</c:v>
                </c:pt>
                <c:pt idx="22">
                  <c:v>24.243709999999986</c:v>
                </c:pt>
                <c:pt idx="23">
                  <c:v>24.403669999999984</c:v>
                </c:pt>
                <c:pt idx="24">
                  <c:v>24.915970000000005</c:v>
                </c:pt>
                <c:pt idx="25">
                  <c:v>25.067239999999984</c:v>
                </c:pt>
                <c:pt idx="26">
                  <c:v>25.184080000000005</c:v>
                </c:pt>
                <c:pt idx="27">
                  <c:v>26.109670000000001</c:v>
                </c:pt>
                <c:pt idx="28">
                  <c:v>26.575990000000001</c:v>
                </c:pt>
                <c:pt idx="29">
                  <c:v>26.823429999999984</c:v>
                </c:pt>
                <c:pt idx="30">
                  <c:v>27.120820000000005</c:v>
                </c:pt>
                <c:pt idx="31">
                  <c:v>27.459029999999984</c:v>
                </c:pt>
                <c:pt idx="32">
                  <c:v>28.456759999999992</c:v>
                </c:pt>
                <c:pt idx="33">
                  <c:v>28.55968</c:v>
                </c:pt>
                <c:pt idx="34">
                  <c:v>28.751729999999984</c:v>
                </c:pt>
                <c:pt idx="35">
                  <c:v>29.68715000000001</c:v>
                </c:pt>
                <c:pt idx="36">
                  <c:v>30.099900000000005</c:v>
                </c:pt>
                <c:pt idx="37">
                  <c:v>30.445579999999985</c:v>
                </c:pt>
                <c:pt idx="38">
                  <c:v>30.58796000000001</c:v>
                </c:pt>
                <c:pt idx="39">
                  <c:v>30.921960000000009</c:v>
                </c:pt>
                <c:pt idx="40">
                  <c:v>31.092339999999986</c:v>
                </c:pt>
                <c:pt idx="41">
                  <c:v>31.35446000000001</c:v>
                </c:pt>
                <c:pt idx="42">
                  <c:v>31.92005</c:v>
                </c:pt>
                <c:pt idx="43">
                  <c:v>31.92484</c:v>
                </c:pt>
                <c:pt idx="44">
                  <c:v>33.387259999999991</c:v>
                </c:pt>
                <c:pt idx="45">
                  <c:v>34.200090000000003</c:v>
                </c:pt>
                <c:pt idx="46">
                  <c:v>34.603300000000011</c:v>
                </c:pt>
                <c:pt idx="47">
                  <c:v>35.003970000000002</c:v>
                </c:pt>
                <c:pt idx="48">
                  <c:v>35.010580000000004</c:v>
                </c:pt>
                <c:pt idx="49">
                  <c:v>35.393700000000003</c:v>
                </c:pt>
                <c:pt idx="50">
                  <c:v>41.448030000000003</c:v>
                </c:pt>
                <c:pt idx="51">
                  <c:v>70</c:v>
                </c:pt>
              </c:numCache>
            </c:numRef>
          </c:xVal>
          <c:yVal>
            <c:numRef>
              <c:f>tput!$G$1:$G$52</c:f>
              <c:numCache>
                <c:formatCode>General</c:formatCode>
                <c:ptCount val="52"/>
                <c:pt idx="0">
                  <c:v>0</c:v>
                </c:pt>
                <c:pt idx="1">
                  <c:v>2.0000000000000011E-2</c:v>
                </c:pt>
                <c:pt idx="2">
                  <c:v>4.0000000000000022E-2</c:v>
                </c:pt>
                <c:pt idx="3">
                  <c:v>6.0000000000000026E-2</c:v>
                </c:pt>
                <c:pt idx="4">
                  <c:v>8.0000000000000043E-2</c:v>
                </c:pt>
                <c:pt idx="5">
                  <c:v>0.1</c:v>
                </c:pt>
                <c:pt idx="6">
                  <c:v>0.12000000000000002</c:v>
                </c:pt>
                <c:pt idx="7">
                  <c:v>0.14000000000000001</c:v>
                </c:pt>
                <c:pt idx="8">
                  <c:v>0.16</c:v>
                </c:pt>
                <c:pt idx="9">
                  <c:v>0.18000000000000008</c:v>
                </c:pt>
                <c:pt idx="10">
                  <c:v>0.2</c:v>
                </c:pt>
                <c:pt idx="11">
                  <c:v>0.22</c:v>
                </c:pt>
                <c:pt idx="12">
                  <c:v>0.24000000000000007</c:v>
                </c:pt>
                <c:pt idx="13">
                  <c:v>0.26</c:v>
                </c:pt>
                <c:pt idx="14">
                  <c:v>0.28000000000000008</c:v>
                </c:pt>
                <c:pt idx="15">
                  <c:v>0.30000000000000016</c:v>
                </c:pt>
                <c:pt idx="16">
                  <c:v>0.32000000000000017</c:v>
                </c:pt>
                <c:pt idx="17">
                  <c:v>0.34</c:v>
                </c:pt>
                <c:pt idx="18">
                  <c:v>0.36000000000000015</c:v>
                </c:pt>
                <c:pt idx="19">
                  <c:v>0.38000000000000017</c:v>
                </c:pt>
                <c:pt idx="20">
                  <c:v>0.4</c:v>
                </c:pt>
                <c:pt idx="21">
                  <c:v>0.42000000000000015</c:v>
                </c:pt>
                <c:pt idx="22">
                  <c:v>0.44</c:v>
                </c:pt>
                <c:pt idx="23">
                  <c:v>0.46</c:v>
                </c:pt>
                <c:pt idx="24">
                  <c:v>0.48000000000000015</c:v>
                </c:pt>
                <c:pt idx="25">
                  <c:v>0.5</c:v>
                </c:pt>
                <c:pt idx="26">
                  <c:v>0.52</c:v>
                </c:pt>
                <c:pt idx="27">
                  <c:v>0.54</c:v>
                </c:pt>
                <c:pt idx="28">
                  <c:v>0.56000000000000005</c:v>
                </c:pt>
                <c:pt idx="29">
                  <c:v>0.58000000000000007</c:v>
                </c:pt>
                <c:pt idx="30">
                  <c:v>0.60000000000000031</c:v>
                </c:pt>
                <c:pt idx="31">
                  <c:v>0.62000000000000033</c:v>
                </c:pt>
                <c:pt idx="32">
                  <c:v>0.64000000000000035</c:v>
                </c:pt>
                <c:pt idx="33">
                  <c:v>0.66000000000000036</c:v>
                </c:pt>
                <c:pt idx="34">
                  <c:v>0.68</c:v>
                </c:pt>
                <c:pt idx="35">
                  <c:v>0.70000000000000029</c:v>
                </c:pt>
                <c:pt idx="36">
                  <c:v>0.72000000000000031</c:v>
                </c:pt>
                <c:pt idx="37">
                  <c:v>0.74000000000000032</c:v>
                </c:pt>
                <c:pt idx="38">
                  <c:v>0.76000000000000034</c:v>
                </c:pt>
                <c:pt idx="39">
                  <c:v>0.78</c:v>
                </c:pt>
                <c:pt idx="40">
                  <c:v>0.8</c:v>
                </c:pt>
                <c:pt idx="41">
                  <c:v>0.82000000000000028</c:v>
                </c:pt>
                <c:pt idx="42">
                  <c:v>0.8400000000000003</c:v>
                </c:pt>
                <c:pt idx="43">
                  <c:v>0.86000000000000032</c:v>
                </c:pt>
                <c:pt idx="44">
                  <c:v>0.88</c:v>
                </c:pt>
                <c:pt idx="45">
                  <c:v>0.9</c:v>
                </c:pt>
                <c:pt idx="46">
                  <c:v>0.92</c:v>
                </c:pt>
                <c:pt idx="47">
                  <c:v>0.94000000000000028</c:v>
                </c:pt>
                <c:pt idx="48">
                  <c:v>0.9600000000000003</c:v>
                </c:pt>
                <c:pt idx="49">
                  <c:v>0.98</c:v>
                </c:pt>
                <c:pt idx="50">
                  <c:v>1</c:v>
                </c:pt>
                <c:pt idx="51">
                  <c:v>1</c:v>
                </c:pt>
              </c:numCache>
            </c:numRef>
          </c:yVal>
          <c:smooth val="1"/>
        </c:ser>
        <c:dLbls>
          <c:showLegendKey val="0"/>
          <c:showVal val="0"/>
          <c:showCatName val="0"/>
          <c:showSerName val="0"/>
          <c:showPercent val="0"/>
          <c:showBubbleSize val="0"/>
        </c:dLbls>
        <c:axId val="374592640"/>
        <c:axId val="374594560"/>
      </c:scatterChart>
      <c:valAx>
        <c:axId val="374592640"/>
        <c:scaling>
          <c:orientation val="minMax"/>
        </c:scaling>
        <c:delete val="0"/>
        <c:axPos val="b"/>
        <c:title>
          <c:tx>
            <c:rich>
              <a:bodyPr/>
              <a:lstStyle/>
              <a:p>
                <a:pPr>
                  <a:defRPr/>
                </a:pPr>
                <a:r>
                  <a:rPr lang="en-US"/>
                  <a:t>Total throughput [Mb/s]</a:t>
                </a:r>
              </a:p>
            </c:rich>
          </c:tx>
          <c:layout>
            <c:manualLayout>
              <c:xMode val="edge"/>
              <c:yMode val="edge"/>
              <c:x val="0.35732140772354032"/>
              <c:y val="0.9054828014919184"/>
            </c:manualLayout>
          </c:layout>
          <c:overlay val="0"/>
        </c:title>
        <c:numFmt formatCode="General" sourceLinked="1"/>
        <c:majorTickMark val="out"/>
        <c:minorTickMark val="none"/>
        <c:tickLblPos val="nextTo"/>
        <c:txPr>
          <a:bodyPr/>
          <a:lstStyle/>
          <a:p>
            <a:pPr>
              <a:defRPr sz="2200"/>
            </a:pPr>
            <a:endParaRPr lang="en-US"/>
          </a:p>
        </c:txPr>
        <c:crossAx val="374594560"/>
        <c:crosses val="autoZero"/>
        <c:crossBetween val="midCat"/>
      </c:valAx>
      <c:valAx>
        <c:axId val="374594560"/>
        <c:scaling>
          <c:orientation val="minMax"/>
          <c:max val="1"/>
        </c:scaling>
        <c:delete val="0"/>
        <c:axPos val="l"/>
        <c:majorGridlines>
          <c:spPr>
            <a:ln>
              <a:noFill/>
            </a:ln>
          </c:spPr>
        </c:majorGridlines>
        <c:title>
          <c:tx>
            <c:rich>
              <a:bodyPr/>
              <a:lstStyle/>
              <a:p>
                <a:pPr>
                  <a:defRPr/>
                </a:pPr>
                <a:r>
                  <a:rPr lang="en-US"/>
                  <a:t>CDFs</a:t>
                </a:r>
              </a:p>
            </c:rich>
          </c:tx>
          <c:layout>
            <c:manualLayout>
              <c:xMode val="edge"/>
              <c:yMode val="edge"/>
              <c:x val="1.3442903656812214E-3"/>
              <c:y val="0.35646527828881225"/>
            </c:manualLayout>
          </c:layout>
          <c:overlay val="0"/>
        </c:title>
        <c:numFmt formatCode="General" sourceLinked="1"/>
        <c:majorTickMark val="out"/>
        <c:minorTickMark val="none"/>
        <c:tickLblPos val="nextTo"/>
        <c:txPr>
          <a:bodyPr/>
          <a:lstStyle/>
          <a:p>
            <a:pPr>
              <a:defRPr sz="2200"/>
            </a:pPr>
            <a:endParaRPr lang="en-US"/>
          </a:p>
        </c:txPr>
        <c:crossAx val="374592640"/>
        <c:crosses val="autoZero"/>
        <c:crossBetween val="midCat"/>
        <c:majorUnit val="0.2"/>
      </c:valAx>
    </c:plotArea>
    <c:legend>
      <c:legendPos val="r"/>
      <c:layout>
        <c:manualLayout>
          <c:xMode val="edge"/>
          <c:yMode val="edge"/>
          <c:x val="0.7583246637003983"/>
          <c:y val="0.55789308945077531"/>
          <c:w val="0.20718559068090101"/>
          <c:h val="0.18736538367486716"/>
        </c:manualLayout>
      </c:layout>
      <c:overlay val="0"/>
    </c:legend>
    <c:plotVisOnly val="1"/>
    <c:dispBlanksAs val="gap"/>
    <c:showDLblsOverMax val="0"/>
  </c:chart>
  <c:txPr>
    <a:bodyPr/>
    <a:lstStyle/>
    <a:p>
      <a:pPr>
        <a:defRPr sz="2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Sheet11!$A$125:$A$220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Sheet11!$B$125:$B$220</c:f>
              <c:numCache>
                <c:formatCode>General</c:formatCode>
                <c:ptCount val="96"/>
                <c:pt idx="0">
                  <c:v>2.3854000000000003E-4</c:v>
                </c:pt>
                <c:pt idx="1">
                  <c:v>2.5416000000000002E-4</c:v>
                </c:pt>
                <c:pt idx="2">
                  <c:v>2.2992000000000005E-4</c:v>
                </c:pt>
                <c:pt idx="3">
                  <c:v>2.5122000000000002E-4</c:v>
                </c:pt>
                <c:pt idx="4">
                  <c:v>2.3965999999999999E-4</c:v>
                </c:pt>
                <c:pt idx="5" formatCode="0.00E+00">
                  <c:v>9.7748000000000013E-5</c:v>
                </c:pt>
                <c:pt idx="6">
                  <c:v>1.0310999999999999E-4</c:v>
                </c:pt>
                <c:pt idx="7" formatCode="0.00E+00">
                  <c:v>6.7421000000000017E-5</c:v>
                </c:pt>
                <c:pt idx="8" formatCode="0.00E+00">
                  <c:v>7.8194000000000017E-5</c:v>
                </c:pt>
                <c:pt idx="9" formatCode="0.00E+00">
                  <c:v>7.5088000000000024E-5</c:v>
                </c:pt>
                <c:pt idx="10" formatCode="0.00E+00">
                  <c:v>6.9787000000000028E-5</c:v>
                </c:pt>
                <c:pt idx="11" formatCode="0.00E+00">
                  <c:v>4.834100000000001E-5</c:v>
                </c:pt>
                <c:pt idx="12" formatCode="0.00E+00">
                  <c:v>1.6488000000000002E-5</c:v>
                </c:pt>
                <c:pt idx="13" formatCode="0.00E+00">
                  <c:v>8.2371000000000001E-5</c:v>
                </c:pt>
                <c:pt idx="14">
                  <c:v>5.5825000000000004E-4</c:v>
                </c:pt>
                <c:pt idx="15">
                  <c:v>8.7388000000000016E-4</c:v>
                </c:pt>
                <c:pt idx="16">
                  <c:v>1.7778000000000002E-3</c:v>
                </c:pt>
                <c:pt idx="17">
                  <c:v>2.8760999999999995E-3</c:v>
                </c:pt>
                <c:pt idx="18">
                  <c:v>3.1080000000000005E-3</c:v>
                </c:pt>
                <c:pt idx="19">
                  <c:v>7.5702000000000018E-3</c:v>
                </c:pt>
                <c:pt idx="20">
                  <c:v>9.9394000000000027E-3</c:v>
                </c:pt>
                <c:pt idx="21">
                  <c:v>1.2055E-2</c:v>
                </c:pt>
                <c:pt idx="22">
                  <c:v>1.2945999999999999E-2</c:v>
                </c:pt>
                <c:pt idx="23">
                  <c:v>1.3518000000000001E-2</c:v>
                </c:pt>
                <c:pt idx="24">
                  <c:v>1.5317000000000001E-2</c:v>
                </c:pt>
                <c:pt idx="25">
                  <c:v>1.7462999999999999E-2</c:v>
                </c:pt>
                <c:pt idx="26">
                  <c:v>1.8433999999999999E-2</c:v>
                </c:pt>
                <c:pt idx="27">
                  <c:v>2.0490999999999999E-2</c:v>
                </c:pt>
                <c:pt idx="28">
                  <c:v>2.0822E-2</c:v>
                </c:pt>
                <c:pt idx="29">
                  <c:v>2.2668000000000001E-2</c:v>
                </c:pt>
                <c:pt idx="30">
                  <c:v>3.0952E-2</c:v>
                </c:pt>
                <c:pt idx="31">
                  <c:v>3.2242000000000007E-2</c:v>
                </c:pt>
                <c:pt idx="32">
                  <c:v>5.2199000000000002E-2</c:v>
                </c:pt>
                <c:pt idx="33">
                  <c:v>5.9261000000000008E-2</c:v>
                </c:pt>
                <c:pt idx="34">
                  <c:v>7.1435999999999999E-2</c:v>
                </c:pt>
                <c:pt idx="35">
                  <c:v>7.9993000000000022E-2</c:v>
                </c:pt>
                <c:pt idx="36">
                  <c:v>8.5351000000000024E-2</c:v>
                </c:pt>
                <c:pt idx="37">
                  <c:v>9.5510000000000025E-2</c:v>
                </c:pt>
                <c:pt idx="38">
                  <c:v>9.8850000000000021E-2</c:v>
                </c:pt>
                <c:pt idx="39">
                  <c:v>0.14853000000000002</c:v>
                </c:pt>
                <c:pt idx="40">
                  <c:v>0.15477000000000002</c:v>
                </c:pt>
                <c:pt idx="41">
                  <c:v>0.21085000000000001</c:v>
                </c:pt>
                <c:pt idx="42">
                  <c:v>0.23261000000000001</c:v>
                </c:pt>
                <c:pt idx="43">
                  <c:v>0.24551000000000003</c:v>
                </c:pt>
                <c:pt idx="44">
                  <c:v>0.24574000000000001</c:v>
                </c:pt>
                <c:pt idx="45">
                  <c:v>0.25589000000000001</c:v>
                </c:pt>
                <c:pt idx="46">
                  <c:v>0.27973000000000003</c:v>
                </c:pt>
                <c:pt idx="47">
                  <c:v>0.34411000000000008</c:v>
                </c:pt>
                <c:pt idx="48">
                  <c:v>0.35014000000000001</c:v>
                </c:pt>
                <c:pt idx="49">
                  <c:v>0.43906000000000006</c:v>
                </c:pt>
                <c:pt idx="50">
                  <c:v>0.44276000000000004</c:v>
                </c:pt>
                <c:pt idx="51">
                  <c:v>0.46560000000000001</c:v>
                </c:pt>
                <c:pt idx="52">
                  <c:v>0.47570000000000001</c:v>
                </c:pt>
                <c:pt idx="53">
                  <c:v>0.4945500000000001</c:v>
                </c:pt>
                <c:pt idx="54">
                  <c:v>0.54074000000000011</c:v>
                </c:pt>
                <c:pt idx="55">
                  <c:v>0.56076999999999999</c:v>
                </c:pt>
                <c:pt idx="56">
                  <c:v>0.65623000000000009</c:v>
                </c:pt>
                <c:pt idx="57">
                  <c:v>0.66426000000000007</c:v>
                </c:pt>
                <c:pt idx="58">
                  <c:v>0.71052999999999999</c:v>
                </c:pt>
                <c:pt idx="59">
                  <c:v>0.72101999999999999</c:v>
                </c:pt>
                <c:pt idx="60">
                  <c:v>0.72462000000000015</c:v>
                </c:pt>
                <c:pt idx="61">
                  <c:v>0.74155000000000004</c:v>
                </c:pt>
                <c:pt idx="62">
                  <c:v>0.74986000000000008</c:v>
                </c:pt>
                <c:pt idx="63">
                  <c:v>0.76770000000000016</c:v>
                </c:pt>
                <c:pt idx="64">
                  <c:v>0.77672000000000008</c:v>
                </c:pt>
                <c:pt idx="65">
                  <c:v>0.78061999999999998</c:v>
                </c:pt>
                <c:pt idx="66">
                  <c:v>0.78649000000000002</c:v>
                </c:pt>
                <c:pt idx="67">
                  <c:v>0.80137999999999998</c:v>
                </c:pt>
                <c:pt idx="68">
                  <c:v>0.81367000000000012</c:v>
                </c:pt>
                <c:pt idx="69">
                  <c:v>0.87003000000000008</c:v>
                </c:pt>
                <c:pt idx="70">
                  <c:v>0.87683999999999995</c:v>
                </c:pt>
                <c:pt idx="71">
                  <c:v>0.89883000000000002</c:v>
                </c:pt>
                <c:pt idx="72">
                  <c:v>0.92165000000000008</c:v>
                </c:pt>
                <c:pt idx="73">
                  <c:v>0.93422000000000005</c:v>
                </c:pt>
                <c:pt idx="74">
                  <c:v>0.96096999999999999</c:v>
                </c:pt>
                <c:pt idx="75">
                  <c:v>0.99389000000000005</c:v>
                </c:pt>
                <c:pt idx="76">
                  <c:v>0.99285000000000001</c:v>
                </c:pt>
                <c:pt idx="77">
                  <c:v>0.98649999999999993</c:v>
                </c:pt>
                <c:pt idx="78">
                  <c:v>0.97898000000000007</c:v>
                </c:pt>
                <c:pt idx="79">
                  <c:v>0.97338000000000002</c:v>
                </c:pt>
                <c:pt idx="80">
                  <c:v>0.97518000000000005</c:v>
                </c:pt>
                <c:pt idx="81">
                  <c:v>0.97353000000000001</c:v>
                </c:pt>
                <c:pt idx="82">
                  <c:v>0.9706300000000001</c:v>
                </c:pt>
                <c:pt idx="83">
                  <c:v>0.96130000000000004</c:v>
                </c:pt>
                <c:pt idx="84">
                  <c:v>0.96883000000000008</c:v>
                </c:pt>
                <c:pt idx="85">
                  <c:v>0.96000399999999997</c:v>
                </c:pt>
                <c:pt idx="86">
                  <c:v>0.95800000000000007</c:v>
                </c:pt>
                <c:pt idx="87">
                  <c:v>0.95970000000000011</c:v>
                </c:pt>
                <c:pt idx="88">
                  <c:v>0.95450000000000002</c:v>
                </c:pt>
                <c:pt idx="89">
                  <c:v>0.95009999999999994</c:v>
                </c:pt>
                <c:pt idx="90">
                  <c:v>0.95130000000000003</c:v>
                </c:pt>
                <c:pt idx="91">
                  <c:v>0.95137000000000005</c:v>
                </c:pt>
                <c:pt idx="92">
                  <c:v>0.94710000000000005</c:v>
                </c:pt>
                <c:pt idx="93">
                  <c:v>0.94990000000000008</c:v>
                </c:pt>
                <c:pt idx="94">
                  <c:v>0.94610000000000005</c:v>
                </c:pt>
                <c:pt idx="95">
                  <c:v>0.94162000000000012</c:v>
                </c:pt>
              </c:numCache>
            </c:numRef>
          </c:yVal>
          <c:smooth val="0"/>
        </c:ser>
        <c:ser>
          <c:idx val="1"/>
          <c:order val="1"/>
          <c:spPr>
            <a:ln w="44450">
              <a:noFill/>
            </a:ln>
          </c:spPr>
          <c:marker>
            <c:symbol val="none"/>
          </c:marker>
          <c:xVal>
            <c:numRef>
              <c:f>Sheet11!$C$125:$C$220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Sheet11!$D$125:$D$220</c:f>
              <c:numCache>
                <c:formatCode>0.00E+00</c:formatCode>
                <c:ptCount val="96"/>
                <c:pt idx="0">
                  <c:v>5.1545000000000002E-5</c:v>
                </c:pt>
                <c:pt idx="1">
                  <c:v>1.8532000000000005E-7</c:v>
                </c:pt>
                <c:pt idx="2">
                  <c:v>7.9860000000000025E-5</c:v>
                </c:pt>
                <c:pt idx="3">
                  <c:v>7.3363000000000022E-5</c:v>
                </c:pt>
                <c:pt idx="4">
                  <c:v>5.9794000000000024E-5</c:v>
                </c:pt>
                <c:pt idx="5">
                  <c:v>3.8368000000000009E-5</c:v>
                </c:pt>
                <c:pt idx="6">
                  <c:v>5.9091000000000021E-5</c:v>
                </c:pt>
                <c:pt idx="7" formatCode="General">
                  <c:v>4.4481000000000013E-4</c:v>
                </c:pt>
                <c:pt idx="8" formatCode="General">
                  <c:v>6.4437000000000023E-4</c:v>
                </c:pt>
                <c:pt idx="9" formatCode="General">
                  <c:v>4.0627000000000003E-4</c:v>
                </c:pt>
                <c:pt idx="10" formatCode="General">
                  <c:v>8.9402000000000014E-4</c:v>
                </c:pt>
                <c:pt idx="11" formatCode="General">
                  <c:v>7.8205000000000006E-4</c:v>
                </c:pt>
                <c:pt idx="12" formatCode="General">
                  <c:v>1.4499E-2</c:v>
                </c:pt>
                <c:pt idx="13" formatCode="General">
                  <c:v>3.1641000000000009E-2</c:v>
                </c:pt>
                <c:pt idx="14" formatCode="General">
                  <c:v>3.0693000000000005E-2</c:v>
                </c:pt>
                <c:pt idx="15" formatCode="General">
                  <c:v>3.1741999999999999E-2</c:v>
                </c:pt>
                <c:pt idx="16" formatCode="General">
                  <c:v>3.5622000000000001E-2</c:v>
                </c:pt>
                <c:pt idx="17" formatCode="General">
                  <c:v>4.9040000000000007E-2</c:v>
                </c:pt>
                <c:pt idx="18" formatCode="General">
                  <c:v>4.6408999999999999E-2</c:v>
                </c:pt>
                <c:pt idx="19" formatCode="General">
                  <c:v>4.6318000000000005E-2</c:v>
                </c:pt>
                <c:pt idx="20" formatCode="General">
                  <c:v>5.0738000000000005E-2</c:v>
                </c:pt>
                <c:pt idx="21" formatCode="General">
                  <c:v>5.7414000000000014E-2</c:v>
                </c:pt>
                <c:pt idx="22" formatCode="General">
                  <c:v>5.9092000000000006E-2</c:v>
                </c:pt>
                <c:pt idx="23" formatCode="General">
                  <c:v>0.10314000000000001</c:v>
                </c:pt>
                <c:pt idx="24" formatCode="General">
                  <c:v>0.11797000000000002</c:v>
                </c:pt>
                <c:pt idx="25" formatCode="General">
                  <c:v>0.11805</c:v>
                </c:pt>
                <c:pt idx="26" formatCode="General">
                  <c:v>0.12558</c:v>
                </c:pt>
                <c:pt idx="27" formatCode="General">
                  <c:v>0.12581999999999999</c:v>
                </c:pt>
                <c:pt idx="28" formatCode="General">
                  <c:v>0.13331999999999999</c:v>
                </c:pt>
                <c:pt idx="29" formatCode="General">
                  <c:v>0.12911999999999998</c:v>
                </c:pt>
                <c:pt idx="30" formatCode="General">
                  <c:v>0.13083</c:v>
                </c:pt>
                <c:pt idx="31" formatCode="General">
                  <c:v>0.12801000000000001</c:v>
                </c:pt>
                <c:pt idx="32" formatCode="General">
                  <c:v>0.12856999999999999</c:v>
                </c:pt>
                <c:pt idx="33" formatCode="General">
                  <c:v>0.12756999999999999</c:v>
                </c:pt>
                <c:pt idx="34" formatCode="General">
                  <c:v>0.13911000000000001</c:v>
                </c:pt>
                <c:pt idx="35" formatCode="General">
                  <c:v>0.15205000000000002</c:v>
                </c:pt>
                <c:pt idx="36" formatCode="General">
                  <c:v>0.17804000000000003</c:v>
                </c:pt>
                <c:pt idx="37" formatCode="General">
                  <c:v>0.20195000000000002</c:v>
                </c:pt>
                <c:pt idx="38" formatCode="General">
                  <c:v>0.25222</c:v>
                </c:pt>
                <c:pt idx="39" formatCode="General">
                  <c:v>0.24939000000000003</c:v>
                </c:pt>
                <c:pt idx="40" formatCode="General">
                  <c:v>0.25636000000000003</c:v>
                </c:pt>
                <c:pt idx="41" formatCode="General">
                  <c:v>0.25628999999999996</c:v>
                </c:pt>
                <c:pt idx="42" formatCode="General">
                  <c:v>0.26153000000000004</c:v>
                </c:pt>
                <c:pt idx="43" formatCode="General">
                  <c:v>0.27677000000000002</c:v>
                </c:pt>
                <c:pt idx="44" formatCode="General">
                  <c:v>0.28339000000000009</c:v>
                </c:pt>
                <c:pt idx="45" formatCode="General">
                  <c:v>0.29775000000000001</c:v>
                </c:pt>
                <c:pt idx="46" formatCode="General">
                  <c:v>0.30452000000000007</c:v>
                </c:pt>
                <c:pt idx="47" formatCode="General">
                  <c:v>0.30641000000000007</c:v>
                </c:pt>
                <c:pt idx="48" formatCode="General">
                  <c:v>0.31258000000000008</c:v>
                </c:pt>
                <c:pt idx="49" formatCode="General">
                  <c:v>0.32351000000000008</c:v>
                </c:pt>
                <c:pt idx="50" formatCode="General">
                  <c:v>0.32624000000000003</c:v>
                </c:pt>
                <c:pt idx="51" formatCode="General">
                  <c:v>0.32582000000000011</c:v>
                </c:pt>
                <c:pt idx="52" formatCode="General">
                  <c:v>0.36617000000000005</c:v>
                </c:pt>
                <c:pt idx="53" formatCode="General">
                  <c:v>0.38287000000000015</c:v>
                </c:pt>
                <c:pt idx="54" formatCode="General">
                  <c:v>0.39510000000000006</c:v>
                </c:pt>
                <c:pt idx="55" formatCode="General">
                  <c:v>0.40126000000000001</c:v>
                </c:pt>
                <c:pt idx="56" formatCode="General">
                  <c:v>0.40132000000000007</c:v>
                </c:pt>
                <c:pt idx="57" formatCode="General">
                  <c:v>0.40092000000000005</c:v>
                </c:pt>
                <c:pt idx="58" formatCode="General">
                  <c:v>0.40176000000000001</c:v>
                </c:pt>
                <c:pt idx="59" formatCode="General">
                  <c:v>0.41259000000000001</c:v>
                </c:pt>
                <c:pt idx="60" formatCode="General">
                  <c:v>0.4233300000000001</c:v>
                </c:pt>
                <c:pt idx="61" formatCode="General">
                  <c:v>0.42501000000000005</c:v>
                </c:pt>
                <c:pt idx="62" formatCode="General">
                  <c:v>0.42997000000000007</c:v>
                </c:pt>
                <c:pt idx="63" formatCode="General">
                  <c:v>0.43866000000000011</c:v>
                </c:pt>
                <c:pt idx="64" formatCode="General">
                  <c:v>0.4614700000000001</c:v>
                </c:pt>
                <c:pt idx="65" formatCode="General">
                  <c:v>0.46355000000000002</c:v>
                </c:pt>
                <c:pt idx="66" formatCode="General">
                  <c:v>0.46399000000000001</c:v>
                </c:pt>
                <c:pt idx="67" formatCode="General">
                  <c:v>0.48246000000000006</c:v>
                </c:pt>
                <c:pt idx="68" formatCode="General">
                  <c:v>0.51182000000000005</c:v>
                </c:pt>
                <c:pt idx="69" formatCode="General">
                  <c:v>0.52635999999999994</c:v>
                </c:pt>
                <c:pt idx="70" formatCode="General">
                  <c:v>0.51707999999999998</c:v>
                </c:pt>
                <c:pt idx="71" formatCode="General">
                  <c:v>0.50940999999999992</c:v>
                </c:pt>
                <c:pt idx="72" formatCode="General">
                  <c:v>0.49930000000000008</c:v>
                </c:pt>
                <c:pt idx="73" formatCode="General">
                  <c:v>0.49215000000000003</c:v>
                </c:pt>
                <c:pt idx="74" formatCode="General">
                  <c:v>0.49021000000000003</c:v>
                </c:pt>
                <c:pt idx="75" formatCode="General">
                  <c:v>0.50072000000000005</c:v>
                </c:pt>
                <c:pt idx="76" formatCode="General">
                  <c:v>0.49224000000000001</c:v>
                </c:pt>
                <c:pt idx="77" formatCode="General">
                  <c:v>0.49869000000000002</c:v>
                </c:pt>
                <c:pt idx="78" formatCode="General">
                  <c:v>0.4942700000000001</c:v>
                </c:pt>
                <c:pt idx="79" formatCode="General">
                  <c:v>0.4930500000000001</c:v>
                </c:pt>
                <c:pt idx="80" formatCode="General">
                  <c:v>0.48244000000000004</c:v>
                </c:pt>
                <c:pt idx="81" formatCode="General">
                  <c:v>0.48132000000000014</c:v>
                </c:pt>
                <c:pt idx="82" formatCode="General">
                  <c:v>0.48374</c:v>
                </c:pt>
                <c:pt idx="83" formatCode="General">
                  <c:v>0.47422000000000003</c:v>
                </c:pt>
                <c:pt idx="84" formatCode="General">
                  <c:v>0.47019</c:v>
                </c:pt>
                <c:pt idx="85" formatCode="General">
                  <c:v>0.48027000000000003</c:v>
                </c:pt>
                <c:pt idx="86" formatCode="General">
                  <c:v>0.45323999999999998</c:v>
                </c:pt>
                <c:pt idx="87" formatCode="General">
                  <c:v>0.4660200000000001</c:v>
                </c:pt>
                <c:pt idx="88" formatCode="General">
                  <c:v>0.45115</c:v>
                </c:pt>
                <c:pt idx="89" formatCode="General">
                  <c:v>0.46144000000000002</c:v>
                </c:pt>
                <c:pt idx="90" formatCode="General">
                  <c:v>0.45890000000000003</c:v>
                </c:pt>
                <c:pt idx="91" formatCode="General">
                  <c:v>0.45650000000000002</c:v>
                </c:pt>
                <c:pt idx="92" formatCode="General">
                  <c:v>0.46593000000000001</c:v>
                </c:pt>
                <c:pt idx="93" formatCode="General">
                  <c:v>0.4513700000000001</c:v>
                </c:pt>
                <c:pt idx="94" formatCode="General">
                  <c:v>0.44262999999999997</c:v>
                </c:pt>
                <c:pt idx="95" formatCode="General">
                  <c:v>0.45432000000000006</c:v>
                </c:pt>
              </c:numCache>
            </c:numRef>
          </c:yVal>
          <c:smooth val="0"/>
        </c:ser>
        <c:dLbls>
          <c:showLegendKey val="0"/>
          <c:showVal val="0"/>
          <c:showCatName val="0"/>
          <c:showSerName val="0"/>
          <c:showPercent val="0"/>
          <c:showBubbleSize val="0"/>
        </c:dLbls>
        <c:axId val="252400768"/>
        <c:axId val="252402688"/>
      </c:scatterChart>
      <c:valAx>
        <c:axId val="252400768"/>
        <c:scaling>
          <c:orientation val="minMax"/>
          <c:max val="225"/>
          <c:min val="120"/>
        </c:scaling>
        <c:delete val="0"/>
        <c:axPos val="b"/>
        <c:title>
          <c:tx>
            <c:rich>
              <a:bodyPr/>
              <a:lstStyle/>
              <a:p>
                <a:pPr>
                  <a:defRPr sz="2400"/>
                </a:pPr>
                <a:r>
                  <a:rPr lang="en-US" sz="2400"/>
                  <a:t>Sample Index</a:t>
                </a:r>
              </a:p>
            </c:rich>
          </c:tx>
          <c:layout/>
          <c:overlay val="0"/>
        </c:title>
        <c:numFmt formatCode="General" sourceLinked="1"/>
        <c:majorTickMark val="none"/>
        <c:minorTickMark val="none"/>
        <c:tickLblPos val="none"/>
        <c:crossAx val="252402688"/>
        <c:crosses val="autoZero"/>
        <c:crossBetween val="midCat"/>
      </c:valAx>
      <c:valAx>
        <c:axId val="252402688"/>
        <c:scaling>
          <c:orientation val="minMax"/>
          <c:max val="1.05"/>
          <c:min val="0"/>
        </c:scaling>
        <c:delete val="0"/>
        <c:axPos val="l"/>
        <c:title>
          <c:tx>
            <c:rich>
              <a:bodyPr rot="-5400000" vert="horz"/>
              <a:lstStyle/>
              <a:p>
                <a:pPr>
                  <a:defRPr sz="2400"/>
                </a:pPr>
                <a:r>
                  <a:rPr lang="en-US" sz="2400"/>
                  <a:t>Correlation</a:t>
                </a:r>
              </a:p>
            </c:rich>
          </c:tx>
          <c:layout/>
          <c:overlay val="0"/>
        </c:title>
        <c:numFmt formatCode="General" sourceLinked="1"/>
        <c:majorTickMark val="none"/>
        <c:minorTickMark val="none"/>
        <c:tickLblPos val="none"/>
        <c:crossAx val="252400768"/>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Sheet11!$A$125:$A$220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Sheet11!$B$125:$B$220</c:f>
              <c:numCache>
                <c:formatCode>General</c:formatCode>
                <c:ptCount val="96"/>
                <c:pt idx="0">
                  <c:v>2.3854000000000003E-4</c:v>
                </c:pt>
                <c:pt idx="1">
                  <c:v>2.5416000000000002E-4</c:v>
                </c:pt>
                <c:pt idx="2">
                  <c:v>2.2992000000000005E-4</c:v>
                </c:pt>
                <c:pt idx="3">
                  <c:v>2.5122000000000002E-4</c:v>
                </c:pt>
                <c:pt idx="4">
                  <c:v>2.3965999999999999E-4</c:v>
                </c:pt>
                <c:pt idx="5" formatCode="0.00E+00">
                  <c:v>9.7748000000000013E-5</c:v>
                </c:pt>
                <c:pt idx="6">
                  <c:v>1.0310999999999999E-4</c:v>
                </c:pt>
                <c:pt idx="7" formatCode="0.00E+00">
                  <c:v>6.7421000000000017E-5</c:v>
                </c:pt>
                <c:pt idx="8" formatCode="0.00E+00">
                  <c:v>7.8194000000000017E-5</c:v>
                </c:pt>
                <c:pt idx="9" formatCode="0.00E+00">
                  <c:v>7.5088000000000024E-5</c:v>
                </c:pt>
                <c:pt idx="10" formatCode="0.00E+00">
                  <c:v>6.9787000000000028E-5</c:v>
                </c:pt>
                <c:pt idx="11" formatCode="0.00E+00">
                  <c:v>4.834100000000001E-5</c:v>
                </c:pt>
                <c:pt idx="12" formatCode="0.00E+00">
                  <c:v>1.6488000000000002E-5</c:v>
                </c:pt>
                <c:pt idx="13" formatCode="0.00E+00">
                  <c:v>8.2371000000000001E-5</c:v>
                </c:pt>
                <c:pt idx="14">
                  <c:v>5.5825000000000004E-4</c:v>
                </c:pt>
                <c:pt idx="15">
                  <c:v>8.7388000000000016E-4</c:v>
                </c:pt>
                <c:pt idx="16">
                  <c:v>1.7778000000000002E-3</c:v>
                </c:pt>
                <c:pt idx="17">
                  <c:v>2.8760999999999995E-3</c:v>
                </c:pt>
                <c:pt idx="18">
                  <c:v>3.1080000000000005E-3</c:v>
                </c:pt>
                <c:pt idx="19">
                  <c:v>7.5702000000000018E-3</c:v>
                </c:pt>
                <c:pt idx="20">
                  <c:v>9.9394000000000027E-3</c:v>
                </c:pt>
                <c:pt idx="21">
                  <c:v>1.2055E-2</c:v>
                </c:pt>
                <c:pt idx="22">
                  <c:v>1.2945999999999999E-2</c:v>
                </c:pt>
                <c:pt idx="23">
                  <c:v>1.3518000000000001E-2</c:v>
                </c:pt>
                <c:pt idx="24">
                  <c:v>1.5317000000000001E-2</c:v>
                </c:pt>
                <c:pt idx="25">
                  <c:v>1.7462999999999999E-2</c:v>
                </c:pt>
                <c:pt idx="26">
                  <c:v>1.8433999999999999E-2</c:v>
                </c:pt>
                <c:pt idx="27">
                  <c:v>2.0490999999999999E-2</c:v>
                </c:pt>
                <c:pt idx="28">
                  <c:v>2.0822E-2</c:v>
                </c:pt>
                <c:pt idx="29">
                  <c:v>2.2668000000000001E-2</c:v>
                </c:pt>
                <c:pt idx="30">
                  <c:v>3.0952E-2</c:v>
                </c:pt>
                <c:pt idx="31">
                  <c:v>3.2242000000000007E-2</c:v>
                </c:pt>
                <c:pt idx="32">
                  <c:v>5.2199000000000002E-2</c:v>
                </c:pt>
                <c:pt idx="33">
                  <c:v>5.9261000000000008E-2</c:v>
                </c:pt>
                <c:pt idx="34">
                  <c:v>7.1435999999999999E-2</c:v>
                </c:pt>
                <c:pt idx="35">
                  <c:v>7.9993000000000022E-2</c:v>
                </c:pt>
                <c:pt idx="36">
                  <c:v>8.5351000000000024E-2</c:v>
                </c:pt>
                <c:pt idx="37">
                  <c:v>9.5510000000000025E-2</c:v>
                </c:pt>
                <c:pt idx="38">
                  <c:v>9.8850000000000021E-2</c:v>
                </c:pt>
                <c:pt idx="39">
                  <c:v>0.14853000000000002</c:v>
                </c:pt>
                <c:pt idx="40">
                  <c:v>0.15477000000000002</c:v>
                </c:pt>
                <c:pt idx="41">
                  <c:v>0.21085000000000001</c:v>
                </c:pt>
                <c:pt idx="42">
                  <c:v>0.23261000000000001</c:v>
                </c:pt>
                <c:pt idx="43">
                  <c:v>0.24551000000000003</c:v>
                </c:pt>
                <c:pt idx="44">
                  <c:v>0.24574000000000001</c:v>
                </c:pt>
                <c:pt idx="45">
                  <c:v>0.25589000000000001</c:v>
                </c:pt>
                <c:pt idx="46">
                  <c:v>0.27973000000000003</c:v>
                </c:pt>
                <c:pt idx="47">
                  <c:v>0.34411000000000008</c:v>
                </c:pt>
                <c:pt idx="48">
                  <c:v>0.35014000000000001</c:v>
                </c:pt>
                <c:pt idx="49">
                  <c:v>0.43906000000000006</c:v>
                </c:pt>
                <c:pt idx="50">
                  <c:v>0.44276000000000004</c:v>
                </c:pt>
                <c:pt idx="51">
                  <c:v>0.46560000000000001</c:v>
                </c:pt>
                <c:pt idx="52">
                  <c:v>0.47570000000000001</c:v>
                </c:pt>
                <c:pt idx="53">
                  <c:v>0.4945500000000001</c:v>
                </c:pt>
                <c:pt idx="54">
                  <c:v>0.54074000000000011</c:v>
                </c:pt>
                <c:pt idx="55">
                  <c:v>0.56076999999999999</c:v>
                </c:pt>
                <c:pt idx="56">
                  <c:v>0.65623000000000009</c:v>
                </c:pt>
                <c:pt idx="57">
                  <c:v>0.66426000000000007</c:v>
                </c:pt>
                <c:pt idx="58">
                  <c:v>0.71052999999999999</c:v>
                </c:pt>
                <c:pt idx="59">
                  <c:v>0.72101999999999999</c:v>
                </c:pt>
                <c:pt idx="60">
                  <c:v>0.72462000000000015</c:v>
                </c:pt>
                <c:pt idx="61">
                  <c:v>0.74155000000000004</c:v>
                </c:pt>
                <c:pt idx="62">
                  <c:v>0.74986000000000008</c:v>
                </c:pt>
                <c:pt idx="63">
                  <c:v>0.76770000000000016</c:v>
                </c:pt>
                <c:pt idx="64">
                  <c:v>0.77672000000000008</c:v>
                </c:pt>
                <c:pt idx="65">
                  <c:v>0.78061999999999998</c:v>
                </c:pt>
                <c:pt idx="66">
                  <c:v>0.78649000000000002</c:v>
                </c:pt>
                <c:pt idx="67">
                  <c:v>0.80137999999999998</c:v>
                </c:pt>
                <c:pt idx="68">
                  <c:v>0.81367000000000012</c:v>
                </c:pt>
                <c:pt idx="69">
                  <c:v>0.87003000000000008</c:v>
                </c:pt>
                <c:pt idx="70">
                  <c:v>0.87683999999999995</c:v>
                </c:pt>
                <c:pt idx="71">
                  <c:v>0.89883000000000002</c:v>
                </c:pt>
                <c:pt idx="72">
                  <c:v>0.92165000000000008</c:v>
                </c:pt>
                <c:pt idx="73">
                  <c:v>0.93422000000000005</c:v>
                </c:pt>
                <c:pt idx="74">
                  <c:v>0.96096999999999999</c:v>
                </c:pt>
                <c:pt idx="75">
                  <c:v>0.99389000000000005</c:v>
                </c:pt>
                <c:pt idx="76">
                  <c:v>0.99285000000000001</c:v>
                </c:pt>
                <c:pt idx="77">
                  <c:v>0.98649999999999993</c:v>
                </c:pt>
                <c:pt idx="78">
                  <c:v>0.97898000000000007</c:v>
                </c:pt>
                <c:pt idx="79">
                  <c:v>0.97338000000000002</c:v>
                </c:pt>
                <c:pt idx="80">
                  <c:v>0.97518000000000005</c:v>
                </c:pt>
                <c:pt idx="81">
                  <c:v>0.97353000000000001</c:v>
                </c:pt>
                <c:pt idx="82">
                  <c:v>0.9706300000000001</c:v>
                </c:pt>
                <c:pt idx="83">
                  <c:v>0.96130000000000004</c:v>
                </c:pt>
                <c:pt idx="84">
                  <c:v>0.96883000000000008</c:v>
                </c:pt>
                <c:pt idx="85">
                  <c:v>0.96000399999999997</c:v>
                </c:pt>
                <c:pt idx="86">
                  <c:v>0.95800000000000007</c:v>
                </c:pt>
                <c:pt idx="87">
                  <c:v>0.95970000000000011</c:v>
                </c:pt>
                <c:pt idx="88">
                  <c:v>0.95450000000000002</c:v>
                </c:pt>
                <c:pt idx="89">
                  <c:v>0.95009999999999994</c:v>
                </c:pt>
                <c:pt idx="90">
                  <c:v>0.95130000000000003</c:v>
                </c:pt>
                <c:pt idx="91">
                  <c:v>0.95137000000000005</c:v>
                </c:pt>
                <c:pt idx="92">
                  <c:v>0.94710000000000005</c:v>
                </c:pt>
                <c:pt idx="93">
                  <c:v>0.94990000000000008</c:v>
                </c:pt>
                <c:pt idx="94">
                  <c:v>0.94610000000000005</c:v>
                </c:pt>
                <c:pt idx="95">
                  <c:v>0.94162000000000012</c:v>
                </c:pt>
              </c:numCache>
            </c:numRef>
          </c:yVal>
          <c:smooth val="0"/>
        </c:ser>
        <c:ser>
          <c:idx val="1"/>
          <c:order val="1"/>
          <c:spPr>
            <a:ln w="44450"/>
          </c:spPr>
          <c:marker>
            <c:symbol val="none"/>
          </c:marker>
          <c:xVal>
            <c:numRef>
              <c:f>Sheet11!$C$125:$C$220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Sheet11!$D$125:$D$220</c:f>
              <c:numCache>
                <c:formatCode>General</c:formatCode>
                <c:ptCount val="96"/>
                <c:pt idx="0">
                  <c:v>8.9402000000000014E-4</c:v>
                </c:pt>
                <c:pt idx="1">
                  <c:v>7.8205000000000006E-4</c:v>
                </c:pt>
                <c:pt idx="2">
                  <c:v>4.4990000000000004E-4</c:v>
                </c:pt>
                <c:pt idx="3">
                  <c:v>3.1641000000000009E-3</c:v>
                </c:pt>
                <c:pt idx="4">
                  <c:v>3.0693000000000007E-4</c:v>
                </c:pt>
                <c:pt idx="5">
                  <c:v>3.1742000000000006E-4</c:v>
                </c:pt>
                <c:pt idx="6">
                  <c:v>3.5622000000000008E-4</c:v>
                </c:pt>
                <c:pt idx="7">
                  <c:v>4.904000000000001E-4</c:v>
                </c:pt>
                <c:pt idx="8">
                  <c:v>4.6409000000000006E-4</c:v>
                </c:pt>
                <c:pt idx="9">
                  <c:v>4.631800000000001E-4</c:v>
                </c:pt>
                <c:pt idx="10">
                  <c:v>5.0738000000000016E-3</c:v>
                </c:pt>
                <c:pt idx="11">
                  <c:v>5.7414000000000015E-3</c:v>
                </c:pt>
                <c:pt idx="12">
                  <c:v>1.0314E-2</c:v>
                </c:pt>
                <c:pt idx="13">
                  <c:v>1.1797E-2</c:v>
                </c:pt>
                <c:pt idx="14">
                  <c:v>1.1805000000000003E-2</c:v>
                </c:pt>
                <c:pt idx="15">
                  <c:v>1.2558E-2</c:v>
                </c:pt>
                <c:pt idx="16">
                  <c:v>1.2558E-2</c:v>
                </c:pt>
                <c:pt idx="17">
                  <c:v>2.9092E-2</c:v>
                </c:pt>
                <c:pt idx="18">
                  <c:v>3.9332000000000006E-2</c:v>
                </c:pt>
                <c:pt idx="19">
                  <c:v>7.2912000000000018E-2</c:v>
                </c:pt>
                <c:pt idx="20">
                  <c:v>8.3083000000000004E-2</c:v>
                </c:pt>
                <c:pt idx="21">
                  <c:v>0.12801000000000001</c:v>
                </c:pt>
                <c:pt idx="22">
                  <c:v>0.12856999999999999</c:v>
                </c:pt>
                <c:pt idx="23">
                  <c:v>0.12756999999999999</c:v>
                </c:pt>
                <c:pt idx="24">
                  <c:v>0.13911000000000001</c:v>
                </c:pt>
                <c:pt idx="25">
                  <c:v>0.15205000000000002</c:v>
                </c:pt>
                <c:pt idx="26">
                  <c:v>0.17804000000000003</c:v>
                </c:pt>
                <c:pt idx="27">
                  <c:v>0.20195000000000002</c:v>
                </c:pt>
                <c:pt idx="28">
                  <c:v>0.25222</c:v>
                </c:pt>
                <c:pt idx="29">
                  <c:v>0.24939000000000003</c:v>
                </c:pt>
                <c:pt idx="30">
                  <c:v>0.25636000000000003</c:v>
                </c:pt>
                <c:pt idx="31">
                  <c:v>0.25628999999999996</c:v>
                </c:pt>
                <c:pt idx="32">
                  <c:v>0.26153000000000004</c:v>
                </c:pt>
                <c:pt idx="33">
                  <c:v>0.27677000000000002</c:v>
                </c:pt>
                <c:pt idx="34">
                  <c:v>0.28339000000000009</c:v>
                </c:pt>
                <c:pt idx="35">
                  <c:v>0.29775000000000001</c:v>
                </c:pt>
                <c:pt idx="36">
                  <c:v>0.30452000000000007</c:v>
                </c:pt>
                <c:pt idx="37">
                  <c:v>0.30641000000000007</c:v>
                </c:pt>
                <c:pt idx="38">
                  <c:v>0.31258000000000008</c:v>
                </c:pt>
                <c:pt idx="39">
                  <c:v>0.32351000000000008</c:v>
                </c:pt>
                <c:pt idx="40">
                  <c:v>0.32624000000000003</c:v>
                </c:pt>
                <c:pt idx="41">
                  <c:v>0.32582000000000011</c:v>
                </c:pt>
                <c:pt idx="42">
                  <c:v>0.36617000000000005</c:v>
                </c:pt>
                <c:pt idx="43">
                  <c:v>0.38287000000000015</c:v>
                </c:pt>
                <c:pt idx="44">
                  <c:v>0.39510000000000006</c:v>
                </c:pt>
                <c:pt idx="45">
                  <c:v>0.40126000000000001</c:v>
                </c:pt>
                <c:pt idx="46">
                  <c:v>0.40132000000000007</c:v>
                </c:pt>
                <c:pt idx="47">
                  <c:v>0.40092000000000005</c:v>
                </c:pt>
                <c:pt idx="48">
                  <c:v>0.40176000000000001</c:v>
                </c:pt>
                <c:pt idx="49">
                  <c:v>0.41259000000000001</c:v>
                </c:pt>
                <c:pt idx="50">
                  <c:v>0.4233300000000001</c:v>
                </c:pt>
                <c:pt idx="51">
                  <c:v>0.42501000000000005</c:v>
                </c:pt>
                <c:pt idx="52">
                  <c:v>0.42997000000000007</c:v>
                </c:pt>
                <c:pt idx="53">
                  <c:v>0.43866000000000011</c:v>
                </c:pt>
                <c:pt idx="54">
                  <c:v>0.4614700000000001</c:v>
                </c:pt>
                <c:pt idx="55">
                  <c:v>0.46355000000000002</c:v>
                </c:pt>
                <c:pt idx="56">
                  <c:v>0.46399000000000001</c:v>
                </c:pt>
                <c:pt idx="57">
                  <c:v>0.48246000000000006</c:v>
                </c:pt>
                <c:pt idx="58">
                  <c:v>0.51182000000000005</c:v>
                </c:pt>
                <c:pt idx="59">
                  <c:v>0.52635999999999994</c:v>
                </c:pt>
                <c:pt idx="60">
                  <c:v>0.51707999999999998</c:v>
                </c:pt>
                <c:pt idx="61">
                  <c:v>0.50940999999999992</c:v>
                </c:pt>
                <c:pt idx="62">
                  <c:v>0.49930000000000008</c:v>
                </c:pt>
                <c:pt idx="63">
                  <c:v>0.49215000000000003</c:v>
                </c:pt>
                <c:pt idx="64">
                  <c:v>0.49021000000000003</c:v>
                </c:pt>
                <c:pt idx="65">
                  <c:v>0.50072000000000005</c:v>
                </c:pt>
                <c:pt idx="66">
                  <c:v>0.49224000000000001</c:v>
                </c:pt>
                <c:pt idx="67">
                  <c:v>0.49869000000000002</c:v>
                </c:pt>
                <c:pt idx="68">
                  <c:v>0.4942700000000001</c:v>
                </c:pt>
                <c:pt idx="69">
                  <c:v>0.4930500000000001</c:v>
                </c:pt>
                <c:pt idx="70">
                  <c:v>0.48244000000000004</c:v>
                </c:pt>
                <c:pt idx="71">
                  <c:v>0.48132000000000014</c:v>
                </c:pt>
                <c:pt idx="72">
                  <c:v>0.48374</c:v>
                </c:pt>
                <c:pt idx="73">
                  <c:v>0.47422000000000003</c:v>
                </c:pt>
                <c:pt idx="74">
                  <c:v>0.47019</c:v>
                </c:pt>
                <c:pt idx="75">
                  <c:v>0.48027000000000003</c:v>
                </c:pt>
                <c:pt idx="76">
                  <c:v>0.45323999999999998</c:v>
                </c:pt>
                <c:pt idx="77">
                  <c:v>0.4660200000000001</c:v>
                </c:pt>
                <c:pt idx="78">
                  <c:v>0.45115</c:v>
                </c:pt>
                <c:pt idx="79">
                  <c:v>0.46144000000000002</c:v>
                </c:pt>
                <c:pt idx="80">
                  <c:v>0.45890000000000003</c:v>
                </c:pt>
                <c:pt idx="81">
                  <c:v>0.45650000000000002</c:v>
                </c:pt>
                <c:pt idx="82">
                  <c:v>0.46593000000000001</c:v>
                </c:pt>
                <c:pt idx="83">
                  <c:v>0.4513700000000001</c:v>
                </c:pt>
                <c:pt idx="84">
                  <c:v>0.44262999999999997</c:v>
                </c:pt>
                <c:pt idx="85">
                  <c:v>0.45432000000000006</c:v>
                </c:pt>
                <c:pt idx="86">
                  <c:v>0.45270000000000005</c:v>
                </c:pt>
                <c:pt idx="87">
                  <c:v>0.45656000000000002</c:v>
                </c:pt>
                <c:pt idx="88">
                  <c:v>0.45983000000000002</c:v>
                </c:pt>
                <c:pt idx="89">
                  <c:v>0.47065000000000001</c:v>
                </c:pt>
                <c:pt idx="90">
                  <c:v>0.46998000000000006</c:v>
                </c:pt>
                <c:pt idx="91">
                  <c:v>0.45376</c:v>
                </c:pt>
                <c:pt idx="92">
                  <c:v>0.44688000000000005</c:v>
                </c:pt>
                <c:pt idx="93">
                  <c:v>0.45194000000000001</c:v>
                </c:pt>
                <c:pt idx="94">
                  <c:v>0.4503700000000001</c:v>
                </c:pt>
                <c:pt idx="95">
                  <c:v>0.45350000000000001</c:v>
                </c:pt>
              </c:numCache>
            </c:numRef>
          </c:yVal>
          <c:smooth val="0"/>
        </c:ser>
        <c:dLbls>
          <c:showLegendKey val="0"/>
          <c:showVal val="0"/>
          <c:showCatName val="0"/>
          <c:showSerName val="0"/>
          <c:showPercent val="0"/>
          <c:showBubbleSize val="0"/>
        </c:dLbls>
        <c:axId val="252906112"/>
        <c:axId val="252924672"/>
      </c:scatterChart>
      <c:valAx>
        <c:axId val="252906112"/>
        <c:scaling>
          <c:orientation val="minMax"/>
          <c:max val="225"/>
          <c:min val="120"/>
        </c:scaling>
        <c:delete val="0"/>
        <c:axPos val="b"/>
        <c:title>
          <c:tx>
            <c:rich>
              <a:bodyPr/>
              <a:lstStyle/>
              <a:p>
                <a:pPr>
                  <a:defRPr sz="2400"/>
                </a:pPr>
                <a:r>
                  <a:rPr lang="en-US" sz="2400"/>
                  <a:t>Sample Index</a:t>
                </a:r>
              </a:p>
            </c:rich>
          </c:tx>
          <c:layout/>
          <c:overlay val="0"/>
        </c:title>
        <c:numFmt formatCode="General" sourceLinked="1"/>
        <c:majorTickMark val="none"/>
        <c:minorTickMark val="none"/>
        <c:tickLblPos val="none"/>
        <c:crossAx val="252924672"/>
        <c:crosses val="autoZero"/>
        <c:crossBetween val="midCat"/>
      </c:valAx>
      <c:valAx>
        <c:axId val="252924672"/>
        <c:scaling>
          <c:orientation val="minMax"/>
          <c:max val="1.05"/>
          <c:min val="0"/>
        </c:scaling>
        <c:delete val="0"/>
        <c:axPos val="l"/>
        <c:title>
          <c:tx>
            <c:rich>
              <a:bodyPr rot="-5400000" vert="horz"/>
              <a:lstStyle/>
              <a:p>
                <a:pPr>
                  <a:defRPr sz="2400"/>
                </a:pPr>
                <a:r>
                  <a:rPr lang="en-US" sz="2400"/>
                  <a:t>Correlation</a:t>
                </a:r>
              </a:p>
            </c:rich>
          </c:tx>
          <c:layout/>
          <c:overlay val="0"/>
        </c:title>
        <c:numFmt formatCode="General" sourceLinked="1"/>
        <c:majorTickMark val="none"/>
        <c:minorTickMark val="none"/>
        <c:tickLblPos val="none"/>
        <c:crossAx val="252906112"/>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44450"/>
          </c:spPr>
          <c:marker>
            <c:symbol val="none"/>
          </c:marker>
          <c:xVal>
            <c:numRef>
              <c:f>Sheet11!$A$125:$A$220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Sheet11!$B$125:$B$220</c:f>
              <c:numCache>
                <c:formatCode>General</c:formatCode>
                <c:ptCount val="96"/>
                <c:pt idx="0">
                  <c:v>2.3854000000000003E-4</c:v>
                </c:pt>
                <c:pt idx="1">
                  <c:v>2.5416000000000002E-4</c:v>
                </c:pt>
                <c:pt idx="2">
                  <c:v>2.2992000000000005E-4</c:v>
                </c:pt>
                <c:pt idx="3">
                  <c:v>2.5122000000000002E-4</c:v>
                </c:pt>
                <c:pt idx="4">
                  <c:v>2.3965999999999999E-4</c:v>
                </c:pt>
                <c:pt idx="5" formatCode="0.00E+00">
                  <c:v>9.7748000000000013E-5</c:v>
                </c:pt>
                <c:pt idx="6">
                  <c:v>1.0310999999999999E-4</c:v>
                </c:pt>
                <c:pt idx="7" formatCode="0.00E+00">
                  <c:v>6.7421000000000017E-5</c:v>
                </c:pt>
                <c:pt idx="8" formatCode="0.00E+00">
                  <c:v>7.8194000000000017E-5</c:v>
                </c:pt>
                <c:pt idx="9" formatCode="0.00E+00">
                  <c:v>7.5088000000000024E-5</c:v>
                </c:pt>
                <c:pt idx="10" formatCode="0.00E+00">
                  <c:v>6.9787000000000028E-5</c:v>
                </c:pt>
                <c:pt idx="11" formatCode="0.00E+00">
                  <c:v>4.834100000000001E-5</c:v>
                </c:pt>
                <c:pt idx="12" formatCode="0.00E+00">
                  <c:v>1.6488000000000002E-5</c:v>
                </c:pt>
                <c:pt idx="13" formatCode="0.00E+00">
                  <c:v>8.2371000000000001E-5</c:v>
                </c:pt>
                <c:pt idx="14">
                  <c:v>5.5825000000000004E-4</c:v>
                </c:pt>
                <c:pt idx="15">
                  <c:v>8.7388000000000016E-4</c:v>
                </c:pt>
                <c:pt idx="16">
                  <c:v>1.7778000000000002E-3</c:v>
                </c:pt>
                <c:pt idx="17">
                  <c:v>2.8760999999999995E-3</c:v>
                </c:pt>
                <c:pt idx="18">
                  <c:v>3.1080000000000005E-3</c:v>
                </c:pt>
                <c:pt idx="19">
                  <c:v>7.5702000000000018E-3</c:v>
                </c:pt>
                <c:pt idx="20">
                  <c:v>9.9394000000000027E-3</c:v>
                </c:pt>
                <c:pt idx="21">
                  <c:v>1.2055E-2</c:v>
                </c:pt>
                <c:pt idx="22">
                  <c:v>1.2945999999999999E-2</c:v>
                </c:pt>
                <c:pt idx="23">
                  <c:v>1.3518000000000001E-2</c:v>
                </c:pt>
                <c:pt idx="24">
                  <c:v>1.5317000000000001E-2</c:v>
                </c:pt>
                <c:pt idx="25">
                  <c:v>1.7462999999999999E-2</c:v>
                </c:pt>
                <c:pt idx="26">
                  <c:v>1.8433999999999999E-2</c:v>
                </c:pt>
                <c:pt idx="27">
                  <c:v>2.0490999999999999E-2</c:v>
                </c:pt>
                <c:pt idx="28">
                  <c:v>2.0822E-2</c:v>
                </c:pt>
                <c:pt idx="29">
                  <c:v>2.2668000000000001E-2</c:v>
                </c:pt>
                <c:pt idx="30">
                  <c:v>3.0952E-2</c:v>
                </c:pt>
                <c:pt idx="31">
                  <c:v>3.2242000000000007E-2</c:v>
                </c:pt>
                <c:pt idx="32">
                  <c:v>5.2199000000000002E-2</c:v>
                </c:pt>
                <c:pt idx="33">
                  <c:v>5.9261000000000008E-2</c:v>
                </c:pt>
                <c:pt idx="34">
                  <c:v>7.1435999999999999E-2</c:v>
                </c:pt>
                <c:pt idx="35">
                  <c:v>7.9993000000000022E-2</c:v>
                </c:pt>
                <c:pt idx="36">
                  <c:v>8.5351000000000024E-2</c:v>
                </c:pt>
                <c:pt idx="37">
                  <c:v>9.5510000000000025E-2</c:v>
                </c:pt>
                <c:pt idx="38">
                  <c:v>9.8850000000000021E-2</c:v>
                </c:pt>
                <c:pt idx="39">
                  <c:v>0.14853000000000002</c:v>
                </c:pt>
                <c:pt idx="40">
                  <c:v>0.15477000000000002</c:v>
                </c:pt>
                <c:pt idx="41">
                  <c:v>0.21085000000000001</c:v>
                </c:pt>
                <c:pt idx="42">
                  <c:v>0.23261000000000001</c:v>
                </c:pt>
                <c:pt idx="43">
                  <c:v>0.24551000000000003</c:v>
                </c:pt>
                <c:pt idx="44">
                  <c:v>0.24574000000000001</c:v>
                </c:pt>
                <c:pt idx="45">
                  <c:v>0.25589000000000001</c:v>
                </c:pt>
                <c:pt idx="46">
                  <c:v>0.27973000000000003</c:v>
                </c:pt>
                <c:pt idx="47">
                  <c:v>0.34411000000000008</c:v>
                </c:pt>
                <c:pt idx="48">
                  <c:v>0.35014000000000001</c:v>
                </c:pt>
                <c:pt idx="49">
                  <c:v>0.43906000000000006</c:v>
                </c:pt>
                <c:pt idx="50">
                  <c:v>0.44276000000000004</c:v>
                </c:pt>
                <c:pt idx="51">
                  <c:v>0.46560000000000001</c:v>
                </c:pt>
                <c:pt idx="52">
                  <c:v>0.47570000000000001</c:v>
                </c:pt>
                <c:pt idx="53">
                  <c:v>0.4945500000000001</c:v>
                </c:pt>
                <c:pt idx="54">
                  <c:v>0.54074000000000011</c:v>
                </c:pt>
                <c:pt idx="55">
                  <c:v>0.56076999999999999</c:v>
                </c:pt>
                <c:pt idx="56">
                  <c:v>0.65623000000000009</c:v>
                </c:pt>
                <c:pt idx="57">
                  <c:v>0.66426000000000007</c:v>
                </c:pt>
                <c:pt idx="58">
                  <c:v>0.71052999999999999</c:v>
                </c:pt>
                <c:pt idx="59">
                  <c:v>0.72101999999999999</c:v>
                </c:pt>
                <c:pt idx="60">
                  <c:v>0.72462000000000015</c:v>
                </c:pt>
                <c:pt idx="61">
                  <c:v>0.74155000000000004</c:v>
                </c:pt>
                <c:pt idx="62">
                  <c:v>0.74986000000000008</c:v>
                </c:pt>
                <c:pt idx="63">
                  <c:v>0.76770000000000016</c:v>
                </c:pt>
                <c:pt idx="64">
                  <c:v>0.77672000000000008</c:v>
                </c:pt>
                <c:pt idx="65">
                  <c:v>0.78061999999999998</c:v>
                </c:pt>
                <c:pt idx="66">
                  <c:v>0.78649000000000002</c:v>
                </c:pt>
                <c:pt idx="67">
                  <c:v>0.80137999999999998</c:v>
                </c:pt>
                <c:pt idx="68">
                  <c:v>0.81367000000000012</c:v>
                </c:pt>
                <c:pt idx="69">
                  <c:v>0.87003000000000008</c:v>
                </c:pt>
                <c:pt idx="70">
                  <c:v>0.87683999999999995</c:v>
                </c:pt>
                <c:pt idx="71">
                  <c:v>0.89883000000000002</c:v>
                </c:pt>
                <c:pt idx="72">
                  <c:v>0.92165000000000008</c:v>
                </c:pt>
                <c:pt idx="73">
                  <c:v>0.93422000000000005</c:v>
                </c:pt>
                <c:pt idx="74">
                  <c:v>0.96096999999999999</c:v>
                </c:pt>
                <c:pt idx="75">
                  <c:v>0.99389000000000005</c:v>
                </c:pt>
                <c:pt idx="76">
                  <c:v>0.99285000000000001</c:v>
                </c:pt>
                <c:pt idx="77">
                  <c:v>0.98649999999999993</c:v>
                </c:pt>
                <c:pt idx="78">
                  <c:v>0.97898000000000007</c:v>
                </c:pt>
                <c:pt idx="79">
                  <c:v>0.97338000000000002</c:v>
                </c:pt>
                <c:pt idx="80">
                  <c:v>0.97518000000000005</c:v>
                </c:pt>
                <c:pt idx="81">
                  <c:v>0.97353000000000001</c:v>
                </c:pt>
                <c:pt idx="82">
                  <c:v>0.9706300000000001</c:v>
                </c:pt>
                <c:pt idx="83">
                  <c:v>0.96130000000000004</c:v>
                </c:pt>
                <c:pt idx="84">
                  <c:v>0.96883000000000008</c:v>
                </c:pt>
                <c:pt idx="85">
                  <c:v>0.96000399999999997</c:v>
                </c:pt>
                <c:pt idx="86">
                  <c:v>0.95800000000000007</c:v>
                </c:pt>
                <c:pt idx="87">
                  <c:v>0.95970000000000011</c:v>
                </c:pt>
                <c:pt idx="88">
                  <c:v>0.95450000000000002</c:v>
                </c:pt>
                <c:pt idx="89">
                  <c:v>0.95009999999999994</c:v>
                </c:pt>
                <c:pt idx="90">
                  <c:v>0.95130000000000003</c:v>
                </c:pt>
                <c:pt idx="91">
                  <c:v>0.95137000000000005</c:v>
                </c:pt>
                <c:pt idx="92">
                  <c:v>0.94710000000000005</c:v>
                </c:pt>
                <c:pt idx="93">
                  <c:v>0.94990000000000008</c:v>
                </c:pt>
                <c:pt idx="94">
                  <c:v>0.94610000000000005</c:v>
                </c:pt>
                <c:pt idx="95">
                  <c:v>0.94162000000000012</c:v>
                </c:pt>
              </c:numCache>
            </c:numRef>
          </c:yVal>
          <c:smooth val="0"/>
        </c:ser>
        <c:ser>
          <c:idx val="1"/>
          <c:order val="1"/>
          <c:spPr>
            <a:ln w="44450"/>
          </c:spPr>
          <c:marker>
            <c:symbol val="none"/>
          </c:marker>
          <c:xVal>
            <c:numRef>
              <c:f>Sheet11!$C$125:$C$220</c:f>
              <c:numCache>
                <c:formatCode>General</c:formatCode>
                <c:ptCount val="96"/>
                <c:pt idx="0">
                  <c:v>125</c:v>
                </c:pt>
                <c:pt idx="1">
                  <c:v>126</c:v>
                </c:pt>
                <c:pt idx="2">
                  <c:v>127</c:v>
                </c:pt>
                <c:pt idx="3">
                  <c:v>128</c:v>
                </c:pt>
                <c:pt idx="4">
                  <c:v>129</c:v>
                </c:pt>
                <c:pt idx="5">
                  <c:v>130</c:v>
                </c:pt>
                <c:pt idx="6">
                  <c:v>131</c:v>
                </c:pt>
                <c:pt idx="7">
                  <c:v>132</c:v>
                </c:pt>
                <c:pt idx="8">
                  <c:v>133</c:v>
                </c:pt>
                <c:pt idx="9">
                  <c:v>134</c:v>
                </c:pt>
                <c:pt idx="10">
                  <c:v>135</c:v>
                </c:pt>
                <c:pt idx="11">
                  <c:v>136</c:v>
                </c:pt>
                <c:pt idx="12">
                  <c:v>137</c:v>
                </c:pt>
                <c:pt idx="13">
                  <c:v>138</c:v>
                </c:pt>
                <c:pt idx="14">
                  <c:v>139</c:v>
                </c:pt>
                <c:pt idx="15">
                  <c:v>140</c:v>
                </c:pt>
                <c:pt idx="16">
                  <c:v>141</c:v>
                </c:pt>
                <c:pt idx="17">
                  <c:v>142</c:v>
                </c:pt>
                <c:pt idx="18">
                  <c:v>143</c:v>
                </c:pt>
                <c:pt idx="19">
                  <c:v>144</c:v>
                </c:pt>
                <c:pt idx="20">
                  <c:v>145</c:v>
                </c:pt>
                <c:pt idx="21">
                  <c:v>146</c:v>
                </c:pt>
                <c:pt idx="22">
                  <c:v>147</c:v>
                </c:pt>
                <c:pt idx="23">
                  <c:v>148</c:v>
                </c:pt>
                <c:pt idx="24">
                  <c:v>149</c:v>
                </c:pt>
                <c:pt idx="25">
                  <c:v>150</c:v>
                </c:pt>
                <c:pt idx="26">
                  <c:v>151</c:v>
                </c:pt>
                <c:pt idx="27">
                  <c:v>152</c:v>
                </c:pt>
                <c:pt idx="28">
                  <c:v>153</c:v>
                </c:pt>
                <c:pt idx="29">
                  <c:v>154</c:v>
                </c:pt>
                <c:pt idx="30">
                  <c:v>155</c:v>
                </c:pt>
                <c:pt idx="31">
                  <c:v>156</c:v>
                </c:pt>
                <c:pt idx="32">
                  <c:v>157</c:v>
                </c:pt>
                <c:pt idx="33">
                  <c:v>158</c:v>
                </c:pt>
                <c:pt idx="34">
                  <c:v>159</c:v>
                </c:pt>
                <c:pt idx="35">
                  <c:v>160</c:v>
                </c:pt>
                <c:pt idx="36">
                  <c:v>161</c:v>
                </c:pt>
                <c:pt idx="37">
                  <c:v>162</c:v>
                </c:pt>
                <c:pt idx="38">
                  <c:v>163</c:v>
                </c:pt>
                <c:pt idx="39">
                  <c:v>164</c:v>
                </c:pt>
                <c:pt idx="40">
                  <c:v>165</c:v>
                </c:pt>
                <c:pt idx="41">
                  <c:v>166</c:v>
                </c:pt>
                <c:pt idx="42">
                  <c:v>167</c:v>
                </c:pt>
                <c:pt idx="43">
                  <c:v>168</c:v>
                </c:pt>
                <c:pt idx="44">
                  <c:v>169</c:v>
                </c:pt>
                <c:pt idx="45">
                  <c:v>170</c:v>
                </c:pt>
                <c:pt idx="46">
                  <c:v>171</c:v>
                </c:pt>
                <c:pt idx="47">
                  <c:v>172</c:v>
                </c:pt>
                <c:pt idx="48">
                  <c:v>173</c:v>
                </c:pt>
                <c:pt idx="49">
                  <c:v>174</c:v>
                </c:pt>
                <c:pt idx="50">
                  <c:v>175</c:v>
                </c:pt>
                <c:pt idx="51">
                  <c:v>176</c:v>
                </c:pt>
                <c:pt idx="52">
                  <c:v>177</c:v>
                </c:pt>
                <c:pt idx="53">
                  <c:v>178</c:v>
                </c:pt>
                <c:pt idx="54">
                  <c:v>179</c:v>
                </c:pt>
                <c:pt idx="55">
                  <c:v>180</c:v>
                </c:pt>
                <c:pt idx="56">
                  <c:v>181</c:v>
                </c:pt>
                <c:pt idx="57">
                  <c:v>182</c:v>
                </c:pt>
                <c:pt idx="58">
                  <c:v>183</c:v>
                </c:pt>
                <c:pt idx="59">
                  <c:v>184</c:v>
                </c:pt>
                <c:pt idx="60">
                  <c:v>185</c:v>
                </c:pt>
                <c:pt idx="61">
                  <c:v>186</c:v>
                </c:pt>
                <c:pt idx="62">
                  <c:v>187</c:v>
                </c:pt>
                <c:pt idx="63">
                  <c:v>188</c:v>
                </c:pt>
                <c:pt idx="64">
                  <c:v>189</c:v>
                </c:pt>
                <c:pt idx="65">
                  <c:v>190</c:v>
                </c:pt>
                <c:pt idx="66">
                  <c:v>191</c:v>
                </c:pt>
                <c:pt idx="67">
                  <c:v>192</c:v>
                </c:pt>
                <c:pt idx="68">
                  <c:v>193</c:v>
                </c:pt>
                <c:pt idx="69">
                  <c:v>194</c:v>
                </c:pt>
                <c:pt idx="70">
                  <c:v>195</c:v>
                </c:pt>
                <c:pt idx="71">
                  <c:v>196</c:v>
                </c:pt>
                <c:pt idx="72">
                  <c:v>197</c:v>
                </c:pt>
                <c:pt idx="73">
                  <c:v>198</c:v>
                </c:pt>
                <c:pt idx="74">
                  <c:v>199</c:v>
                </c:pt>
                <c:pt idx="75">
                  <c:v>200</c:v>
                </c:pt>
                <c:pt idx="76">
                  <c:v>201</c:v>
                </c:pt>
                <c:pt idx="77">
                  <c:v>202</c:v>
                </c:pt>
                <c:pt idx="78">
                  <c:v>203</c:v>
                </c:pt>
                <c:pt idx="79">
                  <c:v>204</c:v>
                </c:pt>
                <c:pt idx="80">
                  <c:v>205</c:v>
                </c:pt>
                <c:pt idx="81">
                  <c:v>206</c:v>
                </c:pt>
                <c:pt idx="82">
                  <c:v>207</c:v>
                </c:pt>
                <c:pt idx="83">
                  <c:v>208</c:v>
                </c:pt>
                <c:pt idx="84">
                  <c:v>209</c:v>
                </c:pt>
                <c:pt idx="85">
                  <c:v>210</c:v>
                </c:pt>
                <c:pt idx="86">
                  <c:v>211</c:v>
                </c:pt>
                <c:pt idx="87">
                  <c:v>212</c:v>
                </c:pt>
                <c:pt idx="88">
                  <c:v>213</c:v>
                </c:pt>
                <c:pt idx="89">
                  <c:v>214</c:v>
                </c:pt>
                <c:pt idx="90">
                  <c:v>215</c:v>
                </c:pt>
                <c:pt idx="91">
                  <c:v>216</c:v>
                </c:pt>
                <c:pt idx="92">
                  <c:v>217</c:v>
                </c:pt>
                <c:pt idx="93">
                  <c:v>218</c:v>
                </c:pt>
                <c:pt idx="94">
                  <c:v>219</c:v>
                </c:pt>
                <c:pt idx="95">
                  <c:v>220</c:v>
                </c:pt>
              </c:numCache>
            </c:numRef>
          </c:xVal>
          <c:yVal>
            <c:numRef>
              <c:f>Sheet11!$D$125:$D$220</c:f>
              <c:numCache>
                <c:formatCode>General</c:formatCode>
                <c:ptCount val="96"/>
                <c:pt idx="0">
                  <c:v>8.9402000000000014E-4</c:v>
                </c:pt>
                <c:pt idx="1">
                  <c:v>7.8205000000000006E-4</c:v>
                </c:pt>
                <c:pt idx="2">
                  <c:v>4.4990000000000004E-4</c:v>
                </c:pt>
                <c:pt idx="3">
                  <c:v>3.1641000000000009E-3</c:v>
                </c:pt>
                <c:pt idx="4">
                  <c:v>3.0693000000000007E-4</c:v>
                </c:pt>
                <c:pt idx="5">
                  <c:v>3.1742000000000006E-4</c:v>
                </c:pt>
                <c:pt idx="6">
                  <c:v>3.5622000000000008E-4</c:v>
                </c:pt>
                <c:pt idx="7">
                  <c:v>4.904000000000001E-4</c:v>
                </c:pt>
                <c:pt idx="8">
                  <c:v>4.6409000000000006E-4</c:v>
                </c:pt>
                <c:pt idx="9">
                  <c:v>4.631800000000001E-4</c:v>
                </c:pt>
                <c:pt idx="10">
                  <c:v>5.0738000000000016E-3</c:v>
                </c:pt>
                <c:pt idx="11">
                  <c:v>5.7414000000000015E-3</c:v>
                </c:pt>
                <c:pt idx="12">
                  <c:v>1.0314E-2</c:v>
                </c:pt>
                <c:pt idx="13">
                  <c:v>1.1797E-2</c:v>
                </c:pt>
                <c:pt idx="14">
                  <c:v>1.1805000000000003E-2</c:v>
                </c:pt>
                <c:pt idx="15">
                  <c:v>1.2558E-2</c:v>
                </c:pt>
                <c:pt idx="16">
                  <c:v>1.2558E-2</c:v>
                </c:pt>
                <c:pt idx="17">
                  <c:v>2.9092E-2</c:v>
                </c:pt>
                <c:pt idx="18">
                  <c:v>3.9332000000000006E-2</c:v>
                </c:pt>
                <c:pt idx="19">
                  <c:v>7.2912000000000018E-2</c:v>
                </c:pt>
                <c:pt idx="20">
                  <c:v>8.3083000000000004E-2</c:v>
                </c:pt>
                <c:pt idx="21">
                  <c:v>0.12801000000000001</c:v>
                </c:pt>
                <c:pt idx="22">
                  <c:v>0.12856999999999999</c:v>
                </c:pt>
                <c:pt idx="23">
                  <c:v>0.12756999999999999</c:v>
                </c:pt>
                <c:pt idx="24">
                  <c:v>0.13911000000000001</c:v>
                </c:pt>
                <c:pt idx="25">
                  <c:v>0.15205000000000002</c:v>
                </c:pt>
                <c:pt idx="26">
                  <c:v>0.17804000000000003</c:v>
                </c:pt>
                <c:pt idx="27">
                  <c:v>0.20195000000000002</c:v>
                </c:pt>
                <c:pt idx="28">
                  <c:v>0.25222</c:v>
                </c:pt>
                <c:pt idx="29">
                  <c:v>0.24939000000000003</c:v>
                </c:pt>
                <c:pt idx="30">
                  <c:v>0.25636000000000003</c:v>
                </c:pt>
                <c:pt idx="31">
                  <c:v>0.25628999999999996</c:v>
                </c:pt>
                <c:pt idx="32">
                  <c:v>0.26153000000000004</c:v>
                </c:pt>
                <c:pt idx="33">
                  <c:v>0.27677000000000002</c:v>
                </c:pt>
                <c:pt idx="34">
                  <c:v>0.28339000000000009</c:v>
                </c:pt>
                <c:pt idx="35">
                  <c:v>0.29775000000000001</c:v>
                </c:pt>
                <c:pt idx="36">
                  <c:v>0.30452000000000007</c:v>
                </c:pt>
                <c:pt idx="37">
                  <c:v>0.30641000000000007</c:v>
                </c:pt>
                <c:pt idx="38">
                  <c:v>0.31258000000000008</c:v>
                </c:pt>
                <c:pt idx="39">
                  <c:v>0.32351000000000008</c:v>
                </c:pt>
                <c:pt idx="40">
                  <c:v>0.32624000000000003</c:v>
                </c:pt>
                <c:pt idx="41">
                  <c:v>0.32582000000000011</c:v>
                </c:pt>
                <c:pt idx="42">
                  <c:v>0.36617000000000005</c:v>
                </c:pt>
                <c:pt idx="43">
                  <c:v>0.38287000000000015</c:v>
                </c:pt>
                <c:pt idx="44">
                  <c:v>0.39510000000000006</c:v>
                </c:pt>
                <c:pt idx="45">
                  <c:v>0.40126000000000001</c:v>
                </c:pt>
                <c:pt idx="46">
                  <c:v>0.40132000000000007</c:v>
                </c:pt>
                <c:pt idx="47">
                  <c:v>0.40092000000000005</c:v>
                </c:pt>
                <c:pt idx="48">
                  <c:v>0.40176000000000001</c:v>
                </c:pt>
                <c:pt idx="49">
                  <c:v>0.41259000000000001</c:v>
                </c:pt>
                <c:pt idx="50">
                  <c:v>0.4233300000000001</c:v>
                </c:pt>
                <c:pt idx="51">
                  <c:v>0.42501000000000005</c:v>
                </c:pt>
                <c:pt idx="52">
                  <c:v>0.42997000000000007</c:v>
                </c:pt>
                <c:pt idx="53">
                  <c:v>0.43866000000000011</c:v>
                </c:pt>
                <c:pt idx="54">
                  <c:v>0.4614700000000001</c:v>
                </c:pt>
                <c:pt idx="55">
                  <c:v>0.46355000000000002</c:v>
                </c:pt>
                <c:pt idx="56">
                  <c:v>0.46399000000000001</c:v>
                </c:pt>
                <c:pt idx="57">
                  <c:v>0.48246000000000006</c:v>
                </c:pt>
                <c:pt idx="58">
                  <c:v>0.51182000000000005</c:v>
                </c:pt>
                <c:pt idx="59">
                  <c:v>0.52635999999999994</c:v>
                </c:pt>
                <c:pt idx="60">
                  <c:v>0.51707999999999998</c:v>
                </c:pt>
                <c:pt idx="61">
                  <c:v>0.50940999999999992</c:v>
                </c:pt>
                <c:pt idx="62">
                  <c:v>0.49930000000000008</c:v>
                </c:pt>
                <c:pt idx="63">
                  <c:v>0.49215000000000003</c:v>
                </c:pt>
                <c:pt idx="64">
                  <c:v>0.49021000000000003</c:v>
                </c:pt>
                <c:pt idx="65">
                  <c:v>0.50072000000000005</c:v>
                </c:pt>
                <c:pt idx="66">
                  <c:v>0.49224000000000001</c:v>
                </c:pt>
                <c:pt idx="67">
                  <c:v>0.49869000000000002</c:v>
                </c:pt>
                <c:pt idx="68">
                  <c:v>0.4942700000000001</c:v>
                </c:pt>
                <c:pt idx="69">
                  <c:v>0.4930500000000001</c:v>
                </c:pt>
                <c:pt idx="70">
                  <c:v>0.48244000000000004</c:v>
                </c:pt>
                <c:pt idx="71">
                  <c:v>0.48132000000000014</c:v>
                </c:pt>
                <c:pt idx="72">
                  <c:v>0.48374</c:v>
                </c:pt>
                <c:pt idx="73">
                  <c:v>0.47422000000000003</c:v>
                </c:pt>
                <c:pt idx="74">
                  <c:v>0.47019</c:v>
                </c:pt>
                <c:pt idx="75">
                  <c:v>0.48027000000000003</c:v>
                </c:pt>
                <c:pt idx="76">
                  <c:v>0.45323999999999998</c:v>
                </c:pt>
                <c:pt idx="77">
                  <c:v>0.4660200000000001</c:v>
                </c:pt>
                <c:pt idx="78">
                  <c:v>0.45115</c:v>
                </c:pt>
                <c:pt idx="79">
                  <c:v>0.46144000000000002</c:v>
                </c:pt>
                <c:pt idx="80">
                  <c:v>0.45890000000000003</c:v>
                </c:pt>
                <c:pt idx="81">
                  <c:v>0.45650000000000002</c:v>
                </c:pt>
                <c:pt idx="82">
                  <c:v>0.46593000000000001</c:v>
                </c:pt>
                <c:pt idx="83">
                  <c:v>0.4513700000000001</c:v>
                </c:pt>
                <c:pt idx="84">
                  <c:v>0.44262999999999997</c:v>
                </c:pt>
                <c:pt idx="85">
                  <c:v>0.45432000000000006</c:v>
                </c:pt>
                <c:pt idx="86">
                  <c:v>0.45270000000000005</c:v>
                </c:pt>
                <c:pt idx="87">
                  <c:v>0.45656000000000002</c:v>
                </c:pt>
                <c:pt idx="88">
                  <c:v>0.45983000000000002</c:v>
                </c:pt>
                <c:pt idx="89">
                  <c:v>0.47065000000000001</c:v>
                </c:pt>
                <c:pt idx="90">
                  <c:v>0.46998000000000006</c:v>
                </c:pt>
                <c:pt idx="91">
                  <c:v>0.45376</c:v>
                </c:pt>
                <c:pt idx="92">
                  <c:v>0.44688000000000005</c:v>
                </c:pt>
                <c:pt idx="93">
                  <c:v>0.45194000000000001</c:v>
                </c:pt>
                <c:pt idx="94">
                  <c:v>0.4503700000000001</c:v>
                </c:pt>
                <c:pt idx="95">
                  <c:v>0.45350000000000001</c:v>
                </c:pt>
              </c:numCache>
            </c:numRef>
          </c:yVal>
          <c:smooth val="0"/>
        </c:ser>
        <c:dLbls>
          <c:showLegendKey val="0"/>
          <c:showVal val="0"/>
          <c:showCatName val="0"/>
          <c:showSerName val="0"/>
          <c:showPercent val="0"/>
          <c:showBubbleSize val="0"/>
        </c:dLbls>
        <c:axId val="252420480"/>
        <c:axId val="252422400"/>
      </c:scatterChart>
      <c:valAx>
        <c:axId val="252420480"/>
        <c:scaling>
          <c:orientation val="minMax"/>
          <c:max val="225"/>
          <c:min val="120"/>
        </c:scaling>
        <c:delete val="0"/>
        <c:axPos val="b"/>
        <c:title>
          <c:tx>
            <c:rich>
              <a:bodyPr/>
              <a:lstStyle/>
              <a:p>
                <a:pPr>
                  <a:defRPr sz="2400"/>
                </a:pPr>
                <a:r>
                  <a:rPr lang="en-US" sz="2400"/>
                  <a:t>Sample Index</a:t>
                </a:r>
              </a:p>
            </c:rich>
          </c:tx>
          <c:layout/>
          <c:overlay val="0"/>
        </c:title>
        <c:numFmt formatCode="General" sourceLinked="1"/>
        <c:majorTickMark val="none"/>
        <c:minorTickMark val="none"/>
        <c:tickLblPos val="none"/>
        <c:crossAx val="252422400"/>
        <c:crosses val="autoZero"/>
        <c:crossBetween val="midCat"/>
      </c:valAx>
      <c:valAx>
        <c:axId val="252422400"/>
        <c:scaling>
          <c:orientation val="minMax"/>
          <c:max val="1.05"/>
          <c:min val="0"/>
        </c:scaling>
        <c:delete val="0"/>
        <c:axPos val="l"/>
        <c:title>
          <c:tx>
            <c:rich>
              <a:bodyPr rot="-5400000" vert="horz"/>
              <a:lstStyle/>
              <a:p>
                <a:pPr>
                  <a:defRPr sz="2400"/>
                </a:pPr>
                <a:r>
                  <a:rPr lang="en-US" sz="2400"/>
                  <a:t>Correlation</a:t>
                </a:r>
              </a:p>
            </c:rich>
          </c:tx>
          <c:layout/>
          <c:overlay val="0"/>
        </c:title>
        <c:numFmt formatCode="General" sourceLinked="1"/>
        <c:majorTickMark val="none"/>
        <c:minorTickMark val="none"/>
        <c:tickLblPos val="none"/>
        <c:crossAx val="252420480"/>
        <c:crosses val="autoZero"/>
        <c:crossBetween val="midCat"/>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66FF"/>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0.15000000000000019</c:v>
                </c:pt>
                <c:pt idx="16">
                  <c:v>0.16</c:v>
                </c:pt>
                <c:pt idx="17">
                  <c:v>0.17</c:v>
                </c:pt>
                <c:pt idx="18">
                  <c:v>0.18000000000000019</c:v>
                </c:pt>
                <c:pt idx="19">
                  <c:v>0.19</c:v>
                </c:pt>
                <c:pt idx="20">
                  <c:v>0.2</c:v>
                </c:pt>
                <c:pt idx="21">
                  <c:v>0.21000000000000019</c:v>
                </c:pt>
                <c:pt idx="22">
                  <c:v>0.22</c:v>
                </c:pt>
                <c:pt idx="23">
                  <c:v>0.23</c:v>
                </c:pt>
                <c:pt idx="24">
                  <c:v>0.24000000000000019</c:v>
                </c:pt>
                <c:pt idx="25">
                  <c:v>0.25</c:v>
                </c:pt>
                <c:pt idx="26">
                  <c:v>0.26</c:v>
                </c:pt>
                <c:pt idx="27">
                  <c:v>0.27</c:v>
                </c:pt>
                <c:pt idx="28">
                  <c:v>0.28000000000000008</c:v>
                </c:pt>
                <c:pt idx="29">
                  <c:v>0.29000000000000031</c:v>
                </c:pt>
                <c:pt idx="30">
                  <c:v>0.30000000000000032</c:v>
                </c:pt>
                <c:pt idx="31">
                  <c:v>0.31000000000000039</c:v>
                </c:pt>
                <c:pt idx="32">
                  <c:v>0.32000000000000045</c:v>
                </c:pt>
                <c:pt idx="33">
                  <c:v>0.33000000000000052</c:v>
                </c:pt>
                <c:pt idx="34">
                  <c:v>0.34</c:v>
                </c:pt>
                <c:pt idx="35">
                  <c:v>0.35000000000000031</c:v>
                </c:pt>
                <c:pt idx="36">
                  <c:v>0.36000000000000032</c:v>
                </c:pt>
                <c:pt idx="37">
                  <c:v>0.37000000000000038</c:v>
                </c:pt>
                <c:pt idx="38">
                  <c:v>0.38000000000000045</c:v>
                </c:pt>
                <c:pt idx="39">
                  <c:v>0.39000000000000046</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0.62000000000000077</c:v>
                </c:pt>
                <c:pt idx="63">
                  <c:v>0.63000000000000089</c:v>
                </c:pt>
                <c:pt idx="64">
                  <c:v>0.6400000000000009</c:v>
                </c:pt>
                <c:pt idx="65">
                  <c:v>0.65000000000000102</c:v>
                </c:pt>
                <c:pt idx="66">
                  <c:v>0.66000000000000103</c:v>
                </c:pt>
                <c:pt idx="67">
                  <c:v>0.67000000000000104</c:v>
                </c:pt>
                <c:pt idx="68">
                  <c:v>0.68</c:v>
                </c:pt>
                <c:pt idx="69">
                  <c:v>0.69000000000000061</c:v>
                </c:pt>
                <c:pt idx="70">
                  <c:v>0.70000000000000062</c:v>
                </c:pt>
                <c:pt idx="71">
                  <c:v>0.71000000000000063</c:v>
                </c:pt>
                <c:pt idx="72">
                  <c:v>0.72000000000000064</c:v>
                </c:pt>
                <c:pt idx="73">
                  <c:v>0.73000000000000065</c:v>
                </c:pt>
                <c:pt idx="74">
                  <c:v>0.74000000000000077</c:v>
                </c:pt>
                <c:pt idx="75">
                  <c:v>0.75000000000000089</c:v>
                </c:pt>
                <c:pt idx="76">
                  <c:v>0.7600000000000009</c:v>
                </c:pt>
                <c:pt idx="77">
                  <c:v>0.77000000000000091</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0.87000000000000077</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1.1299999999999983</c:v>
                </c:pt>
                <c:pt idx="114">
                  <c:v>1.1399999999999983</c:v>
                </c:pt>
                <c:pt idx="115">
                  <c:v>1.1499999999999984</c:v>
                </c:pt>
                <c:pt idx="116">
                  <c:v>1.1599999999999984</c:v>
                </c:pt>
                <c:pt idx="117">
                  <c:v>1.1700000000000015</c:v>
                </c:pt>
                <c:pt idx="118">
                  <c:v>1.1800000000000015</c:v>
                </c:pt>
                <c:pt idx="119">
                  <c:v>1.1900000000000015</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1.6700000000000015</c:v>
                </c:pt>
                <c:pt idx="168">
                  <c:v>1.6800000000000015</c:v>
                </c:pt>
                <c:pt idx="169">
                  <c:v>1.6900000000000015</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1.9200000000000015</c:v>
                </c:pt>
                <c:pt idx="193">
                  <c:v>1.9300000000000015</c:v>
                </c:pt>
                <c:pt idx="194">
                  <c:v>1.9400000000000015</c:v>
                </c:pt>
                <c:pt idx="195">
                  <c:v>1.9500000000000015</c:v>
                </c:pt>
                <c:pt idx="196">
                  <c:v>1.9600000000000015</c:v>
                </c:pt>
                <c:pt idx="197">
                  <c:v>1.9700000000000015</c:v>
                </c:pt>
                <c:pt idx="198">
                  <c:v>1.9800000000000015</c:v>
                </c:pt>
                <c:pt idx="199">
                  <c:v>1.9900000000000015</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Sheet2!$B$1:$B$629</c:f>
              <c:numCache>
                <c:formatCode>General</c:formatCode>
                <c:ptCount val="629"/>
                <c:pt idx="0">
                  <c:v>0</c:v>
                </c:pt>
                <c:pt idx="1">
                  <c:v>9.9998000000000066E-3</c:v>
                </c:pt>
                <c:pt idx="2">
                  <c:v>1.9998999999999999E-2</c:v>
                </c:pt>
                <c:pt idx="3">
                  <c:v>2.9995999999999998E-2</c:v>
                </c:pt>
                <c:pt idx="4">
                  <c:v>3.9988999999999997E-2</c:v>
                </c:pt>
                <c:pt idx="5">
                  <c:v>4.9979000000000003E-2</c:v>
                </c:pt>
                <c:pt idx="6">
                  <c:v>5.996400000000008E-2</c:v>
                </c:pt>
                <c:pt idx="7">
                  <c:v>6.9943000000000019E-2</c:v>
                </c:pt>
                <c:pt idx="8">
                  <c:v>7.9915000000000014E-2</c:v>
                </c:pt>
                <c:pt idx="9">
                  <c:v>8.9879000000000028E-2</c:v>
                </c:pt>
                <c:pt idx="10">
                  <c:v>9.9833000000000005E-2</c:v>
                </c:pt>
                <c:pt idx="11">
                  <c:v>0.1097800000000001</c:v>
                </c:pt>
                <c:pt idx="12">
                  <c:v>0.11971000000000002</c:v>
                </c:pt>
                <c:pt idx="13">
                  <c:v>0.12963</c:v>
                </c:pt>
                <c:pt idx="14">
                  <c:v>0.13954000000000019</c:v>
                </c:pt>
                <c:pt idx="15">
                  <c:v>0.14944000000000032</c:v>
                </c:pt>
                <c:pt idx="16">
                  <c:v>0.15932000000000004</c:v>
                </c:pt>
                <c:pt idx="17">
                  <c:v>0.16918</c:v>
                </c:pt>
                <c:pt idx="18">
                  <c:v>0.17902999999999999</c:v>
                </c:pt>
                <c:pt idx="19">
                  <c:v>0.18886000000000022</c:v>
                </c:pt>
                <c:pt idx="20">
                  <c:v>0.19866999999999999</c:v>
                </c:pt>
                <c:pt idx="21">
                  <c:v>0.20846000000000026</c:v>
                </c:pt>
                <c:pt idx="22">
                  <c:v>0.21823000000000026</c:v>
                </c:pt>
                <c:pt idx="23">
                  <c:v>0.22797999999999999</c:v>
                </c:pt>
                <c:pt idx="24">
                  <c:v>0.23769999999999999</c:v>
                </c:pt>
                <c:pt idx="25">
                  <c:v>0.24740000000000026</c:v>
                </c:pt>
                <c:pt idx="26">
                  <c:v>0.25708000000000031</c:v>
                </c:pt>
                <c:pt idx="27">
                  <c:v>0.26672999999999997</c:v>
                </c:pt>
                <c:pt idx="28">
                  <c:v>0.27636000000000038</c:v>
                </c:pt>
                <c:pt idx="29">
                  <c:v>0.28595000000000032</c:v>
                </c:pt>
                <c:pt idx="30">
                  <c:v>0.29552000000000045</c:v>
                </c:pt>
                <c:pt idx="31">
                  <c:v>0.30506000000000039</c:v>
                </c:pt>
                <c:pt idx="32">
                  <c:v>0.31457000000000052</c:v>
                </c:pt>
                <c:pt idx="33">
                  <c:v>0.32404000000000038</c:v>
                </c:pt>
                <c:pt idx="34">
                  <c:v>0.33349000000000045</c:v>
                </c:pt>
                <c:pt idx="35">
                  <c:v>0.34290000000000032</c:v>
                </c:pt>
                <c:pt idx="36">
                  <c:v>0.35227000000000008</c:v>
                </c:pt>
                <c:pt idx="37">
                  <c:v>0.36162000000000039</c:v>
                </c:pt>
                <c:pt idx="38">
                  <c:v>0.37092000000000064</c:v>
                </c:pt>
                <c:pt idx="39">
                  <c:v>0.38019000000000008</c:v>
                </c:pt>
                <c:pt idx="40">
                  <c:v>0.38942000000000077</c:v>
                </c:pt>
                <c:pt idx="41">
                  <c:v>0.39861000000000052</c:v>
                </c:pt>
                <c:pt idx="42">
                  <c:v>0.40776000000000001</c:v>
                </c:pt>
                <c:pt idx="43">
                  <c:v>0.41687000000000052</c:v>
                </c:pt>
                <c:pt idx="44">
                  <c:v>0.42594000000000032</c:v>
                </c:pt>
                <c:pt idx="45">
                  <c:v>0.43497000000000052</c:v>
                </c:pt>
                <c:pt idx="46">
                  <c:v>0.44395000000000001</c:v>
                </c:pt>
                <c:pt idx="47">
                  <c:v>0.45289000000000001</c:v>
                </c:pt>
                <c:pt idx="48">
                  <c:v>0.46178000000000002</c:v>
                </c:pt>
                <c:pt idx="49">
                  <c:v>0.4706300000000001</c:v>
                </c:pt>
                <c:pt idx="50">
                  <c:v>0.47943000000000002</c:v>
                </c:pt>
                <c:pt idx="51">
                  <c:v>0.48818000000000039</c:v>
                </c:pt>
                <c:pt idx="52">
                  <c:v>0.49688000000000077</c:v>
                </c:pt>
                <c:pt idx="53">
                  <c:v>0.50552999999999959</c:v>
                </c:pt>
                <c:pt idx="54">
                  <c:v>0.51414000000000004</c:v>
                </c:pt>
                <c:pt idx="55">
                  <c:v>0.52268999999999999</c:v>
                </c:pt>
                <c:pt idx="56">
                  <c:v>0.53119000000000005</c:v>
                </c:pt>
                <c:pt idx="57">
                  <c:v>0.53963000000000005</c:v>
                </c:pt>
                <c:pt idx="58">
                  <c:v>0.54801999999999951</c:v>
                </c:pt>
                <c:pt idx="59">
                  <c:v>0.55635999999999997</c:v>
                </c:pt>
                <c:pt idx="60">
                  <c:v>0.56464000000000103</c:v>
                </c:pt>
                <c:pt idx="61">
                  <c:v>0.57286999999999999</c:v>
                </c:pt>
                <c:pt idx="62">
                  <c:v>0.58104</c:v>
                </c:pt>
                <c:pt idx="63">
                  <c:v>0.58914</c:v>
                </c:pt>
                <c:pt idx="64">
                  <c:v>0.59719999999999951</c:v>
                </c:pt>
                <c:pt idx="65">
                  <c:v>0.60519000000000089</c:v>
                </c:pt>
                <c:pt idx="66">
                  <c:v>0.61312000000000078</c:v>
                </c:pt>
                <c:pt idx="67">
                  <c:v>0.62099000000000104</c:v>
                </c:pt>
                <c:pt idx="68">
                  <c:v>0.62879000000000118</c:v>
                </c:pt>
                <c:pt idx="69">
                  <c:v>0.63653999999999999</c:v>
                </c:pt>
                <c:pt idx="70">
                  <c:v>0.6442200000000009</c:v>
                </c:pt>
                <c:pt idx="71">
                  <c:v>0.65183000000000091</c:v>
                </c:pt>
                <c:pt idx="72">
                  <c:v>0.65938000000000063</c:v>
                </c:pt>
                <c:pt idx="73">
                  <c:v>0.66687000000000118</c:v>
                </c:pt>
                <c:pt idx="74">
                  <c:v>0.67428999999999994</c:v>
                </c:pt>
                <c:pt idx="75">
                  <c:v>0.68164000000000102</c:v>
                </c:pt>
                <c:pt idx="76">
                  <c:v>0.68891999999999998</c:v>
                </c:pt>
                <c:pt idx="77">
                  <c:v>0.69613999999999998</c:v>
                </c:pt>
                <c:pt idx="78">
                  <c:v>0.70328000000000002</c:v>
                </c:pt>
                <c:pt idx="79">
                  <c:v>0.71035000000000004</c:v>
                </c:pt>
                <c:pt idx="80">
                  <c:v>0.71736</c:v>
                </c:pt>
                <c:pt idx="81">
                  <c:v>0.72428999999999999</c:v>
                </c:pt>
                <c:pt idx="82">
                  <c:v>0.73115000000000063</c:v>
                </c:pt>
                <c:pt idx="83">
                  <c:v>0.73793000000000064</c:v>
                </c:pt>
                <c:pt idx="84">
                  <c:v>0.7446400000000013</c:v>
                </c:pt>
                <c:pt idx="85">
                  <c:v>0.75127999999999995</c:v>
                </c:pt>
                <c:pt idx="86">
                  <c:v>0.75784000000000118</c:v>
                </c:pt>
                <c:pt idx="87">
                  <c:v>0.76432999999999995</c:v>
                </c:pt>
                <c:pt idx="88">
                  <c:v>0.77074000000000142</c:v>
                </c:pt>
                <c:pt idx="89">
                  <c:v>0.77707000000000104</c:v>
                </c:pt>
                <c:pt idx="90">
                  <c:v>0.78332999999999997</c:v>
                </c:pt>
                <c:pt idx="91">
                  <c:v>0.78949999999999998</c:v>
                </c:pt>
                <c:pt idx="92">
                  <c:v>0.79559999999999997</c:v>
                </c:pt>
                <c:pt idx="93">
                  <c:v>0.80162000000000078</c:v>
                </c:pt>
                <c:pt idx="94">
                  <c:v>0.8075599999999995</c:v>
                </c:pt>
                <c:pt idx="95">
                  <c:v>0.81342000000000003</c:v>
                </c:pt>
                <c:pt idx="96">
                  <c:v>0.81918999999999997</c:v>
                </c:pt>
                <c:pt idx="97">
                  <c:v>0.8248900000000009</c:v>
                </c:pt>
                <c:pt idx="98">
                  <c:v>0.83050000000000002</c:v>
                </c:pt>
                <c:pt idx="99">
                  <c:v>0.83603000000000005</c:v>
                </c:pt>
                <c:pt idx="100">
                  <c:v>0.84147000000000005</c:v>
                </c:pt>
                <c:pt idx="101">
                  <c:v>0.84683000000000064</c:v>
                </c:pt>
                <c:pt idx="102">
                  <c:v>0.85211000000000003</c:v>
                </c:pt>
                <c:pt idx="103">
                  <c:v>0.85729999999999995</c:v>
                </c:pt>
                <c:pt idx="104">
                  <c:v>0.86240000000000061</c:v>
                </c:pt>
                <c:pt idx="105">
                  <c:v>0.86741999999999997</c:v>
                </c:pt>
                <c:pt idx="106">
                  <c:v>0.87236000000000002</c:v>
                </c:pt>
                <c:pt idx="107">
                  <c:v>0.87720000000000065</c:v>
                </c:pt>
                <c:pt idx="108">
                  <c:v>0.88195999999999997</c:v>
                </c:pt>
                <c:pt idx="109">
                  <c:v>0.88663000000000003</c:v>
                </c:pt>
                <c:pt idx="110">
                  <c:v>0.8912099999999995</c:v>
                </c:pt>
                <c:pt idx="111">
                  <c:v>0.89570000000000005</c:v>
                </c:pt>
                <c:pt idx="112">
                  <c:v>0.90010000000000001</c:v>
                </c:pt>
                <c:pt idx="113">
                  <c:v>0.90440999999999949</c:v>
                </c:pt>
                <c:pt idx="114">
                  <c:v>0.90863000000000005</c:v>
                </c:pt>
                <c:pt idx="115">
                  <c:v>0.91276000000000002</c:v>
                </c:pt>
                <c:pt idx="116">
                  <c:v>0.91679999999999995</c:v>
                </c:pt>
                <c:pt idx="117">
                  <c:v>0.92075000000000062</c:v>
                </c:pt>
                <c:pt idx="118">
                  <c:v>0.92461000000000004</c:v>
                </c:pt>
                <c:pt idx="119">
                  <c:v>0.92837000000000003</c:v>
                </c:pt>
                <c:pt idx="120">
                  <c:v>0.93203999999999998</c:v>
                </c:pt>
                <c:pt idx="121">
                  <c:v>0.9356200000000009</c:v>
                </c:pt>
                <c:pt idx="122">
                  <c:v>0.93910000000000005</c:v>
                </c:pt>
                <c:pt idx="123">
                  <c:v>0.94249000000000005</c:v>
                </c:pt>
                <c:pt idx="124">
                  <c:v>0.94577999999999995</c:v>
                </c:pt>
                <c:pt idx="125">
                  <c:v>0.94898000000000005</c:v>
                </c:pt>
                <c:pt idx="126">
                  <c:v>0.95208999999999999</c:v>
                </c:pt>
                <c:pt idx="127">
                  <c:v>0.95509999999999995</c:v>
                </c:pt>
                <c:pt idx="128">
                  <c:v>0.95801999999999998</c:v>
                </c:pt>
                <c:pt idx="129">
                  <c:v>0.96084000000000103</c:v>
                </c:pt>
                <c:pt idx="130">
                  <c:v>0.96355999999999997</c:v>
                </c:pt>
                <c:pt idx="131">
                  <c:v>0.96618000000000004</c:v>
                </c:pt>
                <c:pt idx="132">
                  <c:v>0.96872000000000102</c:v>
                </c:pt>
                <c:pt idx="133">
                  <c:v>0.97115000000000062</c:v>
                </c:pt>
                <c:pt idx="134">
                  <c:v>0.97348000000000001</c:v>
                </c:pt>
                <c:pt idx="135">
                  <c:v>0.97572000000000103</c:v>
                </c:pt>
                <c:pt idx="136">
                  <c:v>0.97785999999999995</c:v>
                </c:pt>
                <c:pt idx="137">
                  <c:v>0.97990999999999995</c:v>
                </c:pt>
                <c:pt idx="138">
                  <c:v>0.98185</c:v>
                </c:pt>
                <c:pt idx="139">
                  <c:v>0.98370000000000002</c:v>
                </c:pt>
                <c:pt idx="140">
                  <c:v>0.98544999999999949</c:v>
                </c:pt>
                <c:pt idx="141">
                  <c:v>0.98709999999999998</c:v>
                </c:pt>
                <c:pt idx="142">
                  <c:v>0.98865000000000003</c:v>
                </c:pt>
                <c:pt idx="143">
                  <c:v>0.99009999999999998</c:v>
                </c:pt>
                <c:pt idx="144">
                  <c:v>0.99145999999999956</c:v>
                </c:pt>
                <c:pt idx="145">
                  <c:v>0.99270999999999998</c:v>
                </c:pt>
                <c:pt idx="146">
                  <c:v>0.99387000000000003</c:v>
                </c:pt>
                <c:pt idx="147">
                  <c:v>0.99492000000000003</c:v>
                </c:pt>
                <c:pt idx="148">
                  <c:v>0.99587999999999999</c:v>
                </c:pt>
                <c:pt idx="149">
                  <c:v>0.99673999999999996</c:v>
                </c:pt>
                <c:pt idx="150">
                  <c:v>0.9974899999999991</c:v>
                </c:pt>
                <c:pt idx="151">
                  <c:v>0.99814999999999998</c:v>
                </c:pt>
                <c:pt idx="152">
                  <c:v>0.99870999999999999</c:v>
                </c:pt>
                <c:pt idx="153">
                  <c:v>0.99917</c:v>
                </c:pt>
                <c:pt idx="154">
                  <c:v>0.99952999999999959</c:v>
                </c:pt>
                <c:pt idx="155">
                  <c:v>0.99978</c:v>
                </c:pt>
                <c:pt idx="156">
                  <c:v>0.99994000000000005</c:v>
                </c:pt>
                <c:pt idx="157">
                  <c:v>1</c:v>
                </c:pt>
                <c:pt idx="158">
                  <c:v>0.99995999999999996</c:v>
                </c:pt>
                <c:pt idx="159">
                  <c:v>0.99982000000000004</c:v>
                </c:pt>
                <c:pt idx="160">
                  <c:v>0.99956999999999896</c:v>
                </c:pt>
                <c:pt idx="161">
                  <c:v>0.99922999999999951</c:v>
                </c:pt>
                <c:pt idx="162">
                  <c:v>0.99878999999999996</c:v>
                </c:pt>
                <c:pt idx="163">
                  <c:v>0.99824999999999997</c:v>
                </c:pt>
                <c:pt idx="164">
                  <c:v>0.99761</c:v>
                </c:pt>
                <c:pt idx="165">
                  <c:v>0.99687000000000003</c:v>
                </c:pt>
                <c:pt idx="166">
                  <c:v>0.99602000000000002</c:v>
                </c:pt>
                <c:pt idx="167">
                  <c:v>0.99507999999999996</c:v>
                </c:pt>
                <c:pt idx="168">
                  <c:v>0.99404000000000003</c:v>
                </c:pt>
                <c:pt idx="169">
                  <c:v>0.9929</c:v>
                </c:pt>
                <c:pt idx="170">
                  <c:v>0.99165999999999999</c:v>
                </c:pt>
                <c:pt idx="171">
                  <c:v>0.99032999999999949</c:v>
                </c:pt>
                <c:pt idx="172">
                  <c:v>0.98889000000000005</c:v>
                </c:pt>
                <c:pt idx="173">
                  <c:v>0.98734999999999951</c:v>
                </c:pt>
                <c:pt idx="174">
                  <c:v>0.98572000000000004</c:v>
                </c:pt>
                <c:pt idx="175">
                  <c:v>0.98399000000000003</c:v>
                </c:pt>
                <c:pt idx="176">
                  <c:v>0.98214999999999997</c:v>
                </c:pt>
                <c:pt idx="177">
                  <c:v>0.98021999999999909</c:v>
                </c:pt>
                <c:pt idx="178">
                  <c:v>0.97820000000000062</c:v>
                </c:pt>
                <c:pt idx="179">
                  <c:v>0.97606999999999999</c:v>
                </c:pt>
                <c:pt idx="180">
                  <c:v>0.97385000000000077</c:v>
                </c:pt>
                <c:pt idx="181">
                  <c:v>0.97153</c:v>
                </c:pt>
                <c:pt idx="182">
                  <c:v>0.96911000000000003</c:v>
                </c:pt>
                <c:pt idx="183">
                  <c:v>0.96658999999999951</c:v>
                </c:pt>
                <c:pt idx="184">
                  <c:v>0.96397999999999995</c:v>
                </c:pt>
                <c:pt idx="185">
                  <c:v>0.96128000000000002</c:v>
                </c:pt>
                <c:pt idx="186">
                  <c:v>0.95847000000000004</c:v>
                </c:pt>
                <c:pt idx="187">
                  <c:v>0.95557000000000003</c:v>
                </c:pt>
                <c:pt idx="188">
                  <c:v>0.95257999999999998</c:v>
                </c:pt>
                <c:pt idx="189">
                  <c:v>0.9494899999999995</c:v>
                </c:pt>
                <c:pt idx="190">
                  <c:v>0.94630000000000003</c:v>
                </c:pt>
                <c:pt idx="191">
                  <c:v>0.94301999999999997</c:v>
                </c:pt>
                <c:pt idx="192">
                  <c:v>0.93965000000000065</c:v>
                </c:pt>
                <c:pt idx="193">
                  <c:v>0.93618000000000001</c:v>
                </c:pt>
                <c:pt idx="194">
                  <c:v>0.93262000000000089</c:v>
                </c:pt>
                <c:pt idx="195">
                  <c:v>0.92896000000000001</c:v>
                </c:pt>
                <c:pt idx="196">
                  <c:v>0.92520999999999998</c:v>
                </c:pt>
                <c:pt idx="197">
                  <c:v>0.92137000000000002</c:v>
                </c:pt>
                <c:pt idx="198">
                  <c:v>0.91744000000000003</c:v>
                </c:pt>
                <c:pt idx="199">
                  <c:v>0.91341000000000006</c:v>
                </c:pt>
                <c:pt idx="200">
                  <c:v>0.9093</c:v>
                </c:pt>
                <c:pt idx="201">
                  <c:v>0.90508999999999951</c:v>
                </c:pt>
                <c:pt idx="202">
                  <c:v>0.90078999999999998</c:v>
                </c:pt>
                <c:pt idx="203">
                  <c:v>0.89640999999999948</c:v>
                </c:pt>
                <c:pt idx="204">
                  <c:v>0.89193</c:v>
                </c:pt>
                <c:pt idx="205">
                  <c:v>0.88735999999999959</c:v>
                </c:pt>
                <c:pt idx="206">
                  <c:v>0.88270999999999999</c:v>
                </c:pt>
                <c:pt idx="207">
                  <c:v>0.87796000000000063</c:v>
                </c:pt>
                <c:pt idx="208">
                  <c:v>0.87313000000000063</c:v>
                </c:pt>
                <c:pt idx="209">
                  <c:v>0.86821000000000004</c:v>
                </c:pt>
                <c:pt idx="210">
                  <c:v>0.86321000000000003</c:v>
                </c:pt>
                <c:pt idx="211">
                  <c:v>0.85811999999999999</c:v>
                </c:pt>
                <c:pt idx="212">
                  <c:v>0.85294000000000103</c:v>
                </c:pt>
                <c:pt idx="213">
                  <c:v>0.84768000000000077</c:v>
                </c:pt>
                <c:pt idx="214">
                  <c:v>0.84233000000000002</c:v>
                </c:pt>
                <c:pt idx="215">
                  <c:v>0.83690000000000064</c:v>
                </c:pt>
                <c:pt idx="216">
                  <c:v>0.83138000000000001</c:v>
                </c:pt>
                <c:pt idx="217">
                  <c:v>0.82578000000000062</c:v>
                </c:pt>
                <c:pt idx="218">
                  <c:v>0.82010000000000005</c:v>
                </c:pt>
                <c:pt idx="219">
                  <c:v>0.81433999999999951</c:v>
                </c:pt>
                <c:pt idx="220">
                  <c:v>0.8085</c:v>
                </c:pt>
                <c:pt idx="221">
                  <c:v>0.80257000000000001</c:v>
                </c:pt>
                <c:pt idx="222">
                  <c:v>0.79657</c:v>
                </c:pt>
                <c:pt idx="223">
                  <c:v>0.79047999999999996</c:v>
                </c:pt>
                <c:pt idx="224">
                  <c:v>0.78432000000000002</c:v>
                </c:pt>
                <c:pt idx="225">
                  <c:v>0.77807000000000104</c:v>
                </c:pt>
                <c:pt idx="226">
                  <c:v>0.77175000000000105</c:v>
                </c:pt>
                <c:pt idx="227">
                  <c:v>0.76535000000000064</c:v>
                </c:pt>
                <c:pt idx="228">
                  <c:v>0.75888000000000078</c:v>
                </c:pt>
                <c:pt idx="229">
                  <c:v>0.75233000000000005</c:v>
                </c:pt>
                <c:pt idx="230">
                  <c:v>0.74571000000000065</c:v>
                </c:pt>
                <c:pt idx="231">
                  <c:v>0.73900999999999994</c:v>
                </c:pt>
                <c:pt idx="232">
                  <c:v>0.73223000000000005</c:v>
                </c:pt>
                <c:pt idx="233">
                  <c:v>0.72538000000000002</c:v>
                </c:pt>
                <c:pt idx="234">
                  <c:v>0.71845999999999999</c:v>
                </c:pt>
                <c:pt idx="235">
                  <c:v>0.71147000000000005</c:v>
                </c:pt>
                <c:pt idx="236">
                  <c:v>0.70440999999999998</c:v>
                </c:pt>
                <c:pt idx="237">
                  <c:v>0.69728000000000001</c:v>
                </c:pt>
                <c:pt idx="238">
                  <c:v>0.69006999999999996</c:v>
                </c:pt>
                <c:pt idx="239">
                  <c:v>0.68280000000000063</c:v>
                </c:pt>
                <c:pt idx="240">
                  <c:v>0.67545999999999995</c:v>
                </c:pt>
                <c:pt idx="241">
                  <c:v>0.66806000000000065</c:v>
                </c:pt>
                <c:pt idx="242">
                  <c:v>0.66057999999999995</c:v>
                </c:pt>
                <c:pt idx="243">
                  <c:v>0.65303999999999995</c:v>
                </c:pt>
                <c:pt idx="244">
                  <c:v>0.64542999999999995</c:v>
                </c:pt>
                <c:pt idx="245">
                  <c:v>0.63776000000000077</c:v>
                </c:pt>
                <c:pt idx="246">
                  <c:v>0.63003000000000065</c:v>
                </c:pt>
                <c:pt idx="247">
                  <c:v>0.62222999999999995</c:v>
                </c:pt>
                <c:pt idx="248">
                  <c:v>0.61436999999999997</c:v>
                </c:pt>
                <c:pt idx="249">
                  <c:v>0.60645000000000004</c:v>
                </c:pt>
                <c:pt idx="250">
                  <c:v>0.59846999999999895</c:v>
                </c:pt>
                <c:pt idx="251">
                  <c:v>0.59042999999999957</c:v>
                </c:pt>
                <c:pt idx="252">
                  <c:v>0.58232999999999957</c:v>
                </c:pt>
                <c:pt idx="253">
                  <c:v>0.57416999999999996</c:v>
                </c:pt>
                <c:pt idx="254">
                  <c:v>0.56596000000000002</c:v>
                </c:pt>
                <c:pt idx="255">
                  <c:v>0.55767999999999995</c:v>
                </c:pt>
                <c:pt idx="256">
                  <c:v>0.54935999999999996</c:v>
                </c:pt>
                <c:pt idx="257">
                  <c:v>0.54096999999999951</c:v>
                </c:pt>
                <c:pt idx="258">
                  <c:v>0.5325299999999995</c:v>
                </c:pt>
                <c:pt idx="259">
                  <c:v>0.52403999999999951</c:v>
                </c:pt>
                <c:pt idx="260">
                  <c:v>0.51549999999999996</c:v>
                </c:pt>
                <c:pt idx="261">
                  <c:v>0.50690999999999997</c:v>
                </c:pt>
                <c:pt idx="262">
                  <c:v>0.49826000000000031</c:v>
                </c:pt>
                <c:pt idx="263">
                  <c:v>0.48957000000000045</c:v>
                </c:pt>
                <c:pt idx="264">
                  <c:v>0.48082000000000058</c:v>
                </c:pt>
                <c:pt idx="265">
                  <c:v>0.47203000000000001</c:v>
                </c:pt>
                <c:pt idx="266">
                  <c:v>0.4631900000000001</c:v>
                </c:pt>
                <c:pt idx="267">
                  <c:v>0.45431000000000032</c:v>
                </c:pt>
                <c:pt idx="268">
                  <c:v>0.44537000000000032</c:v>
                </c:pt>
                <c:pt idx="269">
                  <c:v>0.43640000000000045</c:v>
                </c:pt>
                <c:pt idx="270">
                  <c:v>0.42738000000000065</c:v>
                </c:pt>
                <c:pt idx="271">
                  <c:v>0.41832000000000058</c:v>
                </c:pt>
                <c:pt idx="272">
                  <c:v>0.40921000000000002</c:v>
                </c:pt>
                <c:pt idx="273">
                  <c:v>0.40007000000000031</c:v>
                </c:pt>
                <c:pt idx="274">
                  <c:v>0.39088000000000089</c:v>
                </c:pt>
                <c:pt idx="275">
                  <c:v>0.38166000000000039</c:v>
                </c:pt>
                <c:pt idx="276">
                  <c:v>0.37240000000000045</c:v>
                </c:pt>
                <c:pt idx="277">
                  <c:v>0.36310000000000031</c:v>
                </c:pt>
                <c:pt idx="278">
                  <c:v>0.35376000000000002</c:v>
                </c:pt>
                <c:pt idx="279">
                  <c:v>0.34439000000000008</c:v>
                </c:pt>
                <c:pt idx="280">
                  <c:v>0.33499000000000045</c:v>
                </c:pt>
                <c:pt idx="281">
                  <c:v>0.32555000000000045</c:v>
                </c:pt>
                <c:pt idx="282">
                  <c:v>0.31608000000000064</c:v>
                </c:pt>
                <c:pt idx="283">
                  <c:v>0.30657000000000045</c:v>
                </c:pt>
                <c:pt idx="284">
                  <c:v>0.29704000000000008</c:v>
                </c:pt>
                <c:pt idx="285">
                  <c:v>0.28748000000000046</c:v>
                </c:pt>
                <c:pt idx="286">
                  <c:v>0.27789000000000008</c:v>
                </c:pt>
                <c:pt idx="287">
                  <c:v>0.26827000000000001</c:v>
                </c:pt>
                <c:pt idx="288">
                  <c:v>0.25862000000000002</c:v>
                </c:pt>
                <c:pt idx="289">
                  <c:v>0.24895000000000025</c:v>
                </c:pt>
                <c:pt idx="290">
                  <c:v>0.23925000000000018</c:v>
                </c:pt>
                <c:pt idx="291">
                  <c:v>0.22953000000000001</c:v>
                </c:pt>
                <c:pt idx="292">
                  <c:v>0.21978000000000023</c:v>
                </c:pt>
                <c:pt idx="293">
                  <c:v>0.21002000000000001</c:v>
                </c:pt>
                <c:pt idx="294">
                  <c:v>0.20022999999999999</c:v>
                </c:pt>
                <c:pt idx="295">
                  <c:v>0.19042000000000001</c:v>
                </c:pt>
                <c:pt idx="296">
                  <c:v>0.18060000000000001</c:v>
                </c:pt>
                <c:pt idx="297">
                  <c:v>0.17075000000000001</c:v>
                </c:pt>
                <c:pt idx="298">
                  <c:v>0.16089000000000001</c:v>
                </c:pt>
                <c:pt idx="299">
                  <c:v>0.15101000000000026</c:v>
                </c:pt>
                <c:pt idx="300">
                  <c:v>0.14112</c:v>
                </c:pt>
                <c:pt idx="301">
                  <c:v>0.13120999999999999</c:v>
                </c:pt>
                <c:pt idx="302">
                  <c:v>0.12129000000000015</c:v>
                </c:pt>
                <c:pt idx="303">
                  <c:v>0.11136</c:v>
                </c:pt>
                <c:pt idx="304">
                  <c:v>0.10142000000000002</c:v>
                </c:pt>
                <c:pt idx="305">
                  <c:v>9.1465000000000005E-2</c:v>
                </c:pt>
                <c:pt idx="306">
                  <c:v>8.1502000000000005E-2</c:v>
                </c:pt>
                <c:pt idx="307">
                  <c:v>7.1531999999999998E-2</c:v>
                </c:pt>
                <c:pt idx="308">
                  <c:v>6.1553999999999998E-2</c:v>
                </c:pt>
                <c:pt idx="309">
                  <c:v>5.1569999999999998E-2</c:v>
                </c:pt>
                <c:pt idx="310">
                  <c:v>4.1581E-2</c:v>
                </c:pt>
                <c:pt idx="311">
                  <c:v>3.1586999999999997E-2</c:v>
                </c:pt>
                <c:pt idx="312">
                  <c:v>2.1590999999999999E-2</c:v>
                </c:pt>
                <c:pt idx="313">
                  <c:v>1.1592000000000003E-2</c:v>
                </c:pt>
                <c:pt idx="314">
                  <c:v>1.5927000000000018E-3</c:v>
                </c:pt>
                <c:pt idx="315">
                  <c:v>-8.4072000000000122E-3</c:v>
                </c:pt>
                <c:pt idx="316">
                  <c:v>-1.8405999999999999E-2</c:v>
                </c:pt>
                <c:pt idx="317">
                  <c:v>-2.8404000000000002E-2</c:v>
                </c:pt>
                <c:pt idx="318">
                  <c:v>-3.8398000000000002E-2</c:v>
                </c:pt>
                <c:pt idx="319">
                  <c:v>-4.8388000000000014E-2</c:v>
                </c:pt>
                <c:pt idx="320">
                  <c:v>-5.8374000000000002E-2</c:v>
                </c:pt>
                <c:pt idx="321">
                  <c:v>-6.8354000000000012E-2</c:v>
                </c:pt>
                <c:pt idx="322">
                  <c:v>-7.8326999999999994E-2</c:v>
                </c:pt>
                <c:pt idx="323">
                  <c:v>-8.8292000000000023E-2</c:v>
                </c:pt>
                <c:pt idx="324">
                  <c:v>-9.8249000000000003E-2</c:v>
                </c:pt>
                <c:pt idx="325">
                  <c:v>-0.10820000000000012</c:v>
                </c:pt>
                <c:pt idx="326">
                  <c:v>-0.1181300000000001</c:v>
                </c:pt>
                <c:pt idx="327">
                  <c:v>-0.12805</c:v>
                </c:pt>
                <c:pt idx="328">
                  <c:v>-0.13797000000000001</c:v>
                </c:pt>
                <c:pt idx="329">
                  <c:v>-0.14785999999999999</c:v>
                </c:pt>
                <c:pt idx="330">
                  <c:v>-0.15775000000000022</c:v>
                </c:pt>
                <c:pt idx="331">
                  <c:v>-0.16761000000000001</c:v>
                </c:pt>
                <c:pt idx="332">
                  <c:v>-0.17746000000000026</c:v>
                </c:pt>
                <c:pt idx="333">
                  <c:v>-0.18729000000000029</c:v>
                </c:pt>
                <c:pt idx="334">
                  <c:v>-0.19711000000000001</c:v>
                </c:pt>
                <c:pt idx="335">
                  <c:v>-0.20690000000000022</c:v>
                </c:pt>
                <c:pt idx="336">
                  <c:v>-0.21668000000000001</c:v>
                </c:pt>
                <c:pt idx="337">
                  <c:v>-0.22642999999999999</c:v>
                </c:pt>
                <c:pt idx="338">
                  <c:v>-0.23616000000000001</c:v>
                </c:pt>
                <c:pt idx="339">
                  <c:v>-0.24586000000000019</c:v>
                </c:pt>
                <c:pt idx="340">
                  <c:v>-0.25554000000000004</c:v>
                </c:pt>
                <c:pt idx="341">
                  <c:v>-0.26520000000000005</c:v>
                </c:pt>
                <c:pt idx="342">
                  <c:v>-0.27482000000000045</c:v>
                </c:pt>
                <c:pt idx="343">
                  <c:v>-0.28443000000000002</c:v>
                </c:pt>
                <c:pt idx="344">
                  <c:v>-0.29400000000000032</c:v>
                </c:pt>
                <c:pt idx="345">
                  <c:v>-0.30354000000000031</c:v>
                </c:pt>
                <c:pt idx="346">
                  <c:v>-0.31305000000000038</c:v>
                </c:pt>
                <c:pt idx="347">
                  <c:v>-0.32254000000000038</c:v>
                </c:pt>
                <c:pt idx="348">
                  <c:v>-0.33199000000000045</c:v>
                </c:pt>
                <c:pt idx="349">
                  <c:v>-0.34140000000000031</c:v>
                </c:pt>
                <c:pt idx="350">
                  <c:v>-0.35078000000000031</c:v>
                </c:pt>
                <c:pt idx="351">
                  <c:v>-0.36013000000000001</c:v>
                </c:pt>
                <c:pt idx="352">
                  <c:v>-0.36944000000000032</c:v>
                </c:pt>
                <c:pt idx="353">
                  <c:v>-0.37871000000000032</c:v>
                </c:pt>
                <c:pt idx="354">
                  <c:v>-0.38795000000000052</c:v>
                </c:pt>
                <c:pt idx="355">
                  <c:v>-0.39715000000000045</c:v>
                </c:pt>
                <c:pt idx="356">
                  <c:v>-0.40631000000000045</c:v>
                </c:pt>
                <c:pt idx="357">
                  <c:v>-0.41542000000000046</c:v>
                </c:pt>
                <c:pt idx="358">
                  <c:v>-0.42450000000000032</c:v>
                </c:pt>
                <c:pt idx="359">
                  <c:v>-0.43353000000000008</c:v>
                </c:pt>
                <c:pt idx="360">
                  <c:v>-0.44252000000000002</c:v>
                </c:pt>
                <c:pt idx="361">
                  <c:v>-0.45147000000000032</c:v>
                </c:pt>
                <c:pt idx="362">
                  <c:v>-0.46037000000000039</c:v>
                </c:pt>
                <c:pt idx="363">
                  <c:v>-0.46922000000000008</c:v>
                </c:pt>
                <c:pt idx="364">
                  <c:v>-0.47803000000000001</c:v>
                </c:pt>
                <c:pt idx="365">
                  <c:v>-0.48679</c:v>
                </c:pt>
                <c:pt idx="366">
                  <c:v>-0.49550000000000038</c:v>
                </c:pt>
                <c:pt idx="367">
                  <c:v>-0.5041599999999995</c:v>
                </c:pt>
                <c:pt idx="368">
                  <c:v>-0.5127699999999995</c:v>
                </c:pt>
                <c:pt idx="369">
                  <c:v>-0.52132999999999996</c:v>
                </c:pt>
                <c:pt idx="370">
                  <c:v>-0.52983999999999998</c:v>
                </c:pt>
                <c:pt idx="371">
                  <c:v>-0.53829000000000005</c:v>
                </c:pt>
                <c:pt idx="372">
                  <c:v>-0.5466900000000009</c:v>
                </c:pt>
                <c:pt idx="373">
                  <c:v>-0.55503999999999998</c:v>
                </c:pt>
                <c:pt idx="374">
                  <c:v>-0.56333</c:v>
                </c:pt>
                <c:pt idx="375">
                  <c:v>-0.57155999999999996</c:v>
                </c:pt>
                <c:pt idx="376">
                  <c:v>-0.57974000000000103</c:v>
                </c:pt>
                <c:pt idx="377">
                  <c:v>-0.58785999999999949</c:v>
                </c:pt>
                <c:pt idx="378">
                  <c:v>-0.59592000000000001</c:v>
                </c:pt>
                <c:pt idx="379">
                  <c:v>-0.6039200000000009</c:v>
                </c:pt>
                <c:pt idx="380">
                  <c:v>-0.61186000000000063</c:v>
                </c:pt>
                <c:pt idx="381">
                  <c:v>-0.61974000000000118</c:v>
                </c:pt>
                <c:pt idx="382">
                  <c:v>-0.62755000000000005</c:v>
                </c:pt>
                <c:pt idx="383">
                  <c:v>-0.63531000000000004</c:v>
                </c:pt>
                <c:pt idx="384">
                  <c:v>-0.6430000000000009</c:v>
                </c:pt>
                <c:pt idx="385">
                  <c:v>-0.65063000000000104</c:v>
                </c:pt>
                <c:pt idx="386">
                  <c:v>-0.65819000000000105</c:v>
                </c:pt>
                <c:pt idx="387">
                  <c:v>-0.66568000000000105</c:v>
                </c:pt>
                <c:pt idx="388">
                  <c:v>-0.67311000000000065</c:v>
                </c:pt>
                <c:pt idx="389">
                  <c:v>-0.68047000000000002</c:v>
                </c:pt>
                <c:pt idx="390">
                  <c:v>-0.68776999999999999</c:v>
                </c:pt>
                <c:pt idx="391">
                  <c:v>-0.69499000000000077</c:v>
                </c:pt>
                <c:pt idx="392">
                  <c:v>-0.70215000000000005</c:v>
                </c:pt>
                <c:pt idx="393">
                  <c:v>-0.70923000000000003</c:v>
                </c:pt>
                <c:pt idx="394">
                  <c:v>-0.71625000000000005</c:v>
                </c:pt>
                <c:pt idx="395">
                  <c:v>-0.72319000000000078</c:v>
                </c:pt>
                <c:pt idx="396">
                  <c:v>-0.73006000000000004</c:v>
                </c:pt>
                <c:pt idx="397">
                  <c:v>-0.73686000000000063</c:v>
                </c:pt>
                <c:pt idx="398">
                  <c:v>-0.74358000000000002</c:v>
                </c:pt>
                <c:pt idx="399">
                  <c:v>-0.75022999999999995</c:v>
                </c:pt>
                <c:pt idx="400">
                  <c:v>-0.75680000000000103</c:v>
                </c:pt>
                <c:pt idx="401">
                  <c:v>-0.76330000000000064</c:v>
                </c:pt>
                <c:pt idx="402">
                  <c:v>-0.76972000000000118</c:v>
                </c:pt>
                <c:pt idx="403">
                  <c:v>-0.77607000000000104</c:v>
                </c:pt>
                <c:pt idx="404">
                  <c:v>-0.78234000000000004</c:v>
                </c:pt>
                <c:pt idx="405">
                  <c:v>-0.78852999999999951</c:v>
                </c:pt>
                <c:pt idx="406">
                  <c:v>-0.7946400000000009</c:v>
                </c:pt>
                <c:pt idx="407">
                  <c:v>-0.80066999999999999</c:v>
                </c:pt>
                <c:pt idx="408">
                  <c:v>-0.80662000000000089</c:v>
                </c:pt>
                <c:pt idx="409">
                  <c:v>-0.81249000000000005</c:v>
                </c:pt>
                <c:pt idx="410">
                  <c:v>-0.81828000000000001</c:v>
                </c:pt>
                <c:pt idx="411">
                  <c:v>-0.82398000000000005</c:v>
                </c:pt>
                <c:pt idx="412">
                  <c:v>-0.82961000000000062</c:v>
                </c:pt>
                <c:pt idx="413">
                  <c:v>-0.83514999999999995</c:v>
                </c:pt>
                <c:pt idx="414">
                  <c:v>-0.84061000000000063</c:v>
                </c:pt>
                <c:pt idx="415">
                  <c:v>-0.84597999999999995</c:v>
                </c:pt>
                <c:pt idx="416">
                  <c:v>-0.85126999999999997</c:v>
                </c:pt>
                <c:pt idx="417">
                  <c:v>-0.85648000000000002</c:v>
                </c:pt>
                <c:pt idx="418">
                  <c:v>-0.86160000000000103</c:v>
                </c:pt>
                <c:pt idx="419">
                  <c:v>-0.8666300000000009</c:v>
                </c:pt>
                <c:pt idx="420">
                  <c:v>-0.87158000000000002</c:v>
                </c:pt>
                <c:pt idx="421">
                  <c:v>-0.87643000000000004</c:v>
                </c:pt>
                <c:pt idx="422">
                  <c:v>-0.88120999999999949</c:v>
                </c:pt>
                <c:pt idx="423">
                  <c:v>-0.88588999999999996</c:v>
                </c:pt>
                <c:pt idx="424">
                  <c:v>-0.89047999999999949</c:v>
                </c:pt>
                <c:pt idx="425">
                  <c:v>-0.89498999999999951</c:v>
                </c:pt>
                <c:pt idx="426">
                  <c:v>-0.89940999999999949</c:v>
                </c:pt>
                <c:pt idx="427">
                  <c:v>-0.90373000000000003</c:v>
                </c:pt>
                <c:pt idx="428">
                  <c:v>-0.90797000000000005</c:v>
                </c:pt>
                <c:pt idx="429">
                  <c:v>-0.91210999999999998</c:v>
                </c:pt>
                <c:pt idx="430">
                  <c:v>-0.91617000000000004</c:v>
                </c:pt>
                <c:pt idx="431">
                  <c:v>-0.92013</c:v>
                </c:pt>
                <c:pt idx="432">
                  <c:v>-0.92400000000000004</c:v>
                </c:pt>
                <c:pt idx="433">
                  <c:v>-0.92778000000000005</c:v>
                </c:pt>
                <c:pt idx="434">
                  <c:v>-0.93145999999999951</c:v>
                </c:pt>
                <c:pt idx="435">
                  <c:v>-0.93505000000000005</c:v>
                </c:pt>
                <c:pt idx="436">
                  <c:v>-0.93855</c:v>
                </c:pt>
                <c:pt idx="437">
                  <c:v>-0.94196000000000002</c:v>
                </c:pt>
                <c:pt idx="438">
                  <c:v>-0.94527000000000005</c:v>
                </c:pt>
                <c:pt idx="439">
                  <c:v>-0.94847999999999999</c:v>
                </c:pt>
                <c:pt idx="440">
                  <c:v>-0.95160000000000089</c:v>
                </c:pt>
                <c:pt idx="441">
                  <c:v>-0.95463000000000064</c:v>
                </c:pt>
                <c:pt idx="442">
                  <c:v>-0.95755999999999997</c:v>
                </c:pt>
                <c:pt idx="443">
                  <c:v>-0.96038999999999997</c:v>
                </c:pt>
                <c:pt idx="444">
                  <c:v>-0.96313000000000004</c:v>
                </c:pt>
                <c:pt idx="445">
                  <c:v>-0.96577000000000091</c:v>
                </c:pt>
                <c:pt idx="446">
                  <c:v>-0.96831999999999996</c:v>
                </c:pt>
                <c:pt idx="447">
                  <c:v>-0.97077000000000091</c:v>
                </c:pt>
                <c:pt idx="448">
                  <c:v>-0.97311999999999999</c:v>
                </c:pt>
                <c:pt idx="449">
                  <c:v>-0.97536999999999996</c:v>
                </c:pt>
                <c:pt idx="450">
                  <c:v>-0.97753000000000001</c:v>
                </c:pt>
                <c:pt idx="451">
                  <c:v>-0.97958999999999996</c:v>
                </c:pt>
                <c:pt idx="452">
                  <c:v>-0.98154999999999959</c:v>
                </c:pt>
                <c:pt idx="453">
                  <c:v>-0.98340999999999956</c:v>
                </c:pt>
                <c:pt idx="454">
                  <c:v>-0.9851799999999995</c:v>
                </c:pt>
                <c:pt idx="455">
                  <c:v>-0.98684000000000005</c:v>
                </c:pt>
                <c:pt idx="456">
                  <c:v>-0.98840999999999957</c:v>
                </c:pt>
                <c:pt idx="457">
                  <c:v>-0.98987999999999998</c:v>
                </c:pt>
                <c:pt idx="458">
                  <c:v>-0.99124999999999996</c:v>
                </c:pt>
                <c:pt idx="459">
                  <c:v>-0.99251999999999896</c:v>
                </c:pt>
                <c:pt idx="460">
                  <c:v>-0.99368999999999996</c:v>
                </c:pt>
                <c:pt idx="461">
                  <c:v>-0.99475999999999998</c:v>
                </c:pt>
                <c:pt idx="462">
                  <c:v>-0.99573999999999996</c:v>
                </c:pt>
                <c:pt idx="463">
                  <c:v>-0.99661</c:v>
                </c:pt>
                <c:pt idx="464">
                  <c:v>-0.99737999999999949</c:v>
                </c:pt>
                <c:pt idx="465">
                  <c:v>-0.99804999999999999</c:v>
                </c:pt>
                <c:pt idx="466">
                  <c:v>-0.99863000000000002</c:v>
                </c:pt>
                <c:pt idx="467">
                  <c:v>-0.99909999999999999</c:v>
                </c:pt>
                <c:pt idx="468">
                  <c:v>-0.99947999999999959</c:v>
                </c:pt>
                <c:pt idx="469">
                  <c:v>-0.99975000000000003</c:v>
                </c:pt>
                <c:pt idx="470">
                  <c:v>-0.99992000000000003</c:v>
                </c:pt>
                <c:pt idx="471">
                  <c:v>-1</c:v>
                </c:pt>
                <c:pt idx="472">
                  <c:v>-0.99997000000000003</c:v>
                </c:pt>
                <c:pt idx="473">
                  <c:v>-0.99983999999999951</c:v>
                </c:pt>
                <c:pt idx="474">
                  <c:v>-0.99961999999999951</c:v>
                </c:pt>
                <c:pt idx="475">
                  <c:v>-0.99929000000000001</c:v>
                </c:pt>
                <c:pt idx="476">
                  <c:v>-0.99887000000000004</c:v>
                </c:pt>
                <c:pt idx="477">
                  <c:v>-0.99834000000000001</c:v>
                </c:pt>
                <c:pt idx="478">
                  <c:v>-0.99772000000000005</c:v>
                </c:pt>
                <c:pt idx="479">
                  <c:v>-0.99699000000000004</c:v>
                </c:pt>
                <c:pt idx="480">
                  <c:v>-0.99615999999999949</c:v>
                </c:pt>
                <c:pt idx="481">
                  <c:v>-0.99524000000000001</c:v>
                </c:pt>
                <c:pt idx="482">
                  <c:v>-0.99421999999999922</c:v>
                </c:pt>
                <c:pt idx="483">
                  <c:v>-0.99309000000000003</c:v>
                </c:pt>
                <c:pt idx="484">
                  <c:v>-0.99187000000000003</c:v>
                </c:pt>
                <c:pt idx="485">
                  <c:v>-0.99054999999999949</c:v>
                </c:pt>
                <c:pt idx="486">
                  <c:v>-0.98912999999999951</c:v>
                </c:pt>
                <c:pt idx="487">
                  <c:v>-0.98760999999999999</c:v>
                </c:pt>
                <c:pt idx="488">
                  <c:v>-0.98599000000000003</c:v>
                </c:pt>
                <c:pt idx="489">
                  <c:v>-0.98426999999999909</c:v>
                </c:pt>
                <c:pt idx="490">
                  <c:v>-0.98244999999999949</c:v>
                </c:pt>
                <c:pt idx="491">
                  <c:v>-0.98053999999999908</c:v>
                </c:pt>
                <c:pt idx="492">
                  <c:v>-0.97853000000000001</c:v>
                </c:pt>
                <c:pt idx="493">
                  <c:v>-0.97641999999999951</c:v>
                </c:pt>
                <c:pt idx="494">
                  <c:v>-0.97421000000000002</c:v>
                </c:pt>
                <c:pt idx="495">
                  <c:v>-0.97190000000000065</c:v>
                </c:pt>
                <c:pt idx="496">
                  <c:v>-0.96950000000000003</c:v>
                </c:pt>
                <c:pt idx="497">
                  <c:v>-0.96700000000000064</c:v>
                </c:pt>
                <c:pt idx="498">
                  <c:v>-0.96440999999999999</c:v>
                </c:pt>
                <c:pt idx="499">
                  <c:v>-0.96170999999999995</c:v>
                </c:pt>
                <c:pt idx="500">
                  <c:v>-0.95891999999999999</c:v>
                </c:pt>
                <c:pt idx="501">
                  <c:v>-0.95604000000000089</c:v>
                </c:pt>
                <c:pt idx="502">
                  <c:v>-0.95306000000000002</c:v>
                </c:pt>
                <c:pt idx="503">
                  <c:v>-0.94998000000000005</c:v>
                </c:pt>
                <c:pt idx="504">
                  <c:v>-0.94681000000000004</c:v>
                </c:pt>
                <c:pt idx="505">
                  <c:v>-0.94355</c:v>
                </c:pt>
                <c:pt idx="506">
                  <c:v>-0.94018999999999997</c:v>
                </c:pt>
                <c:pt idx="507">
                  <c:v>-0.93674000000000091</c:v>
                </c:pt>
                <c:pt idx="508">
                  <c:v>-0.93318999999999996</c:v>
                </c:pt>
                <c:pt idx="509">
                  <c:v>-0.92954999999999999</c:v>
                </c:pt>
                <c:pt idx="510">
                  <c:v>-0.92581000000000002</c:v>
                </c:pt>
                <c:pt idx="511">
                  <c:v>-0.92198999999999998</c:v>
                </c:pt>
                <c:pt idx="512">
                  <c:v>-0.91807000000000005</c:v>
                </c:pt>
                <c:pt idx="513">
                  <c:v>-0.91405999999999998</c:v>
                </c:pt>
                <c:pt idx="514">
                  <c:v>-0.90995999999999999</c:v>
                </c:pt>
                <c:pt idx="515">
                  <c:v>-0.90576999999999996</c:v>
                </c:pt>
                <c:pt idx="516">
                  <c:v>-0.9014799999999995</c:v>
                </c:pt>
                <c:pt idx="517">
                  <c:v>-0.89710999999999996</c:v>
                </c:pt>
                <c:pt idx="518">
                  <c:v>-0.89265000000000005</c:v>
                </c:pt>
                <c:pt idx="519">
                  <c:v>-0.8881</c:v>
                </c:pt>
                <c:pt idx="520">
                  <c:v>-0.88344999999999996</c:v>
                </c:pt>
                <c:pt idx="521">
                  <c:v>-0.8787300000000009</c:v>
                </c:pt>
                <c:pt idx="522">
                  <c:v>-0.87391000000000063</c:v>
                </c:pt>
                <c:pt idx="523">
                  <c:v>-0.86900000000000077</c:v>
                </c:pt>
                <c:pt idx="524">
                  <c:v>-0.86400999999999994</c:v>
                </c:pt>
                <c:pt idx="525">
                  <c:v>-0.85893000000000064</c:v>
                </c:pt>
                <c:pt idx="526">
                  <c:v>-0.85377000000000103</c:v>
                </c:pt>
                <c:pt idx="527">
                  <c:v>-0.84852000000000005</c:v>
                </c:pt>
                <c:pt idx="528">
                  <c:v>-0.84319000000000077</c:v>
                </c:pt>
                <c:pt idx="529">
                  <c:v>-0.8377700000000009</c:v>
                </c:pt>
                <c:pt idx="530">
                  <c:v>-0.83226999999999951</c:v>
                </c:pt>
                <c:pt idx="531">
                  <c:v>-0.82668000000000064</c:v>
                </c:pt>
                <c:pt idx="532">
                  <c:v>-0.82101000000000002</c:v>
                </c:pt>
                <c:pt idx="533">
                  <c:v>-0.81525999999999998</c:v>
                </c:pt>
                <c:pt idx="534">
                  <c:v>-0.80942999999999998</c:v>
                </c:pt>
                <c:pt idx="535">
                  <c:v>-0.80352000000000001</c:v>
                </c:pt>
                <c:pt idx="536">
                  <c:v>-0.79752999999999996</c:v>
                </c:pt>
                <c:pt idx="537">
                  <c:v>-0.79144999999999999</c:v>
                </c:pt>
                <c:pt idx="538">
                  <c:v>-0.7853</c:v>
                </c:pt>
                <c:pt idx="539">
                  <c:v>-0.77907000000000104</c:v>
                </c:pt>
                <c:pt idx="540">
                  <c:v>-0.77276000000000089</c:v>
                </c:pt>
                <c:pt idx="541">
                  <c:v>-0.76637999999999995</c:v>
                </c:pt>
                <c:pt idx="542">
                  <c:v>-0.75992000000000104</c:v>
                </c:pt>
                <c:pt idx="543">
                  <c:v>-0.75338000000000005</c:v>
                </c:pt>
                <c:pt idx="544">
                  <c:v>-0.74677000000000104</c:v>
                </c:pt>
                <c:pt idx="545">
                  <c:v>-0.74008000000000063</c:v>
                </c:pt>
                <c:pt idx="546">
                  <c:v>-0.73331999999999997</c:v>
                </c:pt>
                <c:pt idx="547">
                  <c:v>-0.72648000000000001</c:v>
                </c:pt>
                <c:pt idx="548">
                  <c:v>-0.71957000000000004</c:v>
                </c:pt>
                <c:pt idx="549">
                  <c:v>-0.7125899999999995</c:v>
                </c:pt>
                <c:pt idx="550">
                  <c:v>-0.7055399999999995</c:v>
                </c:pt>
                <c:pt idx="551">
                  <c:v>-0.69842000000000004</c:v>
                </c:pt>
                <c:pt idx="552">
                  <c:v>-0.69123000000000001</c:v>
                </c:pt>
                <c:pt idx="553">
                  <c:v>-0.68396999999999997</c:v>
                </c:pt>
                <c:pt idx="554">
                  <c:v>-0.6766400000000018</c:v>
                </c:pt>
                <c:pt idx="555">
                  <c:v>-0.66923999999999995</c:v>
                </c:pt>
                <c:pt idx="556">
                  <c:v>-0.66178000000000103</c:v>
                </c:pt>
                <c:pt idx="557">
                  <c:v>-0.65425000000000078</c:v>
                </c:pt>
                <c:pt idx="558">
                  <c:v>-0.64665000000000106</c:v>
                </c:pt>
                <c:pt idx="559">
                  <c:v>-0.63898999999999995</c:v>
                </c:pt>
                <c:pt idx="560">
                  <c:v>-0.63127000000000077</c:v>
                </c:pt>
                <c:pt idx="561">
                  <c:v>-0.62348000000000003</c:v>
                </c:pt>
                <c:pt idx="562">
                  <c:v>-0.6156300000000009</c:v>
                </c:pt>
                <c:pt idx="563">
                  <c:v>-0.60772000000000104</c:v>
                </c:pt>
                <c:pt idx="564">
                  <c:v>-0.59975000000000001</c:v>
                </c:pt>
                <c:pt idx="565">
                  <c:v>-0.59172000000000002</c:v>
                </c:pt>
                <c:pt idx="566">
                  <c:v>-0.58362000000000003</c:v>
                </c:pt>
                <c:pt idx="567">
                  <c:v>-0.57547999999999999</c:v>
                </c:pt>
                <c:pt idx="568">
                  <c:v>-0.56727000000000005</c:v>
                </c:pt>
                <c:pt idx="569">
                  <c:v>-0.55900000000000005</c:v>
                </c:pt>
                <c:pt idx="570">
                  <c:v>-0.5506900000000009</c:v>
                </c:pt>
                <c:pt idx="571">
                  <c:v>-0.54230999999999996</c:v>
                </c:pt>
                <c:pt idx="572">
                  <c:v>-0.53388000000000002</c:v>
                </c:pt>
                <c:pt idx="573">
                  <c:v>-0.52539999999999998</c:v>
                </c:pt>
                <c:pt idx="574">
                  <c:v>-0.51687000000000005</c:v>
                </c:pt>
                <c:pt idx="575">
                  <c:v>-0.50827999999999951</c:v>
                </c:pt>
                <c:pt idx="576">
                  <c:v>-0.49964000000000008</c:v>
                </c:pt>
                <c:pt idx="577">
                  <c:v>-0.49095000000000039</c:v>
                </c:pt>
                <c:pt idx="578">
                  <c:v>-0.48222000000000032</c:v>
                </c:pt>
                <c:pt idx="579">
                  <c:v>-0.47343000000000002</c:v>
                </c:pt>
                <c:pt idx="580">
                  <c:v>-0.46460000000000001</c:v>
                </c:pt>
                <c:pt idx="581">
                  <c:v>-0.45572000000000001</c:v>
                </c:pt>
                <c:pt idx="582">
                  <c:v>-0.44679999999999997</c:v>
                </c:pt>
                <c:pt idx="583">
                  <c:v>-0.43783000000000039</c:v>
                </c:pt>
                <c:pt idx="584">
                  <c:v>-0.42882000000000053</c:v>
                </c:pt>
                <c:pt idx="585">
                  <c:v>-0.41976000000000002</c:v>
                </c:pt>
                <c:pt idx="586">
                  <c:v>-0.41067000000000031</c:v>
                </c:pt>
                <c:pt idx="587">
                  <c:v>-0.40153</c:v>
                </c:pt>
                <c:pt idx="588">
                  <c:v>-0.39235000000000053</c:v>
                </c:pt>
                <c:pt idx="589">
                  <c:v>-0.38313000000000008</c:v>
                </c:pt>
                <c:pt idx="590">
                  <c:v>-0.37388000000000077</c:v>
                </c:pt>
                <c:pt idx="591">
                  <c:v>-0.36458000000000051</c:v>
                </c:pt>
                <c:pt idx="592">
                  <c:v>-0.35525000000000001</c:v>
                </c:pt>
                <c:pt idx="593">
                  <c:v>-0.34589000000000031</c:v>
                </c:pt>
                <c:pt idx="594">
                  <c:v>-0.33649000000000046</c:v>
                </c:pt>
                <c:pt idx="595">
                  <c:v>-0.32705000000000045</c:v>
                </c:pt>
                <c:pt idx="596">
                  <c:v>-0.31759000000000032</c:v>
                </c:pt>
                <c:pt idx="597">
                  <c:v>-0.30809000000000031</c:v>
                </c:pt>
                <c:pt idx="598">
                  <c:v>-0.29856000000000038</c:v>
                </c:pt>
                <c:pt idx="599">
                  <c:v>-0.28900000000000031</c:v>
                </c:pt>
                <c:pt idx="600">
                  <c:v>-0.27942000000000039</c:v>
                </c:pt>
                <c:pt idx="601">
                  <c:v>-0.26979999999999998</c:v>
                </c:pt>
                <c:pt idx="602">
                  <c:v>-0.26016</c:v>
                </c:pt>
                <c:pt idx="603">
                  <c:v>-0.2504900000000001</c:v>
                </c:pt>
                <c:pt idx="604">
                  <c:v>-0.24080000000000001</c:v>
                </c:pt>
                <c:pt idx="605">
                  <c:v>-0.23108000000000001</c:v>
                </c:pt>
                <c:pt idx="606">
                  <c:v>-0.22134000000000001</c:v>
                </c:pt>
                <c:pt idx="607">
                  <c:v>-0.21157000000000001</c:v>
                </c:pt>
                <c:pt idx="608">
                  <c:v>-0.20179000000000019</c:v>
                </c:pt>
                <c:pt idx="609">
                  <c:v>-0.19198999999999999</c:v>
                </c:pt>
                <c:pt idx="610">
                  <c:v>-0.18215999999999999</c:v>
                </c:pt>
                <c:pt idx="611">
                  <c:v>-0.17232</c:v>
                </c:pt>
                <c:pt idx="612">
                  <c:v>-0.16245999999999999</c:v>
                </c:pt>
                <c:pt idx="613">
                  <c:v>-0.15259000000000023</c:v>
                </c:pt>
                <c:pt idx="614">
                  <c:v>-0.14269999999999999</c:v>
                </c:pt>
                <c:pt idx="615">
                  <c:v>-0.13278999999999999</c:v>
                </c:pt>
                <c:pt idx="616">
                  <c:v>-0.12286999999999998</c:v>
                </c:pt>
                <c:pt idx="617">
                  <c:v>-0.11294</c:v>
                </c:pt>
                <c:pt idx="618">
                  <c:v>-0.10299999999999998</c:v>
                </c:pt>
                <c:pt idx="619">
                  <c:v>-9.3051000000000161E-2</c:v>
                </c:pt>
                <c:pt idx="620">
                  <c:v>-8.3089000000000024E-2</c:v>
                </c:pt>
                <c:pt idx="621">
                  <c:v>-7.3120000000000004E-2</c:v>
                </c:pt>
                <c:pt idx="622">
                  <c:v>-6.3143000000000005E-2</c:v>
                </c:pt>
                <c:pt idx="623">
                  <c:v>-5.3159999999999985E-2</c:v>
                </c:pt>
                <c:pt idx="624">
                  <c:v>-4.3172000000000002E-2</c:v>
                </c:pt>
                <c:pt idx="625">
                  <c:v>-3.3179E-2</c:v>
                </c:pt>
                <c:pt idx="626">
                  <c:v>-2.3182999999999988E-2</c:v>
                </c:pt>
                <c:pt idx="627">
                  <c:v>-1.3185000000000007E-2</c:v>
                </c:pt>
                <c:pt idx="628">
                  <c:v>-3.1853000000000046E-3</c:v>
                </c:pt>
              </c:numCache>
            </c:numRef>
          </c:yVal>
          <c:smooth val="0"/>
        </c:ser>
        <c:dLbls>
          <c:showLegendKey val="0"/>
          <c:showVal val="0"/>
          <c:showCatName val="0"/>
          <c:showSerName val="0"/>
          <c:showPercent val="0"/>
          <c:showBubbleSize val="0"/>
        </c:dLbls>
        <c:axId val="255013248"/>
        <c:axId val="255015168"/>
      </c:scatterChart>
      <c:valAx>
        <c:axId val="255013248"/>
        <c:scaling>
          <c:orientation val="minMax"/>
          <c:max val="6.29"/>
          <c:min val="0"/>
        </c:scaling>
        <c:delete val="0"/>
        <c:axPos val="b"/>
        <c:title>
          <c:tx>
            <c:rich>
              <a:bodyPr/>
              <a:lstStyle/>
              <a:p>
                <a:pPr>
                  <a:defRPr sz="2800"/>
                </a:pPr>
                <a:r>
                  <a:rPr lang="en-US" sz="2800"/>
                  <a:t>Time (secs)</a:t>
                </a:r>
              </a:p>
            </c:rich>
          </c:tx>
          <c:layout>
            <c:manualLayout>
              <c:xMode val="edge"/>
              <c:yMode val="edge"/>
              <c:x val="0.77365499769215795"/>
              <c:y val="0.29318600602394523"/>
            </c:manualLayout>
          </c:layout>
          <c:overlay val="0"/>
        </c:title>
        <c:numFmt formatCode="General" sourceLinked="1"/>
        <c:majorTickMark val="out"/>
        <c:minorTickMark val="none"/>
        <c:tickLblPos val="nextTo"/>
        <c:txPr>
          <a:bodyPr/>
          <a:lstStyle/>
          <a:p>
            <a:pPr>
              <a:defRPr sz="100">
                <a:solidFill>
                  <a:schemeClr val="bg1"/>
                </a:solidFill>
              </a:defRPr>
            </a:pPr>
            <a:endParaRPr lang="en-US"/>
          </a:p>
        </c:txPr>
        <c:crossAx val="255015168"/>
        <c:crosses val="autoZero"/>
        <c:crossBetween val="midCat"/>
        <c:majorUnit val="1.57"/>
      </c:valAx>
      <c:valAx>
        <c:axId val="255015168"/>
        <c:scaling>
          <c:orientation val="minMax"/>
          <c:max val="1"/>
          <c:min val="-1"/>
        </c:scaling>
        <c:delete val="0"/>
        <c:axPos val="l"/>
        <c:numFmt formatCode="General" sourceLinked="1"/>
        <c:majorTickMark val="out"/>
        <c:minorTickMark val="none"/>
        <c:tickLblPos val="nextTo"/>
        <c:txPr>
          <a:bodyPr/>
          <a:lstStyle/>
          <a:p>
            <a:pPr>
              <a:defRPr sz="100">
                <a:solidFill>
                  <a:schemeClr val="bg1"/>
                </a:solidFill>
              </a:defRPr>
            </a:pPr>
            <a:endParaRPr lang="en-US"/>
          </a:p>
        </c:txPr>
        <c:crossAx val="255013248"/>
        <c:crosses val="autoZero"/>
        <c:crossBetween val="midCat"/>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66FF"/>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0.15000000000000013</c:v>
                </c:pt>
                <c:pt idx="16">
                  <c:v>0.16</c:v>
                </c:pt>
                <c:pt idx="17">
                  <c:v>0.17</c:v>
                </c:pt>
                <c:pt idx="18">
                  <c:v>0.18000000000000013</c:v>
                </c:pt>
                <c:pt idx="19">
                  <c:v>0.19</c:v>
                </c:pt>
                <c:pt idx="20">
                  <c:v>0.2</c:v>
                </c:pt>
                <c:pt idx="21">
                  <c:v>0.21000000000000013</c:v>
                </c:pt>
                <c:pt idx="22">
                  <c:v>0.22</c:v>
                </c:pt>
                <c:pt idx="23">
                  <c:v>0.23</c:v>
                </c:pt>
                <c:pt idx="24">
                  <c:v>0.24000000000000013</c:v>
                </c:pt>
                <c:pt idx="25">
                  <c:v>0.25</c:v>
                </c:pt>
                <c:pt idx="26">
                  <c:v>0.26</c:v>
                </c:pt>
                <c:pt idx="27">
                  <c:v>0.27</c:v>
                </c:pt>
                <c:pt idx="28">
                  <c:v>0.28000000000000008</c:v>
                </c:pt>
                <c:pt idx="29">
                  <c:v>0.29000000000000026</c:v>
                </c:pt>
                <c:pt idx="30">
                  <c:v>0.30000000000000027</c:v>
                </c:pt>
                <c:pt idx="31">
                  <c:v>0.31000000000000028</c:v>
                </c:pt>
                <c:pt idx="32">
                  <c:v>0.32000000000000034</c:v>
                </c:pt>
                <c:pt idx="33">
                  <c:v>0.3300000000000004</c:v>
                </c:pt>
                <c:pt idx="34">
                  <c:v>0.34</c:v>
                </c:pt>
                <c:pt idx="35">
                  <c:v>0.35000000000000026</c:v>
                </c:pt>
                <c:pt idx="36">
                  <c:v>0.36000000000000026</c:v>
                </c:pt>
                <c:pt idx="37">
                  <c:v>0.37000000000000027</c:v>
                </c:pt>
                <c:pt idx="38">
                  <c:v>0.38000000000000034</c:v>
                </c:pt>
                <c:pt idx="39">
                  <c:v>0.39000000000000035</c:v>
                </c:pt>
                <c:pt idx="40">
                  <c:v>0.4</c:v>
                </c:pt>
                <c:pt idx="41">
                  <c:v>0.41000000000000025</c:v>
                </c:pt>
                <c:pt idx="42">
                  <c:v>0.42000000000000026</c:v>
                </c:pt>
                <c:pt idx="43">
                  <c:v>0.43000000000000027</c:v>
                </c:pt>
                <c:pt idx="44">
                  <c:v>0.44</c:v>
                </c:pt>
                <c:pt idx="45">
                  <c:v>0.45</c:v>
                </c:pt>
                <c:pt idx="46">
                  <c:v>0.46</c:v>
                </c:pt>
                <c:pt idx="47">
                  <c:v>0.47000000000000008</c:v>
                </c:pt>
                <c:pt idx="48">
                  <c:v>0.48000000000000026</c:v>
                </c:pt>
                <c:pt idx="49">
                  <c:v>0.49000000000000027</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0.60000000000000053</c:v>
                </c:pt>
                <c:pt idx="61">
                  <c:v>0.61000000000000054</c:v>
                </c:pt>
                <c:pt idx="62">
                  <c:v>0.62000000000000055</c:v>
                </c:pt>
                <c:pt idx="63">
                  <c:v>0.63000000000000056</c:v>
                </c:pt>
                <c:pt idx="64">
                  <c:v>0.64000000000000068</c:v>
                </c:pt>
                <c:pt idx="65">
                  <c:v>0.6500000000000008</c:v>
                </c:pt>
                <c:pt idx="66">
                  <c:v>0.66000000000000081</c:v>
                </c:pt>
                <c:pt idx="67">
                  <c:v>0.67000000000000082</c:v>
                </c:pt>
                <c:pt idx="68">
                  <c:v>0.68</c:v>
                </c:pt>
                <c:pt idx="69">
                  <c:v>0.6900000000000005</c:v>
                </c:pt>
                <c:pt idx="70">
                  <c:v>0.70000000000000051</c:v>
                </c:pt>
                <c:pt idx="71">
                  <c:v>0.71000000000000052</c:v>
                </c:pt>
                <c:pt idx="72">
                  <c:v>0.72000000000000053</c:v>
                </c:pt>
                <c:pt idx="73">
                  <c:v>0.73000000000000054</c:v>
                </c:pt>
                <c:pt idx="74">
                  <c:v>0.74000000000000055</c:v>
                </c:pt>
                <c:pt idx="75">
                  <c:v>0.75000000000000056</c:v>
                </c:pt>
                <c:pt idx="76">
                  <c:v>0.76000000000000056</c:v>
                </c:pt>
                <c:pt idx="77">
                  <c:v>0.77000000000000068</c:v>
                </c:pt>
                <c:pt idx="78">
                  <c:v>0.78</c:v>
                </c:pt>
                <c:pt idx="79">
                  <c:v>0.79</c:v>
                </c:pt>
                <c:pt idx="80">
                  <c:v>0.8</c:v>
                </c:pt>
                <c:pt idx="81">
                  <c:v>0.81</c:v>
                </c:pt>
                <c:pt idx="82">
                  <c:v>0.82000000000000051</c:v>
                </c:pt>
                <c:pt idx="83">
                  <c:v>0.83000000000000052</c:v>
                </c:pt>
                <c:pt idx="84">
                  <c:v>0.84000000000000052</c:v>
                </c:pt>
                <c:pt idx="85">
                  <c:v>0.85000000000000053</c:v>
                </c:pt>
                <c:pt idx="86">
                  <c:v>0.86000000000000054</c:v>
                </c:pt>
                <c:pt idx="87">
                  <c:v>0.87000000000000055</c:v>
                </c:pt>
                <c:pt idx="88">
                  <c:v>0.88</c:v>
                </c:pt>
                <c:pt idx="89">
                  <c:v>0.89</c:v>
                </c:pt>
                <c:pt idx="90">
                  <c:v>0.9</c:v>
                </c:pt>
                <c:pt idx="91">
                  <c:v>0.91</c:v>
                </c:pt>
                <c:pt idx="92">
                  <c:v>0.92</c:v>
                </c:pt>
                <c:pt idx="93">
                  <c:v>0.93</c:v>
                </c:pt>
                <c:pt idx="94">
                  <c:v>0.9400000000000005</c:v>
                </c:pt>
                <c:pt idx="95">
                  <c:v>0.95000000000000051</c:v>
                </c:pt>
                <c:pt idx="96">
                  <c:v>0.96000000000000052</c:v>
                </c:pt>
                <c:pt idx="97">
                  <c:v>0.97000000000000053</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1.1299999999999988</c:v>
                </c:pt>
                <c:pt idx="114">
                  <c:v>1.1399999999999988</c:v>
                </c:pt>
                <c:pt idx="115">
                  <c:v>1.1499999999999988</c:v>
                </c:pt>
                <c:pt idx="116">
                  <c:v>1.1599999999999988</c:v>
                </c:pt>
                <c:pt idx="117">
                  <c:v>1.170000000000001</c:v>
                </c:pt>
                <c:pt idx="118">
                  <c:v>1.180000000000001</c:v>
                </c:pt>
                <c:pt idx="119">
                  <c:v>1.1900000000000011</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c:v>
                </c:pt>
                <c:pt idx="168">
                  <c:v>1.680000000000001</c:v>
                </c:pt>
                <c:pt idx="169">
                  <c:v>1.6900000000000011</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c:v>
                </c:pt>
                <c:pt idx="193">
                  <c:v>1.930000000000001</c:v>
                </c:pt>
                <c:pt idx="194">
                  <c:v>1.9400000000000011</c:v>
                </c:pt>
                <c:pt idx="195">
                  <c:v>1.9500000000000011</c:v>
                </c:pt>
                <c:pt idx="196">
                  <c:v>1.9600000000000011</c:v>
                </c:pt>
                <c:pt idx="197">
                  <c:v>1.9700000000000011</c:v>
                </c:pt>
                <c:pt idx="198">
                  <c:v>1.9800000000000011</c:v>
                </c:pt>
                <c:pt idx="199">
                  <c:v>1.9900000000000011</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2.3199999999999976</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Sheet2!$B$1:$B$629</c:f>
              <c:numCache>
                <c:formatCode>General</c:formatCode>
                <c:ptCount val="629"/>
                <c:pt idx="0">
                  <c:v>0</c:v>
                </c:pt>
                <c:pt idx="1">
                  <c:v>9.9998000000000066E-3</c:v>
                </c:pt>
                <c:pt idx="2">
                  <c:v>1.9998999999999999E-2</c:v>
                </c:pt>
                <c:pt idx="3">
                  <c:v>2.9995999999999998E-2</c:v>
                </c:pt>
                <c:pt idx="4">
                  <c:v>3.9988999999999997E-2</c:v>
                </c:pt>
                <c:pt idx="5">
                  <c:v>4.9979000000000003E-2</c:v>
                </c:pt>
                <c:pt idx="6">
                  <c:v>5.9964000000000045E-2</c:v>
                </c:pt>
                <c:pt idx="7">
                  <c:v>6.9943000000000019E-2</c:v>
                </c:pt>
                <c:pt idx="8">
                  <c:v>7.9915000000000014E-2</c:v>
                </c:pt>
                <c:pt idx="9">
                  <c:v>8.9879000000000028E-2</c:v>
                </c:pt>
                <c:pt idx="10">
                  <c:v>9.9833000000000005E-2</c:v>
                </c:pt>
                <c:pt idx="11">
                  <c:v>0.10978000000000007</c:v>
                </c:pt>
                <c:pt idx="12">
                  <c:v>0.11971000000000002</c:v>
                </c:pt>
                <c:pt idx="13">
                  <c:v>0.12963</c:v>
                </c:pt>
                <c:pt idx="14">
                  <c:v>0.13954000000000014</c:v>
                </c:pt>
                <c:pt idx="15">
                  <c:v>0.14944000000000024</c:v>
                </c:pt>
                <c:pt idx="16">
                  <c:v>0.15932000000000004</c:v>
                </c:pt>
                <c:pt idx="17">
                  <c:v>0.16918</c:v>
                </c:pt>
                <c:pt idx="18">
                  <c:v>0.17902999999999999</c:v>
                </c:pt>
                <c:pt idx="19">
                  <c:v>0.18886000000000014</c:v>
                </c:pt>
                <c:pt idx="20">
                  <c:v>0.19866999999999999</c:v>
                </c:pt>
                <c:pt idx="21">
                  <c:v>0.20846000000000017</c:v>
                </c:pt>
                <c:pt idx="22">
                  <c:v>0.21823000000000017</c:v>
                </c:pt>
                <c:pt idx="23">
                  <c:v>0.22797999999999999</c:v>
                </c:pt>
                <c:pt idx="24">
                  <c:v>0.23769999999999999</c:v>
                </c:pt>
                <c:pt idx="25">
                  <c:v>0.24740000000000018</c:v>
                </c:pt>
                <c:pt idx="26">
                  <c:v>0.25708000000000025</c:v>
                </c:pt>
                <c:pt idx="27">
                  <c:v>0.26672999999999997</c:v>
                </c:pt>
                <c:pt idx="28">
                  <c:v>0.27636000000000033</c:v>
                </c:pt>
                <c:pt idx="29">
                  <c:v>0.28595000000000026</c:v>
                </c:pt>
                <c:pt idx="30">
                  <c:v>0.29552000000000034</c:v>
                </c:pt>
                <c:pt idx="31">
                  <c:v>0.30506000000000028</c:v>
                </c:pt>
                <c:pt idx="32">
                  <c:v>0.3145700000000004</c:v>
                </c:pt>
                <c:pt idx="33">
                  <c:v>0.32404000000000033</c:v>
                </c:pt>
                <c:pt idx="34">
                  <c:v>0.33349000000000034</c:v>
                </c:pt>
                <c:pt idx="35">
                  <c:v>0.34290000000000026</c:v>
                </c:pt>
                <c:pt idx="36">
                  <c:v>0.35227000000000008</c:v>
                </c:pt>
                <c:pt idx="37">
                  <c:v>0.36162000000000027</c:v>
                </c:pt>
                <c:pt idx="38">
                  <c:v>0.37092000000000047</c:v>
                </c:pt>
                <c:pt idx="39">
                  <c:v>0.38019000000000008</c:v>
                </c:pt>
                <c:pt idx="40">
                  <c:v>0.38942000000000054</c:v>
                </c:pt>
                <c:pt idx="41">
                  <c:v>0.39861000000000041</c:v>
                </c:pt>
                <c:pt idx="42">
                  <c:v>0.40776000000000001</c:v>
                </c:pt>
                <c:pt idx="43">
                  <c:v>0.41687000000000041</c:v>
                </c:pt>
                <c:pt idx="44">
                  <c:v>0.42594000000000032</c:v>
                </c:pt>
                <c:pt idx="45">
                  <c:v>0.43497000000000041</c:v>
                </c:pt>
                <c:pt idx="46">
                  <c:v>0.44395000000000001</c:v>
                </c:pt>
                <c:pt idx="47">
                  <c:v>0.45289000000000001</c:v>
                </c:pt>
                <c:pt idx="48">
                  <c:v>0.46178000000000002</c:v>
                </c:pt>
                <c:pt idx="49">
                  <c:v>0.4706300000000001</c:v>
                </c:pt>
                <c:pt idx="50">
                  <c:v>0.47943000000000002</c:v>
                </c:pt>
                <c:pt idx="51">
                  <c:v>0.48818000000000028</c:v>
                </c:pt>
                <c:pt idx="52">
                  <c:v>0.49688000000000054</c:v>
                </c:pt>
                <c:pt idx="53">
                  <c:v>0.50552999999999959</c:v>
                </c:pt>
                <c:pt idx="54">
                  <c:v>0.51414000000000004</c:v>
                </c:pt>
                <c:pt idx="55">
                  <c:v>0.52268999999999999</c:v>
                </c:pt>
                <c:pt idx="56">
                  <c:v>0.53119000000000005</c:v>
                </c:pt>
                <c:pt idx="57">
                  <c:v>0.53963000000000005</c:v>
                </c:pt>
                <c:pt idx="58">
                  <c:v>0.54801999999999951</c:v>
                </c:pt>
                <c:pt idx="59">
                  <c:v>0.55635999999999997</c:v>
                </c:pt>
                <c:pt idx="60">
                  <c:v>0.56464000000000081</c:v>
                </c:pt>
                <c:pt idx="61">
                  <c:v>0.57286999999999999</c:v>
                </c:pt>
                <c:pt idx="62">
                  <c:v>0.58104</c:v>
                </c:pt>
                <c:pt idx="63">
                  <c:v>0.58914</c:v>
                </c:pt>
                <c:pt idx="64">
                  <c:v>0.59719999999999951</c:v>
                </c:pt>
                <c:pt idx="65">
                  <c:v>0.60519000000000056</c:v>
                </c:pt>
                <c:pt idx="66">
                  <c:v>0.61312000000000055</c:v>
                </c:pt>
                <c:pt idx="67">
                  <c:v>0.62099000000000082</c:v>
                </c:pt>
                <c:pt idx="68">
                  <c:v>0.62879000000000085</c:v>
                </c:pt>
                <c:pt idx="69">
                  <c:v>0.63653999999999999</c:v>
                </c:pt>
                <c:pt idx="70">
                  <c:v>0.64422000000000068</c:v>
                </c:pt>
                <c:pt idx="71">
                  <c:v>0.65183000000000069</c:v>
                </c:pt>
                <c:pt idx="72">
                  <c:v>0.65938000000000052</c:v>
                </c:pt>
                <c:pt idx="73">
                  <c:v>0.66687000000000085</c:v>
                </c:pt>
                <c:pt idx="74">
                  <c:v>0.67428999999999994</c:v>
                </c:pt>
                <c:pt idx="75">
                  <c:v>0.6816400000000008</c:v>
                </c:pt>
                <c:pt idx="76">
                  <c:v>0.68891999999999998</c:v>
                </c:pt>
                <c:pt idx="77">
                  <c:v>0.69613999999999998</c:v>
                </c:pt>
                <c:pt idx="78">
                  <c:v>0.70328000000000002</c:v>
                </c:pt>
                <c:pt idx="79">
                  <c:v>0.71035000000000004</c:v>
                </c:pt>
                <c:pt idx="80">
                  <c:v>0.71736</c:v>
                </c:pt>
                <c:pt idx="81">
                  <c:v>0.72428999999999999</c:v>
                </c:pt>
                <c:pt idx="82">
                  <c:v>0.73115000000000052</c:v>
                </c:pt>
                <c:pt idx="83">
                  <c:v>0.73793000000000053</c:v>
                </c:pt>
                <c:pt idx="84">
                  <c:v>0.74464000000000086</c:v>
                </c:pt>
                <c:pt idx="85">
                  <c:v>0.75127999999999995</c:v>
                </c:pt>
                <c:pt idx="86">
                  <c:v>0.75784000000000085</c:v>
                </c:pt>
                <c:pt idx="87">
                  <c:v>0.76432999999999995</c:v>
                </c:pt>
                <c:pt idx="88">
                  <c:v>0.77074000000000098</c:v>
                </c:pt>
                <c:pt idx="89">
                  <c:v>0.77707000000000082</c:v>
                </c:pt>
                <c:pt idx="90">
                  <c:v>0.78332999999999997</c:v>
                </c:pt>
                <c:pt idx="91">
                  <c:v>0.78949999999999998</c:v>
                </c:pt>
                <c:pt idx="92">
                  <c:v>0.79559999999999997</c:v>
                </c:pt>
                <c:pt idx="93">
                  <c:v>0.80162000000000055</c:v>
                </c:pt>
                <c:pt idx="94">
                  <c:v>0.8075599999999995</c:v>
                </c:pt>
                <c:pt idx="95">
                  <c:v>0.81342000000000003</c:v>
                </c:pt>
                <c:pt idx="96">
                  <c:v>0.81918999999999997</c:v>
                </c:pt>
                <c:pt idx="97">
                  <c:v>0.82489000000000068</c:v>
                </c:pt>
                <c:pt idx="98">
                  <c:v>0.83050000000000002</c:v>
                </c:pt>
                <c:pt idx="99">
                  <c:v>0.83603000000000005</c:v>
                </c:pt>
                <c:pt idx="100">
                  <c:v>0.84147000000000005</c:v>
                </c:pt>
                <c:pt idx="101">
                  <c:v>0.84683000000000053</c:v>
                </c:pt>
                <c:pt idx="102">
                  <c:v>0.85211000000000003</c:v>
                </c:pt>
                <c:pt idx="103">
                  <c:v>0.85729999999999995</c:v>
                </c:pt>
                <c:pt idx="104">
                  <c:v>0.86240000000000061</c:v>
                </c:pt>
                <c:pt idx="105">
                  <c:v>0.86741999999999997</c:v>
                </c:pt>
                <c:pt idx="106">
                  <c:v>0.87236000000000002</c:v>
                </c:pt>
                <c:pt idx="107">
                  <c:v>0.87720000000000053</c:v>
                </c:pt>
                <c:pt idx="108">
                  <c:v>0.88195999999999997</c:v>
                </c:pt>
                <c:pt idx="109">
                  <c:v>0.88663000000000003</c:v>
                </c:pt>
                <c:pt idx="110">
                  <c:v>0.8912099999999995</c:v>
                </c:pt>
                <c:pt idx="111">
                  <c:v>0.89570000000000005</c:v>
                </c:pt>
                <c:pt idx="112">
                  <c:v>0.90010000000000001</c:v>
                </c:pt>
                <c:pt idx="113">
                  <c:v>0.90440999999999949</c:v>
                </c:pt>
                <c:pt idx="114">
                  <c:v>0.90863000000000005</c:v>
                </c:pt>
                <c:pt idx="115">
                  <c:v>0.91276000000000002</c:v>
                </c:pt>
                <c:pt idx="116">
                  <c:v>0.91679999999999995</c:v>
                </c:pt>
                <c:pt idx="117">
                  <c:v>0.92075000000000051</c:v>
                </c:pt>
                <c:pt idx="118">
                  <c:v>0.92461000000000004</c:v>
                </c:pt>
                <c:pt idx="119">
                  <c:v>0.92837000000000003</c:v>
                </c:pt>
                <c:pt idx="120">
                  <c:v>0.93203999999999998</c:v>
                </c:pt>
                <c:pt idx="121">
                  <c:v>0.93562000000000056</c:v>
                </c:pt>
                <c:pt idx="122">
                  <c:v>0.93910000000000005</c:v>
                </c:pt>
                <c:pt idx="123">
                  <c:v>0.94249000000000005</c:v>
                </c:pt>
                <c:pt idx="124">
                  <c:v>0.94577999999999995</c:v>
                </c:pt>
                <c:pt idx="125">
                  <c:v>0.94898000000000005</c:v>
                </c:pt>
                <c:pt idx="126">
                  <c:v>0.95208999999999999</c:v>
                </c:pt>
                <c:pt idx="127">
                  <c:v>0.95509999999999995</c:v>
                </c:pt>
                <c:pt idx="128">
                  <c:v>0.95801999999999998</c:v>
                </c:pt>
                <c:pt idx="129">
                  <c:v>0.9608400000000008</c:v>
                </c:pt>
                <c:pt idx="130">
                  <c:v>0.96355999999999997</c:v>
                </c:pt>
                <c:pt idx="131">
                  <c:v>0.96618000000000004</c:v>
                </c:pt>
                <c:pt idx="132">
                  <c:v>0.9687200000000008</c:v>
                </c:pt>
                <c:pt idx="133">
                  <c:v>0.97115000000000051</c:v>
                </c:pt>
                <c:pt idx="134">
                  <c:v>0.97348000000000001</c:v>
                </c:pt>
                <c:pt idx="135">
                  <c:v>0.97572000000000081</c:v>
                </c:pt>
                <c:pt idx="136">
                  <c:v>0.97785999999999995</c:v>
                </c:pt>
                <c:pt idx="137">
                  <c:v>0.97990999999999995</c:v>
                </c:pt>
                <c:pt idx="138">
                  <c:v>0.98185</c:v>
                </c:pt>
                <c:pt idx="139">
                  <c:v>0.98370000000000002</c:v>
                </c:pt>
                <c:pt idx="140">
                  <c:v>0.98544999999999949</c:v>
                </c:pt>
                <c:pt idx="141">
                  <c:v>0.98709999999999998</c:v>
                </c:pt>
                <c:pt idx="142">
                  <c:v>0.98865000000000003</c:v>
                </c:pt>
                <c:pt idx="143">
                  <c:v>0.99009999999999998</c:v>
                </c:pt>
                <c:pt idx="144">
                  <c:v>0.99145999999999956</c:v>
                </c:pt>
                <c:pt idx="145">
                  <c:v>0.99270999999999998</c:v>
                </c:pt>
                <c:pt idx="146">
                  <c:v>0.99387000000000003</c:v>
                </c:pt>
                <c:pt idx="147">
                  <c:v>0.99492000000000003</c:v>
                </c:pt>
                <c:pt idx="148">
                  <c:v>0.99587999999999999</c:v>
                </c:pt>
                <c:pt idx="149">
                  <c:v>0.99673999999999996</c:v>
                </c:pt>
                <c:pt idx="150">
                  <c:v>0.99748999999999932</c:v>
                </c:pt>
                <c:pt idx="151">
                  <c:v>0.99814999999999998</c:v>
                </c:pt>
                <c:pt idx="152">
                  <c:v>0.99870999999999999</c:v>
                </c:pt>
                <c:pt idx="153">
                  <c:v>0.99917</c:v>
                </c:pt>
                <c:pt idx="154">
                  <c:v>0.99952999999999959</c:v>
                </c:pt>
                <c:pt idx="155">
                  <c:v>0.99978</c:v>
                </c:pt>
                <c:pt idx="156">
                  <c:v>0.99994000000000005</c:v>
                </c:pt>
                <c:pt idx="157">
                  <c:v>1</c:v>
                </c:pt>
                <c:pt idx="158">
                  <c:v>0.99995999999999996</c:v>
                </c:pt>
                <c:pt idx="159">
                  <c:v>0.99982000000000004</c:v>
                </c:pt>
                <c:pt idx="160">
                  <c:v>0.99956999999999918</c:v>
                </c:pt>
                <c:pt idx="161">
                  <c:v>0.99922999999999951</c:v>
                </c:pt>
                <c:pt idx="162">
                  <c:v>0.99878999999999996</c:v>
                </c:pt>
                <c:pt idx="163">
                  <c:v>0.99824999999999997</c:v>
                </c:pt>
                <c:pt idx="164">
                  <c:v>0.99761</c:v>
                </c:pt>
                <c:pt idx="165">
                  <c:v>0.99687000000000003</c:v>
                </c:pt>
                <c:pt idx="166">
                  <c:v>0.99602000000000002</c:v>
                </c:pt>
                <c:pt idx="167">
                  <c:v>0.99507999999999996</c:v>
                </c:pt>
                <c:pt idx="168">
                  <c:v>0.99404000000000003</c:v>
                </c:pt>
                <c:pt idx="169">
                  <c:v>0.9929</c:v>
                </c:pt>
                <c:pt idx="170">
                  <c:v>0.99165999999999999</c:v>
                </c:pt>
                <c:pt idx="171">
                  <c:v>0.99032999999999949</c:v>
                </c:pt>
                <c:pt idx="172">
                  <c:v>0.98889000000000005</c:v>
                </c:pt>
                <c:pt idx="173">
                  <c:v>0.98734999999999951</c:v>
                </c:pt>
                <c:pt idx="174">
                  <c:v>0.98572000000000004</c:v>
                </c:pt>
                <c:pt idx="175">
                  <c:v>0.98399000000000003</c:v>
                </c:pt>
                <c:pt idx="176">
                  <c:v>0.98214999999999997</c:v>
                </c:pt>
                <c:pt idx="177">
                  <c:v>0.98021999999999931</c:v>
                </c:pt>
                <c:pt idx="178">
                  <c:v>0.97820000000000051</c:v>
                </c:pt>
                <c:pt idx="179">
                  <c:v>0.97606999999999999</c:v>
                </c:pt>
                <c:pt idx="180">
                  <c:v>0.97385000000000055</c:v>
                </c:pt>
                <c:pt idx="181">
                  <c:v>0.97153</c:v>
                </c:pt>
                <c:pt idx="182">
                  <c:v>0.96911000000000003</c:v>
                </c:pt>
                <c:pt idx="183">
                  <c:v>0.96658999999999951</c:v>
                </c:pt>
                <c:pt idx="184">
                  <c:v>0.96397999999999995</c:v>
                </c:pt>
                <c:pt idx="185">
                  <c:v>0.96128000000000002</c:v>
                </c:pt>
                <c:pt idx="186">
                  <c:v>0.95847000000000004</c:v>
                </c:pt>
                <c:pt idx="187">
                  <c:v>0.95557000000000003</c:v>
                </c:pt>
                <c:pt idx="188">
                  <c:v>0.95257999999999998</c:v>
                </c:pt>
                <c:pt idx="189">
                  <c:v>0.9494899999999995</c:v>
                </c:pt>
                <c:pt idx="190">
                  <c:v>0.94630000000000003</c:v>
                </c:pt>
                <c:pt idx="191">
                  <c:v>0.94301999999999997</c:v>
                </c:pt>
                <c:pt idx="192">
                  <c:v>0.93965000000000054</c:v>
                </c:pt>
                <c:pt idx="193">
                  <c:v>0.93618000000000001</c:v>
                </c:pt>
                <c:pt idx="194">
                  <c:v>0.93262000000000056</c:v>
                </c:pt>
                <c:pt idx="195">
                  <c:v>0.92896000000000001</c:v>
                </c:pt>
                <c:pt idx="196">
                  <c:v>0.92520999999999998</c:v>
                </c:pt>
                <c:pt idx="197">
                  <c:v>0.92137000000000002</c:v>
                </c:pt>
                <c:pt idx="198">
                  <c:v>0.91744000000000003</c:v>
                </c:pt>
                <c:pt idx="199">
                  <c:v>0.91341000000000006</c:v>
                </c:pt>
                <c:pt idx="200">
                  <c:v>0.9093</c:v>
                </c:pt>
                <c:pt idx="201">
                  <c:v>0.90508999999999951</c:v>
                </c:pt>
                <c:pt idx="202">
                  <c:v>0.90078999999999998</c:v>
                </c:pt>
                <c:pt idx="203">
                  <c:v>0.89640999999999948</c:v>
                </c:pt>
                <c:pt idx="204">
                  <c:v>0.89193</c:v>
                </c:pt>
                <c:pt idx="205">
                  <c:v>0.88735999999999959</c:v>
                </c:pt>
                <c:pt idx="206">
                  <c:v>0.88270999999999999</c:v>
                </c:pt>
                <c:pt idx="207">
                  <c:v>0.87796000000000052</c:v>
                </c:pt>
                <c:pt idx="208">
                  <c:v>0.87313000000000052</c:v>
                </c:pt>
                <c:pt idx="209">
                  <c:v>0.86821000000000004</c:v>
                </c:pt>
                <c:pt idx="210">
                  <c:v>0.86321000000000003</c:v>
                </c:pt>
                <c:pt idx="211">
                  <c:v>0.85811999999999999</c:v>
                </c:pt>
                <c:pt idx="212">
                  <c:v>0.85294000000000081</c:v>
                </c:pt>
                <c:pt idx="213">
                  <c:v>0.84768000000000054</c:v>
                </c:pt>
                <c:pt idx="214">
                  <c:v>0.84233000000000002</c:v>
                </c:pt>
                <c:pt idx="215">
                  <c:v>0.83690000000000053</c:v>
                </c:pt>
                <c:pt idx="216">
                  <c:v>0.83138000000000001</c:v>
                </c:pt>
                <c:pt idx="217">
                  <c:v>0.82578000000000051</c:v>
                </c:pt>
                <c:pt idx="218">
                  <c:v>0.82010000000000005</c:v>
                </c:pt>
                <c:pt idx="219">
                  <c:v>0.81433999999999951</c:v>
                </c:pt>
                <c:pt idx="220">
                  <c:v>0.8085</c:v>
                </c:pt>
                <c:pt idx="221">
                  <c:v>0.80257000000000001</c:v>
                </c:pt>
                <c:pt idx="222">
                  <c:v>0.79657</c:v>
                </c:pt>
                <c:pt idx="223">
                  <c:v>0.79047999999999996</c:v>
                </c:pt>
                <c:pt idx="224">
                  <c:v>0.78432000000000002</c:v>
                </c:pt>
                <c:pt idx="225">
                  <c:v>0.77807000000000082</c:v>
                </c:pt>
                <c:pt idx="226">
                  <c:v>0.77175000000000082</c:v>
                </c:pt>
                <c:pt idx="227">
                  <c:v>0.76535000000000053</c:v>
                </c:pt>
                <c:pt idx="228">
                  <c:v>0.75888000000000055</c:v>
                </c:pt>
                <c:pt idx="229">
                  <c:v>0.75233000000000005</c:v>
                </c:pt>
                <c:pt idx="230">
                  <c:v>0.74571000000000054</c:v>
                </c:pt>
                <c:pt idx="231">
                  <c:v>0.73900999999999994</c:v>
                </c:pt>
                <c:pt idx="232">
                  <c:v>0.73223000000000005</c:v>
                </c:pt>
                <c:pt idx="233">
                  <c:v>0.72538000000000002</c:v>
                </c:pt>
                <c:pt idx="234">
                  <c:v>0.71845999999999999</c:v>
                </c:pt>
                <c:pt idx="235">
                  <c:v>0.71147000000000005</c:v>
                </c:pt>
                <c:pt idx="236">
                  <c:v>0.70440999999999998</c:v>
                </c:pt>
                <c:pt idx="237">
                  <c:v>0.69728000000000001</c:v>
                </c:pt>
                <c:pt idx="238">
                  <c:v>0.69006999999999996</c:v>
                </c:pt>
                <c:pt idx="239">
                  <c:v>0.68280000000000052</c:v>
                </c:pt>
                <c:pt idx="240">
                  <c:v>0.67545999999999995</c:v>
                </c:pt>
                <c:pt idx="241">
                  <c:v>0.66806000000000054</c:v>
                </c:pt>
                <c:pt idx="242">
                  <c:v>0.66057999999999995</c:v>
                </c:pt>
                <c:pt idx="243">
                  <c:v>0.65303999999999995</c:v>
                </c:pt>
                <c:pt idx="244">
                  <c:v>0.64542999999999995</c:v>
                </c:pt>
                <c:pt idx="245">
                  <c:v>0.63776000000000055</c:v>
                </c:pt>
                <c:pt idx="246">
                  <c:v>0.63003000000000053</c:v>
                </c:pt>
                <c:pt idx="247">
                  <c:v>0.62222999999999995</c:v>
                </c:pt>
                <c:pt idx="248">
                  <c:v>0.61436999999999997</c:v>
                </c:pt>
                <c:pt idx="249">
                  <c:v>0.60645000000000004</c:v>
                </c:pt>
                <c:pt idx="250">
                  <c:v>0.59846999999999917</c:v>
                </c:pt>
                <c:pt idx="251">
                  <c:v>0.59042999999999957</c:v>
                </c:pt>
                <c:pt idx="252">
                  <c:v>0.58232999999999957</c:v>
                </c:pt>
                <c:pt idx="253">
                  <c:v>0.57416999999999996</c:v>
                </c:pt>
                <c:pt idx="254">
                  <c:v>0.56596000000000002</c:v>
                </c:pt>
                <c:pt idx="255">
                  <c:v>0.55767999999999995</c:v>
                </c:pt>
                <c:pt idx="256">
                  <c:v>0.54935999999999996</c:v>
                </c:pt>
                <c:pt idx="257">
                  <c:v>0.54096999999999951</c:v>
                </c:pt>
                <c:pt idx="258">
                  <c:v>0.5325299999999995</c:v>
                </c:pt>
                <c:pt idx="259">
                  <c:v>0.52403999999999951</c:v>
                </c:pt>
                <c:pt idx="260">
                  <c:v>0.51549999999999996</c:v>
                </c:pt>
                <c:pt idx="261">
                  <c:v>0.50690999999999997</c:v>
                </c:pt>
                <c:pt idx="262">
                  <c:v>0.49826000000000026</c:v>
                </c:pt>
                <c:pt idx="263">
                  <c:v>0.48957000000000034</c:v>
                </c:pt>
                <c:pt idx="264">
                  <c:v>0.48082000000000047</c:v>
                </c:pt>
                <c:pt idx="265">
                  <c:v>0.47203000000000001</c:v>
                </c:pt>
                <c:pt idx="266">
                  <c:v>0.4631900000000001</c:v>
                </c:pt>
                <c:pt idx="267">
                  <c:v>0.45431000000000032</c:v>
                </c:pt>
                <c:pt idx="268">
                  <c:v>0.44537000000000032</c:v>
                </c:pt>
                <c:pt idx="269">
                  <c:v>0.43640000000000034</c:v>
                </c:pt>
                <c:pt idx="270">
                  <c:v>0.42738000000000043</c:v>
                </c:pt>
                <c:pt idx="271">
                  <c:v>0.41832000000000047</c:v>
                </c:pt>
                <c:pt idx="272">
                  <c:v>0.40921000000000002</c:v>
                </c:pt>
                <c:pt idx="273">
                  <c:v>0.40007000000000026</c:v>
                </c:pt>
                <c:pt idx="274">
                  <c:v>0.39088000000000062</c:v>
                </c:pt>
                <c:pt idx="275">
                  <c:v>0.38166000000000028</c:v>
                </c:pt>
                <c:pt idx="276">
                  <c:v>0.37240000000000034</c:v>
                </c:pt>
                <c:pt idx="277">
                  <c:v>0.36310000000000026</c:v>
                </c:pt>
                <c:pt idx="278">
                  <c:v>0.35376000000000002</c:v>
                </c:pt>
                <c:pt idx="279">
                  <c:v>0.34439000000000008</c:v>
                </c:pt>
                <c:pt idx="280">
                  <c:v>0.33499000000000034</c:v>
                </c:pt>
                <c:pt idx="281">
                  <c:v>0.32555000000000034</c:v>
                </c:pt>
                <c:pt idx="282">
                  <c:v>0.31608000000000047</c:v>
                </c:pt>
                <c:pt idx="283">
                  <c:v>0.30657000000000034</c:v>
                </c:pt>
                <c:pt idx="284">
                  <c:v>0.29704000000000008</c:v>
                </c:pt>
                <c:pt idx="285">
                  <c:v>0.28748000000000035</c:v>
                </c:pt>
                <c:pt idx="286">
                  <c:v>0.27789000000000008</c:v>
                </c:pt>
                <c:pt idx="287">
                  <c:v>0.26827000000000001</c:v>
                </c:pt>
                <c:pt idx="288">
                  <c:v>0.25862000000000002</c:v>
                </c:pt>
                <c:pt idx="289">
                  <c:v>0.24895000000000017</c:v>
                </c:pt>
                <c:pt idx="290">
                  <c:v>0.23925000000000013</c:v>
                </c:pt>
                <c:pt idx="291">
                  <c:v>0.22953000000000001</c:v>
                </c:pt>
                <c:pt idx="292">
                  <c:v>0.21978000000000014</c:v>
                </c:pt>
                <c:pt idx="293">
                  <c:v>0.21002000000000001</c:v>
                </c:pt>
                <c:pt idx="294">
                  <c:v>0.20022999999999999</c:v>
                </c:pt>
                <c:pt idx="295">
                  <c:v>0.19042000000000001</c:v>
                </c:pt>
                <c:pt idx="296">
                  <c:v>0.18060000000000001</c:v>
                </c:pt>
                <c:pt idx="297">
                  <c:v>0.17075000000000001</c:v>
                </c:pt>
                <c:pt idx="298">
                  <c:v>0.16089000000000001</c:v>
                </c:pt>
                <c:pt idx="299">
                  <c:v>0.15101000000000017</c:v>
                </c:pt>
                <c:pt idx="300">
                  <c:v>0.14112</c:v>
                </c:pt>
                <c:pt idx="301">
                  <c:v>0.13120999999999999</c:v>
                </c:pt>
                <c:pt idx="302">
                  <c:v>0.12129000000000011</c:v>
                </c:pt>
                <c:pt idx="303">
                  <c:v>0.11136</c:v>
                </c:pt>
                <c:pt idx="304">
                  <c:v>0.10142000000000002</c:v>
                </c:pt>
                <c:pt idx="305">
                  <c:v>9.1465000000000005E-2</c:v>
                </c:pt>
                <c:pt idx="306">
                  <c:v>8.1502000000000005E-2</c:v>
                </c:pt>
                <c:pt idx="307">
                  <c:v>7.1531999999999998E-2</c:v>
                </c:pt>
                <c:pt idx="308">
                  <c:v>6.1553999999999998E-2</c:v>
                </c:pt>
                <c:pt idx="309">
                  <c:v>5.1569999999999998E-2</c:v>
                </c:pt>
                <c:pt idx="310">
                  <c:v>4.1581E-2</c:v>
                </c:pt>
                <c:pt idx="311">
                  <c:v>3.1586999999999997E-2</c:v>
                </c:pt>
                <c:pt idx="312">
                  <c:v>2.1590999999999999E-2</c:v>
                </c:pt>
                <c:pt idx="313">
                  <c:v>1.1592000000000003E-2</c:v>
                </c:pt>
                <c:pt idx="314">
                  <c:v>1.5927000000000011E-3</c:v>
                </c:pt>
                <c:pt idx="315">
                  <c:v>-8.4072000000000088E-3</c:v>
                </c:pt>
                <c:pt idx="316">
                  <c:v>-1.8405999999999999E-2</c:v>
                </c:pt>
                <c:pt idx="317">
                  <c:v>-2.8404000000000002E-2</c:v>
                </c:pt>
                <c:pt idx="318">
                  <c:v>-3.8398000000000002E-2</c:v>
                </c:pt>
                <c:pt idx="319">
                  <c:v>-4.8388000000000014E-2</c:v>
                </c:pt>
                <c:pt idx="320">
                  <c:v>-5.8374000000000002E-2</c:v>
                </c:pt>
                <c:pt idx="321">
                  <c:v>-6.8354000000000012E-2</c:v>
                </c:pt>
                <c:pt idx="322">
                  <c:v>-7.8326999999999994E-2</c:v>
                </c:pt>
                <c:pt idx="323">
                  <c:v>-8.8292000000000023E-2</c:v>
                </c:pt>
                <c:pt idx="324">
                  <c:v>-9.8249000000000003E-2</c:v>
                </c:pt>
                <c:pt idx="325">
                  <c:v>-0.10820000000000009</c:v>
                </c:pt>
                <c:pt idx="326">
                  <c:v>-0.11813000000000007</c:v>
                </c:pt>
                <c:pt idx="327">
                  <c:v>-0.12805</c:v>
                </c:pt>
                <c:pt idx="328">
                  <c:v>-0.13797000000000001</c:v>
                </c:pt>
                <c:pt idx="329">
                  <c:v>-0.14785999999999999</c:v>
                </c:pt>
                <c:pt idx="330">
                  <c:v>-0.15775000000000014</c:v>
                </c:pt>
                <c:pt idx="331">
                  <c:v>-0.16761000000000001</c:v>
                </c:pt>
                <c:pt idx="332">
                  <c:v>-0.17746000000000017</c:v>
                </c:pt>
                <c:pt idx="333">
                  <c:v>-0.18729000000000023</c:v>
                </c:pt>
                <c:pt idx="334">
                  <c:v>-0.19711000000000001</c:v>
                </c:pt>
                <c:pt idx="335">
                  <c:v>-0.20690000000000014</c:v>
                </c:pt>
                <c:pt idx="336">
                  <c:v>-0.21668000000000001</c:v>
                </c:pt>
                <c:pt idx="337">
                  <c:v>-0.22642999999999999</c:v>
                </c:pt>
                <c:pt idx="338">
                  <c:v>-0.23616000000000001</c:v>
                </c:pt>
                <c:pt idx="339">
                  <c:v>-0.24586000000000013</c:v>
                </c:pt>
                <c:pt idx="340">
                  <c:v>-0.25554000000000004</c:v>
                </c:pt>
                <c:pt idx="341">
                  <c:v>-0.26520000000000005</c:v>
                </c:pt>
                <c:pt idx="342">
                  <c:v>-0.27482000000000034</c:v>
                </c:pt>
                <c:pt idx="343">
                  <c:v>-0.28443000000000002</c:v>
                </c:pt>
                <c:pt idx="344">
                  <c:v>-0.29400000000000026</c:v>
                </c:pt>
                <c:pt idx="345">
                  <c:v>-0.30354000000000025</c:v>
                </c:pt>
                <c:pt idx="346">
                  <c:v>-0.31305000000000033</c:v>
                </c:pt>
                <c:pt idx="347">
                  <c:v>-0.32254000000000033</c:v>
                </c:pt>
                <c:pt idx="348">
                  <c:v>-0.33199000000000034</c:v>
                </c:pt>
                <c:pt idx="349">
                  <c:v>-0.34140000000000026</c:v>
                </c:pt>
                <c:pt idx="350">
                  <c:v>-0.35078000000000026</c:v>
                </c:pt>
                <c:pt idx="351">
                  <c:v>-0.36013000000000001</c:v>
                </c:pt>
                <c:pt idx="352">
                  <c:v>-0.36944000000000032</c:v>
                </c:pt>
                <c:pt idx="353">
                  <c:v>-0.37871000000000032</c:v>
                </c:pt>
                <c:pt idx="354">
                  <c:v>-0.38795000000000041</c:v>
                </c:pt>
                <c:pt idx="355">
                  <c:v>-0.39715000000000034</c:v>
                </c:pt>
                <c:pt idx="356">
                  <c:v>-0.40631000000000034</c:v>
                </c:pt>
                <c:pt idx="357">
                  <c:v>-0.41542000000000034</c:v>
                </c:pt>
                <c:pt idx="358">
                  <c:v>-0.42450000000000032</c:v>
                </c:pt>
                <c:pt idx="359">
                  <c:v>-0.43353000000000008</c:v>
                </c:pt>
                <c:pt idx="360">
                  <c:v>-0.44252000000000002</c:v>
                </c:pt>
                <c:pt idx="361">
                  <c:v>-0.45147000000000026</c:v>
                </c:pt>
                <c:pt idx="362">
                  <c:v>-0.46037000000000028</c:v>
                </c:pt>
                <c:pt idx="363">
                  <c:v>-0.46922000000000008</c:v>
                </c:pt>
                <c:pt idx="364">
                  <c:v>-0.47803000000000001</c:v>
                </c:pt>
                <c:pt idx="365">
                  <c:v>-0.48679</c:v>
                </c:pt>
                <c:pt idx="366">
                  <c:v>-0.49550000000000027</c:v>
                </c:pt>
                <c:pt idx="367">
                  <c:v>-0.5041599999999995</c:v>
                </c:pt>
                <c:pt idx="368">
                  <c:v>-0.5127699999999995</c:v>
                </c:pt>
                <c:pt idx="369">
                  <c:v>-0.52132999999999996</c:v>
                </c:pt>
                <c:pt idx="370">
                  <c:v>-0.52983999999999998</c:v>
                </c:pt>
                <c:pt idx="371">
                  <c:v>-0.53829000000000005</c:v>
                </c:pt>
                <c:pt idx="372">
                  <c:v>-0.54669000000000056</c:v>
                </c:pt>
                <c:pt idx="373">
                  <c:v>-0.55503999999999998</c:v>
                </c:pt>
                <c:pt idx="374">
                  <c:v>-0.56333</c:v>
                </c:pt>
                <c:pt idx="375">
                  <c:v>-0.57155999999999996</c:v>
                </c:pt>
                <c:pt idx="376">
                  <c:v>-0.57974000000000081</c:v>
                </c:pt>
                <c:pt idx="377">
                  <c:v>-0.58785999999999949</c:v>
                </c:pt>
                <c:pt idx="378">
                  <c:v>-0.59592000000000001</c:v>
                </c:pt>
                <c:pt idx="379">
                  <c:v>-0.60392000000000068</c:v>
                </c:pt>
                <c:pt idx="380">
                  <c:v>-0.61186000000000051</c:v>
                </c:pt>
                <c:pt idx="381">
                  <c:v>-0.61974000000000085</c:v>
                </c:pt>
                <c:pt idx="382">
                  <c:v>-0.62755000000000005</c:v>
                </c:pt>
                <c:pt idx="383">
                  <c:v>-0.63531000000000004</c:v>
                </c:pt>
                <c:pt idx="384">
                  <c:v>-0.64300000000000068</c:v>
                </c:pt>
                <c:pt idx="385">
                  <c:v>-0.65063000000000082</c:v>
                </c:pt>
                <c:pt idx="386">
                  <c:v>-0.65819000000000083</c:v>
                </c:pt>
                <c:pt idx="387">
                  <c:v>-0.66568000000000083</c:v>
                </c:pt>
                <c:pt idx="388">
                  <c:v>-0.67311000000000054</c:v>
                </c:pt>
                <c:pt idx="389">
                  <c:v>-0.68047000000000002</c:v>
                </c:pt>
                <c:pt idx="390">
                  <c:v>-0.68776999999999999</c:v>
                </c:pt>
                <c:pt idx="391">
                  <c:v>-0.69499000000000055</c:v>
                </c:pt>
                <c:pt idx="392">
                  <c:v>-0.70215000000000005</c:v>
                </c:pt>
                <c:pt idx="393">
                  <c:v>-0.70923000000000003</c:v>
                </c:pt>
                <c:pt idx="394">
                  <c:v>-0.71625000000000005</c:v>
                </c:pt>
                <c:pt idx="395">
                  <c:v>-0.72319000000000055</c:v>
                </c:pt>
                <c:pt idx="396">
                  <c:v>-0.73006000000000004</c:v>
                </c:pt>
                <c:pt idx="397">
                  <c:v>-0.73686000000000051</c:v>
                </c:pt>
                <c:pt idx="398">
                  <c:v>-0.74358000000000002</c:v>
                </c:pt>
                <c:pt idx="399">
                  <c:v>-0.75022999999999995</c:v>
                </c:pt>
                <c:pt idx="400">
                  <c:v>-0.75680000000000081</c:v>
                </c:pt>
                <c:pt idx="401">
                  <c:v>-0.76330000000000053</c:v>
                </c:pt>
                <c:pt idx="402">
                  <c:v>-0.76972000000000085</c:v>
                </c:pt>
                <c:pt idx="403">
                  <c:v>-0.77607000000000081</c:v>
                </c:pt>
                <c:pt idx="404">
                  <c:v>-0.78234000000000004</c:v>
                </c:pt>
                <c:pt idx="405">
                  <c:v>-0.78852999999999951</c:v>
                </c:pt>
                <c:pt idx="406">
                  <c:v>-0.79464000000000068</c:v>
                </c:pt>
                <c:pt idx="407">
                  <c:v>-0.80066999999999999</c:v>
                </c:pt>
                <c:pt idx="408">
                  <c:v>-0.80662000000000056</c:v>
                </c:pt>
                <c:pt idx="409">
                  <c:v>-0.81249000000000005</c:v>
                </c:pt>
                <c:pt idx="410">
                  <c:v>-0.81828000000000001</c:v>
                </c:pt>
                <c:pt idx="411">
                  <c:v>-0.82398000000000005</c:v>
                </c:pt>
                <c:pt idx="412">
                  <c:v>-0.82961000000000051</c:v>
                </c:pt>
                <c:pt idx="413">
                  <c:v>-0.83514999999999995</c:v>
                </c:pt>
                <c:pt idx="414">
                  <c:v>-0.84061000000000052</c:v>
                </c:pt>
                <c:pt idx="415">
                  <c:v>-0.84597999999999995</c:v>
                </c:pt>
                <c:pt idx="416">
                  <c:v>-0.85126999999999997</c:v>
                </c:pt>
                <c:pt idx="417">
                  <c:v>-0.85648000000000002</c:v>
                </c:pt>
                <c:pt idx="418">
                  <c:v>-0.86160000000000081</c:v>
                </c:pt>
                <c:pt idx="419">
                  <c:v>-0.86663000000000068</c:v>
                </c:pt>
                <c:pt idx="420">
                  <c:v>-0.87158000000000002</c:v>
                </c:pt>
                <c:pt idx="421">
                  <c:v>-0.87643000000000004</c:v>
                </c:pt>
                <c:pt idx="422">
                  <c:v>-0.88120999999999949</c:v>
                </c:pt>
                <c:pt idx="423">
                  <c:v>-0.88588999999999996</c:v>
                </c:pt>
                <c:pt idx="424">
                  <c:v>-0.89047999999999949</c:v>
                </c:pt>
                <c:pt idx="425">
                  <c:v>-0.89498999999999951</c:v>
                </c:pt>
                <c:pt idx="426">
                  <c:v>-0.89940999999999949</c:v>
                </c:pt>
                <c:pt idx="427">
                  <c:v>-0.90373000000000003</c:v>
                </c:pt>
                <c:pt idx="428">
                  <c:v>-0.90797000000000005</c:v>
                </c:pt>
                <c:pt idx="429">
                  <c:v>-0.91210999999999998</c:v>
                </c:pt>
                <c:pt idx="430">
                  <c:v>-0.91617000000000004</c:v>
                </c:pt>
                <c:pt idx="431">
                  <c:v>-0.92013</c:v>
                </c:pt>
                <c:pt idx="432">
                  <c:v>-0.92400000000000004</c:v>
                </c:pt>
                <c:pt idx="433">
                  <c:v>-0.92778000000000005</c:v>
                </c:pt>
                <c:pt idx="434">
                  <c:v>-0.93145999999999951</c:v>
                </c:pt>
                <c:pt idx="435">
                  <c:v>-0.93505000000000005</c:v>
                </c:pt>
                <c:pt idx="436">
                  <c:v>-0.93855</c:v>
                </c:pt>
                <c:pt idx="437">
                  <c:v>-0.94196000000000002</c:v>
                </c:pt>
                <c:pt idx="438">
                  <c:v>-0.94527000000000005</c:v>
                </c:pt>
                <c:pt idx="439">
                  <c:v>-0.94847999999999999</c:v>
                </c:pt>
                <c:pt idx="440">
                  <c:v>-0.95160000000000056</c:v>
                </c:pt>
                <c:pt idx="441">
                  <c:v>-0.95463000000000053</c:v>
                </c:pt>
                <c:pt idx="442">
                  <c:v>-0.95755999999999997</c:v>
                </c:pt>
                <c:pt idx="443">
                  <c:v>-0.96038999999999997</c:v>
                </c:pt>
                <c:pt idx="444">
                  <c:v>-0.96313000000000004</c:v>
                </c:pt>
                <c:pt idx="445">
                  <c:v>-0.96577000000000068</c:v>
                </c:pt>
                <c:pt idx="446">
                  <c:v>-0.96831999999999996</c:v>
                </c:pt>
                <c:pt idx="447">
                  <c:v>-0.97077000000000069</c:v>
                </c:pt>
                <c:pt idx="448">
                  <c:v>-0.97311999999999999</c:v>
                </c:pt>
                <c:pt idx="449">
                  <c:v>-0.97536999999999996</c:v>
                </c:pt>
                <c:pt idx="450">
                  <c:v>-0.97753000000000001</c:v>
                </c:pt>
                <c:pt idx="451">
                  <c:v>-0.97958999999999996</c:v>
                </c:pt>
                <c:pt idx="452">
                  <c:v>-0.98154999999999959</c:v>
                </c:pt>
                <c:pt idx="453">
                  <c:v>-0.98340999999999956</c:v>
                </c:pt>
                <c:pt idx="454">
                  <c:v>-0.9851799999999995</c:v>
                </c:pt>
                <c:pt idx="455">
                  <c:v>-0.98684000000000005</c:v>
                </c:pt>
                <c:pt idx="456">
                  <c:v>-0.98840999999999957</c:v>
                </c:pt>
                <c:pt idx="457">
                  <c:v>-0.98987999999999998</c:v>
                </c:pt>
                <c:pt idx="458">
                  <c:v>-0.99124999999999996</c:v>
                </c:pt>
                <c:pt idx="459">
                  <c:v>-0.99251999999999918</c:v>
                </c:pt>
                <c:pt idx="460">
                  <c:v>-0.99368999999999996</c:v>
                </c:pt>
                <c:pt idx="461">
                  <c:v>-0.99475999999999998</c:v>
                </c:pt>
                <c:pt idx="462">
                  <c:v>-0.99573999999999996</c:v>
                </c:pt>
                <c:pt idx="463">
                  <c:v>-0.99661</c:v>
                </c:pt>
                <c:pt idx="464">
                  <c:v>-0.99737999999999949</c:v>
                </c:pt>
                <c:pt idx="465">
                  <c:v>-0.99804999999999999</c:v>
                </c:pt>
                <c:pt idx="466">
                  <c:v>-0.99863000000000002</c:v>
                </c:pt>
                <c:pt idx="467">
                  <c:v>-0.99909999999999999</c:v>
                </c:pt>
                <c:pt idx="468">
                  <c:v>-0.99947999999999959</c:v>
                </c:pt>
                <c:pt idx="469">
                  <c:v>-0.99975000000000003</c:v>
                </c:pt>
                <c:pt idx="470">
                  <c:v>-0.99992000000000003</c:v>
                </c:pt>
                <c:pt idx="471">
                  <c:v>-1</c:v>
                </c:pt>
                <c:pt idx="472">
                  <c:v>-0.99997000000000003</c:v>
                </c:pt>
                <c:pt idx="473">
                  <c:v>-0.99983999999999951</c:v>
                </c:pt>
                <c:pt idx="474">
                  <c:v>-0.99961999999999951</c:v>
                </c:pt>
                <c:pt idx="475">
                  <c:v>-0.99929000000000001</c:v>
                </c:pt>
                <c:pt idx="476">
                  <c:v>-0.99887000000000004</c:v>
                </c:pt>
                <c:pt idx="477">
                  <c:v>-0.99834000000000001</c:v>
                </c:pt>
                <c:pt idx="478">
                  <c:v>-0.99772000000000005</c:v>
                </c:pt>
                <c:pt idx="479">
                  <c:v>-0.99699000000000004</c:v>
                </c:pt>
                <c:pt idx="480">
                  <c:v>-0.99615999999999949</c:v>
                </c:pt>
                <c:pt idx="481">
                  <c:v>-0.99524000000000001</c:v>
                </c:pt>
                <c:pt idx="482">
                  <c:v>-0.99421999999999944</c:v>
                </c:pt>
                <c:pt idx="483">
                  <c:v>-0.99309000000000003</c:v>
                </c:pt>
                <c:pt idx="484">
                  <c:v>-0.99187000000000003</c:v>
                </c:pt>
                <c:pt idx="485">
                  <c:v>-0.99054999999999949</c:v>
                </c:pt>
                <c:pt idx="486">
                  <c:v>-0.98912999999999951</c:v>
                </c:pt>
                <c:pt idx="487">
                  <c:v>-0.98760999999999999</c:v>
                </c:pt>
                <c:pt idx="488">
                  <c:v>-0.98599000000000003</c:v>
                </c:pt>
                <c:pt idx="489">
                  <c:v>-0.98426999999999931</c:v>
                </c:pt>
                <c:pt idx="490">
                  <c:v>-0.98244999999999949</c:v>
                </c:pt>
                <c:pt idx="491">
                  <c:v>-0.9805399999999993</c:v>
                </c:pt>
                <c:pt idx="492">
                  <c:v>-0.97853000000000001</c:v>
                </c:pt>
                <c:pt idx="493">
                  <c:v>-0.97641999999999951</c:v>
                </c:pt>
                <c:pt idx="494">
                  <c:v>-0.97421000000000002</c:v>
                </c:pt>
                <c:pt idx="495">
                  <c:v>-0.97190000000000054</c:v>
                </c:pt>
                <c:pt idx="496">
                  <c:v>-0.96950000000000003</c:v>
                </c:pt>
                <c:pt idx="497">
                  <c:v>-0.96700000000000053</c:v>
                </c:pt>
                <c:pt idx="498">
                  <c:v>-0.96440999999999999</c:v>
                </c:pt>
                <c:pt idx="499">
                  <c:v>-0.96170999999999995</c:v>
                </c:pt>
                <c:pt idx="500">
                  <c:v>-0.95891999999999999</c:v>
                </c:pt>
                <c:pt idx="501">
                  <c:v>-0.95604000000000056</c:v>
                </c:pt>
                <c:pt idx="502">
                  <c:v>-0.95306000000000002</c:v>
                </c:pt>
                <c:pt idx="503">
                  <c:v>-0.94998000000000005</c:v>
                </c:pt>
                <c:pt idx="504">
                  <c:v>-0.94681000000000004</c:v>
                </c:pt>
                <c:pt idx="505">
                  <c:v>-0.94355</c:v>
                </c:pt>
                <c:pt idx="506">
                  <c:v>-0.94018999999999997</c:v>
                </c:pt>
                <c:pt idx="507">
                  <c:v>-0.93674000000000068</c:v>
                </c:pt>
                <c:pt idx="508">
                  <c:v>-0.93318999999999996</c:v>
                </c:pt>
                <c:pt idx="509">
                  <c:v>-0.92954999999999999</c:v>
                </c:pt>
                <c:pt idx="510">
                  <c:v>-0.92581000000000002</c:v>
                </c:pt>
                <c:pt idx="511">
                  <c:v>-0.92198999999999998</c:v>
                </c:pt>
                <c:pt idx="512">
                  <c:v>-0.91807000000000005</c:v>
                </c:pt>
                <c:pt idx="513">
                  <c:v>-0.91405999999999998</c:v>
                </c:pt>
                <c:pt idx="514">
                  <c:v>-0.90995999999999999</c:v>
                </c:pt>
                <c:pt idx="515">
                  <c:v>-0.90576999999999996</c:v>
                </c:pt>
                <c:pt idx="516">
                  <c:v>-0.9014799999999995</c:v>
                </c:pt>
                <c:pt idx="517">
                  <c:v>-0.89710999999999996</c:v>
                </c:pt>
                <c:pt idx="518">
                  <c:v>-0.89265000000000005</c:v>
                </c:pt>
                <c:pt idx="519">
                  <c:v>-0.8881</c:v>
                </c:pt>
                <c:pt idx="520">
                  <c:v>-0.88344999999999996</c:v>
                </c:pt>
                <c:pt idx="521">
                  <c:v>-0.87873000000000068</c:v>
                </c:pt>
                <c:pt idx="522">
                  <c:v>-0.87391000000000052</c:v>
                </c:pt>
                <c:pt idx="523">
                  <c:v>-0.86900000000000055</c:v>
                </c:pt>
                <c:pt idx="524">
                  <c:v>-0.86400999999999994</c:v>
                </c:pt>
                <c:pt idx="525">
                  <c:v>-0.85893000000000053</c:v>
                </c:pt>
                <c:pt idx="526">
                  <c:v>-0.85377000000000081</c:v>
                </c:pt>
                <c:pt idx="527">
                  <c:v>-0.84852000000000005</c:v>
                </c:pt>
                <c:pt idx="528">
                  <c:v>-0.84319000000000055</c:v>
                </c:pt>
                <c:pt idx="529">
                  <c:v>-0.83777000000000068</c:v>
                </c:pt>
                <c:pt idx="530">
                  <c:v>-0.83226999999999951</c:v>
                </c:pt>
                <c:pt idx="531">
                  <c:v>-0.82668000000000053</c:v>
                </c:pt>
                <c:pt idx="532">
                  <c:v>-0.82101000000000002</c:v>
                </c:pt>
                <c:pt idx="533">
                  <c:v>-0.81525999999999998</c:v>
                </c:pt>
                <c:pt idx="534">
                  <c:v>-0.80942999999999998</c:v>
                </c:pt>
                <c:pt idx="535">
                  <c:v>-0.80352000000000001</c:v>
                </c:pt>
                <c:pt idx="536">
                  <c:v>-0.79752999999999996</c:v>
                </c:pt>
                <c:pt idx="537">
                  <c:v>-0.79144999999999999</c:v>
                </c:pt>
                <c:pt idx="538">
                  <c:v>-0.7853</c:v>
                </c:pt>
                <c:pt idx="539">
                  <c:v>-0.77907000000000082</c:v>
                </c:pt>
                <c:pt idx="540">
                  <c:v>-0.77276000000000056</c:v>
                </c:pt>
                <c:pt idx="541">
                  <c:v>-0.76637999999999995</c:v>
                </c:pt>
                <c:pt idx="542">
                  <c:v>-0.75992000000000082</c:v>
                </c:pt>
                <c:pt idx="543">
                  <c:v>-0.75338000000000005</c:v>
                </c:pt>
                <c:pt idx="544">
                  <c:v>-0.74677000000000082</c:v>
                </c:pt>
                <c:pt idx="545">
                  <c:v>-0.74008000000000052</c:v>
                </c:pt>
                <c:pt idx="546">
                  <c:v>-0.73331999999999997</c:v>
                </c:pt>
                <c:pt idx="547">
                  <c:v>-0.72648000000000001</c:v>
                </c:pt>
                <c:pt idx="548">
                  <c:v>-0.71957000000000004</c:v>
                </c:pt>
                <c:pt idx="549">
                  <c:v>-0.7125899999999995</c:v>
                </c:pt>
                <c:pt idx="550">
                  <c:v>-0.7055399999999995</c:v>
                </c:pt>
                <c:pt idx="551">
                  <c:v>-0.69842000000000004</c:v>
                </c:pt>
                <c:pt idx="552">
                  <c:v>-0.69123000000000001</c:v>
                </c:pt>
                <c:pt idx="553">
                  <c:v>-0.68396999999999997</c:v>
                </c:pt>
                <c:pt idx="554">
                  <c:v>-0.67664000000000124</c:v>
                </c:pt>
                <c:pt idx="555">
                  <c:v>-0.66923999999999995</c:v>
                </c:pt>
                <c:pt idx="556">
                  <c:v>-0.66178000000000081</c:v>
                </c:pt>
                <c:pt idx="557">
                  <c:v>-0.65425000000000055</c:v>
                </c:pt>
                <c:pt idx="558">
                  <c:v>-0.64665000000000084</c:v>
                </c:pt>
                <c:pt idx="559">
                  <c:v>-0.63898999999999995</c:v>
                </c:pt>
                <c:pt idx="560">
                  <c:v>-0.63127000000000055</c:v>
                </c:pt>
                <c:pt idx="561">
                  <c:v>-0.62348000000000003</c:v>
                </c:pt>
                <c:pt idx="562">
                  <c:v>-0.61563000000000057</c:v>
                </c:pt>
                <c:pt idx="563">
                  <c:v>-0.60772000000000082</c:v>
                </c:pt>
                <c:pt idx="564">
                  <c:v>-0.59975000000000001</c:v>
                </c:pt>
                <c:pt idx="565">
                  <c:v>-0.59172000000000002</c:v>
                </c:pt>
                <c:pt idx="566">
                  <c:v>-0.58362000000000003</c:v>
                </c:pt>
                <c:pt idx="567">
                  <c:v>-0.57547999999999999</c:v>
                </c:pt>
                <c:pt idx="568">
                  <c:v>-0.56727000000000005</c:v>
                </c:pt>
                <c:pt idx="569">
                  <c:v>-0.55900000000000005</c:v>
                </c:pt>
                <c:pt idx="570">
                  <c:v>-0.55069000000000068</c:v>
                </c:pt>
                <c:pt idx="571">
                  <c:v>-0.54230999999999996</c:v>
                </c:pt>
                <c:pt idx="572">
                  <c:v>-0.53388000000000002</c:v>
                </c:pt>
                <c:pt idx="573">
                  <c:v>-0.52539999999999998</c:v>
                </c:pt>
                <c:pt idx="574">
                  <c:v>-0.51687000000000005</c:v>
                </c:pt>
                <c:pt idx="575">
                  <c:v>-0.50827999999999951</c:v>
                </c:pt>
                <c:pt idx="576">
                  <c:v>-0.49964000000000008</c:v>
                </c:pt>
                <c:pt idx="577">
                  <c:v>-0.49095000000000028</c:v>
                </c:pt>
                <c:pt idx="578">
                  <c:v>-0.48222000000000026</c:v>
                </c:pt>
                <c:pt idx="579">
                  <c:v>-0.47343000000000002</c:v>
                </c:pt>
                <c:pt idx="580">
                  <c:v>-0.46460000000000001</c:v>
                </c:pt>
                <c:pt idx="581">
                  <c:v>-0.45572000000000001</c:v>
                </c:pt>
                <c:pt idx="582">
                  <c:v>-0.44679999999999997</c:v>
                </c:pt>
                <c:pt idx="583">
                  <c:v>-0.43783000000000027</c:v>
                </c:pt>
                <c:pt idx="584">
                  <c:v>-0.42882000000000042</c:v>
                </c:pt>
                <c:pt idx="585">
                  <c:v>-0.41976000000000002</c:v>
                </c:pt>
                <c:pt idx="586">
                  <c:v>-0.41067000000000026</c:v>
                </c:pt>
                <c:pt idx="587">
                  <c:v>-0.40153</c:v>
                </c:pt>
                <c:pt idx="588">
                  <c:v>-0.39235000000000042</c:v>
                </c:pt>
                <c:pt idx="589">
                  <c:v>-0.38313000000000008</c:v>
                </c:pt>
                <c:pt idx="590">
                  <c:v>-0.37388000000000055</c:v>
                </c:pt>
                <c:pt idx="591">
                  <c:v>-0.3645800000000004</c:v>
                </c:pt>
                <c:pt idx="592">
                  <c:v>-0.35525000000000001</c:v>
                </c:pt>
                <c:pt idx="593">
                  <c:v>-0.34589000000000031</c:v>
                </c:pt>
                <c:pt idx="594">
                  <c:v>-0.33649000000000034</c:v>
                </c:pt>
                <c:pt idx="595">
                  <c:v>-0.32705000000000034</c:v>
                </c:pt>
                <c:pt idx="596">
                  <c:v>-0.31759000000000032</c:v>
                </c:pt>
                <c:pt idx="597">
                  <c:v>-0.30809000000000031</c:v>
                </c:pt>
                <c:pt idx="598">
                  <c:v>-0.29856000000000033</c:v>
                </c:pt>
                <c:pt idx="599">
                  <c:v>-0.28900000000000026</c:v>
                </c:pt>
                <c:pt idx="600">
                  <c:v>-0.27942000000000028</c:v>
                </c:pt>
                <c:pt idx="601">
                  <c:v>-0.26979999999999998</c:v>
                </c:pt>
                <c:pt idx="602">
                  <c:v>-0.26016</c:v>
                </c:pt>
                <c:pt idx="603">
                  <c:v>-0.2504900000000001</c:v>
                </c:pt>
                <c:pt idx="604">
                  <c:v>-0.24080000000000001</c:v>
                </c:pt>
                <c:pt idx="605">
                  <c:v>-0.23108000000000001</c:v>
                </c:pt>
                <c:pt idx="606">
                  <c:v>-0.22134000000000001</c:v>
                </c:pt>
                <c:pt idx="607">
                  <c:v>-0.21157000000000001</c:v>
                </c:pt>
                <c:pt idx="608">
                  <c:v>-0.20179000000000014</c:v>
                </c:pt>
                <c:pt idx="609">
                  <c:v>-0.19198999999999999</c:v>
                </c:pt>
                <c:pt idx="610">
                  <c:v>-0.18215999999999999</c:v>
                </c:pt>
                <c:pt idx="611">
                  <c:v>-0.17232</c:v>
                </c:pt>
                <c:pt idx="612">
                  <c:v>-0.16245999999999999</c:v>
                </c:pt>
                <c:pt idx="613">
                  <c:v>-0.15259000000000014</c:v>
                </c:pt>
                <c:pt idx="614">
                  <c:v>-0.14269999999999999</c:v>
                </c:pt>
                <c:pt idx="615">
                  <c:v>-0.13278999999999999</c:v>
                </c:pt>
                <c:pt idx="616">
                  <c:v>-0.12286999999999998</c:v>
                </c:pt>
                <c:pt idx="617">
                  <c:v>-0.11294</c:v>
                </c:pt>
                <c:pt idx="618">
                  <c:v>-0.10299999999999998</c:v>
                </c:pt>
                <c:pt idx="619">
                  <c:v>-9.3051000000000106E-2</c:v>
                </c:pt>
                <c:pt idx="620">
                  <c:v>-8.3089000000000024E-2</c:v>
                </c:pt>
                <c:pt idx="621">
                  <c:v>-7.3120000000000004E-2</c:v>
                </c:pt>
                <c:pt idx="622">
                  <c:v>-6.3143000000000005E-2</c:v>
                </c:pt>
                <c:pt idx="623">
                  <c:v>-5.3159999999999985E-2</c:v>
                </c:pt>
                <c:pt idx="624">
                  <c:v>-4.3172000000000002E-2</c:v>
                </c:pt>
                <c:pt idx="625">
                  <c:v>-3.3179E-2</c:v>
                </c:pt>
                <c:pt idx="626">
                  <c:v>-2.3182999999999988E-2</c:v>
                </c:pt>
                <c:pt idx="627">
                  <c:v>-1.3185000000000007E-2</c:v>
                </c:pt>
                <c:pt idx="628">
                  <c:v>-3.1853000000000029E-3</c:v>
                </c:pt>
              </c:numCache>
            </c:numRef>
          </c:yVal>
          <c:smooth val="0"/>
        </c:ser>
        <c:ser>
          <c:idx val="2"/>
          <c:order val="1"/>
          <c:spPr>
            <a:ln>
              <a:solidFill>
                <a:srgbClr val="C00000"/>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0.15000000000000013</c:v>
                </c:pt>
                <c:pt idx="16">
                  <c:v>0.16</c:v>
                </c:pt>
                <c:pt idx="17">
                  <c:v>0.17</c:v>
                </c:pt>
                <c:pt idx="18">
                  <c:v>0.18000000000000013</c:v>
                </c:pt>
                <c:pt idx="19">
                  <c:v>0.19</c:v>
                </c:pt>
                <c:pt idx="20">
                  <c:v>0.2</c:v>
                </c:pt>
                <c:pt idx="21">
                  <c:v>0.21000000000000013</c:v>
                </c:pt>
                <c:pt idx="22">
                  <c:v>0.22</c:v>
                </c:pt>
                <c:pt idx="23">
                  <c:v>0.23</c:v>
                </c:pt>
                <c:pt idx="24">
                  <c:v>0.24000000000000013</c:v>
                </c:pt>
                <c:pt idx="25">
                  <c:v>0.25</c:v>
                </c:pt>
                <c:pt idx="26">
                  <c:v>0.26</c:v>
                </c:pt>
                <c:pt idx="27">
                  <c:v>0.27</c:v>
                </c:pt>
                <c:pt idx="28">
                  <c:v>0.28000000000000008</c:v>
                </c:pt>
                <c:pt idx="29">
                  <c:v>0.29000000000000026</c:v>
                </c:pt>
                <c:pt idx="30">
                  <c:v>0.30000000000000027</c:v>
                </c:pt>
                <c:pt idx="31">
                  <c:v>0.31000000000000028</c:v>
                </c:pt>
                <c:pt idx="32">
                  <c:v>0.32000000000000034</c:v>
                </c:pt>
                <c:pt idx="33">
                  <c:v>0.3300000000000004</c:v>
                </c:pt>
                <c:pt idx="34">
                  <c:v>0.34</c:v>
                </c:pt>
                <c:pt idx="35">
                  <c:v>0.35000000000000026</c:v>
                </c:pt>
                <c:pt idx="36">
                  <c:v>0.36000000000000026</c:v>
                </c:pt>
                <c:pt idx="37">
                  <c:v>0.37000000000000027</c:v>
                </c:pt>
                <c:pt idx="38">
                  <c:v>0.38000000000000034</c:v>
                </c:pt>
                <c:pt idx="39">
                  <c:v>0.39000000000000035</c:v>
                </c:pt>
                <c:pt idx="40">
                  <c:v>0.4</c:v>
                </c:pt>
                <c:pt idx="41">
                  <c:v>0.41000000000000025</c:v>
                </c:pt>
                <c:pt idx="42">
                  <c:v>0.42000000000000026</c:v>
                </c:pt>
                <c:pt idx="43">
                  <c:v>0.43000000000000027</c:v>
                </c:pt>
                <c:pt idx="44">
                  <c:v>0.44</c:v>
                </c:pt>
                <c:pt idx="45">
                  <c:v>0.45</c:v>
                </c:pt>
                <c:pt idx="46">
                  <c:v>0.46</c:v>
                </c:pt>
                <c:pt idx="47">
                  <c:v>0.47000000000000008</c:v>
                </c:pt>
                <c:pt idx="48">
                  <c:v>0.48000000000000026</c:v>
                </c:pt>
                <c:pt idx="49">
                  <c:v>0.49000000000000027</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0.60000000000000053</c:v>
                </c:pt>
                <c:pt idx="61">
                  <c:v>0.61000000000000054</c:v>
                </c:pt>
                <c:pt idx="62">
                  <c:v>0.62000000000000055</c:v>
                </c:pt>
                <c:pt idx="63">
                  <c:v>0.63000000000000056</c:v>
                </c:pt>
                <c:pt idx="64">
                  <c:v>0.64000000000000068</c:v>
                </c:pt>
                <c:pt idx="65">
                  <c:v>0.6500000000000008</c:v>
                </c:pt>
                <c:pt idx="66">
                  <c:v>0.66000000000000081</c:v>
                </c:pt>
                <c:pt idx="67">
                  <c:v>0.67000000000000082</c:v>
                </c:pt>
                <c:pt idx="68">
                  <c:v>0.68</c:v>
                </c:pt>
                <c:pt idx="69">
                  <c:v>0.6900000000000005</c:v>
                </c:pt>
                <c:pt idx="70">
                  <c:v>0.70000000000000051</c:v>
                </c:pt>
                <c:pt idx="71">
                  <c:v>0.71000000000000052</c:v>
                </c:pt>
                <c:pt idx="72">
                  <c:v>0.72000000000000053</c:v>
                </c:pt>
                <c:pt idx="73">
                  <c:v>0.73000000000000054</c:v>
                </c:pt>
                <c:pt idx="74">
                  <c:v>0.74000000000000055</c:v>
                </c:pt>
                <c:pt idx="75">
                  <c:v>0.75000000000000056</c:v>
                </c:pt>
                <c:pt idx="76">
                  <c:v>0.76000000000000056</c:v>
                </c:pt>
                <c:pt idx="77">
                  <c:v>0.77000000000000068</c:v>
                </c:pt>
                <c:pt idx="78">
                  <c:v>0.78</c:v>
                </c:pt>
                <c:pt idx="79">
                  <c:v>0.79</c:v>
                </c:pt>
                <c:pt idx="80">
                  <c:v>0.8</c:v>
                </c:pt>
                <c:pt idx="81">
                  <c:v>0.81</c:v>
                </c:pt>
                <c:pt idx="82">
                  <c:v>0.82000000000000051</c:v>
                </c:pt>
                <c:pt idx="83">
                  <c:v>0.83000000000000052</c:v>
                </c:pt>
                <c:pt idx="84">
                  <c:v>0.84000000000000052</c:v>
                </c:pt>
                <c:pt idx="85">
                  <c:v>0.85000000000000053</c:v>
                </c:pt>
                <c:pt idx="86">
                  <c:v>0.86000000000000054</c:v>
                </c:pt>
                <c:pt idx="87">
                  <c:v>0.87000000000000055</c:v>
                </c:pt>
                <c:pt idx="88">
                  <c:v>0.88</c:v>
                </c:pt>
                <c:pt idx="89">
                  <c:v>0.89</c:v>
                </c:pt>
                <c:pt idx="90">
                  <c:v>0.9</c:v>
                </c:pt>
                <c:pt idx="91">
                  <c:v>0.91</c:v>
                </c:pt>
                <c:pt idx="92">
                  <c:v>0.92</c:v>
                </c:pt>
                <c:pt idx="93">
                  <c:v>0.93</c:v>
                </c:pt>
                <c:pt idx="94">
                  <c:v>0.9400000000000005</c:v>
                </c:pt>
                <c:pt idx="95">
                  <c:v>0.95000000000000051</c:v>
                </c:pt>
                <c:pt idx="96">
                  <c:v>0.96000000000000052</c:v>
                </c:pt>
                <c:pt idx="97">
                  <c:v>0.97000000000000053</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1.1299999999999988</c:v>
                </c:pt>
                <c:pt idx="114">
                  <c:v>1.1399999999999988</c:v>
                </c:pt>
                <c:pt idx="115">
                  <c:v>1.1499999999999988</c:v>
                </c:pt>
                <c:pt idx="116">
                  <c:v>1.1599999999999988</c:v>
                </c:pt>
                <c:pt idx="117">
                  <c:v>1.170000000000001</c:v>
                </c:pt>
                <c:pt idx="118">
                  <c:v>1.180000000000001</c:v>
                </c:pt>
                <c:pt idx="119">
                  <c:v>1.1900000000000011</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c:v>
                </c:pt>
                <c:pt idx="168">
                  <c:v>1.680000000000001</c:v>
                </c:pt>
                <c:pt idx="169">
                  <c:v>1.6900000000000011</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c:v>
                </c:pt>
                <c:pt idx="193">
                  <c:v>1.930000000000001</c:v>
                </c:pt>
                <c:pt idx="194">
                  <c:v>1.9400000000000011</c:v>
                </c:pt>
                <c:pt idx="195">
                  <c:v>1.9500000000000011</c:v>
                </c:pt>
                <c:pt idx="196">
                  <c:v>1.9600000000000011</c:v>
                </c:pt>
                <c:pt idx="197">
                  <c:v>1.9700000000000011</c:v>
                </c:pt>
                <c:pt idx="198">
                  <c:v>1.9800000000000011</c:v>
                </c:pt>
                <c:pt idx="199">
                  <c:v>1.9900000000000011</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2.3199999999999976</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Sheet2!$D$1:$D$629</c:f>
              <c:numCache>
                <c:formatCode>General</c:formatCode>
                <c:ptCount val="629"/>
                <c:pt idx="0">
                  <c:v>0</c:v>
                </c:pt>
                <c:pt idx="1">
                  <c:v>1.9998999999999999E-2</c:v>
                </c:pt>
                <c:pt idx="2">
                  <c:v>3.9988999999999997E-2</c:v>
                </c:pt>
                <c:pt idx="3">
                  <c:v>5.9964000000000045E-2</c:v>
                </c:pt>
                <c:pt idx="4">
                  <c:v>7.9915000000000014E-2</c:v>
                </c:pt>
                <c:pt idx="5">
                  <c:v>9.9833000000000005E-2</c:v>
                </c:pt>
                <c:pt idx="6">
                  <c:v>0.11971000000000002</c:v>
                </c:pt>
                <c:pt idx="7">
                  <c:v>0.13954000000000014</c:v>
                </c:pt>
                <c:pt idx="8">
                  <c:v>0.15932000000000004</c:v>
                </c:pt>
                <c:pt idx="9">
                  <c:v>0.17902999999999999</c:v>
                </c:pt>
                <c:pt idx="10">
                  <c:v>0.19866999999999999</c:v>
                </c:pt>
                <c:pt idx="11">
                  <c:v>0.21823000000000017</c:v>
                </c:pt>
                <c:pt idx="12">
                  <c:v>0.23769999999999999</c:v>
                </c:pt>
                <c:pt idx="13">
                  <c:v>0.25708000000000025</c:v>
                </c:pt>
                <c:pt idx="14">
                  <c:v>0.27636000000000033</c:v>
                </c:pt>
                <c:pt idx="15">
                  <c:v>0.29552000000000034</c:v>
                </c:pt>
                <c:pt idx="16">
                  <c:v>0.3145700000000004</c:v>
                </c:pt>
                <c:pt idx="17">
                  <c:v>0.33349000000000034</c:v>
                </c:pt>
                <c:pt idx="18">
                  <c:v>0.35227000000000008</c:v>
                </c:pt>
                <c:pt idx="19">
                  <c:v>0.37092000000000047</c:v>
                </c:pt>
                <c:pt idx="20">
                  <c:v>0.38942000000000054</c:v>
                </c:pt>
                <c:pt idx="21">
                  <c:v>0.40776000000000001</c:v>
                </c:pt>
                <c:pt idx="22">
                  <c:v>0.42594000000000032</c:v>
                </c:pt>
                <c:pt idx="23">
                  <c:v>0.44395000000000001</c:v>
                </c:pt>
                <c:pt idx="24">
                  <c:v>0.46178000000000002</c:v>
                </c:pt>
                <c:pt idx="25">
                  <c:v>0.47943000000000002</c:v>
                </c:pt>
                <c:pt idx="26">
                  <c:v>0.49688000000000054</c:v>
                </c:pt>
                <c:pt idx="27">
                  <c:v>0.51414000000000004</c:v>
                </c:pt>
                <c:pt idx="28">
                  <c:v>0.53119000000000005</c:v>
                </c:pt>
                <c:pt idx="29">
                  <c:v>0.54801999999999951</c:v>
                </c:pt>
                <c:pt idx="30">
                  <c:v>0.56464000000000081</c:v>
                </c:pt>
                <c:pt idx="31">
                  <c:v>0.58104</c:v>
                </c:pt>
                <c:pt idx="32">
                  <c:v>0.59719999999999951</c:v>
                </c:pt>
                <c:pt idx="33">
                  <c:v>0.61312000000000055</c:v>
                </c:pt>
                <c:pt idx="34">
                  <c:v>0.62879000000000085</c:v>
                </c:pt>
                <c:pt idx="35">
                  <c:v>0.64422000000000068</c:v>
                </c:pt>
                <c:pt idx="36">
                  <c:v>0.65938000000000052</c:v>
                </c:pt>
                <c:pt idx="37">
                  <c:v>0.67428999999999994</c:v>
                </c:pt>
                <c:pt idx="38">
                  <c:v>0.68891999999999998</c:v>
                </c:pt>
                <c:pt idx="39">
                  <c:v>0.70328000000000002</c:v>
                </c:pt>
                <c:pt idx="40">
                  <c:v>0.71736</c:v>
                </c:pt>
                <c:pt idx="41">
                  <c:v>0.73115000000000052</c:v>
                </c:pt>
                <c:pt idx="42">
                  <c:v>0.74464000000000086</c:v>
                </c:pt>
                <c:pt idx="43">
                  <c:v>0.75784000000000085</c:v>
                </c:pt>
                <c:pt idx="44">
                  <c:v>0.77074000000000098</c:v>
                </c:pt>
                <c:pt idx="45">
                  <c:v>0.78332999999999997</c:v>
                </c:pt>
                <c:pt idx="46">
                  <c:v>0.79559999999999997</c:v>
                </c:pt>
                <c:pt idx="47">
                  <c:v>0.8075599999999995</c:v>
                </c:pt>
                <c:pt idx="48">
                  <c:v>0.81918999999999997</c:v>
                </c:pt>
                <c:pt idx="49">
                  <c:v>0.83050000000000002</c:v>
                </c:pt>
                <c:pt idx="50">
                  <c:v>0.84147000000000005</c:v>
                </c:pt>
                <c:pt idx="51">
                  <c:v>0.85211000000000003</c:v>
                </c:pt>
                <c:pt idx="52">
                  <c:v>0.86240000000000061</c:v>
                </c:pt>
                <c:pt idx="53">
                  <c:v>0.87236000000000002</c:v>
                </c:pt>
                <c:pt idx="54">
                  <c:v>0.88195999999999997</c:v>
                </c:pt>
                <c:pt idx="55">
                  <c:v>0.8912099999999995</c:v>
                </c:pt>
                <c:pt idx="56">
                  <c:v>0.90010000000000001</c:v>
                </c:pt>
                <c:pt idx="57">
                  <c:v>0.90863000000000005</c:v>
                </c:pt>
                <c:pt idx="58">
                  <c:v>0.91679999999999995</c:v>
                </c:pt>
                <c:pt idx="59">
                  <c:v>0.92461000000000004</c:v>
                </c:pt>
                <c:pt idx="60">
                  <c:v>0.93203999999999998</c:v>
                </c:pt>
                <c:pt idx="61">
                  <c:v>0.93910000000000005</c:v>
                </c:pt>
                <c:pt idx="62">
                  <c:v>0.94577999999999995</c:v>
                </c:pt>
                <c:pt idx="63">
                  <c:v>0.95208999999999999</c:v>
                </c:pt>
                <c:pt idx="64">
                  <c:v>0.95801999999999998</c:v>
                </c:pt>
                <c:pt idx="65">
                  <c:v>0.96355999999999997</c:v>
                </c:pt>
                <c:pt idx="66">
                  <c:v>0.9687200000000008</c:v>
                </c:pt>
                <c:pt idx="67">
                  <c:v>0.97348000000000001</c:v>
                </c:pt>
                <c:pt idx="68">
                  <c:v>0.97785999999999995</c:v>
                </c:pt>
                <c:pt idx="69">
                  <c:v>0.98185</c:v>
                </c:pt>
                <c:pt idx="70">
                  <c:v>0.98544999999999949</c:v>
                </c:pt>
                <c:pt idx="71">
                  <c:v>0.98865000000000003</c:v>
                </c:pt>
                <c:pt idx="72">
                  <c:v>0.99145999999999956</c:v>
                </c:pt>
                <c:pt idx="73">
                  <c:v>0.99387000000000003</c:v>
                </c:pt>
                <c:pt idx="74">
                  <c:v>0.99587999999999999</c:v>
                </c:pt>
                <c:pt idx="75">
                  <c:v>0.99748999999999932</c:v>
                </c:pt>
                <c:pt idx="76">
                  <c:v>0.99870999999999999</c:v>
                </c:pt>
                <c:pt idx="77">
                  <c:v>0.99952999999999959</c:v>
                </c:pt>
                <c:pt idx="78">
                  <c:v>0.99994000000000005</c:v>
                </c:pt>
                <c:pt idx="79">
                  <c:v>0.99995999999999996</c:v>
                </c:pt>
                <c:pt idx="80">
                  <c:v>0.99956999999999918</c:v>
                </c:pt>
                <c:pt idx="81">
                  <c:v>0.99878999999999996</c:v>
                </c:pt>
                <c:pt idx="82">
                  <c:v>0.99761</c:v>
                </c:pt>
                <c:pt idx="83">
                  <c:v>0.99602000000000002</c:v>
                </c:pt>
                <c:pt idx="84">
                  <c:v>0.99404000000000003</c:v>
                </c:pt>
                <c:pt idx="85">
                  <c:v>0.99165999999999999</c:v>
                </c:pt>
                <c:pt idx="86">
                  <c:v>0.98889000000000005</c:v>
                </c:pt>
                <c:pt idx="87">
                  <c:v>0.98572000000000004</c:v>
                </c:pt>
                <c:pt idx="88">
                  <c:v>0.98214999999999997</c:v>
                </c:pt>
                <c:pt idx="89">
                  <c:v>0.97820000000000051</c:v>
                </c:pt>
                <c:pt idx="90">
                  <c:v>0.97385000000000055</c:v>
                </c:pt>
                <c:pt idx="91">
                  <c:v>0.96911000000000003</c:v>
                </c:pt>
                <c:pt idx="92">
                  <c:v>0.96397999999999995</c:v>
                </c:pt>
                <c:pt idx="93">
                  <c:v>0.95847000000000004</c:v>
                </c:pt>
                <c:pt idx="94">
                  <c:v>0.95257999999999998</c:v>
                </c:pt>
                <c:pt idx="95">
                  <c:v>0.94630000000000003</c:v>
                </c:pt>
                <c:pt idx="96">
                  <c:v>0.93965000000000054</c:v>
                </c:pt>
                <c:pt idx="97">
                  <c:v>0.93262000000000056</c:v>
                </c:pt>
                <c:pt idx="98">
                  <c:v>0.92520999999999998</c:v>
                </c:pt>
                <c:pt idx="99">
                  <c:v>0.91744000000000003</c:v>
                </c:pt>
                <c:pt idx="100">
                  <c:v>0.9093</c:v>
                </c:pt>
                <c:pt idx="101">
                  <c:v>0.90078999999999998</c:v>
                </c:pt>
                <c:pt idx="102">
                  <c:v>0.89193</c:v>
                </c:pt>
                <c:pt idx="103">
                  <c:v>0.88270999999999999</c:v>
                </c:pt>
                <c:pt idx="104">
                  <c:v>0.87313000000000052</c:v>
                </c:pt>
                <c:pt idx="105">
                  <c:v>0.86321000000000003</c:v>
                </c:pt>
                <c:pt idx="106">
                  <c:v>0.85294000000000081</c:v>
                </c:pt>
                <c:pt idx="107">
                  <c:v>0.84233000000000002</c:v>
                </c:pt>
                <c:pt idx="108">
                  <c:v>0.83138000000000001</c:v>
                </c:pt>
                <c:pt idx="109">
                  <c:v>0.82010000000000005</c:v>
                </c:pt>
                <c:pt idx="110">
                  <c:v>0.8085</c:v>
                </c:pt>
                <c:pt idx="111">
                  <c:v>0.79657</c:v>
                </c:pt>
                <c:pt idx="112">
                  <c:v>0.78432000000000002</c:v>
                </c:pt>
                <c:pt idx="113">
                  <c:v>0.77175000000000082</c:v>
                </c:pt>
                <c:pt idx="114">
                  <c:v>0.75888000000000055</c:v>
                </c:pt>
                <c:pt idx="115">
                  <c:v>0.74571000000000054</c:v>
                </c:pt>
                <c:pt idx="116">
                  <c:v>0.73223000000000005</c:v>
                </c:pt>
                <c:pt idx="117">
                  <c:v>0.71845999999999999</c:v>
                </c:pt>
                <c:pt idx="118">
                  <c:v>0.70440999999999998</c:v>
                </c:pt>
                <c:pt idx="119">
                  <c:v>0.69006999999999996</c:v>
                </c:pt>
                <c:pt idx="120">
                  <c:v>0.67545999999999995</c:v>
                </c:pt>
                <c:pt idx="121">
                  <c:v>0.66057999999999995</c:v>
                </c:pt>
                <c:pt idx="122">
                  <c:v>0.64542999999999995</c:v>
                </c:pt>
                <c:pt idx="123">
                  <c:v>0.63003000000000053</c:v>
                </c:pt>
                <c:pt idx="124">
                  <c:v>0.61436999999999997</c:v>
                </c:pt>
                <c:pt idx="125">
                  <c:v>0.59846999999999917</c:v>
                </c:pt>
                <c:pt idx="126">
                  <c:v>0.58232999999999957</c:v>
                </c:pt>
                <c:pt idx="127">
                  <c:v>0.56596000000000002</c:v>
                </c:pt>
                <c:pt idx="128">
                  <c:v>0.54935999999999996</c:v>
                </c:pt>
                <c:pt idx="129">
                  <c:v>0.5325299999999995</c:v>
                </c:pt>
                <c:pt idx="130">
                  <c:v>0.51549999999999996</c:v>
                </c:pt>
                <c:pt idx="131">
                  <c:v>0.49826000000000026</c:v>
                </c:pt>
                <c:pt idx="132">
                  <c:v>0.48082000000000047</c:v>
                </c:pt>
                <c:pt idx="133">
                  <c:v>0.4631900000000001</c:v>
                </c:pt>
                <c:pt idx="134">
                  <c:v>0.44537000000000032</c:v>
                </c:pt>
                <c:pt idx="135">
                  <c:v>0.42738000000000043</c:v>
                </c:pt>
                <c:pt idx="136">
                  <c:v>0.40921000000000002</c:v>
                </c:pt>
                <c:pt idx="137">
                  <c:v>0.39088000000000062</c:v>
                </c:pt>
                <c:pt idx="138">
                  <c:v>0.37240000000000034</c:v>
                </c:pt>
                <c:pt idx="139">
                  <c:v>0.35376000000000002</c:v>
                </c:pt>
                <c:pt idx="140">
                  <c:v>0.33499000000000034</c:v>
                </c:pt>
                <c:pt idx="141">
                  <c:v>0.31608000000000047</c:v>
                </c:pt>
                <c:pt idx="142">
                  <c:v>0.29704000000000008</c:v>
                </c:pt>
                <c:pt idx="143">
                  <c:v>0.27789000000000008</c:v>
                </c:pt>
                <c:pt idx="144">
                  <c:v>0.25862000000000002</c:v>
                </c:pt>
                <c:pt idx="145">
                  <c:v>0.23925000000000013</c:v>
                </c:pt>
                <c:pt idx="146">
                  <c:v>0.21978000000000014</c:v>
                </c:pt>
                <c:pt idx="147">
                  <c:v>0.20022999999999999</c:v>
                </c:pt>
                <c:pt idx="148">
                  <c:v>0.18060000000000001</c:v>
                </c:pt>
                <c:pt idx="149">
                  <c:v>0.16089000000000001</c:v>
                </c:pt>
                <c:pt idx="150">
                  <c:v>0.14112</c:v>
                </c:pt>
                <c:pt idx="151">
                  <c:v>0.12129000000000011</c:v>
                </c:pt>
                <c:pt idx="152">
                  <c:v>0.10142000000000002</c:v>
                </c:pt>
                <c:pt idx="153">
                  <c:v>8.1502000000000005E-2</c:v>
                </c:pt>
                <c:pt idx="154">
                  <c:v>6.1553999999999998E-2</c:v>
                </c:pt>
                <c:pt idx="155">
                  <c:v>4.1581E-2</c:v>
                </c:pt>
                <c:pt idx="156">
                  <c:v>2.1590999999999999E-2</c:v>
                </c:pt>
                <c:pt idx="157">
                  <c:v>1.5927000000000011E-3</c:v>
                </c:pt>
                <c:pt idx="158">
                  <c:v>-1.8405999999999999E-2</c:v>
                </c:pt>
                <c:pt idx="159">
                  <c:v>-3.8398000000000002E-2</c:v>
                </c:pt>
                <c:pt idx="160">
                  <c:v>-5.8374000000000002E-2</c:v>
                </c:pt>
                <c:pt idx="161">
                  <c:v>-7.8326999999999994E-2</c:v>
                </c:pt>
                <c:pt idx="162">
                  <c:v>-9.8249000000000003E-2</c:v>
                </c:pt>
                <c:pt idx="163">
                  <c:v>-0.11813000000000007</c:v>
                </c:pt>
                <c:pt idx="164">
                  <c:v>-0.13797000000000001</c:v>
                </c:pt>
                <c:pt idx="165">
                  <c:v>-0.15775000000000014</c:v>
                </c:pt>
                <c:pt idx="166">
                  <c:v>-0.17746000000000017</c:v>
                </c:pt>
                <c:pt idx="167">
                  <c:v>-0.19711000000000001</c:v>
                </c:pt>
                <c:pt idx="168">
                  <c:v>-0.21668000000000001</c:v>
                </c:pt>
                <c:pt idx="169">
                  <c:v>-0.23616000000000001</c:v>
                </c:pt>
                <c:pt idx="170">
                  <c:v>-0.25554000000000004</c:v>
                </c:pt>
                <c:pt idx="171">
                  <c:v>-0.27482000000000034</c:v>
                </c:pt>
                <c:pt idx="172">
                  <c:v>-0.29400000000000026</c:v>
                </c:pt>
                <c:pt idx="173">
                  <c:v>-0.31305000000000033</c:v>
                </c:pt>
                <c:pt idx="174">
                  <c:v>-0.33199000000000034</c:v>
                </c:pt>
                <c:pt idx="175">
                  <c:v>-0.35078000000000026</c:v>
                </c:pt>
                <c:pt idx="176">
                  <c:v>-0.36944000000000032</c:v>
                </c:pt>
                <c:pt idx="177">
                  <c:v>-0.38795000000000041</c:v>
                </c:pt>
                <c:pt idx="178">
                  <c:v>-0.40631000000000034</c:v>
                </c:pt>
                <c:pt idx="179">
                  <c:v>-0.42450000000000032</c:v>
                </c:pt>
                <c:pt idx="180">
                  <c:v>-0.44252000000000002</c:v>
                </c:pt>
                <c:pt idx="181">
                  <c:v>-0.46037000000000028</c:v>
                </c:pt>
                <c:pt idx="182">
                  <c:v>-0.47803000000000001</c:v>
                </c:pt>
                <c:pt idx="183">
                  <c:v>-0.49550000000000027</c:v>
                </c:pt>
                <c:pt idx="184">
                  <c:v>-0.5127699999999995</c:v>
                </c:pt>
                <c:pt idx="185">
                  <c:v>-0.52983999999999998</c:v>
                </c:pt>
                <c:pt idx="186">
                  <c:v>-0.54669000000000056</c:v>
                </c:pt>
                <c:pt idx="187">
                  <c:v>-0.56333</c:v>
                </c:pt>
                <c:pt idx="188">
                  <c:v>-0.57974000000000081</c:v>
                </c:pt>
                <c:pt idx="189">
                  <c:v>-0.59592000000000001</c:v>
                </c:pt>
                <c:pt idx="190">
                  <c:v>-0.61186000000000051</c:v>
                </c:pt>
                <c:pt idx="191">
                  <c:v>-0.62755000000000005</c:v>
                </c:pt>
                <c:pt idx="192">
                  <c:v>-0.64300000000000068</c:v>
                </c:pt>
                <c:pt idx="193">
                  <c:v>-0.65819000000000083</c:v>
                </c:pt>
                <c:pt idx="194">
                  <c:v>-0.67311000000000054</c:v>
                </c:pt>
                <c:pt idx="195">
                  <c:v>-0.68776999999999999</c:v>
                </c:pt>
                <c:pt idx="196">
                  <c:v>-0.70215000000000005</c:v>
                </c:pt>
                <c:pt idx="197">
                  <c:v>-0.71625000000000005</c:v>
                </c:pt>
                <c:pt idx="198">
                  <c:v>-0.73006000000000004</c:v>
                </c:pt>
                <c:pt idx="199">
                  <c:v>-0.74358000000000002</c:v>
                </c:pt>
                <c:pt idx="200">
                  <c:v>-0.75680000000000081</c:v>
                </c:pt>
                <c:pt idx="201">
                  <c:v>-0.76972000000000085</c:v>
                </c:pt>
                <c:pt idx="202">
                  <c:v>-0.78234000000000004</c:v>
                </c:pt>
                <c:pt idx="203">
                  <c:v>-0.79464000000000068</c:v>
                </c:pt>
                <c:pt idx="204">
                  <c:v>-0.80662000000000056</c:v>
                </c:pt>
                <c:pt idx="205">
                  <c:v>-0.81828000000000001</c:v>
                </c:pt>
                <c:pt idx="206">
                  <c:v>-0.82961000000000051</c:v>
                </c:pt>
                <c:pt idx="207">
                  <c:v>-0.84061000000000052</c:v>
                </c:pt>
                <c:pt idx="208">
                  <c:v>-0.85126999999999997</c:v>
                </c:pt>
                <c:pt idx="209">
                  <c:v>-0.86160000000000081</c:v>
                </c:pt>
                <c:pt idx="210">
                  <c:v>-0.87158000000000002</c:v>
                </c:pt>
                <c:pt idx="211">
                  <c:v>-0.88120999999999949</c:v>
                </c:pt>
                <c:pt idx="212">
                  <c:v>-0.89047999999999949</c:v>
                </c:pt>
                <c:pt idx="213">
                  <c:v>-0.89940999999999949</c:v>
                </c:pt>
                <c:pt idx="214">
                  <c:v>-0.90797000000000005</c:v>
                </c:pt>
                <c:pt idx="215">
                  <c:v>-0.91617000000000004</c:v>
                </c:pt>
                <c:pt idx="216">
                  <c:v>-0.92400000000000004</c:v>
                </c:pt>
                <c:pt idx="217">
                  <c:v>-0.93145999999999951</c:v>
                </c:pt>
                <c:pt idx="218">
                  <c:v>-0.93855</c:v>
                </c:pt>
                <c:pt idx="219">
                  <c:v>-0.94527000000000005</c:v>
                </c:pt>
                <c:pt idx="220">
                  <c:v>-0.95160000000000056</c:v>
                </c:pt>
                <c:pt idx="221">
                  <c:v>-0.95755999999999997</c:v>
                </c:pt>
                <c:pt idx="222">
                  <c:v>-0.96313000000000004</c:v>
                </c:pt>
                <c:pt idx="223">
                  <c:v>-0.96831999999999996</c:v>
                </c:pt>
                <c:pt idx="224">
                  <c:v>-0.97311999999999999</c:v>
                </c:pt>
                <c:pt idx="225">
                  <c:v>-0.97753000000000001</c:v>
                </c:pt>
                <c:pt idx="226">
                  <c:v>-0.98154999999999959</c:v>
                </c:pt>
                <c:pt idx="227">
                  <c:v>-0.9851799999999995</c:v>
                </c:pt>
                <c:pt idx="228">
                  <c:v>-0.98840999999999957</c:v>
                </c:pt>
                <c:pt idx="229">
                  <c:v>-0.99124999999999996</c:v>
                </c:pt>
                <c:pt idx="230">
                  <c:v>-0.99368999999999996</c:v>
                </c:pt>
                <c:pt idx="231">
                  <c:v>-0.99573999999999996</c:v>
                </c:pt>
                <c:pt idx="232">
                  <c:v>-0.99737999999999949</c:v>
                </c:pt>
                <c:pt idx="233">
                  <c:v>-0.99863000000000002</c:v>
                </c:pt>
                <c:pt idx="234">
                  <c:v>-0.99947999999999959</c:v>
                </c:pt>
                <c:pt idx="235">
                  <c:v>-0.99992000000000003</c:v>
                </c:pt>
                <c:pt idx="236">
                  <c:v>-0.99997000000000003</c:v>
                </c:pt>
                <c:pt idx="237">
                  <c:v>-0.99961999999999951</c:v>
                </c:pt>
                <c:pt idx="238">
                  <c:v>-0.99887000000000004</c:v>
                </c:pt>
                <c:pt idx="239">
                  <c:v>-0.99772000000000005</c:v>
                </c:pt>
                <c:pt idx="240">
                  <c:v>-0.99615999999999949</c:v>
                </c:pt>
                <c:pt idx="241">
                  <c:v>-0.99421999999999944</c:v>
                </c:pt>
                <c:pt idx="242">
                  <c:v>-0.99187000000000003</c:v>
                </c:pt>
                <c:pt idx="243">
                  <c:v>-0.98912999999999951</c:v>
                </c:pt>
                <c:pt idx="244">
                  <c:v>-0.98599000000000003</c:v>
                </c:pt>
                <c:pt idx="245">
                  <c:v>-0.98244999999999949</c:v>
                </c:pt>
                <c:pt idx="246">
                  <c:v>-0.97853000000000001</c:v>
                </c:pt>
                <c:pt idx="247">
                  <c:v>-0.97421000000000002</c:v>
                </c:pt>
                <c:pt idx="248">
                  <c:v>-0.96950000000000003</c:v>
                </c:pt>
                <c:pt idx="249">
                  <c:v>-0.96440999999999999</c:v>
                </c:pt>
                <c:pt idx="250">
                  <c:v>-0.95891999999999999</c:v>
                </c:pt>
                <c:pt idx="251">
                  <c:v>-0.95306000000000002</c:v>
                </c:pt>
                <c:pt idx="252">
                  <c:v>-0.94681000000000004</c:v>
                </c:pt>
                <c:pt idx="253">
                  <c:v>-0.94018999999999997</c:v>
                </c:pt>
                <c:pt idx="254">
                  <c:v>-0.93318999999999996</c:v>
                </c:pt>
                <c:pt idx="255">
                  <c:v>-0.92581000000000002</c:v>
                </c:pt>
                <c:pt idx="256">
                  <c:v>-0.91807000000000005</c:v>
                </c:pt>
                <c:pt idx="257">
                  <c:v>-0.90995999999999999</c:v>
                </c:pt>
                <c:pt idx="258">
                  <c:v>-0.9014799999999995</c:v>
                </c:pt>
                <c:pt idx="259">
                  <c:v>-0.89265000000000005</c:v>
                </c:pt>
                <c:pt idx="260">
                  <c:v>-0.88344999999999996</c:v>
                </c:pt>
                <c:pt idx="261">
                  <c:v>-0.87391000000000052</c:v>
                </c:pt>
                <c:pt idx="262">
                  <c:v>-0.86400999999999994</c:v>
                </c:pt>
                <c:pt idx="263">
                  <c:v>-0.85377000000000081</c:v>
                </c:pt>
                <c:pt idx="264">
                  <c:v>-0.84319000000000055</c:v>
                </c:pt>
                <c:pt idx="265">
                  <c:v>-0.83226999999999951</c:v>
                </c:pt>
                <c:pt idx="266">
                  <c:v>-0.82101000000000002</c:v>
                </c:pt>
                <c:pt idx="267">
                  <c:v>-0.80942999999999998</c:v>
                </c:pt>
                <c:pt idx="268">
                  <c:v>-0.79752999999999996</c:v>
                </c:pt>
                <c:pt idx="269">
                  <c:v>-0.7853</c:v>
                </c:pt>
                <c:pt idx="270">
                  <c:v>-0.77276000000000056</c:v>
                </c:pt>
                <c:pt idx="271">
                  <c:v>-0.75992000000000082</c:v>
                </c:pt>
                <c:pt idx="272">
                  <c:v>-0.74677000000000082</c:v>
                </c:pt>
                <c:pt idx="273">
                  <c:v>-0.73331999999999997</c:v>
                </c:pt>
                <c:pt idx="274">
                  <c:v>-0.71957000000000004</c:v>
                </c:pt>
                <c:pt idx="275">
                  <c:v>-0.7055399999999995</c:v>
                </c:pt>
                <c:pt idx="276">
                  <c:v>-0.69123000000000001</c:v>
                </c:pt>
                <c:pt idx="277">
                  <c:v>-0.67664000000000124</c:v>
                </c:pt>
                <c:pt idx="278">
                  <c:v>-0.66178000000000081</c:v>
                </c:pt>
                <c:pt idx="279">
                  <c:v>-0.64665000000000084</c:v>
                </c:pt>
                <c:pt idx="280">
                  <c:v>-0.63127000000000055</c:v>
                </c:pt>
                <c:pt idx="281">
                  <c:v>-0.61563000000000057</c:v>
                </c:pt>
                <c:pt idx="282">
                  <c:v>-0.59975000000000001</c:v>
                </c:pt>
                <c:pt idx="283">
                  <c:v>-0.58362000000000003</c:v>
                </c:pt>
                <c:pt idx="284">
                  <c:v>-0.56727000000000005</c:v>
                </c:pt>
                <c:pt idx="285">
                  <c:v>-0.55069000000000068</c:v>
                </c:pt>
                <c:pt idx="286">
                  <c:v>-0.53388000000000002</c:v>
                </c:pt>
                <c:pt idx="287">
                  <c:v>-0.51687000000000005</c:v>
                </c:pt>
                <c:pt idx="288">
                  <c:v>-0.49964000000000008</c:v>
                </c:pt>
                <c:pt idx="289">
                  <c:v>-0.48222000000000026</c:v>
                </c:pt>
                <c:pt idx="290">
                  <c:v>-0.46460000000000001</c:v>
                </c:pt>
                <c:pt idx="291">
                  <c:v>-0.44679999999999997</c:v>
                </c:pt>
                <c:pt idx="292">
                  <c:v>-0.42882000000000042</c:v>
                </c:pt>
                <c:pt idx="293">
                  <c:v>-0.41067000000000026</c:v>
                </c:pt>
                <c:pt idx="294">
                  <c:v>-0.39235000000000042</c:v>
                </c:pt>
                <c:pt idx="295">
                  <c:v>-0.37388000000000055</c:v>
                </c:pt>
                <c:pt idx="296">
                  <c:v>-0.35525000000000001</c:v>
                </c:pt>
                <c:pt idx="297">
                  <c:v>-0.33649000000000034</c:v>
                </c:pt>
                <c:pt idx="298">
                  <c:v>-0.31759000000000032</c:v>
                </c:pt>
                <c:pt idx="299">
                  <c:v>-0.29856000000000033</c:v>
                </c:pt>
                <c:pt idx="300">
                  <c:v>-0.27942000000000028</c:v>
                </c:pt>
                <c:pt idx="301">
                  <c:v>-0.26016</c:v>
                </c:pt>
                <c:pt idx="302">
                  <c:v>-0.24080000000000001</c:v>
                </c:pt>
                <c:pt idx="303">
                  <c:v>-0.22134000000000001</c:v>
                </c:pt>
                <c:pt idx="304">
                  <c:v>-0.20179000000000014</c:v>
                </c:pt>
                <c:pt idx="305">
                  <c:v>-0.18215999999999999</c:v>
                </c:pt>
                <c:pt idx="306">
                  <c:v>-0.16245999999999999</c:v>
                </c:pt>
                <c:pt idx="307">
                  <c:v>-0.14269999999999999</c:v>
                </c:pt>
                <c:pt idx="308">
                  <c:v>-0.12286999999999998</c:v>
                </c:pt>
                <c:pt idx="309">
                  <c:v>-0.10299999999999998</c:v>
                </c:pt>
                <c:pt idx="310">
                  <c:v>-8.3089000000000024E-2</c:v>
                </c:pt>
                <c:pt idx="311">
                  <c:v>-6.3143000000000005E-2</c:v>
                </c:pt>
                <c:pt idx="312">
                  <c:v>-4.3172000000000002E-2</c:v>
                </c:pt>
                <c:pt idx="313">
                  <c:v>-2.3182999999999988E-2</c:v>
                </c:pt>
                <c:pt idx="314">
                  <c:v>-3.1853000000000029E-3</c:v>
                </c:pt>
                <c:pt idx="315">
                  <c:v>1.6813999999999999E-2</c:v>
                </c:pt>
                <c:pt idx="316">
                  <c:v>3.6806000000000012E-2</c:v>
                </c:pt>
                <c:pt idx="317">
                  <c:v>5.6784000000000022E-2</c:v>
                </c:pt>
                <c:pt idx="318">
                  <c:v>7.6739000000000002E-2</c:v>
                </c:pt>
                <c:pt idx="319">
                  <c:v>9.6664000000000097E-2</c:v>
                </c:pt>
                <c:pt idx="320">
                  <c:v>0.11655</c:v>
                </c:pt>
                <c:pt idx="321">
                  <c:v>0.13639000000000001</c:v>
                </c:pt>
                <c:pt idx="322">
                  <c:v>0.15617</c:v>
                </c:pt>
                <c:pt idx="323">
                  <c:v>0.17588999999999999</c:v>
                </c:pt>
                <c:pt idx="324">
                  <c:v>0.19555</c:v>
                </c:pt>
                <c:pt idx="325">
                  <c:v>0.21512000000000001</c:v>
                </c:pt>
                <c:pt idx="326">
                  <c:v>0.23461000000000001</c:v>
                </c:pt>
                <c:pt idx="327">
                  <c:v>0.254</c:v>
                </c:pt>
                <c:pt idx="328">
                  <c:v>0.27329000000000003</c:v>
                </c:pt>
                <c:pt idx="329">
                  <c:v>0.29248000000000041</c:v>
                </c:pt>
                <c:pt idx="330">
                  <c:v>0.31154000000000026</c:v>
                </c:pt>
                <c:pt idx="331">
                  <c:v>0.33048000000000055</c:v>
                </c:pt>
                <c:pt idx="332">
                  <c:v>0.3492900000000001</c:v>
                </c:pt>
                <c:pt idx="333">
                  <c:v>0.36796000000000034</c:v>
                </c:pt>
                <c:pt idx="334">
                  <c:v>0.38648000000000055</c:v>
                </c:pt>
                <c:pt idx="335">
                  <c:v>0.40485000000000032</c:v>
                </c:pt>
                <c:pt idx="336">
                  <c:v>0.42306000000000032</c:v>
                </c:pt>
                <c:pt idx="337">
                  <c:v>0.44109000000000004</c:v>
                </c:pt>
                <c:pt idx="338">
                  <c:v>0.45895000000000002</c:v>
                </c:pt>
                <c:pt idx="339">
                  <c:v>0.47663</c:v>
                </c:pt>
                <c:pt idx="340">
                  <c:v>0.49411000000000033</c:v>
                </c:pt>
                <c:pt idx="341">
                  <c:v>0.51139999999999997</c:v>
                </c:pt>
                <c:pt idx="342">
                  <c:v>0.52847999999999951</c:v>
                </c:pt>
                <c:pt idx="343">
                  <c:v>0.54535999999999996</c:v>
                </c:pt>
                <c:pt idx="344">
                  <c:v>0.56201000000000001</c:v>
                </c:pt>
                <c:pt idx="345">
                  <c:v>0.57843999999999951</c:v>
                </c:pt>
                <c:pt idx="346">
                  <c:v>0.5946399999999995</c:v>
                </c:pt>
                <c:pt idx="347">
                  <c:v>0.61060000000000081</c:v>
                </c:pt>
                <c:pt idx="348">
                  <c:v>0.62631000000000003</c:v>
                </c:pt>
                <c:pt idx="349">
                  <c:v>0.64178000000000068</c:v>
                </c:pt>
                <c:pt idx="350">
                  <c:v>0.65699000000000085</c:v>
                </c:pt>
                <c:pt idx="351">
                  <c:v>0.6719300000000008</c:v>
                </c:pt>
                <c:pt idx="352">
                  <c:v>0.68661000000000005</c:v>
                </c:pt>
                <c:pt idx="353">
                  <c:v>0.70101000000000002</c:v>
                </c:pt>
                <c:pt idx="354">
                  <c:v>0.71513000000000004</c:v>
                </c:pt>
                <c:pt idx="355">
                  <c:v>0.72897000000000056</c:v>
                </c:pt>
                <c:pt idx="356">
                  <c:v>0.74251</c:v>
                </c:pt>
                <c:pt idx="357">
                  <c:v>0.75576000000000054</c:v>
                </c:pt>
                <c:pt idx="358">
                  <c:v>0.76871000000000056</c:v>
                </c:pt>
                <c:pt idx="359">
                  <c:v>0.78134000000000003</c:v>
                </c:pt>
                <c:pt idx="360">
                  <c:v>0.79366999999999999</c:v>
                </c:pt>
                <c:pt idx="361">
                  <c:v>0.80567999999999995</c:v>
                </c:pt>
                <c:pt idx="362">
                  <c:v>0.81735999999999998</c:v>
                </c:pt>
                <c:pt idx="363">
                  <c:v>0.82872000000000068</c:v>
                </c:pt>
                <c:pt idx="364">
                  <c:v>0.83975000000000055</c:v>
                </c:pt>
                <c:pt idx="365">
                  <c:v>0.85043999999999997</c:v>
                </c:pt>
                <c:pt idx="366">
                  <c:v>0.86079000000000094</c:v>
                </c:pt>
                <c:pt idx="367">
                  <c:v>0.87078999999999995</c:v>
                </c:pt>
                <c:pt idx="368">
                  <c:v>0.88044999999999951</c:v>
                </c:pt>
                <c:pt idx="369">
                  <c:v>0.88976</c:v>
                </c:pt>
                <c:pt idx="370">
                  <c:v>0.89871000000000001</c:v>
                </c:pt>
                <c:pt idx="371">
                  <c:v>0.9073</c:v>
                </c:pt>
                <c:pt idx="372">
                  <c:v>0.91552999999999951</c:v>
                </c:pt>
                <c:pt idx="373">
                  <c:v>0.92339000000000004</c:v>
                </c:pt>
                <c:pt idx="374">
                  <c:v>0.93088000000000004</c:v>
                </c:pt>
                <c:pt idx="375">
                  <c:v>0.93799999999999994</c:v>
                </c:pt>
                <c:pt idx="376">
                  <c:v>0.9447400000000008</c:v>
                </c:pt>
                <c:pt idx="377">
                  <c:v>0.95111000000000001</c:v>
                </c:pt>
                <c:pt idx="378">
                  <c:v>0.95709999999999995</c:v>
                </c:pt>
                <c:pt idx="379">
                  <c:v>0.96270000000000056</c:v>
                </c:pt>
                <c:pt idx="380">
                  <c:v>0.96792000000000056</c:v>
                </c:pt>
                <c:pt idx="381">
                  <c:v>0.97275000000000056</c:v>
                </c:pt>
                <c:pt idx="382">
                  <c:v>0.97719000000000056</c:v>
                </c:pt>
                <c:pt idx="383">
                  <c:v>0.98124</c:v>
                </c:pt>
                <c:pt idx="384">
                  <c:v>0.9849</c:v>
                </c:pt>
                <c:pt idx="385">
                  <c:v>0.98816999999999944</c:v>
                </c:pt>
                <c:pt idx="386">
                  <c:v>0.99104000000000003</c:v>
                </c:pt>
                <c:pt idx="387">
                  <c:v>0.99350999999999956</c:v>
                </c:pt>
                <c:pt idx="388">
                  <c:v>0.99558999999999931</c:v>
                </c:pt>
                <c:pt idx="389">
                  <c:v>0.99725999999999959</c:v>
                </c:pt>
                <c:pt idx="390">
                  <c:v>0.99853999999999932</c:v>
                </c:pt>
                <c:pt idx="391">
                  <c:v>0.99941999999999931</c:v>
                </c:pt>
                <c:pt idx="392">
                  <c:v>0.99990000000000001</c:v>
                </c:pt>
                <c:pt idx="393">
                  <c:v>0.99997999999999998</c:v>
                </c:pt>
                <c:pt idx="394">
                  <c:v>0.99965999999999999</c:v>
                </c:pt>
                <c:pt idx="395">
                  <c:v>0.99894000000000005</c:v>
                </c:pt>
                <c:pt idx="396">
                  <c:v>0.99782000000000004</c:v>
                </c:pt>
                <c:pt idx="397">
                  <c:v>0.99629999999999996</c:v>
                </c:pt>
                <c:pt idx="398">
                  <c:v>0.99439</c:v>
                </c:pt>
                <c:pt idx="399">
                  <c:v>0.99207000000000001</c:v>
                </c:pt>
                <c:pt idx="400">
                  <c:v>0.98935999999999957</c:v>
                </c:pt>
                <c:pt idx="401">
                  <c:v>0.98624999999999996</c:v>
                </c:pt>
                <c:pt idx="402">
                  <c:v>0.98275000000000001</c:v>
                </c:pt>
                <c:pt idx="403">
                  <c:v>0.97885000000000055</c:v>
                </c:pt>
                <c:pt idx="404">
                  <c:v>0.97457000000000005</c:v>
                </c:pt>
                <c:pt idx="405">
                  <c:v>0.96989000000000081</c:v>
                </c:pt>
                <c:pt idx="406">
                  <c:v>0.96483000000000052</c:v>
                </c:pt>
                <c:pt idx="407">
                  <c:v>0.9593699999999995</c:v>
                </c:pt>
                <c:pt idx="408">
                  <c:v>0.95354000000000005</c:v>
                </c:pt>
                <c:pt idx="409">
                  <c:v>0.94733000000000001</c:v>
                </c:pt>
                <c:pt idx="410">
                  <c:v>0.94073000000000051</c:v>
                </c:pt>
                <c:pt idx="411">
                  <c:v>0.93376000000000003</c:v>
                </c:pt>
                <c:pt idx="412">
                  <c:v>0.92642000000000002</c:v>
                </c:pt>
                <c:pt idx="413">
                  <c:v>0.91870000000000052</c:v>
                </c:pt>
                <c:pt idx="414">
                  <c:v>0.91061999999999999</c:v>
                </c:pt>
                <c:pt idx="415">
                  <c:v>0.90217000000000003</c:v>
                </c:pt>
                <c:pt idx="416">
                  <c:v>0.89335999999999949</c:v>
                </c:pt>
                <c:pt idx="417">
                  <c:v>0.88419999999999999</c:v>
                </c:pt>
                <c:pt idx="418">
                  <c:v>0.87468000000000068</c:v>
                </c:pt>
                <c:pt idx="419">
                  <c:v>0.86481000000000052</c:v>
                </c:pt>
                <c:pt idx="420">
                  <c:v>0.8546000000000008</c:v>
                </c:pt>
                <c:pt idx="421">
                  <c:v>0.84404000000000068</c:v>
                </c:pt>
                <c:pt idx="422">
                  <c:v>0.83314999999999995</c:v>
                </c:pt>
                <c:pt idx="423">
                  <c:v>0.82191999999999998</c:v>
                </c:pt>
                <c:pt idx="424">
                  <c:v>0.81037000000000003</c:v>
                </c:pt>
                <c:pt idx="425">
                  <c:v>0.79849000000000003</c:v>
                </c:pt>
                <c:pt idx="426">
                  <c:v>0.78629000000000004</c:v>
                </c:pt>
                <c:pt idx="427">
                  <c:v>0.77377000000000085</c:v>
                </c:pt>
                <c:pt idx="428">
                  <c:v>0.76095000000000068</c:v>
                </c:pt>
                <c:pt idx="429">
                  <c:v>0.74782000000000082</c:v>
                </c:pt>
                <c:pt idx="430">
                  <c:v>0.73440000000000005</c:v>
                </c:pt>
                <c:pt idx="431">
                  <c:v>0.72068000000000054</c:v>
                </c:pt>
                <c:pt idx="432">
                  <c:v>0.70667000000000069</c:v>
                </c:pt>
                <c:pt idx="433">
                  <c:v>0.69238</c:v>
                </c:pt>
                <c:pt idx="434">
                  <c:v>0.6778100000000008</c:v>
                </c:pt>
                <c:pt idx="435">
                  <c:v>0.66296999999999995</c:v>
                </c:pt>
                <c:pt idx="436">
                  <c:v>0.64786000000000055</c:v>
                </c:pt>
                <c:pt idx="437">
                  <c:v>0.63249999999999995</c:v>
                </c:pt>
                <c:pt idx="438">
                  <c:v>0.61688000000000054</c:v>
                </c:pt>
                <c:pt idx="439">
                  <c:v>0.60102000000000055</c:v>
                </c:pt>
                <c:pt idx="440">
                  <c:v>0.58492</c:v>
                </c:pt>
                <c:pt idx="441">
                  <c:v>0.56857999999999997</c:v>
                </c:pt>
                <c:pt idx="442">
                  <c:v>0.55201</c:v>
                </c:pt>
                <c:pt idx="443">
                  <c:v>0.53522999999999998</c:v>
                </c:pt>
                <c:pt idx="444">
                  <c:v>0.51822999999999997</c:v>
                </c:pt>
                <c:pt idx="445">
                  <c:v>0.50102000000000002</c:v>
                </c:pt>
                <c:pt idx="446">
                  <c:v>0.48361000000000026</c:v>
                </c:pt>
                <c:pt idx="447">
                  <c:v>0.46601000000000026</c:v>
                </c:pt>
                <c:pt idx="448">
                  <c:v>0.44822000000000001</c:v>
                </c:pt>
                <c:pt idx="449">
                  <c:v>0.43026000000000025</c:v>
                </c:pt>
                <c:pt idx="450">
                  <c:v>0.41212000000000032</c:v>
                </c:pt>
                <c:pt idx="451">
                  <c:v>0.39381000000000055</c:v>
                </c:pt>
                <c:pt idx="452">
                  <c:v>0.37535000000000041</c:v>
                </c:pt>
                <c:pt idx="453">
                  <c:v>0.35674</c:v>
                </c:pt>
                <c:pt idx="454">
                  <c:v>0.33799000000000035</c:v>
                </c:pt>
                <c:pt idx="455">
                  <c:v>0.31910000000000033</c:v>
                </c:pt>
                <c:pt idx="456">
                  <c:v>0.30008000000000035</c:v>
                </c:pt>
                <c:pt idx="457">
                  <c:v>0.28094000000000002</c:v>
                </c:pt>
                <c:pt idx="458">
                  <c:v>0.26169000000000003</c:v>
                </c:pt>
                <c:pt idx="459">
                  <c:v>0.24234000000000014</c:v>
                </c:pt>
                <c:pt idx="460">
                  <c:v>0.22289</c:v>
                </c:pt>
                <c:pt idx="461">
                  <c:v>0.20335</c:v>
                </c:pt>
                <c:pt idx="462">
                  <c:v>0.18373000000000017</c:v>
                </c:pt>
                <c:pt idx="463">
                  <c:v>0.16403000000000001</c:v>
                </c:pt>
                <c:pt idx="464">
                  <c:v>0.14427000000000001</c:v>
                </c:pt>
                <c:pt idx="465">
                  <c:v>0.12445000000000002</c:v>
                </c:pt>
                <c:pt idx="466">
                  <c:v>0.10459000000000007</c:v>
                </c:pt>
                <c:pt idx="467">
                  <c:v>8.4676000000000085E-2</c:v>
                </c:pt>
                <c:pt idx="468">
                  <c:v>6.4733000000000068E-2</c:v>
                </c:pt>
                <c:pt idx="469">
                  <c:v>4.4763000000000067E-2</c:v>
                </c:pt>
                <c:pt idx="470">
                  <c:v>2.4774999999999998E-2</c:v>
                </c:pt>
                <c:pt idx="471">
                  <c:v>4.7779000000000033E-3</c:v>
                </c:pt>
                <c:pt idx="472">
                  <c:v>-1.5221000000000005E-2</c:v>
                </c:pt>
                <c:pt idx="473">
                  <c:v>-3.521500000000001E-2</c:v>
                </c:pt>
                <c:pt idx="474">
                  <c:v>-5.5194000000000014E-2</c:v>
                </c:pt>
                <c:pt idx="475">
                  <c:v>-7.5151000000000009E-2</c:v>
                </c:pt>
                <c:pt idx="476">
                  <c:v>-9.5078000000000024E-2</c:v>
                </c:pt>
                <c:pt idx="477">
                  <c:v>-0.11497</c:v>
                </c:pt>
                <c:pt idx="478">
                  <c:v>-0.13481000000000001</c:v>
                </c:pt>
                <c:pt idx="479">
                  <c:v>-0.15460000000000004</c:v>
                </c:pt>
                <c:pt idx="480">
                  <c:v>-0.17433000000000001</c:v>
                </c:pt>
                <c:pt idx="481">
                  <c:v>-0.19398000000000001</c:v>
                </c:pt>
                <c:pt idx="482">
                  <c:v>-0.21356000000000014</c:v>
                </c:pt>
                <c:pt idx="483">
                  <c:v>-0.23305999999999999</c:v>
                </c:pt>
                <c:pt idx="484">
                  <c:v>-0.25246000000000002</c:v>
                </c:pt>
                <c:pt idx="485">
                  <c:v>-0.27176</c:v>
                </c:pt>
                <c:pt idx="486">
                  <c:v>-0.29095000000000032</c:v>
                </c:pt>
                <c:pt idx="487">
                  <c:v>-0.31003000000000008</c:v>
                </c:pt>
                <c:pt idx="488">
                  <c:v>-0.32898000000000055</c:v>
                </c:pt>
                <c:pt idx="489">
                  <c:v>-0.34780000000000028</c:v>
                </c:pt>
                <c:pt idx="490">
                  <c:v>-0.36648000000000042</c:v>
                </c:pt>
                <c:pt idx="491">
                  <c:v>-0.38501000000000041</c:v>
                </c:pt>
                <c:pt idx="492">
                  <c:v>-0.40339000000000008</c:v>
                </c:pt>
                <c:pt idx="493">
                  <c:v>-0.42161000000000026</c:v>
                </c:pt>
                <c:pt idx="494">
                  <c:v>-0.43966000000000027</c:v>
                </c:pt>
                <c:pt idx="495">
                  <c:v>-0.45754</c:v>
                </c:pt>
                <c:pt idx="496">
                  <c:v>-0.4752300000000001</c:v>
                </c:pt>
                <c:pt idx="497">
                  <c:v>-0.49273</c:v>
                </c:pt>
                <c:pt idx="498">
                  <c:v>-0.51002999999999998</c:v>
                </c:pt>
                <c:pt idx="499">
                  <c:v>-0.52712999999999999</c:v>
                </c:pt>
                <c:pt idx="500">
                  <c:v>-0.5440199999999995</c:v>
                </c:pt>
                <c:pt idx="501">
                  <c:v>-0.56069000000000069</c:v>
                </c:pt>
                <c:pt idx="502">
                  <c:v>-0.57713999999999999</c:v>
                </c:pt>
                <c:pt idx="503">
                  <c:v>-0.59335999999999944</c:v>
                </c:pt>
                <c:pt idx="504">
                  <c:v>-0.60933999999999999</c:v>
                </c:pt>
                <c:pt idx="505">
                  <c:v>-0.62507000000000068</c:v>
                </c:pt>
                <c:pt idx="506">
                  <c:v>-0.64056000000000002</c:v>
                </c:pt>
                <c:pt idx="507">
                  <c:v>-0.65579000000000098</c:v>
                </c:pt>
                <c:pt idx="508">
                  <c:v>-0.67075000000000085</c:v>
                </c:pt>
                <c:pt idx="509">
                  <c:v>-0.68545</c:v>
                </c:pt>
                <c:pt idx="510">
                  <c:v>-0.69986999999999999</c:v>
                </c:pt>
                <c:pt idx="511">
                  <c:v>-0.71401999999999999</c:v>
                </c:pt>
                <c:pt idx="512">
                  <c:v>-0.72788000000000053</c:v>
                </c:pt>
                <c:pt idx="513">
                  <c:v>-0.74145000000000005</c:v>
                </c:pt>
                <c:pt idx="514">
                  <c:v>-0.75471999999999995</c:v>
                </c:pt>
                <c:pt idx="515">
                  <c:v>-0.76769000000000098</c:v>
                </c:pt>
                <c:pt idx="516">
                  <c:v>-0.78034999999999999</c:v>
                </c:pt>
                <c:pt idx="517">
                  <c:v>-0.79270000000000052</c:v>
                </c:pt>
                <c:pt idx="518">
                  <c:v>-0.80472999999999995</c:v>
                </c:pt>
                <c:pt idx="519">
                  <c:v>-0.81644000000000005</c:v>
                </c:pt>
                <c:pt idx="520">
                  <c:v>-0.82782999999999995</c:v>
                </c:pt>
                <c:pt idx="521">
                  <c:v>-0.83888000000000051</c:v>
                </c:pt>
                <c:pt idx="522">
                  <c:v>-0.84960000000000069</c:v>
                </c:pt>
                <c:pt idx="523">
                  <c:v>-0.85998000000000052</c:v>
                </c:pt>
                <c:pt idx="524">
                  <c:v>-0.87000999999999995</c:v>
                </c:pt>
                <c:pt idx="525">
                  <c:v>-0.87970000000000081</c:v>
                </c:pt>
                <c:pt idx="526">
                  <c:v>-0.88902999999999999</c:v>
                </c:pt>
                <c:pt idx="527">
                  <c:v>-0.89800999999999997</c:v>
                </c:pt>
                <c:pt idx="528">
                  <c:v>-0.90663000000000005</c:v>
                </c:pt>
                <c:pt idx="529">
                  <c:v>-0.91488000000000003</c:v>
                </c:pt>
                <c:pt idx="530">
                  <c:v>-0.92278000000000004</c:v>
                </c:pt>
                <c:pt idx="531">
                  <c:v>-0.93030000000000002</c:v>
                </c:pt>
                <c:pt idx="532">
                  <c:v>-0.93745000000000001</c:v>
                </c:pt>
                <c:pt idx="533">
                  <c:v>-0.9442199999999995</c:v>
                </c:pt>
                <c:pt idx="534">
                  <c:v>-0.95062000000000069</c:v>
                </c:pt>
                <c:pt idx="535">
                  <c:v>-0.95664000000000082</c:v>
                </c:pt>
                <c:pt idx="536">
                  <c:v>-0.96226999999999996</c:v>
                </c:pt>
                <c:pt idx="537">
                  <c:v>-0.96752000000000005</c:v>
                </c:pt>
                <c:pt idx="538">
                  <c:v>-0.97238000000000002</c:v>
                </c:pt>
                <c:pt idx="539">
                  <c:v>-0.97685000000000055</c:v>
                </c:pt>
                <c:pt idx="540">
                  <c:v>-0.98094000000000003</c:v>
                </c:pt>
                <c:pt idx="541">
                  <c:v>-0.98463000000000001</c:v>
                </c:pt>
                <c:pt idx="542">
                  <c:v>-0.98792000000000002</c:v>
                </c:pt>
                <c:pt idx="543">
                  <c:v>-0.99082000000000003</c:v>
                </c:pt>
                <c:pt idx="544">
                  <c:v>-0.99332999999999949</c:v>
                </c:pt>
                <c:pt idx="545">
                  <c:v>-0.99543999999999944</c:v>
                </c:pt>
                <c:pt idx="546">
                  <c:v>-0.99714999999999998</c:v>
                </c:pt>
                <c:pt idx="547">
                  <c:v>-0.99845999999999957</c:v>
                </c:pt>
                <c:pt idx="548">
                  <c:v>-0.99936999999999931</c:v>
                </c:pt>
                <c:pt idx="549">
                  <c:v>-0.99987999999999999</c:v>
                </c:pt>
                <c:pt idx="550">
                  <c:v>-0.99999000000000005</c:v>
                </c:pt>
                <c:pt idx="551">
                  <c:v>-0.99970000000000003</c:v>
                </c:pt>
                <c:pt idx="552">
                  <c:v>-0.99900999999999951</c:v>
                </c:pt>
                <c:pt idx="553">
                  <c:v>-0.99792999999999998</c:v>
                </c:pt>
                <c:pt idx="554">
                  <c:v>-0.99643999999999944</c:v>
                </c:pt>
                <c:pt idx="555">
                  <c:v>-0.99454999999999949</c:v>
                </c:pt>
                <c:pt idx="556">
                  <c:v>-0.99226999999999932</c:v>
                </c:pt>
                <c:pt idx="557">
                  <c:v>-0.9895899999999993</c:v>
                </c:pt>
                <c:pt idx="558">
                  <c:v>-0.98650999999999944</c:v>
                </c:pt>
                <c:pt idx="559">
                  <c:v>-0.98304000000000002</c:v>
                </c:pt>
                <c:pt idx="560">
                  <c:v>-0.97918000000000005</c:v>
                </c:pt>
                <c:pt idx="561">
                  <c:v>-0.97492000000000056</c:v>
                </c:pt>
                <c:pt idx="562">
                  <c:v>-0.97028000000000003</c:v>
                </c:pt>
                <c:pt idx="563">
                  <c:v>-0.96523999999999999</c:v>
                </c:pt>
                <c:pt idx="564">
                  <c:v>-0.95982000000000056</c:v>
                </c:pt>
                <c:pt idx="565">
                  <c:v>-0.95401999999999998</c:v>
                </c:pt>
                <c:pt idx="566">
                  <c:v>-0.94782999999999995</c:v>
                </c:pt>
                <c:pt idx="567">
                  <c:v>-0.94127000000000005</c:v>
                </c:pt>
                <c:pt idx="568">
                  <c:v>-0.93432999999999999</c:v>
                </c:pt>
                <c:pt idx="569">
                  <c:v>-0.92701</c:v>
                </c:pt>
                <c:pt idx="570">
                  <c:v>-0.91932999999999998</c:v>
                </c:pt>
                <c:pt idx="571">
                  <c:v>-0.91127999999999998</c:v>
                </c:pt>
                <c:pt idx="572">
                  <c:v>-0.90286</c:v>
                </c:pt>
                <c:pt idx="573">
                  <c:v>-0.89407999999999999</c:v>
                </c:pt>
                <c:pt idx="574">
                  <c:v>-0.8849399999999995</c:v>
                </c:pt>
                <c:pt idx="575">
                  <c:v>-0.87544999999999995</c:v>
                </c:pt>
                <c:pt idx="576">
                  <c:v>-0.86561000000000055</c:v>
                </c:pt>
                <c:pt idx="577">
                  <c:v>-0.85541999999999996</c:v>
                </c:pt>
                <c:pt idx="578">
                  <c:v>-0.84490000000000054</c:v>
                </c:pt>
                <c:pt idx="579">
                  <c:v>-0.83403000000000005</c:v>
                </c:pt>
                <c:pt idx="580">
                  <c:v>-0.82282999999999995</c:v>
                </c:pt>
                <c:pt idx="581">
                  <c:v>-0.81130000000000002</c:v>
                </c:pt>
                <c:pt idx="582">
                  <c:v>-0.79944000000000004</c:v>
                </c:pt>
                <c:pt idx="583">
                  <c:v>-0.78727000000000003</c:v>
                </c:pt>
                <c:pt idx="584">
                  <c:v>-0.7747800000000008</c:v>
                </c:pt>
                <c:pt idx="585">
                  <c:v>-0.76198000000000055</c:v>
                </c:pt>
                <c:pt idx="586">
                  <c:v>-0.74888000000000055</c:v>
                </c:pt>
                <c:pt idx="587">
                  <c:v>-0.73548000000000002</c:v>
                </c:pt>
                <c:pt idx="588">
                  <c:v>-0.72178000000000053</c:v>
                </c:pt>
                <c:pt idx="589">
                  <c:v>-0.70779000000000081</c:v>
                </c:pt>
                <c:pt idx="590">
                  <c:v>-0.69352999999999998</c:v>
                </c:pt>
                <c:pt idx="591">
                  <c:v>-0.67898000000000081</c:v>
                </c:pt>
                <c:pt idx="592">
                  <c:v>-0.66416000000000053</c:v>
                </c:pt>
                <c:pt idx="593">
                  <c:v>-0.64908000000000055</c:v>
                </c:pt>
                <c:pt idx="594">
                  <c:v>-0.63373000000000068</c:v>
                </c:pt>
                <c:pt idx="595">
                  <c:v>-0.6181400000000008</c:v>
                </c:pt>
                <c:pt idx="596">
                  <c:v>-0.60228999999999999</c:v>
                </c:pt>
                <c:pt idx="597">
                  <c:v>-0.58620999999999956</c:v>
                </c:pt>
                <c:pt idx="598">
                  <c:v>-0.56989000000000056</c:v>
                </c:pt>
                <c:pt idx="599">
                  <c:v>-0.55334000000000005</c:v>
                </c:pt>
                <c:pt idx="600">
                  <c:v>-0.53656999999999944</c:v>
                </c:pt>
                <c:pt idx="601">
                  <c:v>-0.51959</c:v>
                </c:pt>
                <c:pt idx="602">
                  <c:v>-0.50239999999999996</c:v>
                </c:pt>
                <c:pt idx="603">
                  <c:v>-0.48501000000000027</c:v>
                </c:pt>
                <c:pt idx="604">
                  <c:v>-0.46742000000000028</c:v>
                </c:pt>
                <c:pt idx="605">
                  <c:v>-0.44965000000000005</c:v>
                </c:pt>
                <c:pt idx="606">
                  <c:v>-0.43169000000000002</c:v>
                </c:pt>
                <c:pt idx="607">
                  <c:v>-0.41357000000000033</c:v>
                </c:pt>
                <c:pt idx="608">
                  <c:v>-0.39528000000000041</c:v>
                </c:pt>
                <c:pt idx="609">
                  <c:v>-0.37683000000000028</c:v>
                </c:pt>
                <c:pt idx="610">
                  <c:v>-0.3582300000000001</c:v>
                </c:pt>
                <c:pt idx="611">
                  <c:v>-0.3394900000000004</c:v>
                </c:pt>
                <c:pt idx="612">
                  <c:v>-0.32061000000000034</c:v>
                </c:pt>
                <c:pt idx="613">
                  <c:v>-0.30160000000000026</c:v>
                </c:pt>
                <c:pt idx="614">
                  <c:v>-0.28247000000000028</c:v>
                </c:pt>
                <c:pt idx="615">
                  <c:v>-0.26322999999999996</c:v>
                </c:pt>
                <c:pt idx="616">
                  <c:v>-0.24389000000000013</c:v>
                </c:pt>
                <c:pt idx="617">
                  <c:v>-0.22444000000000014</c:v>
                </c:pt>
                <c:pt idx="618">
                  <c:v>-0.20491000000000018</c:v>
                </c:pt>
                <c:pt idx="619">
                  <c:v>-0.18529000000000023</c:v>
                </c:pt>
                <c:pt idx="620">
                  <c:v>-0.1656</c:v>
                </c:pt>
                <c:pt idx="621">
                  <c:v>-0.14585000000000001</c:v>
                </c:pt>
                <c:pt idx="622">
                  <c:v>-0.12603</c:v>
                </c:pt>
                <c:pt idx="623">
                  <c:v>-0.10617000000000007</c:v>
                </c:pt>
                <c:pt idx="624">
                  <c:v>-8.626300000000002E-2</c:v>
                </c:pt>
                <c:pt idx="625">
                  <c:v>-6.632200000000002E-2</c:v>
                </c:pt>
                <c:pt idx="626">
                  <c:v>-4.6353999999999999E-2</c:v>
                </c:pt>
                <c:pt idx="627">
                  <c:v>-2.6367999999999999E-2</c:v>
                </c:pt>
                <c:pt idx="628">
                  <c:v>-6.3706000000000058E-3</c:v>
                </c:pt>
              </c:numCache>
            </c:numRef>
          </c:yVal>
          <c:smooth val="0"/>
        </c:ser>
        <c:dLbls>
          <c:showLegendKey val="0"/>
          <c:showVal val="0"/>
          <c:showCatName val="0"/>
          <c:showSerName val="0"/>
          <c:showPercent val="0"/>
          <c:showBubbleSize val="0"/>
        </c:dLbls>
        <c:axId val="255031168"/>
        <c:axId val="255037440"/>
      </c:scatterChart>
      <c:valAx>
        <c:axId val="255031168"/>
        <c:scaling>
          <c:orientation val="minMax"/>
          <c:max val="6.29"/>
          <c:min val="0"/>
        </c:scaling>
        <c:delete val="0"/>
        <c:axPos val="b"/>
        <c:title>
          <c:tx>
            <c:rich>
              <a:bodyPr/>
              <a:lstStyle/>
              <a:p>
                <a:pPr>
                  <a:defRPr sz="2800"/>
                </a:pPr>
                <a:r>
                  <a:rPr lang="en-US" sz="2800"/>
                  <a:t>Time (secs)</a:t>
                </a:r>
              </a:p>
            </c:rich>
          </c:tx>
          <c:layout>
            <c:manualLayout>
              <c:xMode val="edge"/>
              <c:yMode val="edge"/>
              <c:x val="0.77365499769215773"/>
              <c:y val="0.29318600602394512"/>
            </c:manualLayout>
          </c:layout>
          <c:overlay val="0"/>
        </c:title>
        <c:numFmt formatCode="General" sourceLinked="1"/>
        <c:majorTickMark val="out"/>
        <c:minorTickMark val="none"/>
        <c:tickLblPos val="nextTo"/>
        <c:txPr>
          <a:bodyPr/>
          <a:lstStyle/>
          <a:p>
            <a:pPr>
              <a:defRPr sz="100">
                <a:solidFill>
                  <a:schemeClr val="bg1"/>
                </a:solidFill>
              </a:defRPr>
            </a:pPr>
            <a:endParaRPr lang="en-US"/>
          </a:p>
        </c:txPr>
        <c:crossAx val="255037440"/>
        <c:crosses val="autoZero"/>
        <c:crossBetween val="midCat"/>
        <c:majorUnit val="1.57"/>
      </c:valAx>
      <c:valAx>
        <c:axId val="255037440"/>
        <c:scaling>
          <c:orientation val="minMax"/>
          <c:max val="1"/>
          <c:min val="-1"/>
        </c:scaling>
        <c:delete val="0"/>
        <c:axPos val="l"/>
        <c:numFmt formatCode="General" sourceLinked="1"/>
        <c:majorTickMark val="out"/>
        <c:minorTickMark val="none"/>
        <c:tickLblPos val="nextTo"/>
        <c:txPr>
          <a:bodyPr/>
          <a:lstStyle/>
          <a:p>
            <a:pPr>
              <a:defRPr sz="100">
                <a:solidFill>
                  <a:schemeClr val="bg1"/>
                </a:solidFill>
              </a:defRPr>
            </a:pPr>
            <a:endParaRPr lang="en-US"/>
          </a:p>
        </c:txPr>
        <c:crossAx val="255031168"/>
        <c:crosses val="autoZero"/>
        <c:crossBetween val="midCat"/>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66FF"/>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0.15000000000000024</c:v>
                </c:pt>
                <c:pt idx="16">
                  <c:v>0.16</c:v>
                </c:pt>
                <c:pt idx="17">
                  <c:v>0.17</c:v>
                </c:pt>
                <c:pt idx="18">
                  <c:v>0.18000000000000024</c:v>
                </c:pt>
                <c:pt idx="19">
                  <c:v>0.19</c:v>
                </c:pt>
                <c:pt idx="20">
                  <c:v>0.2</c:v>
                </c:pt>
                <c:pt idx="21">
                  <c:v>0.21000000000000021</c:v>
                </c:pt>
                <c:pt idx="22">
                  <c:v>0.22</c:v>
                </c:pt>
                <c:pt idx="23">
                  <c:v>0.23</c:v>
                </c:pt>
                <c:pt idx="24">
                  <c:v>0.24000000000000021</c:v>
                </c:pt>
                <c:pt idx="25">
                  <c:v>0.25</c:v>
                </c:pt>
                <c:pt idx="26">
                  <c:v>0.26</c:v>
                </c:pt>
                <c:pt idx="27">
                  <c:v>0.27</c:v>
                </c:pt>
                <c:pt idx="28">
                  <c:v>0.28000000000000008</c:v>
                </c:pt>
                <c:pt idx="29">
                  <c:v>0.29000000000000031</c:v>
                </c:pt>
                <c:pt idx="30">
                  <c:v>0.30000000000000032</c:v>
                </c:pt>
                <c:pt idx="31">
                  <c:v>0.3100000000000005</c:v>
                </c:pt>
                <c:pt idx="32">
                  <c:v>0.32000000000000056</c:v>
                </c:pt>
                <c:pt idx="33">
                  <c:v>0.33000000000000063</c:v>
                </c:pt>
                <c:pt idx="34">
                  <c:v>0.34</c:v>
                </c:pt>
                <c:pt idx="35">
                  <c:v>0.35000000000000031</c:v>
                </c:pt>
                <c:pt idx="36">
                  <c:v>0.36000000000000032</c:v>
                </c:pt>
                <c:pt idx="37">
                  <c:v>0.37000000000000038</c:v>
                </c:pt>
                <c:pt idx="38">
                  <c:v>0.38000000000000056</c:v>
                </c:pt>
                <c:pt idx="39">
                  <c:v>0.39000000000000057</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0.62000000000000099</c:v>
                </c:pt>
                <c:pt idx="63">
                  <c:v>0.63000000000000111</c:v>
                </c:pt>
                <c:pt idx="64">
                  <c:v>0.64000000000000112</c:v>
                </c:pt>
                <c:pt idx="65">
                  <c:v>0.65000000000000124</c:v>
                </c:pt>
                <c:pt idx="66">
                  <c:v>0.66000000000000125</c:v>
                </c:pt>
                <c:pt idx="67">
                  <c:v>0.67000000000000126</c:v>
                </c:pt>
                <c:pt idx="68">
                  <c:v>0.68</c:v>
                </c:pt>
                <c:pt idx="69">
                  <c:v>0.69000000000000061</c:v>
                </c:pt>
                <c:pt idx="70">
                  <c:v>0.70000000000000062</c:v>
                </c:pt>
                <c:pt idx="71">
                  <c:v>0.71000000000000063</c:v>
                </c:pt>
                <c:pt idx="72">
                  <c:v>0.72000000000000064</c:v>
                </c:pt>
                <c:pt idx="73">
                  <c:v>0.73000000000000065</c:v>
                </c:pt>
                <c:pt idx="74">
                  <c:v>0.74000000000000099</c:v>
                </c:pt>
                <c:pt idx="75">
                  <c:v>0.75000000000000111</c:v>
                </c:pt>
                <c:pt idx="76">
                  <c:v>0.76000000000000112</c:v>
                </c:pt>
                <c:pt idx="77">
                  <c:v>0.77000000000000113</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0.87000000000000099</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1.1299999999999977</c:v>
                </c:pt>
                <c:pt idx="114">
                  <c:v>1.1399999999999977</c:v>
                </c:pt>
                <c:pt idx="115">
                  <c:v>1.1499999999999977</c:v>
                </c:pt>
                <c:pt idx="116">
                  <c:v>1.1599999999999977</c:v>
                </c:pt>
                <c:pt idx="117">
                  <c:v>1.1700000000000019</c:v>
                </c:pt>
                <c:pt idx="118">
                  <c:v>1.1800000000000019</c:v>
                </c:pt>
                <c:pt idx="119">
                  <c:v>1.1900000000000019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1.6700000000000019</c:v>
                </c:pt>
                <c:pt idx="168">
                  <c:v>1.6800000000000019</c:v>
                </c:pt>
                <c:pt idx="169">
                  <c:v>1.6900000000000019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1.9200000000000019</c:v>
                </c:pt>
                <c:pt idx="193">
                  <c:v>1.9300000000000019</c:v>
                </c:pt>
                <c:pt idx="194">
                  <c:v>1.9400000000000019</c:v>
                </c:pt>
                <c:pt idx="195">
                  <c:v>1.950000000000002</c:v>
                </c:pt>
                <c:pt idx="196">
                  <c:v>1.960000000000002</c:v>
                </c:pt>
                <c:pt idx="197">
                  <c:v>1.970000000000002</c:v>
                </c:pt>
                <c:pt idx="198">
                  <c:v>1.9800000000000022</c:v>
                </c:pt>
                <c:pt idx="199">
                  <c:v>1.9900000000000022</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Sheet2!$B$1:$B$629</c:f>
              <c:numCache>
                <c:formatCode>General</c:formatCode>
                <c:ptCount val="629"/>
                <c:pt idx="0">
                  <c:v>0</c:v>
                </c:pt>
                <c:pt idx="1">
                  <c:v>9.9998000000000066E-3</c:v>
                </c:pt>
                <c:pt idx="2">
                  <c:v>1.9998999999999999E-2</c:v>
                </c:pt>
                <c:pt idx="3">
                  <c:v>2.9995999999999998E-2</c:v>
                </c:pt>
                <c:pt idx="4">
                  <c:v>3.9988999999999997E-2</c:v>
                </c:pt>
                <c:pt idx="5">
                  <c:v>4.9979000000000003E-2</c:v>
                </c:pt>
                <c:pt idx="6">
                  <c:v>5.9964000000000101E-2</c:v>
                </c:pt>
                <c:pt idx="7">
                  <c:v>6.9943000000000019E-2</c:v>
                </c:pt>
                <c:pt idx="8">
                  <c:v>7.9915000000000014E-2</c:v>
                </c:pt>
                <c:pt idx="9">
                  <c:v>8.9879000000000028E-2</c:v>
                </c:pt>
                <c:pt idx="10">
                  <c:v>9.9833000000000005E-2</c:v>
                </c:pt>
                <c:pt idx="11">
                  <c:v>0.10978000000000013</c:v>
                </c:pt>
                <c:pt idx="12">
                  <c:v>0.11971000000000002</c:v>
                </c:pt>
                <c:pt idx="13">
                  <c:v>0.12963</c:v>
                </c:pt>
                <c:pt idx="14">
                  <c:v>0.13954000000000025</c:v>
                </c:pt>
                <c:pt idx="15">
                  <c:v>0.14944000000000043</c:v>
                </c:pt>
                <c:pt idx="16">
                  <c:v>0.15932000000000004</c:v>
                </c:pt>
                <c:pt idx="17">
                  <c:v>0.16918</c:v>
                </c:pt>
                <c:pt idx="18">
                  <c:v>0.17902999999999999</c:v>
                </c:pt>
                <c:pt idx="19">
                  <c:v>0.18886000000000028</c:v>
                </c:pt>
                <c:pt idx="20">
                  <c:v>0.19866999999999999</c:v>
                </c:pt>
                <c:pt idx="21">
                  <c:v>0.20846000000000031</c:v>
                </c:pt>
                <c:pt idx="22">
                  <c:v>0.21823000000000031</c:v>
                </c:pt>
                <c:pt idx="23">
                  <c:v>0.22797999999999999</c:v>
                </c:pt>
                <c:pt idx="24">
                  <c:v>0.23769999999999999</c:v>
                </c:pt>
                <c:pt idx="25">
                  <c:v>0.24740000000000031</c:v>
                </c:pt>
                <c:pt idx="26">
                  <c:v>0.25708000000000031</c:v>
                </c:pt>
                <c:pt idx="27">
                  <c:v>0.26672999999999997</c:v>
                </c:pt>
                <c:pt idx="28">
                  <c:v>0.27636000000000038</c:v>
                </c:pt>
                <c:pt idx="29">
                  <c:v>0.28595000000000032</c:v>
                </c:pt>
                <c:pt idx="30">
                  <c:v>0.29552000000000056</c:v>
                </c:pt>
                <c:pt idx="31">
                  <c:v>0.3050600000000005</c:v>
                </c:pt>
                <c:pt idx="32">
                  <c:v>0.31457000000000063</c:v>
                </c:pt>
                <c:pt idx="33">
                  <c:v>0.32404000000000038</c:v>
                </c:pt>
                <c:pt idx="34">
                  <c:v>0.33349000000000056</c:v>
                </c:pt>
                <c:pt idx="35">
                  <c:v>0.34290000000000032</c:v>
                </c:pt>
                <c:pt idx="36">
                  <c:v>0.35227000000000008</c:v>
                </c:pt>
                <c:pt idx="37">
                  <c:v>0.3616200000000005</c:v>
                </c:pt>
                <c:pt idx="38">
                  <c:v>0.37092000000000086</c:v>
                </c:pt>
                <c:pt idx="39">
                  <c:v>0.38019000000000008</c:v>
                </c:pt>
                <c:pt idx="40">
                  <c:v>0.38942000000000093</c:v>
                </c:pt>
                <c:pt idx="41">
                  <c:v>0.39861000000000063</c:v>
                </c:pt>
                <c:pt idx="42">
                  <c:v>0.40776000000000001</c:v>
                </c:pt>
                <c:pt idx="43">
                  <c:v>0.41687000000000063</c:v>
                </c:pt>
                <c:pt idx="44">
                  <c:v>0.42594000000000032</c:v>
                </c:pt>
                <c:pt idx="45">
                  <c:v>0.43497000000000063</c:v>
                </c:pt>
                <c:pt idx="46">
                  <c:v>0.44395000000000001</c:v>
                </c:pt>
                <c:pt idx="47">
                  <c:v>0.45289000000000001</c:v>
                </c:pt>
                <c:pt idx="48">
                  <c:v>0.46178000000000002</c:v>
                </c:pt>
                <c:pt idx="49">
                  <c:v>0.4706300000000001</c:v>
                </c:pt>
                <c:pt idx="50">
                  <c:v>0.47943000000000002</c:v>
                </c:pt>
                <c:pt idx="51">
                  <c:v>0.4881800000000005</c:v>
                </c:pt>
                <c:pt idx="52">
                  <c:v>0.49688000000000093</c:v>
                </c:pt>
                <c:pt idx="53">
                  <c:v>0.50552999999999959</c:v>
                </c:pt>
                <c:pt idx="54">
                  <c:v>0.51414000000000004</c:v>
                </c:pt>
                <c:pt idx="55">
                  <c:v>0.52268999999999999</c:v>
                </c:pt>
                <c:pt idx="56">
                  <c:v>0.53119000000000005</c:v>
                </c:pt>
                <c:pt idx="57">
                  <c:v>0.53963000000000005</c:v>
                </c:pt>
                <c:pt idx="58">
                  <c:v>0.54801999999999951</c:v>
                </c:pt>
                <c:pt idx="59">
                  <c:v>0.55635999999999997</c:v>
                </c:pt>
                <c:pt idx="60">
                  <c:v>0.56464000000000125</c:v>
                </c:pt>
                <c:pt idx="61">
                  <c:v>0.57286999999999999</c:v>
                </c:pt>
                <c:pt idx="62">
                  <c:v>0.58104</c:v>
                </c:pt>
                <c:pt idx="63">
                  <c:v>0.58914</c:v>
                </c:pt>
                <c:pt idx="64">
                  <c:v>0.59719999999999951</c:v>
                </c:pt>
                <c:pt idx="65">
                  <c:v>0.60519000000000112</c:v>
                </c:pt>
                <c:pt idx="66">
                  <c:v>0.613120000000001</c:v>
                </c:pt>
                <c:pt idx="67">
                  <c:v>0.62099000000000126</c:v>
                </c:pt>
                <c:pt idx="68">
                  <c:v>0.62879000000000163</c:v>
                </c:pt>
                <c:pt idx="69">
                  <c:v>0.63653999999999999</c:v>
                </c:pt>
                <c:pt idx="70">
                  <c:v>0.64422000000000113</c:v>
                </c:pt>
                <c:pt idx="71">
                  <c:v>0.65183000000000113</c:v>
                </c:pt>
                <c:pt idx="72">
                  <c:v>0.65938000000000063</c:v>
                </c:pt>
                <c:pt idx="73">
                  <c:v>0.66687000000000163</c:v>
                </c:pt>
                <c:pt idx="74">
                  <c:v>0.67428999999999994</c:v>
                </c:pt>
                <c:pt idx="75">
                  <c:v>0.68164000000000124</c:v>
                </c:pt>
                <c:pt idx="76">
                  <c:v>0.68891999999999998</c:v>
                </c:pt>
                <c:pt idx="77">
                  <c:v>0.69613999999999998</c:v>
                </c:pt>
                <c:pt idx="78">
                  <c:v>0.70328000000000002</c:v>
                </c:pt>
                <c:pt idx="79">
                  <c:v>0.71035000000000004</c:v>
                </c:pt>
                <c:pt idx="80">
                  <c:v>0.71736</c:v>
                </c:pt>
                <c:pt idx="81">
                  <c:v>0.72428999999999999</c:v>
                </c:pt>
                <c:pt idx="82">
                  <c:v>0.73115000000000063</c:v>
                </c:pt>
                <c:pt idx="83">
                  <c:v>0.73793000000000064</c:v>
                </c:pt>
                <c:pt idx="84">
                  <c:v>0.74464000000000174</c:v>
                </c:pt>
                <c:pt idx="85">
                  <c:v>0.75127999999999995</c:v>
                </c:pt>
                <c:pt idx="86">
                  <c:v>0.75784000000000162</c:v>
                </c:pt>
                <c:pt idx="87">
                  <c:v>0.76432999999999995</c:v>
                </c:pt>
                <c:pt idx="88">
                  <c:v>0.77074000000000176</c:v>
                </c:pt>
                <c:pt idx="89">
                  <c:v>0.77707000000000126</c:v>
                </c:pt>
                <c:pt idx="90">
                  <c:v>0.78332999999999997</c:v>
                </c:pt>
                <c:pt idx="91">
                  <c:v>0.78949999999999998</c:v>
                </c:pt>
                <c:pt idx="92">
                  <c:v>0.79559999999999997</c:v>
                </c:pt>
                <c:pt idx="93">
                  <c:v>0.801620000000001</c:v>
                </c:pt>
                <c:pt idx="94">
                  <c:v>0.8075599999999995</c:v>
                </c:pt>
                <c:pt idx="95">
                  <c:v>0.81342000000000003</c:v>
                </c:pt>
                <c:pt idx="96">
                  <c:v>0.81918999999999997</c:v>
                </c:pt>
                <c:pt idx="97">
                  <c:v>0.82489000000000112</c:v>
                </c:pt>
                <c:pt idx="98">
                  <c:v>0.83050000000000002</c:v>
                </c:pt>
                <c:pt idx="99">
                  <c:v>0.83603000000000005</c:v>
                </c:pt>
                <c:pt idx="100">
                  <c:v>0.84147000000000005</c:v>
                </c:pt>
                <c:pt idx="101">
                  <c:v>0.84683000000000064</c:v>
                </c:pt>
                <c:pt idx="102">
                  <c:v>0.85211000000000003</c:v>
                </c:pt>
                <c:pt idx="103">
                  <c:v>0.85729999999999995</c:v>
                </c:pt>
                <c:pt idx="104">
                  <c:v>0.86240000000000061</c:v>
                </c:pt>
                <c:pt idx="105">
                  <c:v>0.86741999999999997</c:v>
                </c:pt>
                <c:pt idx="106">
                  <c:v>0.87236000000000002</c:v>
                </c:pt>
                <c:pt idx="107">
                  <c:v>0.87720000000000065</c:v>
                </c:pt>
                <c:pt idx="108">
                  <c:v>0.88195999999999997</c:v>
                </c:pt>
                <c:pt idx="109">
                  <c:v>0.88663000000000003</c:v>
                </c:pt>
                <c:pt idx="110">
                  <c:v>0.8912099999999995</c:v>
                </c:pt>
                <c:pt idx="111">
                  <c:v>0.89570000000000005</c:v>
                </c:pt>
                <c:pt idx="112">
                  <c:v>0.90010000000000001</c:v>
                </c:pt>
                <c:pt idx="113">
                  <c:v>0.90440999999999949</c:v>
                </c:pt>
                <c:pt idx="114">
                  <c:v>0.90863000000000005</c:v>
                </c:pt>
                <c:pt idx="115">
                  <c:v>0.91276000000000002</c:v>
                </c:pt>
                <c:pt idx="116">
                  <c:v>0.91679999999999995</c:v>
                </c:pt>
                <c:pt idx="117">
                  <c:v>0.92075000000000062</c:v>
                </c:pt>
                <c:pt idx="118">
                  <c:v>0.92461000000000004</c:v>
                </c:pt>
                <c:pt idx="119">
                  <c:v>0.92837000000000003</c:v>
                </c:pt>
                <c:pt idx="120">
                  <c:v>0.93203999999999998</c:v>
                </c:pt>
                <c:pt idx="121">
                  <c:v>0.93562000000000112</c:v>
                </c:pt>
                <c:pt idx="122">
                  <c:v>0.93910000000000005</c:v>
                </c:pt>
                <c:pt idx="123">
                  <c:v>0.94249000000000005</c:v>
                </c:pt>
                <c:pt idx="124">
                  <c:v>0.94577999999999995</c:v>
                </c:pt>
                <c:pt idx="125">
                  <c:v>0.94898000000000005</c:v>
                </c:pt>
                <c:pt idx="126">
                  <c:v>0.95208999999999999</c:v>
                </c:pt>
                <c:pt idx="127">
                  <c:v>0.95509999999999995</c:v>
                </c:pt>
                <c:pt idx="128">
                  <c:v>0.95801999999999998</c:v>
                </c:pt>
                <c:pt idx="129">
                  <c:v>0.96084000000000125</c:v>
                </c:pt>
                <c:pt idx="130">
                  <c:v>0.96355999999999997</c:v>
                </c:pt>
                <c:pt idx="131">
                  <c:v>0.96618000000000004</c:v>
                </c:pt>
                <c:pt idx="132">
                  <c:v>0.96872000000000125</c:v>
                </c:pt>
                <c:pt idx="133">
                  <c:v>0.97115000000000062</c:v>
                </c:pt>
                <c:pt idx="134">
                  <c:v>0.97348000000000001</c:v>
                </c:pt>
                <c:pt idx="135">
                  <c:v>0.97572000000000125</c:v>
                </c:pt>
                <c:pt idx="136">
                  <c:v>0.97785999999999995</c:v>
                </c:pt>
                <c:pt idx="137">
                  <c:v>0.97990999999999995</c:v>
                </c:pt>
                <c:pt idx="138">
                  <c:v>0.98185</c:v>
                </c:pt>
                <c:pt idx="139">
                  <c:v>0.98370000000000002</c:v>
                </c:pt>
                <c:pt idx="140">
                  <c:v>0.98544999999999949</c:v>
                </c:pt>
                <c:pt idx="141">
                  <c:v>0.98709999999999998</c:v>
                </c:pt>
                <c:pt idx="142">
                  <c:v>0.98865000000000003</c:v>
                </c:pt>
                <c:pt idx="143">
                  <c:v>0.99009999999999998</c:v>
                </c:pt>
                <c:pt idx="144">
                  <c:v>0.99145999999999956</c:v>
                </c:pt>
                <c:pt idx="145">
                  <c:v>0.99270999999999998</c:v>
                </c:pt>
                <c:pt idx="146">
                  <c:v>0.99387000000000003</c:v>
                </c:pt>
                <c:pt idx="147">
                  <c:v>0.99492000000000003</c:v>
                </c:pt>
                <c:pt idx="148">
                  <c:v>0.99587999999999999</c:v>
                </c:pt>
                <c:pt idx="149">
                  <c:v>0.99673999999999996</c:v>
                </c:pt>
                <c:pt idx="150">
                  <c:v>0.99748999999999888</c:v>
                </c:pt>
                <c:pt idx="151">
                  <c:v>0.99814999999999998</c:v>
                </c:pt>
                <c:pt idx="152">
                  <c:v>0.99870999999999999</c:v>
                </c:pt>
                <c:pt idx="153">
                  <c:v>0.99917</c:v>
                </c:pt>
                <c:pt idx="154">
                  <c:v>0.99952999999999959</c:v>
                </c:pt>
                <c:pt idx="155">
                  <c:v>0.99978</c:v>
                </c:pt>
                <c:pt idx="156">
                  <c:v>0.99994000000000005</c:v>
                </c:pt>
                <c:pt idx="157">
                  <c:v>1</c:v>
                </c:pt>
                <c:pt idx="158">
                  <c:v>0.99995999999999996</c:v>
                </c:pt>
                <c:pt idx="159">
                  <c:v>0.99982000000000004</c:v>
                </c:pt>
                <c:pt idx="160">
                  <c:v>0.99956999999999863</c:v>
                </c:pt>
                <c:pt idx="161">
                  <c:v>0.99922999999999951</c:v>
                </c:pt>
                <c:pt idx="162">
                  <c:v>0.99878999999999996</c:v>
                </c:pt>
                <c:pt idx="163">
                  <c:v>0.99824999999999997</c:v>
                </c:pt>
                <c:pt idx="164">
                  <c:v>0.99761</c:v>
                </c:pt>
                <c:pt idx="165">
                  <c:v>0.99687000000000003</c:v>
                </c:pt>
                <c:pt idx="166">
                  <c:v>0.99602000000000002</c:v>
                </c:pt>
                <c:pt idx="167">
                  <c:v>0.99507999999999996</c:v>
                </c:pt>
                <c:pt idx="168">
                  <c:v>0.99404000000000003</c:v>
                </c:pt>
                <c:pt idx="169">
                  <c:v>0.9929</c:v>
                </c:pt>
                <c:pt idx="170">
                  <c:v>0.99165999999999999</c:v>
                </c:pt>
                <c:pt idx="171">
                  <c:v>0.99032999999999949</c:v>
                </c:pt>
                <c:pt idx="172">
                  <c:v>0.98889000000000005</c:v>
                </c:pt>
                <c:pt idx="173">
                  <c:v>0.98734999999999951</c:v>
                </c:pt>
                <c:pt idx="174">
                  <c:v>0.98572000000000004</c:v>
                </c:pt>
                <c:pt idx="175">
                  <c:v>0.98399000000000003</c:v>
                </c:pt>
                <c:pt idx="176">
                  <c:v>0.98214999999999997</c:v>
                </c:pt>
                <c:pt idx="177">
                  <c:v>0.98021999999999887</c:v>
                </c:pt>
                <c:pt idx="178">
                  <c:v>0.97820000000000062</c:v>
                </c:pt>
                <c:pt idx="179">
                  <c:v>0.97606999999999999</c:v>
                </c:pt>
                <c:pt idx="180">
                  <c:v>0.97385000000000099</c:v>
                </c:pt>
                <c:pt idx="181">
                  <c:v>0.97153</c:v>
                </c:pt>
                <c:pt idx="182">
                  <c:v>0.96911000000000003</c:v>
                </c:pt>
                <c:pt idx="183">
                  <c:v>0.96658999999999951</c:v>
                </c:pt>
                <c:pt idx="184">
                  <c:v>0.96397999999999995</c:v>
                </c:pt>
                <c:pt idx="185">
                  <c:v>0.96128000000000002</c:v>
                </c:pt>
                <c:pt idx="186">
                  <c:v>0.95847000000000004</c:v>
                </c:pt>
                <c:pt idx="187">
                  <c:v>0.95557000000000003</c:v>
                </c:pt>
                <c:pt idx="188">
                  <c:v>0.95257999999999998</c:v>
                </c:pt>
                <c:pt idx="189">
                  <c:v>0.9494899999999995</c:v>
                </c:pt>
                <c:pt idx="190">
                  <c:v>0.94630000000000003</c:v>
                </c:pt>
                <c:pt idx="191">
                  <c:v>0.94301999999999997</c:v>
                </c:pt>
                <c:pt idx="192">
                  <c:v>0.93965000000000065</c:v>
                </c:pt>
                <c:pt idx="193">
                  <c:v>0.93618000000000001</c:v>
                </c:pt>
                <c:pt idx="194">
                  <c:v>0.93262000000000111</c:v>
                </c:pt>
                <c:pt idx="195">
                  <c:v>0.92896000000000001</c:v>
                </c:pt>
                <c:pt idx="196">
                  <c:v>0.92520999999999998</c:v>
                </c:pt>
                <c:pt idx="197">
                  <c:v>0.92137000000000002</c:v>
                </c:pt>
                <c:pt idx="198">
                  <c:v>0.91744000000000003</c:v>
                </c:pt>
                <c:pt idx="199">
                  <c:v>0.91341000000000006</c:v>
                </c:pt>
                <c:pt idx="200">
                  <c:v>0.9093</c:v>
                </c:pt>
                <c:pt idx="201">
                  <c:v>0.90508999999999951</c:v>
                </c:pt>
                <c:pt idx="202">
                  <c:v>0.90078999999999998</c:v>
                </c:pt>
                <c:pt idx="203">
                  <c:v>0.89640999999999948</c:v>
                </c:pt>
                <c:pt idx="204">
                  <c:v>0.89193</c:v>
                </c:pt>
                <c:pt idx="205">
                  <c:v>0.88735999999999959</c:v>
                </c:pt>
                <c:pt idx="206">
                  <c:v>0.88270999999999999</c:v>
                </c:pt>
                <c:pt idx="207">
                  <c:v>0.87796000000000063</c:v>
                </c:pt>
                <c:pt idx="208">
                  <c:v>0.87313000000000063</c:v>
                </c:pt>
                <c:pt idx="209">
                  <c:v>0.86821000000000004</c:v>
                </c:pt>
                <c:pt idx="210">
                  <c:v>0.86321000000000003</c:v>
                </c:pt>
                <c:pt idx="211">
                  <c:v>0.85811999999999999</c:v>
                </c:pt>
                <c:pt idx="212">
                  <c:v>0.85294000000000125</c:v>
                </c:pt>
                <c:pt idx="213">
                  <c:v>0.84768000000000099</c:v>
                </c:pt>
                <c:pt idx="214">
                  <c:v>0.84233000000000002</c:v>
                </c:pt>
                <c:pt idx="215">
                  <c:v>0.83690000000000064</c:v>
                </c:pt>
                <c:pt idx="216">
                  <c:v>0.83138000000000001</c:v>
                </c:pt>
                <c:pt idx="217">
                  <c:v>0.82578000000000062</c:v>
                </c:pt>
                <c:pt idx="218">
                  <c:v>0.82010000000000005</c:v>
                </c:pt>
                <c:pt idx="219">
                  <c:v>0.81433999999999951</c:v>
                </c:pt>
                <c:pt idx="220">
                  <c:v>0.8085</c:v>
                </c:pt>
                <c:pt idx="221">
                  <c:v>0.80257000000000001</c:v>
                </c:pt>
                <c:pt idx="222">
                  <c:v>0.79657</c:v>
                </c:pt>
                <c:pt idx="223">
                  <c:v>0.79047999999999996</c:v>
                </c:pt>
                <c:pt idx="224">
                  <c:v>0.78432000000000002</c:v>
                </c:pt>
                <c:pt idx="225">
                  <c:v>0.77807000000000126</c:v>
                </c:pt>
                <c:pt idx="226">
                  <c:v>0.77175000000000138</c:v>
                </c:pt>
                <c:pt idx="227">
                  <c:v>0.76535000000000064</c:v>
                </c:pt>
                <c:pt idx="228">
                  <c:v>0.758880000000001</c:v>
                </c:pt>
                <c:pt idx="229">
                  <c:v>0.75233000000000005</c:v>
                </c:pt>
                <c:pt idx="230">
                  <c:v>0.74571000000000065</c:v>
                </c:pt>
                <c:pt idx="231">
                  <c:v>0.73900999999999994</c:v>
                </c:pt>
                <c:pt idx="232">
                  <c:v>0.73223000000000005</c:v>
                </c:pt>
                <c:pt idx="233">
                  <c:v>0.72538000000000002</c:v>
                </c:pt>
                <c:pt idx="234">
                  <c:v>0.71845999999999999</c:v>
                </c:pt>
                <c:pt idx="235">
                  <c:v>0.71147000000000005</c:v>
                </c:pt>
                <c:pt idx="236">
                  <c:v>0.70440999999999998</c:v>
                </c:pt>
                <c:pt idx="237">
                  <c:v>0.69728000000000001</c:v>
                </c:pt>
                <c:pt idx="238">
                  <c:v>0.69006999999999996</c:v>
                </c:pt>
                <c:pt idx="239">
                  <c:v>0.68280000000000063</c:v>
                </c:pt>
                <c:pt idx="240">
                  <c:v>0.67545999999999995</c:v>
                </c:pt>
                <c:pt idx="241">
                  <c:v>0.66806000000000065</c:v>
                </c:pt>
                <c:pt idx="242">
                  <c:v>0.66057999999999995</c:v>
                </c:pt>
                <c:pt idx="243">
                  <c:v>0.65303999999999995</c:v>
                </c:pt>
                <c:pt idx="244">
                  <c:v>0.64542999999999995</c:v>
                </c:pt>
                <c:pt idx="245">
                  <c:v>0.63776000000000099</c:v>
                </c:pt>
                <c:pt idx="246">
                  <c:v>0.63003000000000065</c:v>
                </c:pt>
                <c:pt idx="247">
                  <c:v>0.62222999999999995</c:v>
                </c:pt>
                <c:pt idx="248">
                  <c:v>0.61436999999999997</c:v>
                </c:pt>
                <c:pt idx="249">
                  <c:v>0.60645000000000004</c:v>
                </c:pt>
                <c:pt idx="250">
                  <c:v>0.5984699999999985</c:v>
                </c:pt>
                <c:pt idx="251">
                  <c:v>0.59042999999999957</c:v>
                </c:pt>
                <c:pt idx="252">
                  <c:v>0.58232999999999957</c:v>
                </c:pt>
                <c:pt idx="253">
                  <c:v>0.57416999999999996</c:v>
                </c:pt>
                <c:pt idx="254">
                  <c:v>0.56596000000000002</c:v>
                </c:pt>
                <c:pt idx="255">
                  <c:v>0.55767999999999995</c:v>
                </c:pt>
                <c:pt idx="256">
                  <c:v>0.54935999999999996</c:v>
                </c:pt>
                <c:pt idx="257">
                  <c:v>0.54096999999999951</c:v>
                </c:pt>
                <c:pt idx="258">
                  <c:v>0.5325299999999995</c:v>
                </c:pt>
                <c:pt idx="259">
                  <c:v>0.52403999999999951</c:v>
                </c:pt>
                <c:pt idx="260">
                  <c:v>0.51549999999999996</c:v>
                </c:pt>
                <c:pt idx="261">
                  <c:v>0.50690999999999997</c:v>
                </c:pt>
                <c:pt idx="262">
                  <c:v>0.49826000000000031</c:v>
                </c:pt>
                <c:pt idx="263">
                  <c:v>0.48957000000000056</c:v>
                </c:pt>
                <c:pt idx="264">
                  <c:v>0.48082000000000075</c:v>
                </c:pt>
                <c:pt idx="265">
                  <c:v>0.47203000000000001</c:v>
                </c:pt>
                <c:pt idx="266">
                  <c:v>0.4631900000000001</c:v>
                </c:pt>
                <c:pt idx="267">
                  <c:v>0.45431000000000032</c:v>
                </c:pt>
                <c:pt idx="268">
                  <c:v>0.44537000000000032</c:v>
                </c:pt>
                <c:pt idx="269">
                  <c:v>0.43640000000000057</c:v>
                </c:pt>
                <c:pt idx="270">
                  <c:v>0.42738000000000087</c:v>
                </c:pt>
                <c:pt idx="271">
                  <c:v>0.41832000000000075</c:v>
                </c:pt>
                <c:pt idx="272">
                  <c:v>0.40921000000000002</c:v>
                </c:pt>
                <c:pt idx="273">
                  <c:v>0.40007000000000031</c:v>
                </c:pt>
                <c:pt idx="274">
                  <c:v>0.39088000000000112</c:v>
                </c:pt>
                <c:pt idx="275">
                  <c:v>0.3816600000000005</c:v>
                </c:pt>
                <c:pt idx="276">
                  <c:v>0.37240000000000056</c:v>
                </c:pt>
                <c:pt idx="277">
                  <c:v>0.36310000000000031</c:v>
                </c:pt>
                <c:pt idx="278">
                  <c:v>0.35376000000000002</c:v>
                </c:pt>
                <c:pt idx="279">
                  <c:v>0.34439000000000008</c:v>
                </c:pt>
                <c:pt idx="280">
                  <c:v>0.33499000000000057</c:v>
                </c:pt>
                <c:pt idx="281">
                  <c:v>0.32555000000000056</c:v>
                </c:pt>
                <c:pt idx="282">
                  <c:v>0.31608000000000086</c:v>
                </c:pt>
                <c:pt idx="283">
                  <c:v>0.30657000000000056</c:v>
                </c:pt>
                <c:pt idx="284">
                  <c:v>0.29704000000000008</c:v>
                </c:pt>
                <c:pt idx="285">
                  <c:v>0.28748000000000057</c:v>
                </c:pt>
                <c:pt idx="286">
                  <c:v>0.27789000000000008</c:v>
                </c:pt>
                <c:pt idx="287">
                  <c:v>0.26827000000000001</c:v>
                </c:pt>
                <c:pt idx="288">
                  <c:v>0.25862000000000002</c:v>
                </c:pt>
                <c:pt idx="289">
                  <c:v>0.24895000000000031</c:v>
                </c:pt>
                <c:pt idx="290">
                  <c:v>0.23925000000000021</c:v>
                </c:pt>
                <c:pt idx="291">
                  <c:v>0.22953000000000001</c:v>
                </c:pt>
                <c:pt idx="292">
                  <c:v>0.21978000000000028</c:v>
                </c:pt>
                <c:pt idx="293">
                  <c:v>0.21002000000000001</c:v>
                </c:pt>
                <c:pt idx="294">
                  <c:v>0.20022999999999999</c:v>
                </c:pt>
                <c:pt idx="295">
                  <c:v>0.19042000000000001</c:v>
                </c:pt>
                <c:pt idx="296">
                  <c:v>0.18060000000000001</c:v>
                </c:pt>
                <c:pt idx="297">
                  <c:v>0.17075000000000001</c:v>
                </c:pt>
                <c:pt idx="298">
                  <c:v>0.16089000000000001</c:v>
                </c:pt>
                <c:pt idx="299">
                  <c:v>0.15101000000000031</c:v>
                </c:pt>
                <c:pt idx="300">
                  <c:v>0.14112</c:v>
                </c:pt>
                <c:pt idx="301">
                  <c:v>0.13120999999999999</c:v>
                </c:pt>
                <c:pt idx="302">
                  <c:v>0.1212900000000002</c:v>
                </c:pt>
                <c:pt idx="303">
                  <c:v>0.11136</c:v>
                </c:pt>
                <c:pt idx="304">
                  <c:v>0.10142000000000002</c:v>
                </c:pt>
                <c:pt idx="305">
                  <c:v>9.1465000000000005E-2</c:v>
                </c:pt>
                <c:pt idx="306">
                  <c:v>8.1502000000000005E-2</c:v>
                </c:pt>
                <c:pt idx="307">
                  <c:v>7.1531999999999998E-2</c:v>
                </c:pt>
                <c:pt idx="308">
                  <c:v>6.1553999999999998E-2</c:v>
                </c:pt>
                <c:pt idx="309">
                  <c:v>5.1569999999999998E-2</c:v>
                </c:pt>
                <c:pt idx="310">
                  <c:v>4.1581E-2</c:v>
                </c:pt>
                <c:pt idx="311">
                  <c:v>3.1586999999999997E-2</c:v>
                </c:pt>
                <c:pt idx="312">
                  <c:v>2.1590999999999999E-2</c:v>
                </c:pt>
                <c:pt idx="313">
                  <c:v>1.1592000000000003E-2</c:v>
                </c:pt>
                <c:pt idx="314">
                  <c:v>1.5927000000000024E-3</c:v>
                </c:pt>
                <c:pt idx="315">
                  <c:v>-8.4072000000000157E-3</c:v>
                </c:pt>
                <c:pt idx="316">
                  <c:v>-1.8405999999999999E-2</c:v>
                </c:pt>
                <c:pt idx="317">
                  <c:v>-2.8404000000000002E-2</c:v>
                </c:pt>
                <c:pt idx="318">
                  <c:v>-3.8398000000000002E-2</c:v>
                </c:pt>
                <c:pt idx="319">
                  <c:v>-4.8388000000000014E-2</c:v>
                </c:pt>
                <c:pt idx="320">
                  <c:v>-5.8374000000000002E-2</c:v>
                </c:pt>
                <c:pt idx="321">
                  <c:v>-6.8354000000000012E-2</c:v>
                </c:pt>
                <c:pt idx="322">
                  <c:v>-7.8326999999999994E-2</c:v>
                </c:pt>
                <c:pt idx="323">
                  <c:v>-8.8292000000000023E-2</c:v>
                </c:pt>
                <c:pt idx="324">
                  <c:v>-9.8249000000000003E-2</c:v>
                </c:pt>
                <c:pt idx="325">
                  <c:v>-0.10820000000000014</c:v>
                </c:pt>
                <c:pt idx="326">
                  <c:v>-0.11813000000000012</c:v>
                </c:pt>
                <c:pt idx="327">
                  <c:v>-0.12805</c:v>
                </c:pt>
                <c:pt idx="328">
                  <c:v>-0.13797000000000001</c:v>
                </c:pt>
                <c:pt idx="329">
                  <c:v>-0.14785999999999999</c:v>
                </c:pt>
                <c:pt idx="330">
                  <c:v>-0.15775000000000028</c:v>
                </c:pt>
                <c:pt idx="331">
                  <c:v>-0.16761000000000001</c:v>
                </c:pt>
                <c:pt idx="332">
                  <c:v>-0.17746000000000031</c:v>
                </c:pt>
                <c:pt idx="333">
                  <c:v>-0.18729000000000037</c:v>
                </c:pt>
                <c:pt idx="334">
                  <c:v>-0.19711000000000001</c:v>
                </c:pt>
                <c:pt idx="335">
                  <c:v>-0.20690000000000028</c:v>
                </c:pt>
                <c:pt idx="336">
                  <c:v>-0.21668000000000001</c:v>
                </c:pt>
                <c:pt idx="337">
                  <c:v>-0.22642999999999999</c:v>
                </c:pt>
                <c:pt idx="338">
                  <c:v>-0.23616000000000001</c:v>
                </c:pt>
                <c:pt idx="339">
                  <c:v>-0.24586000000000025</c:v>
                </c:pt>
                <c:pt idx="340">
                  <c:v>-0.25554000000000004</c:v>
                </c:pt>
                <c:pt idx="341">
                  <c:v>-0.26520000000000005</c:v>
                </c:pt>
                <c:pt idx="342">
                  <c:v>-0.27482000000000056</c:v>
                </c:pt>
                <c:pt idx="343">
                  <c:v>-0.28443000000000002</c:v>
                </c:pt>
                <c:pt idx="344">
                  <c:v>-0.29400000000000032</c:v>
                </c:pt>
                <c:pt idx="345">
                  <c:v>-0.30354000000000031</c:v>
                </c:pt>
                <c:pt idx="346">
                  <c:v>-0.31305000000000038</c:v>
                </c:pt>
                <c:pt idx="347">
                  <c:v>-0.32254000000000038</c:v>
                </c:pt>
                <c:pt idx="348">
                  <c:v>-0.33199000000000056</c:v>
                </c:pt>
                <c:pt idx="349">
                  <c:v>-0.34140000000000031</c:v>
                </c:pt>
                <c:pt idx="350">
                  <c:v>-0.35078000000000031</c:v>
                </c:pt>
                <c:pt idx="351">
                  <c:v>-0.36013000000000001</c:v>
                </c:pt>
                <c:pt idx="352">
                  <c:v>-0.36944000000000032</c:v>
                </c:pt>
                <c:pt idx="353">
                  <c:v>-0.37871000000000032</c:v>
                </c:pt>
                <c:pt idx="354">
                  <c:v>-0.38795000000000063</c:v>
                </c:pt>
                <c:pt idx="355">
                  <c:v>-0.39715000000000056</c:v>
                </c:pt>
                <c:pt idx="356">
                  <c:v>-0.40631000000000056</c:v>
                </c:pt>
                <c:pt idx="357">
                  <c:v>-0.41542000000000057</c:v>
                </c:pt>
                <c:pt idx="358">
                  <c:v>-0.42450000000000032</c:v>
                </c:pt>
                <c:pt idx="359">
                  <c:v>-0.43353000000000008</c:v>
                </c:pt>
                <c:pt idx="360">
                  <c:v>-0.44252000000000002</c:v>
                </c:pt>
                <c:pt idx="361">
                  <c:v>-0.45147000000000032</c:v>
                </c:pt>
                <c:pt idx="362">
                  <c:v>-0.4603700000000005</c:v>
                </c:pt>
                <c:pt idx="363">
                  <c:v>-0.46922000000000008</c:v>
                </c:pt>
                <c:pt idx="364">
                  <c:v>-0.47803000000000001</c:v>
                </c:pt>
                <c:pt idx="365">
                  <c:v>-0.48679</c:v>
                </c:pt>
                <c:pt idx="366">
                  <c:v>-0.49550000000000038</c:v>
                </c:pt>
                <c:pt idx="367">
                  <c:v>-0.5041599999999995</c:v>
                </c:pt>
                <c:pt idx="368">
                  <c:v>-0.5127699999999995</c:v>
                </c:pt>
                <c:pt idx="369">
                  <c:v>-0.52132999999999996</c:v>
                </c:pt>
                <c:pt idx="370">
                  <c:v>-0.52983999999999998</c:v>
                </c:pt>
                <c:pt idx="371">
                  <c:v>-0.53829000000000005</c:v>
                </c:pt>
                <c:pt idx="372">
                  <c:v>-0.54669000000000112</c:v>
                </c:pt>
                <c:pt idx="373">
                  <c:v>-0.55503999999999998</c:v>
                </c:pt>
                <c:pt idx="374">
                  <c:v>-0.56333</c:v>
                </c:pt>
                <c:pt idx="375">
                  <c:v>-0.57155999999999996</c:v>
                </c:pt>
                <c:pt idx="376">
                  <c:v>-0.57974000000000125</c:v>
                </c:pt>
                <c:pt idx="377">
                  <c:v>-0.58785999999999949</c:v>
                </c:pt>
                <c:pt idx="378">
                  <c:v>-0.59592000000000001</c:v>
                </c:pt>
                <c:pt idx="379">
                  <c:v>-0.60392000000000112</c:v>
                </c:pt>
                <c:pt idx="380">
                  <c:v>-0.61186000000000063</c:v>
                </c:pt>
                <c:pt idx="381">
                  <c:v>-0.61974000000000162</c:v>
                </c:pt>
                <c:pt idx="382">
                  <c:v>-0.62755000000000005</c:v>
                </c:pt>
                <c:pt idx="383">
                  <c:v>-0.63531000000000004</c:v>
                </c:pt>
                <c:pt idx="384">
                  <c:v>-0.64300000000000113</c:v>
                </c:pt>
                <c:pt idx="385">
                  <c:v>-0.65063000000000126</c:v>
                </c:pt>
                <c:pt idx="386">
                  <c:v>-0.65819000000000139</c:v>
                </c:pt>
                <c:pt idx="387">
                  <c:v>-0.66568000000000138</c:v>
                </c:pt>
                <c:pt idx="388">
                  <c:v>-0.67311000000000065</c:v>
                </c:pt>
                <c:pt idx="389">
                  <c:v>-0.68047000000000002</c:v>
                </c:pt>
                <c:pt idx="390">
                  <c:v>-0.68776999999999999</c:v>
                </c:pt>
                <c:pt idx="391">
                  <c:v>-0.694990000000001</c:v>
                </c:pt>
                <c:pt idx="392">
                  <c:v>-0.70215000000000005</c:v>
                </c:pt>
                <c:pt idx="393">
                  <c:v>-0.70923000000000003</c:v>
                </c:pt>
                <c:pt idx="394">
                  <c:v>-0.71625000000000005</c:v>
                </c:pt>
                <c:pt idx="395">
                  <c:v>-0.723190000000001</c:v>
                </c:pt>
                <c:pt idx="396">
                  <c:v>-0.73006000000000004</c:v>
                </c:pt>
                <c:pt idx="397">
                  <c:v>-0.73686000000000063</c:v>
                </c:pt>
                <c:pt idx="398">
                  <c:v>-0.74358000000000002</c:v>
                </c:pt>
                <c:pt idx="399">
                  <c:v>-0.75022999999999995</c:v>
                </c:pt>
                <c:pt idx="400">
                  <c:v>-0.75680000000000125</c:v>
                </c:pt>
                <c:pt idx="401">
                  <c:v>-0.76330000000000064</c:v>
                </c:pt>
                <c:pt idx="402">
                  <c:v>-0.76972000000000163</c:v>
                </c:pt>
                <c:pt idx="403">
                  <c:v>-0.77607000000000126</c:v>
                </c:pt>
                <c:pt idx="404">
                  <c:v>-0.78234000000000004</c:v>
                </c:pt>
                <c:pt idx="405">
                  <c:v>-0.78852999999999951</c:v>
                </c:pt>
                <c:pt idx="406">
                  <c:v>-0.79464000000000112</c:v>
                </c:pt>
                <c:pt idx="407">
                  <c:v>-0.80066999999999999</c:v>
                </c:pt>
                <c:pt idx="408">
                  <c:v>-0.80662000000000111</c:v>
                </c:pt>
                <c:pt idx="409">
                  <c:v>-0.81249000000000005</c:v>
                </c:pt>
                <c:pt idx="410">
                  <c:v>-0.81828000000000001</c:v>
                </c:pt>
                <c:pt idx="411">
                  <c:v>-0.82398000000000005</c:v>
                </c:pt>
                <c:pt idx="412">
                  <c:v>-0.82961000000000062</c:v>
                </c:pt>
                <c:pt idx="413">
                  <c:v>-0.83514999999999995</c:v>
                </c:pt>
                <c:pt idx="414">
                  <c:v>-0.84061000000000063</c:v>
                </c:pt>
                <c:pt idx="415">
                  <c:v>-0.84597999999999995</c:v>
                </c:pt>
                <c:pt idx="416">
                  <c:v>-0.85126999999999997</c:v>
                </c:pt>
                <c:pt idx="417">
                  <c:v>-0.85648000000000002</c:v>
                </c:pt>
                <c:pt idx="418">
                  <c:v>-0.86160000000000125</c:v>
                </c:pt>
                <c:pt idx="419">
                  <c:v>-0.86663000000000112</c:v>
                </c:pt>
                <c:pt idx="420">
                  <c:v>-0.87158000000000002</c:v>
                </c:pt>
                <c:pt idx="421">
                  <c:v>-0.87643000000000004</c:v>
                </c:pt>
                <c:pt idx="422">
                  <c:v>-0.88120999999999949</c:v>
                </c:pt>
                <c:pt idx="423">
                  <c:v>-0.88588999999999996</c:v>
                </c:pt>
                <c:pt idx="424">
                  <c:v>-0.89047999999999949</c:v>
                </c:pt>
                <c:pt idx="425">
                  <c:v>-0.89498999999999951</c:v>
                </c:pt>
                <c:pt idx="426">
                  <c:v>-0.89940999999999949</c:v>
                </c:pt>
                <c:pt idx="427">
                  <c:v>-0.90373000000000003</c:v>
                </c:pt>
                <c:pt idx="428">
                  <c:v>-0.90797000000000005</c:v>
                </c:pt>
                <c:pt idx="429">
                  <c:v>-0.91210999999999998</c:v>
                </c:pt>
                <c:pt idx="430">
                  <c:v>-0.91617000000000004</c:v>
                </c:pt>
                <c:pt idx="431">
                  <c:v>-0.92013</c:v>
                </c:pt>
                <c:pt idx="432">
                  <c:v>-0.92400000000000004</c:v>
                </c:pt>
                <c:pt idx="433">
                  <c:v>-0.92778000000000005</c:v>
                </c:pt>
                <c:pt idx="434">
                  <c:v>-0.93145999999999951</c:v>
                </c:pt>
                <c:pt idx="435">
                  <c:v>-0.93505000000000005</c:v>
                </c:pt>
                <c:pt idx="436">
                  <c:v>-0.93855</c:v>
                </c:pt>
                <c:pt idx="437">
                  <c:v>-0.94196000000000002</c:v>
                </c:pt>
                <c:pt idx="438">
                  <c:v>-0.94527000000000005</c:v>
                </c:pt>
                <c:pt idx="439">
                  <c:v>-0.94847999999999999</c:v>
                </c:pt>
                <c:pt idx="440">
                  <c:v>-0.95160000000000111</c:v>
                </c:pt>
                <c:pt idx="441">
                  <c:v>-0.95463000000000064</c:v>
                </c:pt>
                <c:pt idx="442">
                  <c:v>-0.95755999999999997</c:v>
                </c:pt>
                <c:pt idx="443">
                  <c:v>-0.96038999999999997</c:v>
                </c:pt>
                <c:pt idx="444">
                  <c:v>-0.96313000000000004</c:v>
                </c:pt>
                <c:pt idx="445">
                  <c:v>-0.96577000000000113</c:v>
                </c:pt>
                <c:pt idx="446">
                  <c:v>-0.96831999999999996</c:v>
                </c:pt>
                <c:pt idx="447">
                  <c:v>-0.97077000000000113</c:v>
                </c:pt>
                <c:pt idx="448">
                  <c:v>-0.97311999999999999</c:v>
                </c:pt>
                <c:pt idx="449">
                  <c:v>-0.97536999999999996</c:v>
                </c:pt>
                <c:pt idx="450">
                  <c:v>-0.97753000000000001</c:v>
                </c:pt>
                <c:pt idx="451">
                  <c:v>-0.97958999999999996</c:v>
                </c:pt>
                <c:pt idx="452">
                  <c:v>-0.98154999999999959</c:v>
                </c:pt>
                <c:pt idx="453">
                  <c:v>-0.98340999999999956</c:v>
                </c:pt>
                <c:pt idx="454">
                  <c:v>-0.9851799999999995</c:v>
                </c:pt>
                <c:pt idx="455">
                  <c:v>-0.98684000000000005</c:v>
                </c:pt>
                <c:pt idx="456">
                  <c:v>-0.98840999999999957</c:v>
                </c:pt>
                <c:pt idx="457">
                  <c:v>-0.98987999999999998</c:v>
                </c:pt>
                <c:pt idx="458">
                  <c:v>-0.99124999999999996</c:v>
                </c:pt>
                <c:pt idx="459">
                  <c:v>-0.99251999999999863</c:v>
                </c:pt>
                <c:pt idx="460">
                  <c:v>-0.99368999999999996</c:v>
                </c:pt>
                <c:pt idx="461">
                  <c:v>-0.99475999999999998</c:v>
                </c:pt>
                <c:pt idx="462">
                  <c:v>-0.99573999999999996</c:v>
                </c:pt>
                <c:pt idx="463">
                  <c:v>-0.99661</c:v>
                </c:pt>
                <c:pt idx="464">
                  <c:v>-0.99737999999999949</c:v>
                </c:pt>
                <c:pt idx="465">
                  <c:v>-0.99804999999999999</c:v>
                </c:pt>
                <c:pt idx="466">
                  <c:v>-0.99863000000000002</c:v>
                </c:pt>
                <c:pt idx="467">
                  <c:v>-0.99909999999999999</c:v>
                </c:pt>
                <c:pt idx="468">
                  <c:v>-0.99947999999999959</c:v>
                </c:pt>
                <c:pt idx="469">
                  <c:v>-0.99975000000000003</c:v>
                </c:pt>
                <c:pt idx="470">
                  <c:v>-0.99992000000000003</c:v>
                </c:pt>
                <c:pt idx="471">
                  <c:v>-1</c:v>
                </c:pt>
                <c:pt idx="472">
                  <c:v>-0.99997000000000003</c:v>
                </c:pt>
                <c:pt idx="473">
                  <c:v>-0.99983999999999951</c:v>
                </c:pt>
                <c:pt idx="474">
                  <c:v>-0.99961999999999951</c:v>
                </c:pt>
                <c:pt idx="475">
                  <c:v>-0.99929000000000001</c:v>
                </c:pt>
                <c:pt idx="476">
                  <c:v>-0.99887000000000004</c:v>
                </c:pt>
                <c:pt idx="477">
                  <c:v>-0.99834000000000001</c:v>
                </c:pt>
                <c:pt idx="478">
                  <c:v>-0.99772000000000005</c:v>
                </c:pt>
                <c:pt idx="479">
                  <c:v>-0.99699000000000004</c:v>
                </c:pt>
                <c:pt idx="480">
                  <c:v>-0.99615999999999949</c:v>
                </c:pt>
                <c:pt idx="481">
                  <c:v>-0.99524000000000001</c:v>
                </c:pt>
                <c:pt idx="482">
                  <c:v>-0.99421999999999899</c:v>
                </c:pt>
                <c:pt idx="483">
                  <c:v>-0.99309000000000003</c:v>
                </c:pt>
                <c:pt idx="484">
                  <c:v>-0.99187000000000003</c:v>
                </c:pt>
                <c:pt idx="485">
                  <c:v>-0.99054999999999949</c:v>
                </c:pt>
                <c:pt idx="486">
                  <c:v>-0.98912999999999951</c:v>
                </c:pt>
                <c:pt idx="487">
                  <c:v>-0.98760999999999999</c:v>
                </c:pt>
                <c:pt idx="488">
                  <c:v>-0.98599000000000003</c:v>
                </c:pt>
                <c:pt idx="489">
                  <c:v>-0.98426999999999887</c:v>
                </c:pt>
                <c:pt idx="490">
                  <c:v>-0.98244999999999949</c:v>
                </c:pt>
                <c:pt idx="491">
                  <c:v>-0.98053999999999886</c:v>
                </c:pt>
                <c:pt idx="492">
                  <c:v>-0.97853000000000001</c:v>
                </c:pt>
                <c:pt idx="493">
                  <c:v>-0.97641999999999951</c:v>
                </c:pt>
                <c:pt idx="494">
                  <c:v>-0.97421000000000002</c:v>
                </c:pt>
                <c:pt idx="495">
                  <c:v>-0.97190000000000065</c:v>
                </c:pt>
                <c:pt idx="496">
                  <c:v>-0.96950000000000003</c:v>
                </c:pt>
                <c:pt idx="497">
                  <c:v>-0.96700000000000064</c:v>
                </c:pt>
                <c:pt idx="498">
                  <c:v>-0.96440999999999999</c:v>
                </c:pt>
                <c:pt idx="499">
                  <c:v>-0.96170999999999995</c:v>
                </c:pt>
                <c:pt idx="500">
                  <c:v>-0.95891999999999999</c:v>
                </c:pt>
                <c:pt idx="501">
                  <c:v>-0.95604000000000111</c:v>
                </c:pt>
                <c:pt idx="502">
                  <c:v>-0.95306000000000002</c:v>
                </c:pt>
                <c:pt idx="503">
                  <c:v>-0.94998000000000005</c:v>
                </c:pt>
                <c:pt idx="504">
                  <c:v>-0.94681000000000004</c:v>
                </c:pt>
                <c:pt idx="505">
                  <c:v>-0.94355</c:v>
                </c:pt>
                <c:pt idx="506">
                  <c:v>-0.94018999999999997</c:v>
                </c:pt>
                <c:pt idx="507">
                  <c:v>-0.93674000000000113</c:v>
                </c:pt>
                <c:pt idx="508">
                  <c:v>-0.93318999999999996</c:v>
                </c:pt>
                <c:pt idx="509">
                  <c:v>-0.92954999999999999</c:v>
                </c:pt>
                <c:pt idx="510">
                  <c:v>-0.92581000000000002</c:v>
                </c:pt>
                <c:pt idx="511">
                  <c:v>-0.92198999999999998</c:v>
                </c:pt>
                <c:pt idx="512">
                  <c:v>-0.91807000000000005</c:v>
                </c:pt>
                <c:pt idx="513">
                  <c:v>-0.91405999999999998</c:v>
                </c:pt>
                <c:pt idx="514">
                  <c:v>-0.90995999999999999</c:v>
                </c:pt>
                <c:pt idx="515">
                  <c:v>-0.90576999999999996</c:v>
                </c:pt>
                <c:pt idx="516">
                  <c:v>-0.9014799999999995</c:v>
                </c:pt>
                <c:pt idx="517">
                  <c:v>-0.89710999999999996</c:v>
                </c:pt>
                <c:pt idx="518">
                  <c:v>-0.89265000000000005</c:v>
                </c:pt>
                <c:pt idx="519">
                  <c:v>-0.8881</c:v>
                </c:pt>
                <c:pt idx="520">
                  <c:v>-0.88344999999999996</c:v>
                </c:pt>
                <c:pt idx="521">
                  <c:v>-0.87873000000000112</c:v>
                </c:pt>
                <c:pt idx="522">
                  <c:v>-0.87391000000000063</c:v>
                </c:pt>
                <c:pt idx="523">
                  <c:v>-0.86900000000000099</c:v>
                </c:pt>
                <c:pt idx="524">
                  <c:v>-0.86400999999999994</c:v>
                </c:pt>
                <c:pt idx="525">
                  <c:v>-0.85893000000000064</c:v>
                </c:pt>
                <c:pt idx="526">
                  <c:v>-0.85377000000000125</c:v>
                </c:pt>
                <c:pt idx="527">
                  <c:v>-0.84852000000000005</c:v>
                </c:pt>
                <c:pt idx="528">
                  <c:v>-0.84319000000000099</c:v>
                </c:pt>
                <c:pt idx="529">
                  <c:v>-0.83777000000000112</c:v>
                </c:pt>
                <c:pt idx="530">
                  <c:v>-0.83226999999999951</c:v>
                </c:pt>
                <c:pt idx="531">
                  <c:v>-0.82668000000000064</c:v>
                </c:pt>
                <c:pt idx="532">
                  <c:v>-0.82101000000000002</c:v>
                </c:pt>
                <c:pt idx="533">
                  <c:v>-0.81525999999999998</c:v>
                </c:pt>
                <c:pt idx="534">
                  <c:v>-0.80942999999999998</c:v>
                </c:pt>
                <c:pt idx="535">
                  <c:v>-0.80352000000000001</c:v>
                </c:pt>
                <c:pt idx="536">
                  <c:v>-0.79752999999999996</c:v>
                </c:pt>
                <c:pt idx="537">
                  <c:v>-0.79144999999999999</c:v>
                </c:pt>
                <c:pt idx="538">
                  <c:v>-0.7853</c:v>
                </c:pt>
                <c:pt idx="539">
                  <c:v>-0.77907000000000126</c:v>
                </c:pt>
                <c:pt idx="540">
                  <c:v>-0.77276000000000111</c:v>
                </c:pt>
                <c:pt idx="541">
                  <c:v>-0.76637999999999995</c:v>
                </c:pt>
                <c:pt idx="542">
                  <c:v>-0.75992000000000126</c:v>
                </c:pt>
                <c:pt idx="543">
                  <c:v>-0.75338000000000005</c:v>
                </c:pt>
                <c:pt idx="544">
                  <c:v>-0.74677000000000138</c:v>
                </c:pt>
                <c:pt idx="545">
                  <c:v>-0.74008000000000063</c:v>
                </c:pt>
                <c:pt idx="546">
                  <c:v>-0.73331999999999997</c:v>
                </c:pt>
                <c:pt idx="547">
                  <c:v>-0.72648000000000001</c:v>
                </c:pt>
                <c:pt idx="548">
                  <c:v>-0.71957000000000004</c:v>
                </c:pt>
                <c:pt idx="549">
                  <c:v>-0.7125899999999995</c:v>
                </c:pt>
                <c:pt idx="550">
                  <c:v>-0.7055399999999995</c:v>
                </c:pt>
                <c:pt idx="551">
                  <c:v>-0.69842000000000004</c:v>
                </c:pt>
                <c:pt idx="552">
                  <c:v>-0.69123000000000001</c:v>
                </c:pt>
                <c:pt idx="553">
                  <c:v>-0.68396999999999997</c:v>
                </c:pt>
                <c:pt idx="554">
                  <c:v>-0.67664000000000224</c:v>
                </c:pt>
                <c:pt idx="555">
                  <c:v>-0.66923999999999995</c:v>
                </c:pt>
                <c:pt idx="556">
                  <c:v>-0.66178000000000126</c:v>
                </c:pt>
                <c:pt idx="557">
                  <c:v>-0.654250000000001</c:v>
                </c:pt>
                <c:pt idx="558">
                  <c:v>-0.6466500000000015</c:v>
                </c:pt>
                <c:pt idx="559">
                  <c:v>-0.63898999999999995</c:v>
                </c:pt>
                <c:pt idx="560">
                  <c:v>-0.631270000000001</c:v>
                </c:pt>
                <c:pt idx="561">
                  <c:v>-0.62348000000000003</c:v>
                </c:pt>
                <c:pt idx="562">
                  <c:v>-0.61563000000000112</c:v>
                </c:pt>
                <c:pt idx="563">
                  <c:v>-0.60772000000000126</c:v>
                </c:pt>
                <c:pt idx="564">
                  <c:v>-0.59975000000000001</c:v>
                </c:pt>
                <c:pt idx="565">
                  <c:v>-0.59172000000000002</c:v>
                </c:pt>
                <c:pt idx="566">
                  <c:v>-0.58362000000000003</c:v>
                </c:pt>
                <c:pt idx="567">
                  <c:v>-0.57547999999999999</c:v>
                </c:pt>
                <c:pt idx="568">
                  <c:v>-0.56727000000000005</c:v>
                </c:pt>
                <c:pt idx="569">
                  <c:v>-0.55900000000000005</c:v>
                </c:pt>
                <c:pt idx="570">
                  <c:v>-0.55069000000000112</c:v>
                </c:pt>
                <c:pt idx="571">
                  <c:v>-0.54230999999999996</c:v>
                </c:pt>
                <c:pt idx="572">
                  <c:v>-0.53388000000000002</c:v>
                </c:pt>
                <c:pt idx="573">
                  <c:v>-0.52539999999999998</c:v>
                </c:pt>
                <c:pt idx="574">
                  <c:v>-0.51687000000000005</c:v>
                </c:pt>
                <c:pt idx="575">
                  <c:v>-0.50827999999999951</c:v>
                </c:pt>
                <c:pt idx="576">
                  <c:v>-0.49964000000000008</c:v>
                </c:pt>
                <c:pt idx="577">
                  <c:v>-0.4909500000000005</c:v>
                </c:pt>
                <c:pt idx="578">
                  <c:v>-0.48222000000000032</c:v>
                </c:pt>
                <c:pt idx="579">
                  <c:v>-0.47343000000000002</c:v>
                </c:pt>
                <c:pt idx="580">
                  <c:v>-0.46460000000000001</c:v>
                </c:pt>
                <c:pt idx="581">
                  <c:v>-0.45572000000000001</c:v>
                </c:pt>
                <c:pt idx="582">
                  <c:v>-0.44679999999999997</c:v>
                </c:pt>
                <c:pt idx="583">
                  <c:v>-0.4378300000000005</c:v>
                </c:pt>
                <c:pt idx="584">
                  <c:v>-0.42882000000000076</c:v>
                </c:pt>
                <c:pt idx="585">
                  <c:v>-0.41976000000000002</c:v>
                </c:pt>
                <c:pt idx="586">
                  <c:v>-0.41067000000000031</c:v>
                </c:pt>
                <c:pt idx="587">
                  <c:v>-0.40153</c:v>
                </c:pt>
                <c:pt idx="588">
                  <c:v>-0.39235000000000075</c:v>
                </c:pt>
                <c:pt idx="589">
                  <c:v>-0.38313000000000008</c:v>
                </c:pt>
                <c:pt idx="590">
                  <c:v>-0.37388000000000093</c:v>
                </c:pt>
                <c:pt idx="591">
                  <c:v>-0.36458000000000063</c:v>
                </c:pt>
                <c:pt idx="592">
                  <c:v>-0.35525000000000001</c:v>
                </c:pt>
                <c:pt idx="593">
                  <c:v>-0.34589000000000031</c:v>
                </c:pt>
                <c:pt idx="594">
                  <c:v>-0.33649000000000057</c:v>
                </c:pt>
                <c:pt idx="595">
                  <c:v>-0.32705000000000056</c:v>
                </c:pt>
                <c:pt idx="596">
                  <c:v>-0.31759000000000032</c:v>
                </c:pt>
                <c:pt idx="597">
                  <c:v>-0.30809000000000031</c:v>
                </c:pt>
                <c:pt idx="598">
                  <c:v>-0.29856000000000038</c:v>
                </c:pt>
                <c:pt idx="599">
                  <c:v>-0.28900000000000031</c:v>
                </c:pt>
                <c:pt idx="600">
                  <c:v>-0.2794200000000005</c:v>
                </c:pt>
                <c:pt idx="601">
                  <c:v>-0.26979999999999998</c:v>
                </c:pt>
                <c:pt idx="602">
                  <c:v>-0.26016</c:v>
                </c:pt>
                <c:pt idx="603">
                  <c:v>-0.2504900000000001</c:v>
                </c:pt>
                <c:pt idx="604">
                  <c:v>-0.24080000000000001</c:v>
                </c:pt>
                <c:pt idx="605">
                  <c:v>-0.23108000000000001</c:v>
                </c:pt>
                <c:pt idx="606">
                  <c:v>-0.22134000000000001</c:v>
                </c:pt>
                <c:pt idx="607">
                  <c:v>-0.21157000000000001</c:v>
                </c:pt>
                <c:pt idx="608">
                  <c:v>-0.20179000000000025</c:v>
                </c:pt>
                <c:pt idx="609">
                  <c:v>-0.19198999999999999</c:v>
                </c:pt>
                <c:pt idx="610">
                  <c:v>-0.18215999999999999</c:v>
                </c:pt>
                <c:pt idx="611">
                  <c:v>-0.17232</c:v>
                </c:pt>
                <c:pt idx="612">
                  <c:v>-0.16245999999999999</c:v>
                </c:pt>
                <c:pt idx="613">
                  <c:v>-0.15259000000000028</c:v>
                </c:pt>
                <c:pt idx="614">
                  <c:v>-0.14269999999999999</c:v>
                </c:pt>
                <c:pt idx="615">
                  <c:v>-0.13278999999999999</c:v>
                </c:pt>
                <c:pt idx="616">
                  <c:v>-0.12286999999999998</c:v>
                </c:pt>
                <c:pt idx="617">
                  <c:v>-0.11294</c:v>
                </c:pt>
                <c:pt idx="618">
                  <c:v>-0.10299999999999998</c:v>
                </c:pt>
                <c:pt idx="619">
                  <c:v>-9.3051000000000231E-2</c:v>
                </c:pt>
                <c:pt idx="620">
                  <c:v>-8.3089000000000024E-2</c:v>
                </c:pt>
                <c:pt idx="621">
                  <c:v>-7.3120000000000004E-2</c:v>
                </c:pt>
                <c:pt idx="622">
                  <c:v>-6.3143000000000005E-2</c:v>
                </c:pt>
                <c:pt idx="623">
                  <c:v>-5.3159999999999985E-2</c:v>
                </c:pt>
                <c:pt idx="624">
                  <c:v>-4.3172000000000002E-2</c:v>
                </c:pt>
                <c:pt idx="625">
                  <c:v>-3.3179E-2</c:v>
                </c:pt>
                <c:pt idx="626">
                  <c:v>-2.3182999999999988E-2</c:v>
                </c:pt>
                <c:pt idx="627">
                  <c:v>-1.3185000000000007E-2</c:v>
                </c:pt>
                <c:pt idx="628">
                  <c:v>-3.1853000000000055E-3</c:v>
                </c:pt>
              </c:numCache>
            </c:numRef>
          </c:yVal>
          <c:smooth val="0"/>
        </c:ser>
        <c:ser>
          <c:idx val="2"/>
          <c:order val="1"/>
          <c:spPr>
            <a:ln>
              <a:solidFill>
                <a:srgbClr val="C00000"/>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0.15000000000000024</c:v>
                </c:pt>
                <c:pt idx="16">
                  <c:v>0.16</c:v>
                </c:pt>
                <c:pt idx="17">
                  <c:v>0.17</c:v>
                </c:pt>
                <c:pt idx="18">
                  <c:v>0.18000000000000024</c:v>
                </c:pt>
                <c:pt idx="19">
                  <c:v>0.19</c:v>
                </c:pt>
                <c:pt idx="20">
                  <c:v>0.2</c:v>
                </c:pt>
                <c:pt idx="21">
                  <c:v>0.21000000000000021</c:v>
                </c:pt>
                <c:pt idx="22">
                  <c:v>0.22</c:v>
                </c:pt>
                <c:pt idx="23">
                  <c:v>0.23</c:v>
                </c:pt>
                <c:pt idx="24">
                  <c:v>0.24000000000000021</c:v>
                </c:pt>
                <c:pt idx="25">
                  <c:v>0.25</c:v>
                </c:pt>
                <c:pt idx="26">
                  <c:v>0.26</c:v>
                </c:pt>
                <c:pt idx="27">
                  <c:v>0.27</c:v>
                </c:pt>
                <c:pt idx="28">
                  <c:v>0.28000000000000008</c:v>
                </c:pt>
                <c:pt idx="29">
                  <c:v>0.29000000000000031</c:v>
                </c:pt>
                <c:pt idx="30">
                  <c:v>0.30000000000000032</c:v>
                </c:pt>
                <c:pt idx="31">
                  <c:v>0.3100000000000005</c:v>
                </c:pt>
                <c:pt idx="32">
                  <c:v>0.32000000000000056</c:v>
                </c:pt>
                <c:pt idx="33">
                  <c:v>0.33000000000000063</c:v>
                </c:pt>
                <c:pt idx="34">
                  <c:v>0.34</c:v>
                </c:pt>
                <c:pt idx="35">
                  <c:v>0.35000000000000031</c:v>
                </c:pt>
                <c:pt idx="36">
                  <c:v>0.36000000000000032</c:v>
                </c:pt>
                <c:pt idx="37">
                  <c:v>0.37000000000000038</c:v>
                </c:pt>
                <c:pt idx="38">
                  <c:v>0.38000000000000056</c:v>
                </c:pt>
                <c:pt idx="39">
                  <c:v>0.39000000000000057</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0.62000000000000099</c:v>
                </c:pt>
                <c:pt idx="63">
                  <c:v>0.63000000000000111</c:v>
                </c:pt>
                <c:pt idx="64">
                  <c:v>0.64000000000000112</c:v>
                </c:pt>
                <c:pt idx="65">
                  <c:v>0.65000000000000124</c:v>
                </c:pt>
                <c:pt idx="66">
                  <c:v>0.66000000000000125</c:v>
                </c:pt>
                <c:pt idx="67">
                  <c:v>0.67000000000000126</c:v>
                </c:pt>
                <c:pt idx="68">
                  <c:v>0.68</c:v>
                </c:pt>
                <c:pt idx="69">
                  <c:v>0.69000000000000061</c:v>
                </c:pt>
                <c:pt idx="70">
                  <c:v>0.70000000000000062</c:v>
                </c:pt>
                <c:pt idx="71">
                  <c:v>0.71000000000000063</c:v>
                </c:pt>
                <c:pt idx="72">
                  <c:v>0.72000000000000064</c:v>
                </c:pt>
                <c:pt idx="73">
                  <c:v>0.73000000000000065</c:v>
                </c:pt>
                <c:pt idx="74">
                  <c:v>0.74000000000000099</c:v>
                </c:pt>
                <c:pt idx="75">
                  <c:v>0.75000000000000111</c:v>
                </c:pt>
                <c:pt idx="76">
                  <c:v>0.76000000000000112</c:v>
                </c:pt>
                <c:pt idx="77">
                  <c:v>0.77000000000000113</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0.87000000000000099</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1.1299999999999977</c:v>
                </c:pt>
                <c:pt idx="114">
                  <c:v>1.1399999999999977</c:v>
                </c:pt>
                <c:pt idx="115">
                  <c:v>1.1499999999999977</c:v>
                </c:pt>
                <c:pt idx="116">
                  <c:v>1.1599999999999977</c:v>
                </c:pt>
                <c:pt idx="117">
                  <c:v>1.1700000000000019</c:v>
                </c:pt>
                <c:pt idx="118">
                  <c:v>1.1800000000000019</c:v>
                </c:pt>
                <c:pt idx="119">
                  <c:v>1.1900000000000019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1.6700000000000019</c:v>
                </c:pt>
                <c:pt idx="168">
                  <c:v>1.6800000000000019</c:v>
                </c:pt>
                <c:pt idx="169">
                  <c:v>1.6900000000000019</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1.9200000000000019</c:v>
                </c:pt>
                <c:pt idx="193">
                  <c:v>1.9300000000000019</c:v>
                </c:pt>
                <c:pt idx="194">
                  <c:v>1.9400000000000019</c:v>
                </c:pt>
                <c:pt idx="195">
                  <c:v>1.950000000000002</c:v>
                </c:pt>
                <c:pt idx="196">
                  <c:v>1.960000000000002</c:v>
                </c:pt>
                <c:pt idx="197">
                  <c:v>1.970000000000002</c:v>
                </c:pt>
                <c:pt idx="198">
                  <c:v>1.9800000000000022</c:v>
                </c:pt>
                <c:pt idx="199">
                  <c:v>1.9900000000000022</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Sheet2!$D$1:$D$629</c:f>
              <c:numCache>
                <c:formatCode>General</c:formatCode>
                <c:ptCount val="629"/>
                <c:pt idx="0">
                  <c:v>0</c:v>
                </c:pt>
                <c:pt idx="1">
                  <c:v>1.9998999999999999E-2</c:v>
                </c:pt>
                <c:pt idx="2">
                  <c:v>3.9988999999999997E-2</c:v>
                </c:pt>
                <c:pt idx="3">
                  <c:v>5.9964000000000101E-2</c:v>
                </c:pt>
                <c:pt idx="4">
                  <c:v>7.9915000000000014E-2</c:v>
                </c:pt>
                <c:pt idx="5">
                  <c:v>9.9833000000000005E-2</c:v>
                </c:pt>
                <c:pt idx="6">
                  <c:v>0.11971000000000002</c:v>
                </c:pt>
                <c:pt idx="7">
                  <c:v>0.13954000000000025</c:v>
                </c:pt>
                <c:pt idx="8">
                  <c:v>0.15932000000000004</c:v>
                </c:pt>
                <c:pt idx="9">
                  <c:v>0.17902999999999999</c:v>
                </c:pt>
                <c:pt idx="10">
                  <c:v>0.19866999999999999</c:v>
                </c:pt>
                <c:pt idx="11">
                  <c:v>0.21823000000000031</c:v>
                </c:pt>
                <c:pt idx="12">
                  <c:v>0.23769999999999999</c:v>
                </c:pt>
                <c:pt idx="13">
                  <c:v>0.25708000000000031</c:v>
                </c:pt>
                <c:pt idx="14">
                  <c:v>0.27636000000000038</c:v>
                </c:pt>
                <c:pt idx="15">
                  <c:v>0.29552000000000056</c:v>
                </c:pt>
                <c:pt idx="16">
                  <c:v>0.31457000000000063</c:v>
                </c:pt>
                <c:pt idx="17">
                  <c:v>0.33349000000000056</c:v>
                </c:pt>
                <c:pt idx="18">
                  <c:v>0.35227000000000008</c:v>
                </c:pt>
                <c:pt idx="19">
                  <c:v>0.37092000000000086</c:v>
                </c:pt>
                <c:pt idx="20">
                  <c:v>0.38942000000000093</c:v>
                </c:pt>
                <c:pt idx="21">
                  <c:v>0.40776000000000001</c:v>
                </c:pt>
                <c:pt idx="22">
                  <c:v>0.42594000000000032</c:v>
                </c:pt>
                <c:pt idx="23">
                  <c:v>0.44395000000000001</c:v>
                </c:pt>
                <c:pt idx="24">
                  <c:v>0.46178000000000002</c:v>
                </c:pt>
                <c:pt idx="25">
                  <c:v>0.47943000000000002</c:v>
                </c:pt>
                <c:pt idx="26">
                  <c:v>0.49688000000000093</c:v>
                </c:pt>
                <c:pt idx="27">
                  <c:v>0.51414000000000004</c:v>
                </c:pt>
                <c:pt idx="28">
                  <c:v>0.53119000000000005</c:v>
                </c:pt>
                <c:pt idx="29">
                  <c:v>0.54801999999999951</c:v>
                </c:pt>
                <c:pt idx="30">
                  <c:v>0.56464000000000125</c:v>
                </c:pt>
                <c:pt idx="31">
                  <c:v>0.58104</c:v>
                </c:pt>
                <c:pt idx="32">
                  <c:v>0.59719999999999951</c:v>
                </c:pt>
                <c:pt idx="33">
                  <c:v>0.613120000000001</c:v>
                </c:pt>
                <c:pt idx="34">
                  <c:v>0.62879000000000163</c:v>
                </c:pt>
                <c:pt idx="35">
                  <c:v>0.64422000000000113</c:v>
                </c:pt>
                <c:pt idx="36">
                  <c:v>0.65938000000000063</c:v>
                </c:pt>
                <c:pt idx="37">
                  <c:v>0.67428999999999994</c:v>
                </c:pt>
                <c:pt idx="38">
                  <c:v>0.68891999999999998</c:v>
                </c:pt>
                <c:pt idx="39">
                  <c:v>0.70328000000000002</c:v>
                </c:pt>
                <c:pt idx="40">
                  <c:v>0.71736</c:v>
                </c:pt>
                <c:pt idx="41">
                  <c:v>0.73115000000000063</c:v>
                </c:pt>
                <c:pt idx="42">
                  <c:v>0.74464000000000174</c:v>
                </c:pt>
                <c:pt idx="43">
                  <c:v>0.75784000000000162</c:v>
                </c:pt>
                <c:pt idx="44">
                  <c:v>0.77074000000000176</c:v>
                </c:pt>
                <c:pt idx="45">
                  <c:v>0.78332999999999997</c:v>
                </c:pt>
                <c:pt idx="46">
                  <c:v>0.79559999999999997</c:v>
                </c:pt>
                <c:pt idx="47">
                  <c:v>0.8075599999999995</c:v>
                </c:pt>
                <c:pt idx="48">
                  <c:v>0.81918999999999997</c:v>
                </c:pt>
                <c:pt idx="49">
                  <c:v>0.83050000000000002</c:v>
                </c:pt>
                <c:pt idx="50">
                  <c:v>0.84147000000000005</c:v>
                </c:pt>
                <c:pt idx="51">
                  <c:v>0.85211000000000003</c:v>
                </c:pt>
                <c:pt idx="52">
                  <c:v>0.86240000000000061</c:v>
                </c:pt>
                <c:pt idx="53">
                  <c:v>0.87236000000000002</c:v>
                </c:pt>
                <c:pt idx="54">
                  <c:v>0.88195999999999997</c:v>
                </c:pt>
                <c:pt idx="55">
                  <c:v>0.8912099999999995</c:v>
                </c:pt>
                <c:pt idx="56">
                  <c:v>0.90010000000000001</c:v>
                </c:pt>
                <c:pt idx="57">
                  <c:v>0.90863000000000005</c:v>
                </c:pt>
                <c:pt idx="58">
                  <c:v>0.91679999999999995</c:v>
                </c:pt>
                <c:pt idx="59">
                  <c:v>0.92461000000000004</c:v>
                </c:pt>
                <c:pt idx="60">
                  <c:v>0.93203999999999998</c:v>
                </c:pt>
                <c:pt idx="61">
                  <c:v>0.93910000000000005</c:v>
                </c:pt>
                <c:pt idx="62">
                  <c:v>0.94577999999999995</c:v>
                </c:pt>
                <c:pt idx="63">
                  <c:v>0.95208999999999999</c:v>
                </c:pt>
                <c:pt idx="64">
                  <c:v>0.95801999999999998</c:v>
                </c:pt>
                <c:pt idx="65">
                  <c:v>0.96355999999999997</c:v>
                </c:pt>
                <c:pt idx="66">
                  <c:v>0.96872000000000125</c:v>
                </c:pt>
                <c:pt idx="67">
                  <c:v>0.97348000000000001</c:v>
                </c:pt>
                <c:pt idx="68">
                  <c:v>0.97785999999999995</c:v>
                </c:pt>
                <c:pt idx="69">
                  <c:v>0.98185</c:v>
                </c:pt>
                <c:pt idx="70">
                  <c:v>0.98544999999999949</c:v>
                </c:pt>
                <c:pt idx="71">
                  <c:v>0.98865000000000003</c:v>
                </c:pt>
                <c:pt idx="72">
                  <c:v>0.99145999999999956</c:v>
                </c:pt>
                <c:pt idx="73">
                  <c:v>0.99387000000000003</c:v>
                </c:pt>
                <c:pt idx="74">
                  <c:v>0.99587999999999999</c:v>
                </c:pt>
                <c:pt idx="75">
                  <c:v>0.99748999999999888</c:v>
                </c:pt>
                <c:pt idx="76">
                  <c:v>0.99870999999999999</c:v>
                </c:pt>
                <c:pt idx="77">
                  <c:v>0.99952999999999959</c:v>
                </c:pt>
                <c:pt idx="78">
                  <c:v>0.99994000000000005</c:v>
                </c:pt>
                <c:pt idx="79">
                  <c:v>0.99995999999999996</c:v>
                </c:pt>
                <c:pt idx="80">
                  <c:v>0.99956999999999863</c:v>
                </c:pt>
                <c:pt idx="81">
                  <c:v>0.99878999999999996</c:v>
                </c:pt>
                <c:pt idx="82">
                  <c:v>0.99761</c:v>
                </c:pt>
                <c:pt idx="83">
                  <c:v>0.99602000000000002</c:v>
                </c:pt>
                <c:pt idx="84">
                  <c:v>0.99404000000000003</c:v>
                </c:pt>
                <c:pt idx="85">
                  <c:v>0.99165999999999999</c:v>
                </c:pt>
                <c:pt idx="86">
                  <c:v>0.98889000000000005</c:v>
                </c:pt>
                <c:pt idx="87">
                  <c:v>0.98572000000000004</c:v>
                </c:pt>
                <c:pt idx="88">
                  <c:v>0.98214999999999997</c:v>
                </c:pt>
                <c:pt idx="89">
                  <c:v>0.97820000000000062</c:v>
                </c:pt>
                <c:pt idx="90">
                  <c:v>0.97385000000000099</c:v>
                </c:pt>
                <c:pt idx="91">
                  <c:v>0.96911000000000003</c:v>
                </c:pt>
                <c:pt idx="92">
                  <c:v>0.96397999999999995</c:v>
                </c:pt>
                <c:pt idx="93">
                  <c:v>0.95847000000000004</c:v>
                </c:pt>
                <c:pt idx="94">
                  <c:v>0.95257999999999998</c:v>
                </c:pt>
                <c:pt idx="95">
                  <c:v>0.94630000000000003</c:v>
                </c:pt>
                <c:pt idx="96">
                  <c:v>0.93965000000000065</c:v>
                </c:pt>
                <c:pt idx="97">
                  <c:v>0.93262000000000111</c:v>
                </c:pt>
                <c:pt idx="98">
                  <c:v>0.92520999999999998</c:v>
                </c:pt>
                <c:pt idx="99">
                  <c:v>0.91744000000000003</c:v>
                </c:pt>
                <c:pt idx="100">
                  <c:v>0.9093</c:v>
                </c:pt>
                <c:pt idx="101">
                  <c:v>0.90078999999999998</c:v>
                </c:pt>
                <c:pt idx="102">
                  <c:v>0.89193</c:v>
                </c:pt>
                <c:pt idx="103">
                  <c:v>0.88270999999999999</c:v>
                </c:pt>
                <c:pt idx="104">
                  <c:v>0.87313000000000063</c:v>
                </c:pt>
                <c:pt idx="105">
                  <c:v>0.86321000000000003</c:v>
                </c:pt>
                <c:pt idx="106">
                  <c:v>0.85294000000000125</c:v>
                </c:pt>
                <c:pt idx="107">
                  <c:v>0.84233000000000002</c:v>
                </c:pt>
                <c:pt idx="108">
                  <c:v>0.83138000000000001</c:v>
                </c:pt>
                <c:pt idx="109">
                  <c:v>0.82010000000000005</c:v>
                </c:pt>
                <c:pt idx="110">
                  <c:v>0.8085</c:v>
                </c:pt>
                <c:pt idx="111">
                  <c:v>0.79657</c:v>
                </c:pt>
                <c:pt idx="112">
                  <c:v>0.78432000000000002</c:v>
                </c:pt>
                <c:pt idx="113">
                  <c:v>0.77175000000000138</c:v>
                </c:pt>
                <c:pt idx="114">
                  <c:v>0.758880000000001</c:v>
                </c:pt>
                <c:pt idx="115">
                  <c:v>0.74571000000000065</c:v>
                </c:pt>
                <c:pt idx="116">
                  <c:v>0.73223000000000005</c:v>
                </c:pt>
                <c:pt idx="117">
                  <c:v>0.71845999999999999</c:v>
                </c:pt>
                <c:pt idx="118">
                  <c:v>0.70440999999999998</c:v>
                </c:pt>
                <c:pt idx="119">
                  <c:v>0.69006999999999996</c:v>
                </c:pt>
                <c:pt idx="120">
                  <c:v>0.67545999999999995</c:v>
                </c:pt>
                <c:pt idx="121">
                  <c:v>0.66057999999999995</c:v>
                </c:pt>
                <c:pt idx="122">
                  <c:v>0.64542999999999995</c:v>
                </c:pt>
                <c:pt idx="123">
                  <c:v>0.63003000000000065</c:v>
                </c:pt>
                <c:pt idx="124">
                  <c:v>0.61436999999999997</c:v>
                </c:pt>
                <c:pt idx="125">
                  <c:v>0.5984699999999985</c:v>
                </c:pt>
                <c:pt idx="126">
                  <c:v>0.58232999999999957</c:v>
                </c:pt>
                <c:pt idx="127">
                  <c:v>0.56596000000000002</c:v>
                </c:pt>
                <c:pt idx="128">
                  <c:v>0.54935999999999996</c:v>
                </c:pt>
                <c:pt idx="129">
                  <c:v>0.5325299999999995</c:v>
                </c:pt>
                <c:pt idx="130">
                  <c:v>0.51549999999999996</c:v>
                </c:pt>
                <c:pt idx="131">
                  <c:v>0.49826000000000031</c:v>
                </c:pt>
                <c:pt idx="132">
                  <c:v>0.48082000000000075</c:v>
                </c:pt>
                <c:pt idx="133">
                  <c:v>0.4631900000000001</c:v>
                </c:pt>
                <c:pt idx="134">
                  <c:v>0.44537000000000032</c:v>
                </c:pt>
                <c:pt idx="135">
                  <c:v>0.42738000000000087</c:v>
                </c:pt>
                <c:pt idx="136">
                  <c:v>0.40921000000000002</c:v>
                </c:pt>
                <c:pt idx="137">
                  <c:v>0.39088000000000112</c:v>
                </c:pt>
                <c:pt idx="138">
                  <c:v>0.37240000000000056</c:v>
                </c:pt>
                <c:pt idx="139">
                  <c:v>0.35376000000000002</c:v>
                </c:pt>
                <c:pt idx="140">
                  <c:v>0.33499000000000057</c:v>
                </c:pt>
                <c:pt idx="141">
                  <c:v>0.31608000000000086</c:v>
                </c:pt>
                <c:pt idx="142">
                  <c:v>0.29704000000000008</c:v>
                </c:pt>
                <c:pt idx="143">
                  <c:v>0.27789000000000008</c:v>
                </c:pt>
                <c:pt idx="144">
                  <c:v>0.25862000000000002</c:v>
                </c:pt>
                <c:pt idx="145">
                  <c:v>0.23925000000000021</c:v>
                </c:pt>
                <c:pt idx="146">
                  <c:v>0.21978000000000028</c:v>
                </c:pt>
                <c:pt idx="147">
                  <c:v>0.20022999999999999</c:v>
                </c:pt>
                <c:pt idx="148">
                  <c:v>0.18060000000000001</c:v>
                </c:pt>
                <c:pt idx="149">
                  <c:v>0.16089000000000001</c:v>
                </c:pt>
                <c:pt idx="150">
                  <c:v>0.14112</c:v>
                </c:pt>
                <c:pt idx="151">
                  <c:v>0.1212900000000002</c:v>
                </c:pt>
                <c:pt idx="152">
                  <c:v>0.10142000000000002</c:v>
                </c:pt>
                <c:pt idx="153">
                  <c:v>8.1502000000000005E-2</c:v>
                </c:pt>
                <c:pt idx="154">
                  <c:v>6.1553999999999998E-2</c:v>
                </c:pt>
                <c:pt idx="155">
                  <c:v>4.1581E-2</c:v>
                </c:pt>
                <c:pt idx="156">
                  <c:v>2.1590999999999999E-2</c:v>
                </c:pt>
                <c:pt idx="157">
                  <c:v>1.5927000000000024E-3</c:v>
                </c:pt>
                <c:pt idx="158">
                  <c:v>-1.8405999999999999E-2</c:v>
                </c:pt>
                <c:pt idx="159">
                  <c:v>-3.8398000000000002E-2</c:v>
                </c:pt>
                <c:pt idx="160">
                  <c:v>-5.8374000000000002E-2</c:v>
                </c:pt>
                <c:pt idx="161">
                  <c:v>-7.8326999999999994E-2</c:v>
                </c:pt>
                <c:pt idx="162">
                  <c:v>-9.8249000000000003E-2</c:v>
                </c:pt>
                <c:pt idx="163">
                  <c:v>-0.11813000000000012</c:v>
                </c:pt>
                <c:pt idx="164">
                  <c:v>-0.13797000000000001</c:v>
                </c:pt>
                <c:pt idx="165">
                  <c:v>-0.15775000000000028</c:v>
                </c:pt>
                <c:pt idx="166">
                  <c:v>-0.17746000000000031</c:v>
                </c:pt>
                <c:pt idx="167">
                  <c:v>-0.19711000000000001</c:v>
                </c:pt>
                <c:pt idx="168">
                  <c:v>-0.21668000000000001</c:v>
                </c:pt>
                <c:pt idx="169">
                  <c:v>-0.23616000000000001</c:v>
                </c:pt>
                <c:pt idx="170">
                  <c:v>-0.25554000000000004</c:v>
                </c:pt>
                <c:pt idx="171">
                  <c:v>-0.27482000000000056</c:v>
                </c:pt>
                <c:pt idx="172">
                  <c:v>-0.29400000000000032</c:v>
                </c:pt>
                <c:pt idx="173">
                  <c:v>-0.31305000000000038</c:v>
                </c:pt>
                <c:pt idx="174">
                  <c:v>-0.33199000000000056</c:v>
                </c:pt>
                <c:pt idx="175">
                  <c:v>-0.35078000000000031</c:v>
                </c:pt>
                <c:pt idx="176">
                  <c:v>-0.36944000000000032</c:v>
                </c:pt>
                <c:pt idx="177">
                  <c:v>-0.38795000000000063</c:v>
                </c:pt>
                <c:pt idx="178">
                  <c:v>-0.40631000000000056</c:v>
                </c:pt>
                <c:pt idx="179">
                  <c:v>-0.42450000000000032</c:v>
                </c:pt>
                <c:pt idx="180">
                  <c:v>-0.44252000000000002</c:v>
                </c:pt>
                <c:pt idx="181">
                  <c:v>-0.4603700000000005</c:v>
                </c:pt>
                <c:pt idx="182">
                  <c:v>-0.47803000000000001</c:v>
                </c:pt>
                <c:pt idx="183">
                  <c:v>-0.49550000000000038</c:v>
                </c:pt>
                <c:pt idx="184">
                  <c:v>-0.5127699999999995</c:v>
                </c:pt>
                <c:pt idx="185">
                  <c:v>-0.52983999999999998</c:v>
                </c:pt>
                <c:pt idx="186">
                  <c:v>-0.54669000000000112</c:v>
                </c:pt>
                <c:pt idx="187">
                  <c:v>-0.56333</c:v>
                </c:pt>
                <c:pt idx="188">
                  <c:v>-0.57974000000000125</c:v>
                </c:pt>
                <c:pt idx="189">
                  <c:v>-0.59592000000000001</c:v>
                </c:pt>
                <c:pt idx="190">
                  <c:v>-0.61186000000000063</c:v>
                </c:pt>
                <c:pt idx="191">
                  <c:v>-0.62755000000000005</c:v>
                </c:pt>
                <c:pt idx="192">
                  <c:v>-0.64300000000000113</c:v>
                </c:pt>
                <c:pt idx="193">
                  <c:v>-0.65819000000000139</c:v>
                </c:pt>
                <c:pt idx="194">
                  <c:v>-0.67311000000000065</c:v>
                </c:pt>
                <c:pt idx="195">
                  <c:v>-0.68776999999999999</c:v>
                </c:pt>
                <c:pt idx="196">
                  <c:v>-0.70215000000000005</c:v>
                </c:pt>
                <c:pt idx="197">
                  <c:v>-0.71625000000000005</c:v>
                </c:pt>
                <c:pt idx="198">
                  <c:v>-0.73006000000000004</c:v>
                </c:pt>
                <c:pt idx="199">
                  <c:v>-0.74358000000000002</c:v>
                </c:pt>
                <c:pt idx="200">
                  <c:v>-0.75680000000000125</c:v>
                </c:pt>
                <c:pt idx="201">
                  <c:v>-0.76972000000000163</c:v>
                </c:pt>
                <c:pt idx="202">
                  <c:v>-0.78234000000000004</c:v>
                </c:pt>
                <c:pt idx="203">
                  <c:v>-0.79464000000000112</c:v>
                </c:pt>
                <c:pt idx="204">
                  <c:v>-0.80662000000000111</c:v>
                </c:pt>
                <c:pt idx="205">
                  <c:v>-0.81828000000000001</c:v>
                </c:pt>
                <c:pt idx="206">
                  <c:v>-0.82961000000000062</c:v>
                </c:pt>
                <c:pt idx="207">
                  <c:v>-0.84061000000000063</c:v>
                </c:pt>
                <c:pt idx="208">
                  <c:v>-0.85126999999999997</c:v>
                </c:pt>
                <c:pt idx="209">
                  <c:v>-0.86160000000000125</c:v>
                </c:pt>
                <c:pt idx="210">
                  <c:v>-0.87158000000000002</c:v>
                </c:pt>
                <c:pt idx="211">
                  <c:v>-0.88120999999999949</c:v>
                </c:pt>
                <c:pt idx="212">
                  <c:v>-0.89047999999999949</c:v>
                </c:pt>
                <c:pt idx="213">
                  <c:v>-0.89940999999999949</c:v>
                </c:pt>
                <c:pt idx="214">
                  <c:v>-0.90797000000000005</c:v>
                </c:pt>
                <c:pt idx="215">
                  <c:v>-0.91617000000000004</c:v>
                </c:pt>
                <c:pt idx="216">
                  <c:v>-0.92400000000000004</c:v>
                </c:pt>
                <c:pt idx="217">
                  <c:v>-0.93145999999999951</c:v>
                </c:pt>
                <c:pt idx="218">
                  <c:v>-0.93855</c:v>
                </c:pt>
                <c:pt idx="219">
                  <c:v>-0.94527000000000005</c:v>
                </c:pt>
                <c:pt idx="220">
                  <c:v>-0.95160000000000111</c:v>
                </c:pt>
                <c:pt idx="221">
                  <c:v>-0.95755999999999997</c:v>
                </c:pt>
                <c:pt idx="222">
                  <c:v>-0.96313000000000004</c:v>
                </c:pt>
                <c:pt idx="223">
                  <c:v>-0.96831999999999996</c:v>
                </c:pt>
                <c:pt idx="224">
                  <c:v>-0.97311999999999999</c:v>
                </c:pt>
                <c:pt idx="225">
                  <c:v>-0.97753000000000001</c:v>
                </c:pt>
                <c:pt idx="226">
                  <c:v>-0.98154999999999959</c:v>
                </c:pt>
                <c:pt idx="227">
                  <c:v>-0.9851799999999995</c:v>
                </c:pt>
                <c:pt idx="228">
                  <c:v>-0.98840999999999957</c:v>
                </c:pt>
                <c:pt idx="229">
                  <c:v>-0.99124999999999996</c:v>
                </c:pt>
                <c:pt idx="230">
                  <c:v>-0.99368999999999996</c:v>
                </c:pt>
                <c:pt idx="231">
                  <c:v>-0.99573999999999996</c:v>
                </c:pt>
                <c:pt idx="232">
                  <c:v>-0.99737999999999949</c:v>
                </c:pt>
                <c:pt idx="233">
                  <c:v>-0.99863000000000002</c:v>
                </c:pt>
                <c:pt idx="234">
                  <c:v>-0.99947999999999959</c:v>
                </c:pt>
                <c:pt idx="235">
                  <c:v>-0.99992000000000003</c:v>
                </c:pt>
                <c:pt idx="236">
                  <c:v>-0.99997000000000003</c:v>
                </c:pt>
                <c:pt idx="237">
                  <c:v>-0.99961999999999951</c:v>
                </c:pt>
                <c:pt idx="238">
                  <c:v>-0.99887000000000004</c:v>
                </c:pt>
                <c:pt idx="239">
                  <c:v>-0.99772000000000005</c:v>
                </c:pt>
                <c:pt idx="240">
                  <c:v>-0.99615999999999949</c:v>
                </c:pt>
                <c:pt idx="241">
                  <c:v>-0.99421999999999899</c:v>
                </c:pt>
                <c:pt idx="242">
                  <c:v>-0.99187000000000003</c:v>
                </c:pt>
                <c:pt idx="243">
                  <c:v>-0.98912999999999951</c:v>
                </c:pt>
                <c:pt idx="244">
                  <c:v>-0.98599000000000003</c:v>
                </c:pt>
                <c:pt idx="245">
                  <c:v>-0.98244999999999949</c:v>
                </c:pt>
                <c:pt idx="246">
                  <c:v>-0.97853000000000001</c:v>
                </c:pt>
                <c:pt idx="247">
                  <c:v>-0.97421000000000002</c:v>
                </c:pt>
                <c:pt idx="248">
                  <c:v>-0.96950000000000003</c:v>
                </c:pt>
                <c:pt idx="249">
                  <c:v>-0.96440999999999999</c:v>
                </c:pt>
                <c:pt idx="250">
                  <c:v>-0.95891999999999999</c:v>
                </c:pt>
                <c:pt idx="251">
                  <c:v>-0.95306000000000002</c:v>
                </c:pt>
                <c:pt idx="252">
                  <c:v>-0.94681000000000004</c:v>
                </c:pt>
                <c:pt idx="253">
                  <c:v>-0.94018999999999997</c:v>
                </c:pt>
                <c:pt idx="254">
                  <c:v>-0.93318999999999996</c:v>
                </c:pt>
                <c:pt idx="255">
                  <c:v>-0.92581000000000002</c:v>
                </c:pt>
                <c:pt idx="256">
                  <c:v>-0.91807000000000005</c:v>
                </c:pt>
                <c:pt idx="257">
                  <c:v>-0.90995999999999999</c:v>
                </c:pt>
                <c:pt idx="258">
                  <c:v>-0.9014799999999995</c:v>
                </c:pt>
                <c:pt idx="259">
                  <c:v>-0.89265000000000005</c:v>
                </c:pt>
                <c:pt idx="260">
                  <c:v>-0.88344999999999996</c:v>
                </c:pt>
                <c:pt idx="261">
                  <c:v>-0.87391000000000063</c:v>
                </c:pt>
                <c:pt idx="262">
                  <c:v>-0.86400999999999994</c:v>
                </c:pt>
                <c:pt idx="263">
                  <c:v>-0.85377000000000125</c:v>
                </c:pt>
                <c:pt idx="264">
                  <c:v>-0.84319000000000099</c:v>
                </c:pt>
                <c:pt idx="265">
                  <c:v>-0.83226999999999951</c:v>
                </c:pt>
                <c:pt idx="266">
                  <c:v>-0.82101000000000002</c:v>
                </c:pt>
                <c:pt idx="267">
                  <c:v>-0.80942999999999998</c:v>
                </c:pt>
                <c:pt idx="268">
                  <c:v>-0.79752999999999996</c:v>
                </c:pt>
                <c:pt idx="269">
                  <c:v>-0.7853</c:v>
                </c:pt>
                <c:pt idx="270">
                  <c:v>-0.77276000000000111</c:v>
                </c:pt>
                <c:pt idx="271">
                  <c:v>-0.75992000000000126</c:v>
                </c:pt>
                <c:pt idx="272">
                  <c:v>-0.74677000000000138</c:v>
                </c:pt>
                <c:pt idx="273">
                  <c:v>-0.73331999999999997</c:v>
                </c:pt>
                <c:pt idx="274">
                  <c:v>-0.71957000000000004</c:v>
                </c:pt>
                <c:pt idx="275">
                  <c:v>-0.7055399999999995</c:v>
                </c:pt>
                <c:pt idx="276">
                  <c:v>-0.69123000000000001</c:v>
                </c:pt>
                <c:pt idx="277">
                  <c:v>-0.67664000000000224</c:v>
                </c:pt>
                <c:pt idx="278">
                  <c:v>-0.66178000000000126</c:v>
                </c:pt>
                <c:pt idx="279">
                  <c:v>-0.6466500000000015</c:v>
                </c:pt>
                <c:pt idx="280">
                  <c:v>-0.631270000000001</c:v>
                </c:pt>
                <c:pt idx="281">
                  <c:v>-0.61563000000000112</c:v>
                </c:pt>
                <c:pt idx="282">
                  <c:v>-0.59975000000000001</c:v>
                </c:pt>
                <c:pt idx="283">
                  <c:v>-0.58362000000000003</c:v>
                </c:pt>
                <c:pt idx="284">
                  <c:v>-0.56727000000000005</c:v>
                </c:pt>
                <c:pt idx="285">
                  <c:v>-0.55069000000000112</c:v>
                </c:pt>
                <c:pt idx="286">
                  <c:v>-0.53388000000000002</c:v>
                </c:pt>
                <c:pt idx="287">
                  <c:v>-0.51687000000000005</c:v>
                </c:pt>
                <c:pt idx="288">
                  <c:v>-0.49964000000000008</c:v>
                </c:pt>
                <c:pt idx="289">
                  <c:v>-0.48222000000000032</c:v>
                </c:pt>
                <c:pt idx="290">
                  <c:v>-0.46460000000000001</c:v>
                </c:pt>
                <c:pt idx="291">
                  <c:v>-0.44679999999999997</c:v>
                </c:pt>
                <c:pt idx="292">
                  <c:v>-0.42882000000000076</c:v>
                </c:pt>
                <c:pt idx="293">
                  <c:v>-0.41067000000000031</c:v>
                </c:pt>
                <c:pt idx="294">
                  <c:v>-0.39235000000000075</c:v>
                </c:pt>
                <c:pt idx="295">
                  <c:v>-0.37388000000000093</c:v>
                </c:pt>
                <c:pt idx="296">
                  <c:v>-0.35525000000000001</c:v>
                </c:pt>
                <c:pt idx="297">
                  <c:v>-0.33649000000000057</c:v>
                </c:pt>
                <c:pt idx="298">
                  <c:v>-0.31759000000000032</c:v>
                </c:pt>
                <c:pt idx="299">
                  <c:v>-0.29856000000000038</c:v>
                </c:pt>
                <c:pt idx="300">
                  <c:v>-0.2794200000000005</c:v>
                </c:pt>
                <c:pt idx="301">
                  <c:v>-0.26016</c:v>
                </c:pt>
                <c:pt idx="302">
                  <c:v>-0.24080000000000001</c:v>
                </c:pt>
                <c:pt idx="303">
                  <c:v>-0.22134000000000001</c:v>
                </c:pt>
                <c:pt idx="304">
                  <c:v>-0.20179000000000025</c:v>
                </c:pt>
                <c:pt idx="305">
                  <c:v>-0.18215999999999999</c:v>
                </c:pt>
                <c:pt idx="306">
                  <c:v>-0.16245999999999999</c:v>
                </c:pt>
                <c:pt idx="307">
                  <c:v>-0.14269999999999999</c:v>
                </c:pt>
                <c:pt idx="308">
                  <c:v>-0.12286999999999998</c:v>
                </c:pt>
                <c:pt idx="309">
                  <c:v>-0.10299999999999998</c:v>
                </c:pt>
                <c:pt idx="310">
                  <c:v>-8.3089000000000024E-2</c:v>
                </c:pt>
                <c:pt idx="311">
                  <c:v>-6.3143000000000005E-2</c:v>
                </c:pt>
                <c:pt idx="312">
                  <c:v>-4.3172000000000002E-2</c:v>
                </c:pt>
                <c:pt idx="313">
                  <c:v>-2.3182999999999988E-2</c:v>
                </c:pt>
                <c:pt idx="314">
                  <c:v>-3.1853000000000055E-3</c:v>
                </c:pt>
                <c:pt idx="315">
                  <c:v>1.6813999999999999E-2</c:v>
                </c:pt>
                <c:pt idx="316">
                  <c:v>3.6806000000000012E-2</c:v>
                </c:pt>
                <c:pt idx="317">
                  <c:v>5.6784000000000022E-2</c:v>
                </c:pt>
                <c:pt idx="318">
                  <c:v>7.6739000000000002E-2</c:v>
                </c:pt>
                <c:pt idx="319">
                  <c:v>9.6664000000000222E-2</c:v>
                </c:pt>
                <c:pt idx="320">
                  <c:v>0.11655</c:v>
                </c:pt>
                <c:pt idx="321">
                  <c:v>0.13639000000000001</c:v>
                </c:pt>
                <c:pt idx="322">
                  <c:v>0.15617</c:v>
                </c:pt>
                <c:pt idx="323">
                  <c:v>0.17588999999999999</c:v>
                </c:pt>
                <c:pt idx="324">
                  <c:v>0.19555</c:v>
                </c:pt>
                <c:pt idx="325">
                  <c:v>0.21512000000000001</c:v>
                </c:pt>
                <c:pt idx="326">
                  <c:v>0.23461000000000001</c:v>
                </c:pt>
                <c:pt idx="327">
                  <c:v>0.254</c:v>
                </c:pt>
                <c:pt idx="328">
                  <c:v>0.27329000000000003</c:v>
                </c:pt>
                <c:pt idx="329">
                  <c:v>0.29248000000000063</c:v>
                </c:pt>
                <c:pt idx="330">
                  <c:v>0.31154000000000032</c:v>
                </c:pt>
                <c:pt idx="331">
                  <c:v>0.33048000000000094</c:v>
                </c:pt>
                <c:pt idx="332">
                  <c:v>0.3492900000000001</c:v>
                </c:pt>
                <c:pt idx="333">
                  <c:v>0.36796000000000056</c:v>
                </c:pt>
                <c:pt idx="334">
                  <c:v>0.38648000000000093</c:v>
                </c:pt>
                <c:pt idx="335">
                  <c:v>0.40485000000000032</c:v>
                </c:pt>
                <c:pt idx="336">
                  <c:v>0.42306000000000032</c:v>
                </c:pt>
                <c:pt idx="337">
                  <c:v>0.44109000000000004</c:v>
                </c:pt>
                <c:pt idx="338">
                  <c:v>0.45895000000000002</c:v>
                </c:pt>
                <c:pt idx="339">
                  <c:v>0.47663</c:v>
                </c:pt>
                <c:pt idx="340">
                  <c:v>0.49411000000000038</c:v>
                </c:pt>
                <c:pt idx="341">
                  <c:v>0.51139999999999997</c:v>
                </c:pt>
                <c:pt idx="342">
                  <c:v>0.52847999999999951</c:v>
                </c:pt>
                <c:pt idx="343">
                  <c:v>0.54535999999999996</c:v>
                </c:pt>
                <c:pt idx="344">
                  <c:v>0.56201000000000001</c:v>
                </c:pt>
                <c:pt idx="345">
                  <c:v>0.57843999999999951</c:v>
                </c:pt>
                <c:pt idx="346">
                  <c:v>0.5946399999999995</c:v>
                </c:pt>
                <c:pt idx="347">
                  <c:v>0.61060000000000125</c:v>
                </c:pt>
                <c:pt idx="348">
                  <c:v>0.62631000000000003</c:v>
                </c:pt>
                <c:pt idx="349">
                  <c:v>0.64178000000000113</c:v>
                </c:pt>
                <c:pt idx="350">
                  <c:v>0.65699000000000163</c:v>
                </c:pt>
                <c:pt idx="351">
                  <c:v>0.67193000000000125</c:v>
                </c:pt>
                <c:pt idx="352">
                  <c:v>0.68661000000000005</c:v>
                </c:pt>
                <c:pt idx="353">
                  <c:v>0.70101000000000002</c:v>
                </c:pt>
                <c:pt idx="354">
                  <c:v>0.71513000000000004</c:v>
                </c:pt>
                <c:pt idx="355">
                  <c:v>0.72897000000000112</c:v>
                </c:pt>
                <c:pt idx="356">
                  <c:v>0.74251</c:v>
                </c:pt>
                <c:pt idx="357">
                  <c:v>0.75576000000000065</c:v>
                </c:pt>
                <c:pt idx="358">
                  <c:v>0.76871000000000111</c:v>
                </c:pt>
                <c:pt idx="359">
                  <c:v>0.78134000000000003</c:v>
                </c:pt>
                <c:pt idx="360">
                  <c:v>0.79366999999999999</c:v>
                </c:pt>
                <c:pt idx="361">
                  <c:v>0.80567999999999995</c:v>
                </c:pt>
                <c:pt idx="362">
                  <c:v>0.81735999999999998</c:v>
                </c:pt>
                <c:pt idx="363">
                  <c:v>0.82872000000000112</c:v>
                </c:pt>
                <c:pt idx="364">
                  <c:v>0.839750000000001</c:v>
                </c:pt>
                <c:pt idx="365">
                  <c:v>0.85043999999999997</c:v>
                </c:pt>
                <c:pt idx="366">
                  <c:v>0.86079000000000161</c:v>
                </c:pt>
                <c:pt idx="367">
                  <c:v>0.87078999999999995</c:v>
                </c:pt>
                <c:pt idx="368">
                  <c:v>0.88044999999999951</c:v>
                </c:pt>
                <c:pt idx="369">
                  <c:v>0.88976</c:v>
                </c:pt>
                <c:pt idx="370">
                  <c:v>0.89871000000000001</c:v>
                </c:pt>
                <c:pt idx="371">
                  <c:v>0.9073</c:v>
                </c:pt>
                <c:pt idx="372">
                  <c:v>0.91552999999999951</c:v>
                </c:pt>
                <c:pt idx="373">
                  <c:v>0.92339000000000004</c:v>
                </c:pt>
                <c:pt idx="374">
                  <c:v>0.93088000000000004</c:v>
                </c:pt>
                <c:pt idx="375">
                  <c:v>0.93799999999999994</c:v>
                </c:pt>
                <c:pt idx="376">
                  <c:v>0.94474000000000125</c:v>
                </c:pt>
                <c:pt idx="377">
                  <c:v>0.95111000000000001</c:v>
                </c:pt>
                <c:pt idx="378">
                  <c:v>0.95709999999999995</c:v>
                </c:pt>
                <c:pt idx="379">
                  <c:v>0.96270000000000111</c:v>
                </c:pt>
                <c:pt idx="380">
                  <c:v>0.96792000000000111</c:v>
                </c:pt>
                <c:pt idx="381">
                  <c:v>0.97275000000000111</c:v>
                </c:pt>
                <c:pt idx="382">
                  <c:v>0.97719000000000111</c:v>
                </c:pt>
                <c:pt idx="383">
                  <c:v>0.98124</c:v>
                </c:pt>
                <c:pt idx="384">
                  <c:v>0.9849</c:v>
                </c:pt>
                <c:pt idx="385">
                  <c:v>0.98816999999999899</c:v>
                </c:pt>
                <c:pt idx="386">
                  <c:v>0.99104000000000003</c:v>
                </c:pt>
                <c:pt idx="387">
                  <c:v>0.99350999999999956</c:v>
                </c:pt>
                <c:pt idx="388">
                  <c:v>0.99558999999999886</c:v>
                </c:pt>
                <c:pt idx="389">
                  <c:v>0.99725999999999959</c:v>
                </c:pt>
                <c:pt idx="390">
                  <c:v>0.99853999999999887</c:v>
                </c:pt>
                <c:pt idx="391">
                  <c:v>0.99941999999999886</c:v>
                </c:pt>
                <c:pt idx="392">
                  <c:v>0.99990000000000001</c:v>
                </c:pt>
                <c:pt idx="393">
                  <c:v>0.99997999999999998</c:v>
                </c:pt>
                <c:pt idx="394">
                  <c:v>0.99965999999999999</c:v>
                </c:pt>
                <c:pt idx="395">
                  <c:v>0.99894000000000005</c:v>
                </c:pt>
                <c:pt idx="396">
                  <c:v>0.99782000000000004</c:v>
                </c:pt>
                <c:pt idx="397">
                  <c:v>0.99629999999999996</c:v>
                </c:pt>
                <c:pt idx="398">
                  <c:v>0.99439</c:v>
                </c:pt>
                <c:pt idx="399">
                  <c:v>0.99207000000000001</c:v>
                </c:pt>
                <c:pt idx="400">
                  <c:v>0.98935999999999957</c:v>
                </c:pt>
                <c:pt idx="401">
                  <c:v>0.98624999999999996</c:v>
                </c:pt>
                <c:pt idx="402">
                  <c:v>0.98275000000000001</c:v>
                </c:pt>
                <c:pt idx="403">
                  <c:v>0.978850000000001</c:v>
                </c:pt>
                <c:pt idx="404">
                  <c:v>0.97457000000000005</c:v>
                </c:pt>
                <c:pt idx="405">
                  <c:v>0.96989000000000125</c:v>
                </c:pt>
                <c:pt idx="406">
                  <c:v>0.96483000000000063</c:v>
                </c:pt>
                <c:pt idx="407">
                  <c:v>0.9593699999999995</c:v>
                </c:pt>
                <c:pt idx="408">
                  <c:v>0.95354000000000005</c:v>
                </c:pt>
                <c:pt idx="409">
                  <c:v>0.94733000000000001</c:v>
                </c:pt>
                <c:pt idx="410">
                  <c:v>0.94073000000000062</c:v>
                </c:pt>
                <c:pt idx="411">
                  <c:v>0.93376000000000003</c:v>
                </c:pt>
                <c:pt idx="412">
                  <c:v>0.92642000000000002</c:v>
                </c:pt>
                <c:pt idx="413">
                  <c:v>0.91870000000000063</c:v>
                </c:pt>
                <c:pt idx="414">
                  <c:v>0.91061999999999999</c:v>
                </c:pt>
                <c:pt idx="415">
                  <c:v>0.90217000000000003</c:v>
                </c:pt>
                <c:pt idx="416">
                  <c:v>0.89335999999999949</c:v>
                </c:pt>
                <c:pt idx="417">
                  <c:v>0.88419999999999999</c:v>
                </c:pt>
                <c:pt idx="418">
                  <c:v>0.87468000000000112</c:v>
                </c:pt>
                <c:pt idx="419">
                  <c:v>0.86481000000000063</c:v>
                </c:pt>
                <c:pt idx="420">
                  <c:v>0.85460000000000125</c:v>
                </c:pt>
                <c:pt idx="421">
                  <c:v>0.84404000000000112</c:v>
                </c:pt>
                <c:pt idx="422">
                  <c:v>0.83314999999999995</c:v>
                </c:pt>
                <c:pt idx="423">
                  <c:v>0.82191999999999998</c:v>
                </c:pt>
                <c:pt idx="424">
                  <c:v>0.81037000000000003</c:v>
                </c:pt>
                <c:pt idx="425">
                  <c:v>0.79849000000000003</c:v>
                </c:pt>
                <c:pt idx="426">
                  <c:v>0.78629000000000004</c:v>
                </c:pt>
                <c:pt idx="427">
                  <c:v>0.77377000000000162</c:v>
                </c:pt>
                <c:pt idx="428">
                  <c:v>0.76095000000000113</c:v>
                </c:pt>
                <c:pt idx="429">
                  <c:v>0.74782000000000126</c:v>
                </c:pt>
                <c:pt idx="430">
                  <c:v>0.73440000000000005</c:v>
                </c:pt>
                <c:pt idx="431">
                  <c:v>0.72068000000000065</c:v>
                </c:pt>
                <c:pt idx="432">
                  <c:v>0.70667000000000113</c:v>
                </c:pt>
                <c:pt idx="433">
                  <c:v>0.69238</c:v>
                </c:pt>
                <c:pt idx="434">
                  <c:v>0.67781000000000124</c:v>
                </c:pt>
                <c:pt idx="435">
                  <c:v>0.66296999999999995</c:v>
                </c:pt>
                <c:pt idx="436">
                  <c:v>0.64786000000000099</c:v>
                </c:pt>
                <c:pt idx="437">
                  <c:v>0.63249999999999995</c:v>
                </c:pt>
                <c:pt idx="438">
                  <c:v>0.61688000000000065</c:v>
                </c:pt>
                <c:pt idx="439">
                  <c:v>0.601020000000001</c:v>
                </c:pt>
                <c:pt idx="440">
                  <c:v>0.58492</c:v>
                </c:pt>
                <c:pt idx="441">
                  <c:v>0.56857999999999997</c:v>
                </c:pt>
                <c:pt idx="442">
                  <c:v>0.55201</c:v>
                </c:pt>
                <c:pt idx="443">
                  <c:v>0.53522999999999998</c:v>
                </c:pt>
                <c:pt idx="444">
                  <c:v>0.51822999999999997</c:v>
                </c:pt>
                <c:pt idx="445">
                  <c:v>0.50102000000000002</c:v>
                </c:pt>
                <c:pt idx="446">
                  <c:v>0.48361000000000032</c:v>
                </c:pt>
                <c:pt idx="447">
                  <c:v>0.46601000000000031</c:v>
                </c:pt>
                <c:pt idx="448">
                  <c:v>0.44822000000000001</c:v>
                </c:pt>
                <c:pt idx="449">
                  <c:v>0.43026000000000031</c:v>
                </c:pt>
                <c:pt idx="450">
                  <c:v>0.41212000000000032</c:v>
                </c:pt>
                <c:pt idx="451">
                  <c:v>0.39381000000000094</c:v>
                </c:pt>
                <c:pt idx="452">
                  <c:v>0.37535000000000063</c:v>
                </c:pt>
                <c:pt idx="453">
                  <c:v>0.35674</c:v>
                </c:pt>
                <c:pt idx="454">
                  <c:v>0.33799000000000057</c:v>
                </c:pt>
                <c:pt idx="455">
                  <c:v>0.31910000000000038</c:v>
                </c:pt>
                <c:pt idx="456">
                  <c:v>0.30008000000000057</c:v>
                </c:pt>
                <c:pt idx="457">
                  <c:v>0.28094000000000002</c:v>
                </c:pt>
                <c:pt idx="458">
                  <c:v>0.26169000000000003</c:v>
                </c:pt>
                <c:pt idx="459">
                  <c:v>0.24234000000000028</c:v>
                </c:pt>
                <c:pt idx="460">
                  <c:v>0.22289</c:v>
                </c:pt>
                <c:pt idx="461">
                  <c:v>0.20335</c:v>
                </c:pt>
                <c:pt idx="462">
                  <c:v>0.18373000000000031</c:v>
                </c:pt>
                <c:pt idx="463">
                  <c:v>0.16403000000000001</c:v>
                </c:pt>
                <c:pt idx="464">
                  <c:v>0.14427000000000001</c:v>
                </c:pt>
                <c:pt idx="465">
                  <c:v>0.12445000000000002</c:v>
                </c:pt>
                <c:pt idx="466">
                  <c:v>0.10459000000000013</c:v>
                </c:pt>
                <c:pt idx="467">
                  <c:v>8.4676000000000182E-2</c:v>
                </c:pt>
                <c:pt idx="468">
                  <c:v>6.4733000000000124E-2</c:v>
                </c:pt>
                <c:pt idx="469">
                  <c:v>4.4763000000000129E-2</c:v>
                </c:pt>
                <c:pt idx="470">
                  <c:v>2.4774999999999998E-2</c:v>
                </c:pt>
                <c:pt idx="471">
                  <c:v>4.7779000000000033E-3</c:v>
                </c:pt>
                <c:pt idx="472">
                  <c:v>-1.5221000000000005E-2</c:v>
                </c:pt>
                <c:pt idx="473">
                  <c:v>-3.521500000000001E-2</c:v>
                </c:pt>
                <c:pt idx="474">
                  <c:v>-5.5194000000000014E-2</c:v>
                </c:pt>
                <c:pt idx="475">
                  <c:v>-7.5151000000000009E-2</c:v>
                </c:pt>
                <c:pt idx="476">
                  <c:v>-9.5078000000000024E-2</c:v>
                </c:pt>
                <c:pt idx="477">
                  <c:v>-0.11497</c:v>
                </c:pt>
                <c:pt idx="478">
                  <c:v>-0.13481000000000001</c:v>
                </c:pt>
                <c:pt idx="479">
                  <c:v>-0.15460000000000004</c:v>
                </c:pt>
                <c:pt idx="480">
                  <c:v>-0.17433000000000001</c:v>
                </c:pt>
                <c:pt idx="481">
                  <c:v>-0.19398000000000001</c:v>
                </c:pt>
                <c:pt idx="482">
                  <c:v>-0.21356000000000028</c:v>
                </c:pt>
                <c:pt idx="483">
                  <c:v>-0.23305999999999999</c:v>
                </c:pt>
                <c:pt idx="484">
                  <c:v>-0.25246000000000002</c:v>
                </c:pt>
                <c:pt idx="485">
                  <c:v>-0.27176</c:v>
                </c:pt>
                <c:pt idx="486">
                  <c:v>-0.29095000000000032</c:v>
                </c:pt>
                <c:pt idx="487">
                  <c:v>-0.31003000000000008</c:v>
                </c:pt>
                <c:pt idx="488">
                  <c:v>-0.32898000000000094</c:v>
                </c:pt>
                <c:pt idx="489">
                  <c:v>-0.3478000000000005</c:v>
                </c:pt>
                <c:pt idx="490">
                  <c:v>-0.36648000000000075</c:v>
                </c:pt>
                <c:pt idx="491">
                  <c:v>-0.38501000000000063</c:v>
                </c:pt>
                <c:pt idx="492">
                  <c:v>-0.40339000000000008</c:v>
                </c:pt>
                <c:pt idx="493">
                  <c:v>-0.42161000000000032</c:v>
                </c:pt>
                <c:pt idx="494">
                  <c:v>-0.43966000000000038</c:v>
                </c:pt>
                <c:pt idx="495">
                  <c:v>-0.45754</c:v>
                </c:pt>
                <c:pt idx="496">
                  <c:v>-0.4752300000000001</c:v>
                </c:pt>
                <c:pt idx="497">
                  <c:v>-0.49273</c:v>
                </c:pt>
                <c:pt idx="498">
                  <c:v>-0.51002999999999998</c:v>
                </c:pt>
                <c:pt idx="499">
                  <c:v>-0.52712999999999999</c:v>
                </c:pt>
                <c:pt idx="500">
                  <c:v>-0.5440199999999995</c:v>
                </c:pt>
                <c:pt idx="501">
                  <c:v>-0.56069000000000113</c:v>
                </c:pt>
                <c:pt idx="502">
                  <c:v>-0.57713999999999999</c:v>
                </c:pt>
                <c:pt idx="503">
                  <c:v>-0.593359999999999</c:v>
                </c:pt>
                <c:pt idx="504">
                  <c:v>-0.60933999999999999</c:v>
                </c:pt>
                <c:pt idx="505">
                  <c:v>-0.62507000000000112</c:v>
                </c:pt>
                <c:pt idx="506">
                  <c:v>-0.64056000000000002</c:v>
                </c:pt>
                <c:pt idx="507">
                  <c:v>-0.65579000000000176</c:v>
                </c:pt>
                <c:pt idx="508">
                  <c:v>-0.67075000000000162</c:v>
                </c:pt>
                <c:pt idx="509">
                  <c:v>-0.68545</c:v>
                </c:pt>
                <c:pt idx="510">
                  <c:v>-0.69986999999999999</c:v>
                </c:pt>
                <c:pt idx="511">
                  <c:v>-0.71401999999999999</c:v>
                </c:pt>
                <c:pt idx="512">
                  <c:v>-0.72788000000000064</c:v>
                </c:pt>
                <c:pt idx="513">
                  <c:v>-0.74145000000000005</c:v>
                </c:pt>
                <c:pt idx="514">
                  <c:v>-0.75471999999999995</c:v>
                </c:pt>
                <c:pt idx="515">
                  <c:v>-0.76769000000000176</c:v>
                </c:pt>
                <c:pt idx="516">
                  <c:v>-0.78034999999999999</c:v>
                </c:pt>
                <c:pt idx="517">
                  <c:v>-0.79270000000000063</c:v>
                </c:pt>
                <c:pt idx="518">
                  <c:v>-0.80472999999999995</c:v>
                </c:pt>
                <c:pt idx="519">
                  <c:v>-0.81644000000000005</c:v>
                </c:pt>
                <c:pt idx="520">
                  <c:v>-0.82782999999999995</c:v>
                </c:pt>
                <c:pt idx="521">
                  <c:v>-0.83888000000000063</c:v>
                </c:pt>
                <c:pt idx="522">
                  <c:v>-0.84960000000000113</c:v>
                </c:pt>
                <c:pt idx="523">
                  <c:v>-0.85998000000000063</c:v>
                </c:pt>
                <c:pt idx="524">
                  <c:v>-0.87000999999999995</c:v>
                </c:pt>
                <c:pt idx="525">
                  <c:v>-0.87970000000000126</c:v>
                </c:pt>
                <c:pt idx="526">
                  <c:v>-0.88902999999999999</c:v>
                </c:pt>
                <c:pt idx="527">
                  <c:v>-0.89800999999999997</c:v>
                </c:pt>
                <c:pt idx="528">
                  <c:v>-0.90663000000000005</c:v>
                </c:pt>
                <c:pt idx="529">
                  <c:v>-0.91488000000000003</c:v>
                </c:pt>
                <c:pt idx="530">
                  <c:v>-0.92278000000000004</c:v>
                </c:pt>
                <c:pt idx="531">
                  <c:v>-0.93030000000000002</c:v>
                </c:pt>
                <c:pt idx="532">
                  <c:v>-0.93745000000000001</c:v>
                </c:pt>
                <c:pt idx="533">
                  <c:v>-0.9442199999999995</c:v>
                </c:pt>
                <c:pt idx="534">
                  <c:v>-0.95062000000000113</c:v>
                </c:pt>
                <c:pt idx="535">
                  <c:v>-0.95664000000000138</c:v>
                </c:pt>
                <c:pt idx="536">
                  <c:v>-0.96226999999999996</c:v>
                </c:pt>
                <c:pt idx="537">
                  <c:v>-0.96752000000000005</c:v>
                </c:pt>
                <c:pt idx="538">
                  <c:v>-0.97238000000000002</c:v>
                </c:pt>
                <c:pt idx="539">
                  <c:v>-0.976850000000001</c:v>
                </c:pt>
                <c:pt idx="540">
                  <c:v>-0.98094000000000003</c:v>
                </c:pt>
                <c:pt idx="541">
                  <c:v>-0.98463000000000001</c:v>
                </c:pt>
                <c:pt idx="542">
                  <c:v>-0.98792000000000002</c:v>
                </c:pt>
                <c:pt idx="543">
                  <c:v>-0.99082000000000003</c:v>
                </c:pt>
                <c:pt idx="544">
                  <c:v>-0.99332999999999949</c:v>
                </c:pt>
                <c:pt idx="545">
                  <c:v>-0.99543999999999899</c:v>
                </c:pt>
                <c:pt idx="546">
                  <c:v>-0.99714999999999998</c:v>
                </c:pt>
                <c:pt idx="547">
                  <c:v>-0.99845999999999957</c:v>
                </c:pt>
                <c:pt idx="548">
                  <c:v>-0.99936999999999887</c:v>
                </c:pt>
                <c:pt idx="549">
                  <c:v>-0.99987999999999999</c:v>
                </c:pt>
                <c:pt idx="550">
                  <c:v>-0.99999000000000005</c:v>
                </c:pt>
                <c:pt idx="551">
                  <c:v>-0.99970000000000003</c:v>
                </c:pt>
                <c:pt idx="552">
                  <c:v>-0.99900999999999951</c:v>
                </c:pt>
                <c:pt idx="553">
                  <c:v>-0.99792999999999998</c:v>
                </c:pt>
                <c:pt idx="554">
                  <c:v>-0.99643999999999899</c:v>
                </c:pt>
                <c:pt idx="555">
                  <c:v>-0.99454999999999949</c:v>
                </c:pt>
                <c:pt idx="556">
                  <c:v>-0.99226999999999888</c:v>
                </c:pt>
                <c:pt idx="557">
                  <c:v>-0.98958999999999886</c:v>
                </c:pt>
                <c:pt idx="558">
                  <c:v>-0.986509999999999</c:v>
                </c:pt>
                <c:pt idx="559">
                  <c:v>-0.98304000000000002</c:v>
                </c:pt>
                <c:pt idx="560">
                  <c:v>-0.97918000000000005</c:v>
                </c:pt>
                <c:pt idx="561">
                  <c:v>-0.97492000000000112</c:v>
                </c:pt>
                <c:pt idx="562">
                  <c:v>-0.97028000000000003</c:v>
                </c:pt>
                <c:pt idx="563">
                  <c:v>-0.96523999999999999</c:v>
                </c:pt>
                <c:pt idx="564">
                  <c:v>-0.95982000000000112</c:v>
                </c:pt>
                <c:pt idx="565">
                  <c:v>-0.95401999999999998</c:v>
                </c:pt>
                <c:pt idx="566">
                  <c:v>-0.94782999999999995</c:v>
                </c:pt>
                <c:pt idx="567">
                  <c:v>-0.94127000000000005</c:v>
                </c:pt>
                <c:pt idx="568">
                  <c:v>-0.93432999999999999</c:v>
                </c:pt>
                <c:pt idx="569">
                  <c:v>-0.92701</c:v>
                </c:pt>
                <c:pt idx="570">
                  <c:v>-0.91932999999999998</c:v>
                </c:pt>
                <c:pt idx="571">
                  <c:v>-0.91127999999999998</c:v>
                </c:pt>
                <c:pt idx="572">
                  <c:v>-0.90286</c:v>
                </c:pt>
                <c:pt idx="573">
                  <c:v>-0.89407999999999999</c:v>
                </c:pt>
                <c:pt idx="574">
                  <c:v>-0.8849399999999995</c:v>
                </c:pt>
                <c:pt idx="575">
                  <c:v>-0.87544999999999995</c:v>
                </c:pt>
                <c:pt idx="576">
                  <c:v>-0.86561000000000099</c:v>
                </c:pt>
                <c:pt idx="577">
                  <c:v>-0.85541999999999996</c:v>
                </c:pt>
                <c:pt idx="578">
                  <c:v>-0.84490000000000065</c:v>
                </c:pt>
                <c:pt idx="579">
                  <c:v>-0.83403000000000005</c:v>
                </c:pt>
                <c:pt idx="580">
                  <c:v>-0.82282999999999995</c:v>
                </c:pt>
                <c:pt idx="581">
                  <c:v>-0.81130000000000002</c:v>
                </c:pt>
                <c:pt idx="582">
                  <c:v>-0.79944000000000004</c:v>
                </c:pt>
                <c:pt idx="583">
                  <c:v>-0.78727000000000003</c:v>
                </c:pt>
                <c:pt idx="584">
                  <c:v>-0.77478000000000125</c:v>
                </c:pt>
                <c:pt idx="585">
                  <c:v>-0.76198000000000099</c:v>
                </c:pt>
                <c:pt idx="586">
                  <c:v>-0.74888000000000099</c:v>
                </c:pt>
                <c:pt idx="587">
                  <c:v>-0.73548000000000002</c:v>
                </c:pt>
                <c:pt idx="588">
                  <c:v>-0.72178000000000064</c:v>
                </c:pt>
                <c:pt idx="589">
                  <c:v>-0.70779000000000125</c:v>
                </c:pt>
                <c:pt idx="590">
                  <c:v>-0.69352999999999998</c:v>
                </c:pt>
                <c:pt idx="591">
                  <c:v>-0.67898000000000125</c:v>
                </c:pt>
                <c:pt idx="592">
                  <c:v>-0.66416000000000064</c:v>
                </c:pt>
                <c:pt idx="593">
                  <c:v>-0.64908000000000099</c:v>
                </c:pt>
                <c:pt idx="594">
                  <c:v>-0.63373000000000113</c:v>
                </c:pt>
                <c:pt idx="595">
                  <c:v>-0.61814000000000124</c:v>
                </c:pt>
                <c:pt idx="596">
                  <c:v>-0.60228999999999999</c:v>
                </c:pt>
                <c:pt idx="597">
                  <c:v>-0.58620999999999956</c:v>
                </c:pt>
                <c:pt idx="598">
                  <c:v>-0.56989000000000112</c:v>
                </c:pt>
                <c:pt idx="599">
                  <c:v>-0.55334000000000005</c:v>
                </c:pt>
                <c:pt idx="600">
                  <c:v>-0.53656999999999899</c:v>
                </c:pt>
                <c:pt idx="601">
                  <c:v>-0.51959</c:v>
                </c:pt>
                <c:pt idx="602">
                  <c:v>-0.50239999999999996</c:v>
                </c:pt>
                <c:pt idx="603">
                  <c:v>-0.4850100000000005</c:v>
                </c:pt>
                <c:pt idx="604">
                  <c:v>-0.4674200000000005</c:v>
                </c:pt>
                <c:pt idx="605">
                  <c:v>-0.44965000000000005</c:v>
                </c:pt>
                <c:pt idx="606">
                  <c:v>-0.43169000000000002</c:v>
                </c:pt>
                <c:pt idx="607">
                  <c:v>-0.41357000000000038</c:v>
                </c:pt>
                <c:pt idx="608">
                  <c:v>-0.39528000000000063</c:v>
                </c:pt>
                <c:pt idx="609">
                  <c:v>-0.3768300000000005</c:v>
                </c:pt>
                <c:pt idx="610">
                  <c:v>-0.3582300000000001</c:v>
                </c:pt>
                <c:pt idx="611">
                  <c:v>-0.33949000000000062</c:v>
                </c:pt>
                <c:pt idx="612">
                  <c:v>-0.32061000000000056</c:v>
                </c:pt>
                <c:pt idx="613">
                  <c:v>-0.30160000000000031</c:v>
                </c:pt>
                <c:pt idx="614">
                  <c:v>-0.2824700000000005</c:v>
                </c:pt>
                <c:pt idx="615">
                  <c:v>-0.26322999999999996</c:v>
                </c:pt>
                <c:pt idx="616">
                  <c:v>-0.24389000000000025</c:v>
                </c:pt>
                <c:pt idx="617">
                  <c:v>-0.22444000000000028</c:v>
                </c:pt>
                <c:pt idx="618">
                  <c:v>-0.20491000000000031</c:v>
                </c:pt>
                <c:pt idx="619">
                  <c:v>-0.18529000000000037</c:v>
                </c:pt>
                <c:pt idx="620">
                  <c:v>-0.1656</c:v>
                </c:pt>
                <c:pt idx="621">
                  <c:v>-0.14585000000000001</c:v>
                </c:pt>
                <c:pt idx="622">
                  <c:v>-0.12603</c:v>
                </c:pt>
                <c:pt idx="623">
                  <c:v>-0.10617000000000013</c:v>
                </c:pt>
                <c:pt idx="624">
                  <c:v>-8.626300000000002E-2</c:v>
                </c:pt>
                <c:pt idx="625">
                  <c:v>-6.632200000000002E-2</c:v>
                </c:pt>
                <c:pt idx="626">
                  <c:v>-4.6353999999999999E-2</c:v>
                </c:pt>
                <c:pt idx="627">
                  <c:v>-2.6367999999999999E-2</c:v>
                </c:pt>
                <c:pt idx="628">
                  <c:v>-6.370600000000011E-3</c:v>
                </c:pt>
              </c:numCache>
            </c:numRef>
          </c:yVal>
          <c:smooth val="0"/>
        </c:ser>
        <c:dLbls>
          <c:showLegendKey val="0"/>
          <c:showVal val="0"/>
          <c:showCatName val="0"/>
          <c:showSerName val="0"/>
          <c:showPercent val="0"/>
          <c:showBubbleSize val="0"/>
        </c:dLbls>
        <c:axId val="255656704"/>
        <c:axId val="255658624"/>
      </c:scatterChart>
      <c:valAx>
        <c:axId val="255656704"/>
        <c:scaling>
          <c:orientation val="minMax"/>
          <c:max val="6.29"/>
          <c:min val="0"/>
        </c:scaling>
        <c:delete val="0"/>
        <c:axPos val="b"/>
        <c:title>
          <c:tx>
            <c:rich>
              <a:bodyPr/>
              <a:lstStyle/>
              <a:p>
                <a:pPr>
                  <a:defRPr sz="2800"/>
                </a:pPr>
                <a:r>
                  <a:rPr lang="en-US" sz="2800"/>
                  <a:t>Time (secs)</a:t>
                </a:r>
              </a:p>
            </c:rich>
          </c:tx>
          <c:layout>
            <c:manualLayout>
              <c:xMode val="edge"/>
              <c:yMode val="edge"/>
              <c:x val="0.77365499769215829"/>
              <c:y val="0.2931860060239454"/>
            </c:manualLayout>
          </c:layout>
          <c:overlay val="0"/>
        </c:title>
        <c:numFmt formatCode="General" sourceLinked="1"/>
        <c:majorTickMark val="out"/>
        <c:minorTickMark val="none"/>
        <c:tickLblPos val="nextTo"/>
        <c:txPr>
          <a:bodyPr/>
          <a:lstStyle/>
          <a:p>
            <a:pPr>
              <a:defRPr sz="100">
                <a:solidFill>
                  <a:schemeClr val="bg1"/>
                </a:solidFill>
              </a:defRPr>
            </a:pPr>
            <a:endParaRPr lang="en-US"/>
          </a:p>
        </c:txPr>
        <c:crossAx val="255658624"/>
        <c:crosses val="autoZero"/>
        <c:crossBetween val="midCat"/>
        <c:majorUnit val="1.57"/>
      </c:valAx>
      <c:valAx>
        <c:axId val="255658624"/>
        <c:scaling>
          <c:orientation val="minMax"/>
          <c:max val="1"/>
          <c:min val="-1"/>
        </c:scaling>
        <c:delete val="0"/>
        <c:axPos val="l"/>
        <c:numFmt formatCode="General" sourceLinked="1"/>
        <c:majorTickMark val="out"/>
        <c:minorTickMark val="none"/>
        <c:tickLblPos val="nextTo"/>
        <c:txPr>
          <a:bodyPr/>
          <a:lstStyle/>
          <a:p>
            <a:pPr>
              <a:defRPr sz="100">
                <a:solidFill>
                  <a:schemeClr val="bg1"/>
                </a:solidFill>
              </a:defRPr>
            </a:pPr>
            <a:endParaRPr lang="en-US"/>
          </a:p>
        </c:txPr>
        <c:crossAx val="25565670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01075635096408"/>
          <c:y val="4.7512832227029629E-2"/>
          <c:w val="0.84319952310453761"/>
          <c:h val="0.72539493460753335"/>
        </c:manualLayout>
      </c:layout>
      <c:barChart>
        <c:barDir val="col"/>
        <c:grouping val="clustered"/>
        <c:varyColors val="0"/>
        <c:ser>
          <c:idx val="0"/>
          <c:order val="0"/>
          <c:tx>
            <c:v>nulling</c:v>
          </c:tx>
          <c:invertIfNegative val="0"/>
          <c:errBars>
            <c:errBarType val="both"/>
            <c:errValType val="cust"/>
            <c:noEndCap val="0"/>
            <c:plus>
              <c:numRef>
                <c:f>nulling!$G$6:$G$9</c:f>
                <c:numCache>
                  <c:formatCode>General</c:formatCode>
                  <c:ptCount val="4"/>
                  <c:pt idx="0">
                    <c:v>9.2500000000000152E-2</c:v>
                  </c:pt>
                  <c:pt idx="1">
                    <c:v>0.255</c:v>
                  </c:pt>
                  <c:pt idx="2">
                    <c:v>0.13250000000000001</c:v>
                  </c:pt>
                  <c:pt idx="3">
                    <c:v>0.25750000000000001</c:v>
                  </c:pt>
                </c:numCache>
              </c:numRef>
            </c:plus>
            <c:minus>
              <c:numRef>
                <c:f>nulling!$H$6:$H$9</c:f>
                <c:numCache>
                  <c:formatCode>General</c:formatCode>
                  <c:ptCount val="4"/>
                  <c:pt idx="0">
                    <c:v>5.7500000000000016E-2</c:v>
                  </c:pt>
                  <c:pt idx="1">
                    <c:v>0.115</c:v>
                  </c:pt>
                  <c:pt idx="2">
                    <c:v>0.13750000000000001</c:v>
                  </c:pt>
                  <c:pt idx="3">
                    <c:v>0.2225</c:v>
                  </c:pt>
                </c:numCache>
              </c:numRef>
            </c:minus>
          </c:errBars>
          <c:cat>
            <c:strRef>
              <c:f>nulling!$A$1:$A$5</c:f>
              <c:strCache>
                <c:ptCount val="5"/>
                <c:pt idx="0">
                  <c:v>10</c:v>
                </c:pt>
                <c:pt idx="1">
                  <c:v>15</c:v>
                </c:pt>
                <c:pt idx="2">
                  <c:v>20</c:v>
                </c:pt>
                <c:pt idx="3">
                  <c:v>25</c:v>
                </c:pt>
                <c:pt idx="4">
                  <c:v>27.5-32.5</c:v>
                </c:pt>
              </c:strCache>
            </c:strRef>
          </c:cat>
          <c:val>
            <c:numRef>
              <c:f>nulling!$F$1:$F$4</c:f>
              <c:numCache>
                <c:formatCode>General</c:formatCode>
                <c:ptCount val="4"/>
                <c:pt idx="0">
                  <c:v>0.46750000000000008</c:v>
                </c:pt>
                <c:pt idx="1">
                  <c:v>0.57500000000000029</c:v>
                </c:pt>
                <c:pt idx="2">
                  <c:v>0.67750000000000032</c:v>
                </c:pt>
                <c:pt idx="3">
                  <c:v>1.0825</c:v>
                </c:pt>
              </c:numCache>
            </c:numRef>
          </c:val>
        </c:ser>
        <c:ser>
          <c:idx val="1"/>
          <c:order val="1"/>
          <c:tx>
            <c:v>alignment</c:v>
          </c:tx>
          <c:spPr>
            <a:noFill/>
          </c:spPr>
          <c:invertIfNegative val="0"/>
          <c:val>
            <c:numRef>
              <c:f>align!$F$1:$F$4</c:f>
              <c:numCache>
                <c:formatCode>General</c:formatCode>
                <c:ptCount val="4"/>
                <c:pt idx="0">
                  <c:v>0.63750000000000029</c:v>
                </c:pt>
                <c:pt idx="1">
                  <c:v>0.83250000000000002</c:v>
                </c:pt>
                <c:pt idx="2">
                  <c:v>0.99</c:v>
                </c:pt>
                <c:pt idx="3">
                  <c:v>1.5049999999999994</c:v>
                </c:pt>
              </c:numCache>
            </c:numRef>
          </c:val>
        </c:ser>
        <c:dLbls>
          <c:showLegendKey val="0"/>
          <c:showVal val="0"/>
          <c:showCatName val="0"/>
          <c:showSerName val="0"/>
          <c:showPercent val="0"/>
          <c:showBubbleSize val="0"/>
        </c:dLbls>
        <c:gapWidth val="150"/>
        <c:axId val="373890432"/>
        <c:axId val="373908992"/>
      </c:barChart>
      <c:catAx>
        <c:axId val="373890432"/>
        <c:scaling>
          <c:orientation val="minMax"/>
        </c:scaling>
        <c:delete val="0"/>
        <c:axPos val="b"/>
        <c:title>
          <c:tx>
            <c:rich>
              <a:bodyPr/>
              <a:lstStyle/>
              <a:p>
                <a:pPr>
                  <a:defRPr/>
                </a:pPr>
                <a:r>
                  <a:rPr lang="en-US"/>
                  <a:t>SNR of unwanted signal [dB]</a:t>
                </a:r>
              </a:p>
            </c:rich>
          </c:tx>
          <c:layout>
            <c:manualLayout>
              <c:xMode val="edge"/>
              <c:yMode val="edge"/>
              <c:x val="0.37933968320515732"/>
              <c:y val="0.92209480225228335"/>
            </c:manualLayout>
          </c:layout>
          <c:overlay val="0"/>
        </c:title>
        <c:numFmt formatCode="General" sourceLinked="1"/>
        <c:majorTickMark val="out"/>
        <c:minorTickMark val="none"/>
        <c:tickLblPos val="nextTo"/>
        <c:txPr>
          <a:bodyPr/>
          <a:lstStyle/>
          <a:p>
            <a:pPr>
              <a:defRPr sz="2200"/>
            </a:pPr>
            <a:endParaRPr lang="en-US"/>
          </a:p>
        </c:txPr>
        <c:crossAx val="373908992"/>
        <c:crossesAt val="0"/>
        <c:auto val="1"/>
        <c:lblAlgn val="ctr"/>
        <c:lblOffset val="100"/>
        <c:noMultiLvlLbl val="0"/>
      </c:catAx>
      <c:valAx>
        <c:axId val="373908992"/>
        <c:scaling>
          <c:orientation val="minMax"/>
          <c:max val="2"/>
        </c:scaling>
        <c:delete val="0"/>
        <c:axPos val="l"/>
        <c:majorGridlines/>
        <c:title>
          <c:tx>
            <c:rich>
              <a:bodyPr/>
              <a:lstStyle/>
              <a:p>
                <a:pPr>
                  <a:defRPr/>
                </a:pPr>
                <a:r>
                  <a:rPr lang="en-US" dirty="0" smtClean="0"/>
                  <a:t>Residual</a:t>
                </a:r>
                <a:r>
                  <a:rPr lang="en-US" baseline="0" dirty="0" smtClean="0"/>
                  <a:t> </a:t>
                </a:r>
                <a:r>
                  <a:rPr lang="en-US" baseline="0" dirty="0"/>
                  <a:t>interference </a:t>
                </a:r>
                <a:r>
                  <a:rPr lang="en-US" dirty="0"/>
                  <a:t>[dB]</a:t>
                </a:r>
              </a:p>
            </c:rich>
          </c:tx>
          <c:layout>
            <c:manualLayout>
              <c:xMode val="edge"/>
              <c:yMode val="edge"/>
              <c:x val="3.4822539861385907E-3"/>
              <c:y val="2.2705655382820721E-2"/>
            </c:manualLayout>
          </c:layout>
          <c:overlay val="0"/>
        </c:title>
        <c:numFmt formatCode="General" sourceLinked="1"/>
        <c:majorTickMark val="out"/>
        <c:minorTickMark val="none"/>
        <c:tickLblPos val="nextTo"/>
        <c:txPr>
          <a:bodyPr/>
          <a:lstStyle/>
          <a:p>
            <a:pPr>
              <a:defRPr sz="2200"/>
            </a:pPr>
            <a:endParaRPr lang="en-US"/>
          </a:p>
        </c:txPr>
        <c:crossAx val="373890432"/>
        <c:crosses val="autoZero"/>
        <c:crossBetween val="between"/>
        <c:majorUnit val="0.5"/>
      </c:valAx>
    </c:plotArea>
    <c:plotVisOnly val="1"/>
    <c:dispBlanksAs val="gap"/>
    <c:showDLblsOverMax val="0"/>
  </c:chart>
  <c:txPr>
    <a:bodyPr/>
    <a:lstStyle/>
    <a:p>
      <a:pPr>
        <a:defRPr sz="24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a:solidFill>
                <a:srgbClr val="0066FF"/>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0.15000000000000024</c:v>
                </c:pt>
                <c:pt idx="16">
                  <c:v>0.16</c:v>
                </c:pt>
                <c:pt idx="17">
                  <c:v>0.17</c:v>
                </c:pt>
                <c:pt idx="18">
                  <c:v>0.18000000000000024</c:v>
                </c:pt>
                <c:pt idx="19">
                  <c:v>0.19</c:v>
                </c:pt>
                <c:pt idx="20">
                  <c:v>0.2</c:v>
                </c:pt>
                <c:pt idx="21">
                  <c:v>0.21000000000000021</c:v>
                </c:pt>
                <c:pt idx="22">
                  <c:v>0.22</c:v>
                </c:pt>
                <c:pt idx="23">
                  <c:v>0.23</c:v>
                </c:pt>
                <c:pt idx="24">
                  <c:v>0.24000000000000021</c:v>
                </c:pt>
                <c:pt idx="25">
                  <c:v>0.25</c:v>
                </c:pt>
                <c:pt idx="26">
                  <c:v>0.26</c:v>
                </c:pt>
                <c:pt idx="27">
                  <c:v>0.27</c:v>
                </c:pt>
                <c:pt idx="28">
                  <c:v>0.28000000000000008</c:v>
                </c:pt>
                <c:pt idx="29">
                  <c:v>0.29000000000000031</c:v>
                </c:pt>
                <c:pt idx="30">
                  <c:v>0.30000000000000032</c:v>
                </c:pt>
                <c:pt idx="31">
                  <c:v>0.31000000000000061</c:v>
                </c:pt>
                <c:pt idx="32">
                  <c:v>0.32000000000000067</c:v>
                </c:pt>
                <c:pt idx="33">
                  <c:v>0.33000000000000085</c:v>
                </c:pt>
                <c:pt idx="34">
                  <c:v>0.34</c:v>
                </c:pt>
                <c:pt idx="35">
                  <c:v>0.35000000000000031</c:v>
                </c:pt>
                <c:pt idx="36">
                  <c:v>0.36000000000000032</c:v>
                </c:pt>
                <c:pt idx="37">
                  <c:v>0.37000000000000038</c:v>
                </c:pt>
                <c:pt idx="38">
                  <c:v>0.38000000000000067</c:v>
                </c:pt>
                <c:pt idx="39">
                  <c:v>0.39000000000000068</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0.62000000000000122</c:v>
                </c:pt>
                <c:pt idx="63">
                  <c:v>0.63000000000000134</c:v>
                </c:pt>
                <c:pt idx="64">
                  <c:v>0.64000000000000135</c:v>
                </c:pt>
                <c:pt idx="65">
                  <c:v>0.65000000000000147</c:v>
                </c:pt>
                <c:pt idx="66">
                  <c:v>0.66000000000000159</c:v>
                </c:pt>
                <c:pt idx="67">
                  <c:v>0.67000000000000171</c:v>
                </c:pt>
                <c:pt idx="68">
                  <c:v>0.68</c:v>
                </c:pt>
                <c:pt idx="69">
                  <c:v>0.69000000000000061</c:v>
                </c:pt>
                <c:pt idx="70">
                  <c:v>0.70000000000000062</c:v>
                </c:pt>
                <c:pt idx="71">
                  <c:v>0.71000000000000063</c:v>
                </c:pt>
                <c:pt idx="72">
                  <c:v>0.72000000000000064</c:v>
                </c:pt>
                <c:pt idx="73">
                  <c:v>0.73000000000000065</c:v>
                </c:pt>
                <c:pt idx="74">
                  <c:v>0.74000000000000121</c:v>
                </c:pt>
                <c:pt idx="75">
                  <c:v>0.75000000000000133</c:v>
                </c:pt>
                <c:pt idx="76">
                  <c:v>0.76000000000000134</c:v>
                </c:pt>
                <c:pt idx="77">
                  <c:v>0.77000000000000135</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0.87000000000000122</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1.1299999999999972</c:v>
                </c:pt>
                <c:pt idx="114">
                  <c:v>1.1399999999999972</c:v>
                </c:pt>
                <c:pt idx="115">
                  <c:v>1.1499999999999972</c:v>
                </c:pt>
                <c:pt idx="116">
                  <c:v>1.1599999999999973</c:v>
                </c:pt>
                <c:pt idx="117">
                  <c:v>1.1700000000000021</c:v>
                </c:pt>
                <c:pt idx="118">
                  <c:v>1.1800000000000024</c:v>
                </c:pt>
                <c:pt idx="119">
                  <c:v>1.1900000000000024</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1.6700000000000021</c:v>
                </c:pt>
                <c:pt idx="168">
                  <c:v>1.6800000000000024</c:v>
                </c:pt>
                <c:pt idx="169">
                  <c:v>1.6900000000000024</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1.9200000000000021</c:v>
                </c:pt>
                <c:pt idx="193">
                  <c:v>1.9300000000000024</c:v>
                </c:pt>
                <c:pt idx="194">
                  <c:v>1.9400000000000024</c:v>
                </c:pt>
                <c:pt idx="195">
                  <c:v>1.9500000000000024</c:v>
                </c:pt>
                <c:pt idx="196">
                  <c:v>1.9600000000000024</c:v>
                </c:pt>
                <c:pt idx="197">
                  <c:v>1.9700000000000024</c:v>
                </c:pt>
                <c:pt idx="198">
                  <c:v>1.9800000000000026</c:v>
                </c:pt>
                <c:pt idx="199">
                  <c:v>1.9900000000000027</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Sheet2!$B$1:$B$629</c:f>
              <c:numCache>
                <c:formatCode>General</c:formatCode>
                <c:ptCount val="629"/>
                <c:pt idx="0">
                  <c:v>0</c:v>
                </c:pt>
                <c:pt idx="1">
                  <c:v>9.9998000000000066E-3</c:v>
                </c:pt>
                <c:pt idx="2">
                  <c:v>1.9998999999999999E-2</c:v>
                </c:pt>
                <c:pt idx="3">
                  <c:v>2.9995999999999998E-2</c:v>
                </c:pt>
                <c:pt idx="4">
                  <c:v>3.9988999999999997E-2</c:v>
                </c:pt>
                <c:pt idx="5">
                  <c:v>4.9979000000000003E-2</c:v>
                </c:pt>
                <c:pt idx="6">
                  <c:v>5.9964000000000114E-2</c:v>
                </c:pt>
                <c:pt idx="7">
                  <c:v>6.9943000000000019E-2</c:v>
                </c:pt>
                <c:pt idx="8">
                  <c:v>7.9915000000000014E-2</c:v>
                </c:pt>
                <c:pt idx="9">
                  <c:v>8.9879000000000028E-2</c:v>
                </c:pt>
                <c:pt idx="10">
                  <c:v>9.9833000000000005E-2</c:v>
                </c:pt>
                <c:pt idx="11">
                  <c:v>0.10978000000000016</c:v>
                </c:pt>
                <c:pt idx="12">
                  <c:v>0.11971000000000002</c:v>
                </c:pt>
                <c:pt idx="13">
                  <c:v>0.12963</c:v>
                </c:pt>
                <c:pt idx="14">
                  <c:v>0.1395400000000003</c:v>
                </c:pt>
                <c:pt idx="15">
                  <c:v>0.14944000000000049</c:v>
                </c:pt>
                <c:pt idx="16">
                  <c:v>0.15932000000000004</c:v>
                </c:pt>
                <c:pt idx="17">
                  <c:v>0.16918</c:v>
                </c:pt>
                <c:pt idx="18">
                  <c:v>0.17902999999999999</c:v>
                </c:pt>
                <c:pt idx="19">
                  <c:v>0.18886000000000033</c:v>
                </c:pt>
                <c:pt idx="20">
                  <c:v>0.19866999999999999</c:v>
                </c:pt>
                <c:pt idx="21">
                  <c:v>0.20846000000000037</c:v>
                </c:pt>
                <c:pt idx="22">
                  <c:v>0.21823000000000037</c:v>
                </c:pt>
                <c:pt idx="23">
                  <c:v>0.22797999999999999</c:v>
                </c:pt>
                <c:pt idx="24">
                  <c:v>0.23769999999999999</c:v>
                </c:pt>
                <c:pt idx="25">
                  <c:v>0.24740000000000037</c:v>
                </c:pt>
                <c:pt idx="26">
                  <c:v>0.25708000000000031</c:v>
                </c:pt>
                <c:pt idx="27">
                  <c:v>0.26672999999999997</c:v>
                </c:pt>
                <c:pt idx="28">
                  <c:v>0.27636000000000038</c:v>
                </c:pt>
                <c:pt idx="29">
                  <c:v>0.28595000000000032</c:v>
                </c:pt>
                <c:pt idx="30">
                  <c:v>0.29552000000000067</c:v>
                </c:pt>
                <c:pt idx="31">
                  <c:v>0.30506000000000061</c:v>
                </c:pt>
                <c:pt idx="32">
                  <c:v>0.31457000000000085</c:v>
                </c:pt>
                <c:pt idx="33">
                  <c:v>0.32404000000000038</c:v>
                </c:pt>
                <c:pt idx="34">
                  <c:v>0.33349000000000067</c:v>
                </c:pt>
                <c:pt idx="35">
                  <c:v>0.34290000000000032</c:v>
                </c:pt>
                <c:pt idx="36">
                  <c:v>0.35227000000000008</c:v>
                </c:pt>
                <c:pt idx="37">
                  <c:v>0.36162000000000061</c:v>
                </c:pt>
                <c:pt idx="38">
                  <c:v>0.37092000000000097</c:v>
                </c:pt>
                <c:pt idx="39">
                  <c:v>0.38019000000000008</c:v>
                </c:pt>
                <c:pt idx="40">
                  <c:v>0.38942000000000115</c:v>
                </c:pt>
                <c:pt idx="41">
                  <c:v>0.39861000000000085</c:v>
                </c:pt>
                <c:pt idx="42">
                  <c:v>0.40776000000000001</c:v>
                </c:pt>
                <c:pt idx="43">
                  <c:v>0.41687000000000085</c:v>
                </c:pt>
                <c:pt idx="44">
                  <c:v>0.42594000000000032</c:v>
                </c:pt>
                <c:pt idx="45">
                  <c:v>0.43497000000000086</c:v>
                </c:pt>
                <c:pt idx="46">
                  <c:v>0.44395000000000001</c:v>
                </c:pt>
                <c:pt idx="47">
                  <c:v>0.45289000000000001</c:v>
                </c:pt>
                <c:pt idx="48">
                  <c:v>0.46178000000000002</c:v>
                </c:pt>
                <c:pt idx="49">
                  <c:v>0.4706300000000001</c:v>
                </c:pt>
                <c:pt idx="50">
                  <c:v>0.47943000000000002</c:v>
                </c:pt>
                <c:pt idx="51">
                  <c:v>0.48818000000000061</c:v>
                </c:pt>
                <c:pt idx="52">
                  <c:v>0.49688000000000115</c:v>
                </c:pt>
                <c:pt idx="53">
                  <c:v>0.50552999999999959</c:v>
                </c:pt>
                <c:pt idx="54">
                  <c:v>0.51414000000000004</c:v>
                </c:pt>
                <c:pt idx="55">
                  <c:v>0.52268999999999999</c:v>
                </c:pt>
                <c:pt idx="56">
                  <c:v>0.53119000000000005</c:v>
                </c:pt>
                <c:pt idx="57">
                  <c:v>0.53963000000000005</c:v>
                </c:pt>
                <c:pt idx="58">
                  <c:v>0.54801999999999951</c:v>
                </c:pt>
                <c:pt idx="59">
                  <c:v>0.55635999999999997</c:v>
                </c:pt>
                <c:pt idx="60">
                  <c:v>0.56464000000000159</c:v>
                </c:pt>
                <c:pt idx="61">
                  <c:v>0.57286999999999999</c:v>
                </c:pt>
                <c:pt idx="62">
                  <c:v>0.58104</c:v>
                </c:pt>
                <c:pt idx="63">
                  <c:v>0.58914</c:v>
                </c:pt>
                <c:pt idx="64">
                  <c:v>0.59719999999999951</c:v>
                </c:pt>
                <c:pt idx="65">
                  <c:v>0.60519000000000134</c:v>
                </c:pt>
                <c:pt idx="66">
                  <c:v>0.61312000000000122</c:v>
                </c:pt>
                <c:pt idx="67">
                  <c:v>0.62099000000000171</c:v>
                </c:pt>
                <c:pt idx="68">
                  <c:v>0.62879000000000185</c:v>
                </c:pt>
                <c:pt idx="69">
                  <c:v>0.63653999999999999</c:v>
                </c:pt>
                <c:pt idx="70">
                  <c:v>0.64422000000000135</c:v>
                </c:pt>
                <c:pt idx="71">
                  <c:v>0.65183000000000135</c:v>
                </c:pt>
                <c:pt idx="72">
                  <c:v>0.65938000000000063</c:v>
                </c:pt>
                <c:pt idx="73">
                  <c:v>0.66687000000000185</c:v>
                </c:pt>
                <c:pt idx="74">
                  <c:v>0.67428999999999994</c:v>
                </c:pt>
                <c:pt idx="75">
                  <c:v>0.68164000000000158</c:v>
                </c:pt>
                <c:pt idx="76">
                  <c:v>0.68891999999999998</c:v>
                </c:pt>
                <c:pt idx="77">
                  <c:v>0.69613999999999998</c:v>
                </c:pt>
                <c:pt idx="78">
                  <c:v>0.70328000000000002</c:v>
                </c:pt>
                <c:pt idx="79">
                  <c:v>0.71035000000000004</c:v>
                </c:pt>
                <c:pt idx="80">
                  <c:v>0.71736</c:v>
                </c:pt>
                <c:pt idx="81">
                  <c:v>0.72428999999999999</c:v>
                </c:pt>
                <c:pt idx="82">
                  <c:v>0.73115000000000063</c:v>
                </c:pt>
                <c:pt idx="83">
                  <c:v>0.73793000000000064</c:v>
                </c:pt>
                <c:pt idx="84">
                  <c:v>0.74464000000000208</c:v>
                </c:pt>
                <c:pt idx="85">
                  <c:v>0.75127999999999995</c:v>
                </c:pt>
                <c:pt idx="86">
                  <c:v>0.75784000000000185</c:v>
                </c:pt>
                <c:pt idx="87">
                  <c:v>0.76432999999999995</c:v>
                </c:pt>
                <c:pt idx="88">
                  <c:v>0.7707400000000022</c:v>
                </c:pt>
                <c:pt idx="89">
                  <c:v>0.7770700000000017</c:v>
                </c:pt>
                <c:pt idx="90">
                  <c:v>0.78332999999999997</c:v>
                </c:pt>
                <c:pt idx="91">
                  <c:v>0.78949999999999998</c:v>
                </c:pt>
                <c:pt idx="92">
                  <c:v>0.79559999999999997</c:v>
                </c:pt>
                <c:pt idx="93">
                  <c:v>0.80162000000000122</c:v>
                </c:pt>
                <c:pt idx="94">
                  <c:v>0.8075599999999995</c:v>
                </c:pt>
                <c:pt idx="95">
                  <c:v>0.81342000000000003</c:v>
                </c:pt>
                <c:pt idx="96">
                  <c:v>0.81918999999999997</c:v>
                </c:pt>
                <c:pt idx="97">
                  <c:v>0.82489000000000134</c:v>
                </c:pt>
                <c:pt idx="98">
                  <c:v>0.83050000000000002</c:v>
                </c:pt>
                <c:pt idx="99">
                  <c:v>0.83603000000000005</c:v>
                </c:pt>
                <c:pt idx="100">
                  <c:v>0.84147000000000005</c:v>
                </c:pt>
                <c:pt idx="101">
                  <c:v>0.84683000000000064</c:v>
                </c:pt>
                <c:pt idx="102">
                  <c:v>0.85211000000000003</c:v>
                </c:pt>
                <c:pt idx="103">
                  <c:v>0.85729999999999995</c:v>
                </c:pt>
                <c:pt idx="104">
                  <c:v>0.86240000000000061</c:v>
                </c:pt>
                <c:pt idx="105">
                  <c:v>0.86741999999999997</c:v>
                </c:pt>
                <c:pt idx="106">
                  <c:v>0.87236000000000002</c:v>
                </c:pt>
                <c:pt idx="107">
                  <c:v>0.87720000000000065</c:v>
                </c:pt>
                <c:pt idx="108">
                  <c:v>0.88195999999999997</c:v>
                </c:pt>
                <c:pt idx="109">
                  <c:v>0.88663000000000003</c:v>
                </c:pt>
                <c:pt idx="110">
                  <c:v>0.8912099999999995</c:v>
                </c:pt>
                <c:pt idx="111">
                  <c:v>0.89570000000000005</c:v>
                </c:pt>
                <c:pt idx="112">
                  <c:v>0.90010000000000001</c:v>
                </c:pt>
                <c:pt idx="113">
                  <c:v>0.90440999999999949</c:v>
                </c:pt>
                <c:pt idx="114">
                  <c:v>0.90863000000000005</c:v>
                </c:pt>
                <c:pt idx="115">
                  <c:v>0.91276000000000002</c:v>
                </c:pt>
                <c:pt idx="116">
                  <c:v>0.91679999999999995</c:v>
                </c:pt>
                <c:pt idx="117">
                  <c:v>0.92075000000000062</c:v>
                </c:pt>
                <c:pt idx="118">
                  <c:v>0.92461000000000004</c:v>
                </c:pt>
                <c:pt idx="119">
                  <c:v>0.92837000000000003</c:v>
                </c:pt>
                <c:pt idx="120">
                  <c:v>0.93203999999999998</c:v>
                </c:pt>
                <c:pt idx="121">
                  <c:v>0.93562000000000134</c:v>
                </c:pt>
                <c:pt idx="122">
                  <c:v>0.93910000000000005</c:v>
                </c:pt>
                <c:pt idx="123">
                  <c:v>0.94249000000000005</c:v>
                </c:pt>
                <c:pt idx="124">
                  <c:v>0.94577999999999995</c:v>
                </c:pt>
                <c:pt idx="125">
                  <c:v>0.94898000000000005</c:v>
                </c:pt>
                <c:pt idx="126">
                  <c:v>0.95208999999999999</c:v>
                </c:pt>
                <c:pt idx="127">
                  <c:v>0.95509999999999995</c:v>
                </c:pt>
                <c:pt idx="128">
                  <c:v>0.95801999999999998</c:v>
                </c:pt>
                <c:pt idx="129">
                  <c:v>0.96084000000000158</c:v>
                </c:pt>
                <c:pt idx="130">
                  <c:v>0.96355999999999997</c:v>
                </c:pt>
                <c:pt idx="131">
                  <c:v>0.96618000000000004</c:v>
                </c:pt>
                <c:pt idx="132">
                  <c:v>0.96872000000000158</c:v>
                </c:pt>
                <c:pt idx="133">
                  <c:v>0.97115000000000062</c:v>
                </c:pt>
                <c:pt idx="134">
                  <c:v>0.97348000000000001</c:v>
                </c:pt>
                <c:pt idx="135">
                  <c:v>0.97572000000000159</c:v>
                </c:pt>
                <c:pt idx="136">
                  <c:v>0.97785999999999995</c:v>
                </c:pt>
                <c:pt idx="137">
                  <c:v>0.97990999999999995</c:v>
                </c:pt>
                <c:pt idx="138">
                  <c:v>0.98185</c:v>
                </c:pt>
                <c:pt idx="139">
                  <c:v>0.98370000000000002</c:v>
                </c:pt>
                <c:pt idx="140">
                  <c:v>0.98544999999999949</c:v>
                </c:pt>
                <c:pt idx="141">
                  <c:v>0.98709999999999998</c:v>
                </c:pt>
                <c:pt idx="142">
                  <c:v>0.98865000000000003</c:v>
                </c:pt>
                <c:pt idx="143">
                  <c:v>0.99009999999999998</c:v>
                </c:pt>
                <c:pt idx="144">
                  <c:v>0.99145999999999956</c:v>
                </c:pt>
                <c:pt idx="145">
                  <c:v>0.99270999999999998</c:v>
                </c:pt>
                <c:pt idx="146">
                  <c:v>0.99387000000000003</c:v>
                </c:pt>
                <c:pt idx="147">
                  <c:v>0.99492000000000003</c:v>
                </c:pt>
                <c:pt idx="148">
                  <c:v>0.99587999999999999</c:v>
                </c:pt>
                <c:pt idx="149">
                  <c:v>0.99673999999999996</c:v>
                </c:pt>
                <c:pt idx="150">
                  <c:v>0.99748999999999866</c:v>
                </c:pt>
                <c:pt idx="151">
                  <c:v>0.99814999999999998</c:v>
                </c:pt>
                <c:pt idx="152">
                  <c:v>0.99870999999999999</c:v>
                </c:pt>
                <c:pt idx="153">
                  <c:v>0.99917</c:v>
                </c:pt>
                <c:pt idx="154">
                  <c:v>0.99952999999999959</c:v>
                </c:pt>
                <c:pt idx="155">
                  <c:v>0.99978</c:v>
                </c:pt>
                <c:pt idx="156">
                  <c:v>0.99994000000000005</c:v>
                </c:pt>
                <c:pt idx="157">
                  <c:v>1</c:v>
                </c:pt>
                <c:pt idx="158">
                  <c:v>0.99995999999999996</c:v>
                </c:pt>
                <c:pt idx="159">
                  <c:v>0.99982000000000004</c:v>
                </c:pt>
                <c:pt idx="160">
                  <c:v>0.99956999999999829</c:v>
                </c:pt>
                <c:pt idx="161">
                  <c:v>0.99922999999999951</c:v>
                </c:pt>
                <c:pt idx="162">
                  <c:v>0.99878999999999996</c:v>
                </c:pt>
                <c:pt idx="163">
                  <c:v>0.99824999999999997</c:v>
                </c:pt>
                <c:pt idx="164">
                  <c:v>0.99761</c:v>
                </c:pt>
                <c:pt idx="165">
                  <c:v>0.99687000000000003</c:v>
                </c:pt>
                <c:pt idx="166">
                  <c:v>0.99602000000000002</c:v>
                </c:pt>
                <c:pt idx="167">
                  <c:v>0.99507999999999996</c:v>
                </c:pt>
                <c:pt idx="168">
                  <c:v>0.99404000000000003</c:v>
                </c:pt>
                <c:pt idx="169">
                  <c:v>0.9929</c:v>
                </c:pt>
                <c:pt idx="170">
                  <c:v>0.99165999999999999</c:v>
                </c:pt>
                <c:pt idx="171">
                  <c:v>0.99032999999999949</c:v>
                </c:pt>
                <c:pt idx="172">
                  <c:v>0.98889000000000005</c:v>
                </c:pt>
                <c:pt idx="173">
                  <c:v>0.98734999999999951</c:v>
                </c:pt>
                <c:pt idx="174">
                  <c:v>0.98572000000000004</c:v>
                </c:pt>
                <c:pt idx="175">
                  <c:v>0.98399000000000003</c:v>
                </c:pt>
                <c:pt idx="176">
                  <c:v>0.98214999999999997</c:v>
                </c:pt>
                <c:pt idx="177">
                  <c:v>0.98021999999999865</c:v>
                </c:pt>
                <c:pt idx="178">
                  <c:v>0.97820000000000062</c:v>
                </c:pt>
                <c:pt idx="179">
                  <c:v>0.97606999999999999</c:v>
                </c:pt>
                <c:pt idx="180">
                  <c:v>0.97385000000000121</c:v>
                </c:pt>
                <c:pt idx="181">
                  <c:v>0.97153</c:v>
                </c:pt>
                <c:pt idx="182">
                  <c:v>0.96911000000000003</c:v>
                </c:pt>
                <c:pt idx="183">
                  <c:v>0.96658999999999951</c:v>
                </c:pt>
                <c:pt idx="184">
                  <c:v>0.96397999999999995</c:v>
                </c:pt>
                <c:pt idx="185">
                  <c:v>0.96128000000000002</c:v>
                </c:pt>
                <c:pt idx="186">
                  <c:v>0.95847000000000004</c:v>
                </c:pt>
                <c:pt idx="187">
                  <c:v>0.95557000000000003</c:v>
                </c:pt>
                <c:pt idx="188">
                  <c:v>0.95257999999999998</c:v>
                </c:pt>
                <c:pt idx="189">
                  <c:v>0.9494899999999995</c:v>
                </c:pt>
                <c:pt idx="190">
                  <c:v>0.94630000000000003</c:v>
                </c:pt>
                <c:pt idx="191">
                  <c:v>0.94301999999999997</c:v>
                </c:pt>
                <c:pt idx="192">
                  <c:v>0.93965000000000065</c:v>
                </c:pt>
                <c:pt idx="193">
                  <c:v>0.93618000000000001</c:v>
                </c:pt>
                <c:pt idx="194">
                  <c:v>0.93262000000000134</c:v>
                </c:pt>
                <c:pt idx="195">
                  <c:v>0.92896000000000001</c:v>
                </c:pt>
                <c:pt idx="196">
                  <c:v>0.92520999999999998</c:v>
                </c:pt>
                <c:pt idx="197">
                  <c:v>0.92137000000000002</c:v>
                </c:pt>
                <c:pt idx="198">
                  <c:v>0.91744000000000003</c:v>
                </c:pt>
                <c:pt idx="199">
                  <c:v>0.91341000000000006</c:v>
                </c:pt>
                <c:pt idx="200">
                  <c:v>0.9093</c:v>
                </c:pt>
                <c:pt idx="201">
                  <c:v>0.90508999999999951</c:v>
                </c:pt>
                <c:pt idx="202">
                  <c:v>0.90078999999999998</c:v>
                </c:pt>
                <c:pt idx="203">
                  <c:v>0.89640999999999948</c:v>
                </c:pt>
                <c:pt idx="204">
                  <c:v>0.89193</c:v>
                </c:pt>
                <c:pt idx="205">
                  <c:v>0.88735999999999959</c:v>
                </c:pt>
                <c:pt idx="206">
                  <c:v>0.88270999999999999</c:v>
                </c:pt>
                <c:pt idx="207">
                  <c:v>0.87796000000000063</c:v>
                </c:pt>
                <c:pt idx="208">
                  <c:v>0.87313000000000063</c:v>
                </c:pt>
                <c:pt idx="209">
                  <c:v>0.86821000000000004</c:v>
                </c:pt>
                <c:pt idx="210">
                  <c:v>0.86321000000000003</c:v>
                </c:pt>
                <c:pt idx="211">
                  <c:v>0.85811999999999999</c:v>
                </c:pt>
                <c:pt idx="212">
                  <c:v>0.85294000000000159</c:v>
                </c:pt>
                <c:pt idx="213">
                  <c:v>0.84768000000000121</c:v>
                </c:pt>
                <c:pt idx="214">
                  <c:v>0.84233000000000002</c:v>
                </c:pt>
                <c:pt idx="215">
                  <c:v>0.83690000000000064</c:v>
                </c:pt>
                <c:pt idx="216">
                  <c:v>0.83138000000000001</c:v>
                </c:pt>
                <c:pt idx="217">
                  <c:v>0.82578000000000062</c:v>
                </c:pt>
                <c:pt idx="218">
                  <c:v>0.82010000000000005</c:v>
                </c:pt>
                <c:pt idx="219">
                  <c:v>0.81433999999999951</c:v>
                </c:pt>
                <c:pt idx="220">
                  <c:v>0.8085</c:v>
                </c:pt>
                <c:pt idx="221">
                  <c:v>0.80257000000000001</c:v>
                </c:pt>
                <c:pt idx="222">
                  <c:v>0.79657</c:v>
                </c:pt>
                <c:pt idx="223">
                  <c:v>0.79047999999999996</c:v>
                </c:pt>
                <c:pt idx="224">
                  <c:v>0.78432000000000002</c:v>
                </c:pt>
                <c:pt idx="225">
                  <c:v>0.7780700000000017</c:v>
                </c:pt>
                <c:pt idx="226">
                  <c:v>0.77175000000000171</c:v>
                </c:pt>
                <c:pt idx="227">
                  <c:v>0.76535000000000064</c:v>
                </c:pt>
                <c:pt idx="228">
                  <c:v>0.75888000000000122</c:v>
                </c:pt>
                <c:pt idx="229">
                  <c:v>0.75233000000000005</c:v>
                </c:pt>
                <c:pt idx="230">
                  <c:v>0.74571000000000065</c:v>
                </c:pt>
                <c:pt idx="231">
                  <c:v>0.73900999999999994</c:v>
                </c:pt>
                <c:pt idx="232">
                  <c:v>0.73223000000000005</c:v>
                </c:pt>
                <c:pt idx="233">
                  <c:v>0.72538000000000002</c:v>
                </c:pt>
                <c:pt idx="234">
                  <c:v>0.71845999999999999</c:v>
                </c:pt>
                <c:pt idx="235">
                  <c:v>0.71147000000000005</c:v>
                </c:pt>
                <c:pt idx="236">
                  <c:v>0.70440999999999998</c:v>
                </c:pt>
                <c:pt idx="237">
                  <c:v>0.69728000000000001</c:v>
                </c:pt>
                <c:pt idx="238">
                  <c:v>0.69006999999999996</c:v>
                </c:pt>
                <c:pt idx="239">
                  <c:v>0.68280000000000063</c:v>
                </c:pt>
                <c:pt idx="240">
                  <c:v>0.67545999999999995</c:v>
                </c:pt>
                <c:pt idx="241">
                  <c:v>0.66806000000000065</c:v>
                </c:pt>
                <c:pt idx="242">
                  <c:v>0.66057999999999995</c:v>
                </c:pt>
                <c:pt idx="243">
                  <c:v>0.65303999999999995</c:v>
                </c:pt>
                <c:pt idx="244">
                  <c:v>0.64542999999999995</c:v>
                </c:pt>
                <c:pt idx="245">
                  <c:v>0.63776000000000121</c:v>
                </c:pt>
                <c:pt idx="246">
                  <c:v>0.63003000000000065</c:v>
                </c:pt>
                <c:pt idx="247">
                  <c:v>0.62222999999999995</c:v>
                </c:pt>
                <c:pt idx="248">
                  <c:v>0.61436999999999997</c:v>
                </c:pt>
                <c:pt idx="249">
                  <c:v>0.60645000000000004</c:v>
                </c:pt>
                <c:pt idx="250">
                  <c:v>0.59846999999999828</c:v>
                </c:pt>
                <c:pt idx="251">
                  <c:v>0.59042999999999957</c:v>
                </c:pt>
                <c:pt idx="252">
                  <c:v>0.58232999999999957</c:v>
                </c:pt>
                <c:pt idx="253">
                  <c:v>0.57416999999999996</c:v>
                </c:pt>
                <c:pt idx="254">
                  <c:v>0.56596000000000002</c:v>
                </c:pt>
                <c:pt idx="255">
                  <c:v>0.55767999999999995</c:v>
                </c:pt>
                <c:pt idx="256">
                  <c:v>0.54935999999999996</c:v>
                </c:pt>
                <c:pt idx="257">
                  <c:v>0.54096999999999951</c:v>
                </c:pt>
                <c:pt idx="258">
                  <c:v>0.5325299999999995</c:v>
                </c:pt>
                <c:pt idx="259">
                  <c:v>0.52403999999999951</c:v>
                </c:pt>
                <c:pt idx="260">
                  <c:v>0.51549999999999996</c:v>
                </c:pt>
                <c:pt idx="261">
                  <c:v>0.50690999999999997</c:v>
                </c:pt>
                <c:pt idx="262">
                  <c:v>0.49826000000000031</c:v>
                </c:pt>
                <c:pt idx="263">
                  <c:v>0.48957000000000067</c:v>
                </c:pt>
                <c:pt idx="264">
                  <c:v>0.48082000000000091</c:v>
                </c:pt>
                <c:pt idx="265">
                  <c:v>0.47203000000000001</c:v>
                </c:pt>
                <c:pt idx="266">
                  <c:v>0.4631900000000001</c:v>
                </c:pt>
                <c:pt idx="267">
                  <c:v>0.45431000000000032</c:v>
                </c:pt>
                <c:pt idx="268">
                  <c:v>0.44537000000000032</c:v>
                </c:pt>
                <c:pt idx="269">
                  <c:v>0.43640000000000068</c:v>
                </c:pt>
                <c:pt idx="270">
                  <c:v>0.42738000000000104</c:v>
                </c:pt>
                <c:pt idx="271">
                  <c:v>0.41832000000000091</c:v>
                </c:pt>
                <c:pt idx="272">
                  <c:v>0.40921000000000002</c:v>
                </c:pt>
                <c:pt idx="273">
                  <c:v>0.40007000000000031</c:v>
                </c:pt>
                <c:pt idx="274">
                  <c:v>0.39088000000000139</c:v>
                </c:pt>
                <c:pt idx="275">
                  <c:v>0.38166000000000061</c:v>
                </c:pt>
                <c:pt idx="276">
                  <c:v>0.37240000000000067</c:v>
                </c:pt>
                <c:pt idx="277">
                  <c:v>0.36310000000000031</c:v>
                </c:pt>
                <c:pt idx="278">
                  <c:v>0.35376000000000002</c:v>
                </c:pt>
                <c:pt idx="279">
                  <c:v>0.34439000000000008</c:v>
                </c:pt>
                <c:pt idx="280">
                  <c:v>0.33499000000000068</c:v>
                </c:pt>
                <c:pt idx="281">
                  <c:v>0.32555000000000067</c:v>
                </c:pt>
                <c:pt idx="282">
                  <c:v>0.31608000000000097</c:v>
                </c:pt>
                <c:pt idx="283">
                  <c:v>0.30657000000000068</c:v>
                </c:pt>
                <c:pt idx="284">
                  <c:v>0.29704000000000008</c:v>
                </c:pt>
                <c:pt idx="285">
                  <c:v>0.28748000000000068</c:v>
                </c:pt>
                <c:pt idx="286">
                  <c:v>0.27789000000000008</c:v>
                </c:pt>
                <c:pt idx="287">
                  <c:v>0.26827000000000001</c:v>
                </c:pt>
                <c:pt idx="288">
                  <c:v>0.25862000000000002</c:v>
                </c:pt>
                <c:pt idx="289">
                  <c:v>0.24895000000000037</c:v>
                </c:pt>
                <c:pt idx="290">
                  <c:v>0.23925000000000021</c:v>
                </c:pt>
                <c:pt idx="291">
                  <c:v>0.22953000000000001</c:v>
                </c:pt>
                <c:pt idx="292">
                  <c:v>0.21978000000000034</c:v>
                </c:pt>
                <c:pt idx="293">
                  <c:v>0.21002000000000001</c:v>
                </c:pt>
                <c:pt idx="294">
                  <c:v>0.20022999999999999</c:v>
                </c:pt>
                <c:pt idx="295">
                  <c:v>0.19042000000000001</c:v>
                </c:pt>
                <c:pt idx="296">
                  <c:v>0.18060000000000001</c:v>
                </c:pt>
                <c:pt idx="297">
                  <c:v>0.17075000000000001</c:v>
                </c:pt>
                <c:pt idx="298">
                  <c:v>0.16089000000000001</c:v>
                </c:pt>
                <c:pt idx="299">
                  <c:v>0.15101000000000037</c:v>
                </c:pt>
                <c:pt idx="300">
                  <c:v>0.14112</c:v>
                </c:pt>
                <c:pt idx="301">
                  <c:v>0.13120999999999999</c:v>
                </c:pt>
                <c:pt idx="302">
                  <c:v>0.12129000000000023</c:v>
                </c:pt>
                <c:pt idx="303">
                  <c:v>0.11136</c:v>
                </c:pt>
                <c:pt idx="304">
                  <c:v>0.10142000000000002</c:v>
                </c:pt>
                <c:pt idx="305">
                  <c:v>9.1465000000000005E-2</c:v>
                </c:pt>
                <c:pt idx="306">
                  <c:v>8.1502000000000005E-2</c:v>
                </c:pt>
                <c:pt idx="307">
                  <c:v>7.1531999999999998E-2</c:v>
                </c:pt>
                <c:pt idx="308">
                  <c:v>6.1553999999999998E-2</c:v>
                </c:pt>
                <c:pt idx="309">
                  <c:v>5.1569999999999998E-2</c:v>
                </c:pt>
                <c:pt idx="310">
                  <c:v>4.1581E-2</c:v>
                </c:pt>
                <c:pt idx="311">
                  <c:v>3.1586999999999997E-2</c:v>
                </c:pt>
                <c:pt idx="312">
                  <c:v>2.1590999999999999E-2</c:v>
                </c:pt>
                <c:pt idx="313">
                  <c:v>1.1592000000000003E-2</c:v>
                </c:pt>
                <c:pt idx="314">
                  <c:v>1.5927000000000029E-3</c:v>
                </c:pt>
                <c:pt idx="315">
                  <c:v>-8.4072000000000192E-3</c:v>
                </c:pt>
                <c:pt idx="316">
                  <c:v>-1.8405999999999999E-2</c:v>
                </c:pt>
                <c:pt idx="317">
                  <c:v>-2.8404000000000002E-2</c:v>
                </c:pt>
                <c:pt idx="318">
                  <c:v>-3.8398000000000002E-2</c:v>
                </c:pt>
                <c:pt idx="319">
                  <c:v>-4.8388000000000014E-2</c:v>
                </c:pt>
                <c:pt idx="320">
                  <c:v>-5.8374000000000002E-2</c:v>
                </c:pt>
                <c:pt idx="321">
                  <c:v>-6.8354000000000012E-2</c:v>
                </c:pt>
                <c:pt idx="322">
                  <c:v>-7.8326999999999994E-2</c:v>
                </c:pt>
                <c:pt idx="323">
                  <c:v>-8.8292000000000023E-2</c:v>
                </c:pt>
                <c:pt idx="324">
                  <c:v>-9.8249000000000003E-2</c:v>
                </c:pt>
                <c:pt idx="325">
                  <c:v>-0.10820000000000017</c:v>
                </c:pt>
                <c:pt idx="326">
                  <c:v>-0.11813000000000012</c:v>
                </c:pt>
                <c:pt idx="327">
                  <c:v>-0.12805</c:v>
                </c:pt>
                <c:pt idx="328">
                  <c:v>-0.13797000000000001</c:v>
                </c:pt>
                <c:pt idx="329">
                  <c:v>-0.14785999999999999</c:v>
                </c:pt>
                <c:pt idx="330">
                  <c:v>-0.15775000000000033</c:v>
                </c:pt>
                <c:pt idx="331">
                  <c:v>-0.16761000000000001</c:v>
                </c:pt>
                <c:pt idx="332">
                  <c:v>-0.17746000000000037</c:v>
                </c:pt>
                <c:pt idx="333">
                  <c:v>-0.18729000000000046</c:v>
                </c:pt>
                <c:pt idx="334">
                  <c:v>-0.19711000000000001</c:v>
                </c:pt>
                <c:pt idx="335">
                  <c:v>-0.20690000000000033</c:v>
                </c:pt>
                <c:pt idx="336">
                  <c:v>-0.21668000000000001</c:v>
                </c:pt>
                <c:pt idx="337">
                  <c:v>-0.22642999999999999</c:v>
                </c:pt>
                <c:pt idx="338">
                  <c:v>-0.23616000000000001</c:v>
                </c:pt>
                <c:pt idx="339">
                  <c:v>-0.2458600000000003</c:v>
                </c:pt>
                <c:pt idx="340">
                  <c:v>-0.25554000000000004</c:v>
                </c:pt>
                <c:pt idx="341">
                  <c:v>-0.26520000000000005</c:v>
                </c:pt>
                <c:pt idx="342">
                  <c:v>-0.27482000000000067</c:v>
                </c:pt>
                <c:pt idx="343">
                  <c:v>-0.28443000000000002</c:v>
                </c:pt>
                <c:pt idx="344">
                  <c:v>-0.29400000000000032</c:v>
                </c:pt>
                <c:pt idx="345">
                  <c:v>-0.30354000000000031</c:v>
                </c:pt>
                <c:pt idx="346">
                  <c:v>-0.31305000000000038</c:v>
                </c:pt>
                <c:pt idx="347">
                  <c:v>-0.32254000000000038</c:v>
                </c:pt>
                <c:pt idx="348">
                  <c:v>-0.33199000000000067</c:v>
                </c:pt>
                <c:pt idx="349">
                  <c:v>-0.34140000000000031</c:v>
                </c:pt>
                <c:pt idx="350">
                  <c:v>-0.35078000000000031</c:v>
                </c:pt>
                <c:pt idx="351">
                  <c:v>-0.36013000000000001</c:v>
                </c:pt>
                <c:pt idx="352">
                  <c:v>-0.36944000000000032</c:v>
                </c:pt>
                <c:pt idx="353">
                  <c:v>-0.37871000000000032</c:v>
                </c:pt>
                <c:pt idx="354">
                  <c:v>-0.38795000000000085</c:v>
                </c:pt>
                <c:pt idx="355">
                  <c:v>-0.39715000000000067</c:v>
                </c:pt>
                <c:pt idx="356">
                  <c:v>-0.40631000000000067</c:v>
                </c:pt>
                <c:pt idx="357">
                  <c:v>-0.41542000000000068</c:v>
                </c:pt>
                <c:pt idx="358">
                  <c:v>-0.42450000000000032</c:v>
                </c:pt>
                <c:pt idx="359">
                  <c:v>-0.43353000000000008</c:v>
                </c:pt>
                <c:pt idx="360">
                  <c:v>-0.44252000000000002</c:v>
                </c:pt>
                <c:pt idx="361">
                  <c:v>-0.45147000000000032</c:v>
                </c:pt>
                <c:pt idx="362">
                  <c:v>-0.46037000000000061</c:v>
                </c:pt>
                <c:pt idx="363">
                  <c:v>-0.46922000000000008</c:v>
                </c:pt>
                <c:pt idx="364">
                  <c:v>-0.47803000000000001</c:v>
                </c:pt>
                <c:pt idx="365">
                  <c:v>-0.48679</c:v>
                </c:pt>
                <c:pt idx="366">
                  <c:v>-0.49550000000000038</c:v>
                </c:pt>
                <c:pt idx="367">
                  <c:v>-0.5041599999999995</c:v>
                </c:pt>
                <c:pt idx="368">
                  <c:v>-0.5127699999999995</c:v>
                </c:pt>
                <c:pt idx="369">
                  <c:v>-0.52132999999999996</c:v>
                </c:pt>
                <c:pt idx="370">
                  <c:v>-0.52983999999999998</c:v>
                </c:pt>
                <c:pt idx="371">
                  <c:v>-0.53829000000000005</c:v>
                </c:pt>
                <c:pt idx="372">
                  <c:v>-0.54669000000000134</c:v>
                </c:pt>
                <c:pt idx="373">
                  <c:v>-0.55503999999999998</c:v>
                </c:pt>
                <c:pt idx="374">
                  <c:v>-0.56333</c:v>
                </c:pt>
                <c:pt idx="375">
                  <c:v>-0.57155999999999996</c:v>
                </c:pt>
                <c:pt idx="376">
                  <c:v>-0.57974000000000159</c:v>
                </c:pt>
                <c:pt idx="377">
                  <c:v>-0.58785999999999949</c:v>
                </c:pt>
                <c:pt idx="378">
                  <c:v>-0.59592000000000001</c:v>
                </c:pt>
                <c:pt idx="379">
                  <c:v>-0.60392000000000134</c:v>
                </c:pt>
                <c:pt idx="380">
                  <c:v>-0.61186000000000063</c:v>
                </c:pt>
                <c:pt idx="381">
                  <c:v>-0.61974000000000184</c:v>
                </c:pt>
                <c:pt idx="382">
                  <c:v>-0.62755000000000005</c:v>
                </c:pt>
                <c:pt idx="383">
                  <c:v>-0.63531000000000004</c:v>
                </c:pt>
                <c:pt idx="384">
                  <c:v>-0.64300000000000135</c:v>
                </c:pt>
                <c:pt idx="385">
                  <c:v>-0.65063000000000171</c:v>
                </c:pt>
                <c:pt idx="386">
                  <c:v>-0.65819000000000172</c:v>
                </c:pt>
                <c:pt idx="387">
                  <c:v>-0.66568000000000171</c:v>
                </c:pt>
                <c:pt idx="388">
                  <c:v>-0.67311000000000065</c:v>
                </c:pt>
                <c:pt idx="389">
                  <c:v>-0.68047000000000002</c:v>
                </c:pt>
                <c:pt idx="390">
                  <c:v>-0.68776999999999999</c:v>
                </c:pt>
                <c:pt idx="391">
                  <c:v>-0.69499000000000122</c:v>
                </c:pt>
                <c:pt idx="392">
                  <c:v>-0.70215000000000005</c:v>
                </c:pt>
                <c:pt idx="393">
                  <c:v>-0.70923000000000003</c:v>
                </c:pt>
                <c:pt idx="394">
                  <c:v>-0.71625000000000005</c:v>
                </c:pt>
                <c:pt idx="395">
                  <c:v>-0.72319000000000122</c:v>
                </c:pt>
                <c:pt idx="396">
                  <c:v>-0.73006000000000004</c:v>
                </c:pt>
                <c:pt idx="397">
                  <c:v>-0.73686000000000063</c:v>
                </c:pt>
                <c:pt idx="398">
                  <c:v>-0.74358000000000002</c:v>
                </c:pt>
                <c:pt idx="399">
                  <c:v>-0.75022999999999995</c:v>
                </c:pt>
                <c:pt idx="400">
                  <c:v>-0.75680000000000158</c:v>
                </c:pt>
                <c:pt idx="401">
                  <c:v>-0.76330000000000064</c:v>
                </c:pt>
                <c:pt idx="402">
                  <c:v>-0.76972000000000185</c:v>
                </c:pt>
                <c:pt idx="403">
                  <c:v>-0.7760700000000017</c:v>
                </c:pt>
                <c:pt idx="404">
                  <c:v>-0.78234000000000004</c:v>
                </c:pt>
                <c:pt idx="405">
                  <c:v>-0.78852999999999951</c:v>
                </c:pt>
                <c:pt idx="406">
                  <c:v>-0.79464000000000135</c:v>
                </c:pt>
                <c:pt idx="407">
                  <c:v>-0.80066999999999999</c:v>
                </c:pt>
                <c:pt idx="408">
                  <c:v>-0.80662000000000134</c:v>
                </c:pt>
                <c:pt idx="409">
                  <c:v>-0.81249000000000005</c:v>
                </c:pt>
                <c:pt idx="410">
                  <c:v>-0.81828000000000001</c:v>
                </c:pt>
                <c:pt idx="411">
                  <c:v>-0.82398000000000005</c:v>
                </c:pt>
                <c:pt idx="412">
                  <c:v>-0.82961000000000062</c:v>
                </c:pt>
                <c:pt idx="413">
                  <c:v>-0.83514999999999995</c:v>
                </c:pt>
                <c:pt idx="414">
                  <c:v>-0.84061000000000063</c:v>
                </c:pt>
                <c:pt idx="415">
                  <c:v>-0.84597999999999995</c:v>
                </c:pt>
                <c:pt idx="416">
                  <c:v>-0.85126999999999997</c:v>
                </c:pt>
                <c:pt idx="417">
                  <c:v>-0.85648000000000002</c:v>
                </c:pt>
                <c:pt idx="418">
                  <c:v>-0.86160000000000159</c:v>
                </c:pt>
                <c:pt idx="419">
                  <c:v>-0.86663000000000134</c:v>
                </c:pt>
                <c:pt idx="420">
                  <c:v>-0.87158000000000002</c:v>
                </c:pt>
                <c:pt idx="421">
                  <c:v>-0.87643000000000004</c:v>
                </c:pt>
                <c:pt idx="422">
                  <c:v>-0.88120999999999949</c:v>
                </c:pt>
                <c:pt idx="423">
                  <c:v>-0.88588999999999996</c:v>
                </c:pt>
                <c:pt idx="424">
                  <c:v>-0.89047999999999949</c:v>
                </c:pt>
                <c:pt idx="425">
                  <c:v>-0.89498999999999951</c:v>
                </c:pt>
                <c:pt idx="426">
                  <c:v>-0.89940999999999949</c:v>
                </c:pt>
                <c:pt idx="427">
                  <c:v>-0.90373000000000003</c:v>
                </c:pt>
                <c:pt idx="428">
                  <c:v>-0.90797000000000005</c:v>
                </c:pt>
                <c:pt idx="429">
                  <c:v>-0.91210999999999998</c:v>
                </c:pt>
                <c:pt idx="430">
                  <c:v>-0.91617000000000004</c:v>
                </c:pt>
                <c:pt idx="431">
                  <c:v>-0.92013</c:v>
                </c:pt>
                <c:pt idx="432">
                  <c:v>-0.92400000000000004</c:v>
                </c:pt>
                <c:pt idx="433">
                  <c:v>-0.92778000000000005</c:v>
                </c:pt>
                <c:pt idx="434">
                  <c:v>-0.93145999999999951</c:v>
                </c:pt>
                <c:pt idx="435">
                  <c:v>-0.93505000000000005</c:v>
                </c:pt>
                <c:pt idx="436">
                  <c:v>-0.93855</c:v>
                </c:pt>
                <c:pt idx="437">
                  <c:v>-0.94196000000000002</c:v>
                </c:pt>
                <c:pt idx="438">
                  <c:v>-0.94527000000000005</c:v>
                </c:pt>
                <c:pt idx="439">
                  <c:v>-0.94847999999999999</c:v>
                </c:pt>
                <c:pt idx="440">
                  <c:v>-0.95160000000000133</c:v>
                </c:pt>
                <c:pt idx="441">
                  <c:v>-0.95463000000000064</c:v>
                </c:pt>
                <c:pt idx="442">
                  <c:v>-0.95755999999999997</c:v>
                </c:pt>
                <c:pt idx="443">
                  <c:v>-0.96038999999999997</c:v>
                </c:pt>
                <c:pt idx="444">
                  <c:v>-0.96313000000000004</c:v>
                </c:pt>
                <c:pt idx="445">
                  <c:v>-0.96577000000000135</c:v>
                </c:pt>
                <c:pt idx="446">
                  <c:v>-0.96831999999999996</c:v>
                </c:pt>
                <c:pt idx="447">
                  <c:v>-0.97077000000000135</c:v>
                </c:pt>
                <c:pt idx="448">
                  <c:v>-0.97311999999999999</c:v>
                </c:pt>
                <c:pt idx="449">
                  <c:v>-0.97536999999999996</c:v>
                </c:pt>
                <c:pt idx="450">
                  <c:v>-0.97753000000000001</c:v>
                </c:pt>
                <c:pt idx="451">
                  <c:v>-0.97958999999999996</c:v>
                </c:pt>
                <c:pt idx="452">
                  <c:v>-0.98154999999999959</c:v>
                </c:pt>
                <c:pt idx="453">
                  <c:v>-0.98340999999999956</c:v>
                </c:pt>
                <c:pt idx="454">
                  <c:v>-0.9851799999999995</c:v>
                </c:pt>
                <c:pt idx="455">
                  <c:v>-0.98684000000000005</c:v>
                </c:pt>
                <c:pt idx="456">
                  <c:v>-0.98840999999999957</c:v>
                </c:pt>
                <c:pt idx="457">
                  <c:v>-0.98987999999999998</c:v>
                </c:pt>
                <c:pt idx="458">
                  <c:v>-0.99124999999999996</c:v>
                </c:pt>
                <c:pt idx="459">
                  <c:v>-0.99251999999999829</c:v>
                </c:pt>
                <c:pt idx="460">
                  <c:v>-0.99368999999999996</c:v>
                </c:pt>
                <c:pt idx="461">
                  <c:v>-0.99475999999999998</c:v>
                </c:pt>
                <c:pt idx="462">
                  <c:v>-0.99573999999999996</c:v>
                </c:pt>
                <c:pt idx="463">
                  <c:v>-0.99661</c:v>
                </c:pt>
                <c:pt idx="464">
                  <c:v>-0.99737999999999949</c:v>
                </c:pt>
                <c:pt idx="465">
                  <c:v>-0.99804999999999999</c:v>
                </c:pt>
                <c:pt idx="466">
                  <c:v>-0.99863000000000002</c:v>
                </c:pt>
                <c:pt idx="467">
                  <c:v>-0.99909999999999999</c:v>
                </c:pt>
                <c:pt idx="468">
                  <c:v>-0.99947999999999959</c:v>
                </c:pt>
                <c:pt idx="469">
                  <c:v>-0.99975000000000003</c:v>
                </c:pt>
                <c:pt idx="470">
                  <c:v>-0.99992000000000003</c:v>
                </c:pt>
                <c:pt idx="471">
                  <c:v>-1</c:v>
                </c:pt>
                <c:pt idx="472">
                  <c:v>-0.99997000000000003</c:v>
                </c:pt>
                <c:pt idx="473">
                  <c:v>-0.99983999999999951</c:v>
                </c:pt>
                <c:pt idx="474">
                  <c:v>-0.99961999999999951</c:v>
                </c:pt>
                <c:pt idx="475">
                  <c:v>-0.99929000000000001</c:v>
                </c:pt>
                <c:pt idx="476">
                  <c:v>-0.99887000000000004</c:v>
                </c:pt>
                <c:pt idx="477">
                  <c:v>-0.99834000000000001</c:v>
                </c:pt>
                <c:pt idx="478">
                  <c:v>-0.99772000000000005</c:v>
                </c:pt>
                <c:pt idx="479">
                  <c:v>-0.99699000000000004</c:v>
                </c:pt>
                <c:pt idx="480">
                  <c:v>-0.99615999999999949</c:v>
                </c:pt>
                <c:pt idx="481">
                  <c:v>-0.99524000000000001</c:v>
                </c:pt>
                <c:pt idx="482">
                  <c:v>-0.99421999999999877</c:v>
                </c:pt>
                <c:pt idx="483">
                  <c:v>-0.99309000000000003</c:v>
                </c:pt>
                <c:pt idx="484">
                  <c:v>-0.99187000000000003</c:v>
                </c:pt>
                <c:pt idx="485">
                  <c:v>-0.99054999999999949</c:v>
                </c:pt>
                <c:pt idx="486">
                  <c:v>-0.98912999999999951</c:v>
                </c:pt>
                <c:pt idx="487">
                  <c:v>-0.98760999999999999</c:v>
                </c:pt>
                <c:pt idx="488">
                  <c:v>-0.98599000000000003</c:v>
                </c:pt>
                <c:pt idx="489">
                  <c:v>-0.98426999999999865</c:v>
                </c:pt>
                <c:pt idx="490">
                  <c:v>-0.98244999999999949</c:v>
                </c:pt>
                <c:pt idx="491">
                  <c:v>-0.98053999999999852</c:v>
                </c:pt>
                <c:pt idx="492">
                  <c:v>-0.97853000000000001</c:v>
                </c:pt>
                <c:pt idx="493">
                  <c:v>-0.97641999999999951</c:v>
                </c:pt>
                <c:pt idx="494">
                  <c:v>-0.97421000000000002</c:v>
                </c:pt>
                <c:pt idx="495">
                  <c:v>-0.97190000000000065</c:v>
                </c:pt>
                <c:pt idx="496">
                  <c:v>-0.96950000000000003</c:v>
                </c:pt>
                <c:pt idx="497">
                  <c:v>-0.96700000000000064</c:v>
                </c:pt>
                <c:pt idx="498">
                  <c:v>-0.96440999999999999</c:v>
                </c:pt>
                <c:pt idx="499">
                  <c:v>-0.96170999999999995</c:v>
                </c:pt>
                <c:pt idx="500">
                  <c:v>-0.95891999999999999</c:v>
                </c:pt>
                <c:pt idx="501">
                  <c:v>-0.95604000000000133</c:v>
                </c:pt>
                <c:pt idx="502">
                  <c:v>-0.95306000000000002</c:v>
                </c:pt>
                <c:pt idx="503">
                  <c:v>-0.94998000000000005</c:v>
                </c:pt>
                <c:pt idx="504">
                  <c:v>-0.94681000000000004</c:v>
                </c:pt>
                <c:pt idx="505">
                  <c:v>-0.94355</c:v>
                </c:pt>
                <c:pt idx="506">
                  <c:v>-0.94018999999999997</c:v>
                </c:pt>
                <c:pt idx="507">
                  <c:v>-0.93674000000000135</c:v>
                </c:pt>
                <c:pt idx="508">
                  <c:v>-0.93318999999999996</c:v>
                </c:pt>
                <c:pt idx="509">
                  <c:v>-0.92954999999999999</c:v>
                </c:pt>
                <c:pt idx="510">
                  <c:v>-0.92581000000000002</c:v>
                </c:pt>
                <c:pt idx="511">
                  <c:v>-0.92198999999999998</c:v>
                </c:pt>
                <c:pt idx="512">
                  <c:v>-0.91807000000000005</c:v>
                </c:pt>
                <c:pt idx="513">
                  <c:v>-0.91405999999999998</c:v>
                </c:pt>
                <c:pt idx="514">
                  <c:v>-0.90995999999999999</c:v>
                </c:pt>
                <c:pt idx="515">
                  <c:v>-0.90576999999999996</c:v>
                </c:pt>
                <c:pt idx="516">
                  <c:v>-0.9014799999999995</c:v>
                </c:pt>
                <c:pt idx="517">
                  <c:v>-0.89710999999999996</c:v>
                </c:pt>
                <c:pt idx="518">
                  <c:v>-0.89265000000000005</c:v>
                </c:pt>
                <c:pt idx="519">
                  <c:v>-0.8881</c:v>
                </c:pt>
                <c:pt idx="520">
                  <c:v>-0.88344999999999996</c:v>
                </c:pt>
                <c:pt idx="521">
                  <c:v>-0.87873000000000134</c:v>
                </c:pt>
                <c:pt idx="522">
                  <c:v>-0.87391000000000063</c:v>
                </c:pt>
                <c:pt idx="523">
                  <c:v>-0.86900000000000122</c:v>
                </c:pt>
                <c:pt idx="524">
                  <c:v>-0.86400999999999994</c:v>
                </c:pt>
                <c:pt idx="525">
                  <c:v>-0.85893000000000064</c:v>
                </c:pt>
                <c:pt idx="526">
                  <c:v>-0.85377000000000158</c:v>
                </c:pt>
                <c:pt idx="527">
                  <c:v>-0.84852000000000005</c:v>
                </c:pt>
                <c:pt idx="528">
                  <c:v>-0.84319000000000122</c:v>
                </c:pt>
                <c:pt idx="529">
                  <c:v>-0.83777000000000135</c:v>
                </c:pt>
                <c:pt idx="530">
                  <c:v>-0.83226999999999951</c:v>
                </c:pt>
                <c:pt idx="531">
                  <c:v>-0.82668000000000064</c:v>
                </c:pt>
                <c:pt idx="532">
                  <c:v>-0.82101000000000002</c:v>
                </c:pt>
                <c:pt idx="533">
                  <c:v>-0.81525999999999998</c:v>
                </c:pt>
                <c:pt idx="534">
                  <c:v>-0.80942999999999998</c:v>
                </c:pt>
                <c:pt idx="535">
                  <c:v>-0.80352000000000001</c:v>
                </c:pt>
                <c:pt idx="536">
                  <c:v>-0.79752999999999996</c:v>
                </c:pt>
                <c:pt idx="537">
                  <c:v>-0.79144999999999999</c:v>
                </c:pt>
                <c:pt idx="538">
                  <c:v>-0.7853</c:v>
                </c:pt>
                <c:pt idx="539">
                  <c:v>-0.77907000000000171</c:v>
                </c:pt>
                <c:pt idx="540">
                  <c:v>-0.77276000000000133</c:v>
                </c:pt>
                <c:pt idx="541">
                  <c:v>-0.76637999999999995</c:v>
                </c:pt>
                <c:pt idx="542">
                  <c:v>-0.75992000000000171</c:v>
                </c:pt>
                <c:pt idx="543">
                  <c:v>-0.75338000000000005</c:v>
                </c:pt>
                <c:pt idx="544">
                  <c:v>-0.74677000000000171</c:v>
                </c:pt>
                <c:pt idx="545">
                  <c:v>-0.74008000000000063</c:v>
                </c:pt>
                <c:pt idx="546">
                  <c:v>-0.73331999999999997</c:v>
                </c:pt>
                <c:pt idx="547">
                  <c:v>-0.72648000000000001</c:v>
                </c:pt>
                <c:pt idx="548">
                  <c:v>-0.71957000000000004</c:v>
                </c:pt>
                <c:pt idx="549">
                  <c:v>-0.7125899999999995</c:v>
                </c:pt>
                <c:pt idx="550">
                  <c:v>-0.7055399999999995</c:v>
                </c:pt>
                <c:pt idx="551">
                  <c:v>-0.69842000000000004</c:v>
                </c:pt>
                <c:pt idx="552">
                  <c:v>-0.69123000000000001</c:v>
                </c:pt>
                <c:pt idx="553">
                  <c:v>-0.68396999999999997</c:v>
                </c:pt>
                <c:pt idx="554">
                  <c:v>-0.67664000000000279</c:v>
                </c:pt>
                <c:pt idx="555">
                  <c:v>-0.66923999999999995</c:v>
                </c:pt>
                <c:pt idx="556">
                  <c:v>-0.6617800000000017</c:v>
                </c:pt>
                <c:pt idx="557">
                  <c:v>-0.65425000000000122</c:v>
                </c:pt>
                <c:pt idx="558">
                  <c:v>-0.64665000000000183</c:v>
                </c:pt>
                <c:pt idx="559">
                  <c:v>-0.63898999999999995</c:v>
                </c:pt>
                <c:pt idx="560">
                  <c:v>-0.63127000000000122</c:v>
                </c:pt>
                <c:pt idx="561">
                  <c:v>-0.62348000000000003</c:v>
                </c:pt>
                <c:pt idx="562">
                  <c:v>-0.61563000000000134</c:v>
                </c:pt>
                <c:pt idx="563">
                  <c:v>-0.6077200000000017</c:v>
                </c:pt>
                <c:pt idx="564">
                  <c:v>-0.59975000000000001</c:v>
                </c:pt>
                <c:pt idx="565">
                  <c:v>-0.59172000000000002</c:v>
                </c:pt>
                <c:pt idx="566">
                  <c:v>-0.58362000000000003</c:v>
                </c:pt>
                <c:pt idx="567">
                  <c:v>-0.57547999999999999</c:v>
                </c:pt>
                <c:pt idx="568">
                  <c:v>-0.56727000000000005</c:v>
                </c:pt>
                <c:pt idx="569">
                  <c:v>-0.55900000000000005</c:v>
                </c:pt>
                <c:pt idx="570">
                  <c:v>-0.55069000000000135</c:v>
                </c:pt>
                <c:pt idx="571">
                  <c:v>-0.54230999999999996</c:v>
                </c:pt>
                <c:pt idx="572">
                  <c:v>-0.53388000000000002</c:v>
                </c:pt>
                <c:pt idx="573">
                  <c:v>-0.52539999999999998</c:v>
                </c:pt>
                <c:pt idx="574">
                  <c:v>-0.51687000000000005</c:v>
                </c:pt>
                <c:pt idx="575">
                  <c:v>-0.50827999999999951</c:v>
                </c:pt>
                <c:pt idx="576">
                  <c:v>-0.49964000000000008</c:v>
                </c:pt>
                <c:pt idx="577">
                  <c:v>-0.49095000000000061</c:v>
                </c:pt>
                <c:pt idx="578">
                  <c:v>-0.48222000000000032</c:v>
                </c:pt>
                <c:pt idx="579">
                  <c:v>-0.47343000000000002</c:v>
                </c:pt>
                <c:pt idx="580">
                  <c:v>-0.46460000000000001</c:v>
                </c:pt>
                <c:pt idx="581">
                  <c:v>-0.45572000000000001</c:v>
                </c:pt>
                <c:pt idx="582">
                  <c:v>-0.44679999999999997</c:v>
                </c:pt>
                <c:pt idx="583">
                  <c:v>-0.43783000000000061</c:v>
                </c:pt>
                <c:pt idx="584">
                  <c:v>-0.42882000000000092</c:v>
                </c:pt>
                <c:pt idx="585">
                  <c:v>-0.41976000000000002</c:v>
                </c:pt>
                <c:pt idx="586">
                  <c:v>-0.41067000000000031</c:v>
                </c:pt>
                <c:pt idx="587">
                  <c:v>-0.40153</c:v>
                </c:pt>
                <c:pt idx="588">
                  <c:v>-0.39235000000000092</c:v>
                </c:pt>
                <c:pt idx="589">
                  <c:v>-0.38313000000000008</c:v>
                </c:pt>
                <c:pt idx="590">
                  <c:v>-0.37388000000000116</c:v>
                </c:pt>
                <c:pt idx="591">
                  <c:v>-0.36458000000000085</c:v>
                </c:pt>
                <c:pt idx="592">
                  <c:v>-0.35525000000000001</c:v>
                </c:pt>
                <c:pt idx="593">
                  <c:v>-0.34589000000000031</c:v>
                </c:pt>
                <c:pt idx="594">
                  <c:v>-0.33649000000000068</c:v>
                </c:pt>
                <c:pt idx="595">
                  <c:v>-0.32705000000000067</c:v>
                </c:pt>
                <c:pt idx="596">
                  <c:v>-0.31759000000000032</c:v>
                </c:pt>
                <c:pt idx="597">
                  <c:v>-0.30809000000000031</c:v>
                </c:pt>
                <c:pt idx="598">
                  <c:v>-0.29856000000000038</c:v>
                </c:pt>
                <c:pt idx="599">
                  <c:v>-0.28900000000000031</c:v>
                </c:pt>
                <c:pt idx="600">
                  <c:v>-0.27942000000000061</c:v>
                </c:pt>
                <c:pt idx="601">
                  <c:v>-0.26979999999999998</c:v>
                </c:pt>
                <c:pt idx="602">
                  <c:v>-0.26016</c:v>
                </c:pt>
                <c:pt idx="603">
                  <c:v>-0.2504900000000001</c:v>
                </c:pt>
                <c:pt idx="604">
                  <c:v>-0.24080000000000001</c:v>
                </c:pt>
                <c:pt idx="605">
                  <c:v>-0.23108000000000001</c:v>
                </c:pt>
                <c:pt idx="606">
                  <c:v>-0.22134000000000001</c:v>
                </c:pt>
                <c:pt idx="607">
                  <c:v>-0.21157000000000001</c:v>
                </c:pt>
                <c:pt idx="608">
                  <c:v>-0.2017900000000003</c:v>
                </c:pt>
                <c:pt idx="609">
                  <c:v>-0.19198999999999999</c:v>
                </c:pt>
                <c:pt idx="610">
                  <c:v>-0.18215999999999999</c:v>
                </c:pt>
                <c:pt idx="611">
                  <c:v>-0.17232</c:v>
                </c:pt>
                <c:pt idx="612">
                  <c:v>-0.16245999999999999</c:v>
                </c:pt>
                <c:pt idx="613">
                  <c:v>-0.15259000000000034</c:v>
                </c:pt>
                <c:pt idx="614">
                  <c:v>-0.14269999999999999</c:v>
                </c:pt>
                <c:pt idx="615">
                  <c:v>-0.13278999999999999</c:v>
                </c:pt>
                <c:pt idx="616">
                  <c:v>-0.12286999999999998</c:v>
                </c:pt>
                <c:pt idx="617">
                  <c:v>-0.11294</c:v>
                </c:pt>
                <c:pt idx="618">
                  <c:v>-0.10299999999999998</c:v>
                </c:pt>
                <c:pt idx="619">
                  <c:v>-9.3051000000000286E-2</c:v>
                </c:pt>
                <c:pt idx="620">
                  <c:v>-8.3089000000000024E-2</c:v>
                </c:pt>
                <c:pt idx="621">
                  <c:v>-7.3120000000000004E-2</c:v>
                </c:pt>
                <c:pt idx="622">
                  <c:v>-6.3143000000000005E-2</c:v>
                </c:pt>
                <c:pt idx="623">
                  <c:v>-5.3159999999999985E-2</c:v>
                </c:pt>
                <c:pt idx="624">
                  <c:v>-4.3172000000000002E-2</c:v>
                </c:pt>
                <c:pt idx="625">
                  <c:v>-3.3179E-2</c:v>
                </c:pt>
                <c:pt idx="626">
                  <c:v>-2.3182999999999988E-2</c:v>
                </c:pt>
                <c:pt idx="627">
                  <c:v>-1.3185000000000007E-2</c:v>
                </c:pt>
                <c:pt idx="628">
                  <c:v>-3.1853000000000064E-3</c:v>
                </c:pt>
              </c:numCache>
            </c:numRef>
          </c:yVal>
          <c:smooth val="0"/>
        </c:ser>
        <c:ser>
          <c:idx val="2"/>
          <c:order val="1"/>
          <c:spPr>
            <a:ln>
              <a:solidFill>
                <a:srgbClr val="C00000"/>
              </a:solidFill>
            </a:ln>
          </c:spPr>
          <c:marker>
            <c:symbol val="none"/>
          </c:marker>
          <c:xVal>
            <c:numRef>
              <c:f>Sheet2!$A$1:$A$629</c:f>
              <c:numCache>
                <c:formatCode>General</c:formatCode>
                <c:ptCount val="629"/>
                <c:pt idx="0">
                  <c:v>0</c:v>
                </c:pt>
                <c:pt idx="1">
                  <c:v>1.0000000000000005E-2</c:v>
                </c:pt>
                <c:pt idx="2">
                  <c:v>2.0000000000000011E-2</c:v>
                </c:pt>
                <c:pt idx="3">
                  <c:v>3.0000000000000002E-2</c:v>
                </c:pt>
                <c:pt idx="4">
                  <c:v>4.0000000000000022E-2</c:v>
                </c:pt>
                <c:pt idx="5">
                  <c:v>0.05</c:v>
                </c:pt>
                <c:pt idx="6">
                  <c:v>6.0000000000000032E-2</c:v>
                </c:pt>
                <c:pt idx="7">
                  <c:v>7.0000000000000021E-2</c:v>
                </c:pt>
                <c:pt idx="8">
                  <c:v>8.0000000000000043E-2</c:v>
                </c:pt>
                <c:pt idx="9">
                  <c:v>9.0000000000000024E-2</c:v>
                </c:pt>
                <c:pt idx="10">
                  <c:v>0.1</c:v>
                </c:pt>
                <c:pt idx="11">
                  <c:v>0.11</c:v>
                </c:pt>
                <c:pt idx="12">
                  <c:v>0.12000000000000002</c:v>
                </c:pt>
                <c:pt idx="13">
                  <c:v>0.13</c:v>
                </c:pt>
                <c:pt idx="14">
                  <c:v>0.14000000000000001</c:v>
                </c:pt>
                <c:pt idx="15">
                  <c:v>0.15000000000000024</c:v>
                </c:pt>
                <c:pt idx="16">
                  <c:v>0.16</c:v>
                </c:pt>
                <c:pt idx="17">
                  <c:v>0.17</c:v>
                </c:pt>
                <c:pt idx="18">
                  <c:v>0.18000000000000024</c:v>
                </c:pt>
                <c:pt idx="19">
                  <c:v>0.19</c:v>
                </c:pt>
                <c:pt idx="20">
                  <c:v>0.2</c:v>
                </c:pt>
                <c:pt idx="21">
                  <c:v>0.21000000000000021</c:v>
                </c:pt>
                <c:pt idx="22">
                  <c:v>0.22</c:v>
                </c:pt>
                <c:pt idx="23">
                  <c:v>0.23</c:v>
                </c:pt>
                <c:pt idx="24">
                  <c:v>0.24000000000000021</c:v>
                </c:pt>
                <c:pt idx="25">
                  <c:v>0.25</c:v>
                </c:pt>
                <c:pt idx="26">
                  <c:v>0.26</c:v>
                </c:pt>
                <c:pt idx="27">
                  <c:v>0.27</c:v>
                </c:pt>
                <c:pt idx="28">
                  <c:v>0.28000000000000008</c:v>
                </c:pt>
                <c:pt idx="29">
                  <c:v>0.29000000000000031</c:v>
                </c:pt>
                <c:pt idx="30">
                  <c:v>0.30000000000000032</c:v>
                </c:pt>
                <c:pt idx="31">
                  <c:v>0.31000000000000061</c:v>
                </c:pt>
                <c:pt idx="32">
                  <c:v>0.32000000000000067</c:v>
                </c:pt>
                <c:pt idx="33">
                  <c:v>0.33000000000000085</c:v>
                </c:pt>
                <c:pt idx="34">
                  <c:v>0.34</c:v>
                </c:pt>
                <c:pt idx="35">
                  <c:v>0.35000000000000031</c:v>
                </c:pt>
                <c:pt idx="36">
                  <c:v>0.36000000000000032</c:v>
                </c:pt>
                <c:pt idx="37">
                  <c:v>0.37000000000000038</c:v>
                </c:pt>
                <c:pt idx="38">
                  <c:v>0.38000000000000067</c:v>
                </c:pt>
                <c:pt idx="39">
                  <c:v>0.39000000000000068</c:v>
                </c:pt>
                <c:pt idx="40">
                  <c:v>0.4</c:v>
                </c:pt>
                <c:pt idx="41">
                  <c:v>0.41000000000000031</c:v>
                </c:pt>
                <c:pt idx="42">
                  <c:v>0.42000000000000032</c:v>
                </c:pt>
                <c:pt idx="43">
                  <c:v>0.43000000000000038</c:v>
                </c:pt>
                <c:pt idx="44">
                  <c:v>0.44</c:v>
                </c:pt>
                <c:pt idx="45">
                  <c:v>0.45</c:v>
                </c:pt>
                <c:pt idx="46">
                  <c:v>0.46</c:v>
                </c:pt>
                <c:pt idx="47">
                  <c:v>0.47000000000000008</c:v>
                </c:pt>
                <c:pt idx="48">
                  <c:v>0.48000000000000032</c:v>
                </c:pt>
                <c:pt idx="49">
                  <c:v>0.49000000000000032</c:v>
                </c:pt>
                <c:pt idx="50">
                  <c:v>0.5</c:v>
                </c:pt>
                <c:pt idx="51">
                  <c:v>0.51</c:v>
                </c:pt>
                <c:pt idx="52">
                  <c:v>0.52</c:v>
                </c:pt>
                <c:pt idx="53">
                  <c:v>0.53</c:v>
                </c:pt>
                <c:pt idx="54">
                  <c:v>0.54</c:v>
                </c:pt>
                <c:pt idx="55">
                  <c:v>0.55000000000000004</c:v>
                </c:pt>
                <c:pt idx="56">
                  <c:v>0.56000000000000005</c:v>
                </c:pt>
                <c:pt idx="57">
                  <c:v>0.56999999999999995</c:v>
                </c:pt>
                <c:pt idx="58">
                  <c:v>0.58000000000000007</c:v>
                </c:pt>
                <c:pt idx="59">
                  <c:v>0.59</c:v>
                </c:pt>
                <c:pt idx="60">
                  <c:v>0.60000000000000064</c:v>
                </c:pt>
                <c:pt idx="61">
                  <c:v>0.61000000000000065</c:v>
                </c:pt>
                <c:pt idx="62">
                  <c:v>0.62000000000000122</c:v>
                </c:pt>
                <c:pt idx="63">
                  <c:v>0.63000000000000134</c:v>
                </c:pt>
                <c:pt idx="64">
                  <c:v>0.64000000000000135</c:v>
                </c:pt>
                <c:pt idx="65">
                  <c:v>0.65000000000000147</c:v>
                </c:pt>
                <c:pt idx="66">
                  <c:v>0.66000000000000159</c:v>
                </c:pt>
                <c:pt idx="67">
                  <c:v>0.67000000000000171</c:v>
                </c:pt>
                <c:pt idx="68">
                  <c:v>0.68</c:v>
                </c:pt>
                <c:pt idx="69">
                  <c:v>0.69000000000000061</c:v>
                </c:pt>
                <c:pt idx="70">
                  <c:v>0.70000000000000062</c:v>
                </c:pt>
                <c:pt idx="71">
                  <c:v>0.71000000000000063</c:v>
                </c:pt>
                <c:pt idx="72">
                  <c:v>0.72000000000000064</c:v>
                </c:pt>
                <c:pt idx="73">
                  <c:v>0.73000000000000065</c:v>
                </c:pt>
                <c:pt idx="74">
                  <c:v>0.74000000000000121</c:v>
                </c:pt>
                <c:pt idx="75">
                  <c:v>0.75000000000000133</c:v>
                </c:pt>
                <c:pt idx="76">
                  <c:v>0.76000000000000134</c:v>
                </c:pt>
                <c:pt idx="77">
                  <c:v>0.77000000000000135</c:v>
                </c:pt>
                <c:pt idx="78">
                  <c:v>0.78</c:v>
                </c:pt>
                <c:pt idx="79">
                  <c:v>0.79</c:v>
                </c:pt>
                <c:pt idx="80">
                  <c:v>0.8</c:v>
                </c:pt>
                <c:pt idx="81">
                  <c:v>0.81</c:v>
                </c:pt>
                <c:pt idx="82">
                  <c:v>0.82000000000000062</c:v>
                </c:pt>
                <c:pt idx="83">
                  <c:v>0.83000000000000063</c:v>
                </c:pt>
                <c:pt idx="84">
                  <c:v>0.84000000000000064</c:v>
                </c:pt>
                <c:pt idx="85">
                  <c:v>0.85000000000000064</c:v>
                </c:pt>
                <c:pt idx="86">
                  <c:v>0.86000000000000065</c:v>
                </c:pt>
                <c:pt idx="87">
                  <c:v>0.87000000000000122</c:v>
                </c:pt>
                <c:pt idx="88">
                  <c:v>0.88</c:v>
                </c:pt>
                <c:pt idx="89">
                  <c:v>0.89</c:v>
                </c:pt>
                <c:pt idx="90">
                  <c:v>0.9</c:v>
                </c:pt>
                <c:pt idx="91">
                  <c:v>0.91</c:v>
                </c:pt>
                <c:pt idx="92">
                  <c:v>0.92</c:v>
                </c:pt>
                <c:pt idx="93">
                  <c:v>0.93</c:v>
                </c:pt>
                <c:pt idx="94">
                  <c:v>0.94000000000000061</c:v>
                </c:pt>
                <c:pt idx="95">
                  <c:v>0.95000000000000062</c:v>
                </c:pt>
                <c:pt idx="96">
                  <c:v>0.96000000000000063</c:v>
                </c:pt>
                <c:pt idx="97">
                  <c:v>0.97000000000000064</c:v>
                </c:pt>
                <c:pt idx="98">
                  <c:v>0.98</c:v>
                </c:pt>
                <c:pt idx="99">
                  <c:v>0.99</c:v>
                </c:pt>
                <c:pt idx="100">
                  <c:v>1</c:v>
                </c:pt>
                <c:pt idx="101">
                  <c:v>1.01</c:v>
                </c:pt>
                <c:pt idx="102">
                  <c:v>1.02</c:v>
                </c:pt>
                <c:pt idx="103">
                  <c:v>1.03</c:v>
                </c:pt>
                <c:pt idx="104">
                  <c:v>1.04</c:v>
                </c:pt>
                <c:pt idx="105">
                  <c:v>1.05</c:v>
                </c:pt>
                <c:pt idx="106">
                  <c:v>1.06</c:v>
                </c:pt>
                <c:pt idx="107">
                  <c:v>1.07</c:v>
                </c:pt>
                <c:pt idx="108">
                  <c:v>1.08</c:v>
                </c:pt>
                <c:pt idx="109">
                  <c:v>1.0900000000000001</c:v>
                </c:pt>
                <c:pt idx="110">
                  <c:v>1.1000000000000001</c:v>
                </c:pt>
                <c:pt idx="111">
                  <c:v>1.1100000000000001</c:v>
                </c:pt>
                <c:pt idx="112">
                  <c:v>1.1200000000000001</c:v>
                </c:pt>
                <c:pt idx="113">
                  <c:v>1.1299999999999972</c:v>
                </c:pt>
                <c:pt idx="114">
                  <c:v>1.1399999999999972</c:v>
                </c:pt>
                <c:pt idx="115">
                  <c:v>1.1499999999999972</c:v>
                </c:pt>
                <c:pt idx="116">
                  <c:v>1.1599999999999973</c:v>
                </c:pt>
                <c:pt idx="117">
                  <c:v>1.1700000000000021</c:v>
                </c:pt>
                <c:pt idx="118">
                  <c:v>1.1800000000000024</c:v>
                </c:pt>
                <c:pt idx="119">
                  <c:v>1.1900000000000024</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1.3800000000000001</c:v>
                </c:pt>
                <c:pt idx="139">
                  <c:v>1.3900000000000001</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c:v>
                </c:pt>
                <c:pt idx="162">
                  <c:v>1.62</c:v>
                </c:pt>
                <c:pt idx="163">
                  <c:v>1.6300000000000001</c:v>
                </c:pt>
                <c:pt idx="164">
                  <c:v>1.6400000000000001</c:v>
                </c:pt>
                <c:pt idx="165">
                  <c:v>1.6500000000000001</c:v>
                </c:pt>
                <c:pt idx="166">
                  <c:v>1.6600000000000001</c:v>
                </c:pt>
                <c:pt idx="167">
                  <c:v>1.6700000000000021</c:v>
                </c:pt>
                <c:pt idx="168">
                  <c:v>1.6800000000000024</c:v>
                </c:pt>
                <c:pt idx="169">
                  <c:v>1.6900000000000024</c:v>
                </c:pt>
                <c:pt idx="170">
                  <c:v>1.7</c:v>
                </c:pt>
                <c:pt idx="171">
                  <c:v>1.71</c:v>
                </c:pt>
                <c:pt idx="172">
                  <c:v>1.72</c:v>
                </c:pt>
                <c:pt idx="173">
                  <c:v>1.73</c:v>
                </c:pt>
                <c:pt idx="174">
                  <c:v>1.74</c:v>
                </c:pt>
                <c:pt idx="175">
                  <c:v>1.75</c:v>
                </c:pt>
                <c:pt idx="176">
                  <c:v>1.76</c:v>
                </c:pt>
                <c:pt idx="177">
                  <c:v>1.77</c:v>
                </c:pt>
                <c:pt idx="178">
                  <c:v>1.78</c:v>
                </c:pt>
                <c:pt idx="179">
                  <c:v>1.79</c:v>
                </c:pt>
                <c:pt idx="180">
                  <c:v>1.8</c:v>
                </c:pt>
                <c:pt idx="181">
                  <c:v>1.81</c:v>
                </c:pt>
                <c:pt idx="182">
                  <c:v>1.82</c:v>
                </c:pt>
                <c:pt idx="183">
                  <c:v>1.83</c:v>
                </c:pt>
                <c:pt idx="184">
                  <c:v>1.84</c:v>
                </c:pt>
                <c:pt idx="185">
                  <c:v>1.85</c:v>
                </c:pt>
                <c:pt idx="186">
                  <c:v>1.86</c:v>
                </c:pt>
                <c:pt idx="187">
                  <c:v>1.87</c:v>
                </c:pt>
                <c:pt idx="188">
                  <c:v>1.8800000000000001</c:v>
                </c:pt>
                <c:pt idx="189">
                  <c:v>1.8900000000000001</c:v>
                </c:pt>
                <c:pt idx="190">
                  <c:v>1.9000000000000001</c:v>
                </c:pt>
                <c:pt idx="191">
                  <c:v>1.9100000000000001</c:v>
                </c:pt>
                <c:pt idx="192">
                  <c:v>1.9200000000000021</c:v>
                </c:pt>
                <c:pt idx="193">
                  <c:v>1.9300000000000024</c:v>
                </c:pt>
                <c:pt idx="194">
                  <c:v>1.9400000000000024</c:v>
                </c:pt>
                <c:pt idx="195">
                  <c:v>1.9500000000000024</c:v>
                </c:pt>
                <c:pt idx="196">
                  <c:v>1.9600000000000024</c:v>
                </c:pt>
                <c:pt idx="197">
                  <c:v>1.9700000000000024</c:v>
                </c:pt>
                <c:pt idx="198">
                  <c:v>1.9800000000000026</c:v>
                </c:pt>
                <c:pt idx="199">
                  <c:v>1.9900000000000027</c:v>
                </c:pt>
                <c:pt idx="200">
                  <c:v>2</c:v>
                </c:pt>
                <c:pt idx="201">
                  <c:v>2.0099999999999998</c:v>
                </c:pt>
                <c:pt idx="202">
                  <c:v>2.02</c:v>
                </c:pt>
                <c:pt idx="203">
                  <c:v>2.0299999999999998</c:v>
                </c:pt>
                <c:pt idx="204">
                  <c:v>2.04</c:v>
                </c:pt>
                <c:pt idx="205">
                  <c:v>2.0499999999999998</c:v>
                </c:pt>
                <c:pt idx="206">
                  <c:v>2.06</c:v>
                </c:pt>
                <c:pt idx="207">
                  <c:v>2.0699999999999998</c:v>
                </c:pt>
                <c:pt idx="208">
                  <c:v>2.08</c:v>
                </c:pt>
                <c:pt idx="209">
                  <c:v>2.09</c:v>
                </c:pt>
                <c:pt idx="210">
                  <c:v>2.1</c:v>
                </c:pt>
                <c:pt idx="211">
                  <c:v>2.11</c:v>
                </c:pt>
                <c:pt idx="212">
                  <c:v>2.12</c:v>
                </c:pt>
                <c:pt idx="213">
                  <c:v>2.13</c:v>
                </c:pt>
                <c:pt idx="214">
                  <c:v>2.14</c:v>
                </c:pt>
                <c:pt idx="215">
                  <c:v>2.15</c:v>
                </c:pt>
                <c:pt idx="216">
                  <c:v>2.16</c:v>
                </c:pt>
                <c:pt idx="217">
                  <c:v>2.17</c:v>
                </c:pt>
                <c:pt idx="218">
                  <c:v>2.1800000000000002</c:v>
                </c:pt>
                <c:pt idx="219">
                  <c:v>2.19</c:v>
                </c:pt>
                <c:pt idx="220">
                  <c:v>2.2000000000000002</c:v>
                </c:pt>
                <c:pt idx="221">
                  <c:v>2.21</c:v>
                </c:pt>
                <c:pt idx="222">
                  <c:v>2.2200000000000002</c:v>
                </c:pt>
                <c:pt idx="223">
                  <c:v>2.23</c:v>
                </c:pt>
                <c:pt idx="224">
                  <c:v>2.2400000000000002</c:v>
                </c:pt>
                <c:pt idx="225">
                  <c:v>2.25</c:v>
                </c:pt>
                <c:pt idx="226">
                  <c:v>2.2599999999999998</c:v>
                </c:pt>
                <c:pt idx="227">
                  <c:v>2.27</c:v>
                </c:pt>
                <c:pt idx="228">
                  <c:v>2.2799999999999998</c:v>
                </c:pt>
                <c:pt idx="229">
                  <c:v>2.29</c:v>
                </c:pt>
                <c:pt idx="230">
                  <c:v>2.2999999999999998</c:v>
                </c:pt>
                <c:pt idx="231">
                  <c:v>2.3099999999999987</c:v>
                </c:pt>
                <c:pt idx="232">
                  <c:v>2.3199999999999967</c:v>
                </c:pt>
                <c:pt idx="233">
                  <c:v>2.3299999999999987</c:v>
                </c:pt>
                <c:pt idx="234">
                  <c:v>2.34</c:v>
                </c:pt>
                <c:pt idx="235">
                  <c:v>2.3499999999999988</c:v>
                </c:pt>
                <c:pt idx="236">
                  <c:v>2.36</c:v>
                </c:pt>
                <c:pt idx="237">
                  <c:v>2.3699999999999997</c:v>
                </c:pt>
                <c:pt idx="238">
                  <c:v>2.38</c:v>
                </c:pt>
                <c:pt idx="239">
                  <c:v>2.3899999999999997</c:v>
                </c:pt>
                <c:pt idx="240">
                  <c:v>2.4</c:v>
                </c:pt>
                <c:pt idx="241">
                  <c:v>2.4099999999999997</c:v>
                </c:pt>
                <c:pt idx="242">
                  <c:v>2.42</c:v>
                </c:pt>
                <c:pt idx="243">
                  <c:v>2.4299999999999997</c:v>
                </c:pt>
                <c:pt idx="244">
                  <c:v>2.44</c:v>
                </c:pt>
                <c:pt idx="245">
                  <c:v>2.4499999999999997</c:v>
                </c:pt>
                <c:pt idx="246">
                  <c:v>2.46</c:v>
                </c:pt>
                <c:pt idx="247">
                  <c:v>2.4699999999999998</c:v>
                </c:pt>
                <c:pt idx="248">
                  <c:v>2.48</c:v>
                </c:pt>
                <c:pt idx="249">
                  <c:v>2.4899999999999998</c:v>
                </c:pt>
                <c:pt idx="250">
                  <c:v>2.5</c:v>
                </c:pt>
                <c:pt idx="251">
                  <c:v>2.5099999999999998</c:v>
                </c:pt>
                <c:pt idx="252">
                  <c:v>2.52</c:v>
                </c:pt>
                <c:pt idx="253">
                  <c:v>2.5299999999999998</c:v>
                </c:pt>
                <c:pt idx="254">
                  <c:v>2.54</c:v>
                </c:pt>
                <c:pt idx="255">
                  <c:v>2.5499999999999998</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2.7600000000000002</c:v>
                </c:pt>
                <c:pt idx="277">
                  <c:v>2.77</c:v>
                </c:pt>
                <c:pt idx="278">
                  <c:v>2.7800000000000002</c:v>
                </c:pt>
                <c:pt idx="279">
                  <c:v>2.79</c:v>
                </c:pt>
                <c:pt idx="280">
                  <c:v>2.8</c:v>
                </c:pt>
                <c:pt idx="281">
                  <c:v>2.8099999999999987</c:v>
                </c:pt>
                <c:pt idx="282">
                  <c:v>2.82</c:v>
                </c:pt>
                <c:pt idx="283">
                  <c:v>2.8299999999999987</c:v>
                </c:pt>
                <c:pt idx="284">
                  <c:v>2.84</c:v>
                </c:pt>
                <c:pt idx="285">
                  <c:v>2.8499999999999988</c:v>
                </c:pt>
                <c:pt idx="286">
                  <c:v>2.86</c:v>
                </c:pt>
                <c:pt idx="287">
                  <c:v>2.8699999999999997</c:v>
                </c:pt>
                <c:pt idx="288">
                  <c:v>2.88</c:v>
                </c:pt>
                <c:pt idx="289">
                  <c:v>2.8899999999999997</c:v>
                </c:pt>
                <c:pt idx="290">
                  <c:v>2.9</c:v>
                </c:pt>
                <c:pt idx="291">
                  <c:v>2.9099999999999997</c:v>
                </c:pt>
                <c:pt idx="292">
                  <c:v>2.92</c:v>
                </c:pt>
                <c:pt idx="293">
                  <c:v>2.9299999999999997</c:v>
                </c:pt>
                <c:pt idx="294">
                  <c:v>2.94</c:v>
                </c:pt>
                <c:pt idx="295">
                  <c:v>2.9499999999999997</c:v>
                </c:pt>
                <c:pt idx="296">
                  <c:v>2.96</c:v>
                </c:pt>
                <c:pt idx="297">
                  <c:v>2.9699999999999998</c:v>
                </c:pt>
                <c:pt idx="298">
                  <c:v>2.98</c:v>
                </c:pt>
                <c:pt idx="299">
                  <c:v>2.9899999999999998</c:v>
                </c:pt>
                <c:pt idx="300">
                  <c:v>3</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c:v>
                </c:pt>
                <c:pt idx="323">
                  <c:v>3.23</c:v>
                </c:pt>
                <c:pt idx="324">
                  <c:v>3.24</c:v>
                </c:pt>
                <c:pt idx="325">
                  <c:v>3.25</c:v>
                </c:pt>
                <c:pt idx="326">
                  <c:v>3.2600000000000002</c:v>
                </c:pt>
                <c:pt idx="327">
                  <c:v>3.27</c:v>
                </c:pt>
                <c:pt idx="328">
                  <c:v>3.2800000000000002</c:v>
                </c:pt>
                <c:pt idx="329">
                  <c:v>3.29</c:v>
                </c:pt>
                <c:pt idx="330">
                  <c:v>3.3</c:v>
                </c:pt>
                <c:pt idx="331">
                  <c:v>3.3099999999999987</c:v>
                </c:pt>
                <c:pt idx="332">
                  <c:v>3.32</c:v>
                </c:pt>
                <c:pt idx="333">
                  <c:v>3.3299999999999987</c:v>
                </c:pt>
                <c:pt idx="334">
                  <c:v>3.34</c:v>
                </c:pt>
                <c:pt idx="335">
                  <c:v>3.3499999999999988</c:v>
                </c:pt>
                <c:pt idx="336">
                  <c:v>3.36</c:v>
                </c:pt>
                <c:pt idx="337">
                  <c:v>3.3699999999999997</c:v>
                </c:pt>
                <c:pt idx="338">
                  <c:v>3.38</c:v>
                </c:pt>
                <c:pt idx="339">
                  <c:v>3.3899999999999997</c:v>
                </c:pt>
                <c:pt idx="340">
                  <c:v>3.4</c:v>
                </c:pt>
                <c:pt idx="341">
                  <c:v>3.4099999999999997</c:v>
                </c:pt>
                <c:pt idx="342">
                  <c:v>3.42</c:v>
                </c:pt>
                <c:pt idx="343">
                  <c:v>3.4299999999999997</c:v>
                </c:pt>
                <c:pt idx="344">
                  <c:v>3.44</c:v>
                </c:pt>
                <c:pt idx="345">
                  <c:v>3.4499999999999997</c:v>
                </c:pt>
                <c:pt idx="346">
                  <c:v>3.46</c:v>
                </c:pt>
                <c:pt idx="347">
                  <c:v>3.4699999999999998</c:v>
                </c:pt>
                <c:pt idx="348">
                  <c:v>3.48</c:v>
                </c:pt>
                <c:pt idx="349">
                  <c:v>3.4899999999999998</c:v>
                </c:pt>
                <c:pt idx="350">
                  <c:v>3.5</c:v>
                </c:pt>
                <c:pt idx="351">
                  <c:v>3.51</c:v>
                </c:pt>
                <c:pt idx="352">
                  <c:v>3.52</c:v>
                </c:pt>
                <c:pt idx="353">
                  <c:v>3.53</c:v>
                </c:pt>
                <c:pt idx="354">
                  <c:v>3.54</c:v>
                </c:pt>
                <c:pt idx="355">
                  <c:v>3.55</c:v>
                </c:pt>
                <c:pt idx="356">
                  <c:v>3.56</c:v>
                </c:pt>
                <c:pt idx="357">
                  <c:v>3.57</c:v>
                </c:pt>
                <c:pt idx="358">
                  <c:v>3.58</c:v>
                </c:pt>
                <c:pt idx="359">
                  <c:v>3.59</c:v>
                </c:pt>
                <c:pt idx="360">
                  <c:v>3.6</c:v>
                </c:pt>
                <c:pt idx="361">
                  <c:v>3.61</c:v>
                </c:pt>
                <c:pt idx="362">
                  <c:v>3.62</c:v>
                </c:pt>
                <c:pt idx="363">
                  <c:v>3.63</c:v>
                </c:pt>
                <c:pt idx="364">
                  <c:v>3.64</c:v>
                </c:pt>
                <c:pt idx="365">
                  <c:v>3.65</c:v>
                </c:pt>
                <c:pt idx="366">
                  <c:v>3.66</c:v>
                </c:pt>
                <c:pt idx="367">
                  <c:v>3.67</c:v>
                </c:pt>
                <c:pt idx="368">
                  <c:v>3.68</c:v>
                </c:pt>
                <c:pt idx="369">
                  <c:v>3.69</c:v>
                </c:pt>
                <c:pt idx="370">
                  <c:v>3.7</c:v>
                </c:pt>
                <c:pt idx="371">
                  <c:v>3.71</c:v>
                </c:pt>
                <c:pt idx="372">
                  <c:v>3.72</c:v>
                </c:pt>
                <c:pt idx="373">
                  <c:v>3.73</c:v>
                </c:pt>
                <c:pt idx="374">
                  <c:v>3.74</c:v>
                </c:pt>
                <c:pt idx="375">
                  <c:v>3.75</c:v>
                </c:pt>
                <c:pt idx="376">
                  <c:v>3.7600000000000002</c:v>
                </c:pt>
                <c:pt idx="377">
                  <c:v>3.77</c:v>
                </c:pt>
                <c:pt idx="378">
                  <c:v>3.7800000000000002</c:v>
                </c:pt>
                <c:pt idx="379">
                  <c:v>3.79</c:v>
                </c:pt>
                <c:pt idx="380">
                  <c:v>3.8</c:v>
                </c:pt>
                <c:pt idx="381">
                  <c:v>3.8099999999999987</c:v>
                </c:pt>
                <c:pt idx="382">
                  <c:v>3.82</c:v>
                </c:pt>
                <c:pt idx="383">
                  <c:v>3.8299999999999987</c:v>
                </c:pt>
                <c:pt idx="384">
                  <c:v>3.84</c:v>
                </c:pt>
                <c:pt idx="385">
                  <c:v>3.8499999999999988</c:v>
                </c:pt>
                <c:pt idx="386">
                  <c:v>3.86</c:v>
                </c:pt>
                <c:pt idx="387">
                  <c:v>3.8699999999999997</c:v>
                </c:pt>
                <c:pt idx="388">
                  <c:v>3.88</c:v>
                </c:pt>
                <c:pt idx="389">
                  <c:v>3.8899999999999997</c:v>
                </c:pt>
                <c:pt idx="390">
                  <c:v>3.9</c:v>
                </c:pt>
                <c:pt idx="391">
                  <c:v>3.9099999999999997</c:v>
                </c:pt>
                <c:pt idx="392">
                  <c:v>3.92</c:v>
                </c:pt>
                <c:pt idx="393">
                  <c:v>3.9299999999999997</c:v>
                </c:pt>
                <c:pt idx="394">
                  <c:v>3.94</c:v>
                </c:pt>
                <c:pt idx="395">
                  <c:v>3.9499999999999997</c:v>
                </c:pt>
                <c:pt idx="396">
                  <c:v>3.96</c:v>
                </c:pt>
                <c:pt idx="397">
                  <c:v>3.9699999999999998</c:v>
                </c:pt>
                <c:pt idx="398">
                  <c:v>3.98</c:v>
                </c:pt>
                <c:pt idx="399">
                  <c:v>3.9899999999999998</c:v>
                </c:pt>
                <c:pt idx="400">
                  <c:v>4</c:v>
                </c:pt>
                <c:pt idx="401">
                  <c:v>4.01</c:v>
                </c:pt>
                <c:pt idx="402">
                  <c:v>4.0199999999999996</c:v>
                </c:pt>
                <c:pt idx="403">
                  <c:v>4.03</c:v>
                </c:pt>
                <c:pt idx="404">
                  <c:v>4.04</c:v>
                </c:pt>
                <c:pt idx="405">
                  <c:v>4.05</c:v>
                </c:pt>
                <c:pt idx="406">
                  <c:v>4.0599999999999996</c:v>
                </c:pt>
                <c:pt idx="407">
                  <c:v>4.07</c:v>
                </c:pt>
                <c:pt idx="408">
                  <c:v>4.08</c:v>
                </c:pt>
                <c:pt idx="409">
                  <c:v>4.09</c:v>
                </c:pt>
                <c:pt idx="410">
                  <c:v>4.0999999999999996</c:v>
                </c:pt>
                <c:pt idx="411">
                  <c:v>4.1099999999999985</c:v>
                </c:pt>
                <c:pt idx="412">
                  <c:v>4.1199999999999966</c:v>
                </c:pt>
                <c:pt idx="413">
                  <c:v>4.13</c:v>
                </c:pt>
                <c:pt idx="414">
                  <c:v>4.1399999999999997</c:v>
                </c:pt>
                <c:pt idx="415">
                  <c:v>4.1499999999999995</c:v>
                </c:pt>
                <c:pt idx="416">
                  <c:v>4.1599999999999975</c:v>
                </c:pt>
                <c:pt idx="417">
                  <c:v>4.17</c:v>
                </c:pt>
                <c:pt idx="418">
                  <c:v>4.18</c:v>
                </c:pt>
                <c:pt idx="419">
                  <c:v>4.1899999999999995</c:v>
                </c:pt>
                <c:pt idx="420">
                  <c:v>4.2</c:v>
                </c:pt>
                <c:pt idx="421">
                  <c:v>4.21</c:v>
                </c:pt>
                <c:pt idx="422">
                  <c:v>4.22</c:v>
                </c:pt>
                <c:pt idx="423">
                  <c:v>4.2300000000000004</c:v>
                </c:pt>
                <c:pt idx="424">
                  <c:v>4.24</c:v>
                </c:pt>
                <c:pt idx="425">
                  <c:v>4.25</c:v>
                </c:pt>
                <c:pt idx="426">
                  <c:v>4.26</c:v>
                </c:pt>
                <c:pt idx="427">
                  <c:v>4.2699999999999996</c:v>
                </c:pt>
                <c:pt idx="428">
                  <c:v>4.28</c:v>
                </c:pt>
                <c:pt idx="429">
                  <c:v>4.29</c:v>
                </c:pt>
                <c:pt idx="430">
                  <c:v>4.3</c:v>
                </c:pt>
                <c:pt idx="431">
                  <c:v>4.3099999999999996</c:v>
                </c:pt>
                <c:pt idx="432">
                  <c:v>4.3199999999999985</c:v>
                </c:pt>
                <c:pt idx="433">
                  <c:v>4.33</c:v>
                </c:pt>
                <c:pt idx="434">
                  <c:v>4.34</c:v>
                </c:pt>
                <c:pt idx="435">
                  <c:v>4.3499999999999996</c:v>
                </c:pt>
                <c:pt idx="436">
                  <c:v>4.3599999999999985</c:v>
                </c:pt>
                <c:pt idx="437">
                  <c:v>4.37</c:v>
                </c:pt>
                <c:pt idx="438">
                  <c:v>4.38</c:v>
                </c:pt>
                <c:pt idx="439">
                  <c:v>4.3899999999999997</c:v>
                </c:pt>
                <c:pt idx="440">
                  <c:v>4.4000000000000004</c:v>
                </c:pt>
                <c:pt idx="441">
                  <c:v>4.41</c:v>
                </c:pt>
                <c:pt idx="442">
                  <c:v>4.42</c:v>
                </c:pt>
                <c:pt idx="443">
                  <c:v>4.4300000000000024</c:v>
                </c:pt>
                <c:pt idx="444">
                  <c:v>4.4400000000000004</c:v>
                </c:pt>
                <c:pt idx="445">
                  <c:v>4.45</c:v>
                </c:pt>
                <c:pt idx="446">
                  <c:v>4.46</c:v>
                </c:pt>
                <c:pt idx="447">
                  <c:v>4.4700000000000024</c:v>
                </c:pt>
                <c:pt idx="448">
                  <c:v>4.4800000000000004</c:v>
                </c:pt>
                <c:pt idx="449">
                  <c:v>4.49</c:v>
                </c:pt>
                <c:pt idx="450">
                  <c:v>4.5</c:v>
                </c:pt>
                <c:pt idx="451">
                  <c:v>4.51</c:v>
                </c:pt>
                <c:pt idx="452">
                  <c:v>4.5199999999999996</c:v>
                </c:pt>
                <c:pt idx="453">
                  <c:v>4.53</c:v>
                </c:pt>
                <c:pt idx="454">
                  <c:v>4.54</c:v>
                </c:pt>
                <c:pt idx="455">
                  <c:v>4.55</c:v>
                </c:pt>
                <c:pt idx="456">
                  <c:v>4.5599999999999996</c:v>
                </c:pt>
                <c:pt idx="457">
                  <c:v>4.57</c:v>
                </c:pt>
                <c:pt idx="458">
                  <c:v>4.58</c:v>
                </c:pt>
                <c:pt idx="459">
                  <c:v>4.59</c:v>
                </c:pt>
                <c:pt idx="460">
                  <c:v>4.5999999999999996</c:v>
                </c:pt>
                <c:pt idx="461">
                  <c:v>4.6099999999999985</c:v>
                </c:pt>
                <c:pt idx="462">
                  <c:v>4.6199999999999966</c:v>
                </c:pt>
                <c:pt idx="463">
                  <c:v>4.63</c:v>
                </c:pt>
                <c:pt idx="464">
                  <c:v>4.6399999999999997</c:v>
                </c:pt>
                <c:pt idx="465">
                  <c:v>4.6499999999999995</c:v>
                </c:pt>
                <c:pt idx="466">
                  <c:v>4.6599999999999975</c:v>
                </c:pt>
                <c:pt idx="467">
                  <c:v>4.67</c:v>
                </c:pt>
                <c:pt idx="468">
                  <c:v>4.68</c:v>
                </c:pt>
                <c:pt idx="469">
                  <c:v>4.6899999999999995</c:v>
                </c:pt>
                <c:pt idx="470">
                  <c:v>4.7</c:v>
                </c:pt>
                <c:pt idx="471">
                  <c:v>4.71</c:v>
                </c:pt>
                <c:pt idx="472">
                  <c:v>4.72</c:v>
                </c:pt>
                <c:pt idx="473">
                  <c:v>4.7300000000000004</c:v>
                </c:pt>
                <c:pt idx="474">
                  <c:v>4.74</c:v>
                </c:pt>
                <c:pt idx="475">
                  <c:v>4.75</c:v>
                </c:pt>
                <c:pt idx="476">
                  <c:v>4.76</c:v>
                </c:pt>
                <c:pt idx="477">
                  <c:v>4.7699999999999996</c:v>
                </c:pt>
                <c:pt idx="478">
                  <c:v>4.78</c:v>
                </c:pt>
                <c:pt idx="479">
                  <c:v>4.79</c:v>
                </c:pt>
                <c:pt idx="480">
                  <c:v>4.8</c:v>
                </c:pt>
                <c:pt idx="481">
                  <c:v>4.8099999999999996</c:v>
                </c:pt>
                <c:pt idx="482">
                  <c:v>4.8199999999999985</c:v>
                </c:pt>
                <c:pt idx="483">
                  <c:v>4.83</c:v>
                </c:pt>
                <c:pt idx="484">
                  <c:v>4.84</c:v>
                </c:pt>
                <c:pt idx="485">
                  <c:v>4.8499999999999996</c:v>
                </c:pt>
                <c:pt idx="486">
                  <c:v>4.8599999999999985</c:v>
                </c:pt>
                <c:pt idx="487">
                  <c:v>4.87</c:v>
                </c:pt>
                <c:pt idx="488">
                  <c:v>4.88</c:v>
                </c:pt>
                <c:pt idx="489">
                  <c:v>4.8899999999999997</c:v>
                </c:pt>
                <c:pt idx="490">
                  <c:v>4.9000000000000004</c:v>
                </c:pt>
                <c:pt idx="491">
                  <c:v>4.91</c:v>
                </c:pt>
                <c:pt idx="492">
                  <c:v>4.92</c:v>
                </c:pt>
                <c:pt idx="493">
                  <c:v>4.9300000000000024</c:v>
                </c:pt>
                <c:pt idx="494">
                  <c:v>4.9400000000000004</c:v>
                </c:pt>
                <c:pt idx="495">
                  <c:v>4.95</c:v>
                </c:pt>
                <c:pt idx="496">
                  <c:v>4.96</c:v>
                </c:pt>
                <c:pt idx="497">
                  <c:v>4.9700000000000024</c:v>
                </c:pt>
                <c:pt idx="498">
                  <c:v>4.9800000000000004</c:v>
                </c:pt>
                <c:pt idx="499">
                  <c:v>4.99</c:v>
                </c:pt>
                <c:pt idx="500">
                  <c:v>5</c:v>
                </c:pt>
                <c:pt idx="501">
                  <c:v>5.01</c:v>
                </c:pt>
                <c:pt idx="502">
                  <c:v>5.0199999999999996</c:v>
                </c:pt>
                <c:pt idx="503">
                  <c:v>5.03</c:v>
                </c:pt>
                <c:pt idx="504">
                  <c:v>5.04</c:v>
                </c:pt>
                <c:pt idx="505">
                  <c:v>5.05</c:v>
                </c:pt>
                <c:pt idx="506">
                  <c:v>5.0599999999999996</c:v>
                </c:pt>
                <c:pt idx="507">
                  <c:v>5.07</c:v>
                </c:pt>
                <c:pt idx="508">
                  <c:v>5.08</c:v>
                </c:pt>
                <c:pt idx="509">
                  <c:v>5.09</c:v>
                </c:pt>
                <c:pt idx="510">
                  <c:v>5.0999999999999996</c:v>
                </c:pt>
                <c:pt idx="511">
                  <c:v>5.1099999999999985</c:v>
                </c:pt>
                <c:pt idx="512">
                  <c:v>5.1199999999999966</c:v>
                </c:pt>
                <c:pt idx="513">
                  <c:v>5.13</c:v>
                </c:pt>
                <c:pt idx="514">
                  <c:v>5.14</c:v>
                </c:pt>
                <c:pt idx="515">
                  <c:v>5.1499999999999995</c:v>
                </c:pt>
                <c:pt idx="516">
                  <c:v>5.1599999999999975</c:v>
                </c:pt>
                <c:pt idx="517">
                  <c:v>5.17</c:v>
                </c:pt>
                <c:pt idx="518">
                  <c:v>5.18</c:v>
                </c:pt>
                <c:pt idx="519">
                  <c:v>5.1899999999999995</c:v>
                </c:pt>
                <c:pt idx="520">
                  <c:v>5.2</c:v>
                </c:pt>
                <c:pt idx="521">
                  <c:v>5.21</c:v>
                </c:pt>
                <c:pt idx="522">
                  <c:v>5.22</c:v>
                </c:pt>
                <c:pt idx="523">
                  <c:v>5.23</c:v>
                </c:pt>
                <c:pt idx="524">
                  <c:v>5.24</c:v>
                </c:pt>
                <c:pt idx="525">
                  <c:v>5.25</c:v>
                </c:pt>
                <c:pt idx="526">
                  <c:v>5.26</c:v>
                </c:pt>
                <c:pt idx="527">
                  <c:v>5.2700000000000014</c:v>
                </c:pt>
                <c:pt idx="528">
                  <c:v>5.28</c:v>
                </c:pt>
                <c:pt idx="529">
                  <c:v>5.29</c:v>
                </c:pt>
                <c:pt idx="530">
                  <c:v>5.3</c:v>
                </c:pt>
                <c:pt idx="531">
                  <c:v>5.31</c:v>
                </c:pt>
                <c:pt idx="532">
                  <c:v>5.3199999999999985</c:v>
                </c:pt>
                <c:pt idx="533">
                  <c:v>5.33</c:v>
                </c:pt>
                <c:pt idx="534">
                  <c:v>5.34</c:v>
                </c:pt>
                <c:pt idx="535">
                  <c:v>5.35</c:v>
                </c:pt>
                <c:pt idx="536">
                  <c:v>5.3599999999999985</c:v>
                </c:pt>
                <c:pt idx="537">
                  <c:v>5.37</c:v>
                </c:pt>
                <c:pt idx="538">
                  <c:v>5.38</c:v>
                </c:pt>
                <c:pt idx="539">
                  <c:v>5.39</c:v>
                </c:pt>
                <c:pt idx="540">
                  <c:v>5.4</c:v>
                </c:pt>
                <c:pt idx="541">
                  <c:v>5.41</c:v>
                </c:pt>
                <c:pt idx="542">
                  <c:v>5.42</c:v>
                </c:pt>
                <c:pt idx="543">
                  <c:v>5.4300000000000024</c:v>
                </c:pt>
                <c:pt idx="544">
                  <c:v>5.44</c:v>
                </c:pt>
                <c:pt idx="545">
                  <c:v>5.45</c:v>
                </c:pt>
                <c:pt idx="546">
                  <c:v>5.46</c:v>
                </c:pt>
                <c:pt idx="547">
                  <c:v>5.4700000000000024</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5.6099999999999985</c:v>
                </c:pt>
                <c:pt idx="562">
                  <c:v>5.6199999999999966</c:v>
                </c:pt>
                <c:pt idx="563">
                  <c:v>5.63</c:v>
                </c:pt>
                <c:pt idx="564">
                  <c:v>5.64</c:v>
                </c:pt>
                <c:pt idx="565">
                  <c:v>5.6499999999999995</c:v>
                </c:pt>
                <c:pt idx="566">
                  <c:v>5.6599999999999975</c:v>
                </c:pt>
                <c:pt idx="567">
                  <c:v>5.67</c:v>
                </c:pt>
                <c:pt idx="568">
                  <c:v>5.68</c:v>
                </c:pt>
                <c:pt idx="569">
                  <c:v>5.6899999999999995</c:v>
                </c:pt>
                <c:pt idx="570">
                  <c:v>5.7</c:v>
                </c:pt>
                <c:pt idx="571">
                  <c:v>5.71</c:v>
                </c:pt>
                <c:pt idx="572">
                  <c:v>5.72</c:v>
                </c:pt>
                <c:pt idx="573">
                  <c:v>5.73</c:v>
                </c:pt>
                <c:pt idx="574">
                  <c:v>5.74</c:v>
                </c:pt>
                <c:pt idx="575">
                  <c:v>5.75</c:v>
                </c:pt>
                <c:pt idx="576">
                  <c:v>5.76</c:v>
                </c:pt>
                <c:pt idx="577">
                  <c:v>5.7700000000000014</c:v>
                </c:pt>
                <c:pt idx="578">
                  <c:v>5.78</c:v>
                </c:pt>
                <c:pt idx="579">
                  <c:v>5.79</c:v>
                </c:pt>
                <c:pt idx="580">
                  <c:v>5.8</c:v>
                </c:pt>
                <c:pt idx="581">
                  <c:v>5.81</c:v>
                </c:pt>
                <c:pt idx="582">
                  <c:v>5.8199999999999985</c:v>
                </c:pt>
                <c:pt idx="583">
                  <c:v>5.83</c:v>
                </c:pt>
                <c:pt idx="584">
                  <c:v>5.84</c:v>
                </c:pt>
                <c:pt idx="585">
                  <c:v>5.85</c:v>
                </c:pt>
                <c:pt idx="586">
                  <c:v>5.8599999999999985</c:v>
                </c:pt>
                <c:pt idx="587">
                  <c:v>5.87</c:v>
                </c:pt>
                <c:pt idx="588">
                  <c:v>5.88</c:v>
                </c:pt>
                <c:pt idx="589">
                  <c:v>5.89</c:v>
                </c:pt>
                <c:pt idx="590">
                  <c:v>5.9</c:v>
                </c:pt>
                <c:pt idx="591">
                  <c:v>5.91</c:v>
                </c:pt>
                <c:pt idx="592">
                  <c:v>5.92</c:v>
                </c:pt>
                <c:pt idx="593">
                  <c:v>5.9300000000000024</c:v>
                </c:pt>
                <c:pt idx="594">
                  <c:v>5.94</c:v>
                </c:pt>
                <c:pt idx="595">
                  <c:v>5.95</c:v>
                </c:pt>
                <c:pt idx="596">
                  <c:v>5.96</c:v>
                </c:pt>
                <c:pt idx="597">
                  <c:v>5.9700000000000024</c:v>
                </c:pt>
                <c:pt idx="598">
                  <c:v>5.98</c:v>
                </c:pt>
                <c:pt idx="599">
                  <c:v>5.99</c:v>
                </c:pt>
                <c:pt idx="600">
                  <c:v>6</c:v>
                </c:pt>
                <c:pt idx="601">
                  <c:v>6.01</c:v>
                </c:pt>
                <c:pt idx="602">
                  <c:v>6.02</c:v>
                </c:pt>
                <c:pt idx="603">
                  <c:v>6.03</c:v>
                </c:pt>
                <c:pt idx="604">
                  <c:v>6.04</c:v>
                </c:pt>
                <c:pt idx="605">
                  <c:v>6.05</c:v>
                </c:pt>
                <c:pt idx="606">
                  <c:v>6.06</c:v>
                </c:pt>
                <c:pt idx="607">
                  <c:v>6.07</c:v>
                </c:pt>
                <c:pt idx="608">
                  <c:v>6.08</c:v>
                </c:pt>
                <c:pt idx="609">
                  <c:v>6.09</c:v>
                </c:pt>
                <c:pt idx="610">
                  <c:v>6.1</c:v>
                </c:pt>
                <c:pt idx="611">
                  <c:v>6.1099999999999985</c:v>
                </c:pt>
                <c:pt idx="612">
                  <c:v>6.1199999999999966</c:v>
                </c:pt>
                <c:pt idx="613">
                  <c:v>6.13</c:v>
                </c:pt>
                <c:pt idx="614">
                  <c:v>6.14</c:v>
                </c:pt>
                <c:pt idx="615">
                  <c:v>6.1499999999999995</c:v>
                </c:pt>
                <c:pt idx="616">
                  <c:v>6.1599999999999975</c:v>
                </c:pt>
                <c:pt idx="617">
                  <c:v>6.17</c:v>
                </c:pt>
                <c:pt idx="618">
                  <c:v>6.18</c:v>
                </c:pt>
                <c:pt idx="619">
                  <c:v>6.1899999999999995</c:v>
                </c:pt>
                <c:pt idx="620">
                  <c:v>6.2</c:v>
                </c:pt>
                <c:pt idx="621">
                  <c:v>6.21</c:v>
                </c:pt>
                <c:pt idx="622">
                  <c:v>6.22</c:v>
                </c:pt>
                <c:pt idx="623">
                  <c:v>6.23</c:v>
                </c:pt>
                <c:pt idx="624">
                  <c:v>6.24</c:v>
                </c:pt>
                <c:pt idx="625">
                  <c:v>6.25</c:v>
                </c:pt>
                <c:pt idx="626">
                  <c:v>6.26</c:v>
                </c:pt>
                <c:pt idx="627">
                  <c:v>6.2700000000000014</c:v>
                </c:pt>
                <c:pt idx="628">
                  <c:v>6.28</c:v>
                </c:pt>
              </c:numCache>
            </c:numRef>
          </c:xVal>
          <c:yVal>
            <c:numRef>
              <c:f>Sheet2!$D$1:$D$629</c:f>
              <c:numCache>
                <c:formatCode>General</c:formatCode>
                <c:ptCount val="629"/>
                <c:pt idx="0">
                  <c:v>0</c:v>
                </c:pt>
                <c:pt idx="1">
                  <c:v>1.9998999999999999E-2</c:v>
                </c:pt>
                <c:pt idx="2">
                  <c:v>3.9988999999999997E-2</c:v>
                </c:pt>
                <c:pt idx="3">
                  <c:v>5.9964000000000114E-2</c:v>
                </c:pt>
                <c:pt idx="4">
                  <c:v>7.9915000000000014E-2</c:v>
                </c:pt>
                <c:pt idx="5">
                  <c:v>9.9833000000000005E-2</c:v>
                </c:pt>
                <c:pt idx="6">
                  <c:v>0.11971000000000002</c:v>
                </c:pt>
                <c:pt idx="7">
                  <c:v>0.1395400000000003</c:v>
                </c:pt>
                <c:pt idx="8">
                  <c:v>0.15932000000000004</c:v>
                </c:pt>
                <c:pt idx="9">
                  <c:v>0.17902999999999999</c:v>
                </c:pt>
                <c:pt idx="10">
                  <c:v>0.19866999999999999</c:v>
                </c:pt>
                <c:pt idx="11">
                  <c:v>0.21823000000000037</c:v>
                </c:pt>
                <c:pt idx="12">
                  <c:v>0.23769999999999999</c:v>
                </c:pt>
                <c:pt idx="13">
                  <c:v>0.25708000000000031</c:v>
                </c:pt>
                <c:pt idx="14">
                  <c:v>0.27636000000000038</c:v>
                </c:pt>
                <c:pt idx="15">
                  <c:v>0.29552000000000067</c:v>
                </c:pt>
                <c:pt idx="16">
                  <c:v>0.31457000000000085</c:v>
                </c:pt>
                <c:pt idx="17">
                  <c:v>0.33349000000000067</c:v>
                </c:pt>
                <c:pt idx="18">
                  <c:v>0.35227000000000008</c:v>
                </c:pt>
                <c:pt idx="19">
                  <c:v>0.37092000000000097</c:v>
                </c:pt>
                <c:pt idx="20">
                  <c:v>0.38942000000000115</c:v>
                </c:pt>
                <c:pt idx="21">
                  <c:v>0.40776000000000001</c:v>
                </c:pt>
                <c:pt idx="22">
                  <c:v>0.42594000000000032</c:v>
                </c:pt>
                <c:pt idx="23">
                  <c:v>0.44395000000000001</c:v>
                </c:pt>
                <c:pt idx="24">
                  <c:v>0.46178000000000002</c:v>
                </c:pt>
                <c:pt idx="25">
                  <c:v>0.47943000000000002</c:v>
                </c:pt>
                <c:pt idx="26">
                  <c:v>0.49688000000000115</c:v>
                </c:pt>
                <c:pt idx="27">
                  <c:v>0.51414000000000004</c:v>
                </c:pt>
                <c:pt idx="28">
                  <c:v>0.53119000000000005</c:v>
                </c:pt>
                <c:pt idx="29">
                  <c:v>0.54801999999999951</c:v>
                </c:pt>
                <c:pt idx="30">
                  <c:v>0.56464000000000159</c:v>
                </c:pt>
                <c:pt idx="31">
                  <c:v>0.58104</c:v>
                </c:pt>
                <c:pt idx="32">
                  <c:v>0.59719999999999951</c:v>
                </c:pt>
                <c:pt idx="33">
                  <c:v>0.61312000000000122</c:v>
                </c:pt>
                <c:pt idx="34">
                  <c:v>0.62879000000000185</c:v>
                </c:pt>
                <c:pt idx="35">
                  <c:v>0.64422000000000135</c:v>
                </c:pt>
                <c:pt idx="36">
                  <c:v>0.65938000000000063</c:v>
                </c:pt>
                <c:pt idx="37">
                  <c:v>0.67428999999999994</c:v>
                </c:pt>
                <c:pt idx="38">
                  <c:v>0.68891999999999998</c:v>
                </c:pt>
                <c:pt idx="39">
                  <c:v>0.70328000000000002</c:v>
                </c:pt>
                <c:pt idx="40">
                  <c:v>0.71736</c:v>
                </c:pt>
                <c:pt idx="41">
                  <c:v>0.73115000000000063</c:v>
                </c:pt>
                <c:pt idx="42">
                  <c:v>0.74464000000000208</c:v>
                </c:pt>
                <c:pt idx="43">
                  <c:v>0.75784000000000185</c:v>
                </c:pt>
                <c:pt idx="44">
                  <c:v>0.7707400000000022</c:v>
                </c:pt>
                <c:pt idx="45">
                  <c:v>0.78332999999999997</c:v>
                </c:pt>
                <c:pt idx="46">
                  <c:v>0.79559999999999997</c:v>
                </c:pt>
                <c:pt idx="47">
                  <c:v>0.8075599999999995</c:v>
                </c:pt>
                <c:pt idx="48">
                  <c:v>0.81918999999999997</c:v>
                </c:pt>
                <c:pt idx="49">
                  <c:v>0.83050000000000002</c:v>
                </c:pt>
                <c:pt idx="50">
                  <c:v>0.84147000000000005</c:v>
                </c:pt>
                <c:pt idx="51">
                  <c:v>0.85211000000000003</c:v>
                </c:pt>
                <c:pt idx="52">
                  <c:v>0.86240000000000061</c:v>
                </c:pt>
                <c:pt idx="53">
                  <c:v>0.87236000000000002</c:v>
                </c:pt>
                <c:pt idx="54">
                  <c:v>0.88195999999999997</c:v>
                </c:pt>
                <c:pt idx="55">
                  <c:v>0.8912099999999995</c:v>
                </c:pt>
                <c:pt idx="56">
                  <c:v>0.90010000000000001</c:v>
                </c:pt>
                <c:pt idx="57">
                  <c:v>0.90863000000000005</c:v>
                </c:pt>
                <c:pt idx="58">
                  <c:v>0.91679999999999995</c:v>
                </c:pt>
                <c:pt idx="59">
                  <c:v>0.92461000000000004</c:v>
                </c:pt>
                <c:pt idx="60">
                  <c:v>0.93203999999999998</c:v>
                </c:pt>
                <c:pt idx="61">
                  <c:v>0.93910000000000005</c:v>
                </c:pt>
                <c:pt idx="62">
                  <c:v>0.94577999999999995</c:v>
                </c:pt>
                <c:pt idx="63">
                  <c:v>0.95208999999999999</c:v>
                </c:pt>
                <c:pt idx="64">
                  <c:v>0.95801999999999998</c:v>
                </c:pt>
                <c:pt idx="65">
                  <c:v>0.96355999999999997</c:v>
                </c:pt>
                <c:pt idx="66">
                  <c:v>0.96872000000000158</c:v>
                </c:pt>
                <c:pt idx="67">
                  <c:v>0.97348000000000001</c:v>
                </c:pt>
                <c:pt idx="68">
                  <c:v>0.97785999999999995</c:v>
                </c:pt>
                <c:pt idx="69">
                  <c:v>0.98185</c:v>
                </c:pt>
                <c:pt idx="70">
                  <c:v>0.98544999999999949</c:v>
                </c:pt>
                <c:pt idx="71">
                  <c:v>0.98865000000000003</c:v>
                </c:pt>
                <c:pt idx="72">
                  <c:v>0.99145999999999956</c:v>
                </c:pt>
                <c:pt idx="73">
                  <c:v>0.99387000000000003</c:v>
                </c:pt>
                <c:pt idx="74">
                  <c:v>0.99587999999999999</c:v>
                </c:pt>
                <c:pt idx="75">
                  <c:v>0.99748999999999866</c:v>
                </c:pt>
                <c:pt idx="76">
                  <c:v>0.99870999999999999</c:v>
                </c:pt>
                <c:pt idx="77">
                  <c:v>0.99952999999999959</c:v>
                </c:pt>
                <c:pt idx="78">
                  <c:v>0.99994000000000005</c:v>
                </c:pt>
                <c:pt idx="79">
                  <c:v>0.99995999999999996</c:v>
                </c:pt>
                <c:pt idx="80">
                  <c:v>0.99956999999999829</c:v>
                </c:pt>
                <c:pt idx="81">
                  <c:v>0.99878999999999996</c:v>
                </c:pt>
                <c:pt idx="82">
                  <c:v>0.99761</c:v>
                </c:pt>
                <c:pt idx="83">
                  <c:v>0.99602000000000002</c:v>
                </c:pt>
                <c:pt idx="84">
                  <c:v>0.99404000000000003</c:v>
                </c:pt>
                <c:pt idx="85">
                  <c:v>0.99165999999999999</c:v>
                </c:pt>
                <c:pt idx="86">
                  <c:v>0.98889000000000005</c:v>
                </c:pt>
                <c:pt idx="87">
                  <c:v>0.98572000000000004</c:v>
                </c:pt>
                <c:pt idx="88">
                  <c:v>0.98214999999999997</c:v>
                </c:pt>
                <c:pt idx="89">
                  <c:v>0.97820000000000062</c:v>
                </c:pt>
                <c:pt idx="90">
                  <c:v>0.97385000000000121</c:v>
                </c:pt>
                <c:pt idx="91">
                  <c:v>0.96911000000000003</c:v>
                </c:pt>
                <c:pt idx="92">
                  <c:v>0.96397999999999995</c:v>
                </c:pt>
                <c:pt idx="93">
                  <c:v>0.95847000000000004</c:v>
                </c:pt>
                <c:pt idx="94">
                  <c:v>0.95257999999999998</c:v>
                </c:pt>
                <c:pt idx="95">
                  <c:v>0.94630000000000003</c:v>
                </c:pt>
                <c:pt idx="96">
                  <c:v>0.93965000000000065</c:v>
                </c:pt>
                <c:pt idx="97">
                  <c:v>0.93262000000000134</c:v>
                </c:pt>
                <c:pt idx="98">
                  <c:v>0.92520999999999998</c:v>
                </c:pt>
                <c:pt idx="99">
                  <c:v>0.91744000000000003</c:v>
                </c:pt>
                <c:pt idx="100">
                  <c:v>0.9093</c:v>
                </c:pt>
                <c:pt idx="101">
                  <c:v>0.90078999999999998</c:v>
                </c:pt>
                <c:pt idx="102">
                  <c:v>0.89193</c:v>
                </c:pt>
                <c:pt idx="103">
                  <c:v>0.88270999999999999</c:v>
                </c:pt>
                <c:pt idx="104">
                  <c:v>0.87313000000000063</c:v>
                </c:pt>
                <c:pt idx="105">
                  <c:v>0.86321000000000003</c:v>
                </c:pt>
                <c:pt idx="106">
                  <c:v>0.85294000000000159</c:v>
                </c:pt>
                <c:pt idx="107">
                  <c:v>0.84233000000000002</c:v>
                </c:pt>
                <c:pt idx="108">
                  <c:v>0.83138000000000001</c:v>
                </c:pt>
                <c:pt idx="109">
                  <c:v>0.82010000000000005</c:v>
                </c:pt>
                <c:pt idx="110">
                  <c:v>0.8085</c:v>
                </c:pt>
                <c:pt idx="111">
                  <c:v>0.79657</c:v>
                </c:pt>
                <c:pt idx="112">
                  <c:v>0.78432000000000002</c:v>
                </c:pt>
                <c:pt idx="113">
                  <c:v>0.77175000000000171</c:v>
                </c:pt>
                <c:pt idx="114">
                  <c:v>0.75888000000000122</c:v>
                </c:pt>
                <c:pt idx="115">
                  <c:v>0.74571000000000065</c:v>
                </c:pt>
                <c:pt idx="116">
                  <c:v>0.73223000000000005</c:v>
                </c:pt>
                <c:pt idx="117">
                  <c:v>0.71845999999999999</c:v>
                </c:pt>
                <c:pt idx="118">
                  <c:v>0.70440999999999998</c:v>
                </c:pt>
                <c:pt idx="119">
                  <c:v>0.69006999999999996</c:v>
                </c:pt>
                <c:pt idx="120">
                  <c:v>0.67545999999999995</c:v>
                </c:pt>
                <c:pt idx="121">
                  <c:v>0.66057999999999995</c:v>
                </c:pt>
                <c:pt idx="122">
                  <c:v>0.64542999999999995</c:v>
                </c:pt>
                <c:pt idx="123">
                  <c:v>0.63003000000000065</c:v>
                </c:pt>
                <c:pt idx="124">
                  <c:v>0.61436999999999997</c:v>
                </c:pt>
                <c:pt idx="125">
                  <c:v>0.59846999999999828</c:v>
                </c:pt>
                <c:pt idx="126">
                  <c:v>0.58232999999999957</c:v>
                </c:pt>
                <c:pt idx="127">
                  <c:v>0.56596000000000002</c:v>
                </c:pt>
                <c:pt idx="128">
                  <c:v>0.54935999999999996</c:v>
                </c:pt>
                <c:pt idx="129">
                  <c:v>0.5325299999999995</c:v>
                </c:pt>
                <c:pt idx="130">
                  <c:v>0.51549999999999996</c:v>
                </c:pt>
                <c:pt idx="131">
                  <c:v>0.49826000000000031</c:v>
                </c:pt>
                <c:pt idx="132">
                  <c:v>0.48082000000000091</c:v>
                </c:pt>
                <c:pt idx="133">
                  <c:v>0.4631900000000001</c:v>
                </c:pt>
                <c:pt idx="134">
                  <c:v>0.44537000000000032</c:v>
                </c:pt>
                <c:pt idx="135">
                  <c:v>0.42738000000000104</c:v>
                </c:pt>
                <c:pt idx="136">
                  <c:v>0.40921000000000002</c:v>
                </c:pt>
                <c:pt idx="137">
                  <c:v>0.39088000000000139</c:v>
                </c:pt>
                <c:pt idx="138">
                  <c:v>0.37240000000000067</c:v>
                </c:pt>
                <c:pt idx="139">
                  <c:v>0.35376000000000002</c:v>
                </c:pt>
                <c:pt idx="140">
                  <c:v>0.33499000000000068</c:v>
                </c:pt>
                <c:pt idx="141">
                  <c:v>0.31608000000000097</c:v>
                </c:pt>
                <c:pt idx="142">
                  <c:v>0.29704000000000008</c:v>
                </c:pt>
                <c:pt idx="143">
                  <c:v>0.27789000000000008</c:v>
                </c:pt>
                <c:pt idx="144">
                  <c:v>0.25862000000000002</c:v>
                </c:pt>
                <c:pt idx="145">
                  <c:v>0.23925000000000021</c:v>
                </c:pt>
                <c:pt idx="146">
                  <c:v>0.21978000000000034</c:v>
                </c:pt>
                <c:pt idx="147">
                  <c:v>0.20022999999999999</c:v>
                </c:pt>
                <c:pt idx="148">
                  <c:v>0.18060000000000001</c:v>
                </c:pt>
                <c:pt idx="149">
                  <c:v>0.16089000000000001</c:v>
                </c:pt>
                <c:pt idx="150">
                  <c:v>0.14112</c:v>
                </c:pt>
                <c:pt idx="151">
                  <c:v>0.12129000000000023</c:v>
                </c:pt>
                <c:pt idx="152">
                  <c:v>0.10142000000000002</c:v>
                </c:pt>
                <c:pt idx="153">
                  <c:v>8.1502000000000005E-2</c:v>
                </c:pt>
                <c:pt idx="154">
                  <c:v>6.1553999999999998E-2</c:v>
                </c:pt>
                <c:pt idx="155">
                  <c:v>4.1581E-2</c:v>
                </c:pt>
                <c:pt idx="156">
                  <c:v>2.1590999999999999E-2</c:v>
                </c:pt>
                <c:pt idx="157">
                  <c:v>1.5927000000000029E-3</c:v>
                </c:pt>
                <c:pt idx="158">
                  <c:v>-1.8405999999999999E-2</c:v>
                </c:pt>
                <c:pt idx="159">
                  <c:v>-3.8398000000000002E-2</c:v>
                </c:pt>
                <c:pt idx="160">
                  <c:v>-5.8374000000000002E-2</c:v>
                </c:pt>
                <c:pt idx="161">
                  <c:v>-7.8326999999999994E-2</c:v>
                </c:pt>
                <c:pt idx="162">
                  <c:v>-9.8249000000000003E-2</c:v>
                </c:pt>
                <c:pt idx="163">
                  <c:v>-0.11813000000000012</c:v>
                </c:pt>
                <c:pt idx="164">
                  <c:v>-0.13797000000000001</c:v>
                </c:pt>
                <c:pt idx="165">
                  <c:v>-0.15775000000000033</c:v>
                </c:pt>
                <c:pt idx="166">
                  <c:v>-0.17746000000000037</c:v>
                </c:pt>
                <c:pt idx="167">
                  <c:v>-0.19711000000000001</c:v>
                </c:pt>
                <c:pt idx="168">
                  <c:v>-0.21668000000000001</c:v>
                </c:pt>
                <c:pt idx="169">
                  <c:v>-0.23616000000000001</c:v>
                </c:pt>
                <c:pt idx="170">
                  <c:v>-0.25554000000000004</c:v>
                </c:pt>
                <c:pt idx="171">
                  <c:v>-0.27482000000000067</c:v>
                </c:pt>
                <c:pt idx="172">
                  <c:v>-0.29400000000000032</c:v>
                </c:pt>
                <c:pt idx="173">
                  <c:v>-0.31305000000000038</c:v>
                </c:pt>
                <c:pt idx="174">
                  <c:v>-0.33199000000000067</c:v>
                </c:pt>
                <c:pt idx="175">
                  <c:v>-0.35078000000000031</c:v>
                </c:pt>
                <c:pt idx="176">
                  <c:v>-0.36944000000000032</c:v>
                </c:pt>
                <c:pt idx="177">
                  <c:v>-0.38795000000000085</c:v>
                </c:pt>
                <c:pt idx="178">
                  <c:v>-0.40631000000000067</c:v>
                </c:pt>
                <c:pt idx="179">
                  <c:v>-0.42450000000000032</c:v>
                </c:pt>
                <c:pt idx="180">
                  <c:v>-0.44252000000000002</c:v>
                </c:pt>
                <c:pt idx="181">
                  <c:v>-0.46037000000000061</c:v>
                </c:pt>
                <c:pt idx="182">
                  <c:v>-0.47803000000000001</c:v>
                </c:pt>
                <c:pt idx="183">
                  <c:v>-0.49550000000000038</c:v>
                </c:pt>
                <c:pt idx="184">
                  <c:v>-0.5127699999999995</c:v>
                </c:pt>
                <c:pt idx="185">
                  <c:v>-0.52983999999999998</c:v>
                </c:pt>
                <c:pt idx="186">
                  <c:v>-0.54669000000000134</c:v>
                </c:pt>
                <c:pt idx="187">
                  <c:v>-0.56333</c:v>
                </c:pt>
                <c:pt idx="188">
                  <c:v>-0.57974000000000159</c:v>
                </c:pt>
                <c:pt idx="189">
                  <c:v>-0.59592000000000001</c:v>
                </c:pt>
                <c:pt idx="190">
                  <c:v>-0.61186000000000063</c:v>
                </c:pt>
                <c:pt idx="191">
                  <c:v>-0.62755000000000005</c:v>
                </c:pt>
                <c:pt idx="192">
                  <c:v>-0.64300000000000135</c:v>
                </c:pt>
                <c:pt idx="193">
                  <c:v>-0.65819000000000172</c:v>
                </c:pt>
                <c:pt idx="194">
                  <c:v>-0.67311000000000065</c:v>
                </c:pt>
                <c:pt idx="195">
                  <c:v>-0.68776999999999999</c:v>
                </c:pt>
                <c:pt idx="196">
                  <c:v>-0.70215000000000005</c:v>
                </c:pt>
                <c:pt idx="197">
                  <c:v>-0.71625000000000005</c:v>
                </c:pt>
                <c:pt idx="198">
                  <c:v>-0.73006000000000004</c:v>
                </c:pt>
                <c:pt idx="199">
                  <c:v>-0.74358000000000002</c:v>
                </c:pt>
                <c:pt idx="200">
                  <c:v>-0.75680000000000158</c:v>
                </c:pt>
                <c:pt idx="201">
                  <c:v>-0.76972000000000185</c:v>
                </c:pt>
                <c:pt idx="202">
                  <c:v>-0.78234000000000004</c:v>
                </c:pt>
                <c:pt idx="203">
                  <c:v>-0.79464000000000135</c:v>
                </c:pt>
                <c:pt idx="204">
                  <c:v>-0.80662000000000134</c:v>
                </c:pt>
                <c:pt idx="205">
                  <c:v>-0.81828000000000001</c:v>
                </c:pt>
                <c:pt idx="206">
                  <c:v>-0.82961000000000062</c:v>
                </c:pt>
                <c:pt idx="207">
                  <c:v>-0.84061000000000063</c:v>
                </c:pt>
                <c:pt idx="208">
                  <c:v>-0.85126999999999997</c:v>
                </c:pt>
                <c:pt idx="209">
                  <c:v>-0.86160000000000159</c:v>
                </c:pt>
                <c:pt idx="210">
                  <c:v>-0.87158000000000002</c:v>
                </c:pt>
                <c:pt idx="211">
                  <c:v>-0.88120999999999949</c:v>
                </c:pt>
                <c:pt idx="212">
                  <c:v>-0.89047999999999949</c:v>
                </c:pt>
                <c:pt idx="213">
                  <c:v>-0.89940999999999949</c:v>
                </c:pt>
                <c:pt idx="214">
                  <c:v>-0.90797000000000005</c:v>
                </c:pt>
                <c:pt idx="215">
                  <c:v>-0.91617000000000004</c:v>
                </c:pt>
                <c:pt idx="216">
                  <c:v>-0.92400000000000004</c:v>
                </c:pt>
                <c:pt idx="217">
                  <c:v>-0.93145999999999951</c:v>
                </c:pt>
                <c:pt idx="218">
                  <c:v>-0.93855</c:v>
                </c:pt>
                <c:pt idx="219">
                  <c:v>-0.94527000000000005</c:v>
                </c:pt>
                <c:pt idx="220">
                  <c:v>-0.95160000000000133</c:v>
                </c:pt>
                <c:pt idx="221">
                  <c:v>-0.95755999999999997</c:v>
                </c:pt>
                <c:pt idx="222">
                  <c:v>-0.96313000000000004</c:v>
                </c:pt>
                <c:pt idx="223">
                  <c:v>-0.96831999999999996</c:v>
                </c:pt>
                <c:pt idx="224">
                  <c:v>-0.97311999999999999</c:v>
                </c:pt>
                <c:pt idx="225">
                  <c:v>-0.97753000000000001</c:v>
                </c:pt>
                <c:pt idx="226">
                  <c:v>-0.98154999999999959</c:v>
                </c:pt>
                <c:pt idx="227">
                  <c:v>-0.9851799999999995</c:v>
                </c:pt>
                <c:pt idx="228">
                  <c:v>-0.98840999999999957</c:v>
                </c:pt>
                <c:pt idx="229">
                  <c:v>-0.99124999999999996</c:v>
                </c:pt>
                <c:pt idx="230">
                  <c:v>-0.99368999999999996</c:v>
                </c:pt>
                <c:pt idx="231">
                  <c:v>-0.99573999999999996</c:v>
                </c:pt>
                <c:pt idx="232">
                  <c:v>-0.99737999999999949</c:v>
                </c:pt>
                <c:pt idx="233">
                  <c:v>-0.99863000000000002</c:v>
                </c:pt>
                <c:pt idx="234">
                  <c:v>-0.99947999999999959</c:v>
                </c:pt>
                <c:pt idx="235">
                  <c:v>-0.99992000000000003</c:v>
                </c:pt>
                <c:pt idx="236">
                  <c:v>-0.99997000000000003</c:v>
                </c:pt>
                <c:pt idx="237">
                  <c:v>-0.99961999999999951</c:v>
                </c:pt>
                <c:pt idx="238">
                  <c:v>-0.99887000000000004</c:v>
                </c:pt>
                <c:pt idx="239">
                  <c:v>-0.99772000000000005</c:v>
                </c:pt>
                <c:pt idx="240">
                  <c:v>-0.99615999999999949</c:v>
                </c:pt>
                <c:pt idx="241">
                  <c:v>-0.99421999999999877</c:v>
                </c:pt>
                <c:pt idx="242">
                  <c:v>-0.99187000000000003</c:v>
                </c:pt>
                <c:pt idx="243">
                  <c:v>-0.98912999999999951</c:v>
                </c:pt>
                <c:pt idx="244">
                  <c:v>-0.98599000000000003</c:v>
                </c:pt>
                <c:pt idx="245">
                  <c:v>-0.98244999999999949</c:v>
                </c:pt>
                <c:pt idx="246">
                  <c:v>-0.97853000000000001</c:v>
                </c:pt>
                <c:pt idx="247">
                  <c:v>-0.97421000000000002</c:v>
                </c:pt>
                <c:pt idx="248">
                  <c:v>-0.96950000000000003</c:v>
                </c:pt>
                <c:pt idx="249">
                  <c:v>-0.96440999999999999</c:v>
                </c:pt>
                <c:pt idx="250">
                  <c:v>-0.95891999999999999</c:v>
                </c:pt>
                <c:pt idx="251">
                  <c:v>-0.95306000000000002</c:v>
                </c:pt>
                <c:pt idx="252">
                  <c:v>-0.94681000000000004</c:v>
                </c:pt>
                <c:pt idx="253">
                  <c:v>-0.94018999999999997</c:v>
                </c:pt>
                <c:pt idx="254">
                  <c:v>-0.93318999999999996</c:v>
                </c:pt>
                <c:pt idx="255">
                  <c:v>-0.92581000000000002</c:v>
                </c:pt>
                <c:pt idx="256">
                  <c:v>-0.91807000000000005</c:v>
                </c:pt>
                <c:pt idx="257">
                  <c:v>-0.90995999999999999</c:v>
                </c:pt>
                <c:pt idx="258">
                  <c:v>-0.9014799999999995</c:v>
                </c:pt>
                <c:pt idx="259">
                  <c:v>-0.89265000000000005</c:v>
                </c:pt>
                <c:pt idx="260">
                  <c:v>-0.88344999999999996</c:v>
                </c:pt>
                <c:pt idx="261">
                  <c:v>-0.87391000000000063</c:v>
                </c:pt>
                <c:pt idx="262">
                  <c:v>-0.86400999999999994</c:v>
                </c:pt>
                <c:pt idx="263">
                  <c:v>-0.85377000000000158</c:v>
                </c:pt>
                <c:pt idx="264">
                  <c:v>-0.84319000000000122</c:v>
                </c:pt>
                <c:pt idx="265">
                  <c:v>-0.83226999999999951</c:v>
                </c:pt>
                <c:pt idx="266">
                  <c:v>-0.82101000000000002</c:v>
                </c:pt>
                <c:pt idx="267">
                  <c:v>-0.80942999999999998</c:v>
                </c:pt>
                <c:pt idx="268">
                  <c:v>-0.79752999999999996</c:v>
                </c:pt>
                <c:pt idx="269">
                  <c:v>-0.7853</c:v>
                </c:pt>
                <c:pt idx="270">
                  <c:v>-0.77276000000000133</c:v>
                </c:pt>
                <c:pt idx="271">
                  <c:v>-0.75992000000000171</c:v>
                </c:pt>
                <c:pt idx="272">
                  <c:v>-0.74677000000000171</c:v>
                </c:pt>
                <c:pt idx="273">
                  <c:v>-0.73331999999999997</c:v>
                </c:pt>
                <c:pt idx="274">
                  <c:v>-0.71957000000000004</c:v>
                </c:pt>
                <c:pt idx="275">
                  <c:v>-0.7055399999999995</c:v>
                </c:pt>
                <c:pt idx="276">
                  <c:v>-0.69123000000000001</c:v>
                </c:pt>
                <c:pt idx="277">
                  <c:v>-0.67664000000000279</c:v>
                </c:pt>
                <c:pt idx="278">
                  <c:v>-0.6617800000000017</c:v>
                </c:pt>
                <c:pt idx="279">
                  <c:v>-0.64665000000000183</c:v>
                </c:pt>
                <c:pt idx="280">
                  <c:v>-0.63127000000000122</c:v>
                </c:pt>
                <c:pt idx="281">
                  <c:v>-0.61563000000000134</c:v>
                </c:pt>
                <c:pt idx="282">
                  <c:v>-0.59975000000000001</c:v>
                </c:pt>
                <c:pt idx="283">
                  <c:v>-0.58362000000000003</c:v>
                </c:pt>
                <c:pt idx="284">
                  <c:v>-0.56727000000000005</c:v>
                </c:pt>
                <c:pt idx="285">
                  <c:v>-0.55069000000000135</c:v>
                </c:pt>
                <c:pt idx="286">
                  <c:v>-0.53388000000000002</c:v>
                </c:pt>
                <c:pt idx="287">
                  <c:v>-0.51687000000000005</c:v>
                </c:pt>
                <c:pt idx="288">
                  <c:v>-0.49964000000000008</c:v>
                </c:pt>
                <c:pt idx="289">
                  <c:v>-0.48222000000000032</c:v>
                </c:pt>
                <c:pt idx="290">
                  <c:v>-0.46460000000000001</c:v>
                </c:pt>
                <c:pt idx="291">
                  <c:v>-0.44679999999999997</c:v>
                </c:pt>
                <c:pt idx="292">
                  <c:v>-0.42882000000000092</c:v>
                </c:pt>
                <c:pt idx="293">
                  <c:v>-0.41067000000000031</c:v>
                </c:pt>
                <c:pt idx="294">
                  <c:v>-0.39235000000000092</c:v>
                </c:pt>
                <c:pt idx="295">
                  <c:v>-0.37388000000000116</c:v>
                </c:pt>
                <c:pt idx="296">
                  <c:v>-0.35525000000000001</c:v>
                </c:pt>
                <c:pt idx="297">
                  <c:v>-0.33649000000000068</c:v>
                </c:pt>
                <c:pt idx="298">
                  <c:v>-0.31759000000000032</c:v>
                </c:pt>
                <c:pt idx="299">
                  <c:v>-0.29856000000000038</c:v>
                </c:pt>
                <c:pt idx="300">
                  <c:v>-0.27942000000000061</c:v>
                </c:pt>
                <c:pt idx="301">
                  <c:v>-0.26016</c:v>
                </c:pt>
                <c:pt idx="302">
                  <c:v>-0.24080000000000001</c:v>
                </c:pt>
                <c:pt idx="303">
                  <c:v>-0.22134000000000001</c:v>
                </c:pt>
                <c:pt idx="304">
                  <c:v>-0.2017900000000003</c:v>
                </c:pt>
                <c:pt idx="305">
                  <c:v>-0.18215999999999999</c:v>
                </c:pt>
                <c:pt idx="306">
                  <c:v>-0.16245999999999999</c:v>
                </c:pt>
                <c:pt idx="307">
                  <c:v>-0.14269999999999999</c:v>
                </c:pt>
                <c:pt idx="308">
                  <c:v>-0.12286999999999998</c:v>
                </c:pt>
                <c:pt idx="309">
                  <c:v>-0.10299999999999998</c:v>
                </c:pt>
                <c:pt idx="310">
                  <c:v>-8.3089000000000024E-2</c:v>
                </c:pt>
                <c:pt idx="311">
                  <c:v>-6.3143000000000005E-2</c:v>
                </c:pt>
                <c:pt idx="312">
                  <c:v>-4.3172000000000002E-2</c:v>
                </c:pt>
                <c:pt idx="313">
                  <c:v>-2.3182999999999988E-2</c:v>
                </c:pt>
                <c:pt idx="314">
                  <c:v>-3.1853000000000064E-3</c:v>
                </c:pt>
                <c:pt idx="315">
                  <c:v>1.6813999999999999E-2</c:v>
                </c:pt>
                <c:pt idx="316">
                  <c:v>3.6806000000000012E-2</c:v>
                </c:pt>
                <c:pt idx="317">
                  <c:v>5.6784000000000022E-2</c:v>
                </c:pt>
                <c:pt idx="318">
                  <c:v>7.6739000000000002E-2</c:v>
                </c:pt>
                <c:pt idx="319">
                  <c:v>9.666400000000025E-2</c:v>
                </c:pt>
                <c:pt idx="320">
                  <c:v>0.11655</c:v>
                </c:pt>
                <c:pt idx="321">
                  <c:v>0.13639000000000001</c:v>
                </c:pt>
                <c:pt idx="322">
                  <c:v>0.15617</c:v>
                </c:pt>
                <c:pt idx="323">
                  <c:v>0.17588999999999999</c:v>
                </c:pt>
                <c:pt idx="324">
                  <c:v>0.19555</c:v>
                </c:pt>
                <c:pt idx="325">
                  <c:v>0.21512000000000001</c:v>
                </c:pt>
                <c:pt idx="326">
                  <c:v>0.23461000000000001</c:v>
                </c:pt>
                <c:pt idx="327">
                  <c:v>0.254</c:v>
                </c:pt>
                <c:pt idx="328">
                  <c:v>0.27329000000000003</c:v>
                </c:pt>
                <c:pt idx="329">
                  <c:v>0.29248000000000085</c:v>
                </c:pt>
                <c:pt idx="330">
                  <c:v>0.31154000000000032</c:v>
                </c:pt>
                <c:pt idx="331">
                  <c:v>0.33048000000000116</c:v>
                </c:pt>
                <c:pt idx="332">
                  <c:v>0.3492900000000001</c:v>
                </c:pt>
                <c:pt idx="333">
                  <c:v>0.36796000000000068</c:v>
                </c:pt>
                <c:pt idx="334">
                  <c:v>0.38648000000000116</c:v>
                </c:pt>
                <c:pt idx="335">
                  <c:v>0.40485000000000032</c:v>
                </c:pt>
                <c:pt idx="336">
                  <c:v>0.42306000000000032</c:v>
                </c:pt>
                <c:pt idx="337">
                  <c:v>0.44109000000000004</c:v>
                </c:pt>
                <c:pt idx="338">
                  <c:v>0.45895000000000002</c:v>
                </c:pt>
                <c:pt idx="339">
                  <c:v>0.47663</c:v>
                </c:pt>
                <c:pt idx="340">
                  <c:v>0.49411000000000038</c:v>
                </c:pt>
                <c:pt idx="341">
                  <c:v>0.51139999999999997</c:v>
                </c:pt>
                <c:pt idx="342">
                  <c:v>0.52847999999999951</c:v>
                </c:pt>
                <c:pt idx="343">
                  <c:v>0.54535999999999996</c:v>
                </c:pt>
                <c:pt idx="344">
                  <c:v>0.56201000000000001</c:v>
                </c:pt>
                <c:pt idx="345">
                  <c:v>0.57843999999999951</c:v>
                </c:pt>
                <c:pt idx="346">
                  <c:v>0.5946399999999995</c:v>
                </c:pt>
                <c:pt idx="347">
                  <c:v>0.61060000000000159</c:v>
                </c:pt>
                <c:pt idx="348">
                  <c:v>0.62631000000000003</c:v>
                </c:pt>
                <c:pt idx="349">
                  <c:v>0.64178000000000135</c:v>
                </c:pt>
                <c:pt idx="350">
                  <c:v>0.65699000000000185</c:v>
                </c:pt>
                <c:pt idx="351">
                  <c:v>0.67193000000000158</c:v>
                </c:pt>
                <c:pt idx="352">
                  <c:v>0.68661000000000005</c:v>
                </c:pt>
                <c:pt idx="353">
                  <c:v>0.70101000000000002</c:v>
                </c:pt>
                <c:pt idx="354">
                  <c:v>0.71513000000000004</c:v>
                </c:pt>
                <c:pt idx="355">
                  <c:v>0.72897000000000134</c:v>
                </c:pt>
                <c:pt idx="356">
                  <c:v>0.74251</c:v>
                </c:pt>
                <c:pt idx="357">
                  <c:v>0.75576000000000065</c:v>
                </c:pt>
                <c:pt idx="358">
                  <c:v>0.76871000000000134</c:v>
                </c:pt>
                <c:pt idx="359">
                  <c:v>0.78134000000000003</c:v>
                </c:pt>
                <c:pt idx="360">
                  <c:v>0.79366999999999999</c:v>
                </c:pt>
                <c:pt idx="361">
                  <c:v>0.80567999999999995</c:v>
                </c:pt>
                <c:pt idx="362">
                  <c:v>0.81735999999999998</c:v>
                </c:pt>
                <c:pt idx="363">
                  <c:v>0.82872000000000134</c:v>
                </c:pt>
                <c:pt idx="364">
                  <c:v>0.83975000000000122</c:v>
                </c:pt>
                <c:pt idx="365">
                  <c:v>0.85043999999999997</c:v>
                </c:pt>
                <c:pt idx="366">
                  <c:v>0.86079000000000183</c:v>
                </c:pt>
                <c:pt idx="367">
                  <c:v>0.87078999999999995</c:v>
                </c:pt>
                <c:pt idx="368">
                  <c:v>0.88044999999999951</c:v>
                </c:pt>
                <c:pt idx="369">
                  <c:v>0.88976</c:v>
                </c:pt>
                <c:pt idx="370">
                  <c:v>0.89871000000000001</c:v>
                </c:pt>
                <c:pt idx="371">
                  <c:v>0.9073</c:v>
                </c:pt>
                <c:pt idx="372">
                  <c:v>0.91552999999999951</c:v>
                </c:pt>
                <c:pt idx="373">
                  <c:v>0.92339000000000004</c:v>
                </c:pt>
                <c:pt idx="374">
                  <c:v>0.93088000000000004</c:v>
                </c:pt>
                <c:pt idx="375">
                  <c:v>0.93799999999999994</c:v>
                </c:pt>
                <c:pt idx="376">
                  <c:v>0.94474000000000158</c:v>
                </c:pt>
                <c:pt idx="377">
                  <c:v>0.95111000000000001</c:v>
                </c:pt>
                <c:pt idx="378">
                  <c:v>0.95709999999999995</c:v>
                </c:pt>
                <c:pt idx="379">
                  <c:v>0.96270000000000133</c:v>
                </c:pt>
                <c:pt idx="380">
                  <c:v>0.96792000000000133</c:v>
                </c:pt>
                <c:pt idx="381">
                  <c:v>0.97275000000000134</c:v>
                </c:pt>
                <c:pt idx="382">
                  <c:v>0.97719000000000134</c:v>
                </c:pt>
                <c:pt idx="383">
                  <c:v>0.98124</c:v>
                </c:pt>
                <c:pt idx="384">
                  <c:v>0.9849</c:v>
                </c:pt>
                <c:pt idx="385">
                  <c:v>0.98816999999999877</c:v>
                </c:pt>
                <c:pt idx="386">
                  <c:v>0.99104000000000003</c:v>
                </c:pt>
                <c:pt idx="387">
                  <c:v>0.99350999999999956</c:v>
                </c:pt>
                <c:pt idx="388">
                  <c:v>0.99558999999999853</c:v>
                </c:pt>
                <c:pt idx="389">
                  <c:v>0.99725999999999959</c:v>
                </c:pt>
                <c:pt idx="390">
                  <c:v>0.99853999999999865</c:v>
                </c:pt>
                <c:pt idx="391">
                  <c:v>0.99941999999999853</c:v>
                </c:pt>
                <c:pt idx="392">
                  <c:v>0.99990000000000001</c:v>
                </c:pt>
                <c:pt idx="393">
                  <c:v>0.99997999999999998</c:v>
                </c:pt>
                <c:pt idx="394">
                  <c:v>0.99965999999999999</c:v>
                </c:pt>
                <c:pt idx="395">
                  <c:v>0.99894000000000005</c:v>
                </c:pt>
                <c:pt idx="396">
                  <c:v>0.99782000000000004</c:v>
                </c:pt>
                <c:pt idx="397">
                  <c:v>0.99629999999999996</c:v>
                </c:pt>
                <c:pt idx="398">
                  <c:v>0.99439</c:v>
                </c:pt>
                <c:pt idx="399">
                  <c:v>0.99207000000000001</c:v>
                </c:pt>
                <c:pt idx="400">
                  <c:v>0.98935999999999957</c:v>
                </c:pt>
                <c:pt idx="401">
                  <c:v>0.98624999999999996</c:v>
                </c:pt>
                <c:pt idx="402">
                  <c:v>0.98275000000000001</c:v>
                </c:pt>
                <c:pt idx="403">
                  <c:v>0.97885000000000122</c:v>
                </c:pt>
                <c:pt idx="404">
                  <c:v>0.97457000000000005</c:v>
                </c:pt>
                <c:pt idx="405">
                  <c:v>0.96989000000000158</c:v>
                </c:pt>
                <c:pt idx="406">
                  <c:v>0.96483000000000063</c:v>
                </c:pt>
                <c:pt idx="407">
                  <c:v>0.9593699999999995</c:v>
                </c:pt>
                <c:pt idx="408">
                  <c:v>0.95354000000000005</c:v>
                </c:pt>
                <c:pt idx="409">
                  <c:v>0.94733000000000001</c:v>
                </c:pt>
                <c:pt idx="410">
                  <c:v>0.94073000000000062</c:v>
                </c:pt>
                <c:pt idx="411">
                  <c:v>0.93376000000000003</c:v>
                </c:pt>
                <c:pt idx="412">
                  <c:v>0.92642000000000002</c:v>
                </c:pt>
                <c:pt idx="413">
                  <c:v>0.91870000000000063</c:v>
                </c:pt>
                <c:pt idx="414">
                  <c:v>0.91061999999999999</c:v>
                </c:pt>
                <c:pt idx="415">
                  <c:v>0.90217000000000003</c:v>
                </c:pt>
                <c:pt idx="416">
                  <c:v>0.89335999999999949</c:v>
                </c:pt>
                <c:pt idx="417">
                  <c:v>0.88419999999999999</c:v>
                </c:pt>
                <c:pt idx="418">
                  <c:v>0.87468000000000135</c:v>
                </c:pt>
                <c:pt idx="419">
                  <c:v>0.86481000000000063</c:v>
                </c:pt>
                <c:pt idx="420">
                  <c:v>0.85460000000000158</c:v>
                </c:pt>
                <c:pt idx="421">
                  <c:v>0.84404000000000134</c:v>
                </c:pt>
                <c:pt idx="422">
                  <c:v>0.83314999999999995</c:v>
                </c:pt>
                <c:pt idx="423">
                  <c:v>0.82191999999999998</c:v>
                </c:pt>
                <c:pt idx="424">
                  <c:v>0.81037000000000003</c:v>
                </c:pt>
                <c:pt idx="425">
                  <c:v>0.79849000000000003</c:v>
                </c:pt>
                <c:pt idx="426">
                  <c:v>0.78629000000000004</c:v>
                </c:pt>
                <c:pt idx="427">
                  <c:v>0.77377000000000185</c:v>
                </c:pt>
                <c:pt idx="428">
                  <c:v>0.76095000000000135</c:v>
                </c:pt>
                <c:pt idx="429">
                  <c:v>0.74782000000000171</c:v>
                </c:pt>
                <c:pt idx="430">
                  <c:v>0.73440000000000005</c:v>
                </c:pt>
                <c:pt idx="431">
                  <c:v>0.72068000000000065</c:v>
                </c:pt>
                <c:pt idx="432">
                  <c:v>0.70667000000000135</c:v>
                </c:pt>
                <c:pt idx="433">
                  <c:v>0.69238</c:v>
                </c:pt>
                <c:pt idx="434">
                  <c:v>0.67781000000000158</c:v>
                </c:pt>
                <c:pt idx="435">
                  <c:v>0.66296999999999995</c:v>
                </c:pt>
                <c:pt idx="436">
                  <c:v>0.64786000000000121</c:v>
                </c:pt>
                <c:pt idx="437">
                  <c:v>0.63249999999999995</c:v>
                </c:pt>
                <c:pt idx="438">
                  <c:v>0.61688000000000065</c:v>
                </c:pt>
                <c:pt idx="439">
                  <c:v>0.60102000000000122</c:v>
                </c:pt>
                <c:pt idx="440">
                  <c:v>0.58492</c:v>
                </c:pt>
                <c:pt idx="441">
                  <c:v>0.56857999999999997</c:v>
                </c:pt>
                <c:pt idx="442">
                  <c:v>0.55201</c:v>
                </c:pt>
                <c:pt idx="443">
                  <c:v>0.53522999999999998</c:v>
                </c:pt>
                <c:pt idx="444">
                  <c:v>0.51822999999999997</c:v>
                </c:pt>
                <c:pt idx="445">
                  <c:v>0.50102000000000002</c:v>
                </c:pt>
                <c:pt idx="446">
                  <c:v>0.48361000000000032</c:v>
                </c:pt>
                <c:pt idx="447">
                  <c:v>0.46601000000000031</c:v>
                </c:pt>
                <c:pt idx="448">
                  <c:v>0.44822000000000001</c:v>
                </c:pt>
                <c:pt idx="449">
                  <c:v>0.43026000000000031</c:v>
                </c:pt>
                <c:pt idx="450">
                  <c:v>0.41212000000000032</c:v>
                </c:pt>
                <c:pt idx="451">
                  <c:v>0.39381000000000116</c:v>
                </c:pt>
                <c:pt idx="452">
                  <c:v>0.37535000000000085</c:v>
                </c:pt>
                <c:pt idx="453">
                  <c:v>0.35674</c:v>
                </c:pt>
                <c:pt idx="454">
                  <c:v>0.33799000000000068</c:v>
                </c:pt>
                <c:pt idx="455">
                  <c:v>0.31910000000000038</c:v>
                </c:pt>
                <c:pt idx="456">
                  <c:v>0.30008000000000068</c:v>
                </c:pt>
                <c:pt idx="457">
                  <c:v>0.28094000000000002</c:v>
                </c:pt>
                <c:pt idx="458">
                  <c:v>0.26169000000000003</c:v>
                </c:pt>
                <c:pt idx="459">
                  <c:v>0.24234000000000033</c:v>
                </c:pt>
                <c:pt idx="460">
                  <c:v>0.22289</c:v>
                </c:pt>
                <c:pt idx="461">
                  <c:v>0.20335</c:v>
                </c:pt>
                <c:pt idx="462">
                  <c:v>0.18373000000000037</c:v>
                </c:pt>
                <c:pt idx="463">
                  <c:v>0.16403000000000001</c:v>
                </c:pt>
                <c:pt idx="464">
                  <c:v>0.14427000000000001</c:v>
                </c:pt>
                <c:pt idx="465">
                  <c:v>0.12445000000000002</c:v>
                </c:pt>
                <c:pt idx="466">
                  <c:v>0.10459000000000016</c:v>
                </c:pt>
                <c:pt idx="467">
                  <c:v>8.4676000000000237E-2</c:v>
                </c:pt>
                <c:pt idx="468">
                  <c:v>6.4733000000000152E-2</c:v>
                </c:pt>
                <c:pt idx="469">
                  <c:v>4.4763000000000157E-2</c:v>
                </c:pt>
                <c:pt idx="470">
                  <c:v>2.4774999999999998E-2</c:v>
                </c:pt>
                <c:pt idx="471">
                  <c:v>4.7779000000000033E-3</c:v>
                </c:pt>
                <c:pt idx="472">
                  <c:v>-1.5221000000000005E-2</c:v>
                </c:pt>
                <c:pt idx="473">
                  <c:v>-3.521500000000001E-2</c:v>
                </c:pt>
                <c:pt idx="474">
                  <c:v>-5.5194000000000014E-2</c:v>
                </c:pt>
                <c:pt idx="475">
                  <c:v>-7.5151000000000009E-2</c:v>
                </c:pt>
                <c:pt idx="476">
                  <c:v>-9.5078000000000024E-2</c:v>
                </c:pt>
                <c:pt idx="477">
                  <c:v>-0.11497</c:v>
                </c:pt>
                <c:pt idx="478">
                  <c:v>-0.13481000000000001</c:v>
                </c:pt>
                <c:pt idx="479">
                  <c:v>-0.15460000000000004</c:v>
                </c:pt>
                <c:pt idx="480">
                  <c:v>-0.17433000000000001</c:v>
                </c:pt>
                <c:pt idx="481">
                  <c:v>-0.19398000000000001</c:v>
                </c:pt>
                <c:pt idx="482">
                  <c:v>-0.21356000000000033</c:v>
                </c:pt>
                <c:pt idx="483">
                  <c:v>-0.23305999999999999</c:v>
                </c:pt>
                <c:pt idx="484">
                  <c:v>-0.25246000000000002</c:v>
                </c:pt>
                <c:pt idx="485">
                  <c:v>-0.27176</c:v>
                </c:pt>
                <c:pt idx="486">
                  <c:v>-0.29095000000000032</c:v>
                </c:pt>
                <c:pt idx="487">
                  <c:v>-0.31003000000000008</c:v>
                </c:pt>
                <c:pt idx="488">
                  <c:v>-0.32898000000000116</c:v>
                </c:pt>
                <c:pt idx="489">
                  <c:v>-0.34780000000000061</c:v>
                </c:pt>
                <c:pt idx="490">
                  <c:v>-0.36648000000000092</c:v>
                </c:pt>
                <c:pt idx="491">
                  <c:v>-0.38501000000000085</c:v>
                </c:pt>
                <c:pt idx="492">
                  <c:v>-0.40339000000000008</c:v>
                </c:pt>
                <c:pt idx="493">
                  <c:v>-0.42161000000000032</c:v>
                </c:pt>
                <c:pt idx="494">
                  <c:v>-0.43966000000000038</c:v>
                </c:pt>
                <c:pt idx="495">
                  <c:v>-0.45754</c:v>
                </c:pt>
                <c:pt idx="496">
                  <c:v>-0.4752300000000001</c:v>
                </c:pt>
                <c:pt idx="497">
                  <c:v>-0.49273</c:v>
                </c:pt>
                <c:pt idx="498">
                  <c:v>-0.51002999999999998</c:v>
                </c:pt>
                <c:pt idx="499">
                  <c:v>-0.52712999999999999</c:v>
                </c:pt>
                <c:pt idx="500">
                  <c:v>-0.5440199999999995</c:v>
                </c:pt>
                <c:pt idx="501">
                  <c:v>-0.56069000000000135</c:v>
                </c:pt>
                <c:pt idx="502">
                  <c:v>-0.57713999999999999</c:v>
                </c:pt>
                <c:pt idx="503">
                  <c:v>-0.59335999999999878</c:v>
                </c:pt>
                <c:pt idx="504">
                  <c:v>-0.60933999999999999</c:v>
                </c:pt>
                <c:pt idx="505">
                  <c:v>-0.62507000000000135</c:v>
                </c:pt>
                <c:pt idx="506">
                  <c:v>-0.64056000000000002</c:v>
                </c:pt>
                <c:pt idx="507">
                  <c:v>-0.6557900000000022</c:v>
                </c:pt>
                <c:pt idx="508">
                  <c:v>-0.67075000000000184</c:v>
                </c:pt>
                <c:pt idx="509">
                  <c:v>-0.68545</c:v>
                </c:pt>
                <c:pt idx="510">
                  <c:v>-0.69986999999999999</c:v>
                </c:pt>
                <c:pt idx="511">
                  <c:v>-0.71401999999999999</c:v>
                </c:pt>
                <c:pt idx="512">
                  <c:v>-0.72788000000000064</c:v>
                </c:pt>
                <c:pt idx="513">
                  <c:v>-0.74145000000000005</c:v>
                </c:pt>
                <c:pt idx="514">
                  <c:v>-0.75471999999999995</c:v>
                </c:pt>
                <c:pt idx="515">
                  <c:v>-0.7676900000000022</c:v>
                </c:pt>
                <c:pt idx="516">
                  <c:v>-0.78034999999999999</c:v>
                </c:pt>
                <c:pt idx="517">
                  <c:v>-0.79270000000000063</c:v>
                </c:pt>
                <c:pt idx="518">
                  <c:v>-0.80472999999999995</c:v>
                </c:pt>
                <c:pt idx="519">
                  <c:v>-0.81644000000000005</c:v>
                </c:pt>
                <c:pt idx="520">
                  <c:v>-0.82782999999999995</c:v>
                </c:pt>
                <c:pt idx="521">
                  <c:v>-0.83888000000000063</c:v>
                </c:pt>
                <c:pt idx="522">
                  <c:v>-0.84960000000000135</c:v>
                </c:pt>
                <c:pt idx="523">
                  <c:v>-0.85998000000000063</c:v>
                </c:pt>
                <c:pt idx="524">
                  <c:v>-0.87000999999999995</c:v>
                </c:pt>
                <c:pt idx="525">
                  <c:v>-0.8797000000000017</c:v>
                </c:pt>
                <c:pt idx="526">
                  <c:v>-0.88902999999999999</c:v>
                </c:pt>
                <c:pt idx="527">
                  <c:v>-0.89800999999999997</c:v>
                </c:pt>
                <c:pt idx="528">
                  <c:v>-0.90663000000000005</c:v>
                </c:pt>
                <c:pt idx="529">
                  <c:v>-0.91488000000000003</c:v>
                </c:pt>
                <c:pt idx="530">
                  <c:v>-0.92278000000000004</c:v>
                </c:pt>
                <c:pt idx="531">
                  <c:v>-0.93030000000000002</c:v>
                </c:pt>
                <c:pt idx="532">
                  <c:v>-0.93745000000000001</c:v>
                </c:pt>
                <c:pt idx="533">
                  <c:v>-0.9442199999999995</c:v>
                </c:pt>
                <c:pt idx="534">
                  <c:v>-0.95062000000000135</c:v>
                </c:pt>
                <c:pt idx="535">
                  <c:v>-0.95664000000000171</c:v>
                </c:pt>
                <c:pt idx="536">
                  <c:v>-0.96226999999999996</c:v>
                </c:pt>
                <c:pt idx="537">
                  <c:v>-0.96752000000000005</c:v>
                </c:pt>
                <c:pt idx="538">
                  <c:v>-0.97238000000000002</c:v>
                </c:pt>
                <c:pt idx="539">
                  <c:v>-0.97685000000000122</c:v>
                </c:pt>
                <c:pt idx="540">
                  <c:v>-0.98094000000000003</c:v>
                </c:pt>
                <c:pt idx="541">
                  <c:v>-0.98463000000000001</c:v>
                </c:pt>
                <c:pt idx="542">
                  <c:v>-0.98792000000000002</c:v>
                </c:pt>
                <c:pt idx="543">
                  <c:v>-0.99082000000000003</c:v>
                </c:pt>
                <c:pt idx="544">
                  <c:v>-0.99332999999999949</c:v>
                </c:pt>
                <c:pt idx="545">
                  <c:v>-0.99543999999999877</c:v>
                </c:pt>
                <c:pt idx="546">
                  <c:v>-0.99714999999999998</c:v>
                </c:pt>
                <c:pt idx="547">
                  <c:v>-0.99845999999999957</c:v>
                </c:pt>
                <c:pt idx="548">
                  <c:v>-0.99936999999999865</c:v>
                </c:pt>
                <c:pt idx="549">
                  <c:v>-0.99987999999999999</c:v>
                </c:pt>
                <c:pt idx="550">
                  <c:v>-0.99999000000000005</c:v>
                </c:pt>
                <c:pt idx="551">
                  <c:v>-0.99970000000000003</c:v>
                </c:pt>
                <c:pt idx="552">
                  <c:v>-0.99900999999999951</c:v>
                </c:pt>
                <c:pt idx="553">
                  <c:v>-0.99792999999999998</c:v>
                </c:pt>
                <c:pt idx="554">
                  <c:v>-0.99643999999999877</c:v>
                </c:pt>
                <c:pt idx="555">
                  <c:v>-0.99454999999999949</c:v>
                </c:pt>
                <c:pt idx="556">
                  <c:v>-0.99226999999999865</c:v>
                </c:pt>
                <c:pt idx="557">
                  <c:v>-0.98958999999999853</c:v>
                </c:pt>
                <c:pt idx="558">
                  <c:v>-0.98650999999999878</c:v>
                </c:pt>
                <c:pt idx="559">
                  <c:v>-0.98304000000000002</c:v>
                </c:pt>
                <c:pt idx="560">
                  <c:v>-0.97918000000000005</c:v>
                </c:pt>
                <c:pt idx="561">
                  <c:v>-0.97492000000000134</c:v>
                </c:pt>
                <c:pt idx="562">
                  <c:v>-0.97028000000000003</c:v>
                </c:pt>
                <c:pt idx="563">
                  <c:v>-0.96523999999999999</c:v>
                </c:pt>
                <c:pt idx="564">
                  <c:v>-0.95982000000000134</c:v>
                </c:pt>
                <c:pt idx="565">
                  <c:v>-0.95401999999999998</c:v>
                </c:pt>
                <c:pt idx="566">
                  <c:v>-0.94782999999999995</c:v>
                </c:pt>
                <c:pt idx="567">
                  <c:v>-0.94127000000000005</c:v>
                </c:pt>
                <c:pt idx="568">
                  <c:v>-0.93432999999999999</c:v>
                </c:pt>
                <c:pt idx="569">
                  <c:v>-0.92701</c:v>
                </c:pt>
                <c:pt idx="570">
                  <c:v>-0.91932999999999998</c:v>
                </c:pt>
                <c:pt idx="571">
                  <c:v>-0.91127999999999998</c:v>
                </c:pt>
                <c:pt idx="572">
                  <c:v>-0.90286</c:v>
                </c:pt>
                <c:pt idx="573">
                  <c:v>-0.89407999999999999</c:v>
                </c:pt>
                <c:pt idx="574">
                  <c:v>-0.8849399999999995</c:v>
                </c:pt>
                <c:pt idx="575">
                  <c:v>-0.87544999999999995</c:v>
                </c:pt>
                <c:pt idx="576">
                  <c:v>-0.86561000000000121</c:v>
                </c:pt>
                <c:pt idx="577">
                  <c:v>-0.85541999999999996</c:v>
                </c:pt>
                <c:pt idx="578">
                  <c:v>-0.84490000000000065</c:v>
                </c:pt>
                <c:pt idx="579">
                  <c:v>-0.83403000000000005</c:v>
                </c:pt>
                <c:pt idx="580">
                  <c:v>-0.82282999999999995</c:v>
                </c:pt>
                <c:pt idx="581">
                  <c:v>-0.81130000000000002</c:v>
                </c:pt>
                <c:pt idx="582">
                  <c:v>-0.79944000000000004</c:v>
                </c:pt>
                <c:pt idx="583">
                  <c:v>-0.78727000000000003</c:v>
                </c:pt>
                <c:pt idx="584">
                  <c:v>-0.77478000000000158</c:v>
                </c:pt>
                <c:pt idx="585">
                  <c:v>-0.76198000000000121</c:v>
                </c:pt>
                <c:pt idx="586">
                  <c:v>-0.74888000000000121</c:v>
                </c:pt>
                <c:pt idx="587">
                  <c:v>-0.73548000000000002</c:v>
                </c:pt>
                <c:pt idx="588">
                  <c:v>-0.72178000000000064</c:v>
                </c:pt>
                <c:pt idx="589">
                  <c:v>-0.70779000000000158</c:v>
                </c:pt>
                <c:pt idx="590">
                  <c:v>-0.69352999999999998</c:v>
                </c:pt>
                <c:pt idx="591">
                  <c:v>-0.67898000000000158</c:v>
                </c:pt>
                <c:pt idx="592">
                  <c:v>-0.66416000000000064</c:v>
                </c:pt>
                <c:pt idx="593">
                  <c:v>-0.64908000000000121</c:v>
                </c:pt>
                <c:pt idx="594">
                  <c:v>-0.63373000000000135</c:v>
                </c:pt>
                <c:pt idx="595">
                  <c:v>-0.61814000000000158</c:v>
                </c:pt>
                <c:pt idx="596">
                  <c:v>-0.60228999999999999</c:v>
                </c:pt>
                <c:pt idx="597">
                  <c:v>-0.58620999999999956</c:v>
                </c:pt>
                <c:pt idx="598">
                  <c:v>-0.56989000000000134</c:v>
                </c:pt>
                <c:pt idx="599">
                  <c:v>-0.55334000000000005</c:v>
                </c:pt>
                <c:pt idx="600">
                  <c:v>-0.53656999999999877</c:v>
                </c:pt>
                <c:pt idx="601">
                  <c:v>-0.51959</c:v>
                </c:pt>
                <c:pt idx="602">
                  <c:v>-0.50239999999999996</c:v>
                </c:pt>
                <c:pt idx="603">
                  <c:v>-0.48501000000000061</c:v>
                </c:pt>
                <c:pt idx="604">
                  <c:v>-0.46742000000000061</c:v>
                </c:pt>
                <c:pt idx="605">
                  <c:v>-0.44965000000000005</c:v>
                </c:pt>
                <c:pt idx="606">
                  <c:v>-0.43169000000000002</c:v>
                </c:pt>
                <c:pt idx="607">
                  <c:v>-0.41357000000000038</c:v>
                </c:pt>
                <c:pt idx="608">
                  <c:v>-0.39528000000000085</c:v>
                </c:pt>
                <c:pt idx="609">
                  <c:v>-0.37683000000000061</c:v>
                </c:pt>
                <c:pt idx="610">
                  <c:v>-0.3582300000000001</c:v>
                </c:pt>
                <c:pt idx="611">
                  <c:v>-0.33949000000000074</c:v>
                </c:pt>
                <c:pt idx="612">
                  <c:v>-0.32061000000000067</c:v>
                </c:pt>
                <c:pt idx="613">
                  <c:v>-0.30160000000000031</c:v>
                </c:pt>
                <c:pt idx="614">
                  <c:v>-0.28247000000000061</c:v>
                </c:pt>
                <c:pt idx="615">
                  <c:v>-0.26322999999999996</c:v>
                </c:pt>
                <c:pt idx="616">
                  <c:v>-0.2438900000000003</c:v>
                </c:pt>
                <c:pt idx="617">
                  <c:v>-0.22444000000000033</c:v>
                </c:pt>
                <c:pt idx="618">
                  <c:v>-0.20491000000000037</c:v>
                </c:pt>
                <c:pt idx="619">
                  <c:v>-0.18529000000000045</c:v>
                </c:pt>
                <c:pt idx="620">
                  <c:v>-0.1656</c:v>
                </c:pt>
                <c:pt idx="621">
                  <c:v>-0.14585000000000001</c:v>
                </c:pt>
                <c:pt idx="622">
                  <c:v>-0.12603</c:v>
                </c:pt>
                <c:pt idx="623">
                  <c:v>-0.10617000000000015</c:v>
                </c:pt>
                <c:pt idx="624">
                  <c:v>-8.626300000000002E-2</c:v>
                </c:pt>
                <c:pt idx="625">
                  <c:v>-6.632200000000002E-2</c:v>
                </c:pt>
                <c:pt idx="626">
                  <c:v>-4.6353999999999999E-2</c:v>
                </c:pt>
                <c:pt idx="627">
                  <c:v>-2.6367999999999999E-2</c:v>
                </c:pt>
                <c:pt idx="628">
                  <c:v>-6.3706000000000127E-3</c:v>
                </c:pt>
              </c:numCache>
            </c:numRef>
          </c:yVal>
          <c:smooth val="0"/>
        </c:ser>
        <c:dLbls>
          <c:showLegendKey val="0"/>
          <c:showVal val="0"/>
          <c:showCatName val="0"/>
          <c:showSerName val="0"/>
          <c:showPercent val="0"/>
          <c:showBubbleSize val="0"/>
        </c:dLbls>
        <c:axId val="255680512"/>
        <c:axId val="255682432"/>
      </c:scatterChart>
      <c:valAx>
        <c:axId val="255680512"/>
        <c:scaling>
          <c:orientation val="minMax"/>
          <c:max val="6.29"/>
          <c:min val="0"/>
        </c:scaling>
        <c:delete val="0"/>
        <c:axPos val="b"/>
        <c:title>
          <c:tx>
            <c:rich>
              <a:bodyPr/>
              <a:lstStyle/>
              <a:p>
                <a:pPr>
                  <a:defRPr sz="2800"/>
                </a:pPr>
                <a:r>
                  <a:rPr lang="en-US" sz="2800"/>
                  <a:t>Time (secs)</a:t>
                </a:r>
              </a:p>
            </c:rich>
          </c:tx>
          <c:layout>
            <c:manualLayout>
              <c:xMode val="edge"/>
              <c:yMode val="edge"/>
              <c:x val="0.77365499769215873"/>
              <c:y val="0.29318600602394551"/>
            </c:manualLayout>
          </c:layout>
          <c:overlay val="0"/>
        </c:title>
        <c:numFmt formatCode="General" sourceLinked="1"/>
        <c:majorTickMark val="out"/>
        <c:minorTickMark val="none"/>
        <c:tickLblPos val="nextTo"/>
        <c:txPr>
          <a:bodyPr/>
          <a:lstStyle/>
          <a:p>
            <a:pPr>
              <a:defRPr sz="100">
                <a:solidFill>
                  <a:schemeClr val="bg1"/>
                </a:solidFill>
              </a:defRPr>
            </a:pPr>
            <a:endParaRPr lang="en-US"/>
          </a:p>
        </c:txPr>
        <c:crossAx val="255682432"/>
        <c:crosses val="autoZero"/>
        <c:crossBetween val="midCat"/>
        <c:majorUnit val="1.57"/>
      </c:valAx>
      <c:valAx>
        <c:axId val="255682432"/>
        <c:scaling>
          <c:orientation val="minMax"/>
          <c:max val="1"/>
          <c:min val="-1"/>
        </c:scaling>
        <c:delete val="0"/>
        <c:axPos val="l"/>
        <c:numFmt formatCode="General" sourceLinked="1"/>
        <c:majorTickMark val="out"/>
        <c:minorTickMark val="none"/>
        <c:tickLblPos val="nextTo"/>
        <c:txPr>
          <a:bodyPr/>
          <a:lstStyle/>
          <a:p>
            <a:pPr>
              <a:defRPr sz="100">
                <a:solidFill>
                  <a:schemeClr val="bg1"/>
                </a:solidFill>
              </a:defRPr>
            </a:pPr>
            <a:endParaRPr lang="en-US"/>
          </a:p>
        </c:txPr>
        <c:crossAx val="255680512"/>
        <c:crosses val="autoZero"/>
        <c:crossBetween val="midCat"/>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MegaMIMO</c:v>
          </c:tx>
          <c:spPr>
            <a:ln w="38100">
              <a:noFill/>
            </a:ln>
          </c:spPr>
          <c:marker>
            <c:symbol val="none"/>
          </c:marker>
          <c:errBars>
            <c:errDir val="y"/>
            <c:errBarType val="both"/>
            <c:errValType val="cust"/>
            <c:noEndCap val="0"/>
            <c:plus>
              <c:numRef>
                <c:f>Sheet1!$C$1:$C$10</c:f>
                <c:numCache>
                  <c:formatCode>General</c:formatCode>
                  <c:ptCount val="10"/>
                  <c:pt idx="0">
                    <c:v>1.1700000000000021</c:v>
                  </c:pt>
                  <c:pt idx="1">
                    <c:v>2.44</c:v>
                  </c:pt>
                  <c:pt idx="2">
                    <c:v>1.6859999999999964</c:v>
                  </c:pt>
                  <c:pt idx="3">
                    <c:v>2.6159999999999997</c:v>
                  </c:pt>
                  <c:pt idx="4">
                    <c:v>4.1269999999999945</c:v>
                  </c:pt>
                  <c:pt idx="5">
                    <c:v>9.8640000000000008</c:v>
                  </c:pt>
                  <c:pt idx="6">
                    <c:v>3.5209999999999999</c:v>
                  </c:pt>
                  <c:pt idx="7">
                    <c:v>11.184000000000001</c:v>
                  </c:pt>
                  <c:pt idx="8">
                    <c:v>13.221</c:v>
                  </c:pt>
                  <c:pt idx="9">
                    <c:v>11.49</c:v>
                  </c:pt>
                </c:numCache>
              </c:numRef>
            </c:plus>
            <c:minus>
              <c:numRef>
                <c:f>Sheet1!$C$1:$C$10</c:f>
                <c:numCache>
                  <c:formatCode>General</c:formatCode>
                  <c:ptCount val="10"/>
                  <c:pt idx="0">
                    <c:v>1.1700000000000021</c:v>
                  </c:pt>
                  <c:pt idx="1">
                    <c:v>2.44</c:v>
                  </c:pt>
                  <c:pt idx="2">
                    <c:v>1.6859999999999964</c:v>
                  </c:pt>
                  <c:pt idx="3">
                    <c:v>2.6159999999999997</c:v>
                  </c:pt>
                  <c:pt idx="4">
                    <c:v>4.1269999999999945</c:v>
                  </c:pt>
                  <c:pt idx="5">
                    <c:v>9.8640000000000008</c:v>
                  </c:pt>
                  <c:pt idx="6">
                    <c:v>3.5209999999999999</c:v>
                  </c:pt>
                  <c:pt idx="7">
                    <c:v>11.184000000000001</c:v>
                  </c:pt>
                  <c:pt idx="8">
                    <c:v>13.221</c:v>
                  </c:pt>
                  <c:pt idx="9">
                    <c:v>11.49</c:v>
                  </c:pt>
                </c:numCache>
              </c:numRef>
            </c:minus>
            <c:spPr>
              <a:ln w="19050">
                <a:noFill/>
              </a:ln>
            </c:spPr>
          </c:errBars>
          <c:cat>
            <c:numRef>
              <c:f>Sheet1!$A$1:$A$10</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Sheet1!$B$1:$B$10</c:f>
              <c:numCache>
                <c:formatCode>General</c:formatCode>
                <c:ptCount val="10"/>
                <c:pt idx="0">
                  <c:v>23.110000000000031</c:v>
                </c:pt>
                <c:pt idx="1">
                  <c:v>46.27</c:v>
                </c:pt>
                <c:pt idx="2">
                  <c:v>70.751999999999995</c:v>
                </c:pt>
                <c:pt idx="3">
                  <c:v>95.427999999999997</c:v>
                </c:pt>
                <c:pt idx="4">
                  <c:v>117.25700000000002</c:v>
                </c:pt>
                <c:pt idx="5">
                  <c:v>141.066</c:v>
                </c:pt>
                <c:pt idx="6">
                  <c:v>167.32800000000051</c:v>
                </c:pt>
                <c:pt idx="7">
                  <c:v>186.17599999999999</c:v>
                </c:pt>
                <c:pt idx="8">
                  <c:v>211.32900000000001</c:v>
                </c:pt>
                <c:pt idx="9">
                  <c:v>236.52</c:v>
                </c:pt>
              </c:numCache>
            </c:numRef>
          </c:val>
          <c:smooth val="0"/>
        </c:ser>
        <c:ser>
          <c:idx val="1"/>
          <c:order val="1"/>
          <c:tx>
            <c:v>802.11</c:v>
          </c:tx>
          <c:spPr>
            <a:ln w="38100">
              <a:noFill/>
            </a:ln>
          </c:spPr>
          <c:marker>
            <c:symbol val="none"/>
          </c:marker>
          <c:errBars>
            <c:errDir val="y"/>
            <c:errBarType val="both"/>
            <c:errValType val="cust"/>
            <c:noEndCap val="0"/>
            <c:plus>
              <c:numRef>
                <c:f>Sheet1!$E$1:$E$10</c:f>
                <c:numCache>
                  <c:formatCode>General</c:formatCode>
                  <c:ptCount val="10"/>
                  <c:pt idx="0">
                    <c:v>2.2829999999999999</c:v>
                  </c:pt>
                  <c:pt idx="1">
                    <c:v>5.2519999999999998</c:v>
                  </c:pt>
                  <c:pt idx="2">
                    <c:v>4.2269999999999985</c:v>
                  </c:pt>
                  <c:pt idx="3">
                    <c:v>5.1079999999999846</c:v>
                  </c:pt>
                  <c:pt idx="4">
                    <c:v>4.1101999999999945</c:v>
                  </c:pt>
                  <c:pt idx="5">
                    <c:v>4.1069999999999975</c:v>
                  </c:pt>
                  <c:pt idx="6">
                    <c:v>5.1060999999999996</c:v>
                  </c:pt>
                  <c:pt idx="7">
                    <c:v>4.1029999999999855</c:v>
                  </c:pt>
                  <c:pt idx="8">
                    <c:v>3.1021000000000001</c:v>
                  </c:pt>
                  <c:pt idx="9">
                    <c:v>3.1010999999999997</c:v>
                  </c:pt>
                </c:numCache>
              </c:numRef>
            </c:plus>
            <c:minus>
              <c:numRef>
                <c:f>Sheet1!$E$1:$E$10</c:f>
                <c:numCache>
                  <c:formatCode>General</c:formatCode>
                  <c:ptCount val="10"/>
                  <c:pt idx="0">
                    <c:v>2.2829999999999999</c:v>
                  </c:pt>
                  <c:pt idx="1">
                    <c:v>5.2519999999999998</c:v>
                  </c:pt>
                  <c:pt idx="2">
                    <c:v>4.2269999999999985</c:v>
                  </c:pt>
                  <c:pt idx="3">
                    <c:v>5.1079999999999846</c:v>
                  </c:pt>
                  <c:pt idx="4">
                    <c:v>4.1101999999999945</c:v>
                  </c:pt>
                  <c:pt idx="5">
                    <c:v>4.1069999999999975</c:v>
                  </c:pt>
                  <c:pt idx="6">
                    <c:v>5.1060999999999996</c:v>
                  </c:pt>
                  <c:pt idx="7">
                    <c:v>4.1029999999999855</c:v>
                  </c:pt>
                  <c:pt idx="8">
                    <c:v>3.1021000000000001</c:v>
                  </c:pt>
                  <c:pt idx="9">
                    <c:v>3.1010999999999997</c:v>
                  </c:pt>
                </c:numCache>
              </c:numRef>
            </c:minus>
            <c:spPr>
              <a:ln w="19050">
                <a:solidFill>
                  <a:schemeClr val="tx1"/>
                </a:solidFill>
              </a:ln>
            </c:spPr>
          </c:errBars>
          <c:cat>
            <c:numRef>
              <c:f>Sheet1!$A$1:$A$10</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Sheet1!$D$1:$D$10</c:f>
              <c:numCache>
                <c:formatCode>General</c:formatCode>
                <c:ptCount val="10"/>
                <c:pt idx="0">
                  <c:v>23.099</c:v>
                </c:pt>
                <c:pt idx="1">
                  <c:v>23.584</c:v>
                </c:pt>
                <c:pt idx="2">
                  <c:v>23.934000000000001</c:v>
                </c:pt>
                <c:pt idx="3">
                  <c:v>23.995999999999931</c:v>
                </c:pt>
                <c:pt idx="4">
                  <c:v>23.93</c:v>
                </c:pt>
                <c:pt idx="5">
                  <c:v>24</c:v>
                </c:pt>
                <c:pt idx="6">
                  <c:v>23.995999999999931</c:v>
                </c:pt>
                <c:pt idx="7">
                  <c:v>23.936</c:v>
                </c:pt>
                <c:pt idx="8">
                  <c:v>24.003</c:v>
                </c:pt>
                <c:pt idx="9">
                  <c:v>24</c:v>
                </c:pt>
              </c:numCache>
            </c:numRef>
          </c:val>
          <c:smooth val="0"/>
        </c:ser>
        <c:dLbls>
          <c:showLegendKey val="0"/>
          <c:showVal val="0"/>
          <c:showCatName val="0"/>
          <c:showSerName val="0"/>
          <c:showPercent val="0"/>
          <c:showBubbleSize val="0"/>
        </c:dLbls>
        <c:marker val="1"/>
        <c:smooth val="0"/>
        <c:axId val="43743488"/>
        <c:axId val="43753472"/>
      </c:lineChart>
      <c:catAx>
        <c:axId val="43743488"/>
        <c:scaling>
          <c:orientation val="minMax"/>
        </c:scaling>
        <c:delete val="0"/>
        <c:axPos val="b"/>
        <c:numFmt formatCode="General" sourceLinked="1"/>
        <c:majorTickMark val="out"/>
        <c:minorTickMark val="none"/>
        <c:tickLblPos val="nextTo"/>
        <c:spPr>
          <a:ln w="22225"/>
        </c:spPr>
        <c:txPr>
          <a:bodyPr/>
          <a:lstStyle/>
          <a:p>
            <a:pPr>
              <a:defRPr sz="2400"/>
            </a:pPr>
            <a:endParaRPr lang="en-US"/>
          </a:p>
        </c:txPr>
        <c:crossAx val="43753472"/>
        <c:crosses val="autoZero"/>
        <c:auto val="1"/>
        <c:lblAlgn val="ctr"/>
        <c:lblOffset val="100"/>
        <c:noMultiLvlLbl val="0"/>
      </c:catAx>
      <c:valAx>
        <c:axId val="43753472"/>
        <c:scaling>
          <c:orientation val="minMax"/>
          <c:max val="300"/>
          <c:min val="0"/>
        </c:scaling>
        <c:delete val="0"/>
        <c:axPos val="l"/>
        <c:majorGridlines/>
        <c:numFmt formatCode="General" sourceLinked="1"/>
        <c:majorTickMark val="out"/>
        <c:minorTickMark val="none"/>
        <c:tickLblPos val="nextTo"/>
        <c:spPr>
          <a:ln w="22225"/>
        </c:spPr>
        <c:txPr>
          <a:bodyPr/>
          <a:lstStyle/>
          <a:p>
            <a:pPr>
              <a:defRPr sz="2400"/>
            </a:pPr>
            <a:endParaRPr lang="en-US"/>
          </a:p>
        </c:txPr>
        <c:crossAx val="43743488"/>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MegaMIMO</c:v>
          </c:tx>
          <c:spPr>
            <a:ln w="38100">
              <a:noFill/>
            </a:ln>
          </c:spPr>
          <c:marker>
            <c:symbol val="none"/>
          </c:marker>
          <c:errBars>
            <c:errDir val="y"/>
            <c:errBarType val="both"/>
            <c:errValType val="cust"/>
            <c:noEndCap val="0"/>
            <c:plus>
              <c:numRef>
                <c:f>Sheet1!$C$1:$C$10</c:f>
                <c:numCache>
                  <c:formatCode>General</c:formatCode>
                  <c:ptCount val="10"/>
                  <c:pt idx="0">
                    <c:v>1.1700000000000021</c:v>
                  </c:pt>
                  <c:pt idx="1">
                    <c:v>2.44</c:v>
                  </c:pt>
                  <c:pt idx="2">
                    <c:v>1.6859999999999964</c:v>
                  </c:pt>
                  <c:pt idx="3">
                    <c:v>2.6159999999999997</c:v>
                  </c:pt>
                  <c:pt idx="4">
                    <c:v>4.1269999999999945</c:v>
                  </c:pt>
                  <c:pt idx="5">
                    <c:v>9.8640000000000008</c:v>
                  </c:pt>
                  <c:pt idx="6">
                    <c:v>3.5209999999999999</c:v>
                  </c:pt>
                  <c:pt idx="7">
                    <c:v>11.184000000000001</c:v>
                  </c:pt>
                  <c:pt idx="8">
                    <c:v>13.221</c:v>
                  </c:pt>
                  <c:pt idx="9">
                    <c:v>11.49</c:v>
                  </c:pt>
                </c:numCache>
              </c:numRef>
            </c:plus>
            <c:minus>
              <c:numRef>
                <c:f>Sheet1!$C$1:$C$10</c:f>
                <c:numCache>
                  <c:formatCode>General</c:formatCode>
                  <c:ptCount val="10"/>
                  <c:pt idx="0">
                    <c:v>1.1700000000000021</c:v>
                  </c:pt>
                  <c:pt idx="1">
                    <c:v>2.44</c:v>
                  </c:pt>
                  <c:pt idx="2">
                    <c:v>1.6859999999999964</c:v>
                  </c:pt>
                  <c:pt idx="3">
                    <c:v>2.6159999999999997</c:v>
                  </c:pt>
                  <c:pt idx="4">
                    <c:v>4.1269999999999945</c:v>
                  </c:pt>
                  <c:pt idx="5">
                    <c:v>9.8640000000000008</c:v>
                  </c:pt>
                  <c:pt idx="6">
                    <c:v>3.5209999999999999</c:v>
                  </c:pt>
                  <c:pt idx="7">
                    <c:v>11.184000000000001</c:v>
                  </c:pt>
                  <c:pt idx="8">
                    <c:v>13.221</c:v>
                  </c:pt>
                  <c:pt idx="9">
                    <c:v>11.49</c:v>
                  </c:pt>
                </c:numCache>
              </c:numRef>
            </c:minus>
            <c:spPr>
              <a:ln w="19050">
                <a:noFill/>
              </a:ln>
            </c:spPr>
          </c:errBars>
          <c:cat>
            <c:numRef>
              <c:f>Sheet1!$A$1:$A$10</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Sheet1!$B$1:$B$10</c:f>
              <c:numCache>
                <c:formatCode>General</c:formatCode>
                <c:ptCount val="10"/>
                <c:pt idx="0">
                  <c:v>23.110000000000031</c:v>
                </c:pt>
                <c:pt idx="1">
                  <c:v>46.27</c:v>
                </c:pt>
                <c:pt idx="2">
                  <c:v>70.751999999999995</c:v>
                </c:pt>
                <c:pt idx="3">
                  <c:v>95.427999999999997</c:v>
                </c:pt>
                <c:pt idx="4">
                  <c:v>117.25700000000002</c:v>
                </c:pt>
                <c:pt idx="5">
                  <c:v>141.066</c:v>
                </c:pt>
                <c:pt idx="6">
                  <c:v>167.32800000000051</c:v>
                </c:pt>
                <c:pt idx="7">
                  <c:v>186.17599999999999</c:v>
                </c:pt>
                <c:pt idx="8">
                  <c:v>211.32900000000001</c:v>
                </c:pt>
                <c:pt idx="9">
                  <c:v>236.52</c:v>
                </c:pt>
              </c:numCache>
            </c:numRef>
          </c:val>
          <c:smooth val="0"/>
        </c:ser>
        <c:ser>
          <c:idx val="1"/>
          <c:order val="1"/>
          <c:tx>
            <c:v>802.11</c:v>
          </c:tx>
          <c:spPr>
            <a:ln w="38100"/>
          </c:spPr>
          <c:marker>
            <c:symbol val="none"/>
          </c:marker>
          <c:errBars>
            <c:errDir val="y"/>
            <c:errBarType val="both"/>
            <c:errValType val="cust"/>
            <c:noEndCap val="0"/>
            <c:plus>
              <c:numRef>
                <c:f>Sheet1!$E$1:$E$10</c:f>
                <c:numCache>
                  <c:formatCode>General</c:formatCode>
                  <c:ptCount val="10"/>
                  <c:pt idx="0">
                    <c:v>2.2829999999999999</c:v>
                  </c:pt>
                  <c:pt idx="1">
                    <c:v>5.2519999999999998</c:v>
                  </c:pt>
                  <c:pt idx="2">
                    <c:v>4.2269999999999985</c:v>
                  </c:pt>
                  <c:pt idx="3">
                    <c:v>5.1079999999999846</c:v>
                  </c:pt>
                  <c:pt idx="4">
                    <c:v>4.1101999999999945</c:v>
                  </c:pt>
                  <c:pt idx="5">
                    <c:v>4.1069999999999975</c:v>
                  </c:pt>
                  <c:pt idx="6">
                    <c:v>5.1060999999999996</c:v>
                  </c:pt>
                  <c:pt idx="7">
                    <c:v>4.1029999999999855</c:v>
                  </c:pt>
                  <c:pt idx="8">
                    <c:v>3.1021000000000001</c:v>
                  </c:pt>
                  <c:pt idx="9">
                    <c:v>3.1010999999999997</c:v>
                  </c:pt>
                </c:numCache>
              </c:numRef>
            </c:plus>
            <c:minus>
              <c:numRef>
                <c:f>Sheet1!$E$1:$E$10</c:f>
                <c:numCache>
                  <c:formatCode>General</c:formatCode>
                  <c:ptCount val="10"/>
                  <c:pt idx="0">
                    <c:v>2.2829999999999999</c:v>
                  </c:pt>
                  <c:pt idx="1">
                    <c:v>5.2519999999999998</c:v>
                  </c:pt>
                  <c:pt idx="2">
                    <c:v>4.2269999999999985</c:v>
                  </c:pt>
                  <c:pt idx="3">
                    <c:v>5.1079999999999846</c:v>
                  </c:pt>
                  <c:pt idx="4">
                    <c:v>4.1101999999999945</c:v>
                  </c:pt>
                  <c:pt idx="5">
                    <c:v>4.1069999999999975</c:v>
                  </c:pt>
                  <c:pt idx="6">
                    <c:v>5.1060999999999996</c:v>
                  </c:pt>
                  <c:pt idx="7">
                    <c:v>4.1029999999999855</c:v>
                  </c:pt>
                  <c:pt idx="8">
                    <c:v>3.1021000000000001</c:v>
                  </c:pt>
                  <c:pt idx="9">
                    <c:v>3.1010999999999997</c:v>
                  </c:pt>
                </c:numCache>
              </c:numRef>
            </c:minus>
            <c:spPr>
              <a:ln w="19050">
                <a:solidFill>
                  <a:schemeClr val="tx1"/>
                </a:solidFill>
              </a:ln>
            </c:spPr>
          </c:errBars>
          <c:cat>
            <c:numRef>
              <c:f>Sheet1!$A$1:$A$10</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Sheet1!$D$1:$D$10</c:f>
              <c:numCache>
                <c:formatCode>General</c:formatCode>
                <c:ptCount val="10"/>
                <c:pt idx="0">
                  <c:v>23.099</c:v>
                </c:pt>
                <c:pt idx="1">
                  <c:v>23.584</c:v>
                </c:pt>
                <c:pt idx="2">
                  <c:v>23.934000000000001</c:v>
                </c:pt>
                <c:pt idx="3">
                  <c:v>23.995999999999931</c:v>
                </c:pt>
                <c:pt idx="4">
                  <c:v>23.93</c:v>
                </c:pt>
                <c:pt idx="5">
                  <c:v>24</c:v>
                </c:pt>
                <c:pt idx="6">
                  <c:v>23.995999999999931</c:v>
                </c:pt>
                <c:pt idx="7">
                  <c:v>23.936</c:v>
                </c:pt>
                <c:pt idx="8">
                  <c:v>24.003</c:v>
                </c:pt>
                <c:pt idx="9">
                  <c:v>24</c:v>
                </c:pt>
              </c:numCache>
            </c:numRef>
          </c:val>
          <c:smooth val="0"/>
        </c:ser>
        <c:dLbls>
          <c:showLegendKey val="0"/>
          <c:showVal val="0"/>
          <c:showCatName val="0"/>
          <c:showSerName val="0"/>
          <c:showPercent val="0"/>
          <c:showBubbleSize val="0"/>
        </c:dLbls>
        <c:marker val="1"/>
        <c:smooth val="0"/>
        <c:axId val="44326912"/>
        <c:axId val="44328448"/>
      </c:lineChart>
      <c:catAx>
        <c:axId val="44326912"/>
        <c:scaling>
          <c:orientation val="minMax"/>
        </c:scaling>
        <c:delete val="0"/>
        <c:axPos val="b"/>
        <c:numFmt formatCode="General" sourceLinked="1"/>
        <c:majorTickMark val="out"/>
        <c:minorTickMark val="none"/>
        <c:tickLblPos val="nextTo"/>
        <c:spPr>
          <a:ln w="22225"/>
        </c:spPr>
        <c:txPr>
          <a:bodyPr/>
          <a:lstStyle/>
          <a:p>
            <a:pPr>
              <a:defRPr sz="2400"/>
            </a:pPr>
            <a:endParaRPr lang="en-US"/>
          </a:p>
        </c:txPr>
        <c:crossAx val="44328448"/>
        <c:crosses val="autoZero"/>
        <c:auto val="1"/>
        <c:lblAlgn val="ctr"/>
        <c:lblOffset val="100"/>
        <c:noMultiLvlLbl val="0"/>
      </c:catAx>
      <c:valAx>
        <c:axId val="44328448"/>
        <c:scaling>
          <c:orientation val="minMax"/>
          <c:max val="300"/>
          <c:min val="0"/>
        </c:scaling>
        <c:delete val="0"/>
        <c:axPos val="l"/>
        <c:majorGridlines/>
        <c:numFmt formatCode="General" sourceLinked="1"/>
        <c:majorTickMark val="out"/>
        <c:minorTickMark val="none"/>
        <c:tickLblPos val="nextTo"/>
        <c:spPr>
          <a:ln w="22225"/>
        </c:spPr>
        <c:txPr>
          <a:bodyPr/>
          <a:lstStyle/>
          <a:p>
            <a:pPr>
              <a:defRPr sz="2400"/>
            </a:pPr>
            <a:endParaRPr lang="en-US"/>
          </a:p>
        </c:txPr>
        <c:crossAx val="44326912"/>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MegaMIMO</c:v>
          </c:tx>
          <c:spPr>
            <a:ln w="38100"/>
          </c:spPr>
          <c:marker>
            <c:symbol val="none"/>
          </c:marker>
          <c:errBars>
            <c:errDir val="y"/>
            <c:errBarType val="both"/>
            <c:errValType val="cust"/>
            <c:noEndCap val="0"/>
            <c:plus>
              <c:numRef>
                <c:f>Sheet1!$C$1:$C$10</c:f>
                <c:numCache>
                  <c:formatCode>General</c:formatCode>
                  <c:ptCount val="10"/>
                  <c:pt idx="0">
                    <c:v>1.1700000000000021</c:v>
                  </c:pt>
                  <c:pt idx="1">
                    <c:v>2.44</c:v>
                  </c:pt>
                  <c:pt idx="2">
                    <c:v>1.6859999999999964</c:v>
                  </c:pt>
                  <c:pt idx="3">
                    <c:v>2.6159999999999997</c:v>
                  </c:pt>
                  <c:pt idx="4">
                    <c:v>4.1269999999999945</c:v>
                  </c:pt>
                  <c:pt idx="5">
                    <c:v>9.8640000000000008</c:v>
                  </c:pt>
                  <c:pt idx="6">
                    <c:v>3.5209999999999999</c:v>
                  </c:pt>
                  <c:pt idx="7">
                    <c:v>11.184000000000001</c:v>
                  </c:pt>
                  <c:pt idx="8">
                    <c:v>13.221</c:v>
                  </c:pt>
                  <c:pt idx="9">
                    <c:v>11.49</c:v>
                  </c:pt>
                </c:numCache>
              </c:numRef>
            </c:plus>
            <c:minus>
              <c:numRef>
                <c:f>Sheet1!$C$1:$C$10</c:f>
                <c:numCache>
                  <c:formatCode>General</c:formatCode>
                  <c:ptCount val="10"/>
                  <c:pt idx="0">
                    <c:v>1.1700000000000021</c:v>
                  </c:pt>
                  <c:pt idx="1">
                    <c:v>2.44</c:v>
                  </c:pt>
                  <c:pt idx="2">
                    <c:v>1.6859999999999964</c:v>
                  </c:pt>
                  <c:pt idx="3">
                    <c:v>2.6159999999999997</c:v>
                  </c:pt>
                  <c:pt idx="4">
                    <c:v>4.1269999999999945</c:v>
                  </c:pt>
                  <c:pt idx="5">
                    <c:v>9.8640000000000008</c:v>
                  </c:pt>
                  <c:pt idx="6">
                    <c:v>3.5209999999999999</c:v>
                  </c:pt>
                  <c:pt idx="7">
                    <c:v>11.184000000000001</c:v>
                  </c:pt>
                  <c:pt idx="8">
                    <c:v>13.221</c:v>
                  </c:pt>
                  <c:pt idx="9">
                    <c:v>11.49</c:v>
                  </c:pt>
                </c:numCache>
              </c:numRef>
            </c:minus>
            <c:spPr>
              <a:ln w="19050"/>
            </c:spPr>
          </c:errBars>
          <c:cat>
            <c:numRef>
              <c:f>Sheet1!$A$1:$A$10</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Sheet1!$B$1:$B$10</c:f>
              <c:numCache>
                <c:formatCode>General</c:formatCode>
                <c:ptCount val="10"/>
                <c:pt idx="0">
                  <c:v>23.110000000000031</c:v>
                </c:pt>
                <c:pt idx="1">
                  <c:v>46.27</c:v>
                </c:pt>
                <c:pt idx="2">
                  <c:v>70.751999999999995</c:v>
                </c:pt>
                <c:pt idx="3">
                  <c:v>95.427999999999997</c:v>
                </c:pt>
                <c:pt idx="4">
                  <c:v>117.25700000000002</c:v>
                </c:pt>
                <c:pt idx="5">
                  <c:v>141.066</c:v>
                </c:pt>
                <c:pt idx="6">
                  <c:v>167.32800000000051</c:v>
                </c:pt>
                <c:pt idx="7">
                  <c:v>186.17599999999999</c:v>
                </c:pt>
                <c:pt idx="8">
                  <c:v>211.32900000000001</c:v>
                </c:pt>
                <c:pt idx="9">
                  <c:v>236.52</c:v>
                </c:pt>
              </c:numCache>
            </c:numRef>
          </c:val>
          <c:smooth val="0"/>
        </c:ser>
        <c:ser>
          <c:idx val="1"/>
          <c:order val="1"/>
          <c:tx>
            <c:v>802.11</c:v>
          </c:tx>
          <c:spPr>
            <a:ln w="38100"/>
          </c:spPr>
          <c:marker>
            <c:symbol val="none"/>
          </c:marker>
          <c:errBars>
            <c:errDir val="y"/>
            <c:errBarType val="both"/>
            <c:errValType val="cust"/>
            <c:noEndCap val="0"/>
            <c:plus>
              <c:numRef>
                <c:f>Sheet1!$E$1:$E$10</c:f>
                <c:numCache>
                  <c:formatCode>General</c:formatCode>
                  <c:ptCount val="10"/>
                  <c:pt idx="0">
                    <c:v>2.2829999999999999</c:v>
                  </c:pt>
                  <c:pt idx="1">
                    <c:v>5.2519999999999998</c:v>
                  </c:pt>
                  <c:pt idx="2">
                    <c:v>4.2269999999999985</c:v>
                  </c:pt>
                  <c:pt idx="3">
                    <c:v>5.1079999999999846</c:v>
                  </c:pt>
                  <c:pt idx="4">
                    <c:v>4.1101999999999945</c:v>
                  </c:pt>
                  <c:pt idx="5">
                    <c:v>4.1069999999999975</c:v>
                  </c:pt>
                  <c:pt idx="6">
                    <c:v>5.1060999999999996</c:v>
                  </c:pt>
                  <c:pt idx="7">
                    <c:v>4.1029999999999855</c:v>
                  </c:pt>
                  <c:pt idx="8">
                    <c:v>3.1021000000000001</c:v>
                  </c:pt>
                  <c:pt idx="9">
                    <c:v>3.1010999999999997</c:v>
                  </c:pt>
                </c:numCache>
              </c:numRef>
            </c:plus>
            <c:minus>
              <c:numRef>
                <c:f>Sheet1!$E$1:$E$10</c:f>
                <c:numCache>
                  <c:formatCode>General</c:formatCode>
                  <c:ptCount val="10"/>
                  <c:pt idx="0">
                    <c:v>2.2829999999999999</c:v>
                  </c:pt>
                  <c:pt idx="1">
                    <c:v>5.2519999999999998</c:v>
                  </c:pt>
                  <c:pt idx="2">
                    <c:v>4.2269999999999985</c:v>
                  </c:pt>
                  <c:pt idx="3">
                    <c:v>5.1079999999999846</c:v>
                  </c:pt>
                  <c:pt idx="4">
                    <c:v>4.1101999999999945</c:v>
                  </c:pt>
                  <c:pt idx="5">
                    <c:v>4.1069999999999975</c:v>
                  </c:pt>
                  <c:pt idx="6">
                    <c:v>5.1060999999999996</c:v>
                  </c:pt>
                  <c:pt idx="7">
                    <c:v>4.1029999999999855</c:v>
                  </c:pt>
                  <c:pt idx="8">
                    <c:v>3.1021000000000001</c:v>
                  </c:pt>
                  <c:pt idx="9">
                    <c:v>3.1010999999999997</c:v>
                  </c:pt>
                </c:numCache>
              </c:numRef>
            </c:minus>
            <c:spPr>
              <a:ln w="19050">
                <a:solidFill>
                  <a:schemeClr val="tx1"/>
                </a:solidFill>
              </a:ln>
            </c:spPr>
          </c:errBars>
          <c:cat>
            <c:numRef>
              <c:f>Sheet1!$A$1:$A$10</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Sheet1!$D$1:$D$10</c:f>
              <c:numCache>
                <c:formatCode>General</c:formatCode>
                <c:ptCount val="10"/>
                <c:pt idx="0">
                  <c:v>23.099</c:v>
                </c:pt>
                <c:pt idx="1">
                  <c:v>23.584</c:v>
                </c:pt>
                <c:pt idx="2">
                  <c:v>23.934000000000001</c:v>
                </c:pt>
                <c:pt idx="3">
                  <c:v>23.995999999999931</c:v>
                </c:pt>
                <c:pt idx="4">
                  <c:v>23.93</c:v>
                </c:pt>
                <c:pt idx="5">
                  <c:v>24</c:v>
                </c:pt>
                <c:pt idx="6">
                  <c:v>23.995999999999931</c:v>
                </c:pt>
                <c:pt idx="7">
                  <c:v>23.936</c:v>
                </c:pt>
                <c:pt idx="8">
                  <c:v>24.003</c:v>
                </c:pt>
                <c:pt idx="9">
                  <c:v>24</c:v>
                </c:pt>
              </c:numCache>
            </c:numRef>
          </c:val>
          <c:smooth val="0"/>
        </c:ser>
        <c:dLbls>
          <c:showLegendKey val="0"/>
          <c:showVal val="0"/>
          <c:showCatName val="0"/>
          <c:showSerName val="0"/>
          <c:showPercent val="0"/>
          <c:showBubbleSize val="0"/>
        </c:dLbls>
        <c:marker val="1"/>
        <c:smooth val="0"/>
        <c:axId val="44377600"/>
        <c:axId val="44379136"/>
      </c:lineChart>
      <c:catAx>
        <c:axId val="44377600"/>
        <c:scaling>
          <c:orientation val="minMax"/>
        </c:scaling>
        <c:delete val="0"/>
        <c:axPos val="b"/>
        <c:numFmt formatCode="General" sourceLinked="1"/>
        <c:majorTickMark val="out"/>
        <c:minorTickMark val="none"/>
        <c:tickLblPos val="nextTo"/>
        <c:spPr>
          <a:ln w="22225"/>
        </c:spPr>
        <c:txPr>
          <a:bodyPr/>
          <a:lstStyle/>
          <a:p>
            <a:pPr>
              <a:defRPr sz="2400"/>
            </a:pPr>
            <a:endParaRPr lang="en-US"/>
          </a:p>
        </c:txPr>
        <c:crossAx val="44379136"/>
        <c:crosses val="autoZero"/>
        <c:auto val="1"/>
        <c:lblAlgn val="ctr"/>
        <c:lblOffset val="100"/>
        <c:noMultiLvlLbl val="0"/>
      </c:catAx>
      <c:valAx>
        <c:axId val="44379136"/>
        <c:scaling>
          <c:orientation val="minMax"/>
          <c:max val="300"/>
          <c:min val="0"/>
        </c:scaling>
        <c:delete val="0"/>
        <c:axPos val="l"/>
        <c:majorGridlines/>
        <c:numFmt formatCode="General" sourceLinked="1"/>
        <c:majorTickMark val="out"/>
        <c:minorTickMark val="none"/>
        <c:tickLblPos val="nextTo"/>
        <c:spPr>
          <a:ln w="22225"/>
        </c:spPr>
        <c:txPr>
          <a:bodyPr/>
          <a:lstStyle/>
          <a:p>
            <a:pPr>
              <a:defRPr sz="2400"/>
            </a:pPr>
            <a:endParaRPr lang="en-US"/>
          </a:p>
        </c:txPr>
        <c:crossAx val="44377600"/>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noFill/>
            </a:ln>
          </c:spPr>
          <c:marker>
            <c:symbol val="none"/>
          </c:marker>
          <c:errBars>
            <c:errDir val="y"/>
            <c:errBarType val="both"/>
            <c:errValType val="cust"/>
            <c:noEndCap val="0"/>
            <c:plus>
              <c:numRef>
                <c:f>Sheet1!$C$1:$C$9</c:f>
                <c:numCache>
                  <c:formatCode>General</c:formatCode>
                  <c:ptCount val="9"/>
                  <c:pt idx="0">
                    <c:v>9.1300000000000006E-2</c:v>
                  </c:pt>
                  <c:pt idx="1">
                    <c:v>0.1043</c:v>
                  </c:pt>
                  <c:pt idx="2">
                    <c:v>0.30599999999999999</c:v>
                  </c:pt>
                  <c:pt idx="3">
                    <c:v>0.216</c:v>
                  </c:pt>
                  <c:pt idx="4">
                    <c:v>0.18870000000000001</c:v>
                  </c:pt>
                  <c:pt idx="5">
                    <c:v>0.29830000000000001</c:v>
                  </c:pt>
                  <c:pt idx="6">
                    <c:v>0.2026</c:v>
                  </c:pt>
                  <c:pt idx="7">
                    <c:v>0.28310000000000002</c:v>
                  </c:pt>
                  <c:pt idx="8">
                    <c:v>0.21229999999999999</c:v>
                  </c:pt>
                </c:numCache>
              </c:numRef>
            </c:plus>
            <c:minus>
              <c:numRef>
                <c:f>Sheet1!$C$1:$C$9</c:f>
                <c:numCache>
                  <c:formatCode>General</c:formatCode>
                  <c:ptCount val="9"/>
                  <c:pt idx="0">
                    <c:v>9.1300000000000006E-2</c:v>
                  </c:pt>
                  <c:pt idx="1">
                    <c:v>0.1043</c:v>
                  </c:pt>
                  <c:pt idx="2">
                    <c:v>0.30599999999999999</c:v>
                  </c:pt>
                  <c:pt idx="3">
                    <c:v>0.216</c:v>
                  </c:pt>
                  <c:pt idx="4">
                    <c:v>0.18870000000000001</c:v>
                  </c:pt>
                  <c:pt idx="5">
                    <c:v>0.29830000000000001</c:v>
                  </c:pt>
                  <c:pt idx="6">
                    <c:v>0.2026</c:v>
                  </c:pt>
                  <c:pt idx="7">
                    <c:v>0.28310000000000002</c:v>
                  </c:pt>
                  <c:pt idx="8">
                    <c:v>0.21229999999999999</c:v>
                  </c:pt>
                </c:numCache>
              </c:numRef>
            </c:minus>
            <c:spPr>
              <a:ln>
                <a:noFill/>
              </a:ln>
            </c:spPr>
          </c:errBars>
          <c:cat>
            <c:numRef>
              <c:f>Sheet1!$A$1:$A$9</c:f>
              <c:numCache>
                <c:formatCode>General</c:formatCode>
                <c:ptCount val="9"/>
                <c:pt idx="0">
                  <c:v>2</c:v>
                </c:pt>
                <c:pt idx="1">
                  <c:v>3</c:v>
                </c:pt>
                <c:pt idx="2">
                  <c:v>4</c:v>
                </c:pt>
                <c:pt idx="3">
                  <c:v>5</c:v>
                </c:pt>
                <c:pt idx="4">
                  <c:v>6</c:v>
                </c:pt>
                <c:pt idx="5">
                  <c:v>7</c:v>
                </c:pt>
                <c:pt idx="6">
                  <c:v>8</c:v>
                </c:pt>
                <c:pt idx="7">
                  <c:v>9</c:v>
                </c:pt>
                <c:pt idx="8">
                  <c:v>10</c:v>
                </c:pt>
              </c:numCache>
            </c:numRef>
          </c:cat>
          <c:val>
            <c:numRef>
              <c:f>Sheet1!$B$1:$B$9</c:f>
              <c:numCache>
                <c:formatCode>General</c:formatCode>
                <c:ptCount val="9"/>
                <c:pt idx="0">
                  <c:v>0.36399999999999999</c:v>
                </c:pt>
                <c:pt idx="1">
                  <c:v>0.51400000000000001</c:v>
                </c:pt>
                <c:pt idx="2">
                  <c:v>0.67110000000000003</c:v>
                </c:pt>
                <c:pt idx="3">
                  <c:v>0.86119999999999997</c:v>
                </c:pt>
                <c:pt idx="4">
                  <c:v>1.0585</c:v>
                </c:pt>
                <c:pt idx="5">
                  <c:v>1.1361000000000001</c:v>
                </c:pt>
                <c:pt idx="6">
                  <c:v>1.2318</c:v>
                </c:pt>
                <c:pt idx="7">
                  <c:v>1.3411999999999999</c:v>
                </c:pt>
                <c:pt idx="8">
                  <c:v>1.4812000000000001</c:v>
                </c:pt>
              </c:numCache>
            </c:numRef>
          </c:val>
          <c:smooth val="0"/>
        </c:ser>
        <c:dLbls>
          <c:showLegendKey val="0"/>
          <c:showVal val="0"/>
          <c:showCatName val="0"/>
          <c:showSerName val="0"/>
          <c:showPercent val="0"/>
          <c:showBubbleSize val="0"/>
        </c:dLbls>
        <c:marker val="1"/>
        <c:smooth val="0"/>
        <c:axId val="43807104"/>
        <c:axId val="43808640"/>
      </c:lineChart>
      <c:catAx>
        <c:axId val="43807104"/>
        <c:scaling>
          <c:orientation val="minMax"/>
        </c:scaling>
        <c:delete val="0"/>
        <c:axPos val="b"/>
        <c:numFmt formatCode="General" sourceLinked="1"/>
        <c:majorTickMark val="out"/>
        <c:minorTickMark val="none"/>
        <c:tickLblPos val="nextTo"/>
        <c:crossAx val="43808640"/>
        <c:crosses val="autoZero"/>
        <c:auto val="1"/>
        <c:lblAlgn val="ctr"/>
        <c:lblOffset val="100"/>
        <c:noMultiLvlLbl val="0"/>
      </c:catAx>
      <c:valAx>
        <c:axId val="43808640"/>
        <c:scaling>
          <c:orientation val="minMax"/>
        </c:scaling>
        <c:delete val="0"/>
        <c:axPos val="l"/>
        <c:majorGridlines/>
        <c:numFmt formatCode="General" sourceLinked="1"/>
        <c:majorTickMark val="out"/>
        <c:minorTickMark val="none"/>
        <c:tickLblPos val="nextTo"/>
        <c:crossAx val="43807104"/>
        <c:crosses val="autoZero"/>
        <c:crossBetween val="between"/>
        <c:majorUnit val="0.2"/>
      </c:valAx>
    </c:plotArea>
    <c:plotVisOnly val="1"/>
    <c:dispBlanksAs val="gap"/>
    <c:showDLblsOverMax val="0"/>
  </c:chart>
  <c:txPr>
    <a:bodyPr/>
    <a:lstStyle/>
    <a:p>
      <a:pPr>
        <a:defRPr sz="2400">
          <a:latin typeface="Gill Sans MT"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errBars>
            <c:errDir val="y"/>
            <c:errBarType val="both"/>
            <c:errValType val="cust"/>
            <c:noEndCap val="0"/>
            <c:plus>
              <c:numRef>
                <c:f>Sheet1!$C$1:$C$9</c:f>
                <c:numCache>
                  <c:formatCode>General</c:formatCode>
                  <c:ptCount val="9"/>
                  <c:pt idx="0">
                    <c:v>9.1300000000000006E-2</c:v>
                  </c:pt>
                  <c:pt idx="1">
                    <c:v>0.1043</c:v>
                  </c:pt>
                  <c:pt idx="2">
                    <c:v>0.30599999999999999</c:v>
                  </c:pt>
                  <c:pt idx="3">
                    <c:v>0.216</c:v>
                  </c:pt>
                  <c:pt idx="4">
                    <c:v>0.18870000000000001</c:v>
                  </c:pt>
                  <c:pt idx="5">
                    <c:v>0.29830000000000001</c:v>
                  </c:pt>
                  <c:pt idx="6">
                    <c:v>0.2026</c:v>
                  </c:pt>
                  <c:pt idx="7">
                    <c:v>0.28310000000000002</c:v>
                  </c:pt>
                  <c:pt idx="8">
                    <c:v>0.21229999999999999</c:v>
                  </c:pt>
                </c:numCache>
              </c:numRef>
            </c:plus>
            <c:minus>
              <c:numRef>
                <c:f>Sheet1!$C$1:$C$9</c:f>
                <c:numCache>
                  <c:formatCode>General</c:formatCode>
                  <c:ptCount val="9"/>
                  <c:pt idx="0">
                    <c:v>9.1300000000000006E-2</c:v>
                  </c:pt>
                  <c:pt idx="1">
                    <c:v>0.1043</c:v>
                  </c:pt>
                  <c:pt idx="2">
                    <c:v>0.30599999999999999</c:v>
                  </c:pt>
                  <c:pt idx="3">
                    <c:v>0.216</c:v>
                  </c:pt>
                  <c:pt idx="4">
                    <c:v>0.18870000000000001</c:v>
                  </c:pt>
                  <c:pt idx="5">
                    <c:v>0.29830000000000001</c:v>
                  </c:pt>
                  <c:pt idx="6">
                    <c:v>0.2026</c:v>
                  </c:pt>
                  <c:pt idx="7">
                    <c:v>0.28310000000000002</c:v>
                  </c:pt>
                  <c:pt idx="8">
                    <c:v>0.21229999999999999</c:v>
                  </c:pt>
                </c:numCache>
              </c:numRef>
            </c:minus>
          </c:errBars>
          <c:cat>
            <c:numRef>
              <c:f>Sheet1!$A$1:$A$9</c:f>
              <c:numCache>
                <c:formatCode>General</c:formatCode>
                <c:ptCount val="9"/>
                <c:pt idx="0">
                  <c:v>2</c:v>
                </c:pt>
                <c:pt idx="1">
                  <c:v>3</c:v>
                </c:pt>
                <c:pt idx="2">
                  <c:v>4</c:v>
                </c:pt>
                <c:pt idx="3">
                  <c:v>5</c:v>
                </c:pt>
                <c:pt idx="4">
                  <c:v>6</c:v>
                </c:pt>
                <c:pt idx="5">
                  <c:v>7</c:v>
                </c:pt>
                <c:pt idx="6">
                  <c:v>8</c:v>
                </c:pt>
                <c:pt idx="7">
                  <c:v>9</c:v>
                </c:pt>
                <c:pt idx="8">
                  <c:v>10</c:v>
                </c:pt>
              </c:numCache>
            </c:numRef>
          </c:cat>
          <c:val>
            <c:numRef>
              <c:f>Sheet1!$B$1:$B$9</c:f>
              <c:numCache>
                <c:formatCode>General</c:formatCode>
                <c:ptCount val="9"/>
                <c:pt idx="0">
                  <c:v>0.36399999999999999</c:v>
                </c:pt>
                <c:pt idx="1">
                  <c:v>0.51400000000000001</c:v>
                </c:pt>
                <c:pt idx="2">
                  <c:v>0.67110000000000003</c:v>
                </c:pt>
                <c:pt idx="3">
                  <c:v>0.86119999999999997</c:v>
                </c:pt>
                <c:pt idx="4">
                  <c:v>1.0585</c:v>
                </c:pt>
                <c:pt idx="5">
                  <c:v>1.1361000000000001</c:v>
                </c:pt>
                <c:pt idx="6">
                  <c:v>1.2318</c:v>
                </c:pt>
                <c:pt idx="7">
                  <c:v>1.3411999999999999</c:v>
                </c:pt>
                <c:pt idx="8">
                  <c:v>1.4812000000000001</c:v>
                </c:pt>
              </c:numCache>
            </c:numRef>
          </c:val>
          <c:smooth val="0"/>
        </c:ser>
        <c:dLbls>
          <c:showLegendKey val="0"/>
          <c:showVal val="0"/>
          <c:showCatName val="0"/>
          <c:showSerName val="0"/>
          <c:showPercent val="0"/>
          <c:showBubbleSize val="0"/>
        </c:dLbls>
        <c:marker val="1"/>
        <c:smooth val="0"/>
        <c:axId val="43842560"/>
        <c:axId val="44110592"/>
      </c:lineChart>
      <c:catAx>
        <c:axId val="43842560"/>
        <c:scaling>
          <c:orientation val="minMax"/>
        </c:scaling>
        <c:delete val="0"/>
        <c:axPos val="b"/>
        <c:numFmt formatCode="General" sourceLinked="1"/>
        <c:majorTickMark val="out"/>
        <c:minorTickMark val="none"/>
        <c:tickLblPos val="nextTo"/>
        <c:crossAx val="44110592"/>
        <c:crosses val="autoZero"/>
        <c:auto val="1"/>
        <c:lblAlgn val="ctr"/>
        <c:lblOffset val="100"/>
        <c:noMultiLvlLbl val="0"/>
      </c:catAx>
      <c:valAx>
        <c:axId val="44110592"/>
        <c:scaling>
          <c:orientation val="minMax"/>
        </c:scaling>
        <c:delete val="0"/>
        <c:axPos val="l"/>
        <c:majorGridlines/>
        <c:numFmt formatCode="General" sourceLinked="1"/>
        <c:majorTickMark val="out"/>
        <c:minorTickMark val="none"/>
        <c:tickLblPos val="nextTo"/>
        <c:crossAx val="43842560"/>
        <c:crosses val="autoZero"/>
        <c:crossBetween val="between"/>
        <c:majorUnit val="0.2"/>
      </c:valAx>
    </c:plotArea>
    <c:plotVisOnly val="1"/>
    <c:dispBlanksAs val="gap"/>
    <c:showDLblsOverMax val="0"/>
  </c:chart>
  <c:txPr>
    <a:bodyPr/>
    <a:lstStyle/>
    <a:p>
      <a:pPr>
        <a:defRPr sz="2400">
          <a:latin typeface="Gill Sans MT"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Sheet1!$A$1:$A$42</c:f>
              <c:numCache>
                <c:formatCode>General</c:formatCode>
                <c:ptCount val="42"/>
                <c:pt idx="0">
                  <c:v>1.69311999999999</c:v>
                </c:pt>
                <c:pt idx="1">
                  <c:v>1.69312</c:v>
                </c:pt>
                <c:pt idx="2">
                  <c:v>1.71123</c:v>
                </c:pt>
                <c:pt idx="3">
                  <c:v>1.74054</c:v>
                </c:pt>
                <c:pt idx="4">
                  <c:v>1.74468</c:v>
                </c:pt>
                <c:pt idx="5">
                  <c:v>1.74725</c:v>
                </c:pt>
                <c:pt idx="6">
                  <c:v>1.74725</c:v>
                </c:pt>
                <c:pt idx="7">
                  <c:v>1.7486299999999899</c:v>
                </c:pt>
                <c:pt idx="8">
                  <c:v>1.7540100000000001</c:v>
                </c:pt>
                <c:pt idx="9">
                  <c:v>1.7541899999999899</c:v>
                </c:pt>
                <c:pt idx="10">
                  <c:v>1.75661</c:v>
                </c:pt>
                <c:pt idx="11">
                  <c:v>1.76471</c:v>
                </c:pt>
                <c:pt idx="12">
                  <c:v>1.76796</c:v>
                </c:pt>
                <c:pt idx="13">
                  <c:v>1.7754000000000001</c:v>
                </c:pt>
                <c:pt idx="14">
                  <c:v>1.78142</c:v>
                </c:pt>
                <c:pt idx="15">
                  <c:v>1.79006</c:v>
                </c:pt>
                <c:pt idx="16">
                  <c:v>1.79006</c:v>
                </c:pt>
                <c:pt idx="17">
                  <c:v>1.7923500000000001</c:v>
                </c:pt>
                <c:pt idx="18">
                  <c:v>1.7945899999999899</c:v>
                </c:pt>
                <c:pt idx="19">
                  <c:v>1.79888</c:v>
                </c:pt>
                <c:pt idx="20">
                  <c:v>1.8022</c:v>
                </c:pt>
                <c:pt idx="21">
                  <c:v>1.81111</c:v>
                </c:pt>
                <c:pt idx="22">
                  <c:v>1.8131900000000001</c:v>
                </c:pt>
                <c:pt idx="23">
                  <c:v>1.8142100000000001</c:v>
                </c:pt>
                <c:pt idx="24">
                  <c:v>1.8241799999999899</c:v>
                </c:pt>
                <c:pt idx="25">
                  <c:v>1.8241799999999899</c:v>
                </c:pt>
                <c:pt idx="26">
                  <c:v>1.82514</c:v>
                </c:pt>
                <c:pt idx="27">
                  <c:v>1.82796</c:v>
                </c:pt>
                <c:pt idx="28">
                  <c:v>1.8351599999999899</c:v>
                </c:pt>
                <c:pt idx="29">
                  <c:v>1.84091</c:v>
                </c:pt>
                <c:pt idx="30">
                  <c:v>1.8469899999999899</c:v>
                </c:pt>
                <c:pt idx="31">
                  <c:v>1.8494600000000001</c:v>
                </c:pt>
                <c:pt idx="32">
                  <c:v>1.85057</c:v>
                </c:pt>
                <c:pt idx="33">
                  <c:v>1.8539300000000001</c:v>
                </c:pt>
                <c:pt idx="34">
                  <c:v>1.8547499999999899</c:v>
                </c:pt>
                <c:pt idx="35">
                  <c:v>1.8555600000000001</c:v>
                </c:pt>
                <c:pt idx="36">
                  <c:v>1.8555600000000001</c:v>
                </c:pt>
                <c:pt idx="37">
                  <c:v>1.86592</c:v>
                </c:pt>
                <c:pt idx="38">
                  <c:v>1.87778</c:v>
                </c:pt>
                <c:pt idx="39">
                  <c:v>1.93143</c:v>
                </c:pt>
                <c:pt idx="40">
                  <c:v>2</c:v>
                </c:pt>
                <c:pt idx="41">
                  <c:v>2</c:v>
                </c:pt>
              </c:numCache>
            </c:numRef>
          </c:xVal>
          <c:yVal>
            <c:numRef>
              <c:f>Sheet1!$B$1:$B$42</c:f>
              <c:numCache>
                <c:formatCode>General</c:formatCode>
                <c:ptCount val="42"/>
                <c:pt idx="0">
                  <c:v>0</c:v>
                </c:pt>
                <c:pt idx="1">
                  <c:v>2.5000000000000001E-2</c:v>
                </c:pt>
                <c:pt idx="2">
                  <c:v>0.05</c:v>
                </c:pt>
                <c:pt idx="3">
                  <c:v>7.4999999999999997E-2</c:v>
                </c:pt>
                <c:pt idx="4">
                  <c:v>0.1</c:v>
                </c:pt>
                <c:pt idx="5">
                  <c:v>0.125</c:v>
                </c:pt>
                <c:pt idx="6">
                  <c:v>0.15</c:v>
                </c:pt>
                <c:pt idx="7">
                  <c:v>0.17499999999999999</c:v>
                </c:pt>
                <c:pt idx="8">
                  <c:v>0.2</c:v>
                </c:pt>
                <c:pt idx="9">
                  <c:v>0.22500000000000001</c:v>
                </c:pt>
                <c:pt idx="10">
                  <c:v>0.25</c:v>
                </c:pt>
                <c:pt idx="11">
                  <c:v>0.27500000000000002</c:v>
                </c:pt>
                <c:pt idx="12">
                  <c:v>0.3</c:v>
                </c:pt>
                <c:pt idx="13">
                  <c:v>0.32500000000000001</c:v>
                </c:pt>
                <c:pt idx="14">
                  <c:v>0.35</c:v>
                </c:pt>
                <c:pt idx="15">
                  <c:v>0.375</c:v>
                </c:pt>
                <c:pt idx="16">
                  <c:v>0.4</c:v>
                </c:pt>
                <c:pt idx="17">
                  <c:v>0.42499999999999999</c:v>
                </c:pt>
                <c:pt idx="18">
                  <c:v>0.45</c:v>
                </c:pt>
                <c:pt idx="19">
                  <c:v>0.47499999999999998</c:v>
                </c:pt>
                <c:pt idx="20">
                  <c:v>0.5</c:v>
                </c:pt>
                <c:pt idx="21">
                  <c:v>0.52500000000000002</c:v>
                </c:pt>
                <c:pt idx="22">
                  <c:v>0.55000000000000004</c:v>
                </c:pt>
                <c:pt idx="23">
                  <c:v>0.57499999999999996</c:v>
                </c:pt>
                <c:pt idx="24">
                  <c:v>0.6</c:v>
                </c:pt>
                <c:pt idx="25">
                  <c:v>0.625</c:v>
                </c:pt>
                <c:pt idx="26">
                  <c:v>0.65</c:v>
                </c:pt>
                <c:pt idx="27">
                  <c:v>0.67500000000000004</c:v>
                </c:pt>
                <c:pt idx="28">
                  <c:v>0.7</c:v>
                </c:pt>
                <c:pt idx="29">
                  <c:v>0.72499999999999998</c:v>
                </c:pt>
                <c:pt idx="30">
                  <c:v>0.75</c:v>
                </c:pt>
                <c:pt idx="31">
                  <c:v>0.77500000000000002</c:v>
                </c:pt>
                <c:pt idx="32">
                  <c:v>0.8</c:v>
                </c:pt>
                <c:pt idx="33">
                  <c:v>0.82499999999999996</c:v>
                </c:pt>
                <c:pt idx="34">
                  <c:v>0.85</c:v>
                </c:pt>
                <c:pt idx="35">
                  <c:v>0.875</c:v>
                </c:pt>
                <c:pt idx="36">
                  <c:v>0.9</c:v>
                </c:pt>
                <c:pt idx="37">
                  <c:v>0.92500000000000004</c:v>
                </c:pt>
                <c:pt idx="38">
                  <c:v>0.95</c:v>
                </c:pt>
                <c:pt idx="39">
                  <c:v>0.97499999999999998</c:v>
                </c:pt>
                <c:pt idx="40">
                  <c:v>1</c:v>
                </c:pt>
                <c:pt idx="41">
                  <c:v>1</c:v>
                </c:pt>
              </c:numCache>
            </c:numRef>
          </c:yVal>
          <c:smooth val="1"/>
        </c:ser>
        <c:dLbls>
          <c:showLegendKey val="0"/>
          <c:showVal val="0"/>
          <c:showCatName val="0"/>
          <c:showSerName val="0"/>
          <c:showPercent val="0"/>
          <c:showBubbleSize val="0"/>
        </c:dLbls>
        <c:axId val="44191744"/>
        <c:axId val="44193280"/>
      </c:scatterChart>
      <c:valAx>
        <c:axId val="44191744"/>
        <c:scaling>
          <c:orientation val="minMax"/>
          <c:max val="2"/>
        </c:scaling>
        <c:delete val="0"/>
        <c:axPos val="b"/>
        <c:numFmt formatCode="General" sourceLinked="1"/>
        <c:majorTickMark val="out"/>
        <c:minorTickMark val="none"/>
        <c:tickLblPos val="nextTo"/>
        <c:txPr>
          <a:bodyPr/>
          <a:lstStyle/>
          <a:p>
            <a:pPr>
              <a:defRPr sz="2000">
                <a:latin typeface="Gill Sans MT" pitchFamily="34" charset="0"/>
              </a:defRPr>
            </a:pPr>
            <a:endParaRPr lang="en-US"/>
          </a:p>
        </c:txPr>
        <c:crossAx val="44193280"/>
        <c:crosses val="autoZero"/>
        <c:crossBetween val="midCat"/>
      </c:valAx>
      <c:valAx>
        <c:axId val="44193280"/>
        <c:scaling>
          <c:orientation val="minMax"/>
          <c:max val="1"/>
        </c:scaling>
        <c:delete val="0"/>
        <c:axPos val="l"/>
        <c:majorGridlines/>
        <c:numFmt formatCode="General" sourceLinked="1"/>
        <c:majorTickMark val="out"/>
        <c:minorTickMark val="none"/>
        <c:tickLblPos val="nextTo"/>
        <c:txPr>
          <a:bodyPr/>
          <a:lstStyle/>
          <a:p>
            <a:pPr>
              <a:defRPr sz="2000">
                <a:latin typeface="Gill Sans MT" pitchFamily="34" charset="0"/>
              </a:defRPr>
            </a:pPr>
            <a:endParaRPr lang="en-US"/>
          </a:p>
        </c:txPr>
        <c:crossAx val="44191744"/>
        <c:crosses val="autoZero"/>
        <c:crossBetween val="midCat"/>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Sheet1!$A$1:$A$42</c:f>
              <c:numCache>
                <c:formatCode>General</c:formatCode>
                <c:ptCount val="42"/>
                <c:pt idx="0">
                  <c:v>1.69311999999999</c:v>
                </c:pt>
                <c:pt idx="1">
                  <c:v>1.69312</c:v>
                </c:pt>
                <c:pt idx="2">
                  <c:v>1.71123</c:v>
                </c:pt>
                <c:pt idx="3">
                  <c:v>1.74054</c:v>
                </c:pt>
                <c:pt idx="4">
                  <c:v>1.74468</c:v>
                </c:pt>
                <c:pt idx="5">
                  <c:v>1.74725</c:v>
                </c:pt>
                <c:pt idx="6">
                  <c:v>1.74725</c:v>
                </c:pt>
                <c:pt idx="7">
                  <c:v>1.7486299999999899</c:v>
                </c:pt>
                <c:pt idx="8">
                  <c:v>1.7540100000000001</c:v>
                </c:pt>
                <c:pt idx="9">
                  <c:v>1.7541899999999899</c:v>
                </c:pt>
                <c:pt idx="10">
                  <c:v>1.75661</c:v>
                </c:pt>
                <c:pt idx="11">
                  <c:v>1.76471</c:v>
                </c:pt>
                <c:pt idx="12">
                  <c:v>1.76796</c:v>
                </c:pt>
                <c:pt idx="13">
                  <c:v>1.7754000000000001</c:v>
                </c:pt>
                <c:pt idx="14">
                  <c:v>1.78142</c:v>
                </c:pt>
                <c:pt idx="15">
                  <c:v>1.79006</c:v>
                </c:pt>
                <c:pt idx="16">
                  <c:v>1.79006</c:v>
                </c:pt>
                <c:pt idx="17">
                  <c:v>1.7923500000000001</c:v>
                </c:pt>
                <c:pt idx="18">
                  <c:v>1.7945899999999899</c:v>
                </c:pt>
                <c:pt idx="19">
                  <c:v>1.79888</c:v>
                </c:pt>
                <c:pt idx="20">
                  <c:v>1.8022</c:v>
                </c:pt>
                <c:pt idx="21">
                  <c:v>1.81111</c:v>
                </c:pt>
                <c:pt idx="22">
                  <c:v>1.8131900000000001</c:v>
                </c:pt>
                <c:pt idx="23">
                  <c:v>1.8142100000000001</c:v>
                </c:pt>
                <c:pt idx="24">
                  <c:v>1.8241799999999899</c:v>
                </c:pt>
                <c:pt idx="25">
                  <c:v>1.8241799999999899</c:v>
                </c:pt>
                <c:pt idx="26">
                  <c:v>1.82514</c:v>
                </c:pt>
                <c:pt idx="27">
                  <c:v>1.82796</c:v>
                </c:pt>
                <c:pt idx="28">
                  <c:v>1.8351599999999899</c:v>
                </c:pt>
                <c:pt idx="29">
                  <c:v>1.84091</c:v>
                </c:pt>
                <c:pt idx="30">
                  <c:v>1.8469899999999899</c:v>
                </c:pt>
                <c:pt idx="31">
                  <c:v>1.8494600000000001</c:v>
                </c:pt>
                <c:pt idx="32">
                  <c:v>1.85057</c:v>
                </c:pt>
                <c:pt idx="33">
                  <c:v>1.8539300000000001</c:v>
                </c:pt>
                <c:pt idx="34">
                  <c:v>1.8547499999999899</c:v>
                </c:pt>
                <c:pt idx="35">
                  <c:v>1.8555600000000001</c:v>
                </c:pt>
                <c:pt idx="36">
                  <c:v>1.8555600000000001</c:v>
                </c:pt>
                <c:pt idx="37">
                  <c:v>1.86592</c:v>
                </c:pt>
                <c:pt idx="38">
                  <c:v>1.87778</c:v>
                </c:pt>
                <c:pt idx="39">
                  <c:v>1.93143</c:v>
                </c:pt>
                <c:pt idx="40">
                  <c:v>2</c:v>
                </c:pt>
                <c:pt idx="41">
                  <c:v>2</c:v>
                </c:pt>
              </c:numCache>
            </c:numRef>
          </c:xVal>
          <c:yVal>
            <c:numRef>
              <c:f>Sheet1!$B$1:$B$42</c:f>
              <c:numCache>
                <c:formatCode>General</c:formatCode>
                <c:ptCount val="42"/>
                <c:pt idx="0">
                  <c:v>0</c:v>
                </c:pt>
                <c:pt idx="1">
                  <c:v>2.5000000000000001E-2</c:v>
                </c:pt>
                <c:pt idx="2">
                  <c:v>0.05</c:v>
                </c:pt>
                <c:pt idx="3">
                  <c:v>7.4999999999999997E-2</c:v>
                </c:pt>
                <c:pt idx="4">
                  <c:v>0.1</c:v>
                </c:pt>
                <c:pt idx="5">
                  <c:v>0.125</c:v>
                </c:pt>
                <c:pt idx="6">
                  <c:v>0.15</c:v>
                </c:pt>
                <c:pt idx="7">
                  <c:v>0.17499999999999999</c:v>
                </c:pt>
                <c:pt idx="8">
                  <c:v>0.2</c:v>
                </c:pt>
                <c:pt idx="9">
                  <c:v>0.22500000000000001</c:v>
                </c:pt>
                <c:pt idx="10">
                  <c:v>0.25</c:v>
                </c:pt>
                <c:pt idx="11">
                  <c:v>0.27500000000000002</c:v>
                </c:pt>
                <c:pt idx="12">
                  <c:v>0.3</c:v>
                </c:pt>
                <c:pt idx="13">
                  <c:v>0.32500000000000001</c:v>
                </c:pt>
                <c:pt idx="14">
                  <c:v>0.35</c:v>
                </c:pt>
                <c:pt idx="15">
                  <c:v>0.375</c:v>
                </c:pt>
                <c:pt idx="16">
                  <c:v>0.4</c:v>
                </c:pt>
                <c:pt idx="17">
                  <c:v>0.42499999999999999</c:v>
                </c:pt>
                <c:pt idx="18">
                  <c:v>0.45</c:v>
                </c:pt>
                <c:pt idx="19">
                  <c:v>0.47499999999999998</c:v>
                </c:pt>
                <c:pt idx="20">
                  <c:v>0.5</c:v>
                </c:pt>
                <c:pt idx="21">
                  <c:v>0.52500000000000002</c:v>
                </c:pt>
                <c:pt idx="22">
                  <c:v>0.55000000000000004</c:v>
                </c:pt>
                <c:pt idx="23">
                  <c:v>0.57499999999999996</c:v>
                </c:pt>
                <c:pt idx="24">
                  <c:v>0.6</c:v>
                </c:pt>
                <c:pt idx="25">
                  <c:v>0.625</c:v>
                </c:pt>
                <c:pt idx="26">
                  <c:v>0.65</c:v>
                </c:pt>
                <c:pt idx="27">
                  <c:v>0.67500000000000004</c:v>
                </c:pt>
                <c:pt idx="28">
                  <c:v>0.7</c:v>
                </c:pt>
                <c:pt idx="29">
                  <c:v>0.72499999999999998</c:v>
                </c:pt>
                <c:pt idx="30">
                  <c:v>0.75</c:v>
                </c:pt>
                <c:pt idx="31">
                  <c:v>0.77500000000000002</c:v>
                </c:pt>
                <c:pt idx="32">
                  <c:v>0.8</c:v>
                </c:pt>
                <c:pt idx="33">
                  <c:v>0.82499999999999996</c:v>
                </c:pt>
                <c:pt idx="34">
                  <c:v>0.85</c:v>
                </c:pt>
                <c:pt idx="35">
                  <c:v>0.875</c:v>
                </c:pt>
                <c:pt idx="36">
                  <c:v>0.9</c:v>
                </c:pt>
                <c:pt idx="37">
                  <c:v>0.92500000000000004</c:v>
                </c:pt>
                <c:pt idx="38">
                  <c:v>0.95</c:v>
                </c:pt>
                <c:pt idx="39">
                  <c:v>0.97499999999999998</c:v>
                </c:pt>
                <c:pt idx="40">
                  <c:v>1</c:v>
                </c:pt>
                <c:pt idx="41">
                  <c:v>1</c:v>
                </c:pt>
              </c:numCache>
            </c:numRef>
          </c:yVal>
          <c:smooth val="1"/>
        </c:ser>
        <c:dLbls>
          <c:showLegendKey val="0"/>
          <c:showVal val="0"/>
          <c:showCatName val="0"/>
          <c:showSerName val="0"/>
          <c:showPercent val="0"/>
          <c:showBubbleSize val="0"/>
        </c:dLbls>
        <c:axId val="44215296"/>
        <c:axId val="44225280"/>
      </c:scatterChart>
      <c:valAx>
        <c:axId val="44215296"/>
        <c:scaling>
          <c:orientation val="minMax"/>
          <c:max val="2"/>
        </c:scaling>
        <c:delete val="0"/>
        <c:axPos val="b"/>
        <c:numFmt formatCode="General" sourceLinked="1"/>
        <c:majorTickMark val="out"/>
        <c:minorTickMark val="none"/>
        <c:tickLblPos val="nextTo"/>
        <c:txPr>
          <a:bodyPr/>
          <a:lstStyle/>
          <a:p>
            <a:pPr>
              <a:defRPr sz="2000">
                <a:latin typeface="Gill Sans MT" pitchFamily="34" charset="0"/>
              </a:defRPr>
            </a:pPr>
            <a:endParaRPr lang="en-US"/>
          </a:p>
        </c:txPr>
        <c:crossAx val="44225280"/>
        <c:crosses val="autoZero"/>
        <c:crossBetween val="midCat"/>
      </c:valAx>
      <c:valAx>
        <c:axId val="44225280"/>
        <c:scaling>
          <c:orientation val="minMax"/>
          <c:max val="1"/>
        </c:scaling>
        <c:delete val="0"/>
        <c:axPos val="l"/>
        <c:majorGridlines/>
        <c:numFmt formatCode="General" sourceLinked="1"/>
        <c:majorTickMark val="out"/>
        <c:minorTickMark val="none"/>
        <c:tickLblPos val="nextTo"/>
        <c:txPr>
          <a:bodyPr/>
          <a:lstStyle/>
          <a:p>
            <a:pPr>
              <a:defRPr sz="2000">
                <a:latin typeface="Gill Sans MT" pitchFamily="34" charset="0"/>
              </a:defRPr>
            </a:pPr>
            <a:endParaRPr lang="en-US"/>
          </a:p>
        </c:txPr>
        <c:crossAx val="4421529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01075635096408"/>
          <c:y val="4.7512832227029629E-2"/>
          <c:w val="0.84319952310453761"/>
          <c:h val="0.72539493460753335"/>
        </c:manualLayout>
      </c:layout>
      <c:barChart>
        <c:barDir val="col"/>
        <c:grouping val="clustered"/>
        <c:varyColors val="0"/>
        <c:ser>
          <c:idx val="0"/>
          <c:order val="0"/>
          <c:tx>
            <c:v>nulling</c:v>
          </c:tx>
          <c:invertIfNegative val="0"/>
          <c:errBars>
            <c:errBarType val="both"/>
            <c:errValType val="cust"/>
            <c:noEndCap val="0"/>
            <c:plus>
              <c:numRef>
                <c:f>nulling!$G$6:$G$9</c:f>
                <c:numCache>
                  <c:formatCode>General</c:formatCode>
                  <c:ptCount val="4"/>
                  <c:pt idx="0">
                    <c:v>9.2500000000000152E-2</c:v>
                  </c:pt>
                  <c:pt idx="1">
                    <c:v>0.255</c:v>
                  </c:pt>
                  <c:pt idx="2">
                    <c:v>0.13250000000000001</c:v>
                  </c:pt>
                  <c:pt idx="3">
                    <c:v>0.25750000000000001</c:v>
                  </c:pt>
                </c:numCache>
              </c:numRef>
            </c:plus>
            <c:minus>
              <c:numRef>
                <c:f>nulling!$H$6:$H$9</c:f>
                <c:numCache>
                  <c:formatCode>General</c:formatCode>
                  <c:ptCount val="4"/>
                  <c:pt idx="0">
                    <c:v>5.7500000000000016E-2</c:v>
                  </c:pt>
                  <c:pt idx="1">
                    <c:v>0.115</c:v>
                  </c:pt>
                  <c:pt idx="2">
                    <c:v>0.13750000000000001</c:v>
                  </c:pt>
                  <c:pt idx="3">
                    <c:v>0.2225</c:v>
                  </c:pt>
                </c:numCache>
              </c:numRef>
            </c:minus>
          </c:errBars>
          <c:cat>
            <c:strRef>
              <c:f>nulling!$A$1:$A$5</c:f>
              <c:strCache>
                <c:ptCount val="5"/>
                <c:pt idx="0">
                  <c:v>10</c:v>
                </c:pt>
                <c:pt idx="1">
                  <c:v>15</c:v>
                </c:pt>
                <c:pt idx="2">
                  <c:v>20</c:v>
                </c:pt>
                <c:pt idx="3">
                  <c:v>25</c:v>
                </c:pt>
                <c:pt idx="4">
                  <c:v>27.5-32.5</c:v>
                </c:pt>
              </c:strCache>
            </c:strRef>
          </c:cat>
          <c:val>
            <c:numRef>
              <c:f>nulling!$F$1:$F$4</c:f>
              <c:numCache>
                <c:formatCode>General</c:formatCode>
                <c:ptCount val="4"/>
                <c:pt idx="0">
                  <c:v>0.46750000000000008</c:v>
                </c:pt>
                <c:pt idx="1">
                  <c:v>0.57500000000000029</c:v>
                </c:pt>
                <c:pt idx="2">
                  <c:v>0.67750000000000032</c:v>
                </c:pt>
                <c:pt idx="3">
                  <c:v>1.0825</c:v>
                </c:pt>
              </c:numCache>
            </c:numRef>
          </c:val>
        </c:ser>
        <c:ser>
          <c:idx val="1"/>
          <c:order val="1"/>
          <c:tx>
            <c:v>alignment</c:v>
          </c:tx>
          <c:spPr>
            <a:noFill/>
          </c:spPr>
          <c:invertIfNegative val="0"/>
          <c:val>
            <c:numRef>
              <c:f>align!$F$1:$F$4</c:f>
              <c:numCache>
                <c:formatCode>General</c:formatCode>
                <c:ptCount val="4"/>
                <c:pt idx="0">
                  <c:v>0.63750000000000029</c:v>
                </c:pt>
                <c:pt idx="1">
                  <c:v>0.83250000000000002</c:v>
                </c:pt>
                <c:pt idx="2">
                  <c:v>0.99</c:v>
                </c:pt>
                <c:pt idx="3">
                  <c:v>1.5049999999999994</c:v>
                </c:pt>
              </c:numCache>
            </c:numRef>
          </c:val>
        </c:ser>
        <c:dLbls>
          <c:showLegendKey val="0"/>
          <c:showVal val="0"/>
          <c:showCatName val="0"/>
          <c:showSerName val="0"/>
          <c:showPercent val="0"/>
          <c:showBubbleSize val="0"/>
        </c:dLbls>
        <c:gapWidth val="150"/>
        <c:axId val="374022912"/>
        <c:axId val="374024832"/>
      </c:barChart>
      <c:catAx>
        <c:axId val="374022912"/>
        <c:scaling>
          <c:orientation val="minMax"/>
        </c:scaling>
        <c:delete val="0"/>
        <c:axPos val="b"/>
        <c:title>
          <c:tx>
            <c:rich>
              <a:bodyPr/>
              <a:lstStyle/>
              <a:p>
                <a:pPr>
                  <a:defRPr/>
                </a:pPr>
                <a:r>
                  <a:rPr lang="en-US"/>
                  <a:t>SNR of unwanted signal [dB]</a:t>
                </a:r>
              </a:p>
            </c:rich>
          </c:tx>
          <c:layout>
            <c:manualLayout>
              <c:xMode val="edge"/>
              <c:yMode val="edge"/>
              <c:x val="0.37933968320515732"/>
              <c:y val="0.92209480225228335"/>
            </c:manualLayout>
          </c:layout>
          <c:overlay val="0"/>
        </c:title>
        <c:numFmt formatCode="General" sourceLinked="1"/>
        <c:majorTickMark val="out"/>
        <c:minorTickMark val="none"/>
        <c:tickLblPos val="nextTo"/>
        <c:txPr>
          <a:bodyPr/>
          <a:lstStyle/>
          <a:p>
            <a:pPr>
              <a:defRPr sz="2200"/>
            </a:pPr>
            <a:endParaRPr lang="en-US"/>
          </a:p>
        </c:txPr>
        <c:crossAx val="374024832"/>
        <c:crossesAt val="0"/>
        <c:auto val="1"/>
        <c:lblAlgn val="ctr"/>
        <c:lblOffset val="100"/>
        <c:noMultiLvlLbl val="0"/>
      </c:catAx>
      <c:valAx>
        <c:axId val="374024832"/>
        <c:scaling>
          <c:orientation val="minMax"/>
          <c:max val="2"/>
        </c:scaling>
        <c:delete val="0"/>
        <c:axPos val="l"/>
        <c:majorGridlines/>
        <c:title>
          <c:tx>
            <c:rich>
              <a:bodyPr/>
              <a:lstStyle/>
              <a:p>
                <a:pPr>
                  <a:defRPr/>
                </a:pPr>
                <a:r>
                  <a:rPr lang="en-US" dirty="0" smtClean="0"/>
                  <a:t>Residual</a:t>
                </a:r>
                <a:r>
                  <a:rPr lang="en-US" baseline="0" dirty="0" smtClean="0"/>
                  <a:t> </a:t>
                </a:r>
                <a:r>
                  <a:rPr lang="en-US" baseline="0" dirty="0"/>
                  <a:t>interference </a:t>
                </a:r>
                <a:r>
                  <a:rPr lang="en-US" dirty="0"/>
                  <a:t>[dB]</a:t>
                </a:r>
              </a:p>
            </c:rich>
          </c:tx>
          <c:layout>
            <c:manualLayout>
              <c:xMode val="edge"/>
              <c:yMode val="edge"/>
              <c:x val="3.4822539861385907E-3"/>
              <c:y val="2.2705655382820721E-2"/>
            </c:manualLayout>
          </c:layout>
          <c:overlay val="0"/>
        </c:title>
        <c:numFmt formatCode="General" sourceLinked="1"/>
        <c:majorTickMark val="out"/>
        <c:minorTickMark val="none"/>
        <c:tickLblPos val="nextTo"/>
        <c:txPr>
          <a:bodyPr/>
          <a:lstStyle/>
          <a:p>
            <a:pPr>
              <a:defRPr sz="2200"/>
            </a:pPr>
            <a:endParaRPr lang="en-US"/>
          </a:p>
        </c:txPr>
        <c:crossAx val="374022912"/>
        <c:crosses val="autoZero"/>
        <c:crossBetween val="between"/>
        <c:majorUnit val="0.5"/>
      </c:valAx>
    </c:plotArea>
    <c:plotVisOnly val="1"/>
    <c:dispBlanksAs val="gap"/>
    <c:showDLblsOverMax val="0"/>
  </c:chart>
  <c:txPr>
    <a:bodyPr/>
    <a:lstStyle/>
    <a:p>
      <a:pPr>
        <a:defRPr sz="2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01075635096408"/>
          <c:y val="4.7512832227029629E-2"/>
          <c:w val="0.84319952310453761"/>
          <c:h val="0.72539493460753335"/>
        </c:manualLayout>
      </c:layout>
      <c:barChart>
        <c:barDir val="col"/>
        <c:grouping val="clustered"/>
        <c:varyColors val="0"/>
        <c:ser>
          <c:idx val="0"/>
          <c:order val="0"/>
          <c:tx>
            <c:v>nulling</c:v>
          </c:tx>
          <c:invertIfNegative val="0"/>
          <c:errBars>
            <c:errBarType val="both"/>
            <c:errValType val="cust"/>
            <c:noEndCap val="0"/>
            <c:plus>
              <c:numRef>
                <c:f>nulling!$G$6:$G$9</c:f>
                <c:numCache>
                  <c:formatCode>General</c:formatCode>
                  <c:ptCount val="4"/>
                  <c:pt idx="0">
                    <c:v>9.2500000000000152E-2</c:v>
                  </c:pt>
                  <c:pt idx="1">
                    <c:v>0.255</c:v>
                  </c:pt>
                  <c:pt idx="2">
                    <c:v>0.13250000000000001</c:v>
                  </c:pt>
                  <c:pt idx="3">
                    <c:v>0.25750000000000001</c:v>
                  </c:pt>
                </c:numCache>
              </c:numRef>
            </c:plus>
            <c:minus>
              <c:numRef>
                <c:f>nulling!$H$6:$H$9</c:f>
                <c:numCache>
                  <c:formatCode>General</c:formatCode>
                  <c:ptCount val="4"/>
                  <c:pt idx="0">
                    <c:v>5.7500000000000016E-2</c:v>
                  </c:pt>
                  <c:pt idx="1">
                    <c:v>0.115</c:v>
                  </c:pt>
                  <c:pt idx="2">
                    <c:v>0.13750000000000001</c:v>
                  </c:pt>
                  <c:pt idx="3">
                    <c:v>0.2225</c:v>
                  </c:pt>
                </c:numCache>
              </c:numRef>
            </c:minus>
          </c:errBars>
          <c:cat>
            <c:strRef>
              <c:f>nulling!$A$1:$A$5</c:f>
              <c:strCache>
                <c:ptCount val="5"/>
                <c:pt idx="0">
                  <c:v>10</c:v>
                </c:pt>
                <c:pt idx="1">
                  <c:v>15</c:v>
                </c:pt>
                <c:pt idx="2">
                  <c:v>20</c:v>
                </c:pt>
                <c:pt idx="3">
                  <c:v>25</c:v>
                </c:pt>
                <c:pt idx="4">
                  <c:v>27.5-32.5</c:v>
                </c:pt>
              </c:strCache>
            </c:strRef>
          </c:cat>
          <c:val>
            <c:numRef>
              <c:f>nulling!$F$1:$F$4</c:f>
              <c:numCache>
                <c:formatCode>General</c:formatCode>
                <c:ptCount val="4"/>
                <c:pt idx="0">
                  <c:v>0.46750000000000008</c:v>
                </c:pt>
                <c:pt idx="1">
                  <c:v>0.57500000000000029</c:v>
                </c:pt>
                <c:pt idx="2">
                  <c:v>0.67750000000000032</c:v>
                </c:pt>
                <c:pt idx="3">
                  <c:v>1.0825</c:v>
                </c:pt>
              </c:numCache>
            </c:numRef>
          </c:val>
        </c:ser>
        <c:ser>
          <c:idx val="1"/>
          <c:order val="1"/>
          <c:tx>
            <c:v>alignment</c:v>
          </c:tx>
          <c:invertIfNegative val="0"/>
          <c:errBars>
            <c:errBarType val="both"/>
            <c:errValType val="cust"/>
            <c:noEndCap val="0"/>
            <c:plus>
              <c:numRef>
                <c:f>align!$G$6:$G$9</c:f>
                <c:numCache>
                  <c:formatCode>General</c:formatCode>
                  <c:ptCount val="4"/>
                  <c:pt idx="0">
                    <c:v>0.28250000000000008</c:v>
                  </c:pt>
                  <c:pt idx="1">
                    <c:v>0.11750000000000002</c:v>
                  </c:pt>
                  <c:pt idx="2">
                    <c:v>0.35000000000000014</c:v>
                  </c:pt>
                  <c:pt idx="3">
                    <c:v>0.17500000000000004</c:v>
                  </c:pt>
                </c:numCache>
              </c:numRef>
            </c:plus>
            <c:minus>
              <c:numRef>
                <c:f>align!$H$6:$H$9</c:f>
                <c:numCache>
                  <c:formatCode>General</c:formatCode>
                  <c:ptCount val="4"/>
                  <c:pt idx="0">
                    <c:v>0.36750000000000016</c:v>
                  </c:pt>
                  <c:pt idx="1">
                    <c:v>0.21250000000000008</c:v>
                  </c:pt>
                  <c:pt idx="2">
                    <c:v>0.22</c:v>
                  </c:pt>
                  <c:pt idx="3">
                    <c:v>0.28500000000000014</c:v>
                  </c:pt>
                </c:numCache>
              </c:numRef>
            </c:minus>
          </c:errBars>
          <c:val>
            <c:numRef>
              <c:f>align!$F$1:$F$4</c:f>
              <c:numCache>
                <c:formatCode>General</c:formatCode>
                <c:ptCount val="4"/>
                <c:pt idx="0">
                  <c:v>0.63750000000000029</c:v>
                </c:pt>
                <c:pt idx="1">
                  <c:v>0.83250000000000002</c:v>
                </c:pt>
                <c:pt idx="2">
                  <c:v>0.99</c:v>
                </c:pt>
                <c:pt idx="3">
                  <c:v>1.5049999999999994</c:v>
                </c:pt>
              </c:numCache>
            </c:numRef>
          </c:val>
        </c:ser>
        <c:dLbls>
          <c:showLegendKey val="0"/>
          <c:showVal val="0"/>
          <c:showCatName val="0"/>
          <c:showSerName val="0"/>
          <c:showPercent val="0"/>
          <c:showBubbleSize val="0"/>
        </c:dLbls>
        <c:gapWidth val="150"/>
        <c:axId val="374048256"/>
        <c:axId val="374050176"/>
      </c:barChart>
      <c:catAx>
        <c:axId val="374048256"/>
        <c:scaling>
          <c:orientation val="minMax"/>
        </c:scaling>
        <c:delete val="0"/>
        <c:axPos val="b"/>
        <c:title>
          <c:tx>
            <c:rich>
              <a:bodyPr/>
              <a:lstStyle/>
              <a:p>
                <a:pPr>
                  <a:defRPr/>
                </a:pPr>
                <a:r>
                  <a:rPr lang="en-US"/>
                  <a:t>SNR of unwanted signal [dB]</a:t>
                </a:r>
              </a:p>
            </c:rich>
          </c:tx>
          <c:layout>
            <c:manualLayout>
              <c:xMode val="edge"/>
              <c:yMode val="edge"/>
              <c:x val="0.37933968320515732"/>
              <c:y val="0.92209480225228335"/>
            </c:manualLayout>
          </c:layout>
          <c:overlay val="0"/>
        </c:title>
        <c:numFmt formatCode="General" sourceLinked="1"/>
        <c:majorTickMark val="out"/>
        <c:minorTickMark val="none"/>
        <c:tickLblPos val="nextTo"/>
        <c:txPr>
          <a:bodyPr/>
          <a:lstStyle/>
          <a:p>
            <a:pPr>
              <a:defRPr sz="2200"/>
            </a:pPr>
            <a:endParaRPr lang="en-US"/>
          </a:p>
        </c:txPr>
        <c:crossAx val="374050176"/>
        <c:crossesAt val="0"/>
        <c:auto val="1"/>
        <c:lblAlgn val="ctr"/>
        <c:lblOffset val="100"/>
        <c:noMultiLvlLbl val="0"/>
      </c:catAx>
      <c:valAx>
        <c:axId val="374050176"/>
        <c:scaling>
          <c:orientation val="minMax"/>
          <c:max val="2"/>
        </c:scaling>
        <c:delete val="0"/>
        <c:axPos val="l"/>
        <c:majorGridlines/>
        <c:title>
          <c:tx>
            <c:rich>
              <a:bodyPr/>
              <a:lstStyle/>
              <a:p>
                <a:pPr>
                  <a:defRPr/>
                </a:pPr>
                <a:r>
                  <a:rPr lang="en-US" dirty="0" smtClean="0"/>
                  <a:t>Residual</a:t>
                </a:r>
                <a:r>
                  <a:rPr lang="en-US" baseline="0" dirty="0" smtClean="0"/>
                  <a:t> </a:t>
                </a:r>
                <a:r>
                  <a:rPr lang="en-US" baseline="0" dirty="0"/>
                  <a:t>interference </a:t>
                </a:r>
                <a:r>
                  <a:rPr lang="en-US" dirty="0"/>
                  <a:t>[dB]</a:t>
                </a:r>
              </a:p>
            </c:rich>
          </c:tx>
          <c:layout>
            <c:manualLayout>
              <c:xMode val="edge"/>
              <c:yMode val="edge"/>
              <c:x val="3.4822539861385907E-3"/>
              <c:y val="2.2705655382820721E-2"/>
            </c:manualLayout>
          </c:layout>
          <c:overlay val="0"/>
        </c:title>
        <c:numFmt formatCode="General" sourceLinked="1"/>
        <c:majorTickMark val="out"/>
        <c:minorTickMark val="none"/>
        <c:tickLblPos val="nextTo"/>
        <c:txPr>
          <a:bodyPr/>
          <a:lstStyle/>
          <a:p>
            <a:pPr>
              <a:defRPr sz="2200"/>
            </a:pPr>
            <a:endParaRPr lang="en-US"/>
          </a:p>
        </c:txPr>
        <c:crossAx val="374048256"/>
        <c:crosses val="autoZero"/>
        <c:crossBetween val="between"/>
        <c:majorUnit val="0.5"/>
      </c:valAx>
    </c:plotArea>
    <c:legend>
      <c:legendPos val="tr"/>
      <c:layout>
        <c:manualLayout>
          <c:xMode val="edge"/>
          <c:yMode val="edge"/>
          <c:x val="0.62443735506439402"/>
          <c:y val="5.413105413105411E-2"/>
          <c:w val="0.22082054842978188"/>
          <c:h val="0.15670682190367197"/>
        </c:manualLayout>
      </c:layout>
      <c:overlay val="0"/>
      <c:spPr>
        <a:noFill/>
        <a:ln>
          <a:noFill/>
        </a:ln>
      </c:spPr>
    </c:legend>
    <c:plotVisOnly val="1"/>
    <c:dispBlanksAs val="gap"/>
    <c:showDLblsOverMax val="0"/>
  </c:chart>
  <c:txPr>
    <a:bodyPr/>
    <a:lstStyle/>
    <a:p>
      <a:pPr>
        <a:defRPr sz="2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04724409448813"/>
          <c:y val="4.1800643086816726E-2"/>
          <c:w val="0.79749343832021002"/>
          <c:h val="0.8173336866545533"/>
        </c:manualLayout>
      </c:layout>
      <c:scatterChart>
        <c:scatterStyle val="smoothMarker"/>
        <c:varyColors val="0"/>
        <c:ser>
          <c:idx val="0"/>
          <c:order val="0"/>
          <c:spPr>
            <a:ln w="50800">
              <a:noFill/>
            </a:ln>
          </c:spPr>
          <c:marker>
            <c:symbol val="none"/>
          </c:marker>
          <c:xVal>
            <c:numRef>
              <c:f>'cs2'!$A$1:$A$25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'cs2'!$D$1:$D$25</c:f>
              <c:numCache>
                <c:formatCode>General</c:formatCode>
                <c:ptCount val="25"/>
                <c:pt idx="0">
                  <c:v>0.20528696597455093</c:v>
                </c:pt>
                <c:pt idx="1">
                  <c:v>7.6333004637718235E-2</c:v>
                </c:pt>
                <c:pt idx="2">
                  <c:v>0.15272827394091601</c:v>
                </c:pt>
                <c:pt idx="3">
                  <c:v>0.10570104930066204</c:v>
                </c:pt>
                <c:pt idx="4">
                  <c:v>0.12421644132251707</c:v>
                </c:pt>
                <c:pt idx="5">
                  <c:v>0.15016251693060392</c:v>
                </c:pt>
                <c:pt idx="6">
                  <c:v>0.15001128876463513</c:v>
                </c:pt>
                <c:pt idx="7">
                  <c:v>9.5891021016291045E-2</c:v>
                </c:pt>
                <c:pt idx="8">
                  <c:v>0.12328778745297105</c:v>
                </c:pt>
                <c:pt idx="9">
                  <c:v>0.16558613007897108</c:v>
                </c:pt>
                <c:pt idx="10">
                  <c:v>0.15820060471939013</c:v>
                </c:pt>
                <c:pt idx="11">
                  <c:v>0.1120479726713</c:v>
                </c:pt>
                <c:pt idx="12">
                  <c:v>0.12891241124245009</c:v>
                </c:pt>
                <c:pt idx="13">
                  <c:v>0.15613955803026808</c:v>
                </c:pt>
                <c:pt idx="14">
                  <c:v>0.13402206940530301</c:v>
                </c:pt>
                <c:pt idx="15">
                  <c:v>0.17236934623926509</c:v>
                </c:pt>
                <c:pt idx="16">
                  <c:v>0.13801292065158097</c:v>
                </c:pt>
                <c:pt idx="17">
                  <c:v>0.135394561438936</c:v>
                </c:pt>
                <c:pt idx="18">
                  <c:v>0.12348951268349698</c:v>
                </c:pt>
                <c:pt idx="19">
                  <c:v>0.14339137007459404</c:v>
                </c:pt>
                <c:pt idx="20">
                  <c:v>0.13020083972429408</c:v>
                </c:pt>
                <c:pt idx="21">
                  <c:v>0.13866106690721</c:v>
                </c:pt>
                <c:pt idx="22">
                  <c:v>0.18466124071083309</c:v>
                </c:pt>
                <c:pt idx="23">
                  <c:v>5.5425869144771107E-2</c:v>
                </c:pt>
                <c:pt idx="24">
                  <c:v>0.18496423342356116</c:v>
                </c:pt>
              </c:numCache>
            </c:numRef>
          </c:yVal>
          <c:smooth val="1"/>
        </c:ser>
        <c:ser>
          <c:idx val="1"/>
          <c:order val="1"/>
          <c:spPr>
            <a:ln w="50800">
              <a:noFill/>
            </a:ln>
          </c:spPr>
          <c:marker>
            <c:symbol val="none"/>
          </c:marker>
          <c:xVal>
            <c:numRef>
              <c:f>'cs2'!$A$25:$A$50</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'cs2'!$D$25:$D$50</c:f>
              <c:numCache>
                <c:formatCode>General</c:formatCode>
                <c:ptCount val="26"/>
                <c:pt idx="0">
                  <c:v>0.18496423342356116</c:v>
                </c:pt>
                <c:pt idx="1">
                  <c:v>0.106345323718324</c:v>
                </c:pt>
                <c:pt idx="2">
                  <c:v>0.13029870168296609</c:v>
                </c:pt>
                <c:pt idx="3">
                  <c:v>0.15259186945308301</c:v>
                </c:pt>
                <c:pt idx="4">
                  <c:v>0.16707105032582001</c:v>
                </c:pt>
                <c:pt idx="5">
                  <c:v>0.136853740152757</c:v>
                </c:pt>
                <c:pt idx="6">
                  <c:v>0.18701774407502217</c:v>
                </c:pt>
                <c:pt idx="7">
                  <c:v>9.2955996390997234E-2</c:v>
                </c:pt>
                <c:pt idx="8">
                  <c:v>0.22019295724159094</c:v>
                </c:pt>
                <c:pt idx="9">
                  <c:v>0.10372516646138509</c:v>
                </c:pt>
                <c:pt idx="10">
                  <c:v>0.13130945019995607</c:v>
                </c:pt>
                <c:pt idx="11">
                  <c:v>0.15122150371746712</c:v>
                </c:pt>
                <c:pt idx="12">
                  <c:v>0.20728864789555701</c:v>
                </c:pt>
                <c:pt idx="13">
                  <c:v>0.16734861537114501</c:v>
                </c:pt>
                <c:pt idx="14">
                  <c:v>0.24715593062145907</c:v>
                </c:pt>
                <c:pt idx="15">
                  <c:v>0.10423630666280302</c:v>
                </c:pt>
                <c:pt idx="16">
                  <c:v>0.169206673523876</c:v>
                </c:pt>
                <c:pt idx="17">
                  <c:v>0.14756958975932516</c:v>
                </c:pt>
                <c:pt idx="18">
                  <c:v>0.14408987187836708</c:v>
                </c:pt>
                <c:pt idx="19">
                  <c:v>0.15328107325567997</c:v>
                </c:pt>
                <c:pt idx="20">
                  <c:v>0.20181660978324301</c:v>
                </c:pt>
                <c:pt idx="21">
                  <c:v>0.13948225877807208</c:v>
                </c:pt>
                <c:pt idx="22">
                  <c:v>0.16203495637290508</c:v>
                </c:pt>
                <c:pt idx="23">
                  <c:v>0.15499943988219234</c:v>
                </c:pt>
                <c:pt idx="24">
                  <c:v>0.17791363109963013</c:v>
                </c:pt>
                <c:pt idx="25">
                  <c:v>0.20320365230506007</c:v>
                </c:pt>
              </c:numCache>
            </c:numRef>
          </c:yVal>
          <c:smooth val="1"/>
        </c:ser>
        <c:dLbls>
          <c:showLegendKey val="0"/>
          <c:showVal val="0"/>
          <c:showCatName val="0"/>
          <c:showSerName val="0"/>
          <c:showPercent val="0"/>
          <c:showBubbleSize val="0"/>
        </c:dLbls>
        <c:axId val="374205056"/>
        <c:axId val="374207232"/>
      </c:scatterChart>
      <c:valAx>
        <c:axId val="374205056"/>
        <c:scaling>
          <c:orientation val="minMax"/>
          <c:max val="50"/>
          <c:min val="1"/>
        </c:scaling>
        <c:delete val="0"/>
        <c:axPos val="b"/>
        <c:title>
          <c:tx>
            <c:rich>
              <a:bodyPr/>
              <a:lstStyle/>
              <a:p>
                <a:pPr>
                  <a:defRPr/>
                </a:pPr>
                <a:r>
                  <a:rPr lang="en-US"/>
                  <a:t>Time</a:t>
                </a:r>
              </a:p>
            </c:rich>
          </c:tx>
          <c:layout>
            <c:manualLayout>
              <c:xMode val="edge"/>
              <c:yMode val="edge"/>
              <c:x val="0.51823577686591971"/>
              <c:y val="0.91025641025641002"/>
            </c:manualLayout>
          </c:layout>
          <c:overlay val="0"/>
        </c:title>
        <c:numFmt formatCode="General" sourceLinked="1"/>
        <c:majorTickMark val="out"/>
        <c:minorTickMark val="none"/>
        <c:tickLblPos val="none"/>
        <c:crossAx val="374207232"/>
        <c:crosses val="autoZero"/>
        <c:crossBetween val="midCat"/>
        <c:majorUnit val="100"/>
      </c:valAx>
      <c:valAx>
        <c:axId val="374207232"/>
        <c:scaling>
          <c:orientation val="minMax"/>
        </c:scaling>
        <c:delete val="0"/>
        <c:axPos val="l"/>
        <c:title>
          <c:tx>
            <c:rich>
              <a:bodyPr/>
              <a:lstStyle/>
              <a:p>
                <a:pPr>
                  <a:defRPr/>
                </a:pPr>
                <a:r>
                  <a:rPr lang="en-US" dirty="0" smtClean="0"/>
                  <a:t>Power </a:t>
                </a:r>
                <a:r>
                  <a:rPr lang="en-US" dirty="0"/>
                  <a:t>(</a:t>
                </a:r>
                <a:r>
                  <a:rPr lang="en-US" dirty="0" err="1"/>
                  <a:t>mWatt</a:t>
                </a:r>
                <a:r>
                  <a:rPr lang="en-US" dirty="0"/>
                  <a:t>)</a:t>
                </a:r>
              </a:p>
            </c:rich>
          </c:tx>
          <c:layout>
            <c:manualLayout>
              <c:xMode val="edge"/>
              <c:yMode val="edge"/>
              <c:x val="2.7777777777777831E-3"/>
              <c:y val="0.18991870807815708"/>
            </c:manualLayout>
          </c:layout>
          <c:overlay val="0"/>
        </c:title>
        <c:numFmt formatCode="General" sourceLinked="1"/>
        <c:majorTickMark val="out"/>
        <c:minorTickMark val="none"/>
        <c:tickLblPos val="nextTo"/>
        <c:crossAx val="374205056"/>
        <c:crosses val="autoZero"/>
        <c:crossBetween val="midCat"/>
        <c:majorUnit val="0.1"/>
      </c:valAx>
    </c:plotArea>
    <c:plotVisOnly val="1"/>
    <c:dispBlanksAs val="gap"/>
    <c:showDLblsOverMax val="0"/>
  </c:chart>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94139991295117"/>
          <c:y val="3.8461538461538498E-2"/>
          <c:w val="0.7125028686740793"/>
          <c:h val="0.8173336866545533"/>
        </c:manualLayout>
      </c:layout>
      <c:scatterChart>
        <c:scatterStyle val="smoothMarker"/>
        <c:varyColors val="0"/>
        <c:ser>
          <c:idx val="0"/>
          <c:order val="0"/>
          <c:spPr>
            <a:ln w="50800">
              <a:noFill/>
            </a:ln>
          </c:spPr>
          <c:marker>
            <c:symbol val="none"/>
          </c:marker>
          <c:xVal>
            <c:numRef>
              <c:f>'cs2'!$A$1:$A$25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'cs2'!$E$1:$E$25</c:f>
              <c:numCache>
                <c:formatCode>General</c:formatCode>
                <c:ptCount val="25"/>
                <c:pt idx="0">
                  <c:v>2.6647064281398718E-3</c:v>
                </c:pt>
                <c:pt idx="1">
                  <c:v>3.1552476267493212E-3</c:v>
                </c:pt>
                <c:pt idx="2">
                  <c:v>2.5088126556241605E-3</c:v>
                </c:pt>
                <c:pt idx="3">
                  <c:v>1.6891169702960215E-3</c:v>
                </c:pt>
                <c:pt idx="4">
                  <c:v>1.781465827171951E-3</c:v>
                </c:pt>
                <c:pt idx="5">
                  <c:v>1.7019059913950408E-3</c:v>
                </c:pt>
                <c:pt idx="6">
                  <c:v>2.2967088493864602E-3</c:v>
                </c:pt>
                <c:pt idx="7">
                  <c:v>2.221509724298821E-3</c:v>
                </c:pt>
                <c:pt idx="8">
                  <c:v>2.2714628574763409E-3</c:v>
                </c:pt>
                <c:pt idx="9">
                  <c:v>1.7789711940625508E-3</c:v>
                </c:pt>
                <c:pt idx="10">
                  <c:v>2.8531715734804522E-3</c:v>
                </c:pt>
                <c:pt idx="11">
                  <c:v>2.4821036550899114E-3</c:v>
                </c:pt>
                <c:pt idx="12">
                  <c:v>2.691209807042033E-3</c:v>
                </c:pt>
                <c:pt idx="13">
                  <c:v>2.0536268335977301E-3</c:v>
                </c:pt>
                <c:pt idx="14">
                  <c:v>2.6228037603595318E-3</c:v>
                </c:pt>
                <c:pt idx="15">
                  <c:v>2.324378725757901E-3</c:v>
                </c:pt>
                <c:pt idx="16">
                  <c:v>2.2528780935809397E-3</c:v>
                </c:pt>
                <c:pt idx="17">
                  <c:v>2.9445089835987708E-3</c:v>
                </c:pt>
                <c:pt idx="18">
                  <c:v>2.3979088811119913E-3</c:v>
                </c:pt>
                <c:pt idx="19">
                  <c:v>2.4758276188215716E-3</c:v>
                </c:pt>
                <c:pt idx="20">
                  <c:v>1.7278923376220106E-3</c:v>
                </c:pt>
                <c:pt idx="21">
                  <c:v>2.2243556892349312E-3</c:v>
                </c:pt>
                <c:pt idx="22">
                  <c:v>2.1886133124676133E-3</c:v>
                </c:pt>
                <c:pt idx="23">
                  <c:v>1.6287436577649898E-3</c:v>
                </c:pt>
                <c:pt idx="24">
                  <c:v>2.1014986724268315E-3</c:v>
                </c:pt>
              </c:numCache>
            </c:numRef>
          </c:yVal>
          <c:smooth val="1"/>
        </c:ser>
        <c:ser>
          <c:idx val="1"/>
          <c:order val="1"/>
          <c:spPr>
            <a:ln w="50800">
              <a:noFill/>
            </a:ln>
          </c:spPr>
          <c:marker>
            <c:symbol val="none"/>
          </c:marker>
          <c:xVal>
            <c:numRef>
              <c:f>'cs2'!$A$25:$A$50</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'cs2'!$E$25:$E$50</c:f>
              <c:numCache>
                <c:formatCode>General</c:formatCode>
                <c:ptCount val="26"/>
                <c:pt idx="0">
                  <c:v>2.1014986724268315E-3</c:v>
                </c:pt>
                <c:pt idx="1">
                  <c:v>2.1663278093816712E-2</c:v>
                </c:pt>
                <c:pt idx="2">
                  <c:v>2.1636601560190514E-2</c:v>
                </c:pt>
                <c:pt idx="3">
                  <c:v>2.1382707176766515E-2</c:v>
                </c:pt>
                <c:pt idx="4">
                  <c:v>2.3078666512752706E-2</c:v>
                </c:pt>
                <c:pt idx="5">
                  <c:v>2.0889900844616515E-2</c:v>
                </c:pt>
                <c:pt idx="6">
                  <c:v>2.2127932742370213E-2</c:v>
                </c:pt>
                <c:pt idx="7">
                  <c:v>2.0633357099512913E-2</c:v>
                </c:pt>
                <c:pt idx="8">
                  <c:v>2.2619620793552307E-2</c:v>
                </c:pt>
                <c:pt idx="9">
                  <c:v>2.1636601560190514E-2</c:v>
                </c:pt>
                <c:pt idx="10">
                  <c:v>2.2502680435990102E-2</c:v>
                </c:pt>
                <c:pt idx="11">
                  <c:v>2.1526042137038896E-2</c:v>
                </c:pt>
                <c:pt idx="12">
                  <c:v>2.3371738813925722E-2</c:v>
                </c:pt>
                <c:pt idx="13">
                  <c:v>2.1550165481184609E-2</c:v>
                </c:pt>
                <c:pt idx="14">
                  <c:v>2.3001102550900213E-2</c:v>
                </c:pt>
                <c:pt idx="15">
                  <c:v>2.146315831013321E-2</c:v>
                </c:pt>
                <c:pt idx="16">
                  <c:v>2.278690720119372E-2</c:v>
                </c:pt>
                <c:pt idx="17">
                  <c:v>2.0621591932863712E-2</c:v>
                </c:pt>
                <c:pt idx="18">
                  <c:v>2.2479602476349822E-2</c:v>
                </c:pt>
                <c:pt idx="19">
                  <c:v>2.1382707176766515E-2</c:v>
                </c:pt>
                <c:pt idx="20">
                  <c:v>2.2474836876425822E-2</c:v>
                </c:pt>
                <c:pt idx="21">
                  <c:v>2.1663278093816712E-2</c:v>
                </c:pt>
                <c:pt idx="22">
                  <c:v>2.243492437619372E-2</c:v>
                </c:pt>
                <c:pt idx="23">
                  <c:v>2.1546426994546994E-2</c:v>
                </c:pt>
                <c:pt idx="24">
                  <c:v>2.2732010170419616E-2</c:v>
                </c:pt>
                <c:pt idx="25">
                  <c:v>2.0728781935195381E-2</c:v>
                </c:pt>
              </c:numCache>
            </c:numRef>
          </c:yVal>
          <c:smooth val="1"/>
        </c:ser>
        <c:dLbls>
          <c:showLegendKey val="0"/>
          <c:showVal val="0"/>
          <c:showCatName val="0"/>
          <c:showSerName val="0"/>
          <c:showPercent val="0"/>
          <c:showBubbleSize val="0"/>
        </c:dLbls>
        <c:axId val="374088832"/>
        <c:axId val="374090752"/>
      </c:scatterChart>
      <c:valAx>
        <c:axId val="374088832"/>
        <c:scaling>
          <c:orientation val="minMax"/>
          <c:max val="50"/>
          <c:min val="1"/>
        </c:scaling>
        <c:delete val="0"/>
        <c:axPos val="b"/>
        <c:title>
          <c:tx>
            <c:rich>
              <a:bodyPr/>
              <a:lstStyle/>
              <a:p>
                <a:pPr>
                  <a:defRPr/>
                </a:pPr>
                <a:r>
                  <a:rPr lang="en-US"/>
                  <a:t>Time</a:t>
                </a:r>
              </a:p>
            </c:rich>
          </c:tx>
          <c:layout>
            <c:manualLayout>
              <c:xMode val="edge"/>
              <c:yMode val="edge"/>
              <c:x val="0.51823577686591971"/>
              <c:y val="0.91025641025641002"/>
            </c:manualLayout>
          </c:layout>
          <c:overlay val="0"/>
        </c:title>
        <c:numFmt formatCode="General" sourceLinked="1"/>
        <c:majorTickMark val="out"/>
        <c:minorTickMark val="none"/>
        <c:tickLblPos val="none"/>
        <c:crossAx val="374090752"/>
        <c:crosses val="autoZero"/>
        <c:crossBetween val="midCat"/>
        <c:majorUnit val="100"/>
      </c:valAx>
      <c:valAx>
        <c:axId val="374090752"/>
        <c:scaling>
          <c:orientation val="minMax"/>
        </c:scaling>
        <c:delete val="0"/>
        <c:axPos val="l"/>
        <c:title>
          <c:tx>
            <c:rich>
              <a:bodyPr/>
              <a:lstStyle/>
              <a:p>
                <a:pPr>
                  <a:defRPr/>
                </a:pPr>
                <a:r>
                  <a:rPr lang="en-US" dirty="0" smtClean="0"/>
                  <a:t>Power after projection </a:t>
                </a:r>
                <a:endParaRPr lang="en-US" dirty="0"/>
              </a:p>
            </c:rich>
          </c:tx>
          <c:layout>
            <c:manualLayout>
              <c:xMode val="edge"/>
              <c:yMode val="edge"/>
              <c:x val="2.0618556701030896E-2"/>
              <c:y val="5.2098223299010739E-2"/>
            </c:manualLayout>
          </c:layout>
          <c:overlay val="0"/>
        </c:title>
        <c:numFmt formatCode="General" sourceLinked="1"/>
        <c:majorTickMark val="out"/>
        <c:minorTickMark val="none"/>
        <c:tickLblPos val="nextTo"/>
        <c:crossAx val="374088832"/>
        <c:crosses val="autoZero"/>
        <c:crossBetween val="midCat"/>
      </c:valAx>
    </c:plotArea>
    <c:plotVisOnly val="1"/>
    <c:dispBlanksAs val="gap"/>
    <c:showDLblsOverMax val="0"/>
  </c:chart>
  <c:txPr>
    <a:bodyPr/>
    <a:lstStyle/>
    <a:p>
      <a:pPr>
        <a:defRPr sz="2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04724409448813"/>
          <c:y val="4.1800643086816726E-2"/>
          <c:w val="0.79749343832021002"/>
          <c:h val="0.8173336866545533"/>
        </c:manualLayout>
      </c:layout>
      <c:scatterChart>
        <c:scatterStyle val="smoothMarker"/>
        <c:varyColors val="0"/>
        <c:ser>
          <c:idx val="0"/>
          <c:order val="0"/>
          <c:spPr>
            <a:ln w="50800"/>
          </c:spPr>
          <c:marker>
            <c:symbol val="none"/>
          </c:marker>
          <c:xVal>
            <c:numRef>
              <c:f>'cs2'!$A$1:$A$25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'cs2'!$D$1:$D$25</c:f>
              <c:numCache>
                <c:formatCode>General</c:formatCode>
                <c:ptCount val="25"/>
                <c:pt idx="0">
                  <c:v>0.20528696597455093</c:v>
                </c:pt>
                <c:pt idx="1">
                  <c:v>7.6333004637718235E-2</c:v>
                </c:pt>
                <c:pt idx="2">
                  <c:v>0.15272827394091601</c:v>
                </c:pt>
                <c:pt idx="3">
                  <c:v>0.10570104930066204</c:v>
                </c:pt>
                <c:pt idx="4">
                  <c:v>0.12421644132251707</c:v>
                </c:pt>
                <c:pt idx="5">
                  <c:v>0.15016251693060392</c:v>
                </c:pt>
                <c:pt idx="6">
                  <c:v>0.15001128876463513</c:v>
                </c:pt>
                <c:pt idx="7">
                  <c:v>9.5891021016291045E-2</c:v>
                </c:pt>
                <c:pt idx="8">
                  <c:v>0.12328778745297105</c:v>
                </c:pt>
                <c:pt idx="9">
                  <c:v>0.16558613007897108</c:v>
                </c:pt>
                <c:pt idx="10">
                  <c:v>0.15820060471939013</c:v>
                </c:pt>
                <c:pt idx="11">
                  <c:v>0.1120479726713</c:v>
                </c:pt>
                <c:pt idx="12">
                  <c:v>0.12891241124245009</c:v>
                </c:pt>
                <c:pt idx="13">
                  <c:v>0.15613955803026808</c:v>
                </c:pt>
                <c:pt idx="14">
                  <c:v>0.13402206940530301</c:v>
                </c:pt>
                <c:pt idx="15">
                  <c:v>0.17236934623926509</c:v>
                </c:pt>
                <c:pt idx="16">
                  <c:v>0.13801292065158097</c:v>
                </c:pt>
                <c:pt idx="17">
                  <c:v>0.135394561438936</c:v>
                </c:pt>
                <c:pt idx="18">
                  <c:v>0.12348951268349698</c:v>
                </c:pt>
                <c:pt idx="19">
                  <c:v>0.14339137007459404</c:v>
                </c:pt>
                <c:pt idx="20">
                  <c:v>0.13020083972429408</c:v>
                </c:pt>
                <c:pt idx="21">
                  <c:v>0.13866106690721</c:v>
                </c:pt>
                <c:pt idx="22">
                  <c:v>0.18466124071083309</c:v>
                </c:pt>
                <c:pt idx="23">
                  <c:v>5.5425869144771107E-2</c:v>
                </c:pt>
                <c:pt idx="24">
                  <c:v>0.18496423342356116</c:v>
                </c:pt>
              </c:numCache>
            </c:numRef>
          </c:yVal>
          <c:smooth val="1"/>
        </c:ser>
        <c:ser>
          <c:idx val="1"/>
          <c:order val="1"/>
          <c:spPr>
            <a:ln w="50800">
              <a:solidFill>
                <a:schemeClr val="accent1"/>
              </a:solidFill>
            </a:ln>
          </c:spPr>
          <c:marker>
            <c:symbol val="none"/>
          </c:marker>
          <c:xVal>
            <c:numRef>
              <c:f>'cs2'!$A$25:$A$50</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'cs2'!$D$25:$D$50</c:f>
              <c:numCache>
                <c:formatCode>General</c:formatCode>
                <c:ptCount val="26"/>
                <c:pt idx="0">
                  <c:v>0.18496423342356116</c:v>
                </c:pt>
                <c:pt idx="1">
                  <c:v>0.106345323718324</c:v>
                </c:pt>
                <c:pt idx="2">
                  <c:v>0.13029870168296609</c:v>
                </c:pt>
                <c:pt idx="3">
                  <c:v>0.15259186945308301</c:v>
                </c:pt>
                <c:pt idx="4">
                  <c:v>0.16707105032582001</c:v>
                </c:pt>
                <c:pt idx="5">
                  <c:v>0.136853740152757</c:v>
                </c:pt>
                <c:pt idx="6">
                  <c:v>0.18701774407502217</c:v>
                </c:pt>
                <c:pt idx="7">
                  <c:v>9.2955996390997234E-2</c:v>
                </c:pt>
                <c:pt idx="8">
                  <c:v>0.22019295724159094</c:v>
                </c:pt>
                <c:pt idx="9">
                  <c:v>0.10372516646138509</c:v>
                </c:pt>
                <c:pt idx="10">
                  <c:v>0.13130945019995607</c:v>
                </c:pt>
                <c:pt idx="11">
                  <c:v>0.15122150371746712</c:v>
                </c:pt>
                <c:pt idx="12">
                  <c:v>0.20728864789555701</c:v>
                </c:pt>
                <c:pt idx="13">
                  <c:v>0.16734861537114501</c:v>
                </c:pt>
                <c:pt idx="14">
                  <c:v>0.24715593062145907</c:v>
                </c:pt>
                <c:pt idx="15">
                  <c:v>0.10423630666280302</c:v>
                </c:pt>
                <c:pt idx="16">
                  <c:v>0.169206673523876</c:v>
                </c:pt>
                <c:pt idx="17">
                  <c:v>0.14756958975932516</c:v>
                </c:pt>
                <c:pt idx="18">
                  <c:v>0.14408987187836708</c:v>
                </c:pt>
                <c:pt idx="19">
                  <c:v>0.15328107325567997</c:v>
                </c:pt>
                <c:pt idx="20">
                  <c:v>0.20181660978324301</c:v>
                </c:pt>
                <c:pt idx="21">
                  <c:v>0.13948225877807208</c:v>
                </c:pt>
                <c:pt idx="22">
                  <c:v>0.16203495637290508</c:v>
                </c:pt>
                <c:pt idx="23">
                  <c:v>0.15499943988219234</c:v>
                </c:pt>
                <c:pt idx="24">
                  <c:v>0.17791363109963013</c:v>
                </c:pt>
                <c:pt idx="25">
                  <c:v>0.20320365230506007</c:v>
                </c:pt>
              </c:numCache>
            </c:numRef>
          </c:yVal>
          <c:smooth val="1"/>
        </c:ser>
        <c:dLbls>
          <c:showLegendKey val="0"/>
          <c:showVal val="0"/>
          <c:showCatName val="0"/>
          <c:showSerName val="0"/>
          <c:showPercent val="0"/>
          <c:showBubbleSize val="0"/>
        </c:dLbls>
        <c:axId val="374451584"/>
        <c:axId val="374461952"/>
      </c:scatterChart>
      <c:valAx>
        <c:axId val="374451584"/>
        <c:scaling>
          <c:orientation val="minMax"/>
          <c:max val="50"/>
          <c:min val="1"/>
        </c:scaling>
        <c:delete val="0"/>
        <c:axPos val="b"/>
        <c:title>
          <c:tx>
            <c:rich>
              <a:bodyPr/>
              <a:lstStyle/>
              <a:p>
                <a:pPr>
                  <a:defRPr/>
                </a:pPr>
                <a:r>
                  <a:rPr lang="en-US"/>
                  <a:t>Time</a:t>
                </a:r>
              </a:p>
            </c:rich>
          </c:tx>
          <c:layout>
            <c:manualLayout>
              <c:xMode val="edge"/>
              <c:yMode val="edge"/>
              <c:x val="0.51823577686591971"/>
              <c:y val="0.91025641025641002"/>
            </c:manualLayout>
          </c:layout>
          <c:overlay val="0"/>
        </c:title>
        <c:numFmt formatCode="General" sourceLinked="1"/>
        <c:majorTickMark val="out"/>
        <c:minorTickMark val="none"/>
        <c:tickLblPos val="none"/>
        <c:crossAx val="374461952"/>
        <c:crosses val="autoZero"/>
        <c:crossBetween val="midCat"/>
        <c:majorUnit val="100"/>
      </c:valAx>
      <c:valAx>
        <c:axId val="374461952"/>
        <c:scaling>
          <c:orientation val="minMax"/>
        </c:scaling>
        <c:delete val="0"/>
        <c:axPos val="l"/>
        <c:title>
          <c:tx>
            <c:rich>
              <a:bodyPr/>
              <a:lstStyle/>
              <a:p>
                <a:pPr>
                  <a:defRPr/>
                </a:pPr>
                <a:r>
                  <a:rPr lang="en-US" dirty="0" smtClean="0"/>
                  <a:t>Power (</a:t>
                </a:r>
                <a:r>
                  <a:rPr lang="en-US" dirty="0" err="1"/>
                  <a:t>mWatt</a:t>
                </a:r>
                <a:r>
                  <a:rPr lang="en-US" dirty="0"/>
                  <a:t>)</a:t>
                </a:r>
              </a:p>
            </c:rich>
          </c:tx>
          <c:layout>
            <c:manualLayout>
              <c:xMode val="edge"/>
              <c:yMode val="edge"/>
              <c:x val="2.7777777777777831E-3"/>
              <c:y val="0.18991870807815708"/>
            </c:manualLayout>
          </c:layout>
          <c:overlay val="0"/>
        </c:title>
        <c:numFmt formatCode="General" sourceLinked="1"/>
        <c:majorTickMark val="out"/>
        <c:minorTickMark val="none"/>
        <c:tickLblPos val="nextTo"/>
        <c:crossAx val="374451584"/>
        <c:crosses val="autoZero"/>
        <c:crossBetween val="midCat"/>
        <c:majorUnit val="0.1"/>
      </c:valAx>
    </c:plotArea>
    <c:plotVisOnly val="1"/>
    <c:dispBlanksAs val="gap"/>
    <c:showDLblsOverMax val="0"/>
  </c:chart>
  <c:txPr>
    <a:bodyPr/>
    <a:lstStyle/>
    <a:p>
      <a:pPr>
        <a:defRPr sz="2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94139991295117"/>
          <c:y val="3.8461538461538498E-2"/>
          <c:w val="0.7125028686740793"/>
          <c:h val="0.8173336866545533"/>
        </c:manualLayout>
      </c:layout>
      <c:scatterChart>
        <c:scatterStyle val="smoothMarker"/>
        <c:varyColors val="0"/>
        <c:ser>
          <c:idx val="0"/>
          <c:order val="0"/>
          <c:spPr>
            <a:ln w="50800">
              <a:noFill/>
            </a:ln>
          </c:spPr>
          <c:marker>
            <c:symbol val="none"/>
          </c:marker>
          <c:xVal>
            <c:numRef>
              <c:f>'cs2'!$A$1:$A$25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'cs2'!$E$1:$E$25</c:f>
              <c:numCache>
                <c:formatCode>General</c:formatCode>
                <c:ptCount val="25"/>
                <c:pt idx="0">
                  <c:v>2.6647064281398718E-3</c:v>
                </c:pt>
                <c:pt idx="1">
                  <c:v>3.1552476267493212E-3</c:v>
                </c:pt>
                <c:pt idx="2">
                  <c:v>2.5088126556241605E-3</c:v>
                </c:pt>
                <c:pt idx="3">
                  <c:v>1.6891169702960215E-3</c:v>
                </c:pt>
                <c:pt idx="4">
                  <c:v>1.781465827171951E-3</c:v>
                </c:pt>
                <c:pt idx="5">
                  <c:v>1.7019059913950408E-3</c:v>
                </c:pt>
                <c:pt idx="6">
                  <c:v>2.2967088493864602E-3</c:v>
                </c:pt>
                <c:pt idx="7">
                  <c:v>2.221509724298821E-3</c:v>
                </c:pt>
                <c:pt idx="8">
                  <c:v>2.2714628574763409E-3</c:v>
                </c:pt>
                <c:pt idx="9">
                  <c:v>1.7789711940625508E-3</c:v>
                </c:pt>
                <c:pt idx="10">
                  <c:v>2.8531715734804522E-3</c:v>
                </c:pt>
                <c:pt idx="11">
                  <c:v>2.4821036550899114E-3</c:v>
                </c:pt>
                <c:pt idx="12">
                  <c:v>2.691209807042033E-3</c:v>
                </c:pt>
                <c:pt idx="13">
                  <c:v>2.0536268335977301E-3</c:v>
                </c:pt>
                <c:pt idx="14">
                  <c:v>2.6228037603595318E-3</c:v>
                </c:pt>
                <c:pt idx="15">
                  <c:v>2.324378725757901E-3</c:v>
                </c:pt>
                <c:pt idx="16">
                  <c:v>2.2528780935809397E-3</c:v>
                </c:pt>
                <c:pt idx="17">
                  <c:v>2.9445089835987708E-3</c:v>
                </c:pt>
                <c:pt idx="18">
                  <c:v>2.3979088811119913E-3</c:v>
                </c:pt>
                <c:pt idx="19">
                  <c:v>2.4758276188215716E-3</c:v>
                </c:pt>
                <c:pt idx="20">
                  <c:v>1.7278923376220106E-3</c:v>
                </c:pt>
                <c:pt idx="21">
                  <c:v>2.2243556892349312E-3</c:v>
                </c:pt>
                <c:pt idx="22">
                  <c:v>2.1886133124676133E-3</c:v>
                </c:pt>
                <c:pt idx="23">
                  <c:v>1.6287436577649898E-3</c:v>
                </c:pt>
                <c:pt idx="24">
                  <c:v>2.1014986724268315E-3</c:v>
                </c:pt>
              </c:numCache>
            </c:numRef>
          </c:yVal>
          <c:smooth val="1"/>
        </c:ser>
        <c:ser>
          <c:idx val="1"/>
          <c:order val="1"/>
          <c:spPr>
            <a:ln w="50800">
              <a:noFill/>
            </a:ln>
          </c:spPr>
          <c:marker>
            <c:symbol val="none"/>
          </c:marker>
          <c:xVal>
            <c:numRef>
              <c:f>'cs2'!$A$25:$A$50</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'cs2'!$E$25:$E$50</c:f>
              <c:numCache>
                <c:formatCode>General</c:formatCode>
                <c:ptCount val="26"/>
                <c:pt idx="0">
                  <c:v>2.1014986724268315E-3</c:v>
                </c:pt>
                <c:pt idx="1">
                  <c:v>2.1663278093816712E-2</c:v>
                </c:pt>
                <c:pt idx="2">
                  <c:v>2.1636601560190514E-2</c:v>
                </c:pt>
                <c:pt idx="3">
                  <c:v>2.1382707176766515E-2</c:v>
                </c:pt>
                <c:pt idx="4">
                  <c:v>2.3078666512752706E-2</c:v>
                </c:pt>
                <c:pt idx="5">
                  <c:v>2.0889900844616515E-2</c:v>
                </c:pt>
                <c:pt idx="6">
                  <c:v>2.2127932742370213E-2</c:v>
                </c:pt>
                <c:pt idx="7">
                  <c:v>2.0633357099512913E-2</c:v>
                </c:pt>
                <c:pt idx="8">
                  <c:v>2.2619620793552307E-2</c:v>
                </c:pt>
                <c:pt idx="9">
                  <c:v>2.1636601560190514E-2</c:v>
                </c:pt>
                <c:pt idx="10">
                  <c:v>2.2502680435990102E-2</c:v>
                </c:pt>
                <c:pt idx="11">
                  <c:v>2.1526042137038896E-2</c:v>
                </c:pt>
                <c:pt idx="12">
                  <c:v>2.3371738813925722E-2</c:v>
                </c:pt>
                <c:pt idx="13">
                  <c:v>2.1550165481184609E-2</c:v>
                </c:pt>
                <c:pt idx="14">
                  <c:v>2.3001102550900213E-2</c:v>
                </c:pt>
                <c:pt idx="15">
                  <c:v>2.146315831013321E-2</c:v>
                </c:pt>
                <c:pt idx="16">
                  <c:v>2.278690720119372E-2</c:v>
                </c:pt>
                <c:pt idx="17">
                  <c:v>2.0621591932863712E-2</c:v>
                </c:pt>
                <c:pt idx="18">
                  <c:v>2.2479602476349822E-2</c:v>
                </c:pt>
                <c:pt idx="19">
                  <c:v>2.1382707176766515E-2</c:v>
                </c:pt>
                <c:pt idx="20">
                  <c:v>2.2474836876425822E-2</c:v>
                </c:pt>
                <c:pt idx="21">
                  <c:v>2.1663278093816712E-2</c:v>
                </c:pt>
                <c:pt idx="22">
                  <c:v>2.243492437619372E-2</c:v>
                </c:pt>
                <c:pt idx="23">
                  <c:v>2.1546426994546994E-2</c:v>
                </c:pt>
                <c:pt idx="24">
                  <c:v>2.2732010170419616E-2</c:v>
                </c:pt>
                <c:pt idx="25">
                  <c:v>2.0728781935195381E-2</c:v>
                </c:pt>
              </c:numCache>
            </c:numRef>
          </c:yVal>
          <c:smooth val="1"/>
        </c:ser>
        <c:dLbls>
          <c:showLegendKey val="0"/>
          <c:showVal val="0"/>
          <c:showCatName val="0"/>
          <c:showSerName val="0"/>
          <c:showPercent val="0"/>
          <c:showBubbleSize val="0"/>
        </c:dLbls>
        <c:axId val="374530816"/>
        <c:axId val="374532736"/>
      </c:scatterChart>
      <c:valAx>
        <c:axId val="374530816"/>
        <c:scaling>
          <c:orientation val="minMax"/>
          <c:max val="50"/>
          <c:min val="1"/>
        </c:scaling>
        <c:delete val="0"/>
        <c:axPos val="b"/>
        <c:title>
          <c:tx>
            <c:rich>
              <a:bodyPr/>
              <a:lstStyle/>
              <a:p>
                <a:pPr>
                  <a:defRPr/>
                </a:pPr>
                <a:r>
                  <a:rPr lang="en-US"/>
                  <a:t>Time</a:t>
                </a:r>
              </a:p>
            </c:rich>
          </c:tx>
          <c:layout>
            <c:manualLayout>
              <c:xMode val="edge"/>
              <c:yMode val="edge"/>
              <c:x val="0.51823577686591971"/>
              <c:y val="0.91025641025641002"/>
            </c:manualLayout>
          </c:layout>
          <c:overlay val="0"/>
        </c:title>
        <c:numFmt formatCode="General" sourceLinked="1"/>
        <c:majorTickMark val="out"/>
        <c:minorTickMark val="none"/>
        <c:tickLblPos val="none"/>
        <c:crossAx val="374532736"/>
        <c:crosses val="autoZero"/>
        <c:crossBetween val="midCat"/>
        <c:majorUnit val="100"/>
      </c:valAx>
      <c:valAx>
        <c:axId val="374532736"/>
        <c:scaling>
          <c:orientation val="minMax"/>
        </c:scaling>
        <c:delete val="0"/>
        <c:axPos val="l"/>
        <c:title>
          <c:tx>
            <c:rich>
              <a:bodyPr/>
              <a:lstStyle/>
              <a:p>
                <a:pPr>
                  <a:defRPr/>
                </a:pPr>
                <a:r>
                  <a:rPr lang="en-US" dirty="0" smtClean="0"/>
                  <a:t>Power after projection </a:t>
                </a:r>
                <a:endParaRPr lang="en-US" dirty="0"/>
              </a:p>
            </c:rich>
          </c:tx>
          <c:layout>
            <c:manualLayout>
              <c:xMode val="edge"/>
              <c:yMode val="edge"/>
              <c:x val="2.0618556701030896E-2"/>
              <c:y val="5.2098223299010739E-2"/>
            </c:manualLayout>
          </c:layout>
          <c:overlay val="0"/>
        </c:title>
        <c:numFmt formatCode="General" sourceLinked="1"/>
        <c:majorTickMark val="out"/>
        <c:minorTickMark val="none"/>
        <c:tickLblPos val="nextTo"/>
        <c:crossAx val="374530816"/>
        <c:crosses val="autoZero"/>
        <c:crossBetween val="midCat"/>
      </c:valAx>
    </c:plotArea>
    <c:plotVisOnly val="1"/>
    <c:dispBlanksAs val="gap"/>
    <c:showDLblsOverMax val="0"/>
  </c:chart>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04724409448813"/>
          <c:y val="4.1800643086816726E-2"/>
          <c:w val="0.79749343832021002"/>
          <c:h val="0.8173336866545533"/>
        </c:manualLayout>
      </c:layout>
      <c:scatterChart>
        <c:scatterStyle val="smoothMarker"/>
        <c:varyColors val="0"/>
        <c:ser>
          <c:idx val="0"/>
          <c:order val="0"/>
          <c:spPr>
            <a:ln w="50800"/>
          </c:spPr>
          <c:marker>
            <c:symbol val="none"/>
          </c:marker>
          <c:xVal>
            <c:numRef>
              <c:f>'cs2'!$A$1:$A$25</c:f>
              <c:numCache>
                <c:formatCode>General</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xVal>
          <c:yVal>
            <c:numRef>
              <c:f>'cs2'!$D$1:$D$25</c:f>
              <c:numCache>
                <c:formatCode>General</c:formatCode>
                <c:ptCount val="25"/>
                <c:pt idx="0">
                  <c:v>0.20528696597455093</c:v>
                </c:pt>
                <c:pt idx="1">
                  <c:v>7.6333004637718235E-2</c:v>
                </c:pt>
                <c:pt idx="2">
                  <c:v>0.15272827394091601</c:v>
                </c:pt>
                <c:pt idx="3">
                  <c:v>0.10570104930066204</c:v>
                </c:pt>
                <c:pt idx="4">
                  <c:v>0.12421644132251707</c:v>
                </c:pt>
                <c:pt idx="5">
                  <c:v>0.15016251693060392</c:v>
                </c:pt>
                <c:pt idx="6">
                  <c:v>0.15001128876463513</c:v>
                </c:pt>
                <c:pt idx="7">
                  <c:v>9.5891021016291045E-2</c:v>
                </c:pt>
                <c:pt idx="8">
                  <c:v>0.12328778745297105</c:v>
                </c:pt>
                <c:pt idx="9">
                  <c:v>0.16558613007897108</c:v>
                </c:pt>
                <c:pt idx="10">
                  <c:v>0.15820060471939013</c:v>
                </c:pt>
                <c:pt idx="11">
                  <c:v>0.1120479726713</c:v>
                </c:pt>
                <c:pt idx="12">
                  <c:v>0.12891241124245009</c:v>
                </c:pt>
                <c:pt idx="13">
                  <c:v>0.15613955803026808</c:v>
                </c:pt>
                <c:pt idx="14">
                  <c:v>0.13402206940530301</c:v>
                </c:pt>
                <c:pt idx="15">
                  <c:v>0.17236934623926509</c:v>
                </c:pt>
                <c:pt idx="16">
                  <c:v>0.13801292065158097</c:v>
                </c:pt>
                <c:pt idx="17">
                  <c:v>0.135394561438936</c:v>
                </c:pt>
                <c:pt idx="18">
                  <c:v>0.12348951268349698</c:v>
                </c:pt>
                <c:pt idx="19">
                  <c:v>0.14339137007459404</c:v>
                </c:pt>
                <c:pt idx="20">
                  <c:v>0.13020083972429408</c:v>
                </c:pt>
                <c:pt idx="21">
                  <c:v>0.13866106690721</c:v>
                </c:pt>
                <c:pt idx="22">
                  <c:v>0.18466124071083309</c:v>
                </c:pt>
                <c:pt idx="23">
                  <c:v>5.5425869144771107E-2</c:v>
                </c:pt>
                <c:pt idx="24">
                  <c:v>0.18496423342356116</c:v>
                </c:pt>
              </c:numCache>
            </c:numRef>
          </c:yVal>
          <c:smooth val="1"/>
        </c:ser>
        <c:ser>
          <c:idx val="1"/>
          <c:order val="1"/>
          <c:spPr>
            <a:ln w="50800">
              <a:solidFill>
                <a:schemeClr val="accent1"/>
              </a:solidFill>
            </a:ln>
          </c:spPr>
          <c:marker>
            <c:symbol val="none"/>
          </c:marker>
          <c:xVal>
            <c:numRef>
              <c:f>'cs2'!$A$25:$A$50</c:f>
              <c:numCache>
                <c:formatCode>General</c:formatCode>
                <c:ptCount val="26"/>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numCache>
            </c:numRef>
          </c:xVal>
          <c:yVal>
            <c:numRef>
              <c:f>'cs2'!$D$25:$D$50</c:f>
              <c:numCache>
                <c:formatCode>General</c:formatCode>
                <c:ptCount val="26"/>
                <c:pt idx="0">
                  <c:v>0.18496423342356116</c:v>
                </c:pt>
                <c:pt idx="1">
                  <c:v>0.106345323718324</c:v>
                </c:pt>
                <c:pt idx="2">
                  <c:v>0.13029870168296609</c:v>
                </c:pt>
                <c:pt idx="3">
                  <c:v>0.15259186945308301</c:v>
                </c:pt>
                <c:pt idx="4">
                  <c:v>0.16707105032582001</c:v>
                </c:pt>
                <c:pt idx="5">
                  <c:v>0.136853740152757</c:v>
                </c:pt>
                <c:pt idx="6">
                  <c:v>0.18701774407502217</c:v>
                </c:pt>
                <c:pt idx="7">
                  <c:v>9.2955996390997234E-2</c:v>
                </c:pt>
                <c:pt idx="8">
                  <c:v>0.22019295724159094</c:v>
                </c:pt>
                <c:pt idx="9">
                  <c:v>0.10372516646138509</c:v>
                </c:pt>
                <c:pt idx="10">
                  <c:v>0.13130945019995607</c:v>
                </c:pt>
                <c:pt idx="11">
                  <c:v>0.15122150371746712</c:v>
                </c:pt>
                <c:pt idx="12">
                  <c:v>0.20728864789555701</c:v>
                </c:pt>
                <c:pt idx="13">
                  <c:v>0.16734861537114501</c:v>
                </c:pt>
                <c:pt idx="14">
                  <c:v>0.24715593062145907</c:v>
                </c:pt>
                <c:pt idx="15">
                  <c:v>0.10423630666280302</c:v>
                </c:pt>
                <c:pt idx="16">
                  <c:v>0.169206673523876</c:v>
                </c:pt>
                <c:pt idx="17">
                  <c:v>0.14756958975932516</c:v>
                </c:pt>
                <c:pt idx="18">
                  <c:v>0.14408987187836708</c:v>
                </c:pt>
                <c:pt idx="19">
                  <c:v>0.15328107325567997</c:v>
                </c:pt>
                <c:pt idx="20">
                  <c:v>0.20181660978324301</c:v>
                </c:pt>
                <c:pt idx="21">
                  <c:v>0.13948225877807208</c:v>
                </c:pt>
                <c:pt idx="22">
                  <c:v>0.16203495637290508</c:v>
                </c:pt>
                <c:pt idx="23">
                  <c:v>0.15499943988219234</c:v>
                </c:pt>
                <c:pt idx="24">
                  <c:v>0.17791363109963013</c:v>
                </c:pt>
                <c:pt idx="25">
                  <c:v>0.20320365230506007</c:v>
                </c:pt>
              </c:numCache>
            </c:numRef>
          </c:yVal>
          <c:smooth val="1"/>
        </c:ser>
        <c:dLbls>
          <c:showLegendKey val="0"/>
          <c:showVal val="0"/>
          <c:showCatName val="0"/>
          <c:showSerName val="0"/>
          <c:showPercent val="0"/>
          <c:showBubbleSize val="0"/>
        </c:dLbls>
        <c:axId val="374292864"/>
        <c:axId val="374294784"/>
      </c:scatterChart>
      <c:valAx>
        <c:axId val="374292864"/>
        <c:scaling>
          <c:orientation val="minMax"/>
          <c:max val="50"/>
          <c:min val="1"/>
        </c:scaling>
        <c:delete val="0"/>
        <c:axPos val="b"/>
        <c:title>
          <c:tx>
            <c:rich>
              <a:bodyPr/>
              <a:lstStyle/>
              <a:p>
                <a:pPr>
                  <a:defRPr/>
                </a:pPr>
                <a:r>
                  <a:rPr lang="en-US"/>
                  <a:t>Time</a:t>
                </a:r>
              </a:p>
            </c:rich>
          </c:tx>
          <c:layout>
            <c:manualLayout>
              <c:xMode val="edge"/>
              <c:yMode val="edge"/>
              <c:x val="0.51823577686591971"/>
              <c:y val="0.91025641025641002"/>
            </c:manualLayout>
          </c:layout>
          <c:overlay val="0"/>
        </c:title>
        <c:numFmt formatCode="General" sourceLinked="1"/>
        <c:majorTickMark val="out"/>
        <c:minorTickMark val="none"/>
        <c:tickLblPos val="none"/>
        <c:crossAx val="374294784"/>
        <c:crosses val="autoZero"/>
        <c:crossBetween val="midCat"/>
        <c:majorUnit val="100"/>
      </c:valAx>
      <c:valAx>
        <c:axId val="374294784"/>
        <c:scaling>
          <c:orientation val="minMax"/>
        </c:scaling>
        <c:delete val="0"/>
        <c:axPos val="l"/>
        <c:title>
          <c:tx>
            <c:rich>
              <a:bodyPr/>
              <a:lstStyle/>
              <a:p>
                <a:pPr>
                  <a:defRPr/>
                </a:pPr>
                <a:r>
                  <a:rPr lang="en-US" dirty="0" smtClean="0"/>
                  <a:t>Power (</a:t>
                </a:r>
                <a:r>
                  <a:rPr lang="en-US" dirty="0" err="1"/>
                  <a:t>mWatt</a:t>
                </a:r>
                <a:r>
                  <a:rPr lang="en-US" dirty="0"/>
                  <a:t>)</a:t>
                </a:r>
              </a:p>
            </c:rich>
          </c:tx>
          <c:layout>
            <c:manualLayout>
              <c:xMode val="edge"/>
              <c:yMode val="edge"/>
              <c:x val="2.7777777777777831E-3"/>
              <c:y val="0.18991870807815708"/>
            </c:manualLayout>
          </c:layout>
          <c:overlay val="0"/>
        </c:title>
        <c:numFmt formatCode="General" sourceLinked="1"/>
        <c:majorTickMark val="out"/>
        <c:minorTickMark val="none"/>
        <c:tickLblPos val="nextTo"/>
        <c:crossAx val="374292864"/>
        <c:crosses val="autoZero"/>
        <c:crossBetween val="midCat"/>
        <c:majorUnit val="0.1"/>
      </c:valAx>
    </c:plotArea>
    <c:plotVisOnly val="1"/>
    <c:dispBlanksAs val="gap"/>
    <c:showDLblsOverMax val="0"/>
  </c:chart>
  <c:txPr>
    <a:bodyPr/>
    <a:lstStyle/>
    <a:p>
      <a:pPr>
        <a:defRPr sz="2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837490F-3F4B-4F84-963E-E197627E8BD7}" type="datetimeFigureOut">
              <a:rPr lang="en-US" smtClean="0"/>
              <a:t>10/10/2013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9328706-0B46-42D5-B4C5-D2C656F13C9C}" type="slidenum">
              <a:rPr lang="en-US" smtClean="0"/>
              <a:t>‹#›</a:t>
            </a:fld>
            <a:endParaRPr lang="en-US"/>
          </a:p>
        </p:txBody>
      </p:sp>
    </p:spTree>
    <p:extLst>
      <p:ext uri="{BB962C8B-B14F-4D97-AF65-F5344CB8AC3E}">
        <p14:creationId xmlns:p14="http://schemas.microsoft.com/office/powerpoint/2010/main" val="1162944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u="none" baseline="0" dirty="0" smtClean="0"/>
              <a:t>Today I’m going to present is about MIMO as a first-class citizen in 802.11.</a:t>
            </a:r>
          </a:p>
          <a:p>
            <a:r>
              <a:rPr lang="en-US" i="0" u="none" baseline="0" dirty="0" smtClean="0"/>
              <a:t>The traditional 802.11 protocol was designed for single-antenna systems.</a:t>
            </a:r>
          </a:p>
          <a:p>
            <a:r>
              <a:rPr lang="en-US" i="0" u="none" baseline="0" dirty="0" smtClean="0"/>
              <a:t>When MIMO emerges, it’s just an add-on.</a:t>
            </a:r>
          </a:p>
          <a:p>
            <a:r>
              <a:rPr lang="en-US" i="0" u="none" baseline="0" dirty="0" smtClean="0"/>
              <a:t>However, if we rethink 802.11 design for MIMO, we can get a much higher throughput.</a:t>
            </a:r>
          </a:p>
          <a:p>
            <a:endParaRPr lang="en-US" baseline="0" dirty="0" smtClean="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The answer to that is interference </a:t>
            </a:r>
            <a:r>
              <a:rPr lang="en-US" dirty="0" err="1" smtClean="0">
                <a:solidFill>
                  <a:srgbClr val="000000"/>
                </a:solidFill>
              </a:rPr>
              <a:t>nulling</a:t>
            </a:r>
            <a:r>
              <a:rPr lang="en-US" dirty="0" smtClean="0">
                <a:solidFill>
                  <a:srgbClr val="000000"/>
                </a:solidFill>
              </a:rPr>
              <a:t>.</a:t>
            </a:r>
          </a:p>
          <a:p>
            <a:r>
              <a:rPr lang="en-US" dirty="0" smtClean="0">
                <a:solidFill>
                  <a:srgbClr val="000000"/>
                </a:solidFill>
              </a:rPr>
              <a:t>So, how does it work?</a:t>
            </a:r>
          </a:p>
          <a:p>
            <a:r>
              <a:rPr lang="en-US" dirty="0" smtClean="0">
                <a:solidFill>
                  <a:srgbClr val="000000"/>
                </a:solidFill>
              </a:rPr>
              <a:t>Say Alice is already transmitting a packet.</a:t>
            </a:r>
          </a:p>
          <a:p>
            <a:r>
              <a:rPr lang="en-US" dirty="0" smtClean="0">
                <a:solidFill>
                  <a:srgbClr val="000000"/>
                </a:solidFill>
              </a:rPr>
              <a:t>And Bob wants to transmit a concurrent packet </a:t>
            </a:r>
            <a:r>
              <a:rPr lang="en-US" dirty="0" err="1" smtClean="0">
                <a:solidFill>
                  <a:srgbClr val="000000"/>
                </a:solidFill>
              </a:rPr>
              <a:t>y</a:t>
            </a:r>
            <a:r>
              <a:rPr lang="en-US" dirty="0" smtClean="0">
                <a:solidFill>
                  <a:srgbClr val="000000"/>
                </a:solidFill>
              </a:rPr>
              <a:t> to his</a:t>
            </a:r>
            <a:r>
              <a:rPr lang="en-US" baseline="0" dirty="0" smtClean="0">
                <a:solidFill>
                  <a:srgbClr val="000000"/>
                </a:solidFill>
              </a:rPr>
              <a:t> receiver.</a:t>
            </a:r>
          </a:p>
          <a:p>
            <a:endParaRPr lang="en-US" baseline="0" dirty="0" smtClean="0">
              <a:solidFill>
                <a:srgbClr val="000000"/>
              </a:solidFill>
            </a:endParaRPr>
          </a:p>
          <a:p>
            <a:r>
              <a:rPr lang="en-US" baseline="0" dirty="0" smtClean="0">
                <a:solidFill>
                  <a:srgbClr val="000000"/>
                </a:solidFill>
              </a:rPr>
              <a:t>To ensure not to interfere with Alice’s receiver, Bob can null his signal </a:t>
            </a:r>
            <a:r>
              <a:rPr lang="en-US" dirty="0" smtClean="0">
                <a:solidFill>
                  <a:srgbClr val="000000"/>
                </a:solidFill>
              </a:rPr>
              <a:t>at</a:t>
            </a:r>
            <a:r>
              <a:rPr lang="en-US" baseline="0" dirty="0" smtClean="0">
                <a:solidFill>
                  <a:srgbClr val="000000"/>
                </a:solidFill>
              </a:rPr>
              <a:t> Alice’s receiver.</a:t>
            </a:r>
          </a:p>
          <a:p>
            <a:endParaRPr lang="en-US" baseline="0" dirty="0" smtClean="0">
              <a:solidFill>
                <a:srgbClr val="000000"/>
              </a:solidFill>
            </a:endParaRP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a:t>
            </a:r>
            <a:r>
              <a:rPr lang="en-US" baseline="0" dirty="0" smtClean="0"/>
              <a:t>examine the time varying channel matrix H(t) in some more detail.</a:t>
            </a:r>
          </a:p>
          <a:p>
            <a:endParaRPr lang="en-US" baseline="0" dirty="0" smtClean="0"/>
          </a:p>
          <a:p>
            <a:r>
              <a:rPr lang="en-US" baseline="0" dirty="0" smtClean="0"/>
              <a:t>As we can see, the entire first row is multiplied by e^{-j.omega_R1.t}. Similarly the entire second row is multiplied by e^{-j omega_R2 t}.</a:t>
            </a:r>
          </a:p>
          <a:p>
            <a:endParaRPr lang="en-US" baseline="0" dirty="0" smtClean="0"/>
          </a:p>
          <a:p>
            <a:r>
              <a:rPr lang="en-US" baseline="0" dirty="0" smtClean="0"/>
              <a:t>Now multiplying each row by the same number is the same as </a:t>
            </a:r>
            <a:r>
              <a:rPr lang="en-US" baseline="0" dirty="0" err="1" smtClean="0"/>
              <a:t>premultiplying</a:t>
            </a:r>
            <a:r>
              <a:rPr lang="en-US" baseline="0" dirty="0" smtClean="0"/>
              <a:t> the matrix by a diagonal matrix where the diagonal elements are the row multipliers.</a:t>
            </a:r>
          </a:p>
          <a:p>
            <a:endParaRPr lang="en-US" baseline="0" dirty="0" smtClean="0"/>
          </a:p>
          <a:p>
            <a:r>
              <a:rPr lang="en-US" baseline="0" dirty="0" smtClean="0"/>
              <a:t>So we can take out these quantities. The red multiplier is the first diagonal element and the green multiplier is the second diagonal element.</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101</a:t>
            </a:fld>
            <a:endParaRPr lang="en-US"/>
          </a:p>
        </p:txBody>
      </p:sp>
    </p:spTree>
    <p:extLst>
      <p:ext uri="{BB962C8B-B14F-4D97-AF65-F5344CB8AC3E}">
        <p14:creationId xmlns:p14="http://schemas.microsoft.com/office/powerpoint/2010/main" val="19664341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now look at this remaining matrix,</a:t>
            </a:r>
            <a:r>
              <a:rPr lang="en-US" baseline="0" dirty="0" smtClean="0"/>
              <a:t> we see that each column is now multiplied by the same quantity.</a:t>
            </a:r>
          </a:p>
          <a:p>
            <a:endParaRPr lang="en-US" baseline="0" dirty="0" smtClean="0"/>
          </a:p>
          <a:p>
            <a:r>
              <a:rPr lang="en-US" baseline="0" dirty="0" smtClean="0"/>
              <a:t>The first column is multiplied by e^{j omega1 t} and the second column by e^{j omega2 t}, and so on.</a:t>
            </a:r>
          </a:p>
          <a:p>
            <a:endParaRPr lang="en-US" baseline="0" dirty="0" smtClean="0"/>
          </a:p>
          <a:p>
            <a:r>
              <a:rPr lang="en-US" baseline="0" dirty="0" smtClean="0"/>
              <a:t>Just like the row case was PRE multiplication by a diagonal matrix, the column case is POST multiplication by a diagonal matrix.</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102</a:t>
            </a:fld>
            <a:endParaRPr lang="en-US"/>
          </a:p>
        </p:txBody>
      </p:sp>
    </p:spTree>
    <p:extLst>
      <p:ext uri="{BB962C8B-B14F-4D97-AF65-F5344CB8AC3E}">
        <p14:creationId xmlns:p14="http://schemas.microsoft.com/office/powerpoint/2010/main" val="4609189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28706-0B46-42D5-B4C5-D2C656F13C9C}" type="slidenum">
              <a:rPr lang="en-US" smtClean="0"/>
              <a:t>103</a:t>
            </a:fld>
            <a:endParaRPr lang="en-US"/>
          </a:p>
        </p:txBody>
      </p:sp>
    </p:spTree>
    <p:extLst>
      <p:ext uri="{BB962C8B-B14F-4D97-AF65-F5344CB8AC3E}">
        <p14:creationId xmlns:p14="http://schemas.microsoft.com/office/powerpoint/2010/main" val="14407192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Now</a:t>
            </a:r>
            <a:r>
              <a:rPr lang="en-US" baseline="0" dirty="0" smtClean="0"/>
              <a:t> if you see the center matrix is nothing but the original channel matrix.</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104</a:t>
            </a:fld>
            <a:endParaRPr lang="en-US"/>
          </a:p>
        </p:txBody>
      </p:sp>
    </p:spTree>
    <p:extLst>
      <p:ext uri="{BB962C8B-B14F-4D97-AF65-F5344CB8AC3E}">
        <p14:creationId xmlns:p14="http://schemas.microsoft.com/office/powerpoint/2010/main" val="30226839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pre and</a:t>
            </a:r>
            <a:r>
              <a:rPr lang="en-US" baseline="0" dirty="0" smtClean="0"/>
              <a:t> post multiplying matrices are diagonal matrices.</a:t>
            </a:r>
          </a:p>
          <a:p>
            <a:endParaRPr lang="en-US" baseline="0" dirty="0" smtClean="0"/>
          </a:p>
          <a:p>
            <a:r>
              <a:rPr lang="en-US" baseline="0" dirty="0" smtClean="0"/>
              <a:t>This is good, but all these numbers are absolute oscillator phases. And devices cannot measure their absolute phase.</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105</a:t>
            </a:fld>
            <a:endParaRPr lang="en-US"/>
          </a:p>
        </p:txBody>
      </p:sp>
    </p:spTree>
    <p:extLst>
      <p:ext uri="{BB962C8B-B14F-4D97-AF65-F5344CB8AC3E}">
        <p14:creationId xmlns:p14="http://schemas.microsoft.com/office/powerpoint/2010/main" val="15449187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 do a simple</a:t>
            </a:r>
            <a:r>
              <a:rPr lang="en-US" baseline="0" dirty="0" smtClean="0"/>
              <a:t> manipulation. We simply multiply and divide by e^{j omegaT1 t}.</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106</a:t>
            </a:fld>
            <a:endParaRPr lang="en-US"/>
          </a:p>
        </p:txBody>
      </p:sp>
    </p:spTree>
    <p:extLst>
      <p:ext uri="{BB962C8B-B14F-4D97-AF65-F5344CB8AC3E}">
        <p14:creationId xmlns:p14="http://schemas.microsoft.com/office/powerpoint/2010/main" val="23493014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the result is as follows.</a:t>
            </a:r>
          </a:p>
          <a:p>
            <a:endParaRPr lang="en-US" dirty="0" smtClean="0"/>
          </a:p>
          <a:p>
            <a:r>
              <a:rPr lang="en-US" dirty="0" smtClean="0"/>
              <a:t>The</a:t>
            </a:r>
            <a:r>
              <a:rPr lang="en-US" baseline="0" dirty="0" smtClean="0"/>
              <a:t> </a:t>
            </a:r>
            <a:r>
              <a:rPr lang="en-US" baseline="0" dirty="0" err="1" smtClean="0"/>
              <a:t>premultiplier</a:t>
            </a:r>
            <a:r>
              <a:rPr lang="en-US" baseline="0" dirty="0" smtClean="0"/>
              <a:t> matrix is simply the oscillator offset of each receiver relative to T1. The diagonal matrix R(t).</a:t>
            </a:r>
          </a:p>
          <a:p>
            <a:endParaRPr lang="en-US" baseline="0" dirty="0" smtClean="0"/>
          </a:p>
          <a:p>
            <a:r>
              <a:rPr lang="en-US" baseline="0" dirty="0" smtClean="0"/>
              <a:t>And the post multiplier matrix T(t) is simply the oscillator offset of each transmitter relative to T1. This matrix T(t) depends only on the transmitters.</a:t>
            </a:r>
          </a:p>
          <a:p>
            <a:endParaRPr lang="en-US" baseline="0" dirty="0" smtClean="0"/>
          </a:p>
        </p:txBody>
      </p:sp>
      <p:sp>
        <p:nvSpPr>
          <p:cNvPr id="4" name="Slide Number Placeholder 3"/>
          <p:cNvSpPr>
            <a:spLocks noGrp="1"/>
          </p:cNvSpPr>
          <p:nvPr>
            <p:ph type="sldNum" sz="quarter" idx="10"/>
          </p:nvPr>
        </p:nvSpPr>
        <p:spPr/>
        <p:txBody>
          <a:bodyPr/>
          <a:lstStyle/>
          <a:p>
            <a:fld id="{F9328706-0B46-42D5-B4C5-D2C656F13C9C}" type="slidenum">
              <a:rPr lang="en-US" smtClean="0"/>
              <a:t>107</a:t>
            </a:fld>
            <a:endParaRPr lang="en-US"/>
          </a:p>
        </p:txBody>
      </p:sp>
    </p:spTree>
    <p:extLst>
      <p:ext uri="{BB962C8B-B14F-4D97-AF65-F5344CB8AC3E}">
        <p14:creationId xmlns:p14="http://schemas.microsoft.com/office/powerpoint/2010/main" val="280403761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we can write H(t) as the product R(t) times H times T(t).</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108</a:t>
            </a:fld>
            <a:endParaRPr lang="en-US"/>
          </a:p>
        </p:txBody>
      </p:sp>
    </p:spTree>
    <p:extLst>
      <p:ext uri="{BB962C8B-B14F-4D97-AF65-F5344CB8AC3E}">
        <p14:creationId xmlns:p14="http://schemas.microsoft.com/office/powerpoint/2010/main" val="28040376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that we have decomposed H(t) as follows, let us go back to </a:t>
            </a:r>
            <a:r>
              <a:rPr lang="en-US" baseline="0" dirty="0" err="1" smtClean="0"/>
              <a:t>beamforming</a:t>
            </a:r>
            <a:r>
              <a:rPr lang="en-US" baseline="0" dirty="0" smtClean="0"/>
              <a:t>.</a:t>
            </a:r>
          </a:p>
          <a:p>
            <a:endParaRPr lang="en-US" baseline="0" dirty="0" smtClean="0"/>
          </a:p>
          <a:p>
            <a:r>
              <a:rPr lang="en-US" baseline="0" dirty="0" smtClean="0"/>
              <a:t>If you remember y = H(t)  times s. We can substitute H(t) from our decomposition.</a:t>
            </a:r>
          </a:p>
          <a:p>
            <a:endParaRPr lang="en-US" baseline="0" dirty="0" smtClean="0"/>
          </a:p>
          <a:p>
            <a:r>
              <a:rPr lang="en-US" baseline="0" dirty="0" smtClean="0"/>
              <a:t>Now previously, the transmitted symbols s were computed as H^{-1}x. We correct these computed </a:t>
            </a:r>
            <a:r>
              <a:rPr lang="en-US" baseline="0" dirty="0" err="1" smtClean="0"/>
              <a:t>beamforming</a:t>
            </a:r>
            <a:r>
              <a:rPr lang="en-US" baseline="0" dirty="0" smtClean="0"/>
              <a:t> symbols by multiplying by T(t)^{-1}.</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109</a:t>
            </a:fld>
            <a:endParaRPr lang="en-US"/>
          </a:p>
        </p:txBody>
      </p:sp>
    </p:spTree>
    <p:extLst>
      <p:ext uri="{BB962C8B-B14F-4D97-AF65-F5344CB8AC3E}">
        <p14:creationId xmlns:p14="http://schemas.microsoft.com/office/powerpoint/2010/main" val="41896407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substitute back in the original equation, we now get that the effective channel</a:t>
            </a:r>
            <a:r>
              <a:rPr lang="en-US" baseline="0" dirty="0" smtClean="0"/>
              <a:t> is a diagonal times a diagonal, which is diagonal.</a:t>
            </a:r>
          </a:p>
          <a:p>
            <a:endParaRPr lang="en-US" baseline="0" dirty="0" smtClean="0"/>
          </a:p>
          <a:p>
            <a:r>
              <a:rPr lang="en-US" baseline="0" dirty="0" smtClean="0"/>
              <a:t>Mathematically, this system gives you no interference at the receiver. But that’s not just what we want. We want that this is physically implementable at the senders and receivers.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110</a:t>
            </a:fld>
            <a:endParaRPr lang="en-US"/>
          </a:p>
        </p:txBody>
      </p:sp>
    </p:spTree>
    <p:extLst>
      <p:ext uri="{BB962C8B-B14F-4D97-AF65-F5344CB8AC3E}">
        <p14:creationId xmlns:p14="http://schemas.microsoft.com/office/powerpoint/2010/main" val="279194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solidFill>
                  <a:srgbClr val="000000"/>
                </a:solidFill>
              </a:rPr>
              <a:t>In</a:t>
            </a:r>
            <a:r>
              <a:rPr lang="en-US" baseline="0" dirty="0" smtClean="0">
                <a:solidFill>
                  <a:srgbClr val="000000"/>
                </a:solidFill>
              </a:rPr>
              <a:t> particular, </a:t>
            </a:r>
            <a:r>
              <a:rPr lang="en-US" dirty="0" smtClean="0">
                <a:solidFill>
                  <a:srgbClr val="000000"/>
                </a:solidFill>
              </a:rPr>
              <a:t>he </a:t>
            </a:r>
            <a:r>
              <a:rPr lang="en-US" dirty="0" smtClean="0"/>
              <a:t>can use his first antenna to transmit his packet </a:t>
            </a:r>
            <a:r>
              <a:rPr lang="en-US" baseline="0" dirty="0" smtClean="0"/>
              <a:t> </a:t>
            </a:r>
            <a:r>
              <a:rPr lang="en-US" dirty="0" err="1" smtClean="0"/>
              <a:t>y</a:t>
            </a:r>
            <a:r>
              <a:rPr lang="en-US" dirty="0" smtClean="0"/>
              <a:t> multiplied</a:t>
            </a:r>
            <a:r>
              <a:rPr lang="en-US" baseline="0" dirty="0" smtClean="0"/>
              <a:t> by some given variable alpha. </a:t>
            </a:r>
          </a:p>
          <a:p>
            <a:r>
              <a:rPr lang="en-US" baseline="0" dirty="0" smtClean="0"/>
              <a:t>The signal goes through a channel h1.</a:t>
            </a:r>
          </a:p>
          <a:p>
            <a:r>
              <a:rPr lang="en-US" baseline="0" dirty="0" smtClean="0"/>
              <a:t>Then, Alice’s receiver will see an interference h1ay from Bob.</a:t>
            </a:r>
          </a:p>
          <a:p>
            <a:endParaRPr lang="en-US" baseline="0" dirty="0" smtClean="0"/>
          </a:p>
          <a:p>
            <a:r>
              <a:rPr lang="en-US" baseline="0" dirty="0" smtClean="0"/>
              <a:t>Bob can use the other antenna to transmit by </a:t>
            </a:r>
          </a:p>
          <a:p>
            <a:r>
              <a:rPr lang="en-US" baseline="0" dirty="0" smtClean="0"/>
              <a:t>Then, the signal goes through a different channel h2.</a:t>
            </a:r>
          </a:p>
          <a:p>
            <a:r>
              <a:rPr lang="en-US" baseline="0" dirty="0" smtClean="0"/>
              <a:t>So, now Alice’s receiver will get an interference, which is the summation of these two signals from Bob.</a:t>
            </a:r>
          </a:p>
          <a:p>
            <a:endParaRPr lang="en-US" baseline="0" dirty="0" smtClean="0"/>
          </a:p>
          <a:p>
            <a:r>
              <a:rPr lang="en-US" baseline="0" dirty="0" err="1" smtClean="0"/>
              <a:t>Nulling</a:t>
            </a:r>
            <a:r>
              <a:rPr lang="en-US" baseline="0" dirty="0" smtClean="0"/>
              <a:t> the signal means that we want to force this interference to be 0, which is doable. </a:t>
            </a:r>
          </a:p>
          <a:p>
            <a:r>
              <a:rPr lang="en-US" baseline="0" dirty="0" smtClean="0"/>
              <a:t>Regardless of the channel values, we can always pick some alpha beta to satisfy this constraint such that two signals will sum up to 0 at Alice’s receiver.</a:t>
            </a:r>
          </a:p>
          <a:p>
            <a:r>
              <a:rPr lang="en-US" baseline="0" dirty="0" smtClean="0"/>
              <a:t>Then, Alice’s receiver will not see any signal from Bob.</a:t>
            </a:r>
          </a:p>
          <a:p>
            <a:r>
              <a:rPr lang="en-US" baseline="0" dirty="0" smtClean="0"/>
              <a:t>So, this is how </a:t>
            </a:r>
            <a:r>
              <a:rPr lang="en-US" baseline="0" dirty="0" err="1" smtClean="0"/>
              <a:t>nulling</a:t>
            </a:r>
            <a:r>
              <a:rPr lang="en-US" baseline="0" dirty="0" smtClean="0"/>
              <a:t> works.</a:t>
            </a:r>
          </a:p>
          <a:p>
            <a:endParaRPr lang="en-US" baseline="0" dirty="0" smtClean="0"/>
          </a:p>
          <a:p>
            <a:r>
              <a:rPr lang="en-US" dirty="0" smtClean="0"/>
              <a:t>But, one thing worth to notice is that such</a:t>
            </a:r>
            <a:r>
              <a:rPr lang="en-US" baseline="0" dirty="0" smtClean="0"/>
              <a:t> </a:t>
            </a:r>
            <a:r>
              <a:rPr lang="en-US" baseline="0" dirty="0" err="1" smtClean="0"/>
              <a:t>nulling</a:t>
            </a:r>
            <a:r>
              <a:rPr lang="en-US" baseline="0" dirty="0" smtClean="0"/>
              <a:t> doesn’t prevent Bob’s receiver from receiving his signal.</a:t>
            </a:r>
          </a:p>
          <a:p>
            <a:pPr defTabSz="466586">
              <a:defRPr/>
            </a:pPr>
            <a:r>
              <a:rPr lang="en-US" dirty="0" smtClean="0"/>
              <a:t>This is because the channels received by Bob’s receiver are different from h1 and h2, </a:t>
            </a:r>
            <a:br>
              <a:rPr lang="en-US" dirty="0" smtClean="0"/>
            </a:br>
            <a:r>
              <a:rPr lang="en-US" dirty="0" smtClean="0"/>
              <a:t>Cancelling signals for Alice’s receiver doesn’t mean that cancelling signals for Bob’s receiver.</a:t>
            </a:r>
          </a:p>
          <a:p>
            <a:r>
              <a:rPr lang="en-US" dirty="0" smtClean="0"/>
              <a:t>That’s why Bob can transmit a packet to his receiver</a:t>
            </a:r>
            <a:r>
              <a:rPr lang="en-US" baseline="0" dirty="0" smtClean="0"/>
              <a:t>.</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a:t>
            </a:r>
            <a:r>
              <a:rPr lang="en-US" baseline="0" dirty="0" smtClean="0"/>
              <a:t> new thing  we have introduced is this transmitter compensation T(t)^{-1}.</a:t>
            </a:r>
          </a:p>
          <a:p>
            <a:endParaRPr lang="en-US" baseline="0" dirty="0" smtClean="0"/>
          </a:p>
          <a:p>
            <a:r>
              <a:rPr lang="en-US" dirty="0" smtClean="0"/>
              <a:t>So, what is this transmitter compensation?</a:t>
            </a:r>
          </a:p>
          <a:p>
            <a:endParaRPr lang="en-US" dirty="0" smtClean="0"/>
          </a:p>
          <a:p>
            <a:r>
              <a:rPr lang="en-US" dirty="0" smtClean="0"/>
              <a:t>From</a:t>
            </a:r>
            <a:r>
              <a:rPr lang="en-US" baseline="0" dirty="0" smtClean="0"/>
              <a:t> before T(t) is the diagonal matrix with the </a:t>
            </a:r>
            <a:r>
              <a:rPr lang="en-US" baseline="0" dirty="0" err="1" smtClean="0"/>
              <a:t>I’th</a:t>
            </a:r>
            <a:r>
              <a:rPr lang="en-US" baseline="0" dirty="0" smtClean="0"/>
              <a:t> diagonal element being the oscillator offset of the </a:t>
            </a:r>
            <a:r>
              <a:rPr lang="en-US" baseline="0" dirty="0" err="1" smtClean="0"/>
              <a:t>i</a:t>
            </a:r>
            <a:r>
              <a:rPr lang="en-US" baseline="0" dirty="0" smtClean="0"/>
              <a:t>^{</a:t>
            </a:r>
            <a:r>
              <a:rPr lang="en-US" baseline="0" dirty="0" err="1" smtClean="0"/>
              <a:t>th</a:t>
            </a:r>
            <a:r>
              <a:rPr lang="en-US" baseline="0" dirty="0" smtClean="0"/>
              <a:t>} </a:t>
            </a:r>
            <a:r>
              <a:rPr lang="en-US" baseline="0" dirty="0" err="1" smtClean="0"/>
              <a:t>trannsmitter</a:t>
            </a:r>
            <a:r>
              <a:rPr lang="en-US" baseline="0" dirty="0" smtClean="0"/>
              <a:t> with respect to the lead.</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111</a:t>
            </a:fld>
            <a:endParaRPr lang="en-US"/>
          </a:p>
        </p:txBody>
      </p:sp>
    </p:spTree>
    <p:extLst>
      <p:ext uri="{BB962C8B-B14F-4D97-AF65-F5344CB8AC3E}">
        <p14:creationId xmlns:p14="http://schemas.microsoft.com/office/powerpoint/2010/main" val="120373859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it is diagonal, the inverse is simply the same matrix with the reciprocals, which is nothing but the compensation for the offset from the transmitter T1.</a:t>
            </a:r>
          </a:p>
          <a:p>
            <a:endParaRPr lang="en-US" baseline="0" dirty="0" smtClean="0"/>
          </a:p>
          <a:p>
            <a:r>
              <a:rPr lang="en-US" baseline="0" dirty="0" smtClean="0"/>
              <a:t>This corresponds exactly to our intuition. </a:t>
            </a:r>
          </a:p>
          <a:p>
            <a:endParaRPr lang="en-US" baseline="0" dirty="0" smtClean="0"/>
          </a:p>
          <a:p>
            <a:r>
              <a:rPr lang="en-US" baseline="0" dirty="0" smtClean="0"/>
              <a:t>The lead AP doesn’t do anything, i.e. it multiplies its samples by 1.</a:t>
            </a:r>
          </a:p>
          <a:p>
            <a:endParaRPr lang="en-US" baseline="0" dirty="0" smtClean="0"/>
          </a:p>
          <a:p>
            <a:r>
              <a:rPr lang="en-US" baseline="0" dirty="0" smtClean="0"/>
              <a:t>And Each slave AP computes its offset relative to the lead and multiplies its sample by this offset.</a:t>
            </a:r>
          </a:p>
          <a:p>
            <a:endParaRPr lang="en-US" baseline="0" dirty="0" smtClean="0"/>
          </a:p>
          <a:p>
            <a:r>
              <a:rPr lang="en-US" baseline="0" dirty="0" smtClean="0"/>
              <a:t>Note that this scheme requires only local information. Each slave AP only needs to know its own offset from the lead. And is thus fully distributed.</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112</a:t>
            </a:fld>
            <a:endParaRPr lang="en-US"/>
          </a:p>
        </p:txBody>
      </p:sp>
    </p:spTree>
    <p:extLst>
      <p:ext uri="{BB962C8B-B14F-4D97-AF65-F5344CB8AC3E}">
        <p14:creationId xmlns:p14="http://schemas.microsoft.com/office/powerpoint/2010/main" val="366920744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the scheme</a:t>
            </a:r>
            <a:r>
              <a:rPr lang="en-US" baseline="0" dirty="0" smtClean="0"/>
              <a:t> as presented faces a serious challenge from error accumulation.</a:t>
            </a:r>
          </a:p>
          <a:p>
            <a:endParaRPr lang="en-US" baseline="0" dirty="0" smtClean="0"/>
          </a:p>
          <a:p>
            <a:r>
              <a:rPr lang="en-US" baseline="0" dirty="0" smtClean="0"/>
              <a:t>In particular, it requires very accurate estimation of the frequency offset.</a:t>
            </a:r>
          </a:p>
          <a:p>
            <a:endParaRPr lang="en-US" baseline="0" dirty="0" smtClean="0"/>
          </a:p>
          <a:p>
            <a:r>
              <a:rPr lang="en-US" baseline="0" dirty="0" smtClean="0"/>
              <a:t>Even a small error of 100 </a:t>
            </a:r>
            <a:r>
              <a:rPr lang="en-US" baseline="0" dirty="0" err="1" smtClean="0"/>
              <a:t>hz</a:t>
            </a:r>
            <a:r>
              <a:rPr lang="en-US" baseline="0" dirty="0" smtClean="0"/>
              <a:t> (10 parts per billion) – which is about three orders of magnitude more accurate than traditional oscillators – can create an error of 180 degrees – i.e. change from full alignment to full misalignment, in a short time interval of just 20 </a:t>
            </a:r>
            <a:r>
              <a:rPr lang="en-US" baseline="0" dirty="0" err="1" smtClean="0"/>
              <a:t>ms.</a:t>
            </a:r>
            <a:endParaRPr lang="en-US" baseline="0" dirty="0" smtClean="0"/>
          </a:p>
          <a:p>
            <a:endParaRPr lang="en-US" baseline="0" dirty="0" smtClean="0"/>
          </a:p>
          <a:p>
            <a:r>
              <a:rPr lang="en-US" baseline="0" dirty="0" smtClean="0"/>
              <a:t>So, how can we avoid accumulation of estimation errors?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9328706-0B46-42D5-B4C5-D2C656F13C9C}" type="slidenum">
              <a:rPr lang="en-US" smtClean="0"/>
              <a:t>113</a:t>
            </a:fld>
            <a:endParaRPr lang="en-US"/>
          </a:p>
        </p:txBody>
      </p:sp>
    </p:spTree>
    <p:extLst>
      <p:ext uri="{BB962C8B-B14F-4D97-AF65-F5344CB8AC3E}">
        <p14:creationId xmlns:p14="http://schemas.microsoft.com/office/powerpoint/2010/main" val="35054527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a:t>
            </a:r>
            <a:r>
              <a:rPr lang="en-US" baseline="0" dirty="0" smtClean="0"/>
              <a:t> is direct phase offset computation.</a:t>
            </a:r>
          </a:p>
          <a:p>
            <a:endParaRPr lang="en-US" baseline="0" dirty="0" smtClean="0"/>
          </a:p>
          <a:p>
            <a:r>
              <a:rPr lang="en-US" baseline="0" dirty="0" smtClean="0"/>
              <a:t>To understand how that works, let us go back to our old example with 2 APs and 2 clients. </a:t>
            </a:r>
          </a:p>
          <a:p>
            <a:endParaRPr lang="en-US" baseline="0" dirty="0" smtClean="0"/>
          </a:p>
          <a:p>
            <a:r>
              <a:rPr lang="en-US" baseline="0" dirty="0" smtClean="0"/>
              <a:t>Let us examine the channel between the lead AP and slave AP2, which we denote as h2 lead, and look at it as a function of time.</a:t>
            </a:r>
          </a:p>
          <a:p>
            <a:endParaRPr lang="en-US" baseline="0" dirty="0" smtClean="0"/>
          </a:p>
          <a:p>
            <a:r>
              <a:rPr lang="en-US" baseline="0" dirty="0" smtClean="0"/>
              <a:t>H2lead(t) is nothing but h2lead * accumulated phase offset between the slave AP and the lead AP.</a:t>
            </a:r>
          </a:p>
          <a:p>
            <a:endParaRPr lang="en-US" baseline="0" dirty="0" smtClean="0"/>
          </a:p>
          <a:p>
            <a:r>
              <a:rPr lang="en-US" baseline="0" dirty="0" smtClean="0"/>
              <a:t>Thus, we can directly compute the accumulated phase at each slave simply by measuring the channel from the lead.</a:t>
            </a:r>
          </a:p>
          <a:p>
            <a:endParaRPr lang="en-US" baseline="0" dirty="0" smtClean="0"/>
          </a:p>
          <a:p>
            <a:r>
              <a:rPr lang="en-US" baseline="0" dirty="0" smtClean="0"/>
              <a:t>And how does the slave compute this channel?</a:t>
            </a:r>
          </a:p>
          <a:p>
            <a:endParaRPr lang="en-US" baseline="0" dirty="0" smtClean="0"/>
          </a:p>
          <a:p>
            <a:r>
              <a:rPr lang="en-US" baseline="0" dirty="0" smtClean="0"/>
              <a:t>The lead simply prefixes each transmission with a sync symbol. The sync symbol is used by the slaves for measuring the channel from the lead.</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114</a:t>
            </a:fld>
            <a:endParaRPr lang="en-US"/>
          </a:p>
        </p:txBody>
      </p:sp>
    </p:spTree>
    <p:extLst>
      <p:ext uri="{BB962C8B-B14F-4D97-AF65-F5344CB8AC3E}">
        <p14:creationId xmlns:p14="http://schemas.microsoft.com/office/powerpoint/2010/main" val="404204431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a:t>
            </a:r>
            <a:r>
              <a:rPr lang="en-US" baseline="0" dirty="0" smtClean="0"/>
              <a:t> is direct phase offset computation.</a:t>
            </a:r>
          </a:p>
          <a:p>
            <a:endParaRPr lang="en-US" baseline="0" dirty="0" smtClean="0"/>
          </a:p>
          <a:p>
            <a:r>
              <a:rPr lang="en-US" baseline="0" dirty="0" smtClean="0"/>
              <a:t>To understand how that works, let us go back to our old example with 2 APs and 2 clients. </a:t>
            </a:r>
          </a:p>
          <a:p>
            <a:endParaRPr lang="en-US" baseline="0" dirty="0" smtClean="0"/>
          </a:p>
          <a:p>
            <a:r>
              <a:rPr lang="en-US" baseline="0" dirty="0" smtClean="0"/>
              <a:t>Let us examine the channel between the lead AP and slave AP2, which we denote as h2 lead, and look at it as a function of time.</a:t>
            </a:r>
          </a:p>
          <a:p>
            <a:endParaRPr lang="en-US" baseline="0" dirty="0" smtClean="0"/>
          </a:p>
          <a:p>
            <a:r>
              <a:rPr lang="en-US" baseline="0" dirty="0" smtClean="0"/>
              <a:t>H2lead(t) is nothing but h2lead * accumulated phase offset between the slave AP and the lead AP.</a:t>
            </a:r>
          </a:p>
          <a:p>
            <a:endParaRPr lang="en-US" baseline="0" dirty="0" smtClean="0"/>
          </a:p>
          <a:p>
            <a:r>
              <a:rPr lang="en-US" baseline="0" dirty="0" smtClean="0"/>
              <a:t>Thus, we can directly compute the accumulated phase at each slave simply by measuring the channel from the lead.</a:t>
            </a:r>
          </a:p>
          <a:p>
            <a:endParaRPr lang="en-US" baseline="0" dirty="0" smtClean="0"/>
          </a:p>
          <a:p>
            <a:r>
              <a:rPr lang="en-US" baseline="0" dirty="0" smtClean="0"/>
              <a:t>And how does the slave compute this channel?</a:t>
            </a:r>
          </a:p>
          <a:p>
            <a:endParaRPr lang="en-US" baseline="0" dirty="0" smtClean="0"/>
          </a:p>
          <a:p>
            <a:r>
              <a:rPr lang="en-US" baseline="0" dirty="0" smtClean="0"/>
              <a:t>The lead simply prefixes each transmission with a sync symbol. The sync symbol is used by the slaves for measuring the channel from the lead.</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115</a:t>
            </a:fld>
            <a:endParaRPr lang="en-US"/>
          </a:p>
        </p:txBody>
      </p:sp>
    </p:spTree>
    <p:extLst>
      <p:ext uri="{BB962C8B-B14F-4D97-AF65-F5344CB8AC3E}">
        <p14:creationId xmlns:p14="http://schemas.microsoft.com/office/powerpoint/2010/main" val="404204431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answer</a:t>
            </a:r>
            <a:r>
              <a:rPr lang="en-US" baseline="0" dirty="0" smtClean="0"/>
              <a:t> is direct phase offset computation.</a:t>
            </a:r>
          </a:p>
          <a:p>
            <a:endParaRPr lang="en-US" baseline="0" dirty="0" smtClean="0"/>
          </a:p>
          <a:p>
            <a:r>
              <a:rPr lang="en-US" baseline="0" dirty="0" smtClean="0"/>
              <a:t>To understand how that works, let us go back to our old example with 2 APs and 2 clients. </a:t>
            </a:r>
          </a:p>
          <a:p>
            <a:endParaRPr lang="en-US" baseline="0" dirty="0" smtClean="0"/>
          </a:p>
          <a:p>
            <a:r>
              <a:rPr lang="en-US" baseline="0" dirty="0" smtClean="0"/>
              <a:t>Let us examine the channel between the lead AP and slave AP2, which we denote as h2 lead, and look at it as a function of time.</a:t>
            </a:r>
          </a:p>
          <a:p>
            <a:endParaRPr lang="en-US" baseline="0" dirty="0" smtClean="0"/>
          </a:p>
          <a:p>
            <a:r>
              <a:rPr lang="en-US" baseline="0" dirty="0" smtClean="0"/>
              <a:t>H2lead(t) is nothing but h2lead * accumulated phase offset between the slave AP and the lead AP.</a:t>
            </a:r>
          </a:p>
          <a:p>
            <a:endParaRPr lang="en-US" baseline="0" dirty="0" smtClean="0"/>
          </a:p>
          <a:p>
            <a:r>
              <a:rPr lang="en-US" baseline="0" dirty="0" smtClean="0"/>
              <a:t>Thus, we can directly compute the accumulated phase at each slave simply by measuring the channel from the lead.</a:t>
            </a:r>
          </a:p>
          <a:p>
            <a:endParaRPr lang="en-US" baseline="0" dirty="0" smtClean="0"/>
          </a:p>
          <a:p>
            <a:r>
              <a:rPr lang="en-US" baseline="0" dirty="0" smtClean="0"/>
              <a:t>And how does the slave compute this channel?</a:t>
            </a:r>
          </a:p>
          <a:p>
            <a:endParaRPr lang="en-US" baseline="0" dirty="0" smtClean="0"/>
          </a:p>
          <a:p>
            <a:r>
              <a:rPr lang="en-US" baseline="0" dirty="0" smtClean="0"/>
              <a:t>The lead simply prefixes each transmission with a sync symbol. The sync symbol is used by the slaves for measuring the channel from the lead.</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116</a:t>
            </a:fld>
            <a:endParaRPr lang="en-US"/>
          </a:p>
        </p:txBody>
      </p:sp>
    </p:spTree>
    <p:extLst>
      <p:ext uri="{BB962C8B-B14F-4D97-AF65-F5344CB8AC3E}">
        <p14:creationId xmlns:p14="http://schemas.microsoft.com/office/powerpoint/2010/main" val="40420443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119</a:t>
            </a:fld>
            <a:endParaRPr lang="en-US"/>
          </a:p>
        </p:txBody>
      </p:sp>
    </p:spTree>
    <p:extLst>
      <p:ext uri="{BB962C8B-B14F-4D97-AF65-F5344CB8AC3E}">
        <p14:creationId xmlns:p14="http://schemas.microsoft.com/office/powerpoint/2010/main" val="36692074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120</a:t>
            </a:fld>
            <a:endParaRPr lang="en-US"/>
          </a:p>
        </p:txBody>
      </p:sp>
    </p:spTree>
    <p:extLst>
      <p:ext uri="{BB962C8B-B14F-4D97-AF65-F5344CB8AC3E}">
        <p14:creationId xmlns:p14="http://schemas.microsoft.com/office/powerpoint/2010/main" val="366920744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can refine </a:t>
            </a:r>
            <a:r>
              <a:rPr lang="en-US" dirty="0" err="1" smtClean="0"/>
              <a:t>MegaMIMO’s</a:t>
            </a:r>
            <a:r>
              <a:rPr lang="en-US" dirty="0" smtClean="0"/>
              <a:t> protocol</a:t>
            </a:r>
            <a:r>
              <a:rPr lang="en-US" baseline="0" dirty="0" smtClean="0"/>
              <a:t> as follows.</a:t>
            </a:r>
          </a:p>
          <a:p>
            <a:endParaRPr lang="en-US" baseline="0" dirty="0" smtClean="0"/>
          </a:p>
          <a:p>
            <a:r>
              <a:rPr lang="en-US" baseline="0" dirty="0" smtClean="0"/>
              <a:t>As before, it consists of a channel measurement phase followed by multiple data transmission phases.</a:t>
            </a:r>
          </a:p>
          <a:p>
            <a:endParaRPr lang="en-US" baseline="0" dirty="0" smtClean="0"/>
          </a:p>
          <a:p>
            <a:r>
              <a:rPr lang="en-US" baseline="0" dirty="0" smtClean="0"/>
              <a:t>During channel measurement, the APs measure the channels to clients as before.</a:t>
            </a:r>
          </a:p>
          <a:p>
            <a:endParaRPr lang="en-US" baseline="0" dirty="0" smtClean="0"/>
          </a:p>
          <a:p>
            <a:r>
              <a:rPr lang="en-US" baseline="0" dirty="0" smtClean="0"/>
              <a:t>Instead of measuring frequency offset, each slave AP measures its channel from the master.</a:t>
            </a:r>
          </a:p>
          <a:p>
            <a:endParaRPr lang="en-US" baseline="0" dirty="0" smtClean="0"/>
          </a:p>
          <a:p>
            <a:endParaRPr lang="en-US" baseline="0" dirty="0" smtClean="0"/>
          </a:p>
          <a:p>
            <a:r>
              <a:rPr lang="en-US" baseline="0" dirty="0" smtClean="0"/>
              <a:t>In the data transmission phase:</a:t>
            </a:r>
          </a:p>
          <a:p>
            <a:endParaRPr lang="en-US" baseline="0" dirty="0" smtClean="0"/>
          </a:p>
          <a:p>
            <a:r>
              <a:rPr lang="en-US" baseline="0" dirty="0" smtClean="0"/>
              <a:t>Again, each AP computes its </a:t>
            </a:r>
            <a:r>
              <a:rPr lang="en-US" baseline="0" dirty="0" err="1" smtClean="0"/>
              <a:t>beamforming</a:t>
            </a:r>
            <a:r>
              <a:rPr lang="en-US" baseline="0" dirty="0" smtClean="0"/>
              <a:t> signal as H^{-1}x as usual.</a:t>
            </a:r>
          </a:p>
          <a:p>
            <a:endParaRPr lang="en-US" baseline="0" dirty="0" smtClean="0"/>
          </a:p>
          <a:p>
            <a:r>
              <a:rPr lang="en-US" baseline="0" dirty="0" smtClean="0"/>
              <a:t>Each slave AP measures its new channel from the master and uses that to compute the accumulated phase offset. It then corrects the </a:t>
            </a:r>
            <a:r>
              <a:rPr lang="en-US" baseline="0" dirty="0" err="1" smtClean="0"/>
              <a:t>beamforming</a:t>
            </a:r>
            <a:r>
              <a:rPr lang="en-US" baseline="0" dirty="0" smtClean="0"/>
              <a:t> signal by this quantity.</a:t>
            </a:r>
          </a:p>
        </p:txBody>
      </p:sp>
      <p:sp>
        <p:nvSpPr>
          <p:cNvPr id="4" name="Slide Number Placeholder 3"/>
          <p:cNvSpPr>
            <a:spLocks noGrp="1"/>
          </p:cNvSpPr>
          <p:nvPr>
            <p:ph type="sldNum" sz="quarter" idx="10"/>
          </p:nvPr>
        </p:nvSpPr>
        <p:spPr/>
        <p:txBody>
          <a:bodyPr/>
          <a:lstStyle/>
          <a:p>
            <a:fld id="{F9328706-0B46-42D5-B4C5-D2C656F13C9C}" type="slidenum">
              <a:rPr lang="en-US" smtClean="0"/>
              <a:t>121</a:t>
            </a:fld>
            <a:endParaRPr lang="en-US"/>
          </a:p>
        </p:txBody>
      </p:sp>
    </p:spTree>
    <p:extLst>
      <p:ext uri="{BB962C8B-B14F-4D97-AF65-F5344CB8AC3E}">
        <p14:creationId xmlns:p14="http://schemas.microsoft.com/office/powerpoint/2010/main" val="104073739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enhancements to this basic protocol.</a:t>
            </a:r>
          </a:p>
          <a:p>
            <a:endParaRPr lang="en-US" dirty="0" smtClean="0"/>
          </a:p>
          <a:p>
            <a:pPr marL="228600" indent="-228600">
              <a:buAutoNum type="arabicPeriod"/>
            </a:pPr>
            <a:r>
              <a:rPr lang="en-US" dirty="0" smtClean="0"/>
              <a:t>In this system, we measure the channels to</a:t>
            </a:r>
            <a:r>
              <a:rPr lang="en-US" baseline="0" dirty="0" smtClean="0"/>
              <a:t> all clients at the same time. In a real system, clients enter and leave at different times. And we don’t want to trigger a full re-measurement of all channels to all clients every time a new client arrives. We therefore decouple channel measurements across clients so that we can measure channels independently to different clients.</a:t>
            </a:r>
          </a:p>
          <a:p>
            <a:pPr marL="0" indent="0">
              <a:buNone/>
            </a:pPr>
            <a:endParaRPr lang="en-US" baseline="0" dirty="0" smtClean="0"/>
          </a:p>
          <a:p>
            <a:pPr marL="0" indent="0">
              <a:buNone/>
            </a:pPr>
            <a:r>
              <a:rPr lang="en-US" baseline="0" dirty="0" smtClean="0"/>
              <a:t>2. We’ve described the use of </a:t>
            </a:r>
            <a:r>
              <a:rPr lang="en-US" baseline="0" dirty="0" err="1" smtClean="0"/>
              <a:t>MegaMIMO</a:t>
            </a:r>
            <a:r>
              <a:rPr lang="en-US" baseline="0" dirty="0" smtClean="0"/>
              <a:t> for multiplexing to many receivers in this talk. At low SNRs, we would like to use </a:t>
            </a:r>
            <a:r>
              <a:rPr lang="en-US" baseline="0" dirty="0" err="1" smtClean="0"/>
              <a:t>MegaMIMO</a:t>
            </a:r>
            <a:r>
              <a:rPr lang="en-US" baseline="0" dirty="0" smtClean="0"/>
              <a:t> to strengthen the signal at a single receiver i.e. for diversity.</a:t>
            </a:r>
          </a:p>
          <a:p>
            <a:pPr marL="0" inden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 We also show to make </a:t>
            </a:r>
            <a:r>
              <a:rPr lang="en-US" baseline="0" dirty="0" err="1" smtClean="0"/>
              <a:t>MegaMIMO’s</a:t>
            </a:r>
            <a:r>
              <a:rPr lang="en-US" baseline="0" dirty="0" smtClean="0"/>
              <a:t> synchronization and channel measurement work with off the shelf 802.11n clients. This allows us to use </a:t>
            </a:r>
            <a:r>
              <a:rPr lang="en-US" baseline="0" dirty="0" err="1" smtClean="0"/>
              <a:t>MegaMIMO</a:t>
            </a:r>
            <a:r>
              <a:rPr lang="en-US" baseline="0" dirty="0" smtClean="0"/>
              <a:t> with changes only to APs, and therefore makes it amenable to deployment in today’s networks. I am not going to show how we build this, but I will show you our results with 802.11n cards.</a:t>
            </a:r>
          </a:p>
          <a:p>
            <a:pPr marL="0" indent="0">
              <a:buNone/>
            </a:pPr>
            <a:endParaRPr lang="en-US" baseline="0" dirty="0" smtClean="0"/>
          </a:p>
          <a:p>
            <a:pPr marL="0" indent="0">
              <a:buNone/>
            </a:pPr>
            <a:endParaRPr lang="en-US" baseline="0" dirty="0" smtClean="0"/>
          </a:p>
          <a:p>
            <a:pPr marL="0" indent="0">
              <a:buNone/>
            </a:pPr>
            <a:r>
              <a:rPr lang="en-US" baseline="0" dirty="0" smtClean="0"/>
              <a:t>We don’t address these in the talk, but the details are described in the paper.</a:t>
            </a:r>
          </a:p>
        </p:txBody>
      </p:sp>
      <p:sp>
        <p:nvSpPr>
          <p:cNvPr id="4" name="Slide Number Placeholder 3"/>
          <p:cNvSpPr>
            <a:spLocks noGrp="1"/>
          </p:cNvSpPr>
          <p:nvPr>
            <p:ph type="sldNum" sz="quarter" idx="10"/>
          </p:nvPr>
        </p:nvSpPr>
        <p:spPr/>
        <p:txBody>
          <a:bodyPr/>
          <a:lstStyle/>
          <a:p>
            <a:fld id="{F9328706-0B46-42D5-B4C5-D2C656F13C9C}" type="slidenum">
              <a:rPr lang="en-US" smtClean="0"/>
              <a:t>122</a:t>
            </a:fld>
            <a:endParaRPr lang="en-US"/>
          </a:p>
        </p:txBody>
      </p:sp>
    </p:spTree>
    <p:extLst>
      <p:ext uri="{BB962C8B-B14F-4D97-AF65-F5344CB8AC3E}">
        <p14:creationId xmlns:p14="http://schemas.microsoft.com/office/powerpoint/2010/main" val="92569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far, we have an answer to our question.</a:t>
            </a:r>
          </a:p>
          <a:p>
            <a:r>
              <a:rPr lang="en-US" baseline="0" dirty="0" smtClean="0"/>
              <a:t>To transmit without interfering with ongoing transmission, we can use </a:t>
            </a:r>
            <a:r>
              <a:rPr lang="en-US" baseline="0" dirty="0" err="1" smtClean="0"/>
              <a:t>nulling</a:t>
            </a:r>
            <a:r>
              <a:rPr lang="en-US" baseline="0" dirty="0" smtClean="0"/>
              <a:t> and now we know how to null the signals.</a:t>
            </a:r>
          </a:p>
          <a:p>
            <a:endParaRPr lang="en-US" baseline="0" dirty="0" smtClean="0"/>
          </a:p>
          <a:p>
            <a:r>
              <a:rPr lang="en-US" baseline="0" dirty="0" smtClean="0"/>
              <a:t>But are we done?</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 it in an</a:t>
            </a:r>
            <a:r>
              <a:rPr lang="en-US" baseline="0" dirty="0" smtClean="0"/>
              <a:t> indoor </a:t>
            </a:r>
            <a:r>
              <a:rPr lang="en-US" baseline="0" dirty="0" err="1" smtClean="0"/>
              <a:t>testbed</a:t>
            </a:r>
            <a:r>
              <a:rPr lang="en-US" baseline="0" dirty="0" smtClean="0"/>
              <a:t> similar to a dense conference room style deployment.</a:t>
            </a:r>
          </a:p>
          <a:p>
            <a:endParaRPr lang="en-US" baseline="0" dirty="0" smtClean="0"/>
          </a:p>
          <a:p>
            <a:r>
              <a:rPr lang="en-US" baseline="0" dirty="0" smtClean="0"/>
              <a:t>The blue squares are APs, around the edge of the room.</a:t>
            </a:r>
          </a:p>
          <a:p>
            <a:endParaRPr lang="en-US" baseline="0" dirty="0" smtClean="0"/>
          </a:p>
          <a:p>
            <a:r>
              <a:rPr lang="en-US" baseline="0" dirty="0" smtClean="0"/>
              <a:t>And the red circles are clients, distributed around the room.</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125</a:t>
            </a:fld>
            <a:endParaRPr lang="en-US"/>
          </a:p>
        </p:txBody>
      </p:sp>
    </p:spTree>
    <p:extLst>
      <p:ext uri="{BB962C8B-B14F-4D97-AF65-F5344CB8AC3E}">
        <p14:creationId xmlns:p14="http://schemas.microsoft.com/office/powerpoint/2010/main" val="8829028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127</a:t>
            </a:fld>
            <a:endParaRPr lang="en-US"/>
          </a:p>
        </p:txBody>
      </p:sp>
    </p:spTree>
    <p:extLst>
      <p:ext uri="{BB962C8B-B14F-4D97-AF65-F5344CB8AC3E}">
        <p14:creationId xmlns:p14="http://schemas.microsoft.com/office/powerpoint/2010/main" val="56741787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 us see 802.11.</a:t>
            </a:r>
          </a:p>
          <a:p>
            <a:endParaRPr lang="en-US" baseline="0" dirty="0" smtClean="0"/>
          </a:p>
          <a:p>
            <a:r>
              <a:rPr lang="en-US" baseline="0" dirty="0" smtClean="0"/>
              <a:t>As we can see the total network throughput stays the same in 802.11 independent of the number of users. What this means is that each user gets a lesser and less share of the medium as the number of users increases.</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128</a:t>
            </a:fld>
            <a:endParaRPr lang="en-US"/>
          </a:p>
        </p:txBody>
      </p:sp>
    </p:spTree>
    <p:extLst>
      <p:ext uri="{BB962C8B-B14F-4D97-AF65-F5344CB8AC3E}">
        <p14:creationId xmlns:p14="http://schemas.microsoft.com/office/powerpoint/2010/main" val="125599069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a:t>
            </a:r>
            <a:r>
              <a:rPr lang="en-US" dirty="0" err="1" smtClean="0"/>
              <a:t>MegaMIMO</a:t>
            </a:r>
            <a:r>
              <a:rPr lang="en-US" dirty="0" smtClean="0"/>
              <a:t>.</a:t>
            </a:r>
          </a:p>
          <a:p>
            <a:endParaRPr lang="en-US" dirty="0" smtClean="0"/>
          </a:p>
          <a:p>
            <a:r>
              <a:rPr lang="en-US" dirty="0" err="1" smtClean="0"/>
              <a:t>MegaMIMO’s</a:t>
            </a:r>
            <a:r>
              <a:rPr lang="en-US" dirty="0" smtClean="0"/>
              <a:t> distributed </a:t>
            </a:r>
            <a:r>
              <a:rPr lang="en-US" dirty="0" err="1" smtClean="0"/>
              <a:t>beamforming</a:t>
            </a:r>
            <a:r>
              <a:rPr lang="en-US" baseline="0" dirty="0" smtClean="0"/>
              <a:t> allows it to scale the network throughput linearly as the number of APs increases.</a:t>
            </a:r>
            <a:endParaRPr lang="en-US" dirty="0" smtClean="0"/>
          </a:p>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129</a:t>
            </a:fld>
            <a:endParaRPr lang="en-US"/>
          </a:p>
        </p:txBody>
      </p:sp>
    </p:spTree>
    <p:extLst>
      <p:ext uri="{BB962C8B-B14F-4D97-AF65-F5344CB8AC3E}">
        <p14:creationId xmlns:p14="http://schemas.microsoft.com/office/powerpoint/2010/main" val="316298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000000"/>
                </a:solidFill>
              </a:rPr>
              <a:t>What if we have more </a:t>
            </a:r>
            <a:r>
              <a:rPr lang="en-US" baseline="0" dirty="0" err="1" smtClean="0">
                <a:solidFill>
                  <a:srgbClr val="000000"/>
                </a:solidFill>
              </a:rPr>
              <a:t>mimo</a:t>
            </a:r>
            <a:r>
              <a:rPr lang="en-US" baseline="0" dirty="0" smtClean="0">
                <a:solidFill>
                  <a:srgbClr val="000000"/>
                </a:solidFill>
              </a:rPr>
              <a:t> nodes, like Chris, who also wants to transmit concurrently</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586">
              <a:defRPr/>
            </a:pPr>
            <a:r>
              <a:rPr lang="en-US" baseline="0" dirty="0" smtClean="0">
                <a:solidFill>
                  <a:srgbClr val="000000"/>
                </a:solidFill>
              </a:rPr>
              <a:t>Can we just use </a:t>
            </a:r>
            <a:r>
              <a:rPr lang="en-US" baseline="0" dirty="0" err="1" smtClean="0">
                <a:solidFill>
                  <a:srgbClr val="000000"/>
                </a:solidFill>
              </a:rPr>
              <a:t>nulling</a:t>
            </a:r>
            <a:r>
              <a:rPr lang="en-US" baseline="0" dirty="0" smtClean="0">
                <a:solidFill>
                  <a:srgbClr val="000000"/>
                </a:solidFill>
              </a:rPr>
              <a:t> to allow Chris to transmit without interfering with either Alice’s receiver or Bob’s receiver?</a:t>
            </a:r>
          </a:p>
          <a:p>
            <a:endParaRPr lang="en-US" baseline="0" dirty="0" smtClean="0">
              <a:solidFill>
                <a:srgbClr val="000000"/>
              </a:solidFill>
            </a:endParaRPr>
          </a:p>
          <a:p>
            <a:r>
              <a:rPr lang="en-US" baseline="0" dirty="0" smtClean="0">
                <a:solidFill>
                  <a:srgbClr val="000000"/>
                </a:solidFill>
              </a:rPr>
              <a:t>Unfortunately, the answer is no. </a:t>
            </a:r>
          </a:p>
          <a:p>
            <a:r>
              <a:rPr lang="en-US" baseline="0" dirty="0" smtClean="0">
                <a:solidFill>
                  <a:srgbClr val="000000"/>
                </a:solidFill>
              </a:rPr>
              <a:t/>
            </a:r>
            <a:br>
              <a:rPr lang="en-US" baseline="0" dirty="0" smtClean="0">
                <a:solidFill>
                  <a:srgbClr val="000000"/>
                </a:solidFill>
              </a:rPr>
            </a:br>
            <a:r>
              <a:rPr lang="en-US" baseline="0" dirty="0" smtClean="0">
                <a:solidFill>
                  <a:srgbClr val="000000"/>
                </a:solidFill>
              </a:rPr>
              <a:t>Turns out that when we want to support more concurrent transmissions, </a:t>
            </a:r>
            <a:r>
              <a:rPr lang="en-US" baseline="0" dirty="0" err="1" smtClean="0">
                <a:solidFill>
                  <a:srgbClr val="000000"/>
                </a:solidFill>
              </a:rPr>
              <a:t>nulling</a:t>
            </a:r>
            <a:r>
              <a:rPr lang="en-US" baseline="0" dirty="0" smtClean="0">
                <a:solidFill>
                  <a:srgbClr val="000000"/>
                </a:solidFill>
              </a:rPr>
              <a:t> alone is not enough.</a:t>
            </a:r>
          </a:p>
          <a:p>
            <a:endParaRPr lang="en-US" baseline="0" dirty="0" smtClean="0">
              <a:solidFill>
                <a:srgbClr val="000000"/>
              </a:solidFill>
            </a:endParaRPr>
          </a:p>
          <a:p>
            <a:r>
              <a:rPr lang="en-US" baseline="0" dirty="0" smtClean="0">
                <a:solidFill>
                  <a:srgbClr val="000000"/>
                </a:solidFill>
              </a:rPr>
              <a:t>For example, if Chris wants </a:t>
            </a:r>
            <a:r>
              <a:rPr lang="en-US" dirty="0" smtClean="0">
                <a:solidFill>
                  <a:srgbClr val="000000"/>
                </a:solidFill>
              </a:rPr>
              <a:t>to transmit concurrently, he should not interfere with both Alice’s receiver and Bob’s receiver.</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13203"/>
            <a:ext cx="5618480" cy="4189095"/>
          </a:xfrm>
        </p:spPr>
        <p:txBody>
          <a:bodyPr>
            <a:normAutofit/>
          </a:bodyPr>
          <a:lstStyle/>
          <a:p>
            <a:r>
              <a:rPr lang="en-US" baseline="0" dirty="0" smtClean="0">
                <a:solidFill>
                  <a:srgbClr val="000000"/>
                </a:solidFill>
              </a:rPr>
              <a:t>To do that, Chris will need to cancel his signals for three antennas, one at Alice’s receiver and two at Bob’s receiver.</a:t>
            </a:r>
          </a:p>
          <a:p>
            <a:endParaRPr lang="en-US" baseline="0" dirty="0" smtClean="0">
              <a:solidFill>
                <a:srgbClr val="000000"/>
              </a:solidFill>
            </a:endParaRPr>
          </a:p>
          <a:p>
            <a:r>
              <a:rPr lang="en-US" baseline="0" dirty="0" smtClean="0">
                <a:solidFill>
                  <a:srgbClr val="000000"/>
                </a:solidFill>
              </a:rPr>
              <a:t>The bad news is it is not doable.</a:t>
            </a:r>
          </a:p>
          <a:p>
            <a:endParaRPr lang="en-US" baseline="0" dirty="0" smtClean="0">
              <a:solidFill>
                <a:srgbClr val="000000"/>
              </a:solidFill>
            </a:endParaRPr>
          </a:p>
          <a:p>
            <a:r>
              <a:rPr lang="en-US" baseline="0" dirty="0" smtClean="0">
                <a:solidFill>
                  <a:srgbClr val="000000"/>
                </a:solidFill>
              </a:rPr>
              <a:t>This is because </a:t>
            </a:r>
            <a:r>
              <a:rPr lang="en-US" dirty="0" smtClean="0">
                <a:solidFill>
                  <a:srgbClr val="000000"/>
                </a:solidFill>
              </a:rPr>
              <a:t>a 3</a:t>
            </a:r>
            <a:r>
              <a:rPr lang="en-US" baseline="0" dirty="0" smtClean="0">
                <a:solidFill>
                  <a:srgbClr val="000000"/>
                </a:solidFill>
              </a:rPr>
              <a:t>-antenna transmitter cannot null his signals at 3 receive antennas.</a:t>
            </a:r>
          </a:p>
          <a:p>
            <a:endParaRPr lang="en-US" baseline="0" dirty="0" smtClean="0">
              <a:solidFill>
                <a:srgbClr val="000000"/>
              </a:solidFill>
            </a:endParaRPr>
          </a:p>
          <a:p>
            <a:r>
              <a:rPr lang="en-US" baseline="0" dirty="0" smtClean="0">
                <a:solidFill>
                  <a:srgbClr val="000000"/>
                </a:solidFill>
              </a:rPr>
              <a:t>Let’s see why.</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solidFill>
                  <a:srgbClr val="000000"/>
                </a:solidFill>
              </a:rPr>
              <a:t>If Chris wants to transmit a packet </a:t>
            </a:r>
            <a:r>
              <a:rPr lang="en-US" baseline="0" dirty="0" err="1" smtClean="0">
                <a:solidFill>
                  <a:srgbClr val="000000"/>
                </a:solidFill>
              </a:rPr>
              <a:t>z</a:t>
            </a:r>
            <a:r>
              <a:rPr lang="en-US" baseline="0" dirty="0" smtClean="0">
                <a:solidFill>
                  <a:srgbClr val="000000"/>
                </a:solidFill>
              </a:rPr>
              <a:t>, as before, he can transmit a weight version of the signal </a:t>
            </a:r>
            <a:r>
              <a:rPr lang="en-US" baseline="0" dirty="0" err="1" smtClean="0">
                <a:solidFill>
                  <a:srgbClr val="000000"/>
                </a:solidFill>
              </a:rPr>
              <a:t>z</a:t>
            </a:r>
            <a:r>
              <a:rPr lang="en-US" baseline="0" dirty="0" smtClean="0">
                <a:solidFill>
                  <a:srgbClr val="000000"/>
                </a:solidFill>
              </a:rPr>
              <a:t>. </a:t>
            </a:r>
          </a:p>
          <a:p>
            <a:endParaRPr lang="en-US" baseline="0" dirty="0" smtClean="0">
              <a:solidFill>
                <a:srgbClr val="000000"/>
              </a:solidFill>
            </a:endParaRPr>
          </a:p>
          <a:p>
            <a:r>
              <a:rPr lang="en-US" baseline="0" dirty="0" smtClean="0">
                <a:solidFill>
                  <a:srgbClr val="000000"/>
                </a:solidFill>
              </a:rPr>
              <a:t>We can write the </a:t>
            </a:r>
            <a:r>
              <a:rPr lang="en-US" baseline="0" dirty="0" err="1" smtClean="0">
                <a:solidFill>
                  <a:srgbClr val="000000"/>
                </a:solidFill>
              </a:rPr>
              <a:t>nulling</a:t>
            </a:r>
            <a:r>
              <a:rPr lang="en-US" baseline="0" dirty="0" smtClean="0">
                <a:solidFill>
                  <a:srgbClr val="000000"/>
                </a:solidFill>
              </a:rPr>
              <a:t> equations.</a:t>
            </a:r>
          </a:p>
          <a:p>
            <a:r>
              <a:rPr lang="en-US" baseline="0" dirty="0" smtClean="0">
                <a:solidFill>
                  <a:srgbClr val="000000"/>
                </a:solidFill>
              </a:rPr>
              <a:t>We will have one equation for each antenna we want to null the signal, which should be set to 0.</a:t>
            </a:r>
          </a:p>
          <a:p>
            <a:endParaRPr lang="en-US" baseline="0" dirty="0" smtClean="0">
              <a:solidFill>
                <a:srgbClr val="000000"/>
              </a:solidFill>
            </a:endParaRPr>
          </a:p>
          <a:p>
            <a:r>
              <a:rPr lang="en-US" baseline="0" dirty="0" smtClean="0">
                <a:solidFill>
                  <a:srgbClr val="000000"/>
                </a:solidFill>
              </a:rPr>
              <a:t>We don’t need to worry about these equations, because the details are not </a:t>
            </a:r>
            <a:r>
              <a:rPr lang="en-US" dirty="0" smtClean="0">
                <a:solidFill>
                  <a:srgbClr val="000000"/>
                </a:solidFill>
              </a:rPr>
              <a:t>so </a:t>
            </a:r>
            <a:r>
              <a:rPr lang="en-US" baseline="0" dirty="0" smtClean="0">
                <a:solidFill>
                  <a:srgbClr val="000000"/>
                </a:solidFill>
              </a:rPr>
              <a:t>important.</a:t>
            </a:r>
          </a:p>
          <a:p>
            <a:r>
              <a:rPr lang="en-US" baseline="0" dirty="0" smtClean="0">
                <a:solidFill>
                  <a:srgbClr val="000000"/>
                </a:solidFill>
              </a:rPr>
              <a:t>The important thing is that the only solution for these equation is to set all variables to 0, which means that Chris is not transmitting at all.</a:t>
            </a:r>
          </a:p>
          <a:p>
            <a:r>
              <a:rPr lang="en-US" baseline="0" dirty="0" smtClean="0">
                <a:solidFill>
                  <a:srgbClr val="000000"/>
                </a:solidFill>
              </a:rPr>
              <a:t>Clearly, this solution is clearly not what we want, because this means that Chris cannot transmit anything to his receiver.</a:t>
            </a:r>
          </a:p>
          <a:p>
            <a:r>
              <a:rPr lang="en-US" dirty="0" smtClean="0">
                <a:solidFill>
                  <a:srgbClr val="000000"/>
                </a:solidFill>
              </a:rPr>
              <a:t>This is why </a:t>
            </a:r>
            <a:r>
              <a:rPr lang="en-US" dirty="0" err="1" smtClean="0">
                <a:solidFill>
                  <a:srgbClr val="000000"/>
                </a:solidFill>
              </a:rPr>
              <a:t>nulling</a:t>
            </a:r>
            <a:r>
              <a:rPr lang="en-US" dirty="0" smtClean="0">
                <a:solidFill>
                  <a:srgbClr val="000000"/>
                </a:solidFill>
              </a:rPr>
              <a:t> doesn’t work</a:t>
            </a:r>
            <a:r>
              <a:rPr lang="en-US" baseline="0" dirty="0" smtClean="0">
                <a:solidFill>
                  <a:srgbClr val="000000"/>
                </a:solidFill>
              </a:rPr>
              <a:t>.</a:t>
            </a:r>
          </a:p>
          <a:p>
            <a:endParaRPr lang="en-US" baseline="0" dirty="0" smtClean="0">
              <a:solidFill>
                <a:srgbClr val="000000"/>
              </a:solidFill>
            </a:endParaRPr>
          </a:p>
          <a:p>
            <a:endParaRPr lang="en-US" baseline="0" dirty="0" smtClean="0">
              <a:solidFill>
                <a:srgbClr val="000000"/>
              </a:solidFill>
            </a:endParaRPr>
          </a:p>
          <a:p>
            <a:r>
              <a:rPr lang="en-US" baseline="0" dirty="0" smtClean="0">
                <a:solidFill>
                  <a:srgbClr val="000000"/>
                </a:solidFill>
              </a:rPr>
              <a:t>But, are we doomed? Is there any way to get three concurrent transmissions?</a:t>
            </a:r>
          </a:p>
          <a:p>
            <a:endParaRPr lang="en-US" baseline="0" dirty="0" smtClean="0">
              <a:solidFill>
                <a:srgbClr val="000000"/>
              </a:solidFill>
            </a:endParaRPr>
          </a:p>
          <a:p>
            <a:r>
              <a:rPr lang="en-US" baseline="0" dirty="0" smtClean="0">
                <a:solidFill>
                  <a:srgbClr val="000000"/>
                </a:solidFill>
              </a:rPr>
              <a:t>The reason why </a:t>
            </a:r>
            <a:r>
              <a:rPr lang="en-US" baseline="0" dirty="0" err="1" smtClean="0">
                <a:solidFill>
                  <a:srgbClr val="000000"/>
                </a:solidFill>
              </a:rPr>
              <a:t>nulling</a:t>
            </a:r>
            <a:r>
              <a:rPr lang="en-US" baseline="0" dirty="0" smtClean="0">
                <a:solidFill>
                  <a:srgbClr val="000000"/>
                </a:solidFill>
              </a:rPr>
              <a:t> is not doable is because making your signal invisible is a very strong constraint. </a:t>
            </a:r>
          </a:p>
          <a:p>
            <a:endParaRPr lang="en-US" baseline="0" dirty="0" smtClean="0">
              <a:solidFill>
                <a:srgbClr val="000000"/>
              </a:solidFill>
            </a:endParaRPr>
          </a:p>
          <a:p>
            <a:r>
              <a:rPr lang="en-US" baseline="0" dirty="0" smtClean="0">
                <a:solidFill>
                  <a:srgbClr val="000000"/>
                </a:solidFill>
              </a:rPr>
              <a:t>But, </a:t>
            </a:r>
            <a:r>
              <a:rPr lang="en-US" dirty="0" smtClean="0">
                <a:solidFill>
                  <a:srgbClr val="000000"/>
                </a:solidFill>
              </a:rPr>
              <a:t>d</a:t>
            </a:r>
            <a:r>
              <a:rPr lang="en-US" baseline="0" dirty="0" smtClean="0">
                <a:solidFill>
                  <a:srgbClr val="000000"/>
                </a:solidFill>
              </a:rPr>
              <a:t>oes Chris really need to make his signals invisible for every receiver? </a:t>
            </a:r>
          </a:p>
          <a:p>
            <a:endParaRPr lang="en-US" baseline="0" dirty="0" smtClean="0">
              <a:solidFill>
                <a:srgbClr val="000000"/>
              </a:solidFill>
            </a:endParaRPr>
          </a:p>
          <a:p>
            <a:r>
              <a:rPr lang="en-US" baseline="0" dirty="0" smtClean="0">
                <a:solidFill>
                  <a:srgbClr val="000000"/>
                </a:solidFill>
              </a:rPr>
              <a:t>Fortunately, no!</a:t>
            </a:r>
            <a:r>
              <a:rPr lang="en-US" dirty="0" smtClean="0">
                <a:solidFill>
                  <a:srgbClr val="000000"/>
                </a:solidFill>
              </a:rPr>
              <a:t> </a:t>
            </a:r>
          </a:p>
          <a:p>
            <a:r>
              <a:rPr lang="en-US" baseline="0" dirty="0" smtClean="0">
                <a:solidFill>
                  <a:srgbClr val="000000"/>
                </a:solidFill>
              </a:rPr>
              <a:t>I’m going to show you that Chris doesn’t really need</a:t>
            </a:r>
            <a:r>
              <a:rPr lang="en-US" dirty="0" smtClean="0">
                <a:solidFill>
                  <a:srgbClr val="000000"/>
                </a:solidFill>
              </a:rPr>
              <a:t> to </a:t>
            </a:r>
            <a:r>
              <a:rPr lang="en-US" baseline="0" dirty="0" smtClean="0">
                <a:solidFill>
                  <a:srgbClr val="000000"/>
                </a:solidFill>
              </a:rPr>
              <a:t>cancel his signals for both</a:t>
            </a:r>
            <a:r>
              <a:rPr lang="en-US" dirty="0" smtClean="0">
                <a:solidFill>
                  <a:srgbClr val="000000"/>
                </a:solidFill>
              </a:rPr>
              <a:t> Alice’s receiver and Bob’s receiver.</a:t>
            </a:r>
            <a:endParaRPr lang="en-US" baseline="0" dirty="0" smtClean="0">
              <a:solidFill>
                <a:srgbClr val="000000"/>
              </a:solidFill>
            </a:endParaRPr>
          </a:p>
          <a:p>
            <a:r>
              <a:rPr lang="en-US" baseline="0" dirty="0" smtClean="0">
                <a:solidFill>
                  <a:srgbClr val="000000"/>
                </a:solidFill>
              </a:rPr>
              <a:t>In fact, Chris can use a new technique, called interference alignment, to transmit his packet.</a:t>
            </a:r>
          </a:p>
          <a:p>
            <a:endParaRPr lang="en-US" baseline="0" dirty="0" smtClean="0">
              <a:solidFill>
                <a:srgbClr val="000000"/>
              </a:solidFill>
            </a:endParaRPr>
          </a:p>
          <a:p>
            <a:r>
              <a:rPr lang="en-US" baseline="0" dirty="0" smtClean="0">
                <a:solidFill>
                  <a:srgbClr val="000000"/>
                </a:solidFill>
              </a:rPr>
              <a:t>Let me explain to you how interference alignment works.</a:t>
            </a: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586">
              <a:defRPr/>
            </a:pPr>
            <a:r>
              <a:rPr lang="en-US" baseline="0" dirty="0" smtClean="0"/>
              <a:t>To understand what is alignment, </a:t>
            </a:r>
            <a:r>
              <a:rPr lang="en-US" dirty="0" smtClean="0"/>
              <a:t>I</a:t>
            </a:r>
            <a:r>
              <a:rPr lang="en-US" baseline="0" dirty="0" smtClean="0"/>
              <a:t> will need to introduce to you some very important properties of MIMO.</a:t>
            </a:r>
          </a:p>
          <a:p>
            <a:endParaRPr lang="en-US" baseline="0" dirty="0" smtClean="0"/>
          </a:p>
          <a:p>
            <a:r>
              <a:rPr lang="en-US" baseline="0" dirty="0" smtClean="0"/>
              <a:t>The first thing we need to know is that an </a:t>
            </a:r>
            <a:r>
              <a:rPr lang="en-US" baseline="0" dirty="0" err="1" smtClean="0"/>
              <a:t>n</a:t>
            </a:r>
            <a:r>
              <a:rPr lang="en-US" baseline="0" dirty="0" smtClean="0"/>
              <a:t>-antenna node receives in </a:t>
            </a:r>
            <a:r>
              <a:rPr lang="en-US" baseline="0" dirty="0" err="1" smtClean="0"/>
              <a:t>n</a:t>
            </a:r>
            <a:r>
              <a:rPr lang="en-US" baseline="0" dirty="0" smtClean="0"/>
              <a:t>-dimensional space.</a:t>
            </a:r>
          </a:p>
          <a:p>
            <a:pPr defTabSz="466586">
              <a:defRPr/>
            </a:pPr>
            <a:r>
              <a:rPr lang="en-US" baseline="0" dirty="0" smtClean="0"/>
              <a:t>What does that mean?</a:t>
            </a:r>
          </a:p>
          <a:p>
            <a:endParaRPr lang="en-US" baseline="0" dirty="0" smtClean="0"/>
          </a:p>
          <a:p>
            <a:r>
              <a:rPr lang="en-US" baseline="0" dirty="0" smtClean="0"/>
              <a:t>If I have a single-antenna receiver, I receives signals at only one antenna, so I receive signals in one-dimension.</a:t>
            </a:r>
          </a:p>
          <a:p>
            <a:endParaRPr lang="en-US" baseline="0" dirty="0" smtClean="0"/>
          </a:p>
          <a:p>
            <a:r>
              <a:rPr lang="en-US" baseline="0" dirty="0" smtClean="0"/>
              <a:t>But, if I have two antennas, I will receive the signal at the first antennas, and also receive the signal at the second antenna. </a:t>
            </a:r>
          </a:p>
          <a:p>
            <a:r>
              <a:rPr lang="en-US" baseline="0" dirty="0" smtClean="0"/>
              <a:t>So really I’m receiving a vector in a two-dimensional space.</a:t>
            </a:r>
          </a:p>
          <a:p>
            <a:endParaRPr lang="en-US" baseline="0" dirty="0" smtClean="0"/>
          </a:p>
          <a:p>
            <a:r>
              <a:rPr lang="en-US" baseline="0" dirty="0" smtClean="0"/>
              <a:t>Similarly, a three-antenna node receives at each antenna a different signal, so the received signal is a vector in a three-dimensional space.</a:t>
            </a:r>
          </a:p>
          <a:p>
            <a:endParaRPr lang="en-US" baseline="0" dirty="0" smtClean="0"/>
          </a:p>
          <a:p>
            <a:r>
              <a:rPr lang="en-US" baseline="0" dirty="0" smtClean="0"/>
              <a:t>We can even generalize it to an </a:t>
            </a:r>
            <a:r>
              <a:rPr lang="en-US" baseline="0" dirty="0" err="1" smtClean="0"/>
              <a:t>n</a:t>
            </a:r>
            <a:r>
              <a:rPr lang="en-US" baseline="0" dirty="0" smtClean="0"/>
              <a:t>-antenna node, which will receive in </a:t>
            </a:r>
            <a:r>
              <a:rPr lang="en-US" baseline="0" dirty="0" err="1" smtClean="0"/>
              <a:t>n</a:t>
            </a:r>
            <a:r>
              <a:rPr lang="en-US" baseline="0" dirty="0" smtClean="0"/>
              <a:t>-dimensional space.</a:t>
            </a:r>
          </a:p>
          <a:p>
            <a:endParaRPr lang="en-US" b="1" baseline="0" dirty="0" smtClean="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The second thing we need to know is that </a:t>
            </a:r>
            <a:r>
              <a:rPr lang="en-US" u="sng" dirty="0" smtClean="0">
                <a:solidFill>
                  <a:srgbClr val="000000"/>
                </a:solidFill>
              </a:rPr>
              <a:t>the</a:t>
            </a:r>
            <a:r>
              <a:rPr lang="en-US" u="sng" baseline="0" dirty="0" smtClean="0">
                <a:solidFill>
                  <a:srgbClr val="000000"/>
                </a:solidFill>
              </a:rPr>
              <a:t> transmitter</a:t>
            </a:r>
            <a:r>
              <a:rPr lang="en-US" baseline="0" dirty="0" smtClean="0">
                <a:solidFill>
                  <a:srgbClr val="000000"/>
                </a:solidFill>
              </a:rPr>
              <a:t> can rotate the received signal to whatever direction </a:t>
            </a:r>
            <a:r>
              <a:rPr lang="en-US" u="sng" baseline="0" dirty="0" smtClean="0">
                <a:solidFill>
                  <a:srgbClr val="000000"/>
                </a:solidFill>
              </a:rPr>
              <a:t>he wants</a:t>
            </a:r>
            <a:r>
              <a:rPr lang="en-US" baseline="0" dirty="0" smtClean="0">
                <a:solidFill>
                  <a:srgbClr val="000000"/>
                </a:solidFill>
              </a:rPr>
              <a:t>.</a:t>
            </a:r>
          </a:p>
          <a:p>
            <a:endParaRPr lang="en-US" baseline="0" dirty="0" smtClean="0">
              <a:solidFill>
                <a:srgbClr val="000000"/>
              </a:solidFill>
            </a:endParaRPr>
          </a:p>
          <a:p>
            <a:r>
              <a:rPr lang="en-US" baseline="0" dirty="0" smtClean="0">
                <a:solidFill>
                  <a:srgbClr val="000000"/>
                </a:solidFill>
              </a:rPr>
              <a:t>For example, if someone is transmitting a signal, then this 2-antenna receiver receives a vector </a:t>
            </a:r>
            <a:r>
              <a:rPr lang="en-US" baseline="0" dirty="0" err="1" smtClean="0">
                <a:solidFill>
                  <a:srgbClr val="000000"/>
                </a:solidFill>
              </a:rPr>
              <a:t>y</a:t>
            </a:r>
            <a:r>
              <a:rPr lang="en-US" baseline="0" dirty="0" smtClean="0">
                <a:solidFill>
                  <a:srgbClr val="000000"/>
                </a:solidFill>
              </a:rPr>
              <a:t> in his two-dimensional space.</a:t>
            </a:r>
          </a:p>
          <a:p>
            <a:r>
              <a:rPr lang="en-US" baseline="0" dirty="0" smtClean="0">
                <a:solidFill>
                  <a:srgbClr val="000000"/>
                </a:solidFill>
              </a:rPr>
              <a:t>Say we want to rotate the received signal </a:t>
            </a:r>
            <a:r>
              <a:rPr lang="en-US" u="sng" baseline="0" dirty="0" smtClean="0">
                <a:solidFill>
                  <a:srgbClr val="000000"/>
                </a:solidFill>
              </a:rPr>
              <a:t>to </a:t>
            </a:r>
            <a:r>
              <a:rPr lang="en-US" u="sng" baseline="0" dirty="0" err="1" smtClean="0">
                <a:solidFill>
                  <a:srgbClr val="000000"/>
                </a:solidFill>
              </a:rPr>
              <a:t>y</a:t>
            </a:r>
            <a:r>
              <a:rPr lang="en-US" u="sng" baseline="0" dirty="0" smtClean="0">
                <a:solidFill>
                  <a:srgbClr val="000000"/>
                </a:solidFill>
              </a:rPr>
              <a:t>’</a:t>
            </a:r>
            <a:r>
              <a:rPr lang="en-US" baseline="0" dirty="0" smtClean="0">
                <a:solidFill>
                  <a:srgbClr val="000000"/>
                </a:solidFill>
              </a:rPr>
              <a:t>.</a:t>
            </a:r>
          </a:p>
          <a:p>
            <a:endParaRPr lang="en-US" dirty="0" smtClean="0">
              <a:solidFill>
                <a:srgbClr val="000000"/>
              </a:solidFill>
            </a:endParaRPr>
          </a:p>
          <a:p>
            <a:r>
              <a:rPr lang="en-US" dirty="0" smtClean="0">
                <a:solidFill>
                  <a:srgbClr val="000000"/>
                </a:solidFill>
              </a:rPr>
              <a:t>We can easily do that.</a:t>
            </a:r>
          </a:p>
          <a:p>
            <a:endParaRPr lang="en-US" dirty="0" smtClean="0">
              <a:solidFill>
                <a:srgbClr val="000000"/>
              </a:solidFill>
            </a:endParaRPr>
          </a:p>
          <a:p>
            <a:r>
              <a:rPr lang="en-US" dirty="0" smtClean="0">
                <a:solidFill>
                  <a:srgbClr val="000000"/>
                </a:solidFill>
              </a:rPr>
              <a:t>First thing to note is that we can always write </a:t>
            </a:r>
            <a:r>
              <a:rPr lang="en-US" dirty="0" err="1" smtClean="0">
                <a:solidFill>
                  <a:srgbClr val="000000"/>
                </a:solidFill>
              </a:rPr>
              <a:t>y</a:t>
            </a:r>
            <a:r>
              <a:rPr lang="en-US" dirty="0" smtClean="0">
                <a:solidFill>
                  <a:srgbClr val="000000"/>
                </a:solidFill>
              </a:rPr>
              <a:t>’ as </a:t>
            </a:r>
            <a:r>
              <a:rPr lang="en-US" dirty="0" err="1" smtClean="0">
                <a:solidFill>
                  <a:srgbClr val="000000"/>
                </a:solidFill>
              </a:rPr>
              <a:t>Ry</a:t>
            </a:r>
            <a:r>
              <a:rPr lang="en-US" dirty="0" smtClean="0">
                <a:solidFill>
                  <a:srgbClr val="000000"/>
                </a:solidFill>
              </a:rPr>
              <a:t>, where R is a rotation matrix.</a:t>
            </a:r>
          </a:p>
          <a:p>
            <a:endParaRPr lang="en-US" dirty="0" smtClean="0">
              <a:solidFill>
                <a:srgbClr val="000000"/>
              </a:solidFill>
            </a:endParaRPr>
          </a:p>
          <a:p>
            <a:r>
              <a:rPr lang="en-US" dirty="0" smtClean="0">
                <a:solidFill>
                  <a:srgbClr val="000000"/>
                </a:solidFill>
              </a:rPr>
              <a:t>So, to rotate the received signal </a:t>
            </a:r>
            <a:r>
              <a:rPr lang="en-US" dirty="0" err="1" smtClean="0">
                <a:solidFill>
                  <a:srgbClr val="000000"/>
                </a:solidFill>
              </a:rPr>
              <a:t>y</a:t>
            </a:r>
            <a:r>
              <a:rPr lang="en-US" dirty="0" smtClean="0">
                <a:solidFill>
                  <a:srgbClr val="000000"/>
                </a:solidFill>
              </a:rPr>
              <a:t> to </a:t>
            </a:r>
            <a:r>
              <a:rPr lang="en-US" dirty="0" err="1" smtClean="0">
                <a:solidFill>
                  <a:srgbClr val="000000"/>
                </a:solidFill>
              </a:rPr>
              <a:t>y</a:t>
            </a:r>
            <a:r>
              <a:rPr lang="en-US" dirty="0" smtClean="0">
                <a:solidFill>
                  <a:srgbClr val="000000"/>
                </a:solidFill>
              </a:rPr>
              <a:t>’,</a:t>
            </a:r>
            <a:r>
              <a:rPr lang="en-US" baseline="0" dirty="0" smtClean="0">
                <a:solidFill>
                  <a:srgbClr val="000000"/>
                </a:solidFill>
              </a:rPr>
              <a:t> all the transmitter has to do is to multiply its  transmitted signal by the same rotation matrix R.</a:t>
            </a:r>
          </a:p>
          <a:p>
            <a:endParaRPr lang="en-US" dirty="0" smtClean="0">
              <a:solidFill>
                <a:srgbClr val="000000"/>
              </a:solidFill>
            </a:endParaRPr>
          </a:p>
          <a:p>
            <a:r>
              <a:rPr lang="en-US" dirty="0" smtClean="0">
                <a:solidFill>
                  <a:srgbClr val="000000"/>
                </a:solidFill>
              </a:rPr>
              <a:t>So, now we can rotate the signal to a new direction </a:t>
            </a:r>
            <a:r>
              <a:rPr lang="en-US" dirty="0" err="1" smtClean="0">
                <a:solidFill>
                  <a:srgbClr val="000000"/>
                </a:solidFill>
              </a:rPr>
              <a:t>y</a:t>
            </a:r>
            <a:r>
              <a:rPr 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The second thing we need to know is that </a:t>
            </a:r>
            <a:r>
              <a:rPr lang="en-US" u="sng" dirty="0" smtClean="0">
                <a:solidFill>
                  <a:srgbClr val="000000"/>
                </a:solidFill>
              </a:rPr>
              <a:t>the</a:t>
            </a:r>
            <a:r>
              <a:rPr lang="en-US" u="sng" baseline="0" dirty="0" smtClean="0">
                <a:solidFill>
                  <a:srgbClr val="000000"/>
                </a:solidFill>
              </a:rPr>
              <a:t> transmitter</a:t>
            </a:r>
            <a:r>
              <a:rPr lang="en-US" baseline="0" dirty="0" smtClean="0">
                <a:solidFill>
                  <a:srgbClr val="000000"/>
                </a:solidFill>
              </a:rPr>
              <a:t> can rotate the received signal to whatever direction </a:t>
            </a:r>
            <a:r>
              <a:rPr lang="en-US" u="sng" baseline="0" dirty="0" smtClean="0">
                <a:solidFill>
                  <a:srgbClr val="000000"/>
                </a:solidFill>
              </a:rPr>
              <a:t>he wants</a:t>
            </a:r>
            <a:r>
              <a:rPr lang="en-US" baseline="0" dirty="0" smtClean="0">
                <a:solidFill>
                  <a:srgbClr val="000000"/>
                </a:solidFill>
              </a:rPr>
              <a:t>.</a:t>
            </a:r>
          </a:p>
          <a:p>
            <a:endParaRPr lang="en-US" baseline="0" dirty="0" smtClean="0">
              <a:solidFill>
                <a:srgbClr val="000000"/>
              </a:solidFill>
            </a:endParaRPr>
          </a:p>
          <a:p>
            <a:r>
              <a:rPr lang="en-US" baseline="0" dirty="0" smtClean="0">
                <a:solidFill>
                  <a:srgbClr val="000000"/>
                </a:solidFill>
              </a:rPr>
              <a:t>For example, if someone is transmitting a signal, then this 2-antenna receiver receives a vector </a:t>
            </a:r>
            <a:r>
              <a:rPr lang="en-US" baseline="0" dirty="0" err="1" smtClean="0">
                <a:solidFill>
                  <a:srgbClr val="000000"/>
                </a:solidFill>
              </a:rPr>
              <a:t>y</a:t>
            </a:r>
            <a:r>
              <a:rPr lang="en-US" baseline="0" dirty="0" smtClean="0">
                <a:solidFill>
                  <a:srgbClr val="000000"/>
                </a:solidFill>
              </a:rPr>
              <a:t> in his two-dimensional space.</a:t>
            </a:r>
          </a:p>
          <a:p>
            <a:r>
              <a:rPr lang="en-US" baseline="0" dirty="0" smtClean="0">
                <a:solidFill>
                  <a:srgbClr val="000000"/>
                </a:solidFill>
              </a:rPr>
              <a:t>Say we want to rotate the received signal </a:t>
            </a:r>
            <a:r>
              <a:rPr lang="en-US" u="sng" baseline="0" dirty="0" smtClean="0">
                <a:solidFill>
                  <a:srgbClr val="000000"/>
                </a:solidFill>
              </a:rPr>
              <a:t>to </a:t>
            </a:r>
            <a:r>
              <a:rPr lang="en-US" u="sng" baseline="0" dirty="0" err="1" smtClean="0">
                <a:solidFill>
                  <a:srgbClr val="000000"/>
                </a:solidFill>
              </a:rPr>
              <a:t>y</a:t>
            </a:r>
            <a:r>
              <a:rPr lang="en-US" u="sng" baseline="0" dirty="0" smtClean="0">
                <a:solidFill>
                  <a:srgbClr val="000000"/>
                </a:solidFill>
              </a:rPr>
              <a:t>’</a:t>
            </a:r>
            <a:r>
              <a:rPr lang="en-US" baseline="0" dirty="0" smtClean="0">
                <a:solidFill>
                  <a:srgbClr val="000000"/>
                </a:solidFill>
              </a:rPr>
              <a:t>.</a:t>
            </a:r>
          </a:p>
          <a:p>
            <a:endParaRPr lang="en-US" dirty="0" smtClean="0">
              <a:solidFill>
                <a:srgbClr val="000000"/>
              </a:solidFill>
            </a:endParaRPr>
          </a:p>
          <a:p>
            <a:r>
              <a:rPr lang="en-US" dirty="0" smtClean="0">
                <a:solidFill>
                  <a:srgbClr val="000000"/>
                </a:solidFill>
              </a:rPr>
              <a:t>We can easily do that.</a:t>
            </a:r>
          </a:p>
          <a:p>
            <a:endParaRPr lang="en-US" dirty="0" smtClean="0">
              <a:solidFill>
                <a:srgbClr val="000000"/>
              </a:solidFill>
            </a:endParaRPr>
          </a:p>
          <a:p>
            <a:r>
              <a:rPr lang="en-US" dirty="0" smtClean="0">
                <a:solidFill>
                  <a:srgbClr val="000000"/>
                </a:solidFill>
              </a:rPr>
              <a:t>First thing to note is that we can always write </a:t>
            </a:r>
            <a:r>
              <a:rPr lang="en-US" dirty="0" err="1" smtClean="0">
                <a:solidFill>
                  <a:srgbClr val="000000"/>
                </a:solidFill>
              </a:rPr>
              <a:t>y</a:t>
            </a:r>
            <a:r>
              <a:rPr lang="en-US" dirty="0" smtClean="0">
                <a:solidFill>
                  <a:srgbClr val="000000"/>
                </a:solidFill>
              </a:rPr>
              <a:t>’ as </a:t>
            </a:r>
            <a:r>
              <a:rPr lang="en-US" dirty="0" err="1" smtClean="0">
                <a:solidFill>
                  <a:srgbClr val="000000"/>
                </a:solidFill>
              </a:rPr>
              <a:t>Ry</a:t>
            </a:r>
            <a:r>
              <a:rPr lang="en-US" dirty="0" smtClean="0">
                <a:solidFill>
                  <a:srgbClr val="000000"/>
                </a:solidFill>
              </a:rPr>
              <a:t>, where R is a rotation matrix.</a:t>
            </a:r>
          </a:p>
          <a:p>
            <a:endParaRPr lang="en-US" dirty="0" smtClean="0">
              <a:solidFill>
                <a:srgbClr val="000000"/>
              </a:solidFill>
            </a:endParaRPr>
          </a:p>
          <a:p>
            <a:r>
              <a:rPr lang="en-US" dirty="0" smtClean="0">
                <a:solidFill>
                  <a:srgbClr val="000000"/>
                </a:solidFill>
              </a:rPr>
              <a:t>So, to rotate the received signal </a:t>
            </a:r>
            <a:r>
              <a:rPr lang="en-US" dirty="0" err="1" smtClean="0">
                <a:solidFill>
                  <a:srgbClr val="000000"/>
                </a:solidFill>
              </a:rPr>
              <a:t>y</a:t>
            </a:r>
            <a:r>
              <a:rPr lang="en-US" dirty="0" smtClean="0">
                <a:solidFill>
                  <a:srgbClr val="000000"/>
                </a:solidFill>
              </a:rPr>
              <a:t> to </a:t>
            </a:r>
            <a:r>
              <a:rPr lang="en-US" dirty="0" err="1" smtClean="0">
                <a:solidFill>
                  <a:srgbClr val="000000"/>
                </a:solidFill>
              </a:rPr>
              <a:t>y</a:t>
            </a:r>
            <a:r>
              <a:rPr lang="en-US" dirty="0" smtClean="0">
                <a:solidFill>
                  <a:srgbClr val="000000"/>
                </a:solidFill>
              </a:rPr>
              <a:t>’,</a:t>
            </a:r>
            <a:r>
              <a:rPr lang="en-US" baseline="0" dirty="0" smtClean="0">
                <a:solidFill>
                  <a:srgbClr val="000000"/>
                </a:solidFill>
              </a:rPr>
              <a:t> all the transmitter has to do is to multiply its  transmitted signal by the same rotation matrix R.</a:t>
            </a:r>
          </a:p>
          <a:p>
            <a:endParaRPr lang="en-US" dirty="0" smtClean="0">
              <a:solidFill>
                <a:srgbClr val="000000"/>
              </a:solidFill>
            </a:endParaRPr>
          </a:p>
          <a:p>
            <a:r>
              <a:rPr lang="en-US" dirty="0" smtClean="0">
                <a:solidFill>
                  <a:srgbClr val="000000"/>
                </a:solidFill>
              </a:rPr>
              <a:t>So, now we can rotate the signal to a new direction </a:t>
            </a:r>
            <a:r>
              <a:rPr lang="en-US" dirty="0" err="1" smtClean="0">
                <a:solidFill>
                  <a:srgbClr val="000000"/>
                </a:solidFill>
              </a:rPr>
              <a:t>y</a:t>
            </a:r>
            <a:r>
              <a:rPr lang="en-US" dirty="0" smtClean="0">
                <a:solidFill>
                  <a:srgbClr val="000000"/>
                </a:solidFill>
              </a:rPr>
              <a:t>’.</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MIMO technologies are emerging, and we are having more and more antennas in a single device.</a:t>
            </a:r>
          </a:p>
          <a:p>
            <a:r>
              <a:rPr lang="en-US" dirty="0" smtClean="0"/>
              <a:t> </a:t>
            </a:r>
          </a:p>
          <a:p>
            <a:r>
              <a:rPr lang="en-US" dirty="0" smtClean="0"/>
              <a:t>But, on the other hand, there are still many devices limited by their physical size, so they can only support a single antenna.  </a:t>
            </a:r>
          </a:p>
          <a:p>
            <a:r>
              <a:rPr lang="en-US" dirty="0" smtClean="0"/>
              <a:t>There are also some in the middle.</a:t>
            </a:r>
          </a:p>
          <a:p>
            <a:r>
              <a:rPr lang="en-US" dirty="0" smtClean="0"/>
              <a:t>So, what we see today is that wireless devices increasingly have heterogeneous numbers of antennas and different </a:t>
            </a:r>
            <a:r>
              <a:rPr lang="en-US" dirty="0" err="1" smtClean="0"/>
              <a:t>mimo</a:t>
            </a:r>
            <a:r>
              <a:rPr lang="en-US" dirty="0" smtClean="0"/>
              <a:t> capabilities.</a:t>
            </a:r>
          </a:p>
          <a:p>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With this basic understanding about </a:t>
            </a:r>
            <a:r>
              <a:rPr lang="en-US" dirty="0" err="1" smtClean="0">
                <a:solidFill>
                  <a:srgbClr val="000000"/>
                </a:solidFill>
              </a:rPr>
              <a:t>mimo</a:t>
            </a:r>
            <a:r>
              <a:rPr lang="en-US" dirty="0" smtClean="0">
                <a:solidFill>
                  <a:srgbClr val="000000"/>
                </a:solidFill>
              </a:rPr>
              <a:t>, next, let</a:t>
            </a:r>
            <a:r>
              <a:rPr lang="en-US" baseline="0" dirty="0" smtClean="0">
                <a:solidFill>
                  <a:srgbClr val="000000"/>
                </a:solidFill>
              </a:rPr>
              <a:t> me use a very simple example to explain what is interference alignment.</a:t>
            </a:r>
          </a:p>
          <a:p>
            <a:endParaRPr lang="en-US" dirty="0" smtClean="0">
              <a:solidFill>
                <a:srgbClr val="000000"/>
              </a:solidFill>
            </a:endParaRPr>
          </a:p>
          <a:p>
            <a:r>
              <a:rPr lang="en-US" dirty="0" smtClean="0">
                <a:solidFill>
                  <a:srgbClr val="000000"/>
                </a:solidFill>
              </a:rPr>
              <a:t>Let’s consider</a:t>
            </a:r>
            <a:r>
              <a:rPr lang="en-US" baseline="0" dirty="0" smtClean="0">
                <a:solidFill>
                  <a:srgbClr val="000000"/>
                </a:solidFill>
              </a:rPr>
              <a:t> a 2-antenna node who is receiving one signal he wants and another signal he doesn’t want.</a:t>
            </a:r>
          </a:p>
          <a:p>
            <a:endParaRPr lang="en-US" baseline="0" dirty="0" smtClean="0">
              <a:solidFill>
                <a:srgbClr val="000000"/>
              </a:solidFill>
            </a:endParaRPr>
          </a:p>
          <a:p>
            <a:r>
              <a:rPr lang="en-US" baseline="0" dirty="0" smtClean="0">
                <a:solidFill>
                  <a:srgbClr val="000000"/>
                </a:solidFill>
              </a:rPr>
              <a:t>Because he has two antennas, he can decode these two signals to get the signal he wants.</a:t>
            </a:r>
          </a:p>
          <a:p>
            <a:endParaRPr lang="en-US" baseline="0" dirty="0" smtClean="0">
              <a:solidFill>
                <a:srgbClr val="000000"/>
              </a:solidFill>
            </a:endParaRPr>
          </a:p>
          <a:p>
            <a:pPr defTabSz="466586">
              <a:defRPr/>
            </a:pPr>
            <a:r>
              <a:rPr lang="en-US" baseline="0" dirty="0" smtClean="0">
                <a:solidFill>
                  <a:srgbClr val="000000"/>
                </a:solidFill>
              </a:rPr>
              <a:t>But, say that we have the second interferer. </a:t>
            </a:r>
          </a:p>
          <a:p>
            <a:pPr defTabSz="466586">
              <a:defRPr/>
            </a:pPr>
            <a:r>
              <a:rPr lang="en-US" baseline="0" dirty="0" smtClean="0">
                <a:solidFill>
                  <a:srgbClr val="000000"/>
                </a:solidFill>
              </a:rPr>
              <a:t>Now this two-antenna receiver cannot decode these three signals in his two-dimensional space.</a:t>
            </a:r>
          </a:p>
          <a:p>
            <a:r>
              <a:rPr lang="en-US" baseline="0" dirty="0" smtClean="0">
                <a:solidFill>
                  <a:srgbClr val="000000"/>
                </a:solidFill>
              </a:rPr>
              <a:t>So, he cannot get the signal he wants.</a:t>
            </a:r>
          </a:p>
          <a:p>
            <a:endParaRPr lang="en-US" baseline="0" dirty="0" smtClean="0">
              <a:solidFill>
                <a:srgbClr val="000000"/>
              </a:solidFill>
            </a:endParaRPr>
          </a:p>
          <a:p>
            <a:r>
              <a:rPr lang="en-US" baseline="0" dirty="0" smtClean="0">
                <a:solidFill>
                  <a:srgbClr val="000000"/>
                </a:solidFill>
              </a:rPr>
              <a:t>But If  this new interferer can somehow align his signal along the direction of  the first interferer by rotating his signal,</a:t>
            </a:r>
          </a:p>
          <a:p>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this receiver will see only one interference.</a:t>
            </a:r>
          </a:p>
          <a:p>
            <a:r>
              <a:rPr lang="en-US" baseline="0" dirty="0" smtClean="0"/>
              <a:t>Then, it looks like there are only two signals on the medium, so he can still decode two signals.</a:t>
            </a:r>
          </a:p>
          <a:p>
            <a:r>
              <a:rPr lang="en-US" baseline="0" dirty="0" smtClean="0"/>
              <a:t>One is the signal he wants, the other is the sum of two interferences he doesn’t want.</a:t>
            </a:r>
          </a:p>
          <a:p>
            <a:endParaRPr lang="en-US" dirty="0" smtClean="0"/>
          </a:p>
          <a:p>
            <a:r>
              <a:rPr lang="en-US" dirty="0" smtClean="0"/>
              <a:t>Ok, now we know how to align the signal.</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let’s go back to see why this alignment</a:t>
            </a:r>
            <a:r>
              <a:rPr lang="en-US" baseline="0" dirty="0" smtClean="0"/>
              <a:t> is a very nice property for solving our problem.</a:t>
            </a:r>
            <a:endParaRPr lang="en-US" dirty="0" smtClean="0"/>
          </a:p>
          <a:p>
            <a:endParaRPr lang="en-US" baseline="0" dirty="0" smtClean="0"/>
          </a:p>
          <a:p>
            <a:pPr defTabSz="466586">
              <a:defRPr/>
            </a:pPr>
            <a:r>
              <a:rPr lang="en-US" dirty="0" smtClean="0"/>
              <a:t>Remember that Chris doesn’t want to interfere with both Alice’s receiver and Bob’s receiver.</a:t>
            </a:r>
          </a:p>
          <a:p>
            <a:endParaRPr lang="en-US" baseline="0" dirty="0" smtClean="0"/>
          </a:p>
          <a:p>
            <a:r>
              <a:rPr lang="en-US" dirty="0" smtClean="0"/>
              <a:t>For Alice’s receiver</a:t>
            </a:r>
            <a:r>
              <a:rPr lang="en-US" baseline="0" dirty="0" smtClean="0"/>
              <a:t>, Chris can still use </a:t>
            </a:r>
            <a:r>
              <a:rPr lang="en-US" baseline="0" dirty="0" err="1" smtClean="0"/>
              <a:t>nulling</a:t>
            </a:r>
            <a:r>
              <a:rPr lang="en-US" baseline="0" dirty="0" smtClean="0"/>
              <a:t> to cancel his signal. That’s fine.</a:t>
            </a:r>
          </a:p>
          <a:p>
            <a:endParaRPr lang="en-US" baseline="0" dirty="0" smtClean="0"/>
          </a:p>
          <a:p>
            <a:r>
              <a:rPr lang="en-US" baseline="0" dirty="0" smtClean="0"/>
              <a:t>However, for Bob’s receiver, we are going to use this new concept: interference alignment.</a:t>
            </a:r>
          </a:p>
          <a:p>
            <a:endParaRPr lang="en-US" baseline="0" dirty="0" smtClean="0"/>
          </a:p>
          <a:p>
            <a:r>
              <a:rPr lang="en-US" baseline="0" dirty="0" smtClean="0"/>
              <a:t>What we do is to leverage the fact that Bob’s receiver is already receiving some signals from Alice,</a:t>
            </a:r>
          </a:p>
          <a:p>
            <a:r>
              <a:rPr lang="en-US" baseline="0" dirty="0" smtClean="0"/>
              <a:t>But he doesn’t want that signal.</a:t>
            </a:r>
          </a:p>
          <a:p>
            <a:r>
              <a:rPr lang="en-US" baseline="0" dirty="0" smtClean="0"/>
              <a:t>So it doesn’t hurt to put another interference on top of Alice’s signal.</a:t>
            </a:r>
          </a:p>
          <a:p>
            <a:endParaRPr lang="en-US" baseline="0" dirty="0" smtClean="0"/>
          </a:p>
          <a:p>
            <a:r>
              <a:rPr lang="en-US" baseline="0" dirty="0" smtClean="0"/>
              <a:t>Basically, Chris doesn’t really need to completely cancel his signal for Bob’s receiver.</a:t>
            </a:r>
          </a:p>
          <a:p>
            <a:r>
              <a:rPr lang="en-US" baseline="0" dirty="0" smtClean="0"/>
              <a:t>All he has to do is to align his signal with Alice’s signal.</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As a results,</a:t>
            </a:r>
            <a:r>
              <a:rPr lang="en-US" baseline="0" dirty="0" smtClean="0">
                <a:solidFill>
                  <a:srgbClr val="000000"/>
                </a:solidFill>
              </a:rPr>
              <a:t> from the perspective of Bob’s receiver, it looks like there are still only two signals, one is Bob’s signal, the other is this garbage signal, which is the combination of Alice and Chris.</a:t>
            </a:r>
          </a:p>
          <a:p>
            <a:r>
              <a:rPr lang="en-US" baseline="0" dirty="0" smtClean="0">
                <a:solidFill>
                  <a:srgbClr val="000000"/>
                </a:solidFill>
              </a:rPr>
              <a:t>So, he can still decode these two signals.</a:t>
            </a:r>
          </a:p>
          <a:p>
            <a:endParaRPr lang="en-US" baseline="0" dirty="0" smtClean="0">
              <a:solidFill>
                <a:srgbClr val="000000"/>
              </a:solidFill>
            </a:endParaRPr>
          </a:p>
          <a:p>
            <a:r>
              <a:rPr lang="en-US" baseline="0" dirty="0" smtClean="0">
                <a:solidFill>
                  <a:srgbClr val="000000"/>
                </a:solidFill>
              </a:rPr>
              <a:t>Even though he can not decode Alice’s and Chris’s signal individually, but it doesn’t matter because he doesn’t want these two signals.</a:t>
            </a:r>
          </a:p>
          <a:p>
            <a:r>
              <a:rPr lang="en-US" baseline="0" dirty="0" smtClean="0">
                <a:solidFill>
                  <a:srgbClr val="000000"/>
                </a:solidFill>
              </a:rPr>
              <a:t>The important thing is that he can get what he wants, which is Bob’s signal.</a:t>
            </a:r>
          </a:p>
          <a:p>
            <a:endParaRPr lang="en-US" baseline="0" dirty="0" smtClean="0">
              <a:solidFill>
                <a:srgbClr val="000000"/>
              </a:solidFill>
            </a:endParaRPr>
          </a:p>
          <a:p>
            <a:pPr defTabSz="466586">
              <a:defRPr/>
            </a:pPr>
            <a:r>
              <a:rPr lang="en-US" baseline="0" dirty="0" smtClean="0">
                <a:solidFill>
                  <a:srgbClr val="000000"/>
                </a:solidFill>
              </a:rPr>
              <a:t>Ok, we’ve shown that we can use </a:t>
            </a:r>
            <a:r>
              <a:rPr lang="en-US" baseline="0" dirty="0" err="1" smtClean="0">
                <a:solidFill>
                  <a:srgbClr val="000000"/>
                </a:solidFill>
              </a:rPr>
              <a:t>nulling</a:t>
            </a:r>
            <a:r>
              <a:rPr lang="en-US" baseline="0" dirty="0" smtClean="0">
                <a:solidFill>
                  <a:srgbClr val="000000"/>
                </a:solidFill>
              </a:rPr>
              <a:t> and alignment to transmit three concurrent packets.</a:t>
            </a:r>
          </a:p>
          <a:p>
            <a:pPr defTabSz="466586">
              <a:defRPr/>
            </a:pPr>
            <a:r>
              <a:rPr lang="en-US" baseline="0" dirty="0" smtClean="0">
                <a:solidFill>
                  <a:srgbClr val="000000"/>
                </a:solidFill>
              </a:rPr>
              <a:t>Therefore, </a:t>
            </a:r>
            <a:r>
              <a:rPr lang="en-US" baseline="0" dirty="0" err="1" smtClean="0">
                <a:solidFill>
                  <a:srgbClr val="000000"/>
                </a:solidFill>
              </a:rPr>
              <a:t>n</a:t>
            </a:r>
            <a:r>
              <a:rPr lang="en-US" baseline="0" dirty="0" smtClean="0">
                <a:solidFill>
                  <a:srgbClr val="000000"/>
                </a:solidFill>
              </a:rPr>
              <a:t>+ allows all senders to transmit, but the throughput will be as high as if only the three-antenna sender is transmitting all the time.</a:t>
            </a:r>
          </a:p>
          <a:p>
            <a:r>
              <a:rPr lang="en-US" baseline="0" dirty="0" smtClean="0">
                <a:solidFill>
                  <a:srgbClr val="000000"/>
                </a:solidFill>
              </a:rPr>
              <a:t>And this is the maximum throughput we can get for this topology.</a:t>
            </a:r>
          </a:p>
          <a:p>
            <a:endParaRPr lang="en-US" baseline="0" dirty="0" smtClean="0">
              <a:solidFill>
                <a:srgbClr val="000000"/>
              </a:solidFill>
            </a:endParaRPr>
          </a:p>
          <a:p>
            <a:r>
              <a:rPr lang="en-US" baseline="0" dirty="0" smtClean="0">
                <a:solidFill>
                  <a:srgbClr val="000000"/>
                </a:solidFill>
              </a:rPr>
              <a:t>Of course, there are more details about how to fully implement interference </a:t>
            </a:r>
            <a:r>
              <a:rPr lang="en-US" baseline="0" dirty="0" err="1" smtClean="0">
                <a:solidFill>
                  <a:srgbClr val="000000"/>
                </a:solidFill>
              </a:rPr>
              <a:t>nulling</a:t>
            </a:r>
            <a:r>
              <a:rPr lang="en-US" baseline="0" dirty="0" smtClean="0">
                <a:solidFill>
                  <a:srgbClr val="000000"/>
                </a:solidFill>
              </a:rPr>
              <a:t> and interference alignment, and these are described in the paper.</a:t>
            </a:r>
          </a:p>
          <a:p>
            <a:r>
              <a:rPr lang="en-US" baseline="0" dirty="0" smtClean="0">
                <a:solidFill>
                  <a:srgbClr val="000000"/>
                </a:solidFill>
              </a:rPr>
              <a:t>The thing I want to emphasize is that we can do the same process for any generic scenario.</a:t>
            </a:r>
          </a:p>
          <a:p>
            <a:r>
              <a:rPr lang="en-US" baseline="0" dirty="0" smtClean="0">
                <a:solidFill>
                  <a:srgbClr val="000000"/>
                </a:solidFill>
              </a:rPr>
              <a:t>Specifically, in our paper,</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000000"/>
                </a:solidFill>
              </a:rPr>
              <a:t>What if we have more </a:t>
            </a:r>
            <a:r>
              <a:rPr lang="en-US" baseline="0" dirty="0" err="1" smtClean="0">
                <a:solidFill>
                  <a:srgbClr val="000000"/>
                </a:solidFill>
              </a:rPr>
              <a:t>mimo</a:t>
            </a:r>
            <a:r>
              <a:rPr lang="en-US" baseline="0" dirty="0" smtClean="0">
                <a:solidFill>
                  <a:srgbClr val="000000"/>
                </a:solidFill>
              </a:rPr>
              <a:t> nodes, like Chris, who also wants to transmit concurrently</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000000"/>
                </a:solidFill>
              </a:rPr>
              <a:t>we have a general protocol, which </a:t>
            </a:r>
            <a:r>
              <a:rPr lang="en-US" dirty="0" smtClean="0">
                <a:solidFill>
                  <a:srgbClr val="000000"/>
                </a:solidFill>
              </a:rPr>
              <a:t>allows each sender to compute where and how to null, also where and how to align in a distributed way.</a:t>
            </a:r>
          </a:p>
          <a:p>
            <a:endParaRPr lang="en-US" dirty="0" smtClean="0">
              <a:solidFill>
                <a:srgbClr val="000000"/>
              </a:solidFill>
            </a:endParaRPr>
          </a:p>
          <a:p>
            <a:r>
              <a:rPr lang="en-US" dirty="0" smtClean="0">
                <a:solidFill>
                  <a:srgbClr val="000000"/>
                </a:solidFill>
              </a:rPr>
              <a:t>We also proved that the number of concurrent streams can be equal to the maximum number of antennas supported by any sender.</a:t>
            </a:r>
          </a:p>
          <a:p>
            <a:r>
              <a:rPr lang="en-US" dirty="0" smtClean="0">
                <a:solidFill>
                  <a:srgbClr val="000000"/>
                </a:solidFill>
              </a:rPr>
              <a:t> </a:t>
            </a:r>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586">
              <a:defRPr/>
            </a:pPr>
            <a:r>
              <a:rPr lang="en-US" baseline="0" dirty="0" smtClean="0">
                <a:solidFill>
                  <a:srgbClr val="000000"/>
                </a:solidFill>
              </a:rPr>
              <a:t>So, </a:t>
            </a:r>
            <a:r>
              <a:rPr lang="en-US" dirty="0" smtClean="0">
                <a:solidFill>
                  <a:srgbClr val="000000"/>
                </a:solidFill>
              </a:rPr>
              <a:t>we achieve our goal.</a:t>
            </a:r>
          </a:p>
          <a:p>
            <a:pPr defTabSz="466586">
              <a:defRPr/>
            </a:pPr>
            <a:r>
              <a:rPr lang="en-US" dirty="0" smtClean="0">
                <a:solidFill>
                  <a:srgbClr val="000000"/>
                </a:solidFill>
              </a:rPr>
              <a:t>Now, w</a:t>
            </a:r>
            <a:r>
              <a:rPr lang="en-US" baseline="0" dirty="0" smtClean="0">
                <a:solidFill>
                  <a:srgbClr val="000000"/>
                </a:solidFill>
              </a:rPr>
              <a:t>e know how to use the combination of </a:t>
            </a:r>
            <a:r>
              <a:rPr lang="en-US" baseline="0" dirty="0" err="1" smtClean="0">
                <a:solidFill>
                  <a:srgbClr val="000000"/>
                </a:solidFill>
              </a:rPr>
              <a:t>nulling</a:t>
            </a:r>
            <a:r>
              <a:rPr lang="en-US" baseline="0" dirty="0" smtClean="0">
                <a:solidFill>
                  <a:srgbClr val="000000"/>
                </a:solidFill>
              </a:rPr>
              <a:t> and alignment of transmit concurrently.</a:t>
            </a:r>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the second question is can we achieve this goal without loosing random access?</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Even though I know how to use </a:t>
            </a:r>
            <a:r>
              <a:rPr lang="en-US" baseline="0" dirty="0" err="1" smtClean="0"/>
              <a:t>nulling</a:t>
            </a:r>
            <a:r>
              <a:rPr lang="en-US" baseline="0" dirty="0" smtClean="0"/>
              <a:t> </a:t>
            </a:r>
            <a:r>
              <a:rPr lang="en-US" dirty="0" smtClean="0"/>
              <a:t>and alignment to</a:t>
            </a:r>
            <a:r>
              <a:rPr lang="en-US" baseline="0" dirty="0" smtClean="0"/>
              <a:t> transmit concurrently,</a:t>
            </a:r>
          </a:p>
          <a:p>
            <a:r>
              <a:rPr lang="en-US" baseline="0" dirty="0" smtClean="0"/>
              <a:t>but how can I know who is transmitting, and how many transmissions are already on the medium.</a:t>
            </a:r>
          </a:p>
          <a:p>
            <a:endParaRPr lang="en-US" baseline="0" dirty="0" smtClean="0"/>
          </a:p>
          <a:p>
            <a:r>
              <a:rPr lang="en-US" baseline="0" dirty="0" smtClean="0"/>
              <a:t>To get this information, one possible solution is to have all nodes send the information to a central controller.</a:t>
            </a:r>
          </a:p>
          <a:p>
            <a:endParaRPr lang="en-US" baseline="0" dirty="0" smtClean="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solidFill>
                  <a:srgbClr val="000000"/>
                </a:solidFill>
              </a:rPr>
              <a:t>Then the central controller can do</a:t>
            </a:r>
            <a:r>
              <a:rPr lang="en-US" dirty="0" smtClean="0">
                <a:solidFill>
                  <a:srgbClr val="000000"/>
                </a:solidFill>
              </a:rPr>
              <a:t> some scheduling and </a:t>
            </a:r>
            <a:r>
              <a:rPr lang="en-US" baseline="0" dirty="0" smtClean="0">
                <a:solidFill>
                  <a:srgbClr val="000000"/>
                </a:solidFill>
              </a:rPr>
              <a:t>tell Bob and Chris, say, hey you guys both can transmit a packet concurrently with Alice.. </a:t>
            </a:r>
          </a:p>
          <a:p>
            <a:endParaRPr lang="en-US" baseline="0" dirty="0" smtClean="0">
              <a:solidFill>
                <a:srgbClr val="000000"/>
              </a:solidFill>
            </a:endParaRPr>
          </a:p>
          <a:p>
            <a:pPr defTabSz="466586">
              <a:defRPr/>
            </a:pPr>
            <a:r>
              <a:rPr lang="en-US" baseline="0" dirty="0" smtClean="0">
                <a:solidFill>
                  <a:srgbClr val="000000"/>
                </a:solidFill>
              </a:rPr>
              <a:t>However, this is not what we want because we are going to lose everything we love about 802.11, which is random access, which is no coordination, which is no scheduling.</a:t>
            </a:r>
          </a:p>
          <a:p>
            <a:pPr defTabSz="466586">
              <a:defRPr/>
            </a:pPr>
            <a:endParaRPr lang="en-US" baseline="0" dirty="0" smtClean="0">
              <a:solidFill>
                <a:srgbClr val="000000"/>
              </a:solidFill>
            </a:endParaRPr>
          </a:p>
          <a:p>
            <a:pPr defTabSz="466586">
              <a:defRPr/>
            </a:pPr>
            <a:r>
              <a:rPr lang="en-US" dirty="0" smtClean="0">
                <a:solidFill>
                  <a:srgbClr val="000000"/>
                </a:solidFill>
              </a:rPr>
              <a:t>What we really  want is to be able to transmit concurrently, but,  at the same time, maintain the great random access nature</a:t>
            </a: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802.11 was originally designed for single-antenna devices.</a:t>
            </a:r>
          </a:p>
          <a:p>
            <a:r>
              <a:rPr lang="en-US" dirty="0" smtClean="0"/>
              <a:t> </a:t>
            </a:r>
          </a:p>
          <a:p>
            <a:r>
              <a:rPr lang="en-US" dirty="0" smtClean="0"/>
              <a:t>In today’s 802.11, when a single-antenna node transmits, all </a:t>
            </a:r>
            <a:r>
              <a:rPr lang="en-US" dirty="0" err="1" smtClean="0"/>
              <a:t>mimo</a:t>
            </a:r>
            <a:r>
              <a:rPr lang="en-US" dirty="0" smtClean="0"/>
              <a:t> nodes</a:t>
            </a:r>
            <a:r>
              <a:rPr lang="en-US" b="1" dirty="0" smtClean="0"/>
              <a:t> </a:t>
            </a:r>
            <a:r>
              <a:rPr lang="en-US" dirty="0" smtClean="0"/>
              <a:t>refrain from transmitting.</a:t>
            </a:r>
          </a:p>
          <a:p>
            <a:endParaRPr lang="en-US" dirty="0" smtClean="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802.11, random access </a:t>
            </a:r>
            <a:r>
              <a:rPr lang="en-US" b="0" baseline="0" dirty="0" smtClean="0"/>
              <a:t>works because it allows us to use carrier sense to contend for the medium in a fully distributed way.</a:t>
            </a:r>
          </a:p>
          <a:p>
            <a:endParaRPr lang="en-US" b="0" baseline="0" dirty="0" smtClean="0"/>
          </a:p>
          <a:p>
            <a:r>
              <a:rPr lang="en-US" b="0" baseline="0" dirty="0" smtClean="0"/>
              <a:t>Howe</a:t>
            </a:r>
            <a:r>
              <a:rPr lang="en-US" baseline="0" dirty="0" smtClean="0"/>
              <a:t>ver, carrier sense doesn’t work for concurrent transmissions.</a:t>
            </a:r>
          </a:p>
          <a:p>
            <a:r>
              <a:rPr lang="en-US" baseline="0" dirty="0" smtClean="0"/>
              <a:t>Because we cannot just check whether the medium is idle or not.</a:t>
            </a:r>
          </a:p>
          <a:p>
            <a:r>
              <a:rPr lang="en-US" baseline="0" dirty="0" smtClean="0"/>
              <a:t>Otherwise, we are not going to have concurrent transmissions across different nodes.</a:t>
            </a:r>
          </a:p>
          <a:p>
            <a:endParaRPr lang="en-US" baseline="0" dirty="0" smtClean="0"/>
          </a:p>
          <a:p>
            <a:r>
              <a:rPr lang="en-US" b="0" baseline="0" dirty="0" smtClean="0"/>
              <a:t>So, what we need is to extend carrier sense to work despite ongoing transmissions.</a:t>
            </a:r>
          </a:p>
          <a:p>
            <a:r>
              <a:rPr lang="en-US" b="0" baseline="0" dirty="0" smtClean="0"/>
              <a:t>But how can we do that?</a:t>
            </a:r>
          </a:p>
          <a:p>
            <a:r>
              <a:rPr lang="en-US" dirty="0" smtClean="0"/>
              <a:t>Our solution is multidimensional carrier sense.</a:t>
            </a:r>
          </a:p>
          <a:p>
            <a:endParaRPr lang="en-US" b="0" baseline="0" dirty="0" smtClean="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Consider a two-antenna node Ben</a:t>
            </a:r>
            <a:r>
              <a:rPr lang="en-US" baseline="0" dirty="0" smtClean="0">
                <a:solidFill>
                  <a:srgbClr val="000000"/>
                </a:solidFill>
              </a:rPr>
              <a:t> who is interested in concurrent transmissions.</a:t>
            </a:r>
          </a:p>
          <a:p>
            <a:endParaRPr lang="en-US" baseline="0" dirty="0" smtClean="0">
              <a:solidFill>
                <a:srgbClr val="000000"/>
              </a:solidFill>
            </a:endParaRPr>
          </a:p>
          <a:p>
            <a:r>
              <a:rPr lang="en-US" baseline="0" dirty="0" smtClean="0">
                <a:solidFill>
                  <a:srgbClr val="000000"/>
                </a:solidFill>
              </a:rPr>
              <a:t>Ben needs to distinguish between the following two scenarios.</a:t>
            </a:r>
          </a:p>
          <a:p>
            <a:r>
              <a:rPr lang="en-US" baseline="0" dirty="0" smtClean="0">
                <a:solidFill>
                  <a:srgbClr val="000000"/>
                </a:solidFill>
              </a:rPr>
              <a:t>There is only one transmissions on the medium, or </a:t>
            </a:r>
          </a:p>
          <a:p>
            <a:r>
              <a:rPr lang="en-US" baseline="0" dirty="0" smtClean="0">
                <a:solidFill>
                  <a:srgbClr val="000000"/>
                </a:solidFill>
              </a:rPr>
              <a:t>There are two transmissions on the medium.</a:t>
            </a:r>
          </a:p>
          <a:p>
            <a:endParaRPr lang="en-US" baseline="0" dirty="0" smtClean="0">
              <a:solidFill>
                <a:srgbClr val="000000"/>
              </a:solidFill>
            </a:endParaRPr>
          </a:p>
          <a:p>
            <a:r>
              <a:rPr lang="en-US" baseline="0" dirty="0" smtClean="0">
                <a:solidFill>
                  <a:srgbClr val="000000"/>
                </a:solidFill>
              </a:rPr>
              <a:t>Because if there is only one transmission on the medium, he has two antennas, so he can sneak out another packet.</a:t>
            </a:r>
          </a:p>
          <a:p>
            <a:r>
              <a:rPr lang="en-US" baseline="0" dirty="0" smtClean="0">
                <a:solidFill>
                  <a:srgbClr val="000000"/>
                </a:solidFill>
              </a:rPr>
              <a:t>But if there are already  two transmissions, he should not transmit.</a:t>
            </a:r>
          </a:p>
          <a:p>
            <a:endParaRPr lang="en-US" baseline="0" dirty="0" smtClean="0">
              <a:solidFill>
                <a:srgbClr val="000000"/>
              </a:solidFill>
            </a:endParaRPr>
          </a:p>
          <a:p>
            <a:r>
              <a:rPr lang="en-US" baseline="0" dirty="0" smtClean="0">
                <a:solidFill>
                  <a:srgbClr val="000000"/>
                </a:solidFill>
              </a:rPr>
              <a:t>As I said earlier, because Ben has two antennas, he receives in a two-dimensional space.</a:t>
            </a:r>
          </a:p>
          <a:p>
            <a:r>
              <a:rPr lang="en-US" dirty="0" smtClean="0">
                <a:solidFill>
                  <a:srgbClr val="000000"/>
                </a:solidFill>
              </a:rPr>
              <a:t>So</a:t>
            </a:r>
            <a:r>
              <a:rPr lang="en-US" baseline="0" dirty="0" smtClean="0">
                <a:solidFill>
                  <a:srgbClr val="000000"/>
                </a:solidFill>
              </a:rPr>
              <a:t>, what he wants is to distinguish between this scenario where there is only one vector from Alice’s transmission, and  the second scenario where there are two vectors from Alice and Bob.</a:t>
            </a:r>
          </a:p>
          <a:p>
            <a:endParaRPr lang="en-US" baseline="0" dirty="0" smtClean="0">
              <a:solidFill>
                <a:srgbClr val="000000"/>
              </a:solidFill>
            </a:endParaRPr>
          </a:p>
          <a:p>
            <a:r>
              <a:rPr lang="en-US" baseline="0" dirty="0" smtClean="0">
                <a:solidFill>
                  <a:srgbClr val="000000"/>
                </a:solidFill>
              </a:rPr>
              <a:t>This is a simple linear algebra problem that we can solve using say Gaussian elimination.</a:t>
            </a:r>
          </a:p>
          <a:p>
            <a:endParaRPr lang="en-US" baseline="0" dirty="0" smtClean="0">
              <a:solidFill>
                <a:srgbClr val="000000"/>
              </a:solidFill>
            </a:endParaRPr>
          </a:p>
          <a:p>
            <a:r>
              <a:rPr lang="en-US" baseline="0" dirty="0" smtClean="0">
                <a:solidFill>
                  <a:srgbClr val="000000"/>
                </a:solidFill>
              </a:rPr>
              <a:t>So, let’s see how can we use this concept in the protocol.</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Let’s use the same </a:t>
            </a:r>
            <a:r>
              <a:rPr lang="en-US" baseline="0" dirty="0" smtClean="0">
                <a:solidFill>
                  <a:srgbClr val="000000"/>
                </a:solidFill>
              </a:rPr>
              <a:t>example where Alice is transmitting.</a:t>
            </a:r>
          </a:p>
          <a:p>
            <a:r>
              <a:rPr lang="en-US" baseline="0" dirty="0" smtClean="0">
                <a:solidFill>
                  <a:srgbClr val="000000"/>
                </a:solidFill>
              </a:rPr>
              <a:t>All the </a:t>
            </a:r>
            <a:r>
              <a:rPr lang="en-US" dirty="0" smtClean="0">
                <a:solidFill>
                  <a:srgbClr val="000000"/>
                </a:solidFill>
              </a:rPr>
              <a:t>nodes that have more than 1 antenna, like </a:t>
            </a:r>
            <a:r>
              <a:rPr lang="en-US" baseline="0" dirty="0" smtClean="0">
                <a:solidFill>
                  <a:srgbClr val="000000"/>
                </a:solidFill>
              </a:rPr>
              <a:t>Bob and Ben, transmit concurrently with Alice.</a:t>
            </a:r>
          </a:p>
          <a:p>
            <a:r>
              <a:rPr lang="en-US" baseline="0" dirty="0" smtClean="0">
                <a:solidFill>
                  <a:srgbClr val="000000"/>
                </a:solidFill>
              </a:rPr>
              <a:t>So, they need to contend with each other, but how can they contend in the presence of Alice’s signal?</a:t>
            </a:r>
          </a:p>
          <a:p>
            <a:endParaRPr lang="en-US" baseline="0" dirty="0" smtClean="0">
              <a:solidFill>
                <a:srgbClr val="000000"/>
              </a:solidFill>
            </a:endParaRPr>
          </a:p>
          <a:p>
            <a:r>
              <a:rPr lang="en-US" baseline="0" dirty="0" smtClean="0">
                <a:solidFill>
                  <a:srgbClr val="000000"/>
                </a:solidFill>
              </a:rPr>
              <a:t>As I said, Bob and Ben both have two antennas, so they both see</a:t>
            </a:r>
            <a:r>
              <a:rPr lang="en-US" dirty="0" smtClean="0">
                <a:solidFill>
                  <a:srgbClr val="000000"/>
                </a:solidFill>
              </a:rPr>
              <a:t> </a:t>
            </a:r>
            <a:r>
              <a:rPr lang="en-US" baseline="0" dirty="0" smtClean="0">
                <a:solidFill>
                  <a:srgbClr val="000000"/>
                </a:solidFill>
              </a:rPr>
              <a:t>Alice’s signal in a two-dimensional space.</a:t>
            </a:r>
          </a:p>
          <a:p>
            <a:endParaRPr lang="en-US" baseline="0" dirty="0" smtClean="0">
              <a:solidFill>
                <a:srgbClr val="000000"/>
              </a:solidFill>
            </a:endParaRPr>
          </a:p>
          <a:p>
            <a:pPr defTabSz="466586">
              <a:defRPr/>
            </a:pPr>
            <a:endParaRPr lang="en-US" baseline="0" dirty="0" smtClean="0">
              <a:solidFill>
                <a:srgbClr val="000000"/>
              </a:solidFill>
            </a:endParaRPr>
          </a:p>
          <a:p>
            <a:endParaRPr lang="en-US" baseline="0" dirty="0" smtClean="0">
              <a:solidFill>
                <a:srgbClr val="000000"/>
              </a:solidFill>
            </a:endParaRPr>
          </a:p>
          <a:p>
            <a:endParaRPr lang="en-US" baseline="0"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Given this </a:t>
            </a:r>
            <a:r>
              <a:rPr lang="en-US" baseline="0" dirty="0" err="1" smtClean="0"/>
              <a:t>mimo</a:t>
            </a:r>
            <a:r>
              <a:rPr lang="en-US" baseline="0" dirty="0" smtClean="0"/>
              <a:t> property, </a:t>
            </a:r>
            <a:r>
              <a:rPr lang="en-US" dirty="0" smtClean="0"/>
              <a:t>the basic idea of our multi-dimensional carrier sense  </a:t>
            </a:r>
            <a:r>
              <a:rPr lang="en-US" baseline="0" dirty="0" smtClean="0"/>
              <a:t>is that </a:t>
            </a:r>
            <a:r>
              <a:rPr lang="en-US" dirty="0" smtClean="0"/>
              <a:t>Bob and Ben can both </a:t>
            </a:r>
            <a:r>
              <a:rPr lang="en-US" baseline="0" dirty="0" smtClean="0"/>
              <a:t>project orthogonal to Alice’s signal.</a:t>
            </a:r>
          </a:p>
          <a:p>
            <a:endParaRPr lang="en-US" dirty="0" smtClean="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30442"/>
            <a:ext cx="5618480" cy="4189095"/>
          </a:xfrm>
        </p:spPr>
        <p:txBody>
          <a:bodyPr>
            <a:normAutofit/>
          </a:bodyPr>
          <a:lstStyle/>
          <a:p>
            <a:r>
              <a:rPr lang="en-US" dirty="0" smtClean="0">
                <a:solidFill>
                  <a:srgbClr val="000000"/>
                </a:solidFill>
              </a:rPr>
              <a:t>In</a:t>
            </a:r>
            <a:r>
              <a:rPr lang="en-US" baseline="0" dirty="0" smtClean="0">
                <a:solidFill>
                  <a:srgbClr val="000000"/>
                </a:solidFill>
              </a:rPr>
              <a:t> particular, they can both project the signal </a:t>
            </a:r>
            <a:r>
              <a:rPr lang="en-US" dirty="0" smtClean="0">
                <a:solidFill>
                  <a:srgbClr val="000000"/>
                </a:solidFill>
              </a:rPr>
              <a:t>along</a:t>
            </a:r>
            <a:r>
              <a:rPr lang="en-US" baseline="0" dirty="0" smtClean="0">
                <a:solidFill>
                  <a:srgbClr val="000000"/>
                </a:solidFill>
              </a:rPr>
              <a:t> a direction orthogonal to Alice’s signal.</a:t>
            </a:r>
          </a:p>
          <a:p>
            <a:r>
              <a:rPr lang="en-US" baseline="0" dirty="0" smtClean="0">
                <a:solidFill>
                  <a:srgbClr val="000000"/>
                </a:solidFill>
              </a:rPr>
              <a:t>After projection, they will not see Alice’s signal, so the medium looks idle.</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srgbClr val="000000"/>
                </a:solidFill>
              </a:rPr>
              <a:pPr/>
              <a:t>34</a:t>
            </a:fld>
            <a:endParaRPr 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586">
              <a:defRPr/>
            </a:pPr>
            <a:r>
              <a:rPr lang="en-US" baseline="0" dirty="0" smtClean="0">
                <a:solidFill>
                  <a:srgbClr val="000000"/>
                </a:solidFill>
              </a:rPr>
              <a:t>Therefore, they </a:t>
            </a:r>
            <a:r>
              <a:rPr lang="en-US" dirty="0" smtClean="0">
                <a:solidFill>
                  <a:srgbClr val="000000"/>
                </a:solidFill>
              </a:rPr>
              <a:t>can simply apply standard 802.11 carrier sense</a:t>
            </a:r>
            <a:r>
              <a:rPr lang="en-US" baseline="0" dirty="0" smtClean="0">
                <a:solidFill>
                  <a:srgbClr val="000000"/>
                </a:solidFill>
              </a:rPr>
              <a:t>.</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586">
              <a:defRPr/>
            </a:pPr>
            <a:r>
              <a:rPr lang="en-US" baseline="0" dirty="0" smtClean="0">
                <a:solidFill>
                  <a:srgbClr val="000000"/>
                </a:solidFill>
              </a:rPr>
              <a:t>They both listen to the medium after projection.</a:t>
            </a:r>
          </a:p>
          <a:p>
            <a:endParaRPr lang="en-US" baseline="0" dirty="0" smtClean="0">
              <a:solidFill>
                <a:srgbClr val="000000"/>
              </a:solidFill>
            </a:endParaRPr>
          </a:p>
          <a:p>
            <a:r>
              <a:rPr lang="en-US" baseline="0" dirty="0" smtClean="0">
                <a:solidFill>
                  <a:srgbClr val="000000"/>
                </a:solidFill>
              </a:rPr>
              <a:t>One of them will win the contention and transmit first, say Bob.</a:t>
            </a:r>
          </a:p>
          <a:p>
            <a:endParaRPr lang="en-US" baseline="0" dirty="0" smtClean="0">
              <a:solidFill>
                <a:srgbClr val="000000"/>
              </a:solidFill>
            </a:endParaRPr>
          </a:p>
          <a:p>
            <a:r>
              <a:rPr lang="en-US" baseline="0" dirty="0" smtClean="0">
                <a:solidFill>
                  <a:srgbClr val="000000"/>
                </a:solidFill>
              </a:rPr>
              <a:t>Now, Ben starts seeing some signals from Bob.</a:t>
            </a:r>
          </a:p>
          <a:p>
            <a:r>
              <a:rPr lang="en-US" baseline="0" dirty="0" smtClean="0">
                <a:solidFill>
                  <a:srgbClr val="000000"/>
                </a:solidFill>
              </a:rPr>
              <a:t>Then, after projection, he will detect energy in this orthogonal direction, and can identify that there are two transmissions now.</a:t>
            </a:r>
          </a:p>
          <a:p>
            <a:endParaRPr lang="en-US" baseline="0" dirty="0" smtClean="0">
              <a:solidFill>
                <a:srgbClr val="000000"/>
              </a:solidFill>
            </a:endParaRPr>
          </a:p>
          <a:p>
            <a:r>
              <a:rPr lang="en-US" baseline="0" dirty="0" smtClean="0">
                <a:solidFill>
                  <a:srgbClr val="000000"/>
                </a:solidFill>
              </a:rPr>
              <a:t>Because he only has two antennas, he knows that he lost the contention, and should not transmit.</a:t>
            </a:r>
          </a:p>
          <a:p>
            <a:endParaRPr lang="en-US" dirty="0" smtClean="0">
              <a:solidFill>
                <a:srgbClr val="000000"/>
              </a:solidFill>
            </a:endParaRPr>
          </a:p>
          <a:p>
            <a:r>
              <a:rPr lang="en-US" dirty="0" smtClean="0">
                <a:solidFill>
                  <a:srgbClr val="000000"/>
                </a:solidFill>
              </a:rPr>
              <a:t>Effectively, we’ve extended carrier sense to work despite ongoing transmissions.</a:t>
            </a:r>
          </a:p>
          <a:p>
            <a:endParaRPr lang="en-US" baseline="0" dirty="0" smtClean="0">
              <a:solidFill>
                <a:srgbClr val="000000"/>
              </a:solidFill>
            </a:endParaRPr>
          </a:p>
          <a:p>
            <a:r>
              <a:rPr lang="en-US" dirty="0" smtClean="0">
                <a:solidFill>
                  <a:srgbClr val="000000"/>
                </a:solidFill>
              </a:rPr>
              <a:t>Here we use two-antenna nodes to explain our protocol, but everything works for arbitrary number of antennas.</a:t>
            </a:r>
          </a:p>
          <a:p>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we have now is a protocol, which allows us to transmit concurrently, but at the same time, maintain the random access nature by using multi-dimensional</a:t>
            </a:r>
            <a:r>
              <a:rPr lang="en-US" dirty="0" smtClean="0"/>
              <a:t> carrier sense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let’s see how </a:t>
            </a:r>
            <a:r>
              <a:rPr lang="en-US" dirty="0" err="1" smtClean="0"/>
              <a:t>n</a:t>
            </a:r>
            <a:r>
              <a:rPr lang="en-US" dirty="0" smtClean="0"/>
              <a:t>+ performs.</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implement </a:t>
            </a:r>
            <a:r>
              <a:rPr lang="en-US" dirty="0" err="1" smtClean="0"/>
              <a:t>n</a:t>
            </a:r>
            <a:r>
              <a:rPr lang="en-US" dirty="0" smtClean="0"/>
              <a:t>+ in USRP.</a:t>
            </a:r>
          </a:p>
          <a:p>
            <a:r>
              <a:rPr lang="en-US" dirty="0" smtClean="0"/>
              <a:t>  </a:t>
            </a:r>
          </a:p>
          <a:p>
            <a:r>
              <a:rPr lang="en-US" dirty="0" smtClean="0"/>
              <a:t>Our implementation is based on OFDM, and uses 802.11 modulations and code rates.</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however undesirable because, in principle, </a:t>
            </a:r>
            <a:r>
              <a:rPr lang="en-US" dirty="0" err="1" smtClean="0"/>
              <a:t>mimo</a:t>
            </a:r>
            <a:r>
              <a:rPr lang="en-US" dirty="0" smtClean="0"/>
              <a:t> nodes should be able to receive multiple packets concurrently.</a:t>
            </a:r>
          </a:p>
          <a:p>
            <a:endParaRPr lang="en-US" dirty="0" smtClean="0"/>
          </a:p>
          <a:p>
            <a:r>
              <a:rPr lang="en-US" dirty="0" smtClean="0"/>
              <a:t>For example, Bob’s receiver has two antennas, so should be able to receive two concurrent packets.</a:t>
            </a:r>
          </a:p>
          <a:p>
            <a:r>
              <a:rPr lang="en-US" dirty="0" smtClean="0"/>
              <a:t>Given that Alice is only transmitting one packet on the medium, Bob can actually transmit another packet to his receiver.</a:t>
            </a:r>
          </a:p>
          <a:p>
            <a:endParaRPr lang="en-US" dirty="0" smtClean="0"/>
          </a:p>
          <a:p>
            <a:r>
              <a:rPr lang="en-US" dirty="0" smtClean="0"/>
              <a:t>Similarly, Chris’s receiver has three antennas, so, supposedly, can get another packet from Chris, in the presence of two ongoing transmissions.</a:t>
            </a:r>
          </a:p>
          <a:p>
            <a:endParaRPr lang="en-US" dirty="0" smtClean="0"/>
          </a:p>
          <a:p>
            <a:r>
              <a:rPr lang="en-US" dirty="0" smtClean="0"/>
              <a:t>Ok, great, we have concurrent transmissions.</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experiment, we randomly pick a subset of locations and put the nodes over there.</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a:t>
            </a:r>
            <a:r>
              <a:rPr lang="en-US" baseline="0" dirty="0" smtClean="0"/>
              <a:t> going to check the performance of each component of </a:t>
            </a:r>
            <a:r>
              <a:rPr lang="en-US" baseline="0" dirty="0" err="1" smtClean="0"/>
              <a:t>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first check whether we can null the signals correctly.</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In this experiment, Alice is sending a signal to her receiver, and Bob then transmits concurrently.</a:t>
            </a:r>
          </a:p>
          <a:p>
            <a:r>
              <a:rPr lang="en-US" dirty="0" smtClean="0"/>
              <a:t> </a:t>
            </a:r>
          </a:p>
          <a:p>
            <a:r>
              <a:rPr lang="en-US" dirty="0" smtClean="0"/>
              <a:t>We want to check whether </a:t>
            </a:r>
            <a:r>
              <a:rPr lang="en-US" b="1" dirty="0" smtClean="0">
                <a:solidFill>
                  <a:schemeClr val="accent2"/>
                </a:solidFill>
              </a:rPr>
              <a:t>Bob can in practice </a:t>
            </a:r>
            <a:r>
              <a:rPr lang="en-US" dirty="0" smtClean="0"/>
              <a:t>null his signal at Alice’s receiver.</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On the x-axis, we will look at the SNR of the unwanted signal before </a:t>
            </a:r>
            <a:r>
              <a:rPr lang="en-US" dirty="0" err="1" smtClean="0">
                <a:solidFill>
                  <a:srgbClr val="000000"/>
                </a:solidFill>
              </a:rPr>
              <a:t>nulling</a:t>
            </a:r>
            <a:r>
              <a:rPr lang="en-US" dirty="0" smtClean="0">
                <a:solidFill>
                  <a:srgbClr val="000000"/>
                </a:solidFill>
              </a:rPr>
              <a:t>.</a:t>
            </a:r>
          </a:p>
          <a:p>
            <a:pPr defTabSz="466586">
              <a:defRPr/>
            </a:pPr>
            <a:r>
              <a:rPr lang="en-US" dirty="0" smtClean="0">
                <a:solidFill>
                  <a:srgbClr val="000000"/>
                </a:solidFill>
              </a:rPr>
              <a:t>On the y-axis, we are going to look at the residual interference from Bob at Alice’s receiver.</a:t>
            </a:r>
          </a:p>
          <a:p>
            <a:pPr defTabSz="466586">
              <a:defRPr/>
            </a:pPr>
            <a:r>
              <a:rPr lang="en-US" dirty="0" smtClean="0">
                <a:solidFill>
                  <a:srgbClr val="000000"/>
                </a:solidFill>
              </a:rPr>
              <a:t>We measure it in dB.</a:t>
            </a:r>
          </a:p>
          <a:p>
            <a:pPr defTabSz="466586">
              <a:defRPr/>
            </a:pPr>
            <a:r>
              <a:rPr lang="en-US" dirty="0" smtClean="0">
                <a:solidFill>
                  <a:srgbClr val="000000"/>
                </a:solidFill>
              </a:rPr>
              <a:t>Ideally, we want this value to be 0.</a:t>
            </a:r>
          </a:p>
          <a:p>
            <a:endParaRPr lang="en-US" dirty="0" smtClean="0">
              <a:solidFill>
                <a:srgbClr val="000000"/>
              </a:solidFill>
            </a:endParaRPr>
          </a:p>
          <a:p>
            <a:r>
              <a:rPr lang="en-US" dirty="0" smtClean="0">
                <a:solidFill>
                  <a:srgbClr val="000000"/>
                </a:solidFill>
              </a:rPr>
              <a:t>We will plot the results up to 25 dB, which is the SNR of interest in 802.11</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Here are the results.</a:t>
            </a:r>
          </a:p>
          <a:p>
            <a:r>
              <a:rPr lang="en-US" dirty="0" smtClean="0">
                <a:solidFill>
                  <a:srgbClr val="000000"/>
                </a:solidFill>
              </a:rPr>
              <a:t> </a:t>
            </a:r>
          </a:p>
          <a:p>
            <a:r>
              <a:rPr lang="en-US" dirty="0" smtClean="0">
                <a:solidFill>
                  <a:srgbClr val="000000"/>
                </a:solidFill>
              </a:rPr>
              <a:t>The higher SNR of Bob’s signal, we can see a higher </a:t>
            </a:r>
            <a:r>
              <a:rPr lang="en-US" dirty="0" err="1" smtClean="0">
                <a:solidFill>
                  <a:srgbClr val="000000"/>
                </a:solidFill>
              </a:rPr>
              <a:t>nulling</a:t>
            </a:r>
            <a:r>
              <a:rPr lang="en-US" dirty="0" smtClean="0">
                <a:solidFill>
                  <a:srgbClr val="000000"/>
                </a:solidFill>
              </a:rPr>
              <a:t> error.</a:t>
            </a:r>
          </a:p>
          <a:p>
            <a:r>
              <a:rPr lang="en-US" dirty="0" smtClean="0">
                <a:solidFill>
                  <a:srgbClr val="000000"/>
                </a:solidFill>
              </a:rPr>
              <a:t>This is because it is harder for Bob to cancel a higher power signal.</a:t>
            </a:r>
          </a:p>
          <a:p>
            <a:r>
              <a:rPr lang="en-US" dirty="0" smtClean="0">
                <a:solidFill>
                  <a:srgbClr val="000000"/>
                </a:solidFill>
              </a:rPr>
              <a:t> </a:t>
            </a:r>
          </a:p>
          <a:p>
            <a:r>
              <a:rPr lang="en-US" dirty="0" smtClean="0">
                <a:solidFill>
                  <a:srgbClr val="000000"/>
                </a:solidFill>
              </a:rPr>
              <a:t>However, in all cases, the residual interference is small, which is at most about 1db.</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We did the similar experiment for alignment.</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Let me show you the residual interference after alignment.</a:t>
            </a:r>
          </a:p>
          <a:p>
            <a:endParaRPr lang="en-US" dirty="0" smtClean="0">
              <a:solidFill>
                <a:srgbClr val="000000"/>
              </a:solidFill>
            </a:endParaRPr>
          </a:p>
          <a:p>
            <a:r>
              <a:rPr lang="en-US" dirty="0" smtClean="0">
                <a:solidFill>
                  <a:srgbClr val="000000"/>
                </a:solidFill>
              </a:rPr>
              <a:t>As we can see, the error for alignment is higher than </a:t>
            </a:r>
            <a:r>
              <a:rPr lang="en-US" dirty="0" err="1" smtClean="0">
                <a:solidFill>
                  <a:srgbClr val="000000"/>
                </a:solidFill>
              </a:rPr>
              <a:t>nulling</a:t>
            </a:r>
            <a:r>
              <a:rPr lang="en-US" dirty="0" smtClean="0">
                <a:solidFill>
                  <a:srgbClr val="000000"/>
                </a:solidFill>
              </a:rPr>
              <a:t>. </a:t>
            </a:r>
          </a:p>
          <a:p>
            <a:endParaRPr lang="en-US" dirty="0" smtClean="0">
              <a:solidFill>
                <a:srgbClr val="000000"/>
              </a:solidFill>
            </a:endParaRPr>
          </a:p>
          <a:p>
            <a:r>
              <a:rPr lang="en-US" dirty="0" smtClean="0">
                <a:solidFill>
                  <a:srgbClr val="000000"/>
                </a:solidFill>
              </a:rPr>
              <a:t>This is because two interferences are from two independent senders, Alice and Chris. </a:t>
            </a:r>
          </a:p>
          <a:p>
            <a:r>
              <a:rPr lang="en-US" dirty="0" smtClean="0">
                <a:solidFill>
                  <a:srgbClr val="000000"/>
                </a:solidFill>
              </a:rPr>
              <a:t>So, it is harder to align two independent signals accurately.</a:t>
            </a:r>
          </a:p>
          <a:p>
            <a:r>
              <a:rPr lang="en-US" dirty="0" smtClean="0">
                <a:solidFill>
                  <a:srgbClr val="000000"/>
                </a:solidFill>
              </a:rPr>
              <a:t> </a:t>
            </a:r>
          </a:p>
          <a:p>
            <a:r>
              <a:rPr lang="en-US" dirty="0" smtClean="0">
                <a:solidFill>
                  <a:srgbClr val="000000"/>
                </a:solidFill>
              </a:rPr>
              <a:t>However, even though alignment is harder, the residual interference after alignment is fairly small, which is less than 1.5dB.</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Finally let’s check whether we can really do carrier sensing in the presence of ongoing transmission.</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We next want to check whether we can do carrier sense despite ongoing transmissions.</a:t>
            </a:r>
          </a:p>
          <a:p>
            <a:r>
              <a:rPr lang="en-US" dirty="0" smtClean="0">
                <a:solidFill>
                  <a:srgbClr val="000000"/>
                </a:solidFill>
              </a:rPr>
              <a:t>In our experiment, we have a three-antenna node how is performing carrier sense.</a:t>
            </a:r>
          </a:p>
          <a:p>
            <a:endParaRPr lang="en-US" dirty="0" smtClean="0">
              <a:solidFill>
                <a:srgbClr val="000000"/>
              </a:solidFill>
            </a:endParaRPr>
          </a:p>
          <a:p>
            <a:r>
              <a:rPr lang="en-US" dirty="0" smtClean="0">
                <a:solidFill>
                  <a:srgbClr val="000000"/>
                </a:solidFill>
              </a:rPr>
              <a:t>We compare the difference between traditional CS and carrier sense after projection. </a:t>
            </a:r>
          </a:p>
          <a:p>
            <a:endParaRPr lang="en-US" dirty="0" smtClean="0">
              <a:solidFill>
                <a:srgbClr val="000000"/>
              </a:solidFill>
            </a:endParaRPr>
          </a:p>
          <a:p>
            <a:r>
              <a:rPr lang="en-US" dirty="0" smtClean="0">
                <a:solidFill>
                  <a:srgbClr val="000000"/>
                </a:solidFill>
              </a:rPr>
              <a:t>Each graph plots the power sensed on the medium as a function of time. </a:t>
            </a:r>
          </a:p>
          <a:p>
            <a:r>
              <a:rPr lang="en-US" dirty="0" smtClean="0">
                <a:solidFill>
                  <a:srgbClr val="000000"/>
                </a:solidFill>
              </a:rPr>
              <a:t> </a:t>
            </a:r>
          </a:p>
          <a:p>
            <a:r>
              <a:rPr lang="en-US" dirty="0" smtClean="0">
                <a:solidFill>
                  <a:srgbClr val="000000"/>
                </a:solidFill>
              </a:rPr>
              <a:t>Each experiment has two phases.</a:t>
            </a:r>
          </a:p>
          <a:p>
            <a:r>
              <a:rPr lang="en-US" dirty="0" smtClean="0">
                <a:solidFill>
                  <a:srgbClr val="000000"/>
                </a:solidFill>
              </a:rPr>
              <a:t>There is only one transmissions in phase, and the second transmission joins in phase 2.</a:t>
            </a:r>
          </a:p>
          <a:p>
            <a:r>
              <a:rPr lang="en-US" dirty="0" smtClean="0">
                <a:solidFill>
                  <a:srgbClr val="000000"/>
                </a:solidFill>
              </a:rPr>
              <a:t>We focus on a challenging scenario, where the 2</a:t>
            </a:r>
            <a:r>
              <a:rPr lang="en-US" baseline="30000" dirty="0" smtClean="0">
                <a:solidFill>
                  <a:srgbClr val="000000"/>
                </a:solidFill>
              </a:rPr>
              <a:t>nd</a:t>
            </a:r>
            <a:r>
              <a:rPr lang="en-US" dirty="0" smtClean="0">
                <a:solidFill>
                  <a:srgbClr val="000000"/>
                </a:solidFill>
              </a:rPr>
              <a:t> transmission has a significantly weaker power than the 1</a:t>
            </a:r>
            <a:r>
              <a:rPr lang="en-US" baseline="30000" dirty="0" smtClean="0">
                <a:solidFill>
                  <a:srgbClr val="000000"/>
                </a:solidFill>
              </a:rPr>
              <a:t>st</a:t>
            </a:r>
            <a:r>
              <a:rPr lang="en-US" dirty="0" smtClean="0">
                <a:solidFill>
                  <a:srgbClr val="000000"/>
                </a:solidFill>
              </a:rPr>
              <a:t> one.</a:t>
            </a:r>
          </a:p>
          <a:p>
            <a:r>
              <a:rPr lang="en-US" dirty="0" smtClean="0">
                <a:solidFill>
                  <a:srgbClr val="000000"/>
                </a:solidFill>
              </a:rPr>
              <a:t>We want to check whether we can still identify the second transmission even if it  has a very low power.</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a:t>
            </a:r>
            <a:r>
              <a:rPr lang="en-US" b="0" baseline="0" dirty="0" smtClean="0"/>
              <a:t>how about Alice’s receiver?</a:t>
            </a:r>
          </a:p>
          <a:p>
            <a:r>
              <a:rPr lang="en-US" b="0" baseline="0" dirty="0" smtClean="0"/>
              <a:t>Alice’s receiver only has one antenna, so he can only decode one packet.</a:t>
            </a:r>
          </a:p>
          <a:p>
            <a:r>
              <a:rPr lang="en-US" b="0" baseline="0" dirty="0" smtClean="0"/>
              <a:t>If Bob just transmits, he is </a:t>
            </a:r>
            <a:r>
              <a:rPr lang="en-US" b="0" baseline="0" dirty="0" err="1" smtClean="0"/>
              <a:t>gonna</a:t>
            </a:r>
            <a:r>
              <a:rPr lang="en-US" b="0" baseline="0" dirty="0" smtClean="0"/>
              <a:t> interfere with Alice’s receiver.</a:t>
            </a:r>
          </a:p>
          <a:p>
            <a:endParaRPr lang="en-US" b="0" baseline="0" dirty="0" smtClean="0"/>
          </a:p>
          <a:p>
            <a:r>
              <a:rPr lang="en-US" b="0" baseline="0" dirty="0" smtClean="0"/>
              <a:t>Similarly, if Chris just transmits, both Alice’s and Bob’s receivers will get hurt.</a:t>
            </a:r>
          </a:p>
          <a:p>
            <a:endParaRPr lang="en-US" baseline="0" dirty="0" smtClean="0"/>
          </a:p>
          <a:p>
            <a:r>
              <a:rPr lang="en-US" baseline="0" dirty="0" smtClean="0"/>
              <a:t>So, the question is how can we transmit concurrently, but without interfering with any existing transmissions?</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result for traditional CS. </a:t>
            </a:r>
          </a:p>
          <a:p>
            <a:r>
              <a:rPr lang="en-US" dirty="0" smtClean="0"/>
              <a:t>As we can see, the sensed signal strength doesn’t increase much in phase 2, </a:t>
            </a:r>
            <a:br>
              <a:rPr lang="en-US" dirty="0" smtClean="0"/>
            </a:br>
            <a:r>
              <a:rPr lang="en-US" dirty="0" smtClean="0"/>
              <a:t>so it is really  hard to identify whether the second transmission has already joined.</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Here is the result after projection.</a:t>
            </a:r>
          </a:p>
          <a:p>
            <a:endParaRPr lang="en-US" dirty="0" smtClean="0">
              <a:solidFill>
                <a:srgbClr val="000000"/>
              </a:solidFill>
            </a:endParaRPr>
          </a:p>
          <a:p>
            <a:r>
              <a:rPr lang="en-US" dirty="0" smtClean="0">
                <a:solidFill>
                  <a:srgbClr val="000000"/>
                </a:solidFill>
              </a:rPr>
              <a:t>Because we project orthogonal to ongoing transmissions, we can see a big 9dB jump when the second transmission starts in phase 2.</a:t>
            </a:r>
          </a:p>
          <a:p>
            <a:endParaRPr lang="en-US" dirty="0" smtClean="0">
              <a:solidFill>
                <a:srgbClr val="000000"/>
              </a:solidFill>
            </a:endParaRPr>
          </a:p>
          <a:p>
            <a:r>
              <a:rPr lang="en-US" dirty="0" smtClean="0">
                <a:solidFill>
                  <a:srgbClr val="000000"/>
                </a:solidFill>
              </a:rPr>
              <a:t>So, we can easily identify there are two concurrent transmissions on the medium.</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We saw that the error from </a:t>
            </a:r>
            <a:r>
              <a:rPr lang="en-US" dirty="0" err="1" smtClean="0">
                <a:solidFill>
                  <a:srgbClr val="000000"/>
                </a:solidFill>
              </a:rPr>
              <a:t>nulling</a:t>
            </a:r>
            <a:r>
              <a:rPr lang="en-US" dirty="0" smtClean="0">
                <a:solidFill>
                  <a:srgbClr val="000000"/>
                </a:solidFill>
              </a:rPr>
              <a:t> and alignment is less than 1.5dB, but what we are really interested in is whether </a:t>
            </a:r>
            <a:r>
              <a:rPr lang="en-US" dirty="0" err="1" smtClean="0">
                <a:solidFill>
                  <a:srgbClr val="000000"/>
                </a:solidFill>
              </a:rPr>
              <a:t>n</a:t>
            </a:r>
            <a:r>
              <a:rPr lang="en-US" dirty="0" smtClean="0">
                <a:solidFill>
                  <a:srgbClr val="000000"/>
                </a:solidFill>
              </a:rPr>
              <a:t>+ can deliver throughput gain despite these errors.</a:t>
            </a:r>
          </a:p>
          <a:p>
            <a:endParaRPr lang="en-US" dirty="0" smtClean="0">
              <a:solidFill>
                <a:srgbClr val="000000"/>
              </a:solidFill>
            </a:endParaRPr>
          </a:p>
          <a:p>
            <a:pPr defTabSz="466586">
              <a:defRPr/>
            </a:pPr>
            <a:r>
              <a:rPr lang="en-US" dirty="0" smtClean="0">
                <a:solidFill>
                  <a:srgbClr val="000000"/>
                </a:solidFill>
              </a:rPr>
              <a:t>So, let’s check the total throughput using this topology.</a:t>
            </a:r>
          </a:p>
          <a:p>
            <a:pPr defTabSz="466586">
              <a:defRPr/>
            </a:pPr>
            <a:r>
              <a:rPr lang="en-US" dirty="0" smtClean="0">
                <a:solidFill>
                  <a:srgbClr val="000000"/>
                </a:solidFill>
              </a:rPr>
              <a:t>We compare 802.11 with our </a:t>
            </a:r>
            <a:r>
              <a:rPr lang="en-US" dirty="0" err="1" smtClean="0">
                <a:solidFill>
                  <a:srgbClr val="000000"/>
                </a:solidFill>
              </a:rPr>
              <a:t>n</a:t>
            </a:r>
            <a:r>
              <a:rPr lang="en-US" dirty="0" smtClean="0">
                <a:solidFill>
                  <a:srgbClr val="000000"/>
                </a:solidFill>
              </a:rPr>
              <a:t>+. </a:t>
            </a:r>
          </a:p>
          <a:p>
            <a:endParaRPr lang="en-US" dirty="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x-axis is the total throughput of three receivers, </a:t>
            </a:r>
            <a:br>
              <a:rPr lang="en-US" dirty="0" smtClean="0"/>
            </a:br>
            <a:r>
              <a:rPr lang="en-US" dirty="0" smtClean="0"/>
              <a:t>and the y-axis is the </a:t>
            </a:r>
            <a:r>
              <a:rPr lang="en-US" dirty="0" err="1" smtClean="0"/>
              <a:t>CDFs</a:t>
            </a:r>
            <a:r>
              <a:rPr lang="en-US" dirty="0" smtClean="0"/>
              <a:t> taken over all experiments.</a:t>
            </a:r>
          </a:p>
          <a:p>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Here are the results for 802.11</a:t>
            </a:r>
          </a:p>
          <a:p>
            <a:endParaRPr lang="en-US" dirty="0" smtClean="0">
              <a:solidFill>
                <a:srgbClr val="000000"/>
              </a:solidFill>
            </a:endParaRPr>
          </a:p>
          <a:p>
            <a:r>
              <a:rPr lang="en-US" dirty="0" smtClean="0">
                <a:solidFill>
                  <a:srgbClr val="000000"/>
                </a:solidFill>
              </a:rPr>
              <a:t>Each point on the CDF</a:t>
            </a:r>
            <a:r>
              <a:rPr lang="en-US" baseline="0" dirty="0" smtClean="0">
                <a:solidFill>
                  <a:srgbClr val="000000"/>
                </a:solidFill>
              </a:rPr>
              <a:t> is the throughput of one experiment. </a:t>
            </a:r>
          </a:p>
          <a:p>
            <a:r>
              <a:rPr lang="en-US" baseline="0" dirty="0" smtClean="0">
                <a:solidFill>
                  <a:srgbClr val="000000"/>
                </a:solidFill>
              </a:rPr>
              <a:t>We get </a:t>
            </a:r>
            <a:r>
              <a:rPr lang="en-US" dirty="0" smtClean="0">
                <a:solidFill>
                  <a:srgbClr val="000000"/>
                </a:solidFill>
              </a:rPr>
              <a:t>different</a:t>
            </a:r>
            <a:r>
              <a:rPr lang="en-US" baseline="0" dirty="0" smtClean="0">
                <a:solidFill>
                  <a:srgbClr val="000000"/>
                </a:solidFill>
              </a:rPr>
              <a:t> points by repeating the experiment for different</a:t>
            </a:r>
            <a:r>
              <a:rPr lang="en-US" dirty="0" smtClean="0">
                <a:solidFill>
                  <a:srgbClr val="000000"/>
                </a:solidFill>
              </a:rPr>
              <a:t> </a:t>
            </a:r>
            <a:r>
              <a:rPr lang="en-US" baseline="0" dirty="0" smtClean="0">
                <a:solidFill>
                  <a:srgbClr val="000000"/>
                </a:solidFill>
              </a:rPr>
              <a:t>node locations in the </a:t>
            </a:r>
            <a:r>
              <a:rPr lang="en-US" baseline="0" dirty="0" err="1" smtClean="0">
                <a:solidFill>
                  <a:srgbClr val="000000"/>
                </a:solidFill>
              </a:rPr>
              <a:t>testbed</a:t>
            </a:r>
            <a:r>
              <a:rPr lang="en-US" baseline="0" dirty="0" smtClean="0">
                <a:solidFill>
                  <a:srgbClr val="000000"/>
                </a:solidFill>
              </a:rPr>
              <a:t>.</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Here are result for </a:t>
            </a:r>
            <a:r>
              <a:rPr lang="en-US" dirty="0" err="1" smtClean="0">
                <a:solidFill>
                  <a:srgbClr val="000000"/>
                </a:solidFill>
              </a:rPr>
              <a:t>n</a:t>
            </a:r>
            <a:r>
              <a:rPr lang="en-US" dirty="0" smtClean="0">
                <a:solidFill>
                  <a:srgbClr val="000000"/>
                </a:solidFill>
              </a:rPr>
              <a:t>+.</a:t>
            </a:r>
          </a:p>
          <a:p>
            <a:endParaRPr lang="en-US" dirty="0" smtClean="0">
              <a:solidFill>
                <a:srgbClr val="000000"/>
              </a:solidFill>
            </a:endParaRPr>
          </a:p>
          <a:p>
            <a:r>
              <a:rPr lang="en-US" dirty="0" smtClean="0">
                <a:solidFill>
                  <a:srgbClr val="000000"/>
                </a:solidFill>
              </a:rPr>
              <a:t>As you can see, even for this small topology, </a:t>
            </a:r>
            <a:r>
              <a:rPr lang="en-US" dirty="0" err="1" smtClean="0">
                <a:solidFill>
                  <a:srgbClr val="000000"/>
                </a:solidFill>
              </a:rPr>
              <a:t>n</a:t>
            </a:r>
            <a:r>
              <a:rPr lang="en-US" dirty="0" smtClean="0">
                <a:solidFill>
                  <a:srgbClr val="000000"/>
                </a:solidFill>
              </a:rPr>
              <a:t>+ significantly improves the throughput. </a:t>
            </a:r>
          </a:p>
          <a:p>
            <a:r>
              <a:rPr lang="en-US" dirty="0" smtClean="0">
                <a:solidFill>
                  <a:srgbClr val="000000"/>
                </a:solidFill>
              </a:rPr>
              <a:t>in particular, the median throughput increases by about double. </a:t>
            </a:r>
          </a:p>
          <a:p>
            <a:r>
              <a:rPr lang="en-US" dirty="0" smtClean="0">
                <a:solidFill>
                  <a:srgbClr val="000000"/>
                </a:solidFill>
              </a:rPr>
              <a:t>Therefore, we see that </a:t>
            </a:r>
            <a:r>
              <a:rPr lang="en-US" dirty="0" err="1" smtClean="0">
                <a:solidFill>
                  <a:srgbClr val="000000"/>
                </a:solidFill>
              </a:rPr>
              <a:t>n</a:t>
            </a:r>
            <a:r>
              <a:rPr lang="en-US" dirty="0" smtClean="0">
                <a:solidFill>
                  <a:srgbClr val="000000"/>
                </a:solidFill>
              </a:rPr>
              <a:t>+ can deliver a significant throughput gain in practice.</a:t>
            </a:r>
          </a:p>
          <a:p>
            <a:endParaRPr lang="en-US" dirty="0" smtClean="0">
              <a:solidFill>
                <a:srgbClr val="000000"/>
              </a:solidFill>
            </a:endParaRPr>
          </a:p>
          <a:p>
            <a:r>
              <a:rPr lang="en-US" dirty="0" smtClean="0">
                <a:solidFill>
                  <a:srgbClr val="000000"/>
                </a:solidFill>
              </a:rPr>
              <a:t>Here, I show you the results for this topology.</a:t>
            </a:r>
          </a:p>
          <a:p>
            <a:r>
              <a:rPr lang="en-US" dirty="0" smtClean="0">
                <a:solidFill>
                  <a:srgbClr val="000000"/>
                </a:solidFill>
              </a:rPr>
              <a:t>But, In the paper, we have results for more sophisticated topologies.</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56</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work builds on past works on information theory about signal </a:t>
            </a:r>
            <a:r>
              <a:rPr lang="en-US" dirty="0" err="1" smtClean="0"/>
              <a:t>precoding</a:t>
            </a:r>
            <a:r>
              <a:rPr lang="en-US" dirty="0" smtClean="0"/>
              <a:t> and multi-user </a:t>
            </a:r>
            <a:r>
              <a:rPr lang="en-US" dirty="0" err="1" smtClean="0"/>
              <a:t>mimo</a:t>
            </a:r>
            <a:r>
              <a:rPr lang="en-US" dirty="0" smtClean="0"/>
              <a:t>.</a:t>
            </a:r>
          </a:p>
          <a:p>
            <a:r>
              <a:rPr lang="en-US" dirty="0" smtClean="0"/>
              <a:t>We also build on previous practical </a:t>
            </a:r>
            <a:r>
              <a:rPr lang="en-US" dirty="0" err="1" smtClean="0"/>
              <a:t>mimo</a:t>
            </a:r>
            <a:r>
              <a:rPr lang="en-US" dirty="0" smtClean="0"/>
              <a:t> systems, including </a:t>
            </a:r>
            <a:r>
              <a:rPr lang="en-US" dirty="0" err="1" smtClean="0"/>
              <a:t>Beamformaing</a:t>
            </a:r>
            <a:r>
              <a:rPr lang="en-US" dirty="0" smtClean="0"/>
              <a:t>, SAM, and IAC.</a:t>
            </a:r>
          </a:p>
          <a:p>
            <a:endParaRPr lang="en-US" dirty="0" smtClean="0"/>
          </a:p>
          <a:p>
            <a:r>
              <a:rPr lang="en-US" dirty="0" smtClean="0"/>
              <a:t>However, our work is the first random access protocol that allows us to have concurrent transmissions across </a:t>
            </a:r>
            <a:r>
              <a:rPr lang="en-US" dirty="0" err="1" smtClean="0"/>
              <a:t>mimo</a:t>
            </a:r>
            <a:r>
              <a:rPr lang="en-US" dirty="0" smtClean="0"/>
              <a:t> nodes, </a:t>
            </a:r>
            <a:br>
              <a:rPr lang="en-US" dirty="0" smtClean="0"/>
            </a:br>
            <a:r>
              <a:rPr lang="en-US" dirty="0" smtClean="0"/>
              <a:t>but without any central coordination.</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a:t>
            </a:r>
          </a:p>
          <a:p>
            <a:endParaRPr lang="en-US" dirty="0" smtClean="0"/>
          </a:p>
          <a:p>
            <a:r>
              <a:rPr lang="en-US" dirty="0" smtClean="0"/>
              <a:t>In today’s 802.11, MIMO is only an add-on, but in </a:t>
            </a:r>
            <a:r>
              <a:rPr lang="en-US" dirty="0" err="1" smtClean="0"/>
              <a:t>n</a:t>
            </a:r>
            <a:r>
              <a:rPr lang="en-US" dirty="0" smtClean="0"/>
              <a:t>+ MIMO is a first-class citizen.</a:t>
            </a:r>
          </a:p>
          <a:p>
            <a:endParaRPr lang="en-US" dirty="0" smtClean="0"/>
          </a:p>
          <a:p>
            <a:r>
              <a:rPr lang="en-US" dirty="0" smtClean="0"/>
              <a:t>N+ is the first protocol which allows us to have more concurrent transmissions, but at the same time we don’t need to give up random access.</a:t>
            </a:r>
          </a:p>
          <a:p>
            <a:r>
              <a:rPr lang="en-US" dirty="0" smtClean="0"/>
              <a:t> </a:t>
            </a:r>
          </a:p>
          <a:p>
            <a:r>
              <a:rPr lang="en-US" dirty="0" smtClean="0"/>
              <a:t>We empirically show it is practical.</a:t>
            </a:r>
          </a:p>
          <a:p>
            <a:endParaRPr lang="en-US" dirty="0" smtClean="0"/>
          </a:p>
          <a:p>
            <a:endParaRPr lang="en-US" dirty="0" smtClean="0"/>
          </a:p>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59</a:t>
            </a:fld>
            <a:endParaRPr lang="en-US"/>
          </a:p>
        </p:txBody>
      </p:sp>
    </p:spTree>
    <p:extLst>
      <p:ext uri="{BB962C8B-B14F-4D97-AF65-F5344CB8AC3E}">
        <p14:creationId xmlns:p14="http://schemas.microsoft.com/office/powerpoint/2010/main" val="4243182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looming wireless capacity crunch</a:t>
            </a:r>
          </a:p>
          <a:p>
            <a:endParaRPr lang="en-US" baseline="0" dirty="0" smtClean="0"/>
          </a:p>
          <a:p>
            <a:r>
              <a:rPr lang="en-US" baseline="0" dirty="0" smtClean="0"/>
              <a:t>For cellular networks, the FCC projects that given current trends, the US will face a spectrum shortfall in 2013. We are already seeing the impact of this with increase in the cost of data, the end of all you can eat data plans etc.</a:t>
            </a:r>
          </a:p>
          <a:p>
            <a:endParaRPr lang="en-US" baseline="0" dirty="0" smtClean="0"/>
          </a:p>
          <a:p>
            <a:r>
              <a:rPr lang="en-US" baseline="0" dirty="0" smtClean="0"/>
              <a:t>And </a:t>
            </a:r>
            <a:r>
              <a:rPr lang="en-US" baseline="0" dirty="0" err="1" smtClean="0"/>
              <a:t>wifi</a:t>
            </a:r>
            <a:r>
              <a:rPr lang="en-US" baseline="0" dirty="0" smtClean="0"/>
              <a:t> is no different. We all remember the Steve Jobs iPhone 4 keynote where his demo failed and he had to ask everybody to shut off their laptops before he could demo his app.</a:t>
            </a:r>
          </a:p>
        </p:txBody>
      </p:sp>
      <p:sp>
        <p:nvSpPr>
          <p:cNvPr id="4" name="Slide Number Placeholder 3"/>
          <p:cNvSpPr>
            <a:spLocks noGrp="1"/>
          </p:cNvSpPr>
          <p:nvPr>
            <p:ph type="sldNum" sz="quarter" idx="10"/>
          </p:nvPr>
        </p:nvSpPr>
        <p:spPr/>
        <p:txBody>
          <a:bodyPr/>
          <a:lstStyle/>
          <a:p>
            <a:fld id="{F9328706-0B46-42D5-B4C5-D2C656F13C9C}" type="slidenum">
              <a:rPr lang="en-US" smtClean="0"/>
              <a:t>60</a:t>
            </a:fld>
            <a:endParaRPr lang="en-US"/>
          </a:p>
        </p:txBody>
      </p:sp>
    </p:spTree>
    <p:extLst>
      <p:ext uri="{BB962C8B-B14F-4D97-AF65-F5344CB8AC3E}">
        <p14:creationId xmlns:p14="http://schemas.microsoft.com/office/powerpoint/2010/main" val="717805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Our goal is to have concurrent transmissions across </a:t>
            </a:r>
            <a:r>
              <a:rPr lang="en-US" dirty="0" err="1" smtClean="0">
                <a:solidFill>
                  <a:srgbClr val="000000"/>
                </a:solidFill>
              </a:rPr>
              <a:t>mimo</a:t>
            </a:r>
            <a:r>
              <a:rPr lang="en-US" dirty="0" smtClean="0">
                <a:solidFill>
                  <a:srgbClr val="000000"/>
                </a:solidFill>
              </a:rPr>
              <a:t> nodes, </a:t>
            </a:r>
          </a:p>
          <a:p>
            <a:r>
              <a:rPr lang="en-US" dirty="0" smtClean="0">
                <a:solidFill>
                  <a:srgbClr val="000000"/>
                </a:solidFill>
              </a:rPr>
              <a:t>But without harming all ongoing transmissions.</a:t>
            </a:r>
          </a:p>
          <a:p>
            <a:endParaRPr lang="en-US" dirty="0" smtClean="0">
              <a:solidFill>
                <a:srgbClr val="000000"/>
              </a:solidFill>
            </a:endParaRPr>
          </a:p>
          <a:p>
            <a:endParaRPr lang="en-US" dirty="0" smtClean="0">
              <a:solidFill>
                <a:srgbClr val="000000"/>
              </a:solidFill>
            </a:endParaRPr>
          </a:p>
          <a:p>
            <a:pPr defTabSz="466586">
              <a:defRPr/>
            </a:pPr>
            <a:r>
              <a:rPr lang="en-US" dirty="0" smtClean="0">
                <a:solidFill>
                  <a:srgbClr val="000000"/>
                </a:solidFill>
              </a:rPr>
              <a:t>In this talk, I’m going to introduce 802.11n+</a:t>
            </a:r>
          </a:p>
          <a:p>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MegaMIMO</a:t>
            </a:r>
            <a:r>
              <a:rPr lang="en-US" dirty="0" smtClean="0"/>
              <a:t> alleviates</a:t>
            </a:r>
            <a:r>
              <a:rPr lang="en-US" baseline="0" dirty="0" smtClean="0"/>
              <a:t> the capacity crunch by transmitting more bits per unit of spectrum.</a:t>
            </a:r>
          </a:p>
          <a:p>
            <a:endParaRPr lang="en-US" baseline="0" dirty="0" smtClean="0"/>
          </a:p>
          <a:p>
            <a:r>
              <a:rPr lang="en-US" baseline="0" dirty="0" smtClean="0"/>
              <a:t>It is designed in the context of </a:t>
            </a:r>
            <a:r>
              <a:rPr lang="en-US" baseline="0" dirty="0" err="1" smtClean="0"/>
              <a:t>wi-fi</a:t>
            </a:r>
            <a:r>
              <a:rPr lang="en-US" baseline="0" dirty="0" smtClean="0"/>
              <a:t>, but is applicable to both </a:t>
            </a:r>
            <a:r>
              <a:rPr lang="en-US" baseline="0" dirty="0" err="1" smtClean="0"/>
              <a:t>wi-fi</a:t>
            </a:r>
            <a:r>
              <a:rPr lang="en-US" baseline="0" dirty="0" smtClean="0"/>
              <a:t> and cellular.</a:t>
            </a:r>
          </a:p>
          <a:p>
            <a:endParaRPr lang="en-US" baseline="0" dirty="0" smtClean="0"/>
          </a:p>
          <a:p>
            <a:r>
              <a:rPr lang="en-US" baseline="0" dirty="0" smtClean="0"/>
              <a:t>Let me start by explaining to you </a:t>
            </a:r>
            <a:r>
              <a:rPr lang="en-US" baseline="0" dirty="0" err="1" smtClean="0"/>
              <a:t>MegaMIMO</a:t>
            </a:r>
            <a:r>
              <a:rPr lang="en-US" baseline="0" dirty="0" smtClean="0"/>
              <a:t> at a very high level. To do so, we first need to look at what current APs do. </a:t>
            </a:r>
          </a:p>
          <a:p>
            <a:endParaRPr lang="en-US" baseline="0" dirty="0" smtClean="0"/>
          </a:p>
        </p:txBody>
      </p:sp>
      <p:sp>
        <p:nvSpPr>
          <p:cNvPr id="4" name="Slide Number Placeholder 3"/>
          <p:cNvSpPr>
            <a:spLocks noGrp="1"/>
          </p:cNvSpPr>
          <p:nvPr>
            <p:ph type="sldNum" sz="quarter" idx="10"/>
          </p:nvPr>
        </p:nvSpPr>
        <p:spPr/>
        <p:txBody>
          <a:bodyPr/>
          <a:lstStyle/>
          <a:p>
            <a:fld id="{F0CA8A03-9867-474A-8E99-7A2F5C23B0BB}" type="slidenum">
              <a:rPr lang="en-US" smtClean="0"/>
              <a:t>61</a:t>
            </a:fld>
            <a:endParaRPr lang="en-US"/>
          </a:p>
        </p:txBody>
      </p:sp>
    </p:spTree>
    <p:extLst>
      <p:ext uri="{BB962C8B-B14F-4D97-AF65-F5344CB8AC3E}">
        <p14:creationId xmlns:p14="http://schemas.microsoft.com/office/powerpoint/2010/main" val="40609353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Say that you have 3 APs that are serving their corresponding users. Today we know that we cannot put these APs on the same channel and make them transmit at the same time because if they do, they interfere and nobody gets anything.</a:t>
            </a:r>
          </a:p>
          <a:p>
            <a:endParaRPr lang="en-US" baseline="0" dirty="0" smtClean="0"/>
          </a:p>
        </p:txBody>
      </p:sp>
      <p:sp>
        <p:nvSpPr>
          <p:cNvPr id="4" name="Slide Number Placeholder 3"/>
          <p:cNvSpPr>
            <a:spLocks noGrp="1"/>
          </p:cNvSpPr>
          <p:nvPr>
            <p:ph type="sldNum" sz="quarter" idx="10"/>
          </p:nvPr>
        </p:nvSpPr>
        <p:spPr/>
        <p:txBody>
          <a:bodyPr/>
          <a:lstStyle/>
          <a:p>
            <a:fld id="{56116672-F69E-476E-885E-1414729565F4}" type="slidenum">
              <a:rPr lang="en-US" smtClean="0"/>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exactly the problem </a:t>
            </a:r>
            <a:r>
              <a:rPr lang="en-US" baseline="0" dirty="0" err="1" smtClean="0"/>
              <a:t>MegaMIMO</a:t>
            </a:r>
            <a:r>
              <a:rPr lang="en-US" baseline="0" dirty="0" smtClean="0"/>
              <a:t> solves for us.</a:t>
            </a:r>
          </a:p>
          <a:p>
            <a:endParaRPr lang="en-US" baseline="0" dirty="0" smtClean="0"/>
          </a:p>
          <a:p>
            <a:r>
              <a:rPr lang="en-US" baseline="0" dirty="0" err="1" smtClean="0"/>
              <a:t>MegaMIMO</a:t>
            </a:r>
            <a:r>
              <a:rPr lang="en-US" baseline="0" dirty="0" smtClean="0"/>
              <a:t> allows all the access points to transmit AT THE SAME TIME IN THE SAME CHANNEL, but every user gets their data as if the other users did not exist.</a:t>
            </a:r>
          </a:p>
          <a:p>
            <a:endParaRPr lang="en-US" baseline="0" dirty="0" smtClean="0"/>
          </a:p>
          <a:p>
            <a:r>
              <a:rPr lang="en-US" baseline="0" dirty="0" smtClean="0"/>
              <a:t>And therefore you get much higher spectrum utilization and much higher throughput.</a:t>
            </a:r>
          </a:p>
          <a:p>
            <a:endParaRPr lang="en-US" baseline="0" dirty="0" smtClean="0"/>
          </a:p>
          <a:p>
            <a:r>
              <a:rPr lang="en-US" baseline="0" dirty="0" smtClean="0"/>
              <a:t>Of course, when these APs transmit together, the signals are going to collide. But </a:t>
            </a:r>
            <a:r>
              <a:rPr lang="en-US" baseline="0" dirty="0" err="1" smtClean="0"/>
              <a:t>MegaMIMO</a:t>
            </a:r>
            <a:r>
              <a:rPr lang="en-US" baseline="0" dirty="0" smtClean="0"/>
              <a:t> access points are special. They encode the transmitted signal such that the collision satisfies a specific property.</a:t>
            </a:r>
          </a:p>
          <a:p>
            <a:endParaRPr lang="en-US" baseline="0" dirty="0" smtClean="0"/>
          </a:p>
          <a:p>
            <a:r>
              <a:rPr lang="en-US" baseline="0" dirty="0" smtClean="0"/>
              <a:t>Specifically, at user 1, the signal collides such that only the data intended to user 1, x1, survives and the interference from x2 and x3 cancels each other out.</a:t>
            </a:r>
          </a:p>
          <a:p>
            <a:endParaRPr lang="en-US" baseline="0" dirty="0" smtClean="0"/>
          </a:p>
          <a:p>
            <a:r>
              <a:rPr lang="en-US" baseline="0" dirty="0" smtClean="0"/>
              <a:t>Similarly, at user 2, only the data x2 survives, and interference from x1+x3 adds up to zero.</a:t>
            </a:r>
          </a:p>
          <a:p>
            <a:endParaRPr lang="en-US" baseline="0" dirty="0" smtClean="0"/>
          </a:p>
          <a:p>
            <a:r>
              <a:rPr lang="en-US" baseline="0" dirty="0" smtClean="0"/>
              <a:t>And similarly for user 3.</a:t>
            </a:r>
            <a:endParaRPr lang="en-US" dirty="0"/>
          </a:p>
        </p:txBody>
      </p:sp>
      <p:sp>
        <p:nvSpPr>
          <p:cNvPr id="4" name="Slide Number Placeholder 3"/>
          <p:cNvSpPr>
            <a:spLocks noGrp="1"/>
          </p:cNvSpPr>
          <p:nvPr>
            <p:ph type="sldNum" sz="quarter" idx="10"/>
          </p:nvPr>
        </p:nvSpPr>
        <p:spPr/>
        <p:txBody>
          <a:bodyPr/>
          <a:lstStyle/>
          <a:p>
            <a:fld id="{56116672-F69E-476E-885E-1414729565F4}" type="slidenum">
              <a:rPr lang="en-US" smtClean="0"/>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those</a:t>
            </a:r>
            <a:r>
              <a:rPr lang="en-US" baseline="0" dirty="0" smtClean="0"/>
              <a:t> of you who are familiar, I am sure this rings a bell because this sounds very much like MIMO systems.</a:t>
            </a:r>
          </a:p>
          <a:p>
            <a:endParaRPr lang="en-US" baseline="0" dirty="0" smtClean="0"/>
          </a:p>
          <a:p>
            <a:r>
              <a:rPr lang="en-US" baseline="0" dirty="0" smtClean="0"/>
              <a:t>And you’re right. The difference is that in traditional MIMO, all the antennas are on a single device – like this cellphone – and so you can coordinate them and achieve as many concurrent transmissions as there are antennas on the device.</a:t>
            </a:r>
          </a:p>
          <a:p>
            <a:endParaRPr lang="en-US" baseline="0" dirty="0" smtClean="0"/>
          </a:p>
          <a:p>
            <a:r>
              <a:rPr lang="en-US" baseline="0" dirty="0" smtClean="0"/>
              <a:t>What we are doing here is that we are coordinating multiple independent devices together.  And we can create a humungous MIMO transmitter that has as many antennas as there are APs.</a:t>
            </a:r>
          </a:p>
          <a:p>
            <a:endParaRPr lang="en-US" baseline="0" dirty="0" smtClean="0"/>
          </a:p>
          <a:p>
            <a:r>
              <a:rPr lang="en-US" baseline="0" dirty="0" smtClean="0"/>
              <a:t>So, for instance, if we can coordinate 10 APs as in this case, we can get 10x higher throughput. And this is effectively a distributed MIMO system.</a:t>
            </a:r>
          </a:p>
          <a:p>
            <a:endParaRPr lang="en-US" baseline="0" dirty="0" smtClean="0"/>
          </a:p>
          <a:p>
            <a:r>
              <a:rPr lang="en-US" baseline="0" dirty="0" smtClean="0"/>
              <a:t>This doesn’t mean we are not using other channels. What it means is that for EVERY channel, we can get 10 times the throughput just by throwing more APs on that channel.</a:t>
            </a:r>
            <a:endParaRPr lang="en-US" dirty="0"/>
          </a:p>
        </p:txBody>
      </p:sp>
      <p:sp>
        <p:nvSpPr>
          <p:cNvPr id="4" name="Slide Number Placeholder 3"/>
          <p:cNvSpPr>
            <a:spLocks noGrp="1"/>
          </p:cNvSpPr>
          <p:nvPr>
            <p:ph type="sldNum" sz="quarter" idx="10"/>
          </p:nvPr>
        </p:nvSpPr>
        <p:spPr/>
        <p:txBody>
          <a:bodyPr/>
          <a:lstStyle/>
          <a:p>
            <a:fld id="{56116672-F69E-476E-885E-1414729565F4}" type="slidenum">
              <a:rPr lang="en-US" smtClean="0"/>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we’ve talked about </a:t>
            </a:r>
            <a:r>
              <a:rPr lang="en-US" dirty="0" err="1" smtClean="0"/>
              <a:t>MegaMIMO</a:t>
            </a:r>
            <a:r>
              <a:rPr lang="en-US" dirty="0" smtClean="0"/>
              <a:t> at a very high level, let us dive into the details</a:t>
            </a:r>
            <a:r>
              <a:rPr lang="en-US" baseline="0" dirty="0" smtClean="0"/>
              <a:t> to understand how we can deliver on this intuition of a large distributed MIMO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65</a:t>
            </a:fld>
            <a:endParaRPr lang="en-US"/>
          </a:p>
        </p:txBody>
      </p:sp>
    </p:spTree>
    <p:extLst>
      <p:ext uri="{BB962C8B-B14F-4D97-AF65-F5344CB8AC3E}">
        <p14:creationId xmlns:p14="http://schemas.microsoft.com/office/powerpoint/2010/main" val="28382345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look in more detail</a:t>
            </a:r>
            <a:r>
              <a:rPr lang="en-US" baseline="0" dirty="0" smtClean="0"/>
              <a:t> about what it means to transmit simultaneously without interference.</a:t>
            </a:r>
          </a:p>
          <a:p>
            <a:endParaRPr lang="en-US" baseline="0" dirty="0" smtClean="0"/>
          </a:p>
          <a:p>
            <a:r>
              <a:rPr lang="en-US" baseline="0" dirty="0" smtClean="0"/>
              <a:t>Let us take an example with 2 APs and 2 clients.</a:t>
            </a:r>
          </a:p>
          <a:p>
            <a:endParaRPr lang="en-US" baseline="0" dirty="0" smtClean="0"/>
          </a:p>
          <a:p>
            <a:r>
              <a:rPr lang="en-US" baseline="0" dirty="0" smtClean="0"/>
              <a:t>Say, client 1 wants data x1 and client 2 wants data x2.</a:t>
            </a:r>
          </a:p>
          <a:p>
            <a:endParaRPr lang="en-US" baseline="0" dirty="0" smtClean="0"/>
          </a:p>
          <a:p>
            <a:r>
              <a:rPr lang="en-US" baseline="0" dirty="0" smtClean="0"/>
              <a:t>Now, the APs jointly transmit their signals after which</a:t>
            </a:r>
          </a:p>
          <a:p>
            <a:endParaRPr lang="en-US" baseline="0" dirty="0" smtClean="0"/>
          </a:p>
          <a:p>
            <a:r>
              <a:rPr lang="en-US" baseline="0" dirty="0" smtClean="0"/>
              <a:t>Client 1 receives signal y1 and client 2 receives signal y2.</a:t>
            </a:r>
          </a:p>
          <a:p>
            <a:endParaRPr lang="en-US" baseline="0" dirty="0" smtClean="0"/>
          </a:p>
          <a:p>
            <a:r>
              <a:rPr lang="en-US" baseline="0" dirty="0" smtClean="0"/>
              <a:t>In order to be able to decode without interference, we need that y1 is a function only of x1. say y1 = d1x1 + 0.x2.</a:t>
            </a:r>
          </a:p>
          <a:p>
            <a:endParaRPr lang="en-US" baseline="0" dirty="0" smtClean="0"/>
          </a:p>
          <a:p>
            <a:r>
              <a:rPr lang="en-US" baseline="0" dirty="0" smtClean="0"/>
              <a:t>Similarly, y2 should be a function only of x2. y2 = d2x2 + 0.x1.</a:t>
            </a:r>
          </a:p>
          <a:p>
            <a:endParaRPr lang="en-US" baseline="0" dirty="0" smtClean="0"/>
          </a:p>
          <a:p>
            <a:r>
              <a:rPr lang="en-US" baseline="0" dirty="0" smtClean="0"/>
              <a:t>We can write this in matrix form as follows.</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66</a:t>
            </a:fld>
            <a:endParaRPr lang="en-US"/>
          </a:p>
        </p:txBody>
      </p:sp>
    </p:spTree>
    <p:extLst>
      <p:ext uri="{BB962C8B-B14F-4D97-AF65-F5344CB8AC3E}">
        <p14:creationId xmlns:p14="http://schemas.microsoft.com/office/powerpoint/2010/main" val="41991869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effective channel matrix D is diagonal.</a:t>
            </a:r>
          </a:p>
          <a:p>
            <a:endParaRPr lang="en-US" baseline="0" dirty="0" smtClean="0"/>
          </a:p>
          <a:p>
            <a:r>
              <a:rPr lang="en-US" baseline="0" dirty="0" smtClean="0"/>
              <a:t>And Diagonal Matrix really means non-interference.</a:t>
            </a:r>
          </a:p>
          <a:p>
            <a:endParaRPr lang="en-US" baseline="0" dirty="0" smtClean="0"/>
          </a:p>
          <a:p>
            <a:r>
              <a:rPr lang="en-US" baseline="0" dirty="0" smtClean="0"/>
              <a:t>So, that is the goal for correct joint multi-user </a:t>
            </a:r>
            <a:r>
              <a:rPr lang="en-US" baseline="0" dirty="0" err="1" smtClean="0"/>
              <a:t>beamforming</a:t>
            </a:r>
            <a:r>
              <a:rPr lang="en-US" baseline="0" dirty="0" smtClean="0"/>
              <a:t>. Make this effective channel matrix diagonal.</a:t>
            </a:r>
          </a:p>
          <a:p>
            <a:endParaRPr lang="en-US" baseline="0" dirty="0" smtClean="0"/>
          </a:p>
          <a:p>
            <a:r>
              <a:rPr lang="en-US" baseline="0" dirty="0" smtClean="0"/>
              <a:t>The first question we now have to answer is: What does the actual channel matrix look like? Is it really diagonal? </a:t>
            </a:r>
          </a:p>
          <a:p>
            <a:endParaRPr lang="en-US" baseline="0" dirty="0" smtClean="0"/>
          </a:p>
          <a:p>
            <a:r>
              <a:rPr lang="en-US" baseline="0" dirty="0" smtClean="0"/>
              <a:t>And if it’s not diagonal – as you might have guessed – how do we make it diagonal in a real system?</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67</a:t>
            </a:fld>
            <a:endParaRPr lang="en-US"/>
          </a:p>
        </p:txBody>
      </p:sp>
    </p:spTree>
    <p:extLst>
      <p:ext uri="{BB962C8B-B14F-4D97-AF65-F5344CB8AC3E}">
        <p14:creationId xmlns:p14="http://schemas.microsoft.com/office/powerpoint/2010/main" val="4211972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e</a:t>
            </a:r>
            <a:r>
              <a:rPr lang="en-US" dirty="0" smtClean="0"/>
              <a:t>ven</a:t>
            </a:r>
            <a:r>
              <a:rPr lang="en-US" baseline="0" dirty="0" smtClean="0"/>
              <a:t> before we get into an actual system with complex, time-varying channels, let us look at an idealized system that is far from reality.</a:t>
            </a:r>
          </a:p>
          <a:p>
            <a:endParaRPr lang="en-US" baseline="0" dirty="0" smtClean="0"/>
          </a:p>
          <a:p>
            <a:r>
              <a:rPr lang="en-US" baseline="0" dirty="0" smtClean="0"/>
              <a:t>In particular, let us take a system where all the nodes are essentially on the same chip. If we are on this nice scenario where everything is on the same chip, we get the following two things for free.</a:t>
            </a:r>
          </a:p>
          <a:p>
            <a:pPr marL="0" indent="0">
              <a:buNone/>
            </a:pPr>
            <a:endParaRPr lang="en-US" baseline="0" dirty="0" smtClean="0"/>
          </a:p>
          <a:p>
            <a:pPr marL="0" indent="0">
              <a:buNone/>
            </a:pPr>
            <a:r>
              <a:rPr lang="en-US" baseline="0" dirty="0" smtClean="0"/>
              <a:t>First, all nodes in this system are completely synchronized to within ns of each other.</a:t>
            </a:r>
          </a:p>
          <a:p>
            <a:pPr marL="0" indent="0">
              <a:buNone/>
            </a:pPr>
            <a:endParaRPr lang="en-US" baseline="0" dirty="0" smtClean="0"/>
          </a:p>
          <a:p>
            <a:pPr marL="0" indent="0">
              <a:buNone/>
            </a:pPr>
            <a:r>
              <a:rPr lang="en-US" baseline="0" dirty="0" smtClean="0"/>
              <a:t>And second, all nodes have the same oscillator frequency i.e. as if they share the same oscillator, and have no frequency offsets.</a:t>
            </a:r>
          </a:p>
          <a:p>
            <a:pPr marL="228600" indent="-228600">
              <a:buAutoNum type="arabicPeriod"/>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68</a:t>
            </a:fld>
            <a:endParaRPr lang="en-US"/>
          </a:p>
        </p:txBody>
      </p:sp>
    </p:spTree>
    <p:extLst>
      <p:ext uri="{BB962C8B-B14F-4D97-AF65-F5344CB8AC3E}">
        <p14:creationId xmlns:p14="http://schemas.microsoft.com/office/powerpoint/2010/main" val="24594498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go back to our example.</a:t>
            </a:r>
            <a:endParaRPr lang="en-US" baseline="0" dirty="0" smtClean="0"/>
          </a:p>
          <a:p>
            <a:endParaRPr lang="en-US" baseline="0" dirty="0" smtClean="0"/>
          </a:p>
          <a:p>
            <a:r>
              <a:rPr lang="en-US" baseline="0" dirty="0" smtClean="0"/>
              <a:t>Let’s say AP1 just sends x1 as it would in the case without interference, and AP2 sends x2</a:t>
            </a:r>
          </a:p>
          <a:p>
            <a:endParaRPr lang="en-US" baseline="0" dirty="0" smtClean="0"/>
          </a:p>
          <a:p>
            <a:r>
              <a:rPr lang="en-US" baseline="0" dirty="0" smtClean="0"/>
              <a:t>Now the channel from AP1 to client 1 is h11 and the channel from AP2 to client 1 is h12.</a:t>
            </a:r>
          </a:p>
          <a:p>
            <a:endParaRPr lang="en-US" baseline="0" dirty="0" smtClean="0"/>
          </a:p>
          <a:p>
            <a:r>
              <a:rPr lang="en-US" baseline="0" dirty="0" smtClean="0"/>
              <a:t>Due to the joint transmission, the signals x1 and x2 are going to combine on the channel to produce y1.</a:t>
            </a:r>
          </a:p>
          <a:p>
            <a:endParaRPr lang="en-US" baseline="0" dirty="0" smtClean="0"/>
          </a:p>
          <a:p>
            <a:r>
              <a:rPr lang="en-US" baseline="0" dirty="0" smtClean="0"/>
              <a:t>In particular, y1 = h11x1 + h12x2.</a:t>
            </a:r>
          </a:p>
          <a:p>
            <a:endParaRPr lang="en-US" baseline="0" dirty="0" smtClean="0"/>
          </a:p>
          <a:p>
            <a:r>
              <a:rPr lang="en-US" baseline="0" dirty="0" smtClean="0"/>
              <a:t>Similarly, the channels at client 2 are h21 and h22, and the corresponding signal</a:t>
            </a:r>
          </a:p>
          <a:p>
            <a:endParaRPr lang="en-US" baseline="0" dirty="0" smtClean="0"/>
          </a:p>
          <a:p>
            <a:r>
              <a:rPr lang="en-US" baseline="0" dirty="0" smtClean="0"/>
              <a:t>y2 = h21x1 + h22x2.</a:t>
            </a:r>
          </a:p>
          <a:p>
            <a:endParaRPr lang="en-US" baseline="0" dirty="0" smtClean="0"/>
          </a:p>
          <a:p>
            <a:r>
              <a:rPr lang="en-US" baseline="0" dirty="0" smtClean="0"/>
              <a:t>Which we can write in matrix form as follows.</a:t>
            </a:r>
          </a:p>
          <a:p>
            <a:endParaRPr lang="en-US" baseline="0" dirty="0" smtClean="0"/>
          </a:p>
          <a:p>
            <a:r>
              <a:rPr lang="en-US" baseline="0" dirty="0" smtClean="0"/>
              <a:t>So, as we can see, we get a non-diagonal matrix and the clients will not be able to decode.</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69</a:t>
            </a:fld>
            <a:endParaRPr lang="en-US"/>
          </a:p>
        </p:txBody>
      </p:sp>
    </p:spTree>
    <p:extLst>
      <p:ext uri="{BB962C8B-B14F-4D97-AF65-F5344CB8AC3E}">
        <p14:creationId xmlns:p14="http://schemas.microsoft.com/office/powerpoint/2010/main" val="13887600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70</a:t>
            </a:fld>
            <a:endParaRPr lang="en-US"/>
          </a:p>
        </p:txBody>
      </p:sp>
    </p:spTree>
    <p:extLst>
      <p:ext uri="{BB962C8B-B14F-4D97-AF65-F5344CB8AC3E}">
        <p14:creationId xmlns:p14="http://schemas.microsoft.com/office/powerpoint/2010/main" val="138876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00"/>
                </a:solidFill>
              </a:rPr>
              <a:t>N+ is the first protocol</a:t>
            </a:r>
            <a:r>
              <a:rPr lang="en-US" baseline="0" dirty="0" smtClean="0">
                <a:solidFill>
                  <a:srgbClr val="000000"/>
                </a:solidFill>
              </a:rPr>
              <a:t> that allows </a:t>
            </a:r>
            <a:r>
              <a:rPr lang="en-US" baseline="0" dirty="0" err="1" smtClean="0">
                <a:solidFill>
                  <a:srgbClr val="000000"/>
                </a:solidFill>
              </a:rPr>
              <a:t>mimo</a:t>
            </a:r>
            <a:r>
              <a:rPr lang="en-US" baseline="0" dirty="0" smtClean="0">
                <a:solidFill>
                  <a:srgbClr val="000000"/>
                </a:solidFill>
              </a:rPr>
              <a:t> nodes to join ongoing transmissions without interfering with them.</a:t>
            </a:r>
            <a:endParaRPr lang="en-US" dirty="0" smtClean="0">
              <a:solidFill>
                <a:srgbClr val="000000"/>
              </a:solidFill>
            </a:endParaRPr>
          </a:p>
          <a:p>
            <a:endParaRPr lang="en-US" baseline="0" dirty="0" smtClean="0">
              <a:solidFill>
                <a:srgbClr val="000000"/>
              </a:solidFill>
            </a:endParaRPr>
          </a:p>
          <a:p>
            <a:r>
              <a:rPr lang="en-US" baseline="0" dirty="0" smtClean="0">
                <a:solidFill>
                  <a:srgbClr val="000000"/>
                </a:solidFill>
              </a:rPr>
              <a:t>Not only </a:t>
            </a:r>
            <a:r>
              <a:rPr lang="en-US" dirty="0" smtClean="0">
                <a:solidFill>
                  <a:srgbClr val="000000"/>
                </a:solidFill>
              </a:rPr>
              <a:t>this</a:t>
            </a:r>
            <a:r>
              <a:rPr lang="en-US" baseline="0" dirty="0" smtClean="0">
                <a:solidFill>
                  <a:srgbClr val="000000"/>
                </a:solidFill>
              </a:rPr>
              <a:t>, but also it maintains all the great properties of random access, </a:t>
            </a:r>
            <a:br>
              <a:rPr lang="en-US" baseline="0" dirty="0" smtClean="0">
                <a:solidFill>
                  <a:srgbClr val="000000"/>
                </a:solidFill>
              </a:rPr>
            </a:br>
            <a:r>
              <a:rPr lang="en-US" baseline="0" dirty="0" smtClean="0">
                <a:solidFill>
                  <a:srgbClr val="000000"/>
                </a:solidFill>
              </a:rPr>
              <a:t>which is the main reason why we love today’s 802.11 because it allows us to access the medium in a fully distributed way.</a:t>
            </a:r>
          </a:p>
          <a:p>
            <a:endParaRPr lang="en-US" baseline="0" dirty="0" smtClean="0">
              <a:solidFill>
                <a:srgbClr val="000000"/>
              </a:solidFill>
            </a:endParaRPr>
          </a:p>
          <a:p>
            <a:r>
              <a:rPr lang="en-US" baseline="0" dirty="0" smtClean="0">
                <a:solidFill>
                  <a:srgbClr val="000000"/>
                </a:solidFill>
              </a:rPr>
              <a:t>Finally, </a:t>
            </a:r>
            <a:r>
              <a:rPr lang="en-US" baseline="0" dirty="0" err="1" smtClean="0">
                <a:solidFill>
                  <a:srgbClr val="000000"/>
                </a:solidFill>
              </a:rPr>
              <a:t>n</a:t>
            </a:r>
            <a:r>
              <a:rPr lang="en-US" baseline="0" dirty="0" smtClean="0">
                <a:solidFill>
                  <a:srgbClr val="000000"/>
                </a:solidFill>
              </a:rPr>
              <a:t>+ is implemented, and shown </a:t>
            </a:r>
            <a:r>
              <a:rPr lang="en-US" dirty="0" smtClean="0">
                <a:solidFill>
                  <a:srgbClr val="000000"/>
                </a:solidFill>
              </a:rPr>
              <a:t>in practice </a:t>
            </a:r>
            <a:r>
              <a:rPr lang="en-US" baseline="0" dirty="0" smtClean="0">
                <a:solidFill>
                  <a:srgbClr val="000000"/>
                </a:solidFill>
              </a:rPr>
              <a:t> to improve the throughput.</a:t>
            </a:r>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we really need is for the APs to send some different symbols s1 and s2. And the APs will control the symbols s1 and s2 such that they combine with the real non-diagonal channel matrix to produce an effective diagonal channel matrix.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71</a:t>
            </a:fld>
            <a:endParaRPr lang="en-US"/>
          </a:p>
        </p:txBody>
      </p:sp>
    </p:spTree>
    <p:extLst>
      <p:ext uri="{BB962C8B-B14F-4D97-AF65-F5344CB8AC3E}">
        <p14:creationId xmlns:p14="http://schemas.microsoft.com/office/powerpoint/2010/main" val="13887600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donate the actual channel</a:t>
            </a:r>
            <a:r>
              <a:rPr lang="en-US" baseline="0" dirty="0" smtClean="0"/>
              <a:t> matrix by H. As we mentioned, H is non-diagonal.</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72</a:t>
            </a:fld>
            <a:endParaRPr lang="en-US"/>
          </a:p>
        </p:txBody>
      </p:sp>
    </p:spTree>
    <p:extLst>
      <p:ext uri="{BB962C8B-B14F-4D97-AF65-F5344CB8AC3E}">
        <p14:creationId xmlns:p14="http://schemas.microsoft.com/office/powerpoint/2010/main" val="40654367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 we make the effective channel matrix diagonal?</a:t>
            </a:r>
          </a:p>
          <a:p>
            <a:endParaRPr lang="en-US" dirty="0" smtClean="0"/>
          </a:p>
          <a:p>
            <a:r>
              <a:rPr lang="en-US" dirty="0" smtClean="0"/>
              <a:t>Note</a:t>
            </a:r>
            <a:r>
              <a:rPr lang="en-US" baseline="0" dirty="0" smtClean="0"/>
              <a:t> that the APs can pick the symbols they transmit s1 and s2.</a:t>
            </a:r>
          </a:p>
          <a:p>
            <a:endParaRPr lang="en-US" baseline="0" dirty="0" smtClean="0"/>
          </a:p>
          <a:p>
            <a:r>
              <a:rPr lang="en-US" baseline="0" dirty="0" smtClean="0"/>
              <a:t>(Do call out for inverse)</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73</a:t>
            </a:fld>
            <a:endParaRPr lang="en-US"/>
          </a:p>
        </p:txBody>
      </p:sp>
    </p:spTree>
    <p:extLst>
      <p:ext uri="{BB962C8B-B14F-4D97-AF65-F5344CB8AC3E}">
        <p14:creationId xmlns:p14="http://schemas.microsoft.com/office/powerpoint/2010/main" val="33500689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can we make the effective channel matrix diagonal?</a:t>
            </a:r>
          </a:p>
          <a:p>
            <a:endParaRPr lang="en-US" dirty="0" smtClean="0"/>
          </a:p>
          <a:p>
            <a:r>
              <a:rPr lang="en-US" dirty="0" smtClean="0"/>
              <a:t>Note</a:t>
            </a:r>
            <a:r>
              <a:rPr lang="en-US" baseline="0" dirty="0" smtClean="0"/>
              <a:t> that the APs can pick the symbols they transmit s1 and s2.</a:t>
            </a:r>
          </a:p>
          <a:p>
            <a:endParaRPr lang="en-US" baseline="0" dirty="0" smtClean="0"/>
          </a:p>
          <a:p>
            <a:r>
              <a:rPr lang="en-US" baseline="0" dirty="0" smtClean="0"/>
              <a:t>(Do call out for inverse)</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74</a:t>
            </a:fld>
            <a:endParaRPr lang="en-US"/>
          </a:p>
        </p:txBody>
      </p:sp>
    </p:spTree>
    <p:extLst>
      <p:ext uri="{BB962C8B-B14F-4D97-AF65-F5344CB8AC3E}">
        <p14:creationId xmlns:p14="http://schemas.microsoft.com/office/powerpoint/2010/main" val="33500689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particular,</a:t>
            </a:r>
            <a:r>
              <a:rPr lang="en-US" baseline="0" dirty="0" smtClean="0"/>
              <a:t> suppose they pick H^{-1}x.</a:t>
            </a:r>
          </a:p>
          <a:p>
            <a:endParaRPr lang="en-US" baseline="0" dirty="0" smtClean="0"/>
          </a:p>
          <a:p>
            <a:r>
              <a:rPr lang="en-US" baseline="0" dirty="0" smtClean="0"/>
              <a:t>Then the effective channel is HH^{-1}, which is the identity matrix, which is diagonal.</a:t>
            </a:r>
          </a:p>
          <a:p>
            <a:endParaRPr lang="en-US" baseline="0" dirty="0" smtClean="0"/>
          </a:p>
          <a:p>
            <a:r>
              <a:rPr lang="en-US" baseline="0" dirty="0" smtClean="0"/>
              <a:t>(Note that the APs would not transmit H^{-1}, but normalize it by a constant to respect their power limitations. But we omit that in this talk for reasons of clarity).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far, what I’ve described is</a:t>
            </a:r>
            <a:r>
              <a:rPr lang="en-US" baseline="0" dirty="0" smtClean="0"/>
              <a:t> a standard </a:t>
            </a:r>
            <a:r>
              <a:rPr lang="en-US" baseline="0" dirty="0" err="1" smtClean="0"/>
              <a:t>beamforming</a:t>
            </a:r>
            <a:r>
              <a:rPr lang="en-US" baseline="0" dirty="0" smtClean="0"/>
              <a:t> system</a:t>
            </a:r>
            <a:r>
              <a:rPr lang="en-US" dirty="0" smtClean="0"/>
              <a:t>. Which</a:t>
            </a:r>
            <a:r>
              <a:rPr lang="en-US" baseline="0" dirty="0" smtClean="0"/>
              <a:t> is well understood.</a:t>
            </a:r>
          </a:p>
        </p:txBody>
      </p:sp>
      <p:sp>
        <p:nvSpPr>
          <p:cNvPr id="4" name="Slide Number Placeholder 3"/>
          <p:cNvSpPr>
            <a:spLocks noGrp="1"/>
          </p:cNvSpPr>
          <p:nvPr>
            <p:ph type="sldNum" sz="quarter" idx="10"/>
          </p:nvPr>
        </p:nvSpPr>
        <p:spPr/>
        <p:txBody>
          <a:bodyPr/>
          <a:lstStyle/>
          <a:p>
            <a:fld id="{F9328706-0B46-42D5-B4C5-D2C656F13C9C}" type="slidenum">
              <a:rPr lang="en-US" smtClean="0"/>
              <a:t>75</a:t>
            </a:fld>
            <a:endParaRPr lang="en-US"/>
          </a:p>
        </p:txBody>
      </p:sp>
    </p:spTree>
    <p:extLst>
      <p:ext uri="{BB962C8B-B14F-4D97-AF65-F5344CB8AC3E}">
        <p14:creationId xmlns:p14="http://schemas.microsoft.com/office/powerpoint/2010/main" val="30787498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is how a </a:t>
            </a:r>
            <a:r>
              <a:rPr lang="en-US" dirty="0" err="1" smtClean="0"/>
              <a:t>beamforming</a:t>
            </a:r>
            <a:r>
              <a:rPr lang="en-US" dirty="0" smtClean="0"/>
              <a:t> system works.</a:t>
            </a:r>
          </a:p>
          <a:p>
            <a:endParaRPr lang="en-US" dirty="0" smtClean="0"/>
          </a:p>
          <a:p>
            <a:r>
              <a:rPr lang="en-US" dirty="0" smtClean="0"/>
              <a:t>It operates in a channel measurement</a:t>
            </a:r>
            <a:r>
              <a:rPr lang="en-US" baseline="0" dirty="0" smtClean="0"/>
              <a:t> phase followed by multiple data transmission phases.</a:t>
            </a:r>
          </a:p>
          <a:p>
            <a:endParaRPr lang="en-US" baseline="0" dirty="0" smtClean="0"/>
          </a:p>
          <a:p>
            <a:r>
              <a:rPr lang="en-US" baseline="0" dirty="0" smtClean="0"/>
              <a:t>In the channel measurement phase:</a:t>
            </a:r>
          </a:p>
          <a:p>
            <a:endParaRPr lang="en-US" baseline="0" dirty="0" smtClean="0"/>
          </a:p>
          <a:p>
            <a:pPr marL="228600" indent="-228600">
              <a:buAutoNum type="arabicPeriod"/>
            </a:pPr>
            <a:r>
              <a:rPr lang="en-US" baseline="0" dirty="0" smtClean="0"/>
              <a:t>AP1 and AP2 measure the channels to the clients</a:t>
            </a:r>
          </a:p>
          <a:p>
            <a:pPr marL="228600" indent="-228600">
              <a:buAutoNum type="arabicPeriod"/>
            </a:pPr>
            <a:r>
              <a:rPr lang="en-US" baseline="0" dirty="0" smtClean="0"/>
              <a:t>Clients report measured channels back to APs</a:t>
            </a:r>
          </a:p>
          <a:p>
            <a:pPr marL="228600" indent="-228600">
              <a:buAutoNum type="arabicPeriod"/>
            </a:pPr>
            <a:endParaRPr lang="en-US" baseline="0" dirty="0" smtClean="0"/>
          </a:p>
          <a:p>
            <a:pPr marL="0" indent="0">
              <a:buNone/>
            </a:pPr>
            <a:r>
              <a:rPr lang="en-US" baseline="0" dirty="0" smtClean="0"/>
              <a:t>In the data transmission phase:</a:t>
            </a:r>
          </a:p>
          <a:p>
            <a:pPr marL="228600" indent="-228600">
              <a:buAutoNum type="arabicPeriod"/>
            </a:pPr>
            <a:r>
              <a:rPr lang="en-US" baseline="0" dirty="0" smtClean="0"/>
              <a:t>The wired network forwards packets to both APs.</a:t>
            </a:r>
          </a:p>
          <a:p>
            <a:pPr marL="228600" indent="-228600">
              <a:buAutoNum type="arabicPeriod"/>
            </a:pPr>
            <a:r>
              <a:rPr lang="en-US" baseline="0" dirty="0" smtClean="0"/>
              <a:t>Each AP computes its </a:t>
            </a:r>
            <a:r>
              <a:rPr lang="en-US" baseline="0" dirty="0" err="1" smtClean="0"/>
              <a:t>beamforming</a:t>
            </a:r>
            <a:r>
              <a:rPr lang="en-US" baseline="0" dirty="0" smtClean="0"/>
              <a:t> signal as H^{-1}x.</a:t>
            </a:r>
          </a:p>
          <a:p>
            <a:pPr marL="228600" indent="-228600">
              <a:buAutoNum type="arabicPeriod"/>
            </a:pPr>
            <a:r>
              <a:rPr lang="en-US" baseline="0" dirty="0" smtClean="0"/>
              <a:t>Then each client decodes its received signal independently to get x1 and x2 respectively.</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F9328706-0B46-42D5-B4C5-D2C656F13C9C}" type="slidenum">
              <a:rPr lang="en-US" smtClean="0"/>
              <a:t>76</a:t>
            </a:fld>
            <a:endParaRPr lang="en-US"/>
          </a:p>
        </p:txBody>
      </p:sp>
    </p:spTree>
    <p:extLst>
      <p:ext uri="{BB962C8B-B14F-4D97-AF65-F5344CB8AC3E}">
        <p14:creationId xmlns:p14="http://schemas.microsoft.com/office/powerpoint/2010/main" val="631929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I said, </a:t>
            </a:r>
            <a:r>
              <a:rPr lang="en-US" baseline="0" dirty="0" err="1" smtClean="0"/>
              <a:t>beamforming</a:t>
            </a:r>
            <a:r>
              <a:rPr lang="en-US" baseline="0" dirty="0" smtClean="0"/>
              <a:t> in an idealized system is well understood. However, this idealized system is not what we have in practice. What is new is dealing with the complexities of a practical wireless system.</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77</a:t>
            </a:fld>
            <a:endParaRPr lang="en-US"/>
          </a:p>
        </p:txBody>
      </p:sp>
    </p:spTree>
    <p:extLst>
      <p:ext uri="{BB962C8B-B14F-4D97-AF65-F5344CB8AC3E}">
        <p14:creationId xmlns:p14="http://schemas.microsoft.com/office/powerpoint/2010/main" val="24594498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said earlier, receivers typically</a:t>
            </a:r>
            <a:r>
              <a:rPr lang="en-US" baseline="0" dirty="0" smtClean="0"/>
              <a:t> do not detect a packet upon the arrival of its first signal sample. </a:t>
            </a:r>
          </a:p>
          <a:p>
            <a:r>
              <a:rPr lang="en-US" dirty="0" smtClean="0"/>
              <a:t>Specifically,</a:t>
            </a:r>
            <a:r>
              <a:rPr lang="en-US" baseline="0" dirty="0" smtClean="0"/>
              <a:t> to detect a packet a receiver correlates the arriving signal with an expected pattern and declares a new packet when the correlation spikes. </a:t>
            </a:r>
          </a:p>
          <a:p>
            <a:endParaRPr lang="en-US" baseline="0" dirty="0" smtClean="0"/>
          </a:p>
          <a:p>
            <a:r>
              <a:rPr lang="en-US" dirty="0" smtClean="0"/>
              <a:t>This graph shows the correlation as a function of the sample index for a received packet. </a:t>
            </a:r>
            <a:endParaRPr lang="en-US" baseline="0" dirty="0" smtClean="0"/>
          </a:p>
          <a:p>
            <a:endParaRPr lang="en-US" baseline="0" dirty="0" smtClean="0"/>
          </a:p>
          <a:p>
            <a:r>
              <a:rPr lang="en-US" baseline="0" dirty="0" smtClean="0"/>
              <a:t>However due to noise and practical imperfections, the correlation does not necessarily spike on the arrival of  the first sample of a packet.</a:t>
            </a:r>
          </a:p>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solidFill>
                  <a:prstClr val="black"/>
                </a:solidFill>
              </a:rPr>
              <a:pPr/>
              <a:t>78</a:t>
            </a:fld>
            <a:endParaRPr lang="en-US" dirty="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different receivers experience different noise and hence exhibit different correlations</a:t>
            </a:r>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solidFill>
                  <a:prstClr val="black"/>
                </a:solidFill>
              </a:rPr>
              <a:pPr/>
              <a:t>79</a:t>
            </a:fld>
            <a:endParaRPr lang="en-US" dirty="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result,</a:t>
            </a:r>
            <a:r>
              <a:rPr lang="en-US" baseline="0" dirty="0" smtClean="0"/>
              <a:t> they detect the correlation peaks at different points.</a:t>
            </a:r>
            <a:r>
              <a:rPr lang="en-US" dirty="0" smtClean="0"/>
              <a:t/>
            </a:r>
            <a:br>
              <a:rPr lang="en-US" dirty="0" smtClean="0"/>
            </a:b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solidFill>
                  <a:prstClr val="black"/>
                </a:solidFill>
              </a:rPr>
              <a:pPr/>
              <a:t>80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achieve</a:t>
            </a:r>
            <a:r>
              <a:rPr lang="en-US" baseline="0" dirty="0" smtClean="0"/>
              <a:t> our goal, we will need to answer two questions.</a:t>
            </a:r>
          </a:p>
          <a:p>
            <a:endParaRPr lang="en-US" baseline="0" dirty="0" smtClean="0"/>
          </a:p>
          <a:p>
            <a:r>
              <a:rPr lang="en-US" baseline="0" dirty="0" smtClean="0"/>
              <a:t>How to transmit concurrently?</a:t>
            </a:r>
          </a:p>
          <a:p>
            <a:endParaRPr lang="en-US" baseline="0" dirty="0" smtClean="0"/>
          </a:p>
          <a:p>
            <a:r>
              <a:rPr lang="en-US" baseline="0" dirty="0" smtClean="0"/>
              <a:t>And how to do it in random access?</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p>
          <a:p>
            <a:endParaRPr lang="en-US" baseline="0" dirty="0" smtClean="0"/>
          </a:p>
          <a:p>
            <a:r>
              <a:rPr lang="en-US" baseline="0" dirty="0" smtClean="0"/>
              <a:t>APs </a:t>
            </a:r>
            <a:r>
              <a:rPr lang="en-US" baseline="0" dirty="0" smtClean="0"/>
              <a:t>need to estimate the packet detection delay.</a:t>
            </a:r>
          </a:p>
          <a:p>
            <a:endParaRPr lang="en-US" baseline="0" dirty="0" smtClean="0"/>
          </a:p>
          <a:p>
            <a:r>
              <a:rPr lang="en-US" baseline="0" dirty="0" smtClean="0"/>
              <a:t>And then compensate for it by syncing to the first sample in the packet.</a:t>
            </a:r>
            <a:r>
              <a:rPr lang="en-US" dirty="0" smtClean="0"/>
              <a:t/>
            </a:r>
            <a:br>
              <a:rPr lang="en-US" dirty="0" smtClean="0"/>
            </a:br>
            <a:r>
              <a:rPr lang="en-US" dirty="0" smtClean="0"/>
              <a:t/>
            </a:r>
            <a:br>
              <a:rPr lang="en-US" dirty="0" smtClean="0"/>
            </a:b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solidFill>
                  <a:prstClr val="black"/>
                </a:solidFill>
              </a:rPr>
              <a:pPr/>
              <a:t>81</a:t>
            </a:fld>
            <a:endParaRPr lang="en-US" dirty="0">
              <a:solidFill>
                <a:prstClr val="black"/>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defTabSz="466586">
              <a:defRPr/>
            </a:pPr>
            <a:r>
              <a:rPr lang="en-US" dirty="0" smtClean="0"/>
              <a:t>To do so, we are going to exploit th</a:t>
            </a:r>
            <a:r>
              <a:rPr lang="en-US" baseline="0" dirty="0" smtClean="0"/>
              <a:t>e fac</a:t>
            </a:r>
            <a:r>
              <a:rPr lang="en-US" dirty="0" smtClean="0"/>
              <a:t>t</a:t>
            </a:r>
            <a:r>
              <a:rPr lang="en-US" baseline="0" dirty="0" smtClean="0"/>
              <a:t> 802.11 uses OFDM.   OFDM divides the bandwidth into multiple frequencies and transmits in all of these frequencies concurrently. </a:t>
            </a:r>
          </a:p>
          <a:p>
            <a:endParaRPr lang="en-US" dirty="0" smtClean="0"/>
          </a:p>
          <a:p>
            <a:r>
              <a:rPr lang="en-US" dirty="0" smtClean="0"/>
              <a:t>Say this is the first OFDM</a:t>
            </a:r>
            <a:r>
              <a:rPr lang="en-US" baseline="0" dirty="0" smtClean="0"/>
              <a:t> frequency.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solidFill>
                  <a:prstClr val="black"/>
                </a:solidFill>
              </a:rPr>
              <a:pPr/>
              <a:t>82</a:t>
            </a:fld>
            <a:endParaRPr lang="en-US" dirty="0">
              <a:solidFill>
                <a:prstClr val="black"/>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6586">
              <a:defRPr/>
            </a:pPr>
            <a:r>
              <a:rPr lang="en-US" baseline="0" dirty="0" smtClean="0"/>
              <a:t>And this is the second OFDM frequency.</a:t>
            </a:r>
          </a:p>
          <a:p>
            <a:pPr defTabSz="466586">
              <a:defRPr/>
            </a:pPr>
            <a:endParaRPr lang="en-US" baseline="0" dirty="0" smtClean="0"/>
          </a:p>
          <a:p>
            <a:pPr defTabSz="466586">
              <a:defRPr/>
            </a:pPr>
            <a:r>
              <a:rPr lang="en-US" baseline="0" dirty="0" smtClean="0"/>
              <a:t>The frequencies arrive sync-ed.</a:t>
            </a:r>
          </a:p>
          <a:p>
            <a:pPr defTabSz="466586">
              <a:defRPr/>
            </a:pPr>
            <a:endParaRPr lang="en-US" baseline="0" dirty="0" smtClean="0"/>
          </a:p>
          <a:p>
            <a:pPr defTabSz="466586">
              <a:defRPr/>
            </a:pPr>
            <a:r>
              <a:rPr lang="en-US" baseline="0" dirty="0" smtClean="0"/>
              <a:t>So, if the router detects the signal on the first sample, the two frequencies exhibit the same phase.</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solidFill>
                  <a:prstClr val="black"/>
                </a:solidFill>
              </a:rPr>
              <a:pPr/>
              <a:t>83</a:t>
            </a:fld>
            <a:endParaRPr lang="en-US" dirty="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router detects the packet after a delay T,</a:t>
            </a:r>
          </a:p>
          <a:p>
            <a:endParaRPr lang="en-US" baseline="0" dirty="0" smtClean="0"/>
          </a:p>
          <a:p>
            <a:r>
              <a:rPr lang="en-US" baseline="0" dirty="0" smtClean="0"/>
              <a:t>Then we know that different frequencies rotate at different speeds.  For example, here the red frequency rotates faster than the blue frequency. </a:t>
            </a:r>
          </a:p>
        </p:txBody>
      </p:sp>
      <p:sp>
        <p:nvSpPr>
          <p:cNvPr id="4" name="Slide Number Placeholder 3"/>
          <p:cNvSpPr>
            <a:spLocks noGrp="1"/>
          </p:cNvSpPr>
          <p:nvPr>
            <p:ph type="sldNum" sz="quarter" idx="10"/>
          </p:nvPr>
        </p:nvSpPr>
        <p:spPr/>
        <p:txBody>
          <a:bodyPr/>
          <a:lstStyle/>
          <a:p>
            <a:fld id="{8B512C98-7ABB-554D-A908-746B5A8F3E0B}" type="slidenum">
              <a:rPr lang="en-US" smtClean="0">
                <a:solidFill>
                  <a:prstClr val="black"/>
                </a:solidFill>
              </a:rPr>
              <a:pPr/>
              <a:t>84</a:t>
            </a:fld>
            <a:endParaRPr lang="en-US" dirty="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a result, different frequencies will exhibit different phases</a:t>
            </a:r>
          </a:p>
          <a:p>
            <a:endParaRPr lang="en-US" baseline="0" dirty="0" smtClean="0"/>
          </a:p>
          <a:p>
            <a:r>
              <a:rPr lang="en-US" baseline="0" dirty="0" smtClean="0"/>
              <a:t>And the resulting phase will be a linear function of the delay T and the frequency. </a:t>
            </a:r>
          </a:p>
          <a:p>
            <a:endParaRPr lang="en-US" baseline="0" dirty="0" smtClean="0"/>
          </a:p>
          <a:p>
            <a:r>
              <a:rPr lang="en-US" baseline="0" dirty="0" smtClean="0"/>
              <a:t>What is nice about this equation is the phase of the signal is something that we already compute during the OFDM packet decoding, and f is just the frequency of the </a:t>
            </a:r>
            <a:r>
              <a:rPr lang="en-US" baseline="0" dirty="0" err="1" smtClean="0"/>
              <a:t>ofdm</a:t>
            </a:r>
            <a:r>
              <a:rPr lang="en-US" baseline="0" dirty="0" smtClean="0"/>
              <a:t> subcarriers. So the only unknown is the detection delay, T.</a:t>
            </a:r>
          </a:p>
        </p:txBody>
      </p:sp>
      <p:sp>
        <p:nvSpPr>
          <p:cNvPr id="4" name="Slide Number Placeholder 3"/>
          <p:cNvSpPr>
            <a:spLocks noGrp="1"/>
          </p:cNvSpPr>
          <p:nvPr>
            <p:ph type="sldNum" sz="quarter" idx="10"/>
          </p:nvPr>
        </p:nvSpPr>
        <p:spPr/>
        <p:txBody>
          <a:bodyPr/>
          <a:lstStyle/>
          <a:p>
            <a:fld id="{8B512C98-7ABB-554D-A908-746B5A8F3E0B}" type="slidenum">
              <a:rPr lang="en-US" smtClean="0">
                <a:solidFill>
                  <a:prstClr val="black"/>
                </a:solidFill>
              </a:rPr>
              <a:pPr/>
              <a:t>85</a:t>
            </a:fld>
            <a:endParaRPr lang="en-US" dirty="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let’s plot the </a:t>
            </a:r>
            <a:r>
              <a:rPr lang="en-US" dirty="0" smtClean="0"/>
              <a:t>phase offset as</a:t>
            </a:r>
            <a:r>
              <a:rPr lang="en-US" baseline="0" dirty="0" smtClean="0"/>
              <a:t> a function of the OFDM frequency. </a:t>
            </a:r>
          </a:p>
          <a:p>
            <a:r>
              <a:rPr lang="en-US" baseline="0" dirty="0" smtClean="0"/>
              <a:t>The slope of this line tell  us the delay T that the router incurred when it detected this packet. </a:t>
            </a:r>
          </a:p>
          <a:p>
            <a:endParaRPr lang="en-US" baseline="0" dirty="0" smtClean="0"/>
          </a:p>
          <a:p>
            <a:r>
              <a:rPr lang="en-US" baseline="0" dirty="0" smtClean="0"/>
              <a:t>Each </a:t>
            </a:r>
            <a:r>
              <a:rPr lang="en-US" baseline="0" dirty="0" smtClean="0"/>
              <a:t>AP </a:t>
            </a:r>
            <a:r>
              <a:rPr lang="en-US" baseline="0" dirty="0" smtClean="0"/>
              <a:t>measures the packet detection delay.</a:t>
            </a:r>
          </a:p>
          <a:p>
            <a:endParaRPr lang="en-US" baseline="0" dirty="0" smtClean="0"/>
          </a:p>
          <a:p>
            <a:r>
              <a:rPr lang="en-US" baseline="0" dirty="0" smtClean="0"/>
              <a:t>This method can use every symbol in the received packet to compute the slope and average all these estimates, and thus it is robust to channel noise.</a:t>
            </a:r>
            <a:endParaRPr lang="en-US" dirty="0"/>
          </a:p>
        </p:txBody>
      </p:sp>
      <p:sp>
        <p:nvSpPr>
          <p:cNvPr id="4" name="Slide Number Placeholder 3"/>
          <p:cNvSpPr>
            <a:spLocks noGrp="1"/>
          </p:cNvSpPr>
          <p:nvPr>
            <p:ph type="sldNum" sz="quarter" idx="10"/>
          </p:nvPr>
        </p:nvSpPr>
        <p:spPr/>
        <p:txBody>
          <a:bodyPr/>
          <a:lstStyle/>
          <a:p>
            <a:fld id="{7152ACF0-E040-499B-B087-23927F443784}" type="slidenum">
              <a:rPr lang="en-US" smtClean="0">
                <a:solidFill>
                  <a:prstClr val="black"/>
                </a:solidFill>
              </a:rPr>
              <a:pPr/>
              <a:t>86</a:t>
            </a:fld>
            <a:endParaRPr lang="en-US">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I said, </a:t>
            </a:r>
            <a:r>
              <a:rPr lang="en-US" baseline="0" dirty="0" err="1" smtClean="0"/>
              <a:t>beamforming</a:t>
            </a:r>
            <a:r>
              <a:rPr lang="en-US" baseline="0" dirty="0" smtClean="0"/>
              <a:t> in an idealized system is well understood. However, this idealized system is not what we have in practice. What is new is dealing with the complexities of a practical wireless system.</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45944989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now present our system</a:t>
            </a:r>
            <a:r>
              <a:rPr lang="en-US" baseline="0" dirty="0" smtClean="0"/>
              <a:t> </a:t>
            </a:r>
            <a:r>
              <a:rPr lang="en-US" baseline="0" dirty="0" err="1" smtClean="0"/>
              <a:t>MegaMIMO</a:t>
            </a:r>
            <a:r>
              <a:rPr lang="en-US" baseline="0" dirty="0" smtClean="0"/>
              <a:t>, which is the first wireless network that can scale throughput with the number of transmitters.</a:t>
            </a:r>
          </a:p>
          <a:p>
            <a:endParaRPr lang="en-US" baseline="0" dirty="0" smtClean="0"/>
          </a:p>
          <a:p>
            <a:r>
              <a:rPr lang="en-US" baseline="0" dirty="0" smtClean="0"/>
              <a:t>We are going to see that the key challenge to deliver is that different transmitters are on different chips driven by different clocks, and hence they oscillate with respect to each other. So, the key enabler is a new algorithm for lightweight, distributed phase synchronization across multiple independent transmitters.</a:t>
            </a:r>
          </a:p>
          <a:p>
            <a:endParaRPr lang="en-US" baseline="0" dirty="0" smtClean="0"/>
          </a:p>
          <a:p>
            <a:r>
              <a:rPr lang="en-US" baseline="0" dirty="0" smtClean="0"/>
              <a:t>We have implemented and evaluated </a:t>
            </a:r>
            <a:r>
              <a:rPr lang="en-US" baseline="0" dirty="0" err="1" smtClean="0"/>
              <a:t>MegaMIMO</a:t>
            </a:r>
            <a:r>
              <a:rPr lang="en-US" baseline="0" dirty="0" smtClean="0"/>
              <a:t> in an indoor wireless </a:t>
            </a:r>
            <a:r>
              <a:rPr lang="en-US" baseline="0" dirty="0" err="1" smtClean="0"/>
              <a:t>testbed</a:t>
            </a:r>
            <a:r>
              <a:rPr lang="en-US" baseline="0" dirty="0" smtClean="0"/>
              <a: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9328706-0B46-42D5-B4C5-D2C656F13C9C}" type="slidenum">
              <a:rPr lang="en-US" smtClean="0"/>
              <a:t>88</a:t>
            </a:fld>
            <a:endParaRPr lang="en-US"/>
          </a:p>
        </p:txBody>
      </p:sp>
    </p:spTree>
    <p:extLst>
      <p:ext uri="{BB962C8B-B14F-4D97-AF65-F5344CB8AC3E}">
        <p14:creationId xmlns:p14="http://schemas.microsoft.com/office/powerpoint/2010/main" val="41367448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(separate out the on-chip to 2 APs.)</a:t>
            </a:r>
          </a:p>
          <a:p>
            <a:endParaRPr lang="en-US" dirty="0" smtClean="0"/>
          </a:p>
          <a:p>
            <a:r>
              <a:rPr lang="en-US" dirty="0" smtClean="0"/>
              <a:t>So what happens when,</a:t>
            </a:r>
            <a:r>
              <a:rPr lang="en-US" baseline="0" dirty="0" smtClean="0"/>
              <a:t> as in practice, nodes have their own oscillator, and naturally slightly different frequencies.</a:t>
            </a:r>
          </a:p>
          <a:p>
            <a:endParaRPr lang="en-US" baseline="0" dirty="0" smtClean="0"/>
          </a:p>
          <a:p>
            <a:r>
              <a:rPr lang="en-US" baseline="0" dirty="0" smtClean="0"/>
              <a:t>What happens to the channel matrix in that case?</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89</a:t>
            </a:fld>
            <a:endParaRPr lang="en-US"/>
          </a:p>
        </p:txBody>
      </p:sp>
    </p:spTree>
    <p:extLst>
      <p:ext uri="{BB962C8B-B14F-4D97-AF65-F5344CB8AC3E}">
        <p14:creationId xmlns:p14="http://schemas.microsoft.com/office/powerpoint/2010/main" val="3643652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look at the channel</a:t>
            </a:r>
            <a:r>
              <a:rPr lang="en-US" baseline="0" dirty="0" smtClean="0"/>
              <a:t> h11 between AP1 and client 1. Let omega_T1 be the oscillator frequency of AP1 and omega_R1 be the oscillator frequency of client 1.</a:t>
            </a:r>
          </a:p>
          <a:p>
            <a:endParaRPr lang="en-US" baseline="0" dirty="0" smtClean="0"/>
          </a:p>
          <a:p>
            <a:r>
              <a:rPr lang="en-US" baseline="0" dirty="0" smtClean="0"/>
              <a:t>In that case, the channel between AP1 and client 1 at time t because h11 e^{j(wT1-wR1)t}.</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90</a:t>
            </a:fld>
            <a:endParaRPr lang="en-US"/>
          </a:p>
        </p:txBody>
      </p:sp>
    </p:spTree>
    <p:extLst>
      <p:ext uri="{BB962C8B-B14F-4D97-AF65-F5344CB8AC3E}">
        <p14:creationId xmlns:p14="http://schemas.microsoft.com/office/powerpoint/2010/main" val="13935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start by answering our first question.</a:t>
            </a:r>
          </a:p>
          <a:p>
            <a:r>
              <a:rPr lang="en-US" baseline="0" dirty="0" smtClean="0"/>
              <a:t>How can we transmit without introducing interference?</a:t>
            </a:r>
            <a:endParaRPr lang="en-US" dirty="0"/>
          </a:p>
        </p:txBody>
      </p:sp>
      <p:sp>
        <p:nvSpPr>
          <p:cNvPr id="4" name="Slide Number Placeholder 3"/>
          <p:cNvSpPr>
            <a:spLocks noGrp="1"/>
          </p:cNvSpPr>
          <p:nvPr>
            <p:ph type="sldNum" sz="quarter" idx="10"/>
          </p:nvPr>
        </p:nvSpPr>
        <p:spPr/>
        <p:txBody>
          <a:bodyPr/>
          <a:lstStyle/>
          <a:p>
            <a:fld id="{DFA3AA14-D6D2-304A-A1CA-183CFFDFFE89}"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28706-0B46-42D5-B4C5-D2C656F13C9C}" type="slidenum">
              <a:rPr lang="en-US" smtClean="0"/>
              <a:t>91</a:t>
            </a:fld>
            <a:endParaRPr lang="en-US"/>
          </a:p>
        </p:txBody>
      </p:sp>
    </p:spTree>
    <p:extLst>
      <p:ext uri="{BB962C8B-B14F-4D97-AF65-F5344CB8AC3E}">
        <p14:creationId xmlns:p14="http://schemas.microsoft.com/office/powerpoint/2010/main" val="2585540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if wT2 is the oscillator frequency of AP2, the</a:t>
            </a:r>
            <a:r>
              <a:rPr lang="en-US" baseline="0" dirty="0" smtClean="0"/>
              <a:t> channel h12 at time t becomes h12e^{j(wT2-wR1)t}.</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92</a:t>
            </a:fld>
            <a:endParaRPr lang="en-US"/>
          </a:p>
        </p:txBody>
      </p:sp>
    </p:spTree>
    <p:extLst>
      <p:ext uri="{BB962C8B-B14F-4D97-AF65-F5344CB8AC3E}">
        <p14:creationId xmlns:p14="http://schemas.microsoft.com/office/powerpoint/2010/main" val="21228184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93</a:t>
            </a:fld>
            <a:endParaRPr lang="en-US"/>
          </a:p>
        </p:txBody>
      </p:sp>
    </p:spTree>
    <p:extLst>
      <p:ext uri="{BB962C8B-B14F-4D97-AF65-F5344CB8AC3E}">
        <p14:creationId xmlns:p14="http://schemas.microsoft.com/office/powerpoint/2010/main" val="33341924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similarly</a:t>
            </a:r>
            <a:r>
              <a:rPr lang="en-US" baseline="0" dirty="0" smtClean="0"/>
              <a:t> at client 2.</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94</a:t>
            </a:fld>
            <a:endParaRPr lang="en-US"/>
          </a:p>
        </p:txBody>
      </p:sp>
    </p:spTree>
    <p:extLst>
      <p:ext uri="{BB962C8B-B14F-4D97-AF65-F5344CB8AC3E}">
        <p14:creationId xmlns:p14="http://schemas.microsoft.com/office/powerpoint/2010/main" val="7225091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channels now have a time varying component.</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95</a:t>
            </a:fld>
            <a:endParaRPr lang="en-US"/>
          </a:p>
        </p:txBody>
      </p:sp>
    </p:spTree>
    <p:extLst>
      <p:ext uri="{BB962C8B-B14F-4D97-AF65-F5344CB8AC3E}">
        <p14:creationId xmlns:p14="http://schemas.microsoft.com/office/powerpoint/2010/main" val="29891538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denote this time varying channel as H(t).</a:t>
            </a:r>
          </a:p>
          <a:p>
            <a:endParaRPr lang="en-US" dirty="0" smtClean="0"/>
          </a:p>
          <a:p>
            <a:endParaRPr lang="en-US" dirty="0" smtClean="0"/>
          </a:p>
          <a:p>
            <a:r>
              <a:rPr lang="en-US" dirty="0" smtClean="0"/>
              <a:t>Does traditional </a:t>
            </a:r>
            <a:r>
              <a:rPr lang="en-US" dirty="0" err="1" smtClean="0"/>
              <a:t>beamforming</a:t>
            </a:r>
            <a:r>
              <a:rPr lang="en-US" dirty="0" smtClean="0"/>
              <a:t> still work in such a case?</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96</a:t>
            </a:fld>
            <a:endParaRPr lang="en-US"/>
          </a:p>
        </p:txBody>
      </p:sp>
    </p:spTree>
    <p:extLst>
      <p:ext uri="{BB962C8B-B14F-4D97-AF65-F5344CB8AC3E}">
        <p14:creationId xmlns:p14="http://schemas.microsoft.com/office/powerpoint/2010/main" val="26120345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recall the channel equation y =</a:t>
            </a:r>
            <a:r>
              <a:rPr lang="en-US" baseline="0" dirty="0" smtClean="0"/>
              <a:t> H(t) times s.</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97</a:t>
            </a:fld>
            <a:endParaRPr lang="en-US"/>
          </a:p>
        </p:txBody>
      </p:sp>
    </p:spTree>
    <p:extLst>
      <p:ext uri="{BB962C8B-B14F-4D97-AF65-F5344CB8AC3E}">
        <p14:creationId xmlns:p14="http://schemas.microsoft.com/office/powerpoint/2010/main" val="29730072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if the access points simply</a:t>
            </a:r>
            <a:r>
              <a:rPr lang="en-US" baseline="0" dirty="0" smtClean="0"/>
              <a:t> apply the original </a:t>
            </a:r>
            <a:r>
              <a:rPr lang="en-US" baseline="0" dirty="0" err="1" smtClean="0"/>
              <a:t>beamforming</a:t>
            </a:r>
            <a:r>
              <a:rPr lang="en-US" baseline="0" dirty="0" smtClean="0"/>
              <a:t> matrix H^{-1}, the resulting effective channel is no longer diagonal and </a:t>
            </a:r>
            <a:r>
              <a:rPr lang="en-US" baseline="0" dirty="0" err="1" smtClean="0"/>
              <a:t>beamforming</a:t>
            </a:r>
            <a:r>
              <a:rPr lang="en-US" baseline="0" dirty="0" smtClean="0"/>
              <a:t> does not work.</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98</a:t>
            </a:fld>
            <a:endParaRPr lang="en-US"/>
          </a:p>
        </p:txBody>
      </p:sp>
    </p:spTree>
    <p:extLst>
      <p:ext uri="{BB962C8B-B14F-4D97-AF65-F5344CB8AC3E}">
        <p14:creationId xmlns:p14="http://schemas.microsoft.com/office/powerpoint/2010/main" val="33069383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 key challenge is that we have a rapidly time varying channel.</a:t>
            </a:r>
          </a:p>
          <a:p>
            <a:endParaRPr lang="en-US" baseline="0" dirty="0" smtClean="0"/>
          </a:p>
          <a:p>
            <a:r>
              <a:rPr lang="en-US" baseline="0" dirty="0" smtClean="0"/>
              <a:t>If the channel is not time varying, it needs to be measured only infrequently. Indoors, channels change on the order of 100s of </a:t>
            </a:r>
            <a:r>
              <a:rPr lang="en-US" baseline="0" dirty="0" err="1" smtClean="0"/>
              <a:t>ms</a:t>
            </a:r>
            <a:r>
              <a:rPr lang="en-US" baseline="0" dirty="0" smtClean="0"/>
              <a:t>, so you only need to measure channels at that time scale.</a:t>
            </a:r>
          </a:p>
          <a:p>
            <a:endParaRPr lang="en-US" baseline="0" dirty="0" smtClean="0"/>
          </a:p>
          <a:p>
            <a:r>
              <a:rPr lang="en-US" baseline="0" dirty="0" smtClean="0"/>
              <a:t>However, if the channel is time varying due to the oscillators, it changes very fast – on the order of 100s of nanoseconds or microseconds. So you need to be able to change and update the channel not just once per packet but symbol by symbol. Which is just not practical.</a:t>
            </a:r>
          </a:p>
          <a:p>
            <a:endParaRPr lang="en-US" baseline="0" dirty="0" smtClean="0"/>
          </a:p>
          <a:p>
            <a:r>
              <a:rPr lang="en-US" baseline="0" dirty="0" smtClean="0"/>
              <a:t>And so the net result is that it prevents </a:t>
            </a:r>
            <a:r>
              <a:rPr lang="en-US" baseline="0" dirty="0" err="1" smtClean="0"/>
              <a:t>beamforming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99</a:t>
            </a:fld>
            <a:endParaRPr lang="en-US"/>
          </a:p>
        </p:txBody>
      </p:sp>
    </p:spTree>
    <p:extLst>
      <p:ext uri="{BB962C8B-B14F-4D97-AF65-F5344CB8AC3E}">
        <p14:creationId xmlns:p14="http://schemas.microsoft.com/office/powerpoint/2010/main" val="597553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achieve distributed phase synchronization?</a:t>
            </a:r>
          </a:p>
          <a:p>
            <a:endParaRPr lang="en-US" dirty="0" smtClean="0"/>
          </a:p>
          <a:p>
            <a:r>
              <a:rPr lang="en-US" dirty="0" smtClean="0"/>
              <a:t>The</a:t>
            </a:r>
            <a:r>
              <a:rPr lang="en-US" baseline="0" dirty="0" smtClean="0"/>
              <a:t> high level intuition is very simple.</a:t>
            </a:r>
          </a:p>
          <a:p>
            <a:endParaRPr lang="en-US" baseline="0" dirty="0" smtClean="0"/>
          </a:p>
          <a:p>
            <a:r>
              <a:rPr lang="en-US" baseline="0" dirty="0" smtClean="0"/>
              <a:t>We pick one AP as the lead</a:t>
            </a:r>
          </a:p>
          <a:p>
            <a:endParaRPr lang="en-US" baseline="0" dirty="0" smtClean="0"/>
          </a:p>
          <a:p>
            <a:r>
              <a:rPr lang="en-US" baseline="0" dirty="0" smtClean="0"/>
              <a:t>All the other APs act as slaves and simply imitate the behavior of the lead AP. They fix the rotation of their oscillator relative to the lead.</a:t>
            </a:r>
          </a:p>
          <a:p>
            <a:endParaRPr lang="en-US" baseline="0" dirty="0" smtClean="0"/>
          </a:p>
          <a:p>
            <a:r>
              <a:rPr lang="en-US" baseline="0" dirty="0" smtClean="0"/>
              <a:t>Now, let us see how this high level intuition is justified mathematically, and how the intuition can be transformed into concrete operations performed by the APs.</a:t>
            </a:r>
            <a:endParaRPr lang="en-US" dirty="0"/>
          </a:p>
        </p:txBody>
      </p:sp>
      <p:sp>
        <p:nvSpPr>
          <p:cNvPr id="4" name="Slide Number Placeholder 3"/>
          <p:cNvSpPr>
            <a:spLocks noGrp="1"/>
          </p:cNvSpPr>
          <p:nvPr>
            <p:ph type="sldNum" sz="quarter" idx="10"/>
          </p:nvPr>
        </p:nvSpPr>
        <p:spPr/>
        <p:txBody>
          <a:bodyPr/>
          <a:lstStyle/>
          <a:p>
            <a:fld id="{F9328706-0B46-42D5-B4C5-D2C656F13C9C}" type="slidenum">
              <a:rPr lang="en-US" smtClean="0"/>
              <a:t>100</a:t>
            </a:fld>
            <a:endParaRPr lang="en-US"/>
          </a:p>
        </p:txBody>
      </p:sp>
    </p:spTree>
    <p:extLst>
      <p:ext uri="{BB962C8B-B14F-4D97-AF65-F5344CB8AC3E}">
        <p14:creationId xmlns:p14="http://schemas.microsoft.com/office/powerpoint/2010/main" val="3680548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815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6CC"/>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6870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422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137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656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51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48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292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8798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AC5D7B-3276-124E-898C-A81CDBEC5011}" type="datetimeFigureOut">
              <a:rPr lang="en-US" smtClean="0">
                <a:solidFill>
                  <a:prstClr val="black">
                    <a:tint val="75000"/>
                  </a:prstClr>
                </a:solidFill>
              </a:rPr>
              <a:pPr/>
              <a:t>10/10/2013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1081DBD-7DA4-C443-9A7E-26FD2E73ED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830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69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228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790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408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912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692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06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248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216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548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112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376092"/>
                </a:solidFill>
                <a:latin typeface="Trebuchet MS"/>
                <a:ea typeface="微軟正黑體" pitchFamily="34" charset="-120"/>
                <a:cs typeface="Trebuchet MS"/>
              </a:defRPr>
            </a:lvl1pPr>
          </a:lstStyle>
          <a:p>
            <a:r>
              <a:rPr lang="en-US" altLang="zh-TW" dirty="0" smtClean="0"/>
              <a:t>Click to edit Master title style</a:t>
            </a:r>
            <a:endParaRPr lang="zh-TW" alt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latin typeface="Trebuchet MS"/>
                <a:ea typeface="微軟正黑體" pitchFamily="34" charset="-120"/>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dirty="0" smtClean="0"/>
              <a:t>Click to edit Master subtitle style</a:t>
            </a:r>
            <a:endParaRPr lang="zh-TW" altLang="en-US" dirty="0"/>
          </a:p>
        </p:txBody>
      </p:sp>
      <p:sp>
        <p:nvSpPr>
          <p:cNvPr id="4" name="Date Placeholder 3"/>
          <p:cNvSpPr>
            <a:spLocks noGrp="1"/>
          </p:cNvSpPr>
          <p:nvPr>
            <p:ph type="dt" sz="half" idx="10"/>
          </p:nvPr>
        </p:nvSpPr>
        <p:spPr>
          <a:xfrm>
            <a:off x="457200" y="6448251"/>
            <a:ext cx="2133600" cy="365125"/>
          </a:xfrm>
        </p:spPr>
        <p:txBody>
          <a:bodyPr/>
          <a:lstStyle>
            <a:lvl1pPr>
              <a:defRPr>
                <a:latin typeface="Trebuchet MS"/>
                <a:ea typeface="微軟正黑體" pitchFamily="34" charset="-120"/>
                <a:cs typeface="Trebuchet MS"/>
              </a:defRPr>
            </a:lvl1pPr>
          </a:lstStyle>
          <a:p>
            <a:fld id="{F0DB60E9-3791-BA46-9A1F-C7E7DEB4C9B9}"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3124200" y="6448251"/>
            <a:ext cx="2895600" cy="365125"/>
          </a:xfrm>
        </p:spPr>
        <p:txBody>
          <a:bodyPr/>
          <a:lstStyle>
            <a:lvl1pPr>
              <a:defRPr>
                <a:latin typeface="Trebuchet MS"/>
                <a:ea typeface="微軟正黑體" pitchFamily="34" charset="-120"/>
                <a:cs typeface="Trebuchet MS"/>
              </a:defRPr>
            </a:lvl1p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6553200" y="6448251"/>
            <a:ext cx="2133600" cy="365125"/>
          </a:xfrm>
        </p:spPr>
        <p:txBody>
          <a:bodyPr/>
          <a:lstStyle>
            <a:lvl1pPr>
              <a:defRPr>
                <a:latin typeface="Trebuchet MS"/>
                <a:ea typeface="微軟正黑體" pitchFamily="34" charset="-120"/>
                <a:cs typeface="Trebuchet MS"/>
              </a:defRPr>
            </a:lvl1p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70735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Click to edit Master title style</a:t>
            </a:r>
            <a:endParaRPr lang="zh-TW" altLang="en-US" dirty="0"/>
          </a:p>
        </p:txBody>
      </p:sp>
      <p:sp>
        <p:nvSpPr>
          <p:cNvPr id="3" name="Content Placeholder 2"/>
          <p:cNvSpPr>
            <a:spLocks noGrp="1"/>
          </p:cNvSpPr>
          <p:nvPr>
            <p:ph idx="1"/>
          </p:nvPr>
        </p:nvSpPr>
        <p:spPr/>
        <p:txBody>
          <a:bodyPr/>
          <a:lstStyle>
            <a:lvl1pPr>
              <a:spcBef>
                <a:spcPts val="1200"/>
              </a:spcBef>
              <a:buFont typeface="Arial" pitchFamily="34" charset="0"/>
              <a:buChar char="•"/>
              <a:defRPr/>
            </a:lvl1pPr>
            <a:lvl2pPr>
              <a:spcBef>
                <a:spcPts val="1200"/>
              </a:spcBef>
              <a:buSzPct val="60000"/>
              <a:buFont typeface="Wingdings 3" pitchFamily="18" charset="2"/>
              <a:buChar char=""/>
              <a:defRPr/>
            </a:lvl2pPr>
            <a:lvl3pPr>
              <a:spcBef>
                <a:spcPts val="1200"/>
              </a:spcBef>
              <a:buSzPct val="100000"/>
              <a:buFont typeface="Arial" pitchFamily="34" charset="0"/>
              <a:buChar char="•"/>
              <a:defRPr/>
            </a:lvl3pPr>
            <a:lvl4pPr>
              <a:spcBef>
                <a:spcPts val="1200"/>
              </a:spcBef>
              <a:defRPr/>
            </a:lvl4pPr>
            <a:lvl5pPr>
              <a:spcBef>
                <a:spcPts val="1200"/>
              </a:spcBef>
              <a:defRPr/>
            </a:lvl5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4" name="Date Placeholder 3"/>
          <p:cNvSpPr>
            <a:spLocks noGrp="1"/>
          </p:cNvSpPr>
          <p:nvPr>
            <p:ph type="dt" sz="half" idx="10"/>
          </p:nvPr>
        </p:nvSpPr>
        <p:spPr/>
        <p:txBody>
          <a:bodyPr/>
          <a:lstStyle/>
          <a:p>
            <a:fld id="{2FB20E74-F9C5-DF45-B4F2-A87BB8204213}"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53538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376092"/>
                </a:solidFill>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5769CA94-EA06-D74B-8813-1E4703F46274}"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75513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p>
            <a:fld id="{B9BA057F-EEE0-E143-A647-6E2A5362C421}"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51072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12474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1772816"/>
            <a:ext cx="4040188"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5" name="Text Placeholder 4"/>
          <p:cNvSpPr>
            <a:spLocks noGrp="1"/>
          </p:cNvSpPr>
          <p:nvPr>
            <p:ph type="body" sz="quarter" idx="3"/>
          </p:nvPr>
        </p:nvSpPr>
        <p:spPr>
          <a:xfrm>
            <a:off x="4645025" y="112474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1772816"/>
            <a:ext cx="4041775" cy="46805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7" name="Date Placeholder 6"/>
          <p:cNvSpPr>
            <a:spLocks noGrp="1"/>
          </p:cNvSpPr>
          <p:nvPr>
            <p:ph type="dt" sz="half" idx="10"/>
          </p:nvPr>
        </p:nvSpPr>
        <p:spPr/>
        <p:txBody>
          <a:bodyPr/>
          <a:lstStyle/>
          <a:p>
            <a:fld id="{DD1D1E87-4D57-8247-812B-DE86A4FE7CAD}"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55055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p>
            <a:fld id="{127BE326-3951-8F41-B8A6-287BD53E821A}"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3309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888A6-5662-9840-99A9-AA3002CD224D}"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37918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EF1E50D6-2B8D-AE42-9157-E111CFB90FA4}"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84584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91029112-BA64-6B4D-AED1-892FC489EC4A}"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08318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E392F77E-6920-914C-84CD-27E3CCDDC6C1}"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1136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p>
            <a:fld id="{068509CC-8AEF-0F46-A141-A828F5D30D70}"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3199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9AC5D7B-3276-124E-898C-A81CDBEC5011}" type="datetimeFigureOut">
              <a:rPr lang="en-US" smtClean="0">
                <a:solidFill>
                  <a:prstClr val="black">
                    <a:tint val="75000"/>
                  </a:prstClr>
                </a:solidFill>
              </a:rPr>
              <a:pPr defTabSz="457200"/>
              <a:t>10/10/2013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1081DBD-7DA4-C443-9A7E-26FD2E73ED74}"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939732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3600" kern="1200">
          <a:solidFill>
            <a:srgbClr val="3366FF"/>
          </a:solidFill>
          <a:latin typeface="Comic Sans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3099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688" y="0"/>
            <a:ext cx="9123312" cy="1124744"/>
          </a:xfrm>
          <a:prstGeom prst="rect">
            <a:avLst/>
          </a:prstGeom>
        </p:spPr>
        <p:txBody>
          <a:bodyPr vert="horz" lIns="91440" tIns="45720" rIns="91440" bIns="45720" rtlCol="0" anchor="ctr">
            <a:normAutofit/>
          </a:bodyPr>
          <a:lstStyle/>
          <a:p>
            <a:r>
              <a:rPr lang="en-US" altLang="zh-TW" dirty="0" smtClean="0"/>
              <a:t>Click to edit Master title style</a:t>
            </a:r>
            <a:endParaRPr lang="zh-TW" altLang="en-US" dirty="0"/>
          </a:p>
        </p:txBody>
      </p:sp>
      <p:sp>
        <p:nvSpPr>
          <p:cNvPr id="3" name="Text Placeholder 2"/>
          <p:cNvSpPr>
            <a:spLocks noGrp="1"/>
          </p:cNvSpPr>
          <p:nvPr>
            <p:ph type="body" idx="1"/>
          </p:nvPr>
        </p:nvSpPr>
        <p:spPr>
          <a:xfrm>
            <a:off x="457200" y="1124744"/>
            <a:ext cx="8229600" cy="5328592"/>
          </a:xfrm>
          <a:prstGeom prst="rect">
            <a:avLst/>
          </a:prstGeom>
        </p:spPr>
        <p:txBody>
          <a:bodyPr vert="horz" lIns="91440" tIns="45720" rIns="91440" bIns="45720" rtlCol="0">
            <a:normAutofit/>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itchFamily="34" charset="0"/>
                <a:ea typeface="MS UI Gothic" pitchFamily="34" charset="-128"/>
                <a:cs typeface="Lucida Sans Unicode" pitchFamily="34" charset="0"/>
              </a:defRPr>
            </a:lvl1pPr>
          </a:lstStyle>
          <a:p>
            <a:fld id="{F3BDD0B4-48C4-9944-9B38-ADDCF6C0B94D}" type="datetime4">
              <a:rPr lang="en-US" altLang="zh-TW" smtClean="0">
                <a:solidFill>
                  <a:prstClr val="black">
                    <a:tint val="75000"/>
                  </a:prstClr>
                </a:solidFill>
              </a:rPr>
              <a:pPr/>
              <a:t>October 10, 2013</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124200" y="64482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itchFamily="34" charset="0"/>
                <a:ea typeface="MS UI Gothic" pitchFamily="34" charset="-128"/>
                <a:cs typeface="Lucida Sans Unicode" pitchFamily="34" charset="0"/>
              </a:defRPr>
            </a:lvl1pPr>
          </a:lstStyle>
          <a:p>
            <a:r>
              <a:rPr lang="en-US" altLang="zh-TW" smtClean="0">
                <a:solidFill>
                  <a:prstClr val="black">
                    <a:tint val="75000"/>
                  </a:prstClr>
                </a:solidFill>
              </a:rPr>
              <a:t>Kate Lin @ NMS, CITI, Sinica</a:t>
            </a: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itchFamily="34" charset="0"/>
                <a:ea typeface="MS UI Gothic" pitchFamily="34" charset="-128"/>
                <a:cs typeface="Lucida Sans Unicode" pitchFamily="34" charset="0"/>
              </a:defRPr>
            </a:lvl1pPr>
          </a:lstStyle>
          <a:p>
            <a:fld id="{F82249D5-A457-40D1-9D22-46206593EEBB}"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1697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accent1">
              <a:lumMod val="75000"/>
            </a:schemeClr>
          </a:solidFill>
          <a:latin typeface="Trebuchet MS" pitchFamily="34" charset="0"/>
          <a:ea typeface="MS UI Gothic" pitchFamily="34" charset="-128"/>
          <a:cs typeface="Lucida Sans Unicode" pitchFamily="34" charset="0"/>
        </a:defRPr>
      </a:lvl1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Trebuchet MS" pitchFamily="34" charset="0"/>
          <a:ea typeface="MS UI Gothic" pitchFamily="34" charset="-128"/>
          <a:cs typeface="Lucida Sans Unicode" pitchFamily="34" charset="0"/>
        </a:defRPr>
      </a:lvl1pPr>
      <a:lvl2pPr marL="742950" indent="-285750" algn="l" defTabSz="914400" rtl="0" eaLnBrk="1" latinLnBrk="0" hangingPunct="1">
        <a:spcBef>
          <a:spcPct val="20000"/>
        </a:spcBef>
        <a:buFont typeface="Arial" pitchFamily="34" charset="0"/>
        <a:buChar char="–"/>
        <a:defRPr sz="2600" b="0" kern="1200">
          <a:solidFill>
            <a:schemeClr val="tx1"/>
          </a:solidFill>
          <a:latin typeface="Trebuchet MS" pitchFamily="34" charset="0"/>
          <a:ea typeface="MS UI Gothic" pitchFamily="34" charset="-128"/>
          <a:cs typeface="Lucida Sans Unicode" pitchFamily="34" charset="0"/>
        </a:defRPr>
      </a:lvl2pPr>
      <a:lvl3pPr marL="1143000" indent="-228600" algn="l" defTabSz="914400" rtl="0" eaLnBrk="1" latinLnBrk="0" hangingPunct="1">
        <a:spcBef>
          <a:spcPct val="20000"/>
        </a:spcBef>
        <a:buFont typeface="Arial" pitchFamily="34" charset="0"/>
        <a:buChar char="•"/>
        <a:defRPr sz="2200" b="0" kern="1200">
          <a:solidFill>
            <a:schemeClr val="tx1"/>
          </a:solidFill>
          <a:latin typeface="Trebuchet MS" pitchFamily="34" charset="0"/>
          <a:ea typeface="MS UI Gothic" pitchFamily="34" charset="-128"/>
          <a:cs typeface="Lucida Sans Unicode"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Trebuchet MS" pitchFamily="34" charset="0"/>
          <a:ea typeface="MS UI Gothic" pitchFamily="34" charset="-128"/>
          <a:cs typeface="Lucida Sans Unicode" pitchFamily="34" charset="0"/>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Trebuchet MS" pitchFamily="34" charset="0"/>
          <a:ea typeface="MS UI Gothic" pitchFamily="34" charset="-128"/>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1.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18" Type="http://schemas.openxmlformats.org/officeDocument/2006/relationships/image" Target="../media/image15.wmf"/><Relationship Id="rId3" Type="http://schemas.openxmlformats.org/officeDocument/2006/relationships/slideLayout" Target="../slideLayouts/slideLayout35.xml"/><Relationship Id="rId7" Type="http://schemas.openxmlformats.org/officeDocument/2006/relationships/oleObject" Target="../embeddings/oleObject3.bin"/><Relationship Id="rId12" Type="http://schemas.openxmlformats.org/officeDocument/2006/relationships/image" Target="../media/image12.wmf"/><Relationship Id="rId17" Type="http://schemas.openxmlformats.org/officeDocument/2006/relationships/oleObject" Target="../embeddings/oleObject8.bin"/><Relationship Id="rId2" Type="http://schemas.openxmlformats.org/officeDocument/2006/relationships/tags" Target="../tags/tag7.xml"/><Relationship Id="rId16"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notesSlide" Target="../notesSlides/notesSlide11.xml"/><Relationship Id="rId9" Type="http://schemas.openxmlformats.org/officeDocument/2006/relationships/oleObject" Target="../embeddings/oleObject4.bin"/><Relationship Id="rId14" Type="http://schemas.openxmlformats.org/officeDocument/2006/relationships/image" Target="../media/image13.wmf"/></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3.wmf"/><Relationship Id="rId3" Type="http://schemas.openxmlformats.org/officeDocument/2006/relationships/notesSlide" Target="../notesSlides/notesSlide12.xml"/><Relationship Id="rId7" Type="http://schemas.openxmlformats.org/officeDocument/2006/relationships/image" Target="../media/image10.wmf"/><Relationship Id="rId12" Type="http://schemas.openxmlformats.org/officeDocument/2006/relationships/oleObject" Target="../embeddings/oleObject13.bin"/><Relationship Id="rId17" Type="http://schemas.openxmlformats.org/officeDocument/2006/relationships/image" Target="../media/image15.wmf"/><Relationship Id="rId2" Type="http://schemas.openxmlformats.org/officeDocument/2006/relationships/slideLayout" Target="../slideLayouts/slideLayout35.xml"/><Relationship Id="rId16" Type="http://schemas.openxmlformats.org/officeDocument/2006/relationships/oleObject" Target="../embeddings/oleObject15.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1.wmf"/><Relationship Id="rId14" Type="http://schemas.openxmlformats.org/officeDocument/2006/relationships/oleObject" Target="../embeddings/oleObject14.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chart" Target="../charts/char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5.xml"/><Relationship Id="rId1" Type="http://schemas.openxmlformats.org/officeDocument/2006/relationships/tags" Target="../tags/tag8.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13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20.bin"/><Relationship Id="rId18" Type="http://schemas.openxmlformats.org/officeDocument/2006/relationships/image" Target="../media/image22.wmf"/><Relationship Id="rId3" Type="http://schemas.openxmlformats.org/officeDocument/2006/relationships/slideLayout" Target="../slideLayouts/slideLayout35.xml"/><Relationship Id="rId7" Type="http://schemas.openxmlformats.org/officeDocument/2006/relationships/oleObject" Target="../embeddings/oleObject17.bin"/><Relationship Id="rId12" Type="http://schemas.openxmlformats.org/officeDocument/2006/relationships/image" Target="../media/image19.wmf"/><Relationship Id="rId17" Type="http://schemas.openxmlformats.org/officeDocument/2006/relationships/oleObject" Target="../embeddings/oleObject22.bin"/><Relationship Id="rId2" Type="http://schemas.openxmlformats.org/officeDocument/2006/relationships/tags" Target="../tags/tag10.xml"/><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18.wmf"/><Relationship Id="rId19" Type="http://schemas.openxmlformats.org/officeDocument/2006/relationships/oleObject" Target="../embeddings/oleObject23.bin"/><Relationship Id="rId4" Type="http://schemas.openxmlformats.org/officeDocument/2006/relationships/notesSlide" Target="../notesSlides/notesSlide16.xml"/><Relationship Id="rId9" Type="http://schemas.openxmlformats.org/officeDocument/2006/relationships/oleObject" Target="../embeddings/oleObject18.bin"/><Relationship Id="rId1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35.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5.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5.xml"/><Relationship Id="rId1" Type="http://schemas.openxmlformats.org/officeDocument/2006/relationships/tags" Target="../tags/tag19.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5.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5.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5.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5.xml"/><Relationship Id="rId1" Type="http://schemas.openxmlformats.org/officeDocument/2006/relationships/tags" Target="../tags/tag25.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9.xml"/><Relationship Id="rId1" Type="http://schemas.openxmlformats.org/officeDocument/2006/relationships/slideLayout" Target="../slideLayouts/slideLayout35.xml"/><Relationship Id="rId4" Type="http://schemas.openxmlformats.org/officeDocument/2006/relationships/chart" Target="../charts/char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0.xml"/><Relationship Id="rId1" Type="http://schemas.openxmlformats.org/officeDocument/2006/relationships/slideLayout" Target="../slideLayouts/slideLayout35.xml"/><Relationship Id="rId4" Type="http://schemas.openxmlformats.org/officeDocument/2006/relationships/chart" Target="../charts/chart8.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1.xml"/><Relationship Id="rId1" Type="http://schemas.openxmlformats.org/officeDocument/2006/relationships/slideLayout" Target="../slideLayouts/slideLayout35.xml"/><Relationship Id="rId4" Type="http://schemas.openxmlformats.org/officeDocument/2006/relationships/chart" Target="../charts/char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5.xml"/><Relationship Id="rId1" Type="http://schemas.openxmlformats.org/officeDocument/2006/relationships/tags" Target="../tags/tag26.xml"/><Relationship Id="rId4" Type="http://schemas.openxmlformats.org/officeDocument/2006/relationships/chart" Target="../charts/chart1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5.xml"/><Relationship Id="rId1" Type="http://schemas.openxmlformats.org/officeDocument/2006/relationships/tags" Target="../tags/tag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8.png"/><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notesSlide" Target="../notesSlides/notesSlide61.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62.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3.xml"/><Relationship Id="rId1" Type="http://schemas.openxmlformats.org/officeDocument/2006/relationships/tags" Target="../tags/tag39.xml"/><Relationship Id="rId4" Type="http://schemas.openxmlformats.org/officeDocument/2006/relationships/chart" Target="../charts/chart14.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3.xml"/><Relationship Id="rId1" Type="http://schemas.openxmlformats.org/officeDocument/2006/relationships/tags" Target="../tags/tag40.xml"/><Relationship Id="rId4" Type="http://schemas.openxmlformats.org/officeDocument/2006/relationships/chart" Target="../charts/char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tags" Target="../tags/tag41.xml"/><Relationship Id="rId4" Type="http://schemas.openxmlformats.org/officeDocument/2006/relationships/chart" Target="../charts/chart16.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tags" Target="../tags/tag43.xml"/><Relationship Id="rId4" Type="http://schemas.openxmlformats.org/officeDocument/2006/relationships/chart" Target="../charts/chart1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3.xml"/><Relationship Id="rId1" Type="http://schemas.openxmlformats.org/officeDocument/2006/relationships/tags" Target="../tags/tag44.xml"/><Relationship Id="rId4" Type="http://schemas.openxmlformats.org/officeDocument/2006/relationships/chart" Target="../charts/chart18.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45.xml"/><Relationship Id="rId4" Type="http://schemas.openxmlformats.org/officeDocument/2006/relationships/chart" Target="../charts/chart19.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tags" Target="../tags/tag46.xml"/><Relationship Id="rId4" Type="http://schemas.openxmlformats.org/officeDocument/2006/relationships/chart" Target="../charts/chart20.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4.xml"/><Relationship Id="rId1" Type="http://schemas.openxmlformats.org/officeDocument/2006/relationships/tags" Target="../tags/tag4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975"/>
            <a:ext cx="9144000" cy="1470025"/>
          </a:xfrm>
        </p:spPr>
        <p:txBody>
          <a:bodyPr>
            <a:normAutofit/>
          </a:bodyPr>
          <a:lstStyle/>
          <a:p>
            <a:r>
              <a:rPr lang="en-US" altLang="zh-TW" sz="3700" dirty="0" smtClean="0"/>
              <a:t>Next Generation 802.11n</a:t>
            </a:r>
            <a:endParaRPr lang="zh-TW" altLang="en-US" sz="3700" dirty="0"/>
          </a:p>
        </p:txBody>
      </p:sp>
      <p:sp>
        <p:nvSpPr>
          <p:cNvPr id="3" name="Subtitle 2"/>
          <p:cNvSpPr>
            <a:spLocks noGrp="1"/>
          </p:cNvSpPr>
          <p:nvPr>
            <p:ph type="subTitle" idx="1"/>
          </p:nvPr>
        </p:nvSpPr>
        <p:spPr>
          <a:xfrm>
            <a:off x="0" y="3048000"/>
            <a:ext cx="9144000" cy="3124200"/>
          </a:xfrm>
        </p:spPr>
        <p:txBody>
          <a:bodyPr>
            <a:normAutofit/>
          </a:bodyPr>
          <a:lstStyle/>
          <a:p>
            <a:r>
              <a:rPr lang="en-US" altLang="zh-TW" sz="2800" b="1" dirty="0" smtClean="0">
                <a:solidFill>
                  <a:schemeClr val="tx1"/>
                </a:solidFill>
              </a:rPr>
              <a:t>Dina </a:t>
            </a:r>
            <a:r>
              <a:rPr lang="en-US" altLang="zh-TW" sz="2800" b="1" dirty="0" err="1" smtClean="0">
                <a:solidFill>
                  <a:schemeClr val="tx1"/>
                </a:solidFill>
              </a:rPr>
              <a:t>Katabi</a:t>
            </a:r>
            <a:endParaRPr lang="en-US" altLang="zh-TW" sz="2400" dirty="0" smtClean="0">
              <a:solidFill>
                <a:schemeClr val="tx1"/>
              </a:solidFill>
            </a:endParaRPr>
          </a:p>
          <a:p>
            <a:endParaRPr lang="en-US" altLang="zh-TW" sz="2400" dirty="0" smtClean="0">
              <a:solidFill>
                <a:schemeClr val="tx1"/>
              </a:solidFill>
            </a:endParaRPr>
          </a:p>
          <a:p>
            <a:r>
              <a:rPr lang="en-US" altLang="zh-TW" sz="2800" b="1" dirty="0" smtClean="0">
                <a:solidFill>
                  <a:schemeClr val="tx1"/>
                </a:solidFill>
              </a:rPr>
              <a:t>Jointly with Kate Lin and </a:t>
            </a:r>
            <a:r>
              <a:rPr lang="en-US" altLang="zh-TW" sz="2800" b="1" dirty="0" err="1" smtClean="0">
                <a:solidFill>
                  <a:schemeClr val="tx1"/>
                </a:solidFill>
              </a:rPr>
              <a:t>Shyamnath</a:t>
            </a:r>
            <a:r>
              <a:rPr lang="en-US" altLang="zh-TW" sz="2800" b="1" dirty="0" smtClean="0">
                <a:solidFill>
                  <a:schemeClr val="tx1"/>
                </a:solidFill>
              </a:rPr>
              <a:t> </a:t>
            </a:r>
            <a:r>
              <a:rPr lang="en-US" altLang="zh-TW" sz="2800" b="1" dirty="0" err="1" smtClean="0">
                <a:solidFill>
                  <a:schemeClr val="tx1"/>
                </a:solidFill>
              </a:rPr>
              <a:t>Gollakota</a:t>
            </a:r>
            <a:endParaRPr lang="en-US" altLang="zh-TW" sz="2800" dirty="0" smtClean="0">
              <a:solidFill>
                <a:schemeClr val="tx1"/>
              </a:solidFill>
            </a:endParaRPr>
          </a:p>
          <a:p>
            <a:pPr>
              <a:spcBef>
                <a:spcPts val="1200"/>
              </a:spcBef>
            </a:pPr>
            <a:endParaRPr lang="en-US" altLang="zh-TW" sz="2400" dirty="0" smtClean="0">
              <a:solidFill>
                <a:schemeClr val="tx1"/>
              </a:solidFill>
            </a:endParaRPr>
          </a:p>
        </p:txBody>
      </p:sp>
    </p:spTree>
    <p:extLst>
      <p:ext uri="{BB962C8B-B14F-4D97-AF65-F5344CB8AC3E}">
        <p14:creationId xmlns:p14="http://schemas.microsoft.com/office/powerpoint/2010/main" val="2229112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Interference </a:t>
            </a:r>
            <a:r>
              <a:rPr lang="en-US" dirty="0" err="1" smtClean="0"/>
              <a:t>Nulling</a:t>
            </a:r>
            <a:endParaRPr lang="en-US" sz="4000" dirty="0"/>
          </a:p>
        </p:txBody>
      </p:sp>
      <p:grpSp>
        <p:nvGrpSpPr>
          <p:cNvPr id="31" name="Group 30"/>
          <p:cNvGrpSpPr/>
          <p:nvPr/>
        </p:nvGrpSpPr>
        <p:grpSpPr>
          <a:xfrm>
            <a:off x="533400" y="1824813"/>
            <a:ext cx="3417608" cy="1908987"/>
            <a:chOff x="533400" y="1520013"/>
            <a:chExt cx="3417608" cy="1908987"/>
          </a:xfrm>
        </p:grpSpPr>
        <p:grpSp>
          <p:nvGrpSpPr>
            <p:cNvPr id="3" name="Group 12"/>
            <p:cNvGrpSpPr/>
            <p:nvPr/>
          </p:nvGrpSpPr>
          <p:grpSpPr>
            <a:xfrm rot="16200000">
              <a:off x="2336946" y="1814938"/>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4" name="Group 14"/>
            <p:cNvGrpSpPr/>
            <p:nvPr/>
          </p:nvGrpSpPr>
          <p:grpSpPr>
            <a:xfrm rot="16200000">
              <a:off x="2587760" y="771759"/>
              <a:ext cx="601252" cy="2097760"/>
              <a:chOff x="891699" y="2260633"/>
              <a:chExt cx="412087" cy="1748133"/>
            </a:xfrm>
          </p:grpSpPr>
          <p:grpSp>
            <p:nvGrpSpPr>
              <p:cNvPr id="15" name="Group 40"/>
              <p:cNvGrpSpPr/>
              <p:nvPr/>
            </p:nvGrpSpPr>
            <p:grpSpPr>
              <a:xfrm>
                <a:off x="891699" y="2260634"/>
                <a:ext cx="412087" cy="1748134"/>
                <a:chOff x="1981201" y="1676401"/>
                <a:chExt cx="735198" cy="2828360"/>
              </a:xfrm>
            </p:grpSpPr>
            <p:cxnSp>
              <p:nvCxnSpPr>
                <p:cNvPr id="18" name="Shape 17"/>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0" name="Shape 19"/>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1" name="Isosceles Triangle 20"/>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2" name="Rounded Rectangle 21"/>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3" name="Rounded Rectangle 22"/>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cxnSp>
            <p:nvCxnSpPr>
              <p:cNvPr id="17" name="Straight Arrow Connector 26"/>
              <p:cNvCxnSpPr/>
              <p:nvPr/>
            </p:nvCxnSpPr>
            <p:spPr>
              <a:xfrm>
                <a:off x="1202623" y="2769482"/>
                <a:ext cx="1898" cy="758927"/>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533400" y="1592021"/>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27" name="TextBox 26"/>
            <p:cNvSpPr txBox="1"/>
            <p:nvPr/>
          </p:nvSpPr>
          <p:spPr>
            <a:xfrm>
              <a:off x="554755"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grpSp>
      <p:cxnSp>
        <p:nvCxnSpPr>
          <p:cNvPr id="41" name="Straight Arrow Connector 26"/>
          <p:cNvCxnSpPr/>
          <p:nvPr/>
        </p:nvCxnSpPr>
        <p:spPr>
          <a:xfrm rot="16200000">
            <a:off x="2952568" y="2606448"/>
            <a:ext cx="2769" cy="910712"/>
          </a:xfrm>
          <a:prstGeom prst="straightConnector1">
            <a:avLst/>
          </a:prstGeom>
          <a:ln w="63500">
            <a:solidFill>
              <a:schemeClr val="accent3">
                <a:lumMod val="75000"/>
              </a:schemeClr>
            </a:solidFill>
            <a:prstDash val="solid"/>
            <a:tailEnd type="arrow" w="sm" len="sm"/>
          </a:ln>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2446784" y="1932185"/>
            <a:ext cx="871190" cy="1624609"/>
            <a:chOff x="2597229" y="1402773"/>
            <a:chExt cx="871190" cy="1624609"/>
          </a:xfrm>
        </p:grpSpPr>
        <p:sp>
          <p:nvSpPr>
            <p:cNvPr id="46" name="TextBox 45"/>
            <p:cNvSpPr txBox="1"/>
            <p:nvPr/>
          </p:nvSpPr>
          <p:spPr>
            <a:xfrm rot="18730807">
              <a:off x="2229543" y="1968856"/>
              <a:ext cx="1624609" cy="492443"/>
            </a:xfrm>
            <a:prstGeom prst="rect">
              <a:avLst/>
            </a:prstGeom>
            <a:noFill/>
          </p:spPr>
          <p:txBody>
            <a:bodyPr wrap="square" rtlCol="0">
              <a:spAutoFit/>
            </a:bodyPr>
            <a:lstStyle/>
            <a:p>
              <a:pPr algn="r"/>
              <a:r>
                <a:rPr lang="en-US" sz="2600" dirty="0" err="1" smtClean="0">
                  <a:solidFill>
                    <a:prstClr val="black"/>
                  </a:solidFill>
                  <a:latin typeface="Trebuchet MS"/>
                  <a:cs typeface="Trebuchet MS"/>
                </a:rPr>
                <a:t>nulling</a:t>
              </a:r>
              <a:endParaRPr lang="en-US" sz="2600" dirty="0">
                <a:solidFill>
                  <a:prstClr val="black"/>
                </a:solidFill>
                <a:latin typeface="Trebuchet MS"/>
                <a:cs typeface="Trebuchet MS"/>
              </a:endParaRPr>
            </a:p>
          </p:txBody>
        </p:sp>
        <p:cxnSp>
          <p:nvCxnSpPr>
            <p:cNvPr id="42" name="Straight Arrow Connector 26"/>
            <p:cNvCxnSpPr/>
            <p:nvPr/>
          </p:nvCxnSpPr>
          <p:spPr>
            <a:xfrm rot="5400000" flipH="1" flipV="1">
              <a:off x="2544704" y="1607293"/>
              <a:ext cx="976239" cy="871190"/>
            </a:xfrm>
            <a:prstGeom prst="straightConnector1">
              <a:avLst/>
            </a:prstGeom>
            <a:ln w="25400">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35" name="Content Placeholder 51"/>
          <p:cNvSpPr>
            <a:spLocks noGrp="1"/>
          </p:cNvSpPr>
          <p:nvPr>
            <p:ph idx="1"/>
          </p:nvPr>
        </p:nvSpPr>
        <p:spPr>
          <a:xfrm>
            <a:off x="381000" y="4114800"/>
            <a:ext cx="8686800" cy="2133600"/>
          </a:xfrm>
        </p:spPr>
        <p:txBody>
          <a:bodyPr>
            <a:normAutofit/>
          </a:bodyPr>
          <a:lstStyle/>
          <a:p>
            <a:pPr lvl="0">
              <a:defRPr/>
            </a:pPr>
            <a:r>
              <a:rPr lang="en-US" sz="2600" dirty="0" smtClean="0">
                <a:latin typeface="Trebuchet MS"/>
                <a:cs typeface="Trebuchet MS"/>
              </a:rPr>
              <a:t>Signals cancel each other at Alice’s receiver</a:t>
            </a:r>
          </a:p>
          <a:p>
            <a:pPr lvl="0">
              <a:spcBef>
                <a:spcPts val="1800"/>
              </a:spcBef>
              <a:defRPr/>
            </a:pPr>
            <a:r>
              <a:rPr lang="en-US" sz="2600" dirty="0" smtClean="0">
                <a:solidFill>
                  <a:schemeClr val="bg1"/>
                </a:solidFill>
                <a:latin typeface="Trebuchet MS"/>
                <a:cs typeface="Trebuchet MS"/>
              </a:rPr>
              <a:t>Signals don’t cancel each other at Bob’s receiver</a:t>
            </a:r>
          </a:p>
          <a:p>
            <a:pPr lvl="1">
              <a:spcBef>
                <a:spcPts val="1800"/>
              </a:spcBef>
              <a:defRPr/>
            </a:pPr>
            <a:r>
              <a:rPr lang="en-US" dirty="0" smtClean="0">
                <a:solidFill>
                  <a:schemeClr val="bg1"/>
                </a:solidFill>
                <a:latin typeface="Trebuchet MS"/>
                <a:cs typeface="Trebuchet MS"/>
              </a:rPr>
              <a:t>Because channels are different</a:t>
            </a:r>
          </a:p>
          <a:p>
            <a:endParaRPr lang="en-US" sz="2600" dirty="0"/>
          </a:p>
        </p:txBody>
      </p:sp>
      <p:graphicFrame>
        <p:nvGraphicFramePr>
          <p:cNvPr id="32" name="Object 19"/>
          <p:cNvGraphicFramePr>
            <a:graphicFrameLocks/>
          </p:cNvGraphicFramePr>
          <p:nvPr/>
        </p:nvGraphicFramePr>
        <p:xfrm>
          <a:off x="2743200" y="3184525"/>
          <a:ext cx="254000" cy="311150"/>
        </p:xfrm>
        <a:graphic>
          <a:graphicData uri="http://schemas.openxmlformats.org/presentationml/2006/ole">
            <mc:AlternateContent xmlns:mc="http://schemas.openxmlformats.org/markup-compatibility/2006">
              <mc:Choice xmlns:v="urn:schemas-microsoft-com:vml" Requires="v">
                <p:oleObj spid="_x0000_s1052" name="Equation" r:id="rId5" imgW="101600" imgH="127000" progId="Equation.3">
                  <p:embed/>
                </p:oleObj>
              </mc:Choice>
              <mc:Fallback>
                <p:oleObj name="Equation" r:id="rId5" imgW="101600" imgH="1270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184525"/>
                        <a:ext cx="2540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131477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b="1" dirty="0" smtClean="0">
                <a:solidFill>
                  <a:srgbClr val="0070C0"/>
                </a:solidFill>
              </a:rPr>
              <a:t>Distributed Phase Synchronization</a:t>
            </a:r>
            <a:endParaRPr lang="en-US" b="1" dirty="0">
              <a:solidFill>
                <a:srgbClr val="0070C0"/>
              </a:solidFill>
            </a:endParaRPr>
          </a:p>
        </p:txBody>
      </p:sp>
      <p:sp>
        <p:nvSpPr>
          <p:cNvPr id="3" name="Content Placeholder 2"/>
          <p:cNvSpPr>
            <a:spLocks noGrp="1"/>
          </p:cNvSpPr>
          <p:nvPr>
            <p:ph idx="1"/>
          </p:nvPr>
        </p:nvSpPr>
        <p:spPr>
          <a:xfrm>
            <a:off x="457200" y="2342368"/>
            <a:ext cx="8229600" cy="3783796"/>
          </a:xfrm>
        </p:spPr>
        <p:txBody>
          <a:bodyPr/>
          <a:lstStyle/>
          <a:p>
            <a:r>
              <a:rPr lang="en-US" dirty="0" smtClean="0"/>
              <a:t>Pick one AP as the lead</a:t>
            </a:r>
          </a:p>
          <a:p>
            <a:r>
              <a:rPr lang="en-US" dirty="0" smtClean="0"/>
              <a:t>All other APs are slaves</a:t>
            </a:r>
          </a:p>
          <a:p>
            <a:pPr lvl="1"/>
            <a:r>
              <a:rPr lang="en-US" sz="3200" dirty="0" smtClean="0"/>
              <a:t>Imitate the behavior of the lead AP by fixing the rotation of their oscillator relative to the lead.</a:t>
            </a:r>
            <a:endParaRPr lang="en-US" sz="3200" dirty="0"/>
          </a:p>
        </p:txBody>
      </p:sp>
      <p:sp>
        <p:nvSpPr>
          <p:cNvPr id="4" name="TextBox 3"/>
          <p:cNvSpPr txBox="1"/>
          <p:nvPr/>
        </p:nvSpPr>
        <p:spPr>
          <a:xfrm>
            <a:off x="457200" y="1676400"/>
            <a:ext cx="4093172" cy="584775"/>
          </a:xfrm>
          <a:prstGeom prst="rect">
            <a:avLst/>
          </a:prstGeom>
          <a:noFill/>
        </p:spPr>
        <p:txBody>
          <a:bodyPr wrap="none" rtlCol="0">
            <a:spAutoFit/>
          </a:bodyPr>
          <a:lstStyle/>
          <a:p>
            <a:r>
              <a:rPr lang="en-US" sz="3200" b="1" u="sng" dirty="0" smtClean="0"/>
              <a:t>High Level Intuition:</a:t>
            </a:r>
            <a:endParaRPr lang="en-US" sz="3200" b="1" u="sng" dirty="0"/>
          </a:p>
        </p:txBody>
      </p:sp>
    </p:spTree>
    <p:custDataLst>
      <p:tags r:id="rId1"/>
    </p:custDataLst>
    <p:extLst>
      <p:ext uri="{BB962C8B-B14F-4D97-AF65-F5344CB8AC3E}">
        <p14:creationId xmlns:p14="http://schemas.microsoft.com/office/powerpoint/2010/main" val="1722762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33600" y="1143001"/>
            <a:ext cx="278818" cy="2438400"/>
            <a:chOff x="2667000" y="4572000"/>
            <a:chExt cx="182880" cy="1143000"/>
          </a:xfrm>
        </p:grpSpPr>
        <p:cxnSp>
          <p:nvCxnSpPr>
            <p:cNvPr id="5" name="Straight Connector 4"/>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295495" y="281516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9" name="Group 8"/>
          <p:cNvGrpSpPr/>
          <p:nvPr/>
        </p:nvGrpSpPr>
        <p:grpSpPr>
          <a:xfrm>
            <a:off x="7492889" y="1143000"/>
            <a:ext cx="279511" cy="2443113"/>
            <a:chOff x="3322320" y="4572000"/>
            <a:chExt cx="182880" cy="1143000"/>
          </a:xfrm>
        </p:grpSpPr>
        <p:cxnSp>
          <p:nvCxnSpPr>
            <p:cNvPr id="10" name="Straight Connector 9"/>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2389637" y="2821602"/>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14" name="Rectangle 13"/>
          <p:cNvSpPr/>
          <p:nvPr/>
        </p:nvSpPr>
        <p:spPr>
          <a:xfrm>
            <a:off x="2389637" y="1348507"/>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15" name="Rectangle 14"/>
          <p:cNvSpPr/>
          <p:nvPr/>
        </p:nvSpPr>
        <p:spPr>
          <a:xfrm>
            <a:off x="5247576" y="1361075"/>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16" name="Group 15"/>
          <p:cNvGrpSpPr/>
          <p:nvPr/>
        </p:nvGrpSpPr>
        <p:grpSpPr>
          <a:xfrm>
            <a:off x="2947208" y="1353221"/>
            <a:ext cx="1853392" cy="584775"/>
            <a:chOff x="7467600" y="2367897"/>
            <a:chExt cx="1853392" cy="584775"/>
          </a:xfrm>
        </p:grpSpPr>
        <p:sp>
          <p:nvSpPr>
            <p:cNvPr id="17" name="Rectangle 16"/>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18" name="Rectangle 17"/>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19" name="Rectangle 18"/>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20" name="Group 19"/>
          <p:cNvGrpSpPr/>
          <p:nvPr/>
        </p:nvGrpSpPr>
        <p:grpSpPr>
          <a:xfrm>
            <a:off x="5766608" y="1361390"/>
            <a:ext cx="1853392" cy="584775"/>
            <a:chOff x="7467600" y="2367897"/>
            <a:chExt cx="1853392" cy="584775"/>
          </a:xfrm>
        </p:grpSpPr>
        <p:sp>
          <p:nvSpPr>
            <p:cNvPr id="21" name="Rectangle 20"/>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22" name="Rectangle 21"/>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sp>
          <p:nvSpPr>
            <p:cNvPr id="23" name="Rectangle 22"/>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24" name="Group 23"/>
          <p:cNvGrpSpPr/>
          <p:nvPr/>
        </p:nvGrpSpPr>
        <p:grpSpPr>
          <a:xfrm>
            <a:off x="2947208" y="2815161"/>
            <a:ext cx="1853392" cy="584775"/>
            <a:chOff x="7467600" y="2367897"/>
            <a:chExt cx="1853392" cy="584775"/>
          </a:xfrm>
        </p:grpSpPr>
        <p:sp>
          <p:nvSpPr>
            <p:cNvPr id="25" name="Rectangle 24"/>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26" name="Rectangle 25"/>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27" name="Rectangle 26"/>
            <p:cNvSpPr/>
            <p:nvPr/>
          </p:nvSpPr>
          <p:spPr>
            <a:xfrm>
              <a:off x="8688235" y="2525595"/>
              <a:ext cx="465192" cy="369332"/>
            </a:xfrm>
            <a:prstGeom prst="rect">
              <a:avLst/>
            </a:prstGeom>
          </p:spPr>
          <p:txBody>
            <a:bodyPr wrap="none">
              <a:spAutoFit/>
            </a:bodyPr>
            <a:lstStyle/>
            <a:p>
              <a:r>
                <a:rPr lang="en-US" b="1" dirty="0" smtClean="0">
                  <a:latin typeface="Palatino Linotype" pitchFamily="18" charset="0"/>
                </a:rPr>
                <a:t>R2</a:t>
              </a:r>
              <a:endParaRPr lang="en-US" b="1" dirty="0"/>
            </a:p>
          </p:txBody>
        </p:sp>
      </p:grpSp>
      <p:grpSp>
        <p:nvGrpSpPr>
          <p:cNvPr id="28" name="Group 27"/>
          <p:cNvGrpSpPr/>
          <p:nvPr/>
        </p:nvGrpSpPr>
        <p:grpSpPr>
          <a:xfrm>
            <a:off x="5833381" y="2819401"/>
            <a:ext cx="1853392" cy="584775"/>
            <a:chOff x="7467600" y="2367897"/>
            <a:chExt cx="1853392" cy="584775"/>
          </a:xfrm>
        </p:grpSpPr>
        <p:sp>
          <p:nvSpPr>
            <p:cNvPr id="29" name="Rectangle 28"/>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30" name="Rectangle 29"/>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sp>
          <p:nvSpPr>
            <p:cNvPr id="31" name="Rectangle 30"/>
            <p:cNvSpPr/>
            <p:nvPr/>
          </p:nvSpPr>
          <p:spPr>
            <a:xfrm>
              <a:off x="8688235" y="2525595"/>
              <a:ext cx="465192" cy="369332"/>
            </a:xfrm>
            <a:prstGeom prst="rect">
              <a:avLst/>
            </a:prstGeom>
          </p:spPr>
          <p:txBody>
            <a:bodyPr wrap="none">
              <a:spAutoFit/>
            </a:bodyPr>
            <a:lstStyle/>
            <a:p>
              <a:r>
                <a:rPr lang="en-US" b="1" dirty="0" smtClean="0">
                  <a:latin typeface="Palatino Linotype" pitchFamily="18" charset="0"/>
                </a:rPr>
                <a:t>R2</a:t>
              </a:r>
              <a:endParaRPr lang="en-US" b="1" dirty="0"/>
            </a:p>
          </p:txBody>
        </p:sp>
      </p:grpSp>
      <p:sp>
        <p:nvSpPr>
          <p:cNvPr id="32" name="Title 1"/>
          <p:cNvSpPr>
            <a:spLocks noGrp="1"/>
          </p:cNvSpPr>
          <p:nvPr>
            <p:ph type="title"/>
          </p:nvPr>
        </p:nvSpPr>
        <p:spPr>
          <a:xfrm>
            <a:off x="0" y="76200"/>
            <a:ext cx="9144000" cy="1143000"/>
          </a:xfrm>
        </p:spPr>
        <p:txBody>
          <a:bodyPr>
            <a:normAutofit/>
          </a:bodyPr>
          <a:lstStyle/>
          <a:p>
            <a:r>
              <a:rPr lang="en-US" b="1" dirty="0" smtClean="0">
                <a:solidFill>
                  <a:srgbClr val="0070C0"/>
                </a:solidFill>
              </a:rPr>
              <a:t>Decomposing </a:t>
            </a:r>
            <a:r>
              <a:rPr lang="en-US" b="1" dirty="0" smtClean="0">
                <a:solidFill>
                  <a:srgbClr val="0070C0"/>
                </a:solidFill>
                <a:latin typeface="Palatino Linotype" pitchFamily="18" charset="0"/>
              </a:rPr>
              <a:t>H(t)</a:t>
            </a:r>
            <a:endParaRPr lang="en-US" b="1" dirty="0">
              <a:solidFill>
                <a:srgbClr val="0070C0"/>
              </a:solidFill>
              <a:latin typeface="Palatino Linotype" pitchFamily="18" charset="0"/>
            </a:endParaRPr>
          </a:p>
        </p:txBody>
      </p:sp>
      <p:grpSp>
        <p:nvGrpSpPr>
          <p:cNvPr id="36" name="Group 35"/>
          <p:cNvGrpSpPr/>
          <p:nvPr/>
        </p:nvGrpSpPr>
        <p:grpSpPr>
          <a:xfrm>
            <a:off x="2670634" y="3957688"/>
            <a:ext cx="278818" cy="2438400"/>
            <a:chOff x="2667000" y="4572000"/>
            <a:chExt cx="182880" cy="1143000"/>
          </a:xfrm>
        </p:grpSpPr>
        <p:cxnSp>
          <p:nvCxnSpPr>
            <p:cNvPr id="37" name="Straight Connector 36"/>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5044547" y="5629848"/>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41" name="Group 40"/>
          <p:cNvGrpSpPr/>
          <p:nvPr/>
        </p:nvGrpSpPr>
        <p:grpSpPr>
          <a:xfrm>
            <a:off x="6454652" y="3957687"/>
            <a:ext cx="279511" cy="2443113"/>
            <a:chOff x="3322320" y="4572000"/>
            <a:chExt cx="182880" cy="1143000"/>
          </a:xfrm>
        </p:grpSpPr>
        <p:cxnSp>
          <p:nvCxnSpPr>
            <p:cNvPr id="42" name="Straight Connector 4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2662915" y="5636289"/>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46" name="Rectangle 45"/>
          <p:cNvSpPr/>
          <p:nvPr/>
        </p:nvSpPr>
        <p:spPr>
          <a:xfrm>
            <a:off x="2662915" y="416319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47" name="Rectangle 46"/>
          <p:cNvSpPr/>
          <p:nvPr/>
        </p:nvSpPr>
        <p:spPr>
          <a:xfrm>
            <a:off x="4996628" y="4175762"/>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48" name="Group 47"/>
          <p:cNvGrpSpPr/>
          <p:nvPr/>
        </p:nvGrpSpPr>
        <p:grpSpPr>
          <a:xfrm>
            <a:off x="3220486" y="4167908"/>
            <a:ext cx="1405366" cy="584775"/>
            <a:chOff x="7467600" y="2367897"/>
            <a:chExt cx="1405366" cy="584775"/>
          </a:xfrm>
        </p:grpSpPr>
        <p:sp>
          <p:nvSpPr>
            <p:cNvPr id="49" name="Rectangle 48"/>
            <p:cNvSpPr/>
            <p:nvPr/>
          </p:nvSpPr>
          <p:spPr>
            <a:xfrm>
              <a:off x="7467600" y="2367897"/>
              <a:ext cx="1261884"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a:t>
              </a:r>
              <a:r>
                <a:rPr lang="en-US" sz="3200" b="1" baseline="30000" dirty="0" smtClean="0">
                  <a:latin typeface="Calibri"/>
                  <a:cs typeface="Calibri"/>
                </a:rPr>
                <a:t> )</a:t>
              </a:r>
              <a:r>
                <a:rPr lang="en-US" sz="3200" b="1" baseline="30000" dirty="0">
                  <a:latin typeface="Calibri"/>
                  <a:cs typeface="Calibri"/>
                </a:rPr>
                <a:t>t</a:t>
              </a:r>
              <a:endParaRPr lang="en-US" sz="3200" baseline="30000" dirty="0"/>
            </a:p>
          </p:txBody>
        </p:sp>
        <p:sp>
          <p:nvSpPr>
            <p:cNvPr id="50" name="Rectangle 49"/>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51" name="Rectangle 50"/>
            <p:cNvSpPr/>
            <p:nvPr/>
          </p:nvSpPr>
          <p:spPr>
            <a:xfrm>
              <a:off x="8688235" y="2525595"/>
              <a:ext cx="184731" cy="369332"/>
            </a:xfrm>
            <a:prstGeom prst="rect">
              <a:avLst/>
            </a:prstGeom>
          </p:spPr>
          <p:txBody>
            <a:bodyPr wrap="none">
              <a:spAutoFit/>
            </a:bodyPr>
            <a:lstStyle/>
            <a:p>
              <a:endParaRPr lang="en-US" b="1" dirty="0"/>
            </a:p>
          </p:txBody>
        </p:sp>
      </p:grpSp>
      <p:grpSp>
        <p:nvGrpSpPr>
          <p:cNvPr id="52" name="Group 51"/>
          <p:cNvGrpSpPr/>
          <p:nvPr/>
        </p:nvGrpSpPr>
        <p:grpSpPr>
          <a:xfrm>
            <a:off x="5515660" y="4176077"/>
            <a:ext cx="1199367" cy="584775"/>
            <a:chOff x="7467600" y="2367897"/>
            <a:chExt cx="1199367" cy="584775"/>
          </a:xfrm>
        </p:grpSpPr>
        <p:sp>
          <p:nvSpPr>
            <p:cNvPr id="53" name="Rectangle 52"/>
            <p:cNvSpPr/>
            <p:nvPr/>
          </p:nvSpPr>
          <p:spPr>
            <a:xfrm>
              <a:off x="7467600" y="2367897"/>
              <a:ext cx="1199367"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a:t>
              </a:r>
              <a:r>
                <a:rPr lang="en-US" sz="3200" b="1" baseline="30000" dirty="0" smtClean="0">
                  <a:latin typeface="Calibri"/>
                  <a:cs typeface="Calibri"/>
                </a:rPr>
                <a:t>)t</a:t>
              </a:r>
              <a:endParaRPr lang="en-US" sz="3200" baseline="30000" dirty="0"/>
            </a:p>
          </p:txBody>
        </p:sp>
        <p:sp>
          <p:nvSpPr>
            <p:cNvPr id="54" name="Rectangle 53"/>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56" name="Group 55"/>
          <p:cNvGrpSpPr/>
          <p:nvPr/>
        </p:nvGrpSpPr>
        <p:grpSpPr>
          <a:xfrm>
            <a:off x="3220486" y="5629848"/>
            <a:ext cx="1199367" cy="584775"/>
            <a:chOff x="7467600" y="2367897"/>
            <a:chExt cx="1199367" cy="584775"/>
          </a:xfrm>
        </p:grpSpPr>
        <p:sp>
          <p:nvSpPr>
            <p:cNvPr id="57" name="Rectangle 56"/>
            <p:cNvSpPr/>
            <p:nvPr/>
          </p:nvSpPr>
          <p:spPr>
            <a:xfrm>
              <a:off x="7467600" y="2367897"/>
              <a:ext cx="1199367"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a:t>
              </a:r>
              <a:r>
                <a:rPr lang="en-US" sz="3200" b="1" baseline="30000" dirty="0" smtClean="0">
                  <a:latin typeface="Calibri"/>
                  <a:cs typeface="Calibri"/>
                </a:rPr>
                <a:t>)</a:t>
              </a:r>
              <a:r>
                <a:rPr lang="en-US" sz="3200" b="1" baseline="30000" dirty="0">
                  <a:latin typeface="Calibri"/>
                  <a:cs typeface="Calibri"/>
                </a:rPr>
                <a:t>t</a:t>
              </a:r>
              <a:endParaRPr lang="en-US" sz="3200" baseline="30000" dirty="0"/>
            </a:p>
          </p:txBody>
        </p:sp>
        <p:sp>
          <p:nvSpPr>
            <p:cNvPr id="58" name="Rectangle 57"/>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60" name="Group 59"/>
          <p:cNvGrpSpPr/>
          <p:nvPr/>
        </p:nvGrpSpPr>
        <p:grpSpPr>
          <a:xfrm>
            <a:off x="5582433" y="5634088"/>
            <a:ext cx="1199367" cy="584775"/>
            <a:chOff x="7467600" y="2367897"/>
            <a:chExt cx="1199367" cy="584775"/>
          </a:xfrm>
        </p:grpSpPr>
        <p:sp>
          <p:nvSpPr>
            <p:cNvPr id="61" name="Rectangle 60"/>
            <p:cNvSpPr/>
            <p:nvPr/>
          </p:nvSpPr>
          <p:spPr>
            <a:xfrm>
              <a:off x="7467600" y="2367897"/>
              <a:ext cx="1199367"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a:t>
              </a:r>
              <a:r>
                <a:rPr lang="en-US" sz="3200" b="1" baseline="30000" dirty="0" smtClean="0">
                  <a:latin typeface="Calibri"/>
                  <a:cs typeface="Calibri"/>
                </a:rPr>
                <a:t>)</a:t>
              </a:r>
              <a:r>
                <a:rPr lang="en-US" sz="3200" b="1" baseline="30000" dirty="0">
                  <a:latin typeface="Calibri"/>
                  <a:cs typeface="Calibri"/>
                </a:rPr>
                <a:t>t</a:t>
              </a:r>
              <a:endParaRPr lang="en-US" sz="3200" baseline="30000" dirty="0"/>
            </a:p>
          </p:txBody>
        </p:sp>
        <p:sp>
          <p:nvSpPr>
            <p:cNvPr id="62" name="Rectangle 61"/>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68" name="Group 67"/>
          <p:cNvGrpSpPr/>
          <p:nvPr/>
        </p:nvGrpSpPr>
        <p:grpSpPr>
          <a:xfrm>
            <a:off x="228600" y="3962401"/>
            <a:ext cx="278818" cy="2438400"/>
            <a:chOff x="2667000" y="4572000"/>
            <a:chExt cx="182880" cy="1143000"/>
          </a:xfrm>
        </p:grpSpPr>
        <p:cxnSp>
          <p:nvCxnSpPr>
            <p:cNvPr id="69" name="Straight Connector 6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191537" y="3962400"/>
            <a:ext cx="279511" cy="2443113"/>
            <a:chOff x="3322320" y="4572000"/>
            <a:chExt cx="182880" cy="1143000"/>
          </a:xfrm>
        </p:grpSpPr>
        <p:cxnSp>
          <p:nvCxnSpPr>
            <p:cNvPr id="74" name="Straight Connector 7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71034" y="4172621"/>
            <a:ext cx="1405366" cy="584775"/>
            <a:chOff x="7467600" y="2367897"/>
            <a:chExt cx="1405366" cy="584775"/>
          </a:xfrm>
        </p:grpSpPr>
        <p:sp>
          <p:nvSpPr>
            <p:cNvPr id="81" name="Rectangle 80"/>
            <p:cNvSpPr/>
            <p:nvPr/>
          </p:nvSpPr>
          <p:spPr>
            <a:xfrm>
              <a:off x="7467600" y="2367897"/>
              <a:ext cx="1176925" cy="584775"/>
            </a:xfrm>
            <a:prstGeom prst="rect">
              <a:avLst/>
            </a:prstGeom>
          </p:spPr>
          <p:txBody>
            <a:bodyPr wrap="none">
              <a:spAutoFit/>
            </a:bodyPr>
            <a:lstStyle/>
            <a:p>
              <a:r>
                <a:rPr lang="en-US" sz="3200" b="1" dirty="0" smtClean="0">
                  <a:solidFill>
                    <a:srgbClr val="FF0000"/>
                  </a:solidFill>
                  <a:latin typeface="Palatino Linotype" pitchFamily="18" charset="0"/>
                </a:rPr>
                <a:t>e</a:t>
              </a:r>
              <a:r>
                <a:rPr lang="en-US" sz="3200" b="1" baseline="30000" dirty="0" smtClean="0">
                  <a:solidFill>
                    <a:srgbClr val="FF0000"/>
                  </a:solidFill>
                  <a:latin typeface="Palatino Linotype" pitchFamily="18" charset="0"/>
                </a:rPr>
                <a:t>-j</a:t>
              </a:r>
              <a:r>
                <a:rPr lang="el-GR" sz="3200" b="1" baseline="30000" dirty="0" smtClean="0">
                  <a:solidFill>
                    <a:srgbClr val="FF0000"/>
                  </a:solidFill>
                  <a:latin typeface="Calibri"/>
                  <a:cs typeface="Calibri"/>
                </a:rPr>
                <a:t>ω</a:t>
              </a:r>
              <a:r>
                <a:rPr lang="en-US" sz="3200" b="1" baseline="30000" dirty="0" smtClean="0">
                  <a:solidFill>
                    <a:srgbClr val="FF0000"/>
                  </a:solidFill>
                  <a:latin typeface="Calibri"/>
                  <a:cs typeface="Calibri"/>
                </a:rPr>
                <a:t>     t</a:t>
              </a:r>
              <a:endParaRPr lang="en-US" sz="3200" baseline="30000" dirty="0">
                <a:solidFill>
                  <a:srgbClr val="FF0000"/>
                </a:solidFill>
              </a:endParaRPr>
            </a:p>
          </p:txBody>
        </p:sp>
        <p:sp>
          <p:nvSpPr>
            <p:cNvPr id="82" name="Rectangle 81"/>
            <p:cNvSpPr/>
            <p:nvPr/>
          </p:nvSpPr>
          <p:spPr>
            <a:xfrm>
              <a:off x="8062991" y="2531252"/>
              <a:ext cx="465192" cy="369332"/>
            </a:xfrm>
            <a:prstGeom prst="rect">
              <a:avLst/>
            </a:prstGeom>
          </p:spPr>
          <p:txBody>
            <a:bodyPr wrap="none">
              <a:spAutoFit/>
            </a:bodyPr>
            <a:lstStyle/>
            <a:p>
              <a:r>
                <a:rPr lang="en-US" b="1" dirty="0">
                  <a:solidFill>
                    <a:srgbClr val="FF0000"/>
                  </a:solidFill>
                  <a:latin typeface="Palatino Linotype" pitchFamily="18" charset="0"/>
                </a:rPr>
                <a:t>R</a:t>
              </a:r>
              <a:r>
                <a:rPr lang="en-US" b="1" dirty="0" smtClean="0">
                  <a:solidFill>
                    <a:srgbClr val="FF0000"/>
                  </a:solidFill>
                  <a:latin typeface="Palatino Linotype" pitchFamily="18" charset="0"/>
                </a:rPr>
                <a:t>1</a:t>
              </a:r>
              <a:endParaRPr lang="en-US" b="1" dirty="0">
                <a:solidFill>
                  <a:srgbClr val="FF0000"/>
                </a:solidFill>
              </a:endParaRPr>
            </a:p>
          </p:txBody>
        </p:sp>
        <p:sp>
          <p:nvSpPr>
            <p:cNvPr id="83" name="Rectangle 82"/>
            <p:cNvSpPr/>
            <p:nvPr/>
          </p:nvSpPr>
          <p:spPr>
            <a:xfrm>
              <a:off x="8688235" y="2525595"/>
              <a:ext cx="184731" cy="369332"/>
            </a:xfrm>
            <a:prstGeom prst="rect">
              <a:avLst/>
            </a:prstGeom>
          </p:spPr>
          <p:txBody>
            <a:bodyPr wrap="none">
              <a:spAutoFit/>
            </a:bodyPr>
            <a:lstStyle/>
            <a:p>
              <a:endParaRPr lang="en-US" b="1" dirty="0">
                <a:solidFill>
                  <a:srgbClr val="FF0000"/>
                </a:solidFill>
              </a:endParaRPr>
            </a:p>
          </p:txBody>
        </p:sp>
      </p:grpSp>
      <p:grpSp>
        <p:nvGrpSpPr>
          <p:cNvPr id="90" name="Group 89"/>
          <p:cNvGrpSpPr/>
          <p:nvPr/>
        </p:nvGrpSpPr>
        <p:grpSpPr>
          <a:xfrm>
            <a:off x="1400192" y="5638801"/>
            <a:ext cx="1114408" cy="584775"/>
            <a:chOff x="7467600" y="2367897"/>
            <a:chExt cx="1114408" cy="584775"/>
          </a:xfrm>
        </p:grpSpPr>
        <p:sp>
          <p:nvSpPr>
            <p:cNvPr id="91" name="Rectangle 90"/>
            <p:cNvSpPr/>
            <p:nvPr/>
          </p:nvSpPr>
          <p:spPr>
            <a:xfrm>
              <a:off x="7467600" y="2367897"/>
              <a:ext cx="1114408" cy="584775"/>
            </a:xfrm>
            <a:prstGeom prst="rect">
              <a:avLst/>
            </a:prstGeom>
          </p:spPr>
          <p:txBody>
            <a:bodyPr wrap="none">
              <a:spAutoFit/>
            </a:bodyPr>
            <a:lstStyle/>
            <a:p>
              <a:r>
                <a:rPr lang="en-US" sz="3200" b="1" dirty="0" smtClean="0">
                  <a:solidFill>
                    <a:srgbClr val="00B050"/>
                  </a:solidFill>
                  <a:latin typeface="Palatino Linotype" pitchFamily="18" charset="0"/>
                </a:rPr>
                <a:t>e</a:t>
              </a:r>
              <a:r>
                <a:rPr lang="en-US" sz="3200" b="1" baseline="30000" dirty="0" smtClean="0">
                  <a:solidFill>
                    <a:srgbClr val="00B050"/>
                  </a:solidFill>
                  <a:latin typeface="Palatino Linotype" pitchFamily="18" charset="0"/>
                </a:rPr>
                <a:t>-j</a:t>
              </a:r>
              <a:r>
                <a:rPr lang="el-GR" sz="3200" b="1" baseline="30000" dirty="0" smtClean="0">
                  <a:solidFill>
                    <a:srgbClr val="00B050"/>
                  </a:solidFill>
                  <a:latin typeface="Calibri"/>
                  <a:cs typeface="Calibri"/>
                </a:rPr>
                <a:t>ω</a:t>
              </a:r>
              <a:r>
                <a:rPr lang="en-US" sz="3200" b="1" baseline="30000" dirty="0" smtClean="0">
                  <a:solidFill>
                    <a:srgbClr val="00B050"/>
                  </a:solidFill>
                  <a:latin typeface="Calibri"/>
                  <a:cs typeface="Calibri"/>
                </a:rPr>
                <a:t>    t</a:t>
              </a:r>
              <a:endParaRPr lang="en-US" sz="3200" baseline="30000" dirty="0">
                <a:solidFill>
                  <a:srgbClr val="00B050"/>
                </a:solidFill>
              </a:endParaRPr>
            </a:p>
          </p:txBody>
        </p:sp>
        <p:sp>
          <p:nvSpPr>
            <p:cNvPr id="92" name="Rectangle 91"/>
            <p:cNvSpPr/>
            <p:nvPr/>
          </p:nvSpPr>
          <p:spPr>
            <a:xfrm>
              <a:off x="8062991" y="2531252"/>
              <a:ext cx="465192" cy="369332"/>
            </a:xfrm>
            <a:prstGeom prst="rect">
              <a:avLst/>
            </a:prstGeom>
          </p:spPr>
          <p:txBody>
            <a:bodyPr wrap="none">
              <a:spAutoFit/>
            </a:bodyPr>
            <a:lstStyle/>
            <a:p>
              <a:r>
                <a:rPr lang="en-US" b="1" dirty="0">
                  <a:solidFill>
                    <a:srgbClr val="00B050"/>
                  </a:solidFill>
                  <a:latin typeface="Palatino Linotype" pitchFamily="18" charset="0"/>
                </a:rPr>
                <a:t>R</a:t>
              </a:r>
              <a:r>
                <a:rPr lang="en-US" b="1" dirty="0" smtClean="0">
                  <a:solidFill>
                    <a:srgbClr val="00B050"/>
                  </a:solidFill>
                  <a:latin typeface="Palatino Linotype" pitchFamily="18" charset="0"/>
                </a:rPr>
                <a:t>2</a:t>
              </a:r>
              <a:endParaRPr lang="en-US" b="1" dirty="0">
                <a:solidFill>
                  <a:srgbClr val="00B050"/>
                </a:solidFill>
              </a:endParaRPr>
            </a:p>
          </p:txBody>
        </p:sp>
      </p:grpSp>
      <p:sp>
        <p:nvSpPr>
          <p:cNvPr id="93" name="Rectangle 92"/>
          <p:cNvSpPr/>
          <p:nvPr/>
        </p:nvSpPr>
        <p:spPr>
          <a:xfrm>
            <a:off x="1896150" y="41910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4" name="Rectangle 93"/>
          <p:cNvSpPr/>
          <p:nvPr/>
        </p:nvSpPr>
        <p:spPr>
          <a:xfrm>
            <a:off x="533400" y="56388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3" name="Rounded Rectangle 2"/>
          <p:cNvSpPr/>
          <p:nvPr/>
        </p:nvSpPr>
        <p:spPr>
          <a:xfrm>
            <a:off x="3977556" y="1314254"/>
            <a:ext cx="594444" cy="5374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6781800" y="1295400"/>
            <a:ext cx="594444" cy="5374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873156" y="2815399"/>
            <a:ext cx="594444" cy="5374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986983" y="2819400"/>
            <a:ext cx="594444" cy="53740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234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40" grpId="0"/>
      <p:bldP spid="45" grpId="0"/>
      <p:bldP spid="46" grpId="0"/>
      <p:bldP spid="47" grpId="0"/>
      <p:bldP spid="93" grpId="0"/>
      <p:bldP spid="94" grpId="0"/>
      <p:bldP spid="3" grpId="0" animBg="1"/>
      <p:bldP spid="84" grpId="0" animBg="1"/>
      <p:bldP spid="85" grpId="0" animBg="1"/>
      <p:bldP spid="8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670634" y="2209801"/>
            <a:ext cx="278818" cy="2438400"/>
            <a:chOff x="2667000" y="4572000"/>
            <a:chExt cx="182880" cy="1143000"/>
          </a:xfrm>
        </p:grpSpPr>
        <p:cxnSp>
          <p:nvCxnSpPr>
            <p:cNvPr id="37" name="Straight Connector 36"/>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5044547" y="388196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41" name="Group 40"/>
          <p:cNvGrpSpPr/>
          <p:nvPr/>
        </p:nvGrpSpPr>
        <p:grpSpPr>
          <a:xfrm>
            <a:off x="6454652" y="2209800"/>
            <a:ext cx="279511" cy="2443113"/>
            <a:chOff x="3322320" y="4572000"/>
            <a:chExt cx="182880" cy="1143000"/>
          </a:xfrm>
        </p:grpSpPr>
        <p:cxnSp>
          <p:nvCxnSpPr>
            <p:cNvPr id="42" name="Straight Connector 4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2662915" y="3888402"/>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46" name="Rectangle 45"/>
          <p:cNvSpPr/>
          <p:nvPr/>
        </p:nvSpPr>
        <p:spPr>
          <a:xfrm>
            <a:off x="2662915" y="2415307"/>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47" name="Rectangle 46"/>
          <p:cNvSpPr/>
          <p:nvPr/>
        </p:nvSpPr>
        <p:spPr>
          <a:xfrm>
            <a:off x="4996628" y="2427875"/>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48" name="Group 47"/>
          <p:cNvGrpSpPr/>
          <p:nvPr/>
        </p:nvGrpSpPr>
        <p:grpSpPr>
          <a:xfrm>
            <a:off x="3220486" y="2420021"/>
            <a:ext cx="1405366" cy="584775"/>
            <a:chOff x="7467600" y="2367897"/>
            <a:chExt cx="1405366" cy="584775"/>
          </a:xfrm>
        </p:grpSpPr>
        <p:sp>
          <p:nvSpPr>
            <p:cNvPr id="49" name="Rectangle 48"/>
            <p:cNvSpPr/>
            <p:nvPr/>
          </p:nvSpPr>
          <p:spPr>
            <a:xfrm>
              <a:off x="7467600" y="2367897"/>
              <a:ext cx="1261884"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a:t>
              </a:r>
              <a:r>
                <a:rPr lang="en-US" sz="3200" b="1" baseline="30000" dirty="0" smtClean="0">
                  <a:latin typeface="Calibri"/>
                  <a:cs typeface="Calibri"/>
                </a:rPr>
                <a:t> )</a:t>
              </a:r>
              <a:r>
                <a:rPr lang="en-US" sz="3200" b="1" baseline="30000" dirty="0">
                  <a:latin typeface="Calibri"/>
                  <a:cs typeface="Calibri"/>
                </a:rPr>
                <a:t>t</a:t>
              </a:r>
              <a:endParaRPr lang="en-US" sz="3200" baseline="30000" dirty="0"/>
            </a:p>
          </p:txBody>
        </p:sp>
        <p:sp>
          <p:nvSpPr>
            <p:cNvPr id="50" name="Rectangle 49"/>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51" name="Rectangle 50"/>
            <p:cNvSpPr/>
            <p:nvPr/>
          </p:nvSpPr>
          <p:spPr>
            <a:xfrm>
              <a:off x="8688235" y="2525595"/>
              <a:ext cx="184731" cy="369332"/>
            </a:xfrm>
            <a:prstGeom prst="rect">
              <a:avLst/>
            </a:prstGeom>
          </p:spPr>
          <p:txBody>
            <a:bodyPr wrap="none">
              <a:spAutoFit/>
            </a:bodyPr>
            <a:lstStyle/>
            <a:p>
              <a:endParaRPr lang="en-US" b="1" dirty="0"/>
            </a:p>
          </p:txBody>
        </p:sp>
      </p:grpSp>
      <p:grpSp>
        <p:nvGrpSpPr>
          <p:cNvPr id="52" name="Group 51"/>
          <p:cNvGrpSpPr/>
          <p:nvPr/>
        </p:nvGrpSpPr>
        <p:grpSpPr>
          <a:xfrm>
            <a:off x="5515660" y="2428190"/>
            <a:ext cx="1199367" cy="584775"/>
            <a:chOff x="7467600" y="2367897"/>
            <a:chExt cx="1199367" cy="584775"/>
          </a:xfrm>
        </p:grpSpPr>
        <p:sp>
          <p:nvSpPr>
            <p:cNvPr id="53" name="Rectangle 52"/>
            <p:cNvSpPr/>
            <p:nvPr/>
          </p:nvSpPr>
          <p:spPr>
            <a:xfrm>
              <a:off x="7467600" y="2367897"/>
              <a:ext cx="1199367"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a:t>
              </a:r>
              <a:r>
                <a:rPr lang="en-US" sz="3200" b="1" baseline="30000" dirty="0" smtClean="0">
                  <a:latin typeface="Calibri"/>
                  <a:cs typeface="Calibri"/>
                </a:rPr>
                <a:t>)t</a:t>
              </a:r>
              <a:endParaRPr lang="en-US" sz="3200" baseline="30000" dirty="0"/>
            </a:p>
          </p:txBody>
        </p:sp>
        <p:sp>
          <p:nvSpPr>
            <p:cNvPr id="54" name="Rectangle 53"/>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56" name="Group 55"/>
          <p:cNvGrpSpPr/>
          <p:nvPr/>
        </p:nvGrpSpPr>
        <p:grpSpPr>
          <a:xfrm>
            <a:off x="3220486" y="3881961"/>
            <a:ext cx="1199367" cy="584775"/>
            <a:chOff x="7467600" y="2367897"/>
            <a:chExt cx="1199367" cy="584775"/>
          </a:xfrm>
        </p:grpSpPr>
        <p:sp>
          <p:nvSpPr>
            <p:cNvPr id="57" name="Rectangle 56"/>
            <p:cNvSpPr/>
            <p:nvPr/>
          </p:nvSpPr>
          <p:spPr>
            <a:xfrm>
              <a:off x="7467600" y="2367897"/>
              <a:ext cx="1199367"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a:t>
              </a:r>
              <a:r>
                <a:rPr lang="en-US" sz="3200" b="1" baseline="30000" dirty="0" smtClean="0">
                  <a:latin typeface="Calibri"/>
                  <a:cs typeface="Calibri"/>
                </a:rPr>
                <a:t>)</a:t>
              </a:r>
              <a:r>
                <a:rPr lang="en-US" sz="3200" b="1" baseline="30000" dirty="0">
                  <a:latin typeface="Calibri"/>
                  <a:cs typeface="Calibri"/>
                </a:rPr>
                <a:t>t</a:t>
              </a:r>
              <a:endParaRPr lang="en-US" sz="3200" baseline="30000" dirty="0"/>
            </a:p>
          </p:txBody>
        </p:sp>
        <p:sp>
          <p:nvSpPr>
            <p:cNvPr id="58" name="Rectangle 57"/>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60" name="Group 59"/>
          <p:cNvGrpSpPr/>
          <p:nvPr/>
        </p:nvGrpSpPr>
        <p:grpSpPr>
          <a:xfrm>
            <a:off x="5582433" y="3886201"/>
            <a:ext cx="1199367" cy="584775"/>
            <a:chOff x="7467600" y="2367897"/>
            <a:chExt cx="1199367" cy="584775"/>
          </a:xfrm>
        </p:grpSpPr>
        <p:sp>
          <p:nvSpPr>
            <p:cNvPr id="61" name="Rectangle 60"/>
            <p:cNvSpPr/>
            <p:nvPr/>
          </p:nvSpPr>
          <p:spPr>
            <a:xfrm>
              <a:off x="7467600" y="2367897"/>
              <a:ext cx="1199367"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a:t>
              </a:r>
              <a:r>
                <a:rPr lang="en-US" sz="3200" b="1" baseline="30000" dirty="0" smtClean="0">
                  <a:latin typeface="Calibri"/>
                  <a:cs typeface="Calibri"/>
                </a:rPr>
                <a:t>)</a:t>
              </a:r>
              <a:r>
                <a:rPr lang="en-US" sz="3200" b="1" baseline="30000" dirty="0">
                  <a:latin typeface="Calibri"/>
                  <a:cs typeface="Calibri"/>
                </a:rPr>
                <a:t>t</a:t>
              </a:r>
              <a:endParaRPr lang="en-US" sz="3200" baseline="30000" dirty="0"/>
            </a:p>
          </p:txBody>
        </p:sp>
        <p:sp>
          <p:nvSpPr>
            <p:cNvPr id="62" name="Rectangle 61"/>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68" name="Group 67"/>
          <p:cNvGrpSpPr/>
          <p:nvPr/>
        </p:nvGrpSpPr>
        <p:grpSpPr>
          <a:xfrm>
            <a:off x="228600" y="2214514"/>
            <a:ext cx="278818" cy="2438400"/>
            <a:chOff x="2667000" y="4572000"/>
            <a:chExt cx="182880" cy="1143000"/>
          </a:xfrm>
        </p:grpSpPr>
        <p:cxnSp>
          <p:nvCxnSpPr>
            <p:cNvPr id="69" name="Straight Connector 6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191537" y="2214513"/>
            <a:ext cx="279511" cy="2443113"/>
            <a:chOff x="3322320" y="4572000"/>
            <a:chExt cx="182880" cy="1143000"/>
          </a:xfrm>
        </p:grpSpPr>
        <p:cxnSp>
          <p:nvCxnSpPr>
            <p:cNvPr id="74" name="Straight Connector 7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71034" y="2424734"/>
            <a:ext cx="1405366" cy="584775"/>
            <a:chOff x="7467600" y="2367897"/>
            <a:chExt cx="1405366" cy="584775"/>
          </a:xfrm>
        </p:grpSpPr>
        <p:sp>
          <p:nvSpPr>
            <p:cNvPr id="81" name="Rectangle 80"/>
            <p:cNvSpPr/>
            <p:nvPr/>
          </p:nvSpPr>
          <p:spPr>
            <a:xfrm>
              <a:off x="7467600" y="2367897"/>
              <a:ext cx="1176925"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82" name="Rectangle 8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sp>
          <p:nvSpPr>
            <p:cNvPr id="83" name="Rectangle 82"/>
            <p:cNvSpPr/>
            <p:nvPr/>
          </p:nvSpPr>
          <p:spPr>
            <a:xfrm>
              <a:off x="8688235" y="2525595"/>
              <a:ext cx="184731" cy="369332"/>
            </a:xfrm>
            <a:prstGeom prst="rect">
              <a:avLst/>
            </a:prstGeom>
          </p:spPr>
          <p:txBody>
            <a:bodyPr wrap="none">
              <a:spAutoFit/>
            </a:bodyPr>
            <a:lstStyle/>
            <a:p>
              <a:endParaRPr lang="en-US" b="1" dirty="0"/>
            </a:p>
          </p:txBody>
        </p:sp>
      </p:grpSp>
      <p:grpSp>
        <p:nvGrpSpPr>
          <p:cNvPr id="90" name="Group 89"/>
          <p:cNvGrpSpPr/>
          <p:nvPr/>
        </p:nvGrpSpPr>
        <p:grpSpPr>
          <a:xfrm>
            <a:off x="1400192" y="3890914"/>
            <a:ext cx="1114408" cy="584775"/>
            <a:chOff x="7467600" y="2367897"/>
            <a:chExt cx="1114408" cy="584775"/>
          </a:xfrm>
        </p:grpSpPr>
        <p:sp>
          <p:nvSpPr>
            <p:cNvPr id="91" name="Rectangle 90"/>
            <p:cNvSpPr/>
            <p:nvPr/>
          </p:nvSpPr>
          <p:spPr>
            <a:xfrm>
              <a:off x="7467600" y="2367897"/>
              <a:ext cx="1114408"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92" name="Rectangle 9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sp>
        <p:nvSpPr>
          <p:cNvPr id="93" name="Rectangle 92"/>
          <p:cNvSpPr/>
          <p:nvPr/>
        </p:nvSpPr>
        <p:spPr>
          <a:xfrm>
            <a:off x="1896150" y="24431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4" name="Rectangle 93"/>
          <p:cNvSpPr/>
          <p:nvPr/>
        </p:nvSpPr>
        <p:spPr>
          <a:xfrm>
            <a:off x="533400" y="38909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77" name="Rounded Rectangle 76"/>
          <p:cNvSpPr/>
          <p:nvPr/>
        </p:nvSpPr>
        <p:spPr>
          <a:xfrm>
            <a:off x="3276599" y="2362200"/>
            <a:ext cx="1164521" cy="2060382"/>
          </a:xfrm>
          <a:prstGeom prst="roundRect">
            <a:avLst/>
          </a:prstGeom>
          <a:noFill/>
          <a:ln>
            <a:solidFill>
              <a:srgbClr val="FA94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5614442" y="2362200"/>
            <a:ext cx="1060169" cy="2060382"/>
          </a:xfrm>
          <a:prstGeom prst="roundRect">
            <a:avLst/>
          </a:prstGeom>
          <a:noFill/>
          <a:ln>
            <a:solidFill>
              <a:srgbClr val="D11D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itle 1"/>
          <p:cNvSpPr>
            <a:spLocks noGrp="1"/>
          </p:cNvSpPr>
          <p:nvPr>
            <p:ph type="title"/>
          </p:nvPr>
        </p:nvSpPr>
        <p:spPr>
          <a:xfrm>
            <a:off x="0" y="76200"/>
            <a:ext cx="9144000" cy="1143000"/>
          </a:xfrm>
        </p:spPr>
        <p:txBody>
          <a:bodyPr>
            <a:normAutofit/>
          </a:bodyPr>
          <a:lstStyle/>
          <a:p>
            <a:r>
              <a:rPr lang="en-US" b="1" dirty="0" smtClean="0">
                <a:solidFill>
                  <a:srgbClr val="0070C0"/>
                </a:solidFill>
              </a:rPr>
              <a:t>Decomposing </a:t>
            </a:r>
            <a:r>
              <a:rPr lang="en-US" b="1" dirty="0" smtClean="0">
                <a:solidFill>
                  <a:srgbClr val="0070C0"/>
                </a:solidFill>
                <a:latin typeface="Palatino Linotype" pitchFamily="18" charset="0"/>
              </a:rPr>
              <a:t>H(t)</a:t>
            </a:r>
            <a:endParaRPr lang="en-US" b="1" dirty="0">
              <a:solidFill>
                <a:srgbClr val="0070C0"/>
              </a:solidFill>
              <a:latin typeface="Palatino Linotype" pitchFamily="18" charset="0"/>
            </a:endParaRPr>
          </a:p>
        </p:txBody>
      </p:sp>
    </p:spTree>
    <p:custDataLst>
      <p:tags r:id="rId1"/>
    </p:custDataLst>
    <p:extLst>
      <p:ext uri="{BB962C8B-B14F-4D97-AF65-F5344CB8AC3E}">
        <p14:creationId xmlns:p14="http://schemas.microsoft.com/office/powerpoint/2010/main" val="297177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670634" y="2209801"/>
            <a:ext cx="278818" cy="2438400"/>
            <a:chOff x="2667000" y="4572000"/>
            <a:chExt cx="182880" cy="1143000"/>
          </a:xfrm>
        </p:grpSpPr>
        <p:cxnSp>
          <p:nvCxnSpPr>
            <p:cNvPr id="37" name="Straight Connector 36"/>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5044547" y="388196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41" name="Group 40"/>
          <p:cNvGrpSpPr/>
          <p:nvPr/>
        </p:nvGrpSpPr>
        <p:grpSpPr>
          <a:xfrm>
            <a:off x="6454652" y="2209800"/>
            <a:ext cx="279511" cy="2443113"/>
            <a:chOff x="3322320" y="4572000"/>
            <a:chExt cx="182880" cy="1143000"/>
          </a:xfrm>
        </p:grpSpPr>
        <p:cxnSp>
          <p:nvCxnSpPr>
            <p:cNvPr id="42" name="Straight Connector 4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2662915" y="3888402"/>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46" name="Rectangle 45"/>
          <p:cNvSpPr/>
          <p:nvPr/>
        </p:nvSpPr>
        <p:spPr>
          <a:xfrm>
            <a:off x="2662915" y="2415307"/>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47" name="Rectangle 46"/>
          <p:cNvSpPr/>
          <p:nvPr/>
        </p:nvSpPr>
        <p:spPr>
          <a:xfrm>
            <a:off x="4996628" y="2427875"/>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68" name="Group 67"/>
          <p:cNvGrpSpPr/>
          <p:nvPr/>
        </p:nvGrpSpPr>
        <p:grpSpPr>
          <a:xfrm>
            <a:off x="228600" y="2214514"/>
            <a:ext cx="278818" cy="2438400"/>
            <a:chOff x="2667000" y="4572000"/>
            <a:chExt cx="182880" cy="1143000"/>
          </a:xfrm>
        </p:grpSpPr>
        <p:cxnSp>
          <p:nvCxnSpPr>
            <p:cNvPr id="69" name="Straight Connector 6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191537" y="2214513"/>
            <a:ext cx="279511" cy="2443113"/>
            <a:chOff x="3322320" y="4572000"/>
            <a:chExt cx="182880" cy="1143000"/>
          </a:xfrm>
        </p:grpSpPr>
        <p:cxnSp>
          <p:nvCxnSpPr>
            <p:cNvPr id="74" name="Straight Connector 7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71034" y="2424734"/>
            <a:ext cx="1405366" cy="584775"/>
            <a:chOff x="7467600" y="2367897"/>
            <a:chExt cx="1405366" cy="584775"/>
          </a:xfrm>
        </p:grpSpPr>
        <p:sp>
          <p:nvSpPr>
            <p:cNvPr id="81" name="Rectangle 80"/>
            <p:cNvSpPr/>
            <p:nvPr/>
          </p:nvSpPr>
          <p:spPr>
            <a:xfrm>
              <a:off x="7467600" y="2367897"/>
              <a:ext cx="1176925"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82" name="Rectangle 8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sp>
          <p:nvSpPr>
            <p:cNvPr id="83" name="Rectangle 82"/>
            <p:cNvSpPr/>
            <p:nvPr/>
          </p:nvSpPr>
          <p:spPr>
            <a:xfrm>
              <a:off x="8688235" y="2525595"/>
              <a:ext cx="184731" cy="369332"/>
            </a:xfrm>
            <a:prstGeom prst="rect">
              <a:avLst/>
            </a:prstGeom>
          </p:spPr>
          <p:txBody>
            <a:bodyPr wrap="none">
              <a:spAutoFit/>
            </a:bodyPr>
            <a:lstStyle/>
            <a:p>
              <a:endParaRPr lang="en-US" b="1" dirty="0"/>
            </a:p>
          </p:txBody>
        </p:sp>
      </p:grpSp>
      <p:grpSp>
        <p:nvGrpSpPr>
          <p:cNvPr id="90" name="Group 89"/>
          <p:cNvGrpSpPr/>
          <p:nvPr/>
        </p:nvGrpSpPr>
        <p:grpSpPr>
          <a:xfrm>
            <a:off x="1400192" y="3890914"/>
            <a:ext cx="1114408" cy="584775"/>
            <a:chOff x="7467600" y="2367897"/>
            <a:chExt cx="1114408" cy="584775"/>
          </a:xfrm>
        </p:grpSpPr>
        <p:sp>
          <p:nvSpPr>
            <p:cNvPr id="91" name="Rectangle 90"/>
            <p:cNvSpPr/>
            <p:nvPr/>
          </p:nvSpPr>
          <p:spPr>
            <a:xfrm>
              <a:off x="7467600" y="2367897"/>
              <a:ext cx="1114408"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92" name="Rectangle 9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sp>
        <p:nvSpPr>
          <p:cNvPr id="93" name="Rectangle 92"/>
          <p:cNvSpPr/>
          <p:nvPr/>
        </p:nvSpPr>
        <p:spPr>
          <a:xfrm>
            <a:off x="1896150" y="24431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4" name="Rectangle 93"/>
          <p:cNvSpPr/>
          <p:nvPr/>
        </p:nvSpPr>
        <p:spPr>
          <a:xfrm>
            <a:off x="533400" y="38909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87" name="Title 1"/>
          <p:cNvSpPr>
            <a:spLocks noGrp="1"/>
          </p:cNvSpPr>
          <p:nvPr>
            <p:ph type="title"/>
          </p:nvPr>
        </p:nvSpPr>
        <p:spPr>
          <a:xfrm>
            <a:off x="0" y="76200"/>
            <a:ext cx="9144000" cy="1143000"/>
          </a:xfrm>
        </p:spPr>
        <p:txBody>
          <a:bodyPr>
            <a:normAutofit/>
          </a:bodyPr>
          <a:lstStyle/>
          <a:p>
            <a:r>
              <a:rPr lang="en-US" b="1" dirty="0" smtClean="0">
                <a:solidFill>
                  <a:srgbClr val="0070C0"/>
                </a:solidFill>
              </a:rPr>
              <a:t>Decomposing </a:t>
            </a:r>
            <a:r>
              <a:rPr lang="en-US" b="1" dirty="0" smtClean="0">
                <a:solidFill>
                  <a:srgbClr val="0070C0"/>
                </a:solidFill>
                <a:latin typeface="Palatino Linotype" pitchFamily="18" charset="0"/>
              </a:rPr>
              <a:t>H(t)</a:t>
            </a:r>
            <a:endParaRPr lang="en-US" b="1" dirty="0">
              <a:solidFill>
                <a:srgbClr val="0070C0"/>
              </a:solidFill>
              <a:latin typeface="Palatino Linotype" pitchFamily="18" charset="0"/>
            </a:endParaRPr>
          </a:p>
        </p:txBody>
      </p:sp>
      <p:grpSp>
        <p:nvGrpSpPr>
          <p:cNvPr id="55" name="Group 54"/>
          <p:cNvGrpSpPr/>
          <p:nvPr/>
        </p:nvGrpSpPr>
        <p:grpSpPr>
          <a:xfrm>
            <a:off x="6829719" y="2209801"/>
            <a:ext cx="278818" cy="2438400"/>
            <a:chOff x="2667000" y="4572000"/>
            <a:chExt cx="182880" cy="1143000"/>
          </a:xfrm>
        </p:grpSpPr>
        <p:cxnSp>
          <p:nvCxnSpPr>
            <p:cNvPr id="59" name="Straight Connector 5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8792656" y="2209800"/>
            <a:ext cx="279511" cy="2443113"/>
            <a:chOff x="3322320" y="4572000"/>
            <a:chExt cx="182880" cy="1143000"/>
          </a:xfrm>
        </p:grpSpPr>
        <p:cxnSp>
          <p:nvCxnSpPr>
            <p:cNvPr id="66" name="Straight Connector 65"/>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872153" y="2420021"/>
            <a:ext cx="1405366" cy="584775"/>
            <a:chOff x="7467600" y="2367897"/>
            <a:chExt cx="1405366" cy="584775"/>
          </a:xfrm>
        </p:grpSpPr>
        <p:sp>
          <p:nvSpPr>
            <p:cNvPr id="84" name="Rectangle 83"/>
            <p:cNvSpPr/>
            <p:nvPr/>
          </p:nvSpPr>
          <p:spPr>
            <a:xfrm>
              <a:off x="7467600" y="2367897"/>
              <a:ext cx="1085554" cy="584775"/>
            </a:xfrm>
            <a:prstGeom prst="rect">
              <a:avLst/>
            </a:prstGeom>
          </p:spPr>
          <p:txBody>
            <a:bodyPr wrap="none">
              <a:spAutoFit/>
            </a:bodyPr>
            <a:lstStyle/>
            <a:p>
              <a:r>
                <a:rPr lang="en-US" sz="3200" b="1" dirty="0" err="1" smtClean="0">
                  <a:solidFill>
                    <a:srgbClr val="FA9474"/>
                  </a:solidFill>
                  <a:latin typeface="Palatino Linotype" pitchFamily="18" charset="0"/>
                </a:rPr>
                <a:t>e</a:t>
              </a:r>
              <a:r>
                <a:rPr lang="en-US" sz="3200" b="1" baseline="30000" dirty="0" err="1" smtClean="0">
                  <a:solidFill>
                    <a:srgbClr val="FA9474"/>
                  </a:solidFill>
                  <a:latin typeface="Palatino Linotype" pitchFamily="18" charset="0"/>
                </a:rPr>
                <a:t>j</a:t>
              </a:r>
              <a:r>
                <a:rPr lang="el-GR" sz="3200" b="1" baseline="30000" dirty="0" smtClean="0">
                  <a:solidFill>
                    <a:srgbClr val="FA9474"/>
                  </a:solidFill>
                  <a:latin typeface="Calibri"/>
                  <a:cs typeface="Calibri"/>
                </a:rPr>
                <a:t>ω</a:t>
              </a:r>
              <a:r>
                <a:rPr lang="en-US" sz="3200" b="1" baseline="30000" dirty="0" smtClean="0">
                  <a:solidFill>
                    <a:srgbClr val="FA9474"/>
                  </a:solidFill>
                  <a:latin typeface="Calibri"/>
                  <a:cs typeface="Calibri"/>
                </a:rPr>
                <a:t>     t</a:t>
              </a:r>
              <a:endParaRPr lang="en-US" sz="3200" baseline="30000" dirty="0">
                <a:solidFill>
                  <a:srgbClr val="FA9474"/>
                </a:solidFill>
              </a:endParaRPr>
            </a:p>
          </p:txBody>
        </p:sp>
        <p:sp>
          <p:nvSpPr>
            <p:cNvPr id="85" name="Rectangle 84"/>
            <p:cNvSpPr/>
            <p:nvPr/>
          </p:nvSpPr>
          <p:spPr>
            <a:xfrm>
              <a:off x="7978855" y="2531252"/>
              <a:ext cx="453970" cy="369332"/>
            </a:xfrm>
            <a:prstGeom prst="rect">
              <a:avLst/>
            </a:prstGeom>
          </p:spPr>
          <p:txBody>
            <a:bodyPr wrap="none">
              <a:spAutoFit/>
            </a:bodyPr>
            <a:lstStyle/>
            <a:p>
              <a:r>
                <a:rPr lang="en-US" b="1" dirty="0" smtClean="0">
                  <a:solidFill>
                    <a:srgbClr val="FA9474"/>
                  </a:solidFill>
                  <a:latin typeface="Palatino Linotype" pitchFamily="18" charset="0"/>
                </a:rPr>
                <a:t>T1</a:t>
              </a:r>
              <a:endParaRPr lang="en-US" b="1" dirty="0">
                <a:solidFill>
                  <a:srgbClr val="FA9474"/>
                </a:solidFill>
              </a:endParaRPr>
            </a:p>
          </p:txBody>
        </p:sp>
        <p:sp>
          <p:nvSpPr>
            <p:cNvPr id="86" name="Rectangle 85"/>
            <p:cNvSpPr/>
            <p:nvPr/>
          </p:nvSpPr>
          <p:spPr>
            <a:xfrm>
              <a:off x="8688235" y="2525595"/>
              <a:ext cx="184731" cy="369332"/>
            </a:xfrm>
            <a:prstGeom prst="rect">
              <a:avLst/>
            </a:prstGeom>
          </p:spPr>
          <p:txBody>
            <a:bodyPr wrap="none">
              <a:spAutoFit/>
            </a:bodyPr>
            <a:lstStyle/>
            <a:p>
              <a:endParaRPr lang="en-US" b="1" dirty="0">
                <a:solidFill>
                  <a:srgbClr val="FA9474"/>
                </a:solidFill>
              </a:endParaRPr>
            </a:p>
          </p:txBody>
        </p:sp>
      </p:grpSp>
      <p:grpSp>
        <p:nvGrpSpPr>
          <p:cNvPr id="88" name="Group 87"/>
          <p:cNvGrpSpPr/>
          <p:nvPr/>
        </p:nvGrpSpPr>
        <p:grpSpPr>
          <a:xfrm>
            <a:off x="8001311" y="3886201"/>
            <a:ext cx="1023037" cy="584775"/>
            <a:chOff x="7467600" y="2367897"/>
            <a:chExt cx="1023037" cy="584775"/>
          </a:xfrm>
        </p:grpSpPr>
        <p:sp>
          <p:nvSpPr>
            <p:cNvPr id="89" name="Rectangle 88"/>
            <p:cNvSpPr/>
            <p:nvPr/>
          </p:nvSpPr>
          <p:spPr>
            <a:xfrm>
              <a:off x="7467600" y="2367897"/>
              <a:ext cx="1023037" cy="584775"/>
            </a:xfrm>
            <a:prstGeom prst="rect">
              <a:avLst/>
            </a:prstGeom>
          </p:spPr>
          <p:txBody>
            <a:bodyPr wrap="none">
              <a:spAutoFit/>
            </a:bodyPr>
            <a:lstStyle/>
            <a:p>
              <a:r>
                <a:rPr lang="en-US" sz="3200" b="1" dirty="0" err="1" smtClean="0">
                  <a:solidFill>
                    <a:srgbClr val="D11D6A"/>
                  </a:solidFill>
                  <a:latin typeface="Palatino Linotype" pitchFamily="18" charset="0"/>
                </a:rPr>
                <a:t>e</a:t>
              </a:r>
              <a:r>
                <a:rPr lang="en-US" sz="3200" b="1" baseline="30000" dirty="0" err="1" smtClean="0">
                  <a:solidFill>
                    <a:srgbClr val="D11D6A"/>
                  </a:solidFill>
                  <a:latin typeface="Palatino Linotype" pitchFamily="18" charset="0"/>
                </a:rPr>
                <a:t>j</a:t>
              </a:r>
              <a:r>
                <a:rPr lang="el-GR" sz="3200" b="1" baseline="30000" dirty="0" smtClean="0">
                  <a:solidFill>
                    <a:srgbClr val="D11D6A"/>
                  </a:solidFill>
                  <a:latin typeface="Calibri"/>
                  <a:cs typeface="Calibri"/>
                </a:rPr>
                <a:t>ω</a:t>
              </a:r>
              <a:r>
                <a:rPr lang="en-US" sz="3200" b="1" baseline="30000" dirty="0" smtClean="0">
                  <a:solidFill>
                    <a:srgbClr val="D11D6A"/>
                  </a:solidFill>
                  <a:latin typeface="Calibri"/>
                  <a:cs typeface="Calibri"/>
                </a:rPr>
                <a:t>    t</a:t>
              </a:r>
              <a:endParaRPr lang="en-US" sz="3200" baseline="30000" dirty="0">
                <a:solidFill>
                  <a:srgbClr val="D11D6A"/>
                </a:solidFill>
              </a:endParaRPr>
            </a:p>
          </p:txBody>
        </p:sp>
        <p:sp>
          <p:nvSpPr>
            <p:cNvPr id="95" name="Rectangle 94"/>
            <p:cNvSpPr/>
            <p:nvPr/>
          </p:nvSpPr>
          <p:spPr>
            <a:xfrm>
              <a:off x="7949867" y="2531252"/>
              <a:ext cx="453970" cy="369332"/>
            </a:xfrm>
            <a:prstGeom prst="rect">
              <a:avLst/>
            </a:prstGeom>
          </p:spPr>
          <p:txBody>
            <a:bodyPr wrap="none">
              <a:spAutoFit/>
            </a:bodyPr>
            <a:lstStyle/>
            <a:p>
              <a:r>
                <a:rPr lang="en-US" b="1" dirty="0" smtClean="0">
                  <a:solidFill>
                    <a:srgbClr val="D11D6A"/>
                  </a:solidFill>
                  <a:latin typeface="Palatino Linotype" pitchFamily="18" charset="0"/>
                </a:rPr>
                <a:t>T2</a:t>
              </a:r>
              <a:endParaRPr lang="en-US" b="1" dirty="0">
                <a:solidFill>
                  <a:srgbClr val="D11D6A"/>
                </a:solidFill>
              </a:endParaRPr>
            </a:p>
          </p:txBody>
        </p:sp>
      </p:grpSp>
      <p:sp>
        <p:nvSpPr>
          <p:cNvPr id="96" name="Rectangle 95"/>
          <p:cNvSpPr/>
          <p:nvPr/>
        </p:nvSpPr>
        <p:spPr>
          <a:xfrm>
            <a:off x="8497269" y="24384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7" name="Rectangle 96"/>
          <p:cNvSpPr/>
          <p:nvPr/>
        </p:nvSpPr>
        <p:spPr>
          <a:xfrm>
            <a:off x="7134519" y="38862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Tree>
    <p:extLst>
      <p:ext uri="{BB962C8B-B14F-4D97-AF65-F5344CB8AC3E}">
        <p14:creationId xmlns:p14="http://schemas.microsoft.com/office/powerpoint/2010/main" val="3192421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2670634" y="2209801"/>
            <a:ext cx="278818" cy="2438400"/>
            <a:chOff x="2667000" y="4572000"/>
            <a:chExt cx="182880" cy="1143000"/>
          </a:xfrm>
        </p:grpSpPr>
        <p:cxnSp>
          <p:nvCxnSpPr>
            <p:cNvPr id="37" name="Straight Connector 36"/>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5044547" y="388196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41" name="Group 40"/>
          <p:cNvGrpSpPr/>
          <p:nvPr/>
        </p:nvGrpSpPr>
        <p:grpSpPr>
          <a:xfrm>
            <a:off x="6454652" y="2209800"/>
            <a:ext cx="279511" cy="2443113"/>
            <a:chOff x="3322320" y="4572000"/>
            <a:chExt cx="182880" cy="1143000"/>
          </a:xfrm>
        </p:grpSpPr>
        <p:cxnSp>
          <p:nvCxnSpPr>
            <p:cNvPr id="42" name="Straight Connector 4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2662915" y="3888402"/>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46" name="Rectangle 45"/>
          <p:cNvSpPr/>
          <p:nvPr/>
        </p:nvSpPr>
        <p:spPr>
          <a:xfrm>
            <a:off x="2662915" y="2415307"/>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47" name="Rectangle 46"/>
          <p:cNvSpPr/>
          <p:nvPr/>
        </p:nvSpPr>
        <p:spPr>
          <a:xfrm>
            <a:off x="4996628" y="2427875"/>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68" name="Group 67"/>
          <p:cNvGrpSpPr/>
          <p:nvPr/>
        </p:nvGrpSpPr>
        <p:grpSpPr>
          <a:xfrm>
            <a:off x="228600" y="2214514"/>
            <a:ext cx="278818" cy="2438400"/>
            <a:chOff x="2667000" y="4572000"/>
            <a:chExt cx="182880" cy="1143000"/>
          </a:xfrm>
        </p:grpSpPr>
        <p:cxnSp>
          <p:nvCxnSpPr>
            <p:cNvPr id="69" name="Straight Connector 6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191537" y="2214513"/>
            <a:ext cx="279511" cy="2443113"/>
            <a:chOff x="3322320" y="4572000"/>
            <a:chExt cx="182880" cy="1143000"/>
          </a:xfrm>
        </p:grpSpPr>
        <p:cxnSp>
          <p:nvCxnSpPr>
            <p:cNvPr id="74" name="Straight Connector 7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71034" y="2424734"/>
            <a:ext cx="1405366" cy="584775"/>
            <a:chOff x="7467600" y="2367897"/>
            <a:chExt cx="1405366" cy="584775"/>
          </a:xfrm>
        </p:grpSpPr>
        <p:sp>
          <p:nvSpPr>
            <p:cNvPr id="81" name="Rectangle 80"/>
            <p:cNvSpPr/>
            <p:nvPr/>
          </p:nvSpPr>
          <p:spPr>
            <a:xfrm>
              <a:off x="7467600" y="2367897"/>
              <a:ext cx="1176925"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82" name="Rectangle 8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sp>
          <p:nvSpPr>
            <p:cNvPr id="83" name="Rectangle 82"/>
            <p:cNvSpPr/>
            <p:nvPr/>
          </p:nvSpPr>
          <p:spPr>
            <a:xfrm>
              <a:off x="8688235" y="2525595"/>
              <a:ext cx="184731" cy="369332"/>
            </a:xfrm>
            <a:prstGeom prst="rect">
              <a:avLst/>
            </a:prstGeom>
          </p:spPr>
          <p:txBody>
            <a:bodyPr wrap="none">
              <a:spAutoFit/>
            </a:bodyPr>
            <a:lstStyle/>
            <a:p>
              <a:endParaRPr lang="en-US" b="1" dirty="0"/>
            </a:p>
          </p:txBody>
        </p:sp>
      </p:grpSp>
      <p:grpSp>
        <p:nvGrpSpPr>
          <p:cNvPr id="90" name="Group 89"/>
          <p:cNvGrpSpPr/>
          <p:nvPr/>
        </p:nvGrpSpPr>
        <p:grpSpPr>
          <a:xfrm>
            <a:off x="1400192" y="3890914"/>
            <a:ext cx="1114408" cy="584775"/>
            <a:chOff x="7467600" y="2367897"/>
            <a:chExt cx="1114408" cy="584775"/>
          </a:xfrm>
        </p:grpSpPr>
        <p:sp>
          <p:nvSpPr>
            <p:cNvPr id="91" name="Rectangle 90"/>
            <p:cNvSpPr/>
            <p:nvPr/>
          </p:nvSpPr>
          <p:spPr>
            <a:xfrm>
              <a:off x="7467600" y="2367897"/>
              <a:ext cx="1114408"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92" name="Rectangle 9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sp>
        <p:nvSpPr>
          <p:cNvPr id="93" name="Rectangle 92"/>
          <p:cNvSpPr/>
          <p:nvPr/>
        </p:nvSpPr>
        <p:spPr>
          <a:xfrm>
            <a:off x="1896150" y="24431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4" name="Rectangle 93"/>
          <p:cNvSpPr/>
          <p:nvPr/>
        </p:nvSpPr>
        <p:spPr>
          <a:xfrm>
            <a:off x="533400" y="38909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87" name="Title 1"/>
          <p:cNvSpPr>
            <a:spLocks noGrp="1"/>
          </p:cNvSpPr>
          <p:nvPr>
            <p:ph type="title"/>
          </p:nvPr>
        </p:nvSpPr>
        <p:spPr>
          <a:xfrm>
            <a:off x="0" y="76200"/>
            <a:ext cx="9144000" cy="1143000"/>
          </a:xfrm>
        </p:spPr>
        <p:txBody>
          <a:bodyPr>
            <a:normAutofit/>
          </a:bodyPr>
          <a:lstStyle/>
          <a:p>
            <a:r>
              <a:rPr lang="en-US" b="1" dirty="0" smtClean="0">
                <a:solidFill>
                  <a:srgbClr val="0070C0"/>
                </a:solidFill>
              </a:rPr>
              <a:t>Decomposing </a:t>
            </a:r>
            <a:r>
              <a:rPr lang="en-US" b="1" dirty="0" smtClean="0">
                <a:solidFill>
                  <a:srgbClr val="0070C0"/>
                </a:solidFill>
                <a:latin typeface="Palatino Linotype" pitchFamily="18" charset="0"/>
              </a:rPr>
              <a:t>H(t)</a:t>
            </a:r>
            <a:endParaRPr lang="en-US" b="1" dirty="0">
              <a:solidFill>
                <a:srgbClr val="0070C0"/>
              </a:solidFill>
              <a:latin typeface="Palatino Linotype" pitchFamily="18" charset="0"/>
            </a:endParaRPr>
          </a:p>
        </p:txBody>
      </p:sp>
      <p:grpSp>
        <p:nvGrpSpPr>
          <p:cNvPr id="55" name="Group 54"/>
          <p:cNvGrpSpPr/>
          <p:nvPr/>
        </p:nvGrpSpPr>
        <p:grpSpPr>
          <a:xfrm>
            <a:off x="6829719" y="2209801"/>
            <a:ext cx="278818" cy="2438400"/>
            <a:chOff x="2667000" y="4572000"/>
            <a:chExt cx="182880" cy="1143000"/>
          </a:xfrm>
        </p:grpSpPr>
        <p:cxnSp>
          <p:nvCxnSpPr>
            <p:cNvPr id="59" name="Straight Connector 5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8792656" y="2209800"/>
            <a:ext cx="279511" cy="2443113"/>
            <a:chOff x="3322320" y="4572000"/>
            <a:chExt cx="182880" cy="1143000"/>
          </a:xfrm>
        </p:grpSpPr>
        <p:cxnSp>
          <p:nvCxnSpPr>
            <p:cNvPr id="66" name="Straight Connector 65"/>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872153" y="2420021"/>
            <a:ext cx="1405366" cy="584775"/>
            <a:chOff x="7467600" y="2367897"/>
            <a:chExt cx="1405366" cy="584775"/>
          </a:xfrm>
        </p:grpSpPr>
        <p:sp>
          <p:nvSpPr>
            <p:cNvPr id="84" name="Rectangle 83"/>
            <p:cNvSpPr/>
            <p:nvPr/>
          </p:nvSpPr>
          <p:spPr>
            <a:xfrm>
              <a:off x="7467600" y="2367897"/>
              <a:ext cx="1085554"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85" name="Rectangle 84"/>
            <p:cNvSpPr/>
            <p:nvPr/>
          </p:nvSpPr>
          <p:spPr>
            <a:xfrm>
              <a:off x="7978855"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86" name="Rectangle 85"/>
            <p:cNvSpPr/>
            <p:nvPr/>
          </p:nvSpPr>
          <p:spPr>
            <a:xfrm>
              <a:off x="8688235" y="2525595"/>
              <a:ext cx="184731" cy="369332"/>
            </a:xfrm>
            <a:prstGeom prst="rect">
              <a:avLst/>
            </a:prstGeom>
          </p:spPr>
          <p:txBody>
            <a:bodyPr wrap="none">
              <a:spAutoFit/>
            </a:bodyPr>
            <a:lstStyle/>
            <a:p>
              <a:endParaRPr lang="en-US" b="1" dirty="0"/>
            </a:p>
          </p:txBody>
        </p:sp>
      </p:grpSp>
      <p:grpSp>
        <p:nvGrpSpPr>
          <p:cNvPr id="88" name="Group 87"/>
          <p:cNvGrpSpPr/>
          <p:nvPr/>
        </p:nvGrpSpPr>
        <p:grpSpPr>
          <a:xfrm>
            <a:off x="8001311" y="3886201"/>
            <a:ext cx="1023037" cy="584775"/>
            <a:chOff x="7467600" y="2367897"/>
            <a:chExt cx="1023037" cy="584775"/>
          </a:xfrm>
        </p:grpSpPr>
        <p:sp>
          <p:nvSpPr>
            <p:cNvPr id="89" name="Rectangle 88"/>
            <p:cNvSpPr/>
            <p:nvPr/>
          </p:nvSpPr>
          <p:spPr>
            <a:xfrm>
              <a:off x="7467600" y="2367897"/>
              <a:ext cx="1023037"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95" name="Rectangle 94"/>
            <p:cNvSpPr/>
            <p:nvPr/>
          </p:nvSpPr>
          <p:spPr>
            <a:xfrm>
              <a:off x="7949867"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sp>
        <p:nvSpPr>
          <p:cNvPr id="96" name="Rectangle 95"/>
          <p:cNvSpPr/>
          <p:nvPr/>
        </p:nvSpPr>
        <p:spPr>
          <a:xfrm>
            <a:off x="8497269" y="24384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7" name="Rectangle 96"/>
          <p:cNvSpPr/>
          <p:nvPr/>
        </p:nvSpPr>
        <p:spPr>
          <a:xfrm>
            <a:off x="7134519" y="38862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2" name="Rounded Rectangle 1"/>
          <p:cNvSpPr/>
          <p:nvPr/>
        </p:nvSpPr>
        <p:spPr>
          <a:xfrm>
            <a:off x="2495746" y="1981200"/>
            <a:ext cx="4315119" cy="2895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5211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524000" y="2214514"/>
            <a:ext cx="278818" cy="2438400"/>
            <a:chOff x="2667000" y="4572000"/>
            <a:chExt cx="182880" cy="1143000"/>
          </a:xfrm>
        </p:grpSpPr>
        <p:cxnSp>
          <p:nvCxnSpPr>
            <p:cNvPr id="69" name="Straight Connector 6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486937" y="2214513"/>
            <a:ext cx="279511" cy="2443113"/>
            <a:chOff x="3322320" y="4572000"/>
            <a:chExt cx="182880" cy="1143000"/>
          </a:xfrm>
        </p:grpSpPr>
        <p:cxnSp>
          <p:nvCxnSpPr>
            <p:cNvPr id="74" name="Straight Connector 7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566434" y="2424734"/>
            <a:ext cx="1405366" cy="584775"/>
            <a:chOff x="7467600" y="2367897"/>
            <a:chExt cx="1405366" cy="584775"/>
          </a:xfrm>
        </p:grpSpPr>
        <p:sp>
          <p:nvSpPr>
            <p:cNvPr id="81" name="Rectangle 80"/>
            <p:cNvSpPr/>
            <p:nvPr/>
          </p:nvSpPr>
          <p:spPr>
            <a:xfrm>
              <a:off x="7467600" y="2367897"/>
              <a:ext cx="1176925"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82" name="Rectangle 8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sp>
          <p:nvSpPr>
            <p:cNvPr id="83" name="Rectangle 82"/>
            <p:cNvSpPr/>
            <p:nvPr/>
          </p:nvSpPr>
          <p:spPr>
            <a:xfrm>
              <a:off x="8688235" y="2525595"/>
              <a:ext cx="184731" cy="369332"/>
            </a:xfrm>
            <a:prstGeom prst="rect">
              <a:avLst/>
            </a:prstGeom>
          </p:spPr>
          <p:txBody>
            <a:bodyPr wrap="none">
              <a:spAutoFit/>
            </a:bodyPr>
            <a:lstStyle/>
            <a:p>
              <a:endParaRPr lang="en-US" b="1" dirty="0"/>
            </a:p>
          </p:txBody>
        </p:sp>
      </p:grpSp>
      <p:grpSp>
        <p:nvGrpSpPr>
          <p:cNvPr id="90" name="Group 89"/>
          <p:cNvGrpSpPr/>
          <p:nvPr/>
        </p:nvGrpSpPr>
        <p:grpSpPr>
          <a:xfrm>
            <a:off x="2695592" y="3890914"/>
            <a:ext cx="1114408" cy="584775"/>
            <a:chOff x="7467600" y="2367897"/>
            <a:chExt cx="1114408" cy="584775"/>
          </a:xfrm>
        </p:grpSpPr>
        <p:sp>
          <p:nvSpPr>
            <p:cNvPr id="91" name="Rectangle 90"/>
            <p:cNvSpPr/>
            <p:nvPr/>
          </p:nvSpPr>
          <p:spPr>
            <a:xfrm>
              <a:off x="7467600" y="2367897"/>
              <a:ext cx="1114408"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92" name="Rectangle 9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sp>
        <p:nvSpPr>
          <p:cNvPr id="93" name="Rectangle 92"/>
          <p:cNvSpPr/>
          <p:nvPr/>
        </p:nvSpPr>
        <p:spPr>
          <a:xfrm>
            <a:off x="3191550" y="24431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4" name="Rectangle 93"/>
          <p:cNvSpPr/>
          <p:nvPr/>
        </p:nvSpPr>
        <p:spPr>
          <a:xfrm>
            <a:off x="1828800" y="38909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grpSp>
        <p:nvGrpSpPr>
          <p:cNvPr id="55" name="Group 54"/>
          <p:cNvGrpSpPr/>
          <p:nvPr/>
        </p:nvGrpSpPr>
        <p:grpSpPr>
          <a:xfrm>
            <a:off x="4953000" y="2387025"/>
            <a:ext cx="1405366" cy="584775"/>
            <a:chOff x="7467600" y="2367897"/>
            <a:chExt cx="1405366" cy="584775"/>
          </a:xfrm>
        </p:grpSpPr>
        <p:sp>
          <p:nvSpPr>
            <p:cNvPr id="59" name="Rectangle 58"/>
            <p:cNvSpPr/>
            <p:nvPr/>
          </p:nvSpPr>
          <p:spPr>
            <a:xfrm>
              <a:off x="7467600" y="2367897"/>
              <a:ext cx="1085554"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63" name="Rectangle 62"/>
            <p:cNvSpPr/>
            <p:nvPr/>
          </p:nvSpPr>
          <p:spPr>
            <a:xfrm>
              <a:off x="7949867"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64" name="Rectangle 63"/>
            <p:cNvSpPr/>
            <p:nvPr/>
          </p:nvSpPr>
          <p:spPr>
            <a:xfrm>
              <a:off x="8688235" y="2525595"/>
              <a:ext cx="184731" cy="369332"/>
            </a:xfrm>
            <a:prstGeom prst="rect">
              <a:avLst/>
            </a:prstGeom>
          </p:spPr>
          <p:txBody>
            <a:bodyPr wrap="none">
              <a:spAutoFit/>
            </a:bodyPr>
            <a:lstStyle/>
            <a:p>
              <a:endParaRPr lang="en-US" b="1" dirty="0"/>
            </a:p>
          </p:txBody>
        </p:sp>
      </p:grpSp>
      <p:grpSp>
        <p:nvGrpSpPr>
          <p:cNvPr id="65" name="Group 64"/>
          <p:cNvGrpSpPr/>
          <p:nvPr/>
        </p:nvGrpSpPr>
        <p:grpSpPr>
          <a:xfrm>
            <a:off x="6115833" y="3876773"/>
            <a:ext cx="1023037" cy="584775"/>
            <a:chOff x="7467600" y="2367897"/>
            <a:chExt cx="1023037" cy="584775"/>
          </a:xfrm>
        </p:grpSpPr>
        <p:sp>
          <p:nvSpPr>
            <p:cNvPr id="66" name="Rectangle 65"/>
            <p:cNvSpPr/>
            <p:nvPr/>
          </p:nvSpPr>
          <p:spPr>
            <a:xfrm>
              <a:off x="7467600" y="2367897"/>
              <a:ext cx="1023037"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67" name="Rectangle 66"/>
            <p:cNvSpPr/>
            <p:nvPr/>
          </p:nvSpPr>
          <p:spPr>
            <a:xfrm>
              <a:off x="7940440"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86" name="Group 85"/>
          <p:cNvGrpSpPr/>
          <p:nvPr/>
        </p:nvGrpSpPr>
        <p:grpSpPr>
          <a:xfrm>
            <a:off x="5029200" y="2219228"/>
            <a:ext cx="278818" cy="2438400"/>
            <a:chOff x="2667000" y="4572000"/>
            <a:chExt cx="182880" cy="1143000"/>
          </a:xfrm>
        </p:grpSpPr>
        <p:cxnSp>
          <p:nvCxnSpPr>
            <p:cNvPr id="87" name="Straight Connector 86"/>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992137" y="2219227"/>
            <a:ext cx="279511" cy="2443113"/>
            <a:chOff x="3322320" y="4572000"/>
            <a:chExt cx="182880" cy="1143000"/>
          </a:xfrm>
        </p:grpSpPr>
        <p:cxnSp>
          <p:nvCxnSpPr>
            <p:cNvPr id="96" name="Straight Connector 95"/>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6696750" y="24478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107" name="Rectangle 106"/>
          <p:cNvSpPr/>
          <p:nvPr/>
        </p:nvSpPr>
        <p:spPr>
          <a:xfrm>
            <a:off x="5334000" y="38956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49" name="Rectangle 48"/>
          <p:cNvSpPr/>
          <p:nvPr/>
        </p:nvSpPr>
        <p:spPr>
          <a:xfrm>
            <a:off x="4150549" y="2971800"/>
            <a:ext cx="569387" cy="646331"/>
          </a:xfrm>
          <a:prstGeom prst="rect">
            <a:avLst/>
          </a:prstGeom>
        </p:spPr>
        <p:txBody>
          <a:bodyPr wrap="none">
            <a:spAutoFit/>
          </a:bodyPr>
          <a:lstStyle/>
          <a:p>
            <a:r>
              <a:rPr lang="en-US" sz="3600" b="1" dirty="0" smtClean="0">
                <a:latin typeface="Palatino Linotype" pitchFamily="18" charset="0"/>
              </a:rPr>
              <a:t>H</a:t>
            </a:r>
            <a:endParaRPr lang="en-US" sz="3600" b="1" dirty="0"/>
          </a:p>
        </p:txBody>
      </p:sp>
      <p:sp>
        <p:nvSpPr>
          <p:cNvPr id="51" name="Title 1"/>
          <p:cNvSpPr>
            <a:spLocks noGrp="1"/>
          </p:cNvSpPr>
          <p:nvPr>
            <p:ph type="title"/>
          </p:nvPr>
        </p:nvSpPr>
        <p:spPr>
          <a:xfrm>
            <a:off x="0" y="76200"/>
            <a:ext cx="9144000" cy="1143000"/>
          </a:xfrm>
        </p:spPr>
        <p:txBody>
          <a:bodyPr>
            <a:normAutofit/>
          </a:bodyPr>
          <a:lstStyle/>
          <a:p>
            <a:r>
              <a:rPr lang="en-US" b="1" dirty="0" smtClean="0">
                <a:solidFill>
                  <a:srgbClr val="0070C0"/>
                </a:solidFill>
              </a:rPr>
              <a:t>Decomposing </a:t>
            </a:r>
            <a:r>
              <a:rPr lang="en-US" b="1" dirty="0" smtClean="0">
                <a:solidFill>
                  <a:srgbClr val="0070C0"/>
                </a:solidFill>
                <a:latin typeface="Palatino Linotype" pitchFamily="18" charset="0"/>
              </a:rPr>
              <a:t>H(t)</a:t>
            </a:r>
            <a:endParaRPr lang="en-US" b="1" dirty="0">
              <a:solidFill>
                <a:srgbClr val="0070C0"/>
              </a:solidFill>
              <a:latin typeface="Palatino Linotype" pitchFamily="18" charset="0"/>
            </a:endParaRPr>
          </a:p>
        </p:txBody>
      </p:sp>
      <p:sp>
        <p:nvSpPr>
          <p:cNvPr id="3" name="Rounded Rectangle 2"/>
          <p:cNvSpPr/>
          <p:nvPr/>
        </p:nvSpPr>
        <p:spPr>
          <a:xfrm>
            <a:off x="1295400" y="1905000"/>
            <a:ext cx="2667000" cy="2971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4800600" y="1905000"/>
            <a:ext cx="2667000" cy="2971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2"/>
          </p:cNvCxnSpPr>
          <p:nvPr/>
        </p:nvCxnSpPr>
        <p:spPr>
          <a:xfrm>
            <a:off x="2628900" y="4876800"/>
            <a:ext cx="952500" cy="4572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3" idx="2"/>
          </p:cNvCxnSpPr>
          <p:nvPr/>
        </p:nvCxnSpPr>
        <p:spPr>
          <a:xfrm flipH="1">
            <a:off x="5308018" y="4876800"/>
            <a:ext cx="826082" cy="4572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4470" y="5105400"/>
            <a:ext cx="1623330" cy="584775"/>
          </a:xfrm>
          <a:prstGeom prst="rect">
            <a:avLst/>
          </a:prstGeom>
          <a:noFill/>
        </p:spPr>
        <p:txBody>
          <a:bodyPr wrap="none" rtlCol="0">
            <a:spAutoFit/>
          </a:bodyPr>
          <a:lstStyle/>
          <a:p>
            <a:r>
              <a:rPr lang="en-US" sz="3200" dirty="0" smtClean="0">
                <a:solidFill>
                  <a:srgbClr val="FF0000"/>
                </a:solidFill>
              </a:rPr>
              <a:t>Diagonal</a:t>
            </a:r>
            <a:endParaRPr lang="en-US" sz="3200" dirty="0">
              <a:solidFill>
                <a:srgbClr val="FF0000"/>
              </a:solidFill>
            </a:endParaRPr>
          </a:p>
        </p:txBody>
      </p:sp>
      <p:sp>
        <p:nvSpPr>
          <p:cNvPr id="9" name="TextBox 8"/>
          <p:cNvSpPr txBox="1"/>
          <p:nvPr/>
        </p:nvSpPr>
        <p:spPr>
          <a:xfrm>
            <a:off x="0" y="5663625"/>
            <a:ext cx="9144000" cy="584775"/>
          </a:xfrm>
          <a:prstGeom prst="rect">
            <a:avLst/>
          </a:prstGeom>
          <a:noFill/>
        </p:spPr>
        <p:txBody>
          <a:bodyPr wrap="square" rtlCol="0">
            <a:spAutoFit/>
          </a:bodyPr>
          <a:lstStyle/>
          <a:p>
            <a:pPr algn="ctr"/>
            <a:r>
              <a:rPr lang="en-US" sz="3200" dirty="0" smtClean="0"/>
              <a:t>Devices cannot track their own oscillator phases…</a:t>
            </a:r>
            <a:endParaRPr lang="en-US" sz="3200" dirty="0"/>
          </a:p>
        </p:txBody>
      </p:sp>
    </p:spTree>
    <p:custDataLst>
      <p:tags r:id="rId1"/>
    </p:custDataLst>
    <p:extLst>
      <p:ext uri="{BB962C8B-B14F-4D97-AF65-F5344CB8AC3E}">
        <p14:creationId xmlns:p14="http://schemas.microsoft.com/office/powerpoint/2010/main" val="4270542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3" grpId="0" animBg="1"/>
      <p:bldP spid="53" grpId="1" animBg="1"/>
      <p:bldP spid="8" grpId="0"/>
      <p:bldP spid="8" grpId="1"/>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1524000" y="2214514"/>
            <a:ext cx="278818" cy="2438400"/>
            <a:chOff x="2667000" y="4572000"/>
            <a:chExt cx="182880" cy="1143000"/>
          </a:xfrm>
        </p:grpSpPr>
        <p:cxnSp>
          <p:nvCxnSpPr>
            <p:cNvPr id="69" name="Straight Connector 6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486937" y="2214513"/>
            <a:ext cx="279511" cy="2443113"/>
            <a:chOff x="3322320" y="4572000"/>
            <a:chExt cx="182880" cy="1143000"/>
          </a:xfrm>
        </p:grpSpPr>
        <p:cxnSp>
          <p:nvCxnSpPr>
            <p:cNvPr id="74" name="Straight Connector 7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1566434" y="2424734"/>
            <a:ext cx="1405366" cy="584775"/>
            <a:chOff x="7467600" y="2367897"/>
            <a:chExt cx="1405366" cy="584775"/>
          </a:xfrm>
        </p:grpSpPr>
        <p:sp>
          <p:nvSpPr>
            <p:cNvPr id="81" name="Rectangle 80"/>
            <p:cNvSpPr/>
            <p:nvPr/>
          </p:nvSpPr>
          <p:spPr>
            <a:xfrm>
              <a:off x="7467600" y="2367897"/>
              <a:ext cx="1176925"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82" name="Rectangle 8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sp>
          <p:nvSpPr>
            <p:cNvPr id="83" name="Rectangle 82"/>
            <p:cNvSpPr/>
            <p:nvPr/>
          </p:nvSpPr>
          <p:spPr>
            <a:xfrm>
              <a:off x="8688235" y="2525595"/>
              <a:ext cx="184731" cy="369332"/>
            </a:xfrm>
            <a:prstGeom prst="rect">
              <a:avLst/>
            </a:prstGeom>
          </p:spPr>
          <p:txBody>
            <a:bodyPr wrap="none">
              <a:spAutoFit/>
            </a:bodyPr>
            <a:lstStyle/>
            <a:p>
              <a:endParaRPr lang="en-US" b="1" dirty="0"/>
            </a:p>
          </p:txBody>
        </p:sp>
      </p:grpSp>
      <p:grpSp>
        <p:nvGrpSpPr>
          <p:cNvPr id="90" name="Group 89"/>
          <p:cNvGrpSpPr/>
          <p:nvPr/>
        </p:nvGrpSpPr>
        <p:grpSpPr>
          <a:xfrm>
            <a:off x="2695592" y="3890914"/>
            <a:ext cx="1114408" cy="584775"/>
            <a:chOff x="7467600" y="2367897"/>
            <a:chExt cx="1114408" cy="584775"/>
          </a:xfrm>
        </p:grpSpPr>
        <p:sp>
          <p:nvSpPr>
            <p:cNvPr id="91" name="Rectangle 90"/>
            <p:cNvSpPr/>
            <p:nvPr/>
          </p:nvSpPr>
          <p:spPr>
            <a:xfrm>
              <a:off x="7467600" y="2367897"/>
              <a:ext cx="1114408"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92" name="Rectangle 91"/>
            <p:cNvSpPr/>
            <p:nvPr/>
          </p:nvSpPr>
          <p:spPr>
            <a:xfrm>
              <a:off x="8062991" y="2531252"/>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sp>
        <p:nvSpPr>
          <p:cNvPr id="93" name="Rectangle 92"/>
          <p:cNvSpPr/>
          <p:nvPr/>
        </p:nvSpPr>
        <p:spPr>
          <a:xfrm>
            <a:off x="3191550" y="24431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4" name="Rectangle 93"/>
          <p:cNvSpPr/>
          <p:nvPr/>
        </p:nvSpPr>
        <p:spPr>
          <a:xfrm>
            <a:off x="1828800" y="38909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grpSp>
        <p:nvGrpSpPr>
          <p:cNvPr id="55" name="Group 54"/>
          <p:cNvGrpSpPr/>
          <p:nvPr/>
        </p:nvGrpSpPr>
        <p:grpSpPr>
          <a:xfrm>
            <a:off x="4953000" y="2387025"/>
            <a:ext cx="1405366" cy="584775"/>
            <a:chOff x="7467600" y="2367897"/>
            <a:chExt cx="1405366" cy="584775"/>
          </a:xfrm>
        </p:grpSpPr>
        <p:sp>
          <p:nvSpPr>
            <p:cNvPr id="59" name="Rectangle 58"/>
            <p:cNvSpPr/>
            <p:nvPr/>
          </p:nvSpPr>
          <p:spPr>
            <a:xfrm>
              <a:off x="7467600" y="2367897"/>
              <a:ext cx="1085554"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63" name="Rectangle 62"/>
            <p:cNvSpPr/>
            <p:nvPr/>
          </p:nvSpPr>
          <p:spPr>
            <a:xfrm>
              <a:off x="7949867"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64" name="Rectangle 63"/>
            <p:cNvSpPr/>
            <p:nvPr/>
          </p:nvSpPr>
          <p:spPr>
            <a:xfrm>
              <a:off x="8688235" y="2525595"/>
              <a:ext cx="184731" cy="369332"/>
            </a:xfrm>
            <a:prstGeom prst="rect">
              <a:avLst/>
            </a:prstGeom>
          </p:spPr>
          <p:txBody>
            <a:bodyPr wrap="none">
              <a:spAutoFit/>
            </a:bodyPr>
            <a:lstStyle/>
            <a:p>
              <a:endParaRPr lang="en-US" b="1" dirty="0"/>
            </a:p>
          </p:txBody>
        </p:sp>
      </p:grpSp>
      <p:grpSp>
        <p:nvGrpSpPr>
          <p:cNvPr id="65" name="Group 64"/>
          <p:cNvGrpSpPr/>
          <p:nvPr/>
        </p:nvGrpSpPr>
        <p:grpSpPr>
          <a:xfrm>
            <a:off x="6115833" y="3876773"/>
            <a:ext cx="1023037" cy="584775"/>
            <a:chOff x="7467600" y="2367897"/>
            <a:chExt cx="1023037" cy="584775"/>
          </a:xfrm>
        </p:grpSpPr>
        <p:sp>
          <p:nvSpPr>
            <p:cNvPr id="66" name="Rectangle 65"/>
            <p:cNvSpPr/>
            <p:nvPr/>
          </p:nvSpPr>
          <p:spPr>
            <a:xfrm>
              <a:off x="7467600" y="2367897"/>
              <a:ext cx="1023037"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t</a:t>
              </a:r>
              <a:endParaRPr lang="en-US" sz="3200" baseline="30000" dirty="0"/>
            </a:p>
          </p:txBody>
        </p:sp>
        <p:sp>
          <p:nvSpPr>
            <p:cNvPr id="67" name="Rectangle 66"/>
            <p:cNvSpPr/>
            <p:nvPr/>
          </p:nvSpPr>
          <p:spPr>
            <a:xfrm>
              <a:off x="7940440"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86" name="Group 85"/>
          <p:cNvGrpSpPr/>
          <p:nvPr/>
        </p:nvGrpSpPr>
        <p:grpSpPr>
          <a:xfrm>
            <a:off x="5029200" y="2219228"/>
            <a:ext cx="278818" cy="2438400"/>
            <a:chOff x="2667000" y="4572000"/>
            <a:chExt cx="182880" cy="1143000"/>
          </a:xfrm>
        </p:grpSpPr>
        <p:cxnSp>
          <p:nvCxnSpPr>
            <p:cNvPr id="87" name="Straight Connector 86"/>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992137" y="2219227"/>
            <a:ext cx="279511" cy="2443113"/>
            <a:chOff x="3322320" y="4572000"/>
            <a:chExt cx="182880" cy="1143000"/>
          </a:xfrm>
        </p:grpSpPr>
        <p:cxnSp>
          <p:nvCxnSpPr>
            <p:cNvPr id="96" name="Straight Connector 95"/>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6" name="Rectangle 105"/>
          <p:cNvSpPr/>
          <p:nvPr/>
        </p:nvSpPr>
        <p:spPr>
          <a:xfrm>
            <a:off x="6696750" y="24478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107" name="Rectangle 106"/>
          <p:cNvSpPr/>
          <p:nvPr/>
        </p:nvSpPr>
        <p:spPr>
          <a:xfrm>
            <a:off x="5334000" y="38956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49" name="Rectangle 48"/>
          <p:cNvSpPr/>
          <p:nvPr/>
        </p:nvSpPr>
        <p:spPr>
          <a:xfrm>
            <a:off x="4150549" y="2971800"/>
            <a:ext cx="569387" cy="646331"/>
          </a:xfrm>
          <a:prstGeom prst="rect">
            <a:avLst/>
          </a:prstGeom>
        </p:spPr>
        <p:txBody>
          <a:bodyPr wrap="none">
            <a:spAutoFit/>
          </a:bodyPr>
          <a:lstStyle/>
          <a:p>
            <a:r>
              <a:rPr lang="en-US" sz="3600" b="1" dirty="0" smtClean="0">
                <a:latin typeface="Palatino Linotype" pitchFamily="18" charset="0"/>
              </a:rPr>
              <a:t>H</a:t>
            </a:r>
            <a:endParaRPr lang="en-US" sz="3600" b="1" dirty="0"/>
          </a:p>
        </p:txBody>
      </p:sp>
      <p:sp>
        <p:nvSpPr>
          <p:cNvPr id="51" name="Title 1"/>
          <p:cNvSpPr>
            <a:spLocks noGrp="1"/>
          </p:cNvSpPr>
          <p:nvPr>
            <p:ph type="title"/>
          </p:nvPr>
        </p:nvSpPr>
        <p:spPr>
          <a:xfrm>
            <a:off x="0" y="76200"/>
            <a:ext cx="9144000" cy="1143000"/>
          </a:xfrm>
        </p:spPr>
        <p:txBody>
          <a:bodyPr>
            <a:normAutofit/>
          </a:bodyPr>
          <a:lstStyle/>
          <a:p>
            <a:r>
              <a:rPr lang="en-US" b="1" dirty="0" smtClean="0">
                <a:solidFill>
                  <a:srgbClr val="0070C0"/>
                </a:solidFill>
              </a:rPr>
              <a:t>Decomposing </a:t>
            </a:r>
            <a:r>
              <a:rPr lang="en-US" b="1" dirty="0" smtClean="0">
                <a:solidFill>
                  <a:srgbClr val="0070C0"/>
                </a:solidFill>
                <a:latin typeface="Palatino Linotype" pitchFamily="18" charset="0"/>
              </a:rPr>
              <a:t>H(t)</a:t>
            </a:r>
            <a:endParaRPr lang="en-US" b="1" dirty="0">
              <a:solidFill>
                <a:srgbClr val="0070C0"/>
              </a:solidFill>
              <a:latin typeface="Palatino Linotype" pitchFamily="18" charset="0"/>
            </a:endParaRPr>
          </a:p>
        </p:txBody>
      </p:sp>
      <p:grpSp>
        <p:nvGrpSpPr>
          <p:cNvPr id="44" name="Group 43"/>
          <p:cNvGrpSpPr/>
          <p:nvPr/>
        </p:nvGrpSpPr>
        <p:grpSpPr>
          <a:xfrm>
            <a:off x="347234" y="3200400"/>
            <a:ext cx="1405366" cy="584775"/>
            <a:chOff x="7467600" y="2367897"/>
            <a:chExt cx="1405366" cy="584775"/>
          </a:xfrm>
        </p:grpSpPr>
        <p:sp>
          <p:nvSpPr>
            <p:cNvPr id="45" name="Rectangle 44"/>
            <p:cNvSpPr/>
            <p:nvPr/>
          </p:nvSpPr>
          <p:spPr>
            <a:xfrm>
              <a:off x="7467600" y="2367897"/>
              <a:ext cx="1085554" cy="584775"/>
            </a:xfrm>
            <a:prstGeom prst="rect">
              <a:avLst/>
            </a:prstGeom>
          </p:spPr>
          <p:txBody>
            <a:bodyPr wrap="none">
              <a:spAutoFit/>
            </a:bodyPr>
            <a:lstStyle/>
            <a:p>
              <a:r>
                <a:rPr lang="en-US" sz="3200" b="1" dirty="0" err="1" smtClean="0">
                  <a:solidFill>
                    <a:srgbClr val="FF0000"/>
                  </a:solidFill>
                  <a:latin typeface="Palatino Linotype" pitchFamily="18" charset="0"/>
                </a:rPr>
                <a:t>e</a:t>
              </a:r>
              <a:r>
                <a:rPr lang="en-US" sz="3200" b="1" baseline="30000" dirty="0" err="1" smtClean="0">
                  <a:solidFill>
                    <a:srgbClr val="FF0000"/>
                  </a:solidFill>
                  <a:latin typeface="Palatino Linotype" pitchFamily="18" charset="0"/>
                </a:rPr>
                <a:t>j</a:t>
              </a:r>
              <a:r>
                <a:rPr lang="el-GR" sz="3200" b="1" baseline="30000" dirty="0" smtClean="0">
                  <a:solidFill>
                    <a:srgbClr val="FF0000"/>
                  </a:solidFill>
                  <a:latin typeface="Calibri"/>
                  <a:cs typeface="Calibri"/>
                </a:rPr>
                <a:t>ω</a:t>
              </a:r>
              <a:r>
                <a:rPr lang="en-US" sz="3200" b="1" baseline="30000" dirty="0" smtClean="0">
                  <a:solidFill>
                    <a:srgbClr val="FF0000"/>
                  </a:solidFill>
                  <a:latin typeface="Calibri"/>
                  <a:cs typeface="Calibri"/>
                </a:rPr>
                <a:t>     t</a:t>
              </a:r>
              <a:endParaRPr lang="en-US" sz="3200" baseline="30000" dirty="0">
                <a:solidFill>
                  <a:srgbClr val="FF0000"/>
                </a:solidFill>
              </a:endParaRPr>
            </a:p>
          </p:txBody>
        </p:sp>
        <p:sp>
          <p:nvSpPr>
            <p:cNvPr id="46" name="Rectangle 45"/>
            <p:cNvSpPr/>
            <p:nvPr/>
          </p:nvSpPr>
          <p:spPr>
            <a:xfrm>
              <a:off x="7949867" y="2531252"/>
              <a:ext cx="453970" cy="369332"/>
            </a:xfrm>
            <a:prstGeom prst="rect">
              <a:avLst/>
            </a:prstGeom>
          </p:spPr>
          <p:txBody>
            <a:bodyPr wrap="none">
              <a:spAutoFit/>
            </a:bodyPr>
            <a:lstStyle/>
            <a:p>
              <a:r>
                <a:rPr lang="en-US" b="1" dirty="0" smtClean="0">
                  <a:solidFill>
                    <a:srgbClr val="FF0000"/>
                  </a:solidFill>
                  <a:latin typeface="Palatino Linotype" pitchFamily="18" charset="0"/>
                </a:rPr>
                <a:t>T1</a:t>
              </a:r>
              <a:endParaRPr lang="en-US" b="1" dirty="0">
                <a:solidFill>
                  <a:srgbClr val="FF0000"/>
                </a:solidFill>
              </a:endParaRPr>
            </a:p>
          </p:txBody>
        </p:sp>
        <p:sp>
          <p:nvSpPr>
            <p:cNvPr id="47" name="Rectangle 46"/>
            <p:cNvSpPr/>
            <p:nvPr/>
          </p:nvSpPr>
          <p:spPr>
            <a:xfrm>
              <a:off x="8688235" y="2525595"/>
              <a:ext cx="184731" cy="369332"/>
            </a:xfrm>
            <a:prstGeom prst="rect">
              <a:avLst/>
            </a:prstGeom>
          </p:spPr>
          <p:txBody>
            <a:bodyPr wrap="none">
              <a:spAutoFit/>
            </a:bodyPr>
            <a:lstStyle/>
            <a:p>
              <a:endParaRPr lang="en-US" b="1" dirty="0">
                <a:solidFill>
                  <a:srgbClr val="FF0000"/>
                </a:solidFill>
              </a:endParaRPr>
            </a:p>
          </p:txBody>
        </p:sp>
      </p:grpSp>
      <p:grpSp>
        <p:nvGrpSpPr>
          <p:cNvPr id="48" name="Group 47"/>
          <p:cNvGrpSpPr/>
          <p:nvPr/>
        </p:nvGrpSpPr>
        <p:grpSpPr>
          <a:xfrm>
            <a:off x="7357634" y="3200400"/>
            <a:ext cx="1405366" cy="584775"/>
            <a:chOff x="7467600" y="2367897"/>
            <a:chExt cx="1405366" cy="584775"/>
          </a:xfrm>
        </p:grpSpPr>
        <p:sp>
          <p:nvSpPr>
            <p:cNvPr id="50" name="Rectangle 49"/>
            <p:cNvSpPr/>
            <p:nvPr/>
          </p:nvSpPr>
          <p:spPr>
            <a:xfrm>
              <a:off x="7467600" y="2367897"/>
              <a:ext cx="1176925" cy="584775"/>
            </a:xfrm>
            <a:prstGeom prst="rect">
              <a:avLst/>
            </a:prstGeom>
          </p:spPr>
          <p:txBody>
            <a:bodyPr wrap="none">
              <a:spAutoFit/>
            </a:bodyPr>
            <a:lstStyle/>
            <a:p>
              <a:r>
                <a:rPr lang="en-US" sz="3200" b="1" dirty="0" smtClean="0">
                  <a:solidFill>
                    <a:srgbClr val="FF0000"/>
                  </a:solidFill>
                  <a:latin typeface="Palatino Linotype" pitchFamily="18" charset="0"/>
                </a:rPr>
                <a:t>e</a:t>
              </a:r>
              <a:r>
                <a:rPr lang="en-US" sz="3200" b="1" baseline="30000" dirty="0" smtClean="0">
                  <a:solidFill>
                    <a:srgbClr val="FF0000"/>
                  </a:solidFill>
                  <a:latin typeface="Palatino Linotype" pitchFamily="18" charset="0"/>
                </a:rPr>
                <a:t>-j</a:t>
              </a:r>
              <a:r>
                <a:rPr lang="el-GR" sz="3200" b="1" baseline="30000" dirty="0" smtClean="0">
                  <a:solidFill>
                    <a:srgbClr val="FF0000"/>
                  </a:solidFill>
                  <a:latin typeface="Calibri"/>
                  <a:cs typeface="Calibri"/>
                </a:rPr>
                <a:t>ω</a:t>
              </a:r>
              <a:r>
                <a:rPr lang="en-US" sz="3200" b="1" baseline="30000" dirty="0" smtClean="0">
                  <a:solidFill>
                    <a:srgbClr val="FF0000"/>
                  </a:solidFill>
                  <a:latin typeface="Calibri"/>
                  <a:cs typeface="Calibri"/>
                </a:rPr>
                <a:t>     t</a:t>
              </a:r>
              <a:endParaRPr lang="en-US" sz="3200" baseline="30000" dirty="0">
                <a:solidFill>
                  <a:srgbClr val="FF0000"/>
                </a:solidFill>
              </a:endParaRPr>
            </a:p>
          </p:txBody>
        </p:sp>
        <p:sp>
          <p:nvSpPr>
            <p:cNvPr id="52" name="Rectangle 51"/>
            <p:cNvSpPr/>
            <p:nvPr/>
          </p:nvSpPr>
          <p:spPr>
            <a:xfrm>
              <a:off x="8072418" y="2531252"/>
              <a:ext cx="453970" cy="369332"/>
            </a:xfrm>
            <a:prstGeom prst="rect">
              <a:avLst/>
            </a:prstGeom>
          </p:spPr>
          <p:txBody>
            <a:bodyPr wrap="none">
              <a:spAutoFit/>
            </a:bodyPr>
            <a:lstStyle/>
            <a:p>
              <a:r>
                <a:rPr lang="en-US" b="1" dirty="0" smtClean="0">
                  <a:solidFill>
                    <a:srgbClr val="FF0000"/>
                  </a:solidFill>
                  <a:latin typeface="Palatino Linotype" pitchFamily="18" charset="0"/>
                </a:rPr>
                <a:t>T1</a:t>
              </a:r>
              <a:endParaRPr lang="en-US" b="1" dirty="0">
                <a:solidFill>
                  <a:srgbClr val="FF0000"/>
                </a:solidFill>
              </a:endParaRPr>
            </a:p>
          </p:txBody>
        </p:sp>
        <p:sp>
          <p:nvSpPr>
            <p:cNvPr id="54" name="Rectangle 53"/>
            <p:cNvSpPr/>
            <p:nvPr/>
          </p:nvSpPr>
          <p:spPr>
            <a:xfrm>
              <a:off x="8688235" y="2525595"/>
              <a:ext cx="184731" cy="369332"/>
            </a:xfrm>
            <a:prstGeom prst="rect">
              <a:avLst/>
            </a:prstGeom>
          </p:spPr>
          <p:txBody>
            <a:bodyPr wrap="none">
              <a:spAutoFit/>
            </a:bodyPr>
            <a:lstStyle/>
            <a:p>
              <a:endParaRPr lang="en-US" b="1" dirty="0">
                <a:solidFill>
                  <a:srgbClr val="FF0000"/>
                </a:solidFill>
              </a:endParaRPr>
            </a:p>
          </p:txBody>
        </p:sp>
      </p:grpSp>
    </p:spTree>
    <p:extLst>
      <p:ext uri="{BB962C8B-B14F-4D97-AF65-F5344CB8AC3E}">
        <p14:creationId xmlns:p14="http://schemas.microsoft.com/office/powerpoint/2010/main" val="243715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762000" y="2214514"/>
            <a:ext cx="278818" cy="2438400"/>
            <a:chOff x="2667000" y="4572000"/>
            <a:chExt cx="182880" cy="1143000"/>
          </a:xfrm>
        </p:grpSpPr>
        <p:cxnSp>
          <p:nvCxnSpPr>
            <p:cNvPr id="69" name="Straight Connector 6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867937" y="2214513"/>
            <a:ext cx="279511" cy="2443113"/>
            <a:chOff x="3322320" y="4572000"/>
            <a:chExt cx="182880" cy="1143000"/>
          </a:xfrm>
        </p:grpSpPr>
        <p:cxnSp>
          <p:nvCxnSpPr>
            <p:cNvPr id="74" name="Straight Connector 7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804434" y="2424734"/>
            <a:ext cx="1854995" cy="584775"/>
            <a:chOff x="7467600" y="2367897"/>
            <a:chExt cx="1854995" cy="584775"/>
          </a:xfrm>
        </p:grpSpPr>
        <p:sp>
          <p:nvSpPr>
            <p:cNvPr id="81" name="Rectangle 80"/>
            <p:cNvSpPr/>
            <p:nvPr/>
          </p:nvSpPr>
          <p:spPr>
            <a:xfrm>
              <a:off x="7467600" y="2367897"/>
              <a:ext cx="1854995"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n-US" sz="3200" b="1" baseline="30000" dirty="0" smtClean="0">
                  <a:latin typeface="Palatino Linotype" pitchFamily="18" charset="0"/>
                </a:rPr>
                <a:t>(</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82" name="Rectangle 81"/>
            <p:cNvSpPr/>
            <p:nvPr/>
          </p:nvSpPr>
          <p:spPr>
            <a:xfrm>
              <a:off x="8056850"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83" name="Rectangle 82"/>
            <p:cNvSpPr/>
            <p:nvPr/>
          </p:nvSpPr>
          <p:spPr>
            <a:xfrm>
              <a:off x="8688235" y="2525595"/>
              <a:ext cx="184731" cy="369332"/>
            </a:xfrm>
            <a:prstGeom prst="rect">
              <a:avLst/>
            </a:prstGeom>
          </p:spPr>
          <p:txBody>
            <a:bodyPr wrap="none">
              <a:spAutoFit/>
            </a:bodyPr>
            <a:lstStyle/>
            <a:p>
              <a:endParaRPr lang="en-US" b="1" dirty="0"/>
            </a:p>
          </p:txBody>
        </p:sp>
      </p:grpSp>
      <p:sp>
        <p:nvSpPr>
          <p:cNvPr id="93" name="Rectangle 92"/>
          <p:cNvSpPr/>
          <p:nvPr/>
        </p:nvSpPr>
        <p:spPr>
          <a:xfrm>
            <a:off x="3572550" y="24431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4" name="Rectangle 93"/>
          <p:cNvSpPr/>
          <p:nvPr/>
        </p:nvSpPr>
        <p:spPr>
          <a:xfrm>
            <a:off x="1066800" y="38909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49" name="Rectangle 48"/>
          <p:cNvSpPr/>
          <p:nvPr/>
        </p:nvSpPr>
        <p:spPr>
          <a:xfrm>
            <a:off x="4150549" y="2971800"/>
            <a:ext cx="569387" cy="646331"/>
          </a:xfrm>
          <a:prstGeom prst="rect">
            <a:avLst/>
          </a:prstGeom>
        </p:spPr>
        <p:txBody>
          <a:bodyPr wrap="none">
            <a:spAutoFit/>
          </a:bodyPr>
          <a:lstStyle/>
          <a:p>
            <a:r>
              <a:rPr lang="en-US" sz="3600" b="1" dirty="0" smtClean="0">
                <a:latin typeface="Palatino Linotype" pitchFamily="18" charset="0"/>
              </a:rPr>
              <a:t>H</a:t>
            </a:r>
            <a:endParaRPr lang="en-US" sz="3600" b="1" dirty="0"/>
          </a:p>
        </p:txBody>
      </p:sp>
      <p:sp>
        <p:nvSpPr>
          <p:cNvPr id="51" name="Title 1"/>
          <p:cNvSpPr>
            <a:spLocks noGrp="1"/>
          </p:cNvSpPr>
          <p:nvPr>
            <p:ph type="title"/>
          </p:nvPr>
        </p:nvSpPr>
        <p:spPr>
          <a:xfrm>
            <a:off x="0" y="76200"/>
            <a:ext cx="9144000" cy="1143000"/>
          </a:xfrm>
        </p:spPr>
        <p:txBody>
          <a:bodyPr>
            <a:normAutofit/>
          </a:bodyPr>
          <a:lstStyle/>
          <a:p>
            <a:r>
              <a:rPr lang="en-US" b="1" dirty="0" smtClean="0">
                <a:solidFill>
                  <a:srgbClr val="0070C0"/>
                </a:solidFill>
              </a:rPr>
              <a:t>Decomposing </a:t>
            </a:r>
            <a:r>
              <a:rPr lang="en-US" b="1" dirty="0" smtClean="0">
                <a:solidFill>
                  <a:srgbClr val="0070C0"/>
                </a:solidFill>
                <a:latin typeface="Palatino Linotype" pitchFamily="18" charset="0"/>
              </a:rPr>
              <a:t>H(t)</a:t>
            </a:r>
            <a:endParaRPr lang="en-US" b="1" dirty="0">
              <a:solidFill>
                <a:srgbClr val="0070C0"/>
              </a:solidFill>
              <a:latin typeface="Palatino Linotype" pitchFamily="18" charset="0"/>
            </a:endParaRPr>
          </a:p>
        </p:txBody>
      </p:sp>
      <p:sp>
        <p:nvSpPr>
          <p:cNvPr id="53" name="Rectangle 52"/>
          <p:cNvSpPr/>
          <p:nvPr/>
        </p:nvSpPr>
        <p:spPr>
          <a:xfrm>
            <a:off x="1941924" y="2590800"/>
            <a:ext cx="465192" cy="369332"/>
          </a:xfrm>
          <a:prstGeom prst="rect">
            <a:avLst/>
          </a:prstGeom>
        </p:spPr>
        <p:txBody>
          <a:bodyPr wrap="none">
            <a:spAutoFit/>
          </a:bodyPr>
          <a:lstStyle/>
          <a:p>
            <a:r>
              <a:rPr lang="en-US" b="1" dirty="0" smtClean="0">
                <a:latin typeface="Palatino Linotype" pitchFamily="18" charset="0"/>
              </a:rPr>
              <a:t>R</a:t>
            </a:r>
            <a:r>
              <a:rPr lang="en-US" b="1" dirty="0">
                <a:latin typeface="Palatino Linotype" pitchFamily="18" charset="0"/>
              </a:rPr>
              <a:t>1</a:t>
            </a:r>
            <a:endParaRPr lang="en-US" b="1" dirty="0"/>
          </a:p>
        </p:txBody>
      </p:sp>
      <p:grpSp>
        <p:nvGrpSpPr>
          <p:cNvPr id="56" name="Group 55"/>
          <p:cNvGrpSpPr/>
          <p:nvPr/>
        </p:nvGrpSpPr>
        <p:grpSpPr>
          <a:xfrm>
            <a:off x="2336005" y="3911025"/>
            <a:ext cx="1854995" cy="584775"/>
            <a:chOff x="7467600" y="2367897"/>
            <a:chExt cx="1854995" cy="584775"/>
          </a:xfrm>
        </p:grpSpPr>
        <p:sp>
          <p:nvSpPr>
            <p:cNvPr id="57" name="Rectangle 56"/>
            <p:cNvSpPr/>
            <p:nvPr/>
          </p:nvSpPr>
          <p:spPr>
            <a:xfrm>
              <a:off x="7467600" y="2367897"/>
              <a:ext cx="1854995"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n-US" sz="3200" b="1" baseline="30000" dirty="0" smtClean="0">
                  <a:latin typeface="Palatino Linotype" pitchFamily="18" charset="0"/>
                </a:rPr>
                <a:t>(</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58" name="Rectangle 57"/>
            <p:cNvSpPr/>
            <p:nvPr/>
          </p:nvSpPr>
          <p:spPr>
            <a:xfrm>
              <a:off x="8056850"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60" name="Rectangle 59"/>
            <p:cNvSpPr/>
            <p:nvPr/>
          </p:nvSpPr>
          <p:spPr>
            <a:xfrm>
              <a:off x="8688235" y="2525595"/>
              <a:ext cx="184731" cy="369332"/>
            </a:xfrm>
            <a:prstGeom prst="rect">
              <a:avLst/>
            </a:prstGeom>
          </p:spPr>
          <p:txBody>
            <a:bodyPr wrap="none">
              <a:spAutoFit/>
            </a:bodyPr>
            <a:lstStyle/>
            <a:p>
              <a:endParaRPr lang="en-US" b="1" dirty="0"/>
            </a:p>
          </p:txBody>
        </p:sp>
      </p:grpSp>
      <p:sp>
        <p:nvSpPr>
          <p:cNvPr id="61" name="Rectangle 60"/>
          <p:cNvSpPr/>
          <p:nvPr/>
        </p:nvSpPr>
        <p:spPr>
          <a:xfrm>
            <a:off x="3473495" y="4077091"/>
            <a:ext cx="465192" cy="369332"/>
          </a:xfrm>
          <a:prstGeom prst="rect">
            <a:avLst/>
          </a:prstGeom>
        </p:spPr>
        <p:txBody>
          <a:bodyPr wrap="none">
            <a:spAutoFit/>
          </a:bodyPr>
          <a:lstStyle/>
          <a:p>
            <a:r>
              <a:rPr lang="en-US" b="1" dirty="0" smtClean="0">
                <a:latin typeface="Palatino Linotype" pitchFamily="18" charset="0"/>
              </a:rPr>
              <a:t>R2</a:t>
            </a:r>
            <a:endParaRPr lang="en-US" b="1" dirty="0"/>
          </a:p>
        </p:txBody>
      </p:sp>
      <p:grpSp>
        <p:nvGrpSpPr>
          <p:cNvPr id="62" name="Group 61"/>
          <p:cNvGrpSpPr/>
          <p:nvPr/>
        </p:nvGrpSpPr>
        <p:grpSpPr>
          <a:xfrm>
            <a:off x="4800600" y="2219228"/>
            <a:ext cx="278818" cy="2438400"/>
            <a:chOff x="2667000" y="4572000"/>
            <a:chExt cx="182880" cy="1143000"/>
          </a:xfrm>
        </p:grpSpPr>
        <p:cxnSp>
          <p:nvCxnSpPr>
            <p:cNvPr id="72" name="Straight Connector 71"/>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7906537" y="2219227"/>
            <a:ext cx="279511" cy="2443113"/>
            <a:chOff x="3322320" y="4572000"/>
            <a:chExt cx="182880" cy="1143000"/>
          </a:xfrm>
        </p:grpSpPr>
        <p:cxnSp>
          <p:nvCxnSpPr>
            <p:cNvPr id="84" name="Straight Connector 8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7611150" y="24478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105" name="Rectangle 104"/>
          <p:cNvSpPr/>
          <p:nvPr/>
        </p:nvSpPr>
        <p:spPr>
          <a:xfrm>
            <a:off x="5105400" y="38956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grpSp>
        <p:nvGrpSpPr>
          <p:cNvPr id="109" name="Group 108"/>
          <p:cNvGrpSpPr/>
          <p:nvPr/>
        </p:nvGrpSpPr>
        <p:grpSpPr>
          <a:xfrm>
            <a:off x="6374605" y="3915739"/>
            <a:ext cx="1854995" cy="584775"/>
            <a:chOff x="7467600" y="2367897"/>
            <a:chExt cx="1854995" cy="584775"/>
          </a:xfrm>
        </p:grpSpPr>
        <p:sp>
          <p:nvSpPr>
            <p:cNvPr id="110" name="Rectangle 109"/>
            <p:cNvSpPr/>
            <p:nvPr/>
          </p:nvSpPr>
          <p:spPr>
            <a:xfrm>
              <a:off x="7467600" y="2367897"/>
              <a:ext cx="1854995"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n-US" sz="3200" b="1" baseline="30000" dirty="0" smtClean="0">
                  <a:latin typeface="Palatino Linotype" pitchFamily="18" charset="0"/>
                </a:rPr>
                <a:t>(</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111" name="Rectangle 110"/>
            <p:cNvSpPr/>
            <p:nvPr/>
          </p:nvSpPr>
          <p:spPr>
            <a:xfrm>
              <a:off x="8056850" y="2531252"/>
              <a:ext cx="453970" cy="369332"/>
            </a:xfrm>
            <a:prstGeom prst="rect">
              <a:avLst/>
            </a:prstGeom>
          </p:spPr>
          <p:txBody>
            <a:bodyPr wrap="none">
              <a:spAutoFit/>
            </a:bodyPr>
            <a:lstStyle/>
            <a:p>
              <a:r>
                <a:rPr lang="en-US" b="1" dirty="0" smtClean="0">
                  <a:latin typeface="Palatino Linotype" pitchFamily="18" charset="0"/>
                </a:rPr>
                <a:t>T</a:t>
              </a:r>
              <a:r>
                <a:rPr lang="en-US" b="1" dirty="0">
                  <a:latin typeface="Palatino Linotype" pitchFamily="18" charset="0"/>
                </a:rPr>
                <a:t>2</a:t>
              </a:r>
              <a:endParaRPr lang="en-US" b="1" dirty="0"/>
            </a:p>
          </p:txBody>
        </p:sp>
        <p:sp>
          <p:nvSpPr>
            <p:cNvPr id="112" name="Rectangle 111"/>
            <p:cNvSpPr/>
            <p:nvPr/>
          </p:nvSpPr>
          <p:spPr>
            <a:xfrm>
              <a:off x="8688235" y="2525595"/>
              <a:ext cx="184731" cy="369332"/>
            </a:xfrm>
            <a:prstGeom prst="rect">
              <a:avLst/>
            </a:prstGeom>
          </p:spPr>
          <p:txBody>
            <a:bodyPr wrap="none">
              <a:spAutoFit/>
            </a:bodyPr>
            <a:lstStyle/>
            <a:p>
              <a:endParaRPr lang="en-US" b="1" dirty="0"/>
            </a:p>
          </p:txBody>
        </p:sp>
      </p:grpSp>
      <p:sp>
        <p:nvSpPr>
          <p:cNvPr id="113" name="Rectangle 112"/>
          <p:cNvSpPr/>
          <p:nvPr/>
        </p:nvSpPr>
        <p:spPr>
          <a:xfrm>
            <a:off x="7512095" y="4081805"/>
            <a:ext cx="453970" cy="369332"/>
          </a:xfrm>
          <a:prstGeom prst="rect">
            <a:avLst/>
          </a:prstGeom>
        </p:spPr>
        <p:txBody>
          <a:bodyPr wrap="none">
            <a:spAutoFit/>
          </a:bodyPr>
          <a:lstStyle/>
          <a:p>
            <a:r>
              <a:rPr lang="en-US" b="1" dirty="0" smtClean="0">
                <a:latin typeface="Palatino Linotype" pitchFamily="18" charset="0"/>
              </a:rPr>
              <a:t>T</a:t>
            </a:r>
            <a:r>
              <a:rPr lang="en-US" b="1" dirty="0">
                <a:latin typeface="Palatino Linotype" pitchFamily="18" charset="0"/>
              </a:rPr>
              <a:t>1</a:t>
            </a:r>
            <a:endParaRPr lang="en-US" b="1" dirty="0"/>
          </a:p>
        </p:txBody>
      </p:sp>
      <p:sp>
        <p:nvSpPr>
          <p:cNvPr id="114" name="Rectangle 113"/>
          <p:cNvSpPr/>
          <p:nvPr/>
        </p:nvSpPr>
        <p:spPr>
          <a:xfrm>
            <a:off x="5029200" y="2453798"/>
            <a:ext cx="389850" cy="584775"/>
          </a:xfrm>
          <a:prstGeom prst="rect">
            <a:avLst/>
          </a:prstGeom>
        </p:spPr>
        <p:txBody>
          <a:bodyPr wrap="none">
            <a:spAutoFit/>
          </a:bodyPr>
          <a:lstStyle/>
          <a:p>
            <a:r>
              <a:rPr lang="en-US" sz="3200" dirty="0" smtClean="0">
                <a:latin typeface="Palatino Linotype" pitchFamily="18" charset="0"/>
              </a:rPr>
              <a:t>1</a:t>
            </a:r>
            <a:endParaRPr lang="en-US" sz="3200" baseline="30000" dirty="0"/>
          </a:p>
        </p:txBody>
      </p:sp>
      <p:sp>
        <p:nvSpPr>
          <p:cNvPr id="115" name="Rectangle 114"/>
          <p:cNvSpPr/>
          <p:nvPr/>
        </p:nvSpPr>
        <p:spPr>
          <a:xfrm>
            <a:off x="1981200" y="5029200"/>
            <a:ext cx="976549" cy="646331"/>
          </a:xfrm>
          <a:prstGeom prst="rect">
            <a:avLst/>
          </a:prstGeom>
        </p:spPr>
        <p:txBody>
          <a:bodyPr wrap="none">
            <a:spAutoFit/>
          </a:bodyPr>
          <a:lstStyle/>
          <a:p>
            <a:r>
              <a:rPr lang="en-US" sz="3600" b="1" dirty="0" smtClean="0">
                <a:latin typeface="Palatino Linotype" pitchFamily="18" charset="0"/>
              </a:rPr>
              <a:t>R(t)</a:t>
            </a:r>
            <a:endParaRPr lang="en-US" sz="3600" b="1" dirty="0"/>
          </a:p>
        </p:txBody>
      </p:sp>
      <p:sp>
        <p:nvSpPr>
          <p:cNvPr id="2" name="Rounded Rectangle 1"/>
          <p:cNvSpPr/>
          <p:nvPr/>
        </p:nvSpPr>
        <p:spPr>
          <a:xfrm>
            <a:off x="609600" y="1905000"/>
            <a:ext cx="3632313" cy="304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019800" y="5029200"/>
            <a:ext cx="954107" cy="646331"/>
          </a:xfrm>
          <a:prstGeom prst="rect">
            <a:avLst/>
          </a:prstGeom>
        </p:spPr>
        <p:txBody>
          <a:bodyPr wrap="none">
            <a:spAutoFit/>
          </a:bodyPr>
          <a:lstStyle/>
          <a:p>
            <a:r>
              <a:rPr lang="en-US" sz="3600" b="1" dirty="0">
                <a:latin typeface="Palatino Linotype" pitchFamily="18" charset="0"/>
              </a:rPr>
              <a:t>T</a:t>
            </a:r>
            <a:r>
              <a:rPr lang="en-US" sz="3600" b="1" dirty="0" smtClean="0">
                <a:latin typeface="Palatino Linotype" pitchFamily="18" charset="0"/>
              </a:rPr>
              <a:t>(t)</a:t>
            </a:r>
            <a:endParaRPr lang="en-US" sz="3600" b="1" dirty="0"/>
          </a:p>
        </p:txBody>
      </p:sp>
      <p:sp>
        <p:nvSpPr>
          <p:cNvPr id="117" name="Rounded Rectangle 116"/>
          <p:cNvSpPr/>
          <p:nvPr/>
        </p:nvSpPr>
        <p:spPr>
          <a:xfrm>
            <a:off x="4648200" y="1905000"/>
            <a:ext cx="3632313" cy="304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73487" y="5562600"/>
            <a:ext cx="3708513" cy="1077218"/>
          </a:xfrm>
          <a:prstGeom prst="rect">
            <a:avLst/>
          </a:prstGeom>
          <a:noFill/>
        </p:spPr>
        <p:txBody>
          <a:bodyPr wrap="square" rtlCol="0">
            <a:spAutoFit/>
          </a:bodyPr>
          <a:lstStyle/>
          <a:p>
            <a:pPr algn="ctr"/>
            <a:r>
              <a:rPr lang="en-US" sz="3200" dirty="0" smtClean="0">
                <a:solidFill>
                  <a:srgbClr val="FF0000"/>
                </a:solidFill>
              </a:rPr>
              <a:t>Depends only on transmitters</a:t>
            </a:r>
            <a:endParaRPr lang="en-US" sz="3200" dirty="0">
              <a:solidFill>
                <a:srgbClr val="FF0000"/>
              </a:solidFill>
            </a:endParaRPr>
          </a:p>
        </p:txBody>
      </p:sp>
    </p:spTree>
    <p:custDataLst>
      <p:tags r:id="rId1"/>
    </p:custDataLst>
    <p:extLst>
      <p:ext uri="{BB962C8B-B14F-4D97-AF65-F5344CB8AC3E}">
        <p14:creationId xmlns:p14="http://schemas.microsoft.com/office/powerpoint/2010/main" val="126369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2" grpId="0" animBg="1"/>
      <p:bldP spid="2" grpId="1" animBg="1"/>
      <p:bldP spid="116" grpId="0"/>
      <p:bldP spid="117" grpId="0" animBg="1"/>
      <p:bldP spid="3"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762000" y="2214514"/>
            <a:ext cx="278818" cy="2438400"/>
            <a:chOff x="2667000" y="4572000"/>
            <a:chExt cx="182880" cy="1143000"/>
          </a:xfrm>
        </p:grpSpPr>
        <p:cxnSp>
          <p:nvCxnSpPr>
            <p:cNvPr id="69" name="Straight Connector 6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867937" y="2214513"/>
            <a:ext cx="279511" cy="2443113"/>
            <a:chOff x="3322320" y="4572000"/>
            <a:chExt cx="182880" cy="1143000"/>
          </a:xfrm>
        </p:grpSpPr>
        <p:cxnSp>
          <p:nvCxnSpPr>
            <p:cNvPr id="74" name="Straight Connector 7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804434" y="2424734"/>
            <a:ext cx="1854995" cy="584775"/>
            <a:chOff x="7467600" y="2367897"/>
            <a:chExt cx="1854995" cy="584775"/>
          </a:xfrm>
        </p:grpSpPr>
        <p:sp>
          <p:nvSpPr>
            <p:cNvPr id="81" name="Rectangle 80"/>
            <p:cNvSpPr/>
            <p:nvPr/>
          </p:nvSpPr>
          <p:spPr>
            <a:xfrm>
              <a:off x="7467600" y="2367897"/>
              <a:ext cx="1854995"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n-US" sz="3200" b="1" baseline="30000" dirty="0" smtClean="0">
                  <a:latin typeface="Palatino Linotype" pitchFamily="18" charset="0"/>
                </a:rPr>
                <a:t>(</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82" name="Rectangle 81"/>
            <p:cNvSpPr/>
            <p:nvPr/>
          </p:nvSpPr>
          <p:spPr>
            <a:xfrm>
              <a:off x="8056850"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83" name="Rectangle 82"/>
            <p:cNvSpPr/>
            <p:nvPr/>
          </p:nvSpPr>
          <p:spPr>
            <a:xfrm>
              <a:off x="8688235" y="2525595"/>
              <a:ext cx="184731" cy="369332"/>
            </a:xfrm>
            <a:prstGeom prst="rect">
              <a:avLst/>
            </a:prstGeom>
          </p:spPr>
          <p:txBody>
            <a:bodyPr wrap="none">
              <a:spAutoFit/>
            </a:bodyPr>
            <a:lstStyle/>
            <a:p>
              <a:endParaRPr lang="en-US" b="1" dirty="0"/>
            </a:p>
          </p:txBody>
        </p:sp>
      </p:grpSp>
      <p:sp>
        <p:nvSpPr>
          <p:cNvPr id="93" name="Rectangle 92"/>
          <p:cNvSpPr/>
          <p:nvPr/>
        </p:nvSpPr>
        <p:spPr>
          <a:xfrm>
            <a:off x="3572550" y="24431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4" name="Rectangle 93"/>
          <p:cNvSpPr/>
          <p:nvPr/>
        </p:nvSpPr>
        <p:spPr>
          <a:xfrm>
            <a:off x="1066800" y="3890913"/>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49" name="Rectangle 48"/>
          <p:cNvSpPr/>
          <p:nvPr/>
        </p:nvSpPr>
        <p:spPr>
          <a:xfrm>
            <a:off x="4150549" y="2971800"/>
            <a:ext cx="569387" cy="646331"/>
          </a:xfrm>
          <a:prstGeom prst="rect">
            <a:avLst/>
          </a:prstGeom>
        </p:spPr>
        <p:txBody>
          <a:bodyPr wrap="none">
            <a:spAutoFit/>
          </a:bodyPr>
          <a:lstStyle/>
          <a:p>
            <a:r>
              <a:rPr lang="en-US" sz="3600" b="1" dirty="0" smtClean="0">
                <a:latin typeface="Palatino Linotype" pitchFamily="18" charset="0"/>
              </a:rPr>
              <a:t>H</a:t>
            </a:r>
            <a:endParaRPr lang="en-US" sz="3600" b="1" dirty="0"/>
          </a:p>
        </p:txBody>
      </p:sp>
      <p:sp>
        <p:nvSpPr>
          <p:cNvPr id="51" name="Title 1"/>
          <p:cNvSpPr>
            <a:spLocks noGrp="1"/>
          </p:cNvSpPr>
          <p:nvPr>
            <p:ph type="title"/>
          </p:nvPr>
        </p:nvSpPr>
        <p:spPr>
          <a:xfrm>
            <a:off x="0" y="76200"/>
            <a:ext cx="9144000" cy="1143000"/>
          </a:xfrm>
        </p:spPr>
        <p:txBody>
          <a:bodyPr>
            <a:normAutofit/>
          </a:bodyPr>
          <a:lstStyle/>
          <a:p>
            <a:r>
              <a:rPr lang="en-US" b="1" dirty="0" smtClean="0">
                <a:solidFill>
                  <a:srgbClr val="0070C0"/>
                </a:solidFill>
              </a:rPr>
              <a:t>Decomposing </a:t>
            </a:r>
            <a:r>
              <a:rPr lang="en-US" b="1" dirty="0" smtClean="0">
                <a:solidFill>
                  <a:srgbClr val="0070C0"/>
                </a:solidFill>
                <a:latin typeface="Palatino Linotype" pitchFamily="18" charset="0"/>
              </a:rPr>
              <a:t>H(t)</a:t>
            </a:r>
            <a:endParaRPr lang="en-US" b="1" dirty="0">
              <a:solidFill>
                <a:srgbClr val="0070C0"/>
              </a:solidFill>
              <a:latin typeface="Palatino Linotype" pitchFamily="18" charset="0"/>
            </a:endParaRPr>
          </a:p>
        </p:txBody>
      </p:sp>
      <p:sp>
        <p:nvSpPr>
          <p:cNvPr id="53" name="Rectangle 52"/>
          <p:cNvSpPr/>
          <p:nvPr/>
        </p:nvSpPr>
        <p:spPr>
          <a:xfrm>
            <a:off x="1941924" y="2590800"/>
            <a:ext cx="465192" cy="369332"/>
          </a:xfrm>
          <a:prstGeom prst="rect">
            <a:avLst/>
          </a:prstGeom>
        </p:spPr>
        <p:txBody>
          <a:bodyPr wrap="none">
            <a:spAutoFit/>
          </a:bodyPr>
          <a:lstStyle/>
          <a:p>
            <a:r>
              <a:rPr lang="en-US" b="1" dirty="0" smtClean="0">
                <a:latin typeface="Palatino Linotype" pitchFamily="18" charset="0"/>
              </a:rPr>
              <a:t>R</a:t>
            </a:r>
            <a:r>
              <a:rPr lang="en-US" b="1" dirty="0">
                <a:latin typeface="Palatino Linotype" pitchFamily="18" charset="0"/>
              </a:rPr>
              <a:t>1</a:t>
            </a:r>
            <a:endParaRPr lang="en-US" b="1" dirty="0"/>
          </a:p>
        </p:txBody>
      </p:sp>
      <p:grpSp>
        <p:nvGrpSpPr>
          <p:cNvPr id="56" name="Group 55"/>
          <p:cNvGrpSpPr/>
          <p:nvPr/>
        </p:nvGrpSpPr>
        <p:grpSpPr>
          <a:xfrm>
            <a:off x="2336005" y="3911025"/>
            <a:ext cx="1854995" cy="584775"/>
            <a:chOff x="7467600" y="2367897"/>
            <a:chExt cx="1854995" cy="584775"/>
          </a:xfrm>
        </p:grpSpPr>
        <p:sp>
          <p:nvSpPr>
            <p:cNvPr id="57" name="Rectangle 56"/>
            <p:cNvSpPr/>
            <p:nvPr/>
          </p:nvSpPr>
          <p:spPr>
            <a:xfrm>
              <a:off x="7467600" y="2367897"/>
              <a:ext cx="1854995"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n-US" sz="3200" b="1" baseline="30000" dirty="0" smtClean="0">
                  <a:latin typeface="Palatino Linotype" pitchFamily="18" charset="0"/>
                </a:rPr>
                <a:t>(</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58" name="Rectangle 57"/>
            <p:cNvSpPr/>
            <p:nvPr/>
          </p:nvSpPr>
          <p:spPr>
            <a:xfrm>
              <a:off x="8056850"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60" name="Rectangle 59"/>
            <p:cNvSpPr/>
            <p:nvPr/>
          </p:nvSpPr>
          <p:spPr>
            <a:xfrm>
              <a:off x="8688235" y="2525595"/>
              <a:ext cx="184731" cy="369332"/>
            </a:xfrm>
            <a:prstGeom prst="rect">
              <a:avLst/>
            </a:prstGeom>
          </p:spPr>
          <p:txBody>
            <a:bodyPr wrap="none">
              <a:spAutoFit/>
            </a:bodyPr>
            <a:lstStyle/>
            <a:p>
              <a:endParaRPr lang="en-US" b="1" dirty="0"/>
            </a:p>
          </p:txBody>
        </p:sp>
      </p:grpSp>
      <p:sp>
        <p:nvSpPr>
          <p:cNvPr id="61" name="Rectangle 60"/>
          <p:cNvSpPr/>
          <p:nvPr/>
        </p:nvSpPr>
        <p:spPr>
          <a:xfrm>
            <a:off x="3473495" y="4077091"/>
            <a:ext cx="465192" cy="369332"/>
          </a:xfrm>
          <a:prstGeom prst="rect">
            <a:avLst/>
          </a:prstGeom>
        </p:spPr>
        <p:txBody>
          <a:bodyPr wrap="none">
            <a:spAutoFit/>
          </a:bodyPr>
          <a:lstStyle/>
          <a:p>
            <a:r>
              <a:rPr lang="en-US" b="1" dirty="0" smtClean="0">
                <a:latin typeface="Palatino Linotype" pitchFamily="18" charset="0"/>
              </a:rPr>
              <a:t>R2</a:t>
            </a:r>
            <a:endParaRPr lang="en-US" b="1" dirty="0"/>
          </a:p>
        </p:txBody>
      </p:sp>
      <p:grpSp>
        <p:nvGrpSpPr>
          <p:cNvPr id="62" name="Group 61"/>
          <p:cNvGrpSpPr/>
          <p:nvPr/>
        </p:nvGrpSpPr>
        <p:grpSpPr>
          <a:xfrm>
            <a:off x="4800600" y="2219228"/>
            <a:ext cx="278818" cy="2438400"/>
            <a:chOff x="2667000" y="4572000"/>
            <a:chExt cx="182880" cy="1143000"/>
          </a:xfrm>
        </p:grpSpPr>
        <p:cxnSp>
          <p:nvCxnSpPr>
            <p:cNvPr id="72" name="Straight Connector 71"/>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7906537" y="2219227"/>
            <a:ext cx="279511" cy="2443113"/>
            <a:chOff x="3322320" y="4572000"/>
            <a:chExt cx="182880" cy="1143000"/>
          </a:xfrm>
        </p:grpSpPr>
        <p:cxnSp>
          <p:nvCxnSpPr>
            <p:cNvPr id="84" name="Straight Connector 8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7611150" y="24478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105" name="Rectangle 104"/>
          <p:cNvSpPr/>
          <p:nvPr/>
        </p:nvSpPr>
        <p:spPr>
          <a:xfrm>
            <a:off x="5105400" y="38956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grpSp>
        <p:nvGrpSpPr>
          <p:cNvPr id="109" name="Group 108"/>
          <p:cNvGrpSpPr/>
          <p:nvPr/>
        </p:nvGrpSpPr>
        <p:grpSpPr>
          <a:xfrm>
            <a:off x="6374605" y="3915739"/>
            <a:ext cx="1854995" cy="584775"/>
            <a:chOff x="7467600" y="2367897"/>
            <a:chExt cx="1854995" cy="584775"/>
          </a:xfrm>
        </p:grpSpPr>
        <p:sp>
          <p:nvSpPr>
            <p:cNvPr id="110" name="Rectangle 109"/>
            <p:cNvSpPr/>
            <p:nvPr/>
          </p:nvSpPr>
          <p:spPr>
            <a:xfrm>
              <a:off x="7467600" y="2367897"/>
              <a:ext cx="1854995"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n-US" sz="3200" b="1" baseline="30000" dirty="0" smtClean="0">
                  <a:latin typeface="Palatino Linotype" pitchFamily="18" charset="0"/>
                </a:rPr>
                <a:t>(</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111" name="Rectangle 110"/>
            <p:cNvSpPr/>
            <p:nvPr/>
          </p:nvSpPr>
          <p:spPr>
            <a:xfrm>
              <a:off x="8056850" y="2531252"/>
              <a:ext cx="453970" cy="369332"/>
            </a:xfrm>
            <a:prstGeom prst="rect">
              <a:avLst/>
            </a:prstGeom>
          </p:spPr>
          <p:txBody>
            <a:bodyPr wrap="none">
              <a:spAutoFit/>
            </a:bodyPr>
            <a:lstStyle/>
            <a:p>
              <a:r>
                <a:rPr lang="en-US" b="1" dirty="0" smtClean="0">
                  <a:latin typeface="Palatino Linotype" pitchFamily="18" charset="0"/>
                </a:rPr>
                <a:t>T</a:t>
              </a:r>
              <a:r>
                <a:rPr lang="en-US" b="1" dirty="0">
                  <a:latin typeface="Palatino Linotype" pitchFamily="18" charset="0"/>
                </a:rPr>
                <a:t>2</a:t>
              </a:r>
              <a:endParaRPr lang="en-US" b="1" dirty="0"/>
            </a:p>
          </p:txBody>
        </p:sp>
        <p:sp>
          <p:nvSpPr>
            <p:cNvPr id="112" name="Rectangle 111"/>
            <p:cNvSpPr/>
            <p:nvPr/>
          </p:nvSpPr>
          <p:spPr>
            <a:xfrm>
              <a:off x="8688235" y="2525595"/>
              <a:ext cx="184731" cy="369332"/>
            </a:xfrm>
            <a:prstGeom prst="rect">
              <a:avLst/>
            </a:prstGeom>
          </p:spPr>
          <p:txBody>
            <a:bodyPr wrap="none">
              <a:spAutoFit/>
            </a:bodyPr>
            <a:lstStyle/>
            <a:p>
              <a:endParaRPr lang="en-US" b="1" dirty="0"/>
            </a:p>
          </p:txBody>
        </p:sp>
      </p:grpSp>
      <p:sp>
        <p:nvSpPr>
          <p:cNvPr id="113" name="Rectangle 112"/>
          <p:cNvSpPr/>
          <p:nvPr/>
        </p:nvSpPr>
        <p:spPr>
          <a:xfrm>
            <a:off x="7512095" y="4081805"/>
            <a:ext cx="453970" cy="369332"/>
          </a:xfrm>
          <a:prstGeom prst="rect">
            <a:avLst/>
          </a:prstGeom>
        </p:spPr>
        <p:txBody>
          <a:bodyPr wrap="none">
            <a:spAutoFit/>
          </a:bodyPr>
          <a:lstStyle/>
          <a:p>
            <a:r>
              <a:rPr lang="en-US" b="1" dirty="0" smtClean="0">
                <a:latin typeface="Palatino Linotype" pitchFamily="18" charset="0"/>
              </a:rPr>
              <a:t>T</a:t>
            </a:r>
            <a:r>
              <a:rPr lang="en-US" b="1" dirty="0">
                <a:latin typeface="Palatino Linotype" pitchFamily="18" charset="0"/>
              </a:rPr>
              <a:t>1</a:t>
            </a:r>
            <a:endParaRPr lang="en-US" b="1" dirty="0"/>
          </a:p>
        </p:txBody>
      </p:sp>
      <p:sp>
        <p:nvSpPr>
          <p:cNvPr id="114" name="Rectangle 113"/>
          <p:cNvSpPr/>
          <p:nvPr/>
        </p:nvSpPr>
        <p:spPr>
          <a:xfrm>
            <a:off x="5029200" y="2453798"/>
            <a:ext cx="389850" cy="584775"/>
          </a:xfrm>
          <a:prstGeom prst="rect">
            <a:avLst/>
          </a:prstGeom>
        </p:spPr>
        <p:txBody>
          <a:bodyPr wrap="none">
            <a:spAutoFit/>
          </a:bodyPr>
          <a:lstStyle/>
          <a:p>
            <a:r>
              <a:rPr lang="en-US" sz="3200" dirty="0" smtClean="0">
                <a:latin typeface="Palatino Linotype" pitchFamily="18" charset="0"/>
              </a:rPr>
              <a:t>1</a:t>
            </a:r>
            <a:endParaRPr lang="en-US" sz="3200" baseline="30000" dirty="0"/>
          </a:p>
        </p:txBody>
      </p:sp>
      <p:sp>
        <p:nvSpPr>
          <p:cNvPr id="115" name="Rectangle 114"/>
          <p:cNvSpPr/>
          <p:nvPr/>
        </p:nvSpPr>
        <p:spPr>
          <a:xfrm>
            <a:off x="1981200" y="5029200"/>
            <a:ext cx="976549" cy="646331"/>
          </a:xfrm>
          <a:prstGeom prst="rect">
            <a:avLst/>
          </a:prstGeom>
        </p:spPr>
        <p:txBody>
          <a:bodyPr wrap="none">
            <a:spAutoFit/>
          </a:bodyPr>
          <a:lstStyle/>
          <a:p>
            <a:r>
              <a:rPr lang="en-US" sz="3600" b="1" dirty="0" smtClean="0">
                <a:latin typeface="Palatino Linotype" pitchFamily="18" charset="0"/>
              </a:rPr>
              <a:t>R(t)</a:t>
            </a:r>
            <a:endParaRPr lang="en-US" sz="3600" b="1" dirty="0"/>
          </a:p>
        </p:txBody>
      </p:sp>
      <p:sp>
        <p:nvSpPr>
          <p:cNvPr id="116" name="Rectangle 115"/>
          <p:cNvSpPr/>
          <p:nvPr/>
        </p:nvSpPr>
        <p:spPr>
          <a:xfrm>
            <a:off x="6019800" y="5029200"/>
            <a:ext cx="954107" cy="646331"/>
          </a:xfrm>
          <a:prstGeom prst="rect">
            <a:avLst/>
          </a:prstGeom>
        </p:spPr>
        <p:txBody>
          <a:bodyPr wrap="none">
            <a:spAutoFit/>
          </a:bodyPr>
          <a:lstStyle/>
          <a:p>
            <a:r>
              <a:rPr lang="en-US" sz="3600" b="1" dirty="0">
                <a:latin typeface="Palatino Linotype" pitchFamily="18" charset="0"/>
              </a:rPr>
              <a:t>T</a:t>
            </a:r>
            <a:r>
              <a:rPr lang="en-US" sz="3600" b="1" dirty="0" smtClean="0">
                <a:latin typeface="Palatino Linotype" pitchFamily="18" charset="0"/>
              </a:rPr>
              <a:t>(t)</a:t>
            </a:r>
            <a:endParaRPr lang="en-US" sz="3600" b="1" dirty="0"/>
          </a:p>
        </p:txBody>
      </p:sp>
      <p:sp>
        <p:nvSpPr>
          <p:cNvPr id="45" name="Rectangle 44"/>
          <p:cNvSpPr/>
          <p:nvPr/>
        </p:nvSpPr>
        <p:spPr>
          <a:xfrm>
            <a:off x="2883606" y="5867400"/>
            <a:ext cx="3669594" cy="646331"/>
          </a:xfrm>
          <a:prstGeom prst="rect">
            <a:avLst/>
          </a:prstGeom>
          <a:solidFill>
            <a:schemeClr val="bg1"/>
          </a:solidFill>
        </p:spPr>
        <p:txBody>
          <a:bodyPr wrap="none">
            <a:spAutoFit/>
          </a:bodyPr>
          <a:lstStyle/>
          <a:p>
            <a:r>
              <a:rPr lang="en-US" sz="3600" b="1" dirty="0" smtClean="0">
                <a:latin typeface="Palatino Linotype" pitchFamily="18" charset="0"/>
              </a:rPr>
              <a:t>H(t) = R(t).H.T(t)</a:t>
            </a:r>
            <a:endParaRPr lang="en-US" sz="3600" b="1" dirty="0"/>
          </a:p>
        </p:txBody>
      </p:sp>
    </p:spTree>
    <p:custDataLst>
      <p:tags r:id="rId1"/>
    </p:custDataLst>
    <p:extLst>
      <p:ext uri="{BB962C8B-B14F-4D97-AF65-F5344CB8AC3E}">
        <p14:creationId xmlns:p14="http://schemas.microsoft.com/office/powerpoint/2010/main" val="2925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800" b="1" dirty="0" err="1" smtClean="0">
                <a:solidFill>
                  <a:srgbClr val="0070C0"/>
                </a:solidFill>
              </a:rPr>
              <a:t>Beamforming</a:t>
            </a:r>
            <a:r>
              <a:rPr lang="en-US" sz="3800" b="1" dirty="0" smtClean="0">
                <a:solidFill>
                  <a:srgbClr val="0070C0"/>
                </a:solidFill>
              </a:rPr>
              <a:t> with Different Oscillators</a:t>
            </a:r>
            <a:endParaRPr lang="en-US" sz="3800" b="1" dirty="0">
              <a:solidFill>
                <a:srgbClr val="0070C0"/>
              </a:solidFill>
            </a:endParaRPr>
          </a:p>
        </p:txBody>
      </p:sp>
      <p:sp>
        <p:nvSpPr>
          <p:cNvPr id="25" name="Rectangle 24"/>
          <p:cNvSpPr/>
          <p:nvPr/>
        </p:nvSpPr>
        <p:spPr>
          <a:xfrm>
            <a:off x="6204187" y="1524000"/>
            <a:ext cx="904415" cy="584775"/>
          </a:xfrm>
          <a:prstGeom prst="rect">
            <a:avLst/>
          </a:prstGeom>
        </p:spPr>
        <p:txBody>
          <a:bodyPr wrap="none">
            <a:spAutoFit/>
          </a:bodyPr>
          <a:lstStyle/>
          <a:p>
            <a:r>
              <a:rPr lang="en-US" sz="3200" dirty="0" smtClean="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26" name="Rectangle 25"/>
          <p:cNvSpPr/>
          <p:nvPr/>
        </p:nvSpPr>
        <p:spPr>
          <a:xfrm>
            <a:off x="4074349" y="1870748"/>
            <a:ext cx="1031051" cy="646331"/>
          </a:xfrm>
          <a:prstGeom prst="rect">
            <a:avLst/>
          </a:prstGeom>
        </p:spPr>
        <p:txBody>
          <a:bodyPr wrap="none">
            <a:spAutoFit/>
          </a:bodyPr>
          <a:lstStyle/>
          <a:p>
            <a:r>
              <a:rPr lang="en-US" sz="3600" b="1" dirty="0" smtClean="0">
                <a:latin typeface="Palatino Linotype" pitchFamily="18" charset="0"/>
              </a:rPr>
              <a:t>H(t)</a:t>
            </a:r>
            <a:endParaRPr lang="en-US" sz="3600" b="1" dirty="0"/>
          </a:p>
        </p:txBody>
      </p:sp>
      <p:grpSp>
        <p:nvGrpSpPr>
          <p:cNvPr id="27" name="Group 26"/>
          <p:cNvGrpSpPr/>
          <p:nvPr/>
        </p:nvGrpSpPr>
        <p:grpSpPr>
          <a:xfrm>
            <a:off x="1990627" y="1651575"/>
            <a:ext cx="182880" cy="1143000"/>
            <a:chOff x="2667000" y="4572000"/>
            <a:chExt cx="182880" cy="1143000"/>
          </a:xfrm>
        </p:grpSpPr>
        <p:cxnSp>
          <p:nvCxnSpPr>
            <p:cNvPr id="28" name="Straight Connector 27"/>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865120" y="1651575"/>
            <a:ext cx="182880" cy="1143000"/>
            <a:chOff x="3322320" y="4572000"/>
            <a:chExt cx="182880" cy="1143000"/>
          </a:xfrm>
        </p:grpSpPr>
        <p:cxnSp>
          <p:nvCxnSpPr>
            <p:cNvPr id="32" name="Straight Connector 3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2127879" y="1524000"/>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36" name="Rectangle 35"/>
          <p:cNvSpPr/>
          <p:nvPr/>
        </p:nvSpPr>
        <p:spPr>
          <a:xfrm>
            <a:off x="2143027" y="2133600"/>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37" name="Rectangle 36"/>
          <p:cNvSpPr/>
          <p:nvPr/>
        </p:nvSpPr>
        <p:spPr>
          <a:xfrm>
            <a:off x="3115350" y="1905000"/>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38" name="Straight Connector 37"/>
          <p:cNvCxnSpPr/>
          <p:nvPr/>
        </p:nvCxnSpPr>
        <p:spPr>
          <a:xfrm>
            <a:off x="6066935" y="1651575"/>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066935" y="1651575"/>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66935" y="2785148"/>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979920" y="1651575"/>
            <a:ext cx="182880" cy="1143000"/>
            <a:chOff x="5884055" y="4429027"/>
            <a:chExt cx="182880" cy="1143000"/>
          </a:xfrm>
        </p:grpSpPr>
        <p:cxnSp>
          <p:nvCxnSpPr>
            <p:cNvPr id="42" name="Straight Connector 41"/>
            <p:cNvCxnSpPr/>
            <p:nvPr/>
          </p:nvCxnSpPr>
          <p:spPr>
            <a:xfrm>
              <a:off x="5884055" y="4429027"/>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066935" y="4429027"/>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84055" y="55626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6219335" y="2133600"/>
            <a:ext cx="904415" cy="584775"/>
          </a:xfrm>
          <a:prstGeom prst="rect">
            <a:avLst/>
          </a:prstGeom>
        </p:spPr>
        <p:txBody>
          <a:bodyPr wrap="none">
            <a:spAutoFit/>
          </a:bodyPr>
          <a:lstStyle/>
          <a:p>
            <a:r>
              <a:rPr lang="en-US" sz="3200" dirty="0" smtClean="0">
                <a:latin typeface="Palatino Linotype" pitchFamily="18" charset="0"/>
              </a:rPr>
              <a:t>s</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47" name="Rectangle 46"/>
          <p:cNvSpPr/>
          <p:nvPr/>
        </p:nvSpPr>
        <p:spPr>
          <a:xfrm>
            <a:off x="3429656" y="1868269"/>
            <a:ext cx="2361544" cy="646331"/>
          </a:xfrm>
          <a:prstGeom prst="rect">
            <a:avLst/>
          </a:prstGeom>
          <a:solidFill>
            <a:schemeClr val="bg1"/>
          </a:solidFill>
        </p:spPr>
        <p:txBody>
          <a:bodyPr wrap="none">
            <a:spAutoFit/>
          </a:bodyPr>
          <a:lstStyle/>
          <a:p>
            <a:r>
              <a:rPr lang="en-US" sz="3600" b="1" dirty="0" smtClean="0">
                <a:latin typeface="Palatino Linotype" pitchFamily="18" charset="0"/>
              </a:rPr>
              <a:t>R(t).H.T(t)</a:t>
            </a:r>
            <a:endParaRPr lang="en-US" sz="3600" b="1" dirty="0"/>
          </a:p>
        </p:txBody>
      </p:sp>
      <p:sp>
        <p:nvSpPr>
          <p:cNvPr id="90" name="Rectangle 89"/>
          <p:cNvSpPr/>
          <p:nvPr/>
        </p:nvSpPr>
        <p:spPr>
          <a:xfrm>
            <a:off x="2118452" y="3834825"/>
            <a:ext cx="904415" cy="584775"/>
          </a:xfrm>
          <a:prstGeom prst="rect">
            <a:avLst/>
          </a:prstGeom>
        </p:spPr>
        <p:txBody>
          <a:bodyPr wrap="none">
            <a:spAutoFit/>
          </a:bodyPr>
          <a:lstStyle/>
          <a:p>
            <a:r>
              <a:rPr lang="en-US" sz="3200" dirty="0" smtClean="0">
                <a:solidFill>
                  <a:srgbClr val="0070C0"/>
                </a:solidFill>
                <a:latin typeface="Palatino Linotype" pitchFamily="18" charset="0"/>
              </a:rPr>
              <a:t>s</a:t>
            </a:r>
            <a:r>
              <a:rPr lang="en-US" sz="3200" b="1" baseline="-25000" dirty="0" smtClean="0">
                <a:solidFill>
                  <a:srgbClr val="0070C0"/>
                </a:solidFill>
                <a:latin typeface="Palatino Linotype" pitchFamily="18" charset="0"/>
              </a:rPr>
              <a:t>1</a:t>
            </a:r>
            <a:r>
              <a:rPr lang="en-US" sz="3200" dirty="0" smtClean="0">
                <a:solidFill>
                  <a:srgbClr val="0070C0"/>
                </a:solidFill>
                <a:latin typeface="Palatino Linotype" pitchFamily="18" charset="0"/>
              </a:rPr>
              <a:t>(t)</a:t>
            </a:r>
            <a:endParaRPr lang="en-US" sz="3200" dirty="0">
              <a:solidFill>
                <a:srgbClr val="0070C0"/>
              </a:solidFill>
            </a:endParaRPr>
          </a:p>
        </p:txBody>
      </p:sp>
      <p:grpSp>
        <p:nvGrpSpPr>
          <p:cNvPr id="91" name="Group 90"/>
          <p:cNvGrpSpPr/>
          <p:nvPr/>
        </p:nvGrpSpPr>
        <p:grpSpPr>
          <a:xfrm>
            <a:off x="1981200" y="3962400"/>
            <a:ext cx="182880" cy="1143000"/>
            <a:chOff x="1981200" y="3962400"/>
            <a:chExt cx="182880" cy="1143000"/>
          </a:xfrm>
        </p:grpSpPr>
        <p:cxnSp>
          <p:nvCxnSpPr>
            <p:cNvPr id="92" name="Straight Connector 91"/>
            <p:cNvCxnSpPr/>
            <p:nvPr/>
          </p:nvCxnSpPr>
          <p:spPr>
            <a:xfrm>
              <a:off x="1981200"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981200"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981200"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2894185" y="3962400"/>
            <a:ext cx="182880" cy="1143000"/>
            <a:chOff x="5884055" y="4429027"/>
            <a:chExt cx="182880" cy="1143000"/>
          </a:xfrm>
        </p:grpSpPr>
        <p:cxnSp>
          <p:nvCxnSpPr>
            <p:cNvPr id="96" name="Straight Connector 95"/>
            <p:cNvCxnSpPr/>
            <p:nvPr/>
          </p:nvCxnSpPr>
          <p:spPr>
            <a:xfrm>
              <a:off x="5884055" y="4429027"/>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066935" y="4429027"/>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884055" y="55626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2133600" y="4444425"/>
            <a:ext cx="904415" cy="584775"/>
          </a:xfrm>
          <a:prstGeom prst="rect">
            <a:avLst/>
          </a:prstGeom>
        </p:spPr>
        <p:txBody>
          <a:bodyPr wrap="none">
            <a:spAutoFit/>
          </a:bodyPr>
          <a:lstStyle/>
          <a:p>
            <a:r>
              <a:rPr lang="en-US" sz="3200" dirty="0" smtClean="0">
                <a:solidFill>
                  <a:srgbClr val="0070C0"/>
                </a:solidFill>
                <a:latin typeface="Palatino Linotype" pitchFamily="18" charset="0"/>
              </a:rPr>
              <a:t>s</a:t>
            </a:r>
            <a:r>
              <a:rPr lang="en-US" sz="3200" b="1" baseline="-25000" dirty="0" smtClean="0">
                <a:solidFill>
                  <a:srgbClr val="0070C0"/>
                </a:solidFill>
                <a:latin typeface="Palatino Linotype" pitchFamily="18" charset="0"/>
              </a:rPr>
              <a:t>2</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100" name="Rectangle 99"/>
          <p:cNvSpPr/>
          <p:nvPr/>
        </p:nvSpPr>
        <p:spPr>
          <a:xfrm>
            <a:off x="3124200" y="4191000"/>
            <a:ext cx="389850" cy="584775"/>
          </a:xfrm>
          <a:prstGeom prst="rect">
            <a:avLst/>
          </a:prstGeom>
        </p:spPr>
        <p:txBody>
          <a:bodyPr wrap="none">
            <a:spAutoFit/>
          </a:bodyPr>
          <a:lstStyle/>
          <a:p>
            <a:r>
              <a:rPr lang="en-US" sz="3200" dirty="0">
                <a:solidFill>
                  <a:srgbClr val="0070C0"/>
                </a:solidFill>
                <a:latin typeface="Palatino Linotype" pitchFamily="18" charset="0"/>
              </a:rPr>
              <a:t>=</a:t>
            </a:r>
            <a:endParaRPr lang="en-US" sz="3200" dirty="0">
              <a:solidFill>
                <a:srgbClr val="0070C0"/>
              </a:solidFill>
            </a:endParaRPr>
          </a:p>
        </p:txBody>
      </p:sp>
      <p:grpSp>
        <p:nvGrpSpPr>
          <p:cNvPr id="101" name="Group 100"/>
          <p:cNvGrpSpPr/>
          <p:nvPr/>
        </p:nvGrpSpPr>
        <p:grpSpPr>
          <a:xfrm>
            <a:off x="5459517" y="3962400"/>
            <a:ext cx="182880" cy="1143000"/>
            <a:chOff x="5459517" y="3962400"/>
            <a:chExt cx="182880" cy="1143000"/>
          </a:xfrm>
        </p:grpSpPr>
        <p:cxnSp>
          <p:nvCxnSpPr>
            <p:cNvPr id="102" name="Straight Connector 101"/>
            <p:cNvCxnSpPr/>
            <p:nvPr/>
          </p:nvCxnSpPr>
          <p:spPr>
            <a:xfrm>
              <a:off x="5459517"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459517"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459517"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6343437" y="3962400"/>
            <a:ext cx="182880" cy="1143000"/>
            <a:chOff x="6343437" y="3962400"/>
            <a:chExt cx="182880" cy="1143000"/>
          </a:xfrm>
        </p:grpSpPr>
        <p:cxnSp>
          <p:nvCxnSpPr>
            <p:cNvPr id="106" name="Straight Connector 105"/>
            <p:cNvCxnSpPr/>
            <p:nvPr/>
          </p:nvCxnSpPr>
          <p:spPr>
            <a:xfrm>
              <a:off x="6343437"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526317"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343437"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109" name="Rectangle 108"/>
          <p:cNvSpPr/>
          <p:nvPr/>
        </p:nvSpPr>
        <p:spPr>
          <a:xfrm>
            <a:off x="5596769" y="3834825"/>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1</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110" name="Rectangle 109"/>
          <p:cNvSpPr/>
          <p:nvPr/>
        </p:nvSpPr>
        <p:spPr>
          <a:xfrm>
            <a:off x="5611917" y="4444425"/>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2</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111" name="Rectangle 110"/>
          <p:cNvSpPr/>
          <p:nvPr/>
        </p:nvSpPr>
        <p:spPr>
          <a:xfrm>
            <a:off x="4593036" y="4200427"/>
            <a:ext cx="825867" cy="646331"/>
          </a:xfrm>
          <a:prstGeom prst="rect">
            <a:avLst/>
          </a:prstGeom>
          <a:ln>
            <a:noFill/>
          </a:ln>
        </p:spPr>
        <p:txBody>
          <a:bodyPr wrap="none">
            <a:spAutoFit/>
          </a:bodyPr>
          <a:lstStyle/>
          <a:p>
            <a:r>
              <a:rPr lang="en-US" sz="3600" b="1" dirty="0" smtClean="0">
                <a:solidFill>
                  <a:srgbClr val="0070C0"/>
                </a:solidFill>
                <a:latin typeface="Palatino Linotype" pitchFamily="18" charset="0"/>
              </a:rPr>
              <a:t>H</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112" name="Rectangle 111"/>
          <p:cNvSpPr/>
          <p:nvPr/>
        </p:nvSpPr>
        <p:spPr>
          <a:xfrm>
            <a:off x="3590827" y="4200427"/>
            <a:ext cx="1210588" cy="646331"/>
          </a:xfrm>
          <a:prstGeom prst="rect">
            <a:avLst/>
          </a:prstGeom>
        </p:spPr>
        <p:txBody>
          <a:bodyPr wrap="none">
            <a:spAutoFit/>
          </a:bodyPr>
          <a:lstStyle/>
          <a:p>
            <a:r>
              <a:rPr lang="en-US" sz="3600" b="1" dirty="0">
                <a:solidFill>
                  <a:srgbClr val="0070C0"/>
                </a:solidFill>
                <a:latin typeface="Palatino Linotype" pitchFamily="18" charset="0"/>
              </a:rPr>
              <a:t>T</a:t>
            </a:r>
            <a:r>
              <a:rPr lang="en-US" sz="3600" b="1" dirty="0" smtClean="0">
                <a:solidFill>
                  <a:srgbClr val="0070C0"/>
                </a:solidFill>
                <a:latin typeface="Palatino Linotype" pitchFamily="18" charset="0"/>
              </a:rPr>
              <a:t>(t)</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Tree>
    <p:custDataLst>
      <p:tags r:id="rId1"/>
    </p:custDataLst>
    <p:extLst>
      <p:ext uri="{BB962C8B-B14F-4D97-AF65-F5344CB8AC3E}">
        <p14:creationId xmlns:p14="http://schemas.microsoft.com/office/powerpoint/2010/main" val="231639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90" grpId="0"/>
      <p:bldP spid="99" grpId="0"/>
      <p:bldP spid="100" grpId="0"/>
      <p:bldP spid="109" grpId="0"/>
      <p:bldP spid="110" grpId="0"/>
      <p:bldP spid="111" grpId="0"/>
      <p:bldP spid="1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5947086" y="1736194"/>
            <a:ext cx="685800" cy="473606"/>
          </a:xfrm>
          <a:prstGeom prst="rect">
            <a:avLst/>
          </a:prstGeom>
          <a:solidFill>
            <a:srgbClr val="F7E001"/>
          </a:solidFill>
          <a:ln>
            <a:solidFill>
              <a:srgbClr val="F7E0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63" name="Object 7"/>
          <p:cNvGraphicFramePr>
            <a:graphicFrameLocks/>
          </p:cNvGraphicFramePr>
          <p:nvPr/>
        </p:nvGraphicFramePr>
        <p:xfrm>
          <a:off x="4119563" y="1752600"/>
          <a:ext cx="2381250" cy="441325"/>
        </p:xfrm>
        <a:graphic>
          <a:graphicData uri="http://schemas.openxmlformats.org/presentationml/2006/ole">
            <mc:AlternateContent xmlns:mc="http://schemas.openxmlformats.org/markup-compatibility/2006">
              <mc:Choice xmlns:v="urn:schemas-microsoft-com:vml" Requires="v">
                <p:oleObj spid="_x0000_s2232" name="Equation" r:id="rId5" imgW="952500" imgH="177800" progId="Equation.3">
                  <p:embed/>
                </p:oleObj>
              </mc:Choice>
              <mc:Fallback>
                <p:oleObj name="Equation" r:id="rId5" imgW="952500" imgH="1778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9563" y="1752600"/>
                        <a:ext cx="23812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3"/>
          <p:cNvSpPr/>
          <p:nvPr/>
        </p:nvSpPr>
        <p:spPr>
          <a:xfrm>
            <a:off x="4119563" y="1812394"/>
            <a:ext cx="1062037" cy="473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5913155" y="1688148"/>
            <a:ext cx="731725" cy="5694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4897357" y="1795988"/>
            <a:ext cx="1184593" cy="4642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Interference Nulling</a:t>
            </a:r>
            <a:endParaRPr lang="en-US" dirty="0"/>
          </a:p>
        </p:txBody>
      </p:sp>
      <p:sp>
        <p:nvSpPr>
          <p:cNvPr id="52" name="Content Placeholder 51"/>
          <p:cNvSpPr>
            <a:spLocks noGrp="1"/>
          </p:cNvSpPr>
          <p:nvPr>
            <p:ph idx="1"/>
          </p:nvPr>
        </p:nvSpPr>
        <p:spPr>
          <a:xfrm>
            <a:off x="381000" y="4191000"/>
            <a:ext cx="8686800" cy="2514600"/>
          </a:xfrm>
        </p:spPr>
        <p:txBody>
          <a:bodyPr>
            <a:normAutofit fontScale="92500" lnSpcReduction="20000"/>
          </a:bodyPr>
          <a:lstStyle/>
          <a:p>
            <a:pPr lvl="0">
              <a:defRPr/>
            </a:pPr>
            <a:r>
              <a:rPr lang="en-US" sz="2800" dirty="0" smtClean="0">
                <a:latin typeface="Trebuchet MS"/>
                <a:cs typeface="Trebuchet MS"/>
              </a:rPr>
              <a:t>Signals cancel each other at Alice’s receiver</a:t>
            </a:r>
          </a:p>
          <a:p>
            <a:pPr lvl="0">
              <a:spcBef>
                <a:spcPts val="1800"/>
              </a:spcBef>
              <a:defRPr/>
            </a:pPr>
            <a:r>
              <a:rPr lang="en-US" sz="2800" dirty="0" smtClean="0">
                <a:latin typeface="Trebuchet MS"/>
                <a:cs typeface="Trebuchet MS"/>
              </a:rPr>
              <a:t>Signals don’t cancel each other at Bob’s receiver</a:t>
            </a:r>
          </a:p>
          <a:p>
            <a:pPr lvl="1">
              <a:spcBef>
                <a:spcPts val="1800"/>
              </a:spcBef>
              <a:defRPr/>
            </a:pPr>
            <a:r>
              <a:rPr lang="en-US" dirty="0" smtClean="0">
                <a:latin typeface="Trebuchet MS"/>
                <a:cs typeface="Trebuchet MS"/>
              </a:rPr>
              <a:t>Because channels are </a:t>
            </a:r>
            <a:r>
              <a:rPr lang="en-US" dirty="0" smtClean="0">
                <a:latin typeface="Trebuchet MS"/>
                <a:cs typeface="Trebuchet MS"/>
              </a:rPr>
              <a:t>different</a:t>
            </a:r>
          </a:p>
          <a:p>
            <a:pPr>
              <a:spcBef>
                <a:spcPts val="1800"/>
              </a:spcBef>
              <a:defRPr/>
            </a:pPr>
            <a:r>
              <a:rPr lang="en-US" sz="2800" dirty="0" smtClean="0">
                <a:latin typeface="Trebuchet MS"/>
                <a:cs typeface="Trebuchet MS"/>
              </a:rPr>
              <a:t>Bob’s sender learns channels </a:t>
            </a:r>
            <a:r>
              <a:rPr lang="en-US" sz="2800" dirty="0" smtClean="0">
                <a:latin typeface="Trebuchet MS"/>
                <a:cs typeface="Trebuchet MS"/>
              </a:rPr>
              <a:t>either by feedback from Alice’s receiver or via reciprocity</a:t>
            </a:r>
            <a:endParaRPr lang="en-US" sz="2800" dirty="0" smtClean="0">
              <a:latin typeface="Trebuchet MS"/>
              <a:cs typeface="Trebuchet MS"/>
            </a:endParaRPr>
          </a:p>
          <a:p>
            <a:endParaRPr lang="en-US" dirty="0"/>
          </a:p>
        </p:txBody>
      </p:sp>
      <p:grpSp>
        <p:nvGrpSpPr>
          <p:cNvPr id="4" name="Group 12"/>
          <p:cNvGrpSpPr/>
          <p:nvPr/>
        </p:nvGrpSpPr>
        <p:grpSpPr>
          <a:xfrm rot="16200000">
            <a:off x="2336946" y="2119738"/>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15" name="Group 14"/>
          <p:cNvGrpSpPr/>
          <p:nvPr/>
        </p:nvGrpSpPr>
        <p:grpSpPr>
          <a:xfrm rot="16200000">
            <a:off x="2587760" y="1076559"/>
            <a:ext cx="601252" cy="2097760"/>
            <a:chOff x="891699" y="2260633"/>
            <a:chExt cx="412087" cy="1748133"/>
          </a:xfrm>
        </p:grpSpPr>
        <p:grpSp>
          <p:nvGrpSpPr>
            <p:cNvPr id="16" name="Group 40"/>
            <p:cNvGrpSpPr/>
            <p:nvPr/>
          </p:nvGrpSpPr>
          <p:grpSpPr>
            <a:xfrm>
              <a:off x="891699" y="2260634"/>
              <a:ext cx="412087" cy="1748134"/>
              <a:chOff x="1981201" y="1676401"/>
              <a:chExt cx="735198" cy="2828360"/>
            </a:xfrm>
          </p:grpSpPr>
          <p:cxnSp>
            <p:nvCxnSpPr>
              <p:cNvPr id="18" name="Shape 17"/>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0" name="Shape 19"/>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1" name="Isosceles Triangle 20"/>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2" name="Rounded Rectangle 21"/>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3" name="Rounded Rectangle 22"/>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cxnSp>
          <p:nvCxnSpPr>
            <p:cNvPr id="17" name="Straight Arrow Connector 26"/>
            <p:cNvCxnSpPr/>
            <p:nvPr/>
          </p:nvCxnSpPr>
          <p:spPr>
            <a:xfrm>
              <a:off x="1202623" y="2769482"/>
              <a:ext cx="1898" cy="758927"/>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533400" y="1896821"/>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graphicFrame>
        <p:nvGraphicFramePr>
          <p:cNvPr id="21507" name="Object 3"/>
          <p:cNvGraphicFramePr>
            <a:graphicFrameLocks/>
          </p:cNvGraphicFramePr>
          <p:nvPr/>
        </p:nvGraphicFramePr>
        <p:xfrm>
          <a:off x="1428750" y="3248025"/>
          <a:ext cx="476250" cy="438150"/>
        </p:xfrm>
        <a:graphic>
          <a:graphicData uri="http://schemas.openxmlformats.org/presentationml/2006/ole">
            <mc:AlternateContent xmlns:mc="http://schemas.openxmlformats.org/markup-compatibility/2006">
              <mc:Choice xmlns:v="urn:schemas-microsoft-com:vml" Requires="v">
                <p:oleObj spid="_x0000_s2233" name="Equation" r:id="rId7" imgW="190500" imgH="177800" progId="Equation.3">
                  <p:embed/>
                </p:oleObj>
              </mc:Choice>
              <mc:Fallback>
                <p:oleObj name="Equation" r:id="rId7" imgW="190500" imgH="1778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750" y="3248025"/>
                        <a:ext cx="4762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8" name="Object 4"/>
          <p:cNvGraphicFramePr>
            <a:graphicFrameLocks/>
          </p:cNvGraphicFramePr>
          <p:nvPr/>
        </p:nvGraphicFramePr>
        <p:xfrm>
          <a:off x="1390650" y="2727325"/>
          <a:ext cx="508000" cy="342900"/>
        </p:xfrm>
        <a:graphic>
          <a:graphicData uri="http://schemas.openxmlformats.org/presentationml/2006/ole">
            <mc:AlternateContent xmlns:mc="http://schemas.openxmlformats.org/markup-compatibility/2006">
              <mc:Choice xmlns:v="urn:schemas-microsoft-com:vml" Requires="v">
                <p:oleObj spid="_x0000_s2234" name="Equation" r:id="rId9" imgW="203200" imgH="139700" progId="Equation.3">
                  <p:embed/>
                </p:oleObj>
              </mc:Choice>
              <mc:Fallback>
                <p:oleObj name="Equation" r:id="rId9" imgW="203200" imgH="139700"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0650" y="2727325"/>
                        <a:ext cx="508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2" name="Group 41"/>
          <p:cNvGrpSpPr/>
          <p:nvPr/>
        </p:nvGrpSpPr>
        <p:grpSpPr>
          <a:xfrm>
            <a:off x="2461796" y="2032496"/>
            <a:ext cx="808550" cy="692396"/>
            <a:chOff x="1970891" y="1562877"/>
            <a:chExt cx="808550" cy="692396"/>
          </a:xfrm>
        </p:grpSpPr>
        <p:cxnSp>
          <p:nvCxnSpPr>
            <p:cNvPr id="29" name="Straight Arrow Connector 26"/>
            <p:cNvCxnSpPr/>
            <p:nvPr/>
          </p:nvCxnSpPr>
          <p:spPr>
            <a:xfrm flipV="1">
              <a:off x="1983361" y="1593560"/>
              <a:ext cx="796080" cy="661713"/>
            </a:xfrm>
            <a:prstGeom prst="straightConnector1">
              <a:avLst/>
            </a:prstGeom>
            <a:ln w="25400">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graphicFrame>
          <p:nvGraphicFramePr>
            <p:cNvPr id="21509" name="Object 5"/>
            <p:cNvGraphicFramePr>
              <a:graphicFrameLocks/>
            </p:cNvGraphicFramePr>
            <p:nvPr/>
          </p:nvGraphicFramePr>
          <p:xfrm>
            <a:off x="1970891" y="1562877"/>
            <a:ext cx="349250" cy="441325"/>
          </p:xfrm>
          <a:graphic>
            <a:graphicData uri="http://schemas.openxmlformats.org/presentationml/2006/ole">
              <mc:AlternateContent xmlns:mc="http://schemas.openxmlformats.org/markup-compatibility/2006">
                <mc:Choice xmlns:v="urn:schemas-microsoft-com:vml" Requires="v">
                  <p:oleObj spid="_x0000_s2235" name="Equation" r:id="rId11" imgW="139700" imgH="177800" progId="Equation.3">
                    <p:embed/>
                  </p:oleObj>
                </mc:Choice>
                <mc:Fallback>
                  <p:oleObj name="Equation" r:id="rId11" imgW="139700" imgH="177800"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0891" y="1562877"/>
                          <a:ext cx="3492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5" name="Group 44"/>
          <p:cNvGrpSpPr/>
          <p:nvPr/>
        </p:nvGrpSpPr>
        <p:grpSpPr>
          <a:xfrm>
            <a:off x="2481610" y="2086122"/>
            <a:ext cx="871190" cy="1190478"/>
            <a:chOff x="2619528" y="1831022"/>
            <a:chExt cx="871190" cy="1190478"/>
          </a:xfrm>
        </p:grpSpPr>
        <p:cxnSp>
          <p:nvCxnSpPr>
            <p:cNvPr id="31" name="Straight Arrow Connector 26"/>
            <p:cNvCxnSpPr/>
            <p:nvPr/>
          </p:nvCxnSpPr>
          <p:spPr>
            <a:xfrm rot="5400000" flipH="1" flipV="1">
              <a:off x="2459884" y="1990666"/>
              <a:ext cx="1190478" cy="871190"/>
            </a:xfrm>
            <a:prstGeom prst="straightConnector1">
              <a:avLst/>
            </a:prstGeom>
            <a:ln w="25400">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graphicFrame>
          <p:nvGraphicFramePr>
            <p:cNvPr id="21510" name="Object 6"/>
            <p:cNvGraphicFramePr>
              <a:graphicFrameLocks/>
            </p:cNvGraphicFramePr>
            <p:nvPr/>
          </p:nvGraphicFramePr>
          <p:xfrm>
            <a:off x="2881118" y="2580175"/>
            <a:ext cx="381000" cy="441325"/>
          </p:xfrm>
          <a:graphic>
            <a:graphicData uri="http://schemas.openxmlformats.org/presentationml/2006/ole">
              <mc:AlternateContent xmlns:mc="http://schemas.openxmlformats.org/markup-compatibility/2006">
                <mc:Choice xmlns:v="urn:schemas-microsoft-com:vml" Requires="v">
                  <p:oleObj spid="_x0000_s2236" name="Equation" r:id="rId13" imgW="152400" imgH="177800" progId="Equation.3">
                    <p:embed/>
                  </p:oleObj>
                </mc:Choice>
                <mc:Fallback>
                  <p:oleObj name="Equation" r:id="rId13" imgW="152400" imgH="177800"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1118" y="2580175"/>
                          <a:ext cx="3810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1513" name="Object 9"/>
          <p:cNvGraphicFramePr>
            <a:graphicFrameLocks/>
          </p:cNvGraphicFramePr>
          <p:nvPr/>
        </p:nvGraphicFramePr>
        <p:xfrm>
          <a:off x="4135800" y="3048000"/>
          <a:ext cx="539750" cy="314325"/>
        </p:xfrm>
        <a:graphic>
          <a:graphicData uri="http://schemas.openxmlformats.org/presentationml/2006/ole">
            <mc:AlternateContent xmlns:mc="http://schemas.openxmlformats.org/markup-compatibility/2006">
              <mc:Choice xmlns:v="urn:schemas-microsoft-com:vml" Requires="v">
                <p:oleObj spid="_x0000_s2237" name="Equation" r:id="rId15" imgW="215900" imgH="127000" progId="Equation.3">
                  <p:embed/>
                </p:oleObj>
              </mc:Choice>
              <mc:Fallback>
                <p:oleObj name="Equation" r:id="rId15" imgW="215900" imgH="127000"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35800" y="3048000"/>
                        <a:ext cx="5397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 name="TextBox 49"/>
          <p:cNvSpPr txBox="1"/>
          <p:nvPr/>
        </p:nvSpPr>
        <p:spPr>
          <a:xfrm>
            <a:off x="554755" y="2967944"/>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55" name="TextBox 54"/>
          <p:cNvSpPr txBox="1"/>
          <p:nvPr/>
        </p:nvSpPr>
        <p:spPr>
          <a:xfrm>
            <a:off x="5439120" y="1510959"/>
            <a:ext cx="184666" cy="369332"/>
          </a:xfrm>
          <a:prstGeom prst="rect">
            <a:avLst/>
          </a:prstGeom>
          <a:noFill/>
        </p:spPr>
        <p:txBody>
          <a:bodyPr wrap="none" rtlCol="0">
            <a:spAutoFit/>
          </a:bodyPr>
          <a:lstStyle/>
          <a:p>
            <a:endParaRPr lang="en-US" dirty="0">
              <a:solidFill>
                <a:prstClr val="black"/>
              </a:solidFill>
            </a:endParaRPr>
          </a:p>
        </p:txBody>
      </p:sp>
      <p:graphicFrame>
        <p:nvGraphicFramePr>
          <p:cNvPr id="21517" name="Object 13"/>
          <p:cNvGraphicFramePr>
            <a:graphicFrameLocks/>
          </p:cNvGraphicFramePr>
          <p:nvPr/>
        </p:nvGraphicFramePr>
        <p:xfrm>
          <a:off x="4131400" y="2339975"/>
          <a:ext cx="3619500" cy="439738"/>
        </p:xfrm>
        <a:graphic>
          <a:graphicData uri="http://schemas.openxmlformats.org/presentationml/2006/ole">
            <mc:AlternateContent xmlns:mc="http://schemas.openxmlformats.org/markup-compatibility/2006">
              <mc:Choice xmlns:v="urn:schemas-microsoft-com:vml" Requires="v">
                <p:oleObj spid="_x0000_s2238" name="Equation" r:id="rId17" imgW="1447800" imgH="177800" progId="Equation.3">
                  <p:embed/>
                </p:oleObj>
              </mc:Choice>
              <mc:Fallback>
                <p:oleObj name="Equation" r:id="rId17" imgW="1447800" imgH="177800" progId="Equation.3">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1400" y="2339975"/>
                        <a:ext cx="36195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 name="TextBox 60"/>
          <p:cNvSpPr txBox="1"/>
          <p:nvPr/>
        </p:nvSpPr>
        <p:spPr>
          <a:xfrm>
            <a:off x="5747406" y="1663359"/>
            <a:ext cx="184666" cy="369332"/>
          </a:xfrm>
          <a:prstGeom prst="rect">
            <a:avLst/>
          </a:prstGeom>
          <a:noFill/>
        </p:spPr>
        <p:txBody>
          <a:bodyPr wrap="none" rtlCol="0">
            <a:spAutoFit/>
          </a:bodyPr>
          <a:lstStyle/>
          <a:p>
            <a:endParaRPr lang="en-US" dirty="0">
              <a:solidFill>
                <a:prstClr val="black"/>
              </a:solidFill>
            </a:endParaRPr>
          </a:p>
        </p:txBody>
      </p:sp>
    </p:spTree>
    <p:custDataLst>
      <p:tags r:id="rId2"/>
    </p:custDataLst>
    <p:extLst>
      <p:ext uri="{BB962C8B-B14F-4D97-AF65-F5344CB8AC3E}">
        <p14:creationId xmlns:p14="http://schemas.microsoft.com/office/powerpoint/2010/main" val="31026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0" grpId="0" animBg="1"/>
      <p:bldP spid="43" grpId="0" animBg="1"/>
      <p:bldP spid="52"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800" b="1" dirty="0" err="1" smtClean="0">
                <a:solidFill>
                  <a:srgbClr val="0070C0"/>
                </a:solidFill>
              </a:rPr>
              <a:t>Beamforming</a:t>
            </a:r>
            <a:r>
              <a:rPr lang="en-US" sz="3800" b="1" dirty="0" smtClean="0">
                <a:solidFill>
                  <a:srgbClr val="0070C0"/>
                </a:solidFill>
              </a:rPr>
              <a:t> with Different Oscillators</a:t>
            </a:r>
            <a:endParaRPr lang="en-US" sz="3800" b="1" dirty="0">
              <a:solidFill>
                <a:srgbClr val="0070C0"/>
              </a:solidFill>
            </a:endParaRPr>
          </a:p>
        </p:txBody>
      </p:sp>
      <p:sp>
        <p:nvSpPr>
          <p:cNvPr id="26" name="Rectangle 25"/>
          <p:cNvSpPr/>
          <p:nvPr/>
        </p:nvSpPr>
        <p:spPr>
          <a:xfrm>
            <a:off x="4074349" y="1870748"/>
            <a:ext cx="1031051" cy="646331"/>
          </a:xfrm>
          <a:prstGeom prst="rect">
            <a:avLst/>
          </a:prstGeom>
        </p:spPr>
        <p:txBody>
          <a:bodyPr wrap="none">
            <a:spAutoFit/>
          </a:bodyPr>
          <a:lstStyle/>
          <a:p>
            <a:r>
              <a:rPr lang="en-US" sz="3600" b="1" dirty="0" smtClean="0">
                <a:latin typeface="Palatino Linotype" pitchFamily="18" charset="0"/>
              </a:rPr>
              <a:t>H(t)</a:t>
            </a:r>
            <a:endParaRPr lang="en-US" sz="3600" b="1" dirty="0"/>
          </a:p>
        </p:txBody>
      </p:sp>
      <p:grpSp>
        <p:nvGrpSpPr>
          <p:cNvPr id="27" name="Group 26"/>
          <p:cNvGrpSpPr/>
          <p:nvPr/>
        </p:nvGrpSpPr>
        <p:grpSpPr>
          <a:xfrm>
            <a:off x="1990627" y="1651575"/>
            <a:ext cx="182880" cy="1143000"/>
            <a:chOff x="2667000" y="4572000"/>
            <a:chExt cx="182880" cy="1143000"/>
          </a:xfrm>
        </p:grpSpPr>
        <p:cxnSp>
          <p:nvCxnSpPr>
            <p:cNvPr id="28" name="Straight Connector 27"/>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865120" y="1651575"/>
            <a:ext cx="182880" cy="1143000"/>
            <a:chOff x="3322320" y="4572000"/>
            <a:chExt cx="182880" cy="1143000"/>
          </a:xfrm>
        </p:grpSpPr>
        <p:cxnSp>
          <p:nvCxnSpPr>
            <p:cNvPr id="32" name="Straight Connector 3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2127879" y="1524000"/>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36" name="Rectangle 35"/>
          <p:cNvSpPr/>
          <p:nvPr/>
        </p:nvSpPr>
        <p:spPr>
          <a:xfrm>
            <a:off x="2143027" y="2133600"/>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37" name="Rectangle 36"/>
          <p:cNvSpPr/>
          <p:nvPr/>
        </p:nvSpPr>
        <p:spPr>
          <a:xfrm>
            <a:off x="3115350" y="1905000"/>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sp>
        <p:nvSpPr>
          <p:cNvPr id="47" name="Rectangle 46"/>
          <p:cNvSpPr/>
          <p:nvPr/>
        </p:nvSpPr>
        <p:spPr>
          <a:xfrm>
            <a:off x="3429656" y="1868269"/>
            <a:ext cx="2361544" cy="646331"/>
          </a:xfrm>
          <a:prstGeom prst="rect">
            <a:avLst/>
          </a:prstGeom>
          <a:solidFill>
            <a:schemeClr val="bg1"/>
          </a:solidFill>
        </p:spPr>
        <p:txBody>
          <a:bodyPr wrap="none">
            <a:spAutoFit/>
          </a:bodyPr>
          <a:lstStyle/>
          <a:p>
            <a:r>
              <a:rPr lang="en-US" sz="3600" b="1" dirty="0" smtClean="0">
                <a:latin typeface="Palatino Linotype" pitchFamily="18" charset="0"/>
              </a:rPr>
              <a:t>R(t).H.T(t)</a:t>
            </a:r>
            <a:endParaRPr lang="en-US" sz="3600" b="1" dirty="0"/>
          </a:p>
        </p:txBody>
      </p:sp>
      <p:sp>
        <p:nvSpPr>
          <p:cNvPr id="78" name="Rectangle 77"/>
          <p:cNvSpPr/>
          <p:nvPr/>
        </p:nvSpPr>
        <p:spPr>
          <a:xfrm>
            <a:off x="2118452" y="3834825"/>
            <a:ext cx="904415" cy="584775"/>
          </a:xfrm>
          <a:prstGeom prst="rect">
            <a:avLst/>
          </a:prstGeom>
        </p:spPr>
        <p:txBody>
          <a:bodyPr wrap="none">
            <a:spAutoFit/>
          </a:bodyPr>
          <a:lstStyle/>
          <a:p>
            <a:r>
              <a:rPr lang="en-US" sz="3200" dirty="0" smtClean="0">
                <a:solidFill>
                  <a:srgbClr val="0070C0"/>
                </a:solidFill>
                <a:latin typeface="Palatino Linotype" pitchFamily="18" charset="0"/>
              </a:rPr>
              <a:t>s</a:t>
            </a:r>
            <a:r>
              <a:rPr lang="en-US" sz="3200" b="1" baseline="-25000" dirty="0" smtClean="0">
                <a:solidFill>
                  <a:srgbClr val="0070C0"/>
                </a:solidFill>
                <a:latin typeface="Palatino Linotype" pitchFamily="18" charset="0"/>
              </a:rPr>
              <a:t>1</a:t>
            </a:r>
            <a:r>
              <a:rPr lang="en-US" sz="3200" dirty="0" smtClean="0">
                <a:solidFill>
                  <a:srgbClr val="0070C0"/>
                </a:solidFill>
                <a:latin typeface="Palatino Linotype" pitchFamily="18" charset="0"/>
              </a:rPr>
              <a:t>(t)</a:t>
            </a:r>
            <a:endParaRPr lang="en-US" sz="3200" dirty="0">
              <a:solidFill>
                <a:srgbClr val="0070C0"/>
              </a:solidFill>
            </a:endParaRPr>
          </a:p>
        </p:txBody>
      </p:sp>
      <p:grpSp>
        <p:nvGrpSpPr>
          <p:cNvPr id="3" name="Group 2"/>
          <p:cNvGrpSpPr/>
          <p:nvPr/>
        </p:nvGrpSpPr>
        <p:grpSpPr>
          <a:xfrm>
            <a:off x="1981200" y="3962400"/>
            <a:ext cx="182880" cy="1143000"/>
            <a:chOff x="1981200" y="3962400"/>
            <a:chExt cx="182880" cy="1143000"/>
          </a:xfrm>
        </p:grpSpPr>
        <p:cxnSp>
          <p:nvCxnSpPr>
            <p:cNvPr id="79" name="Straight Connector 78"/>
            <p:cNvCxnSpPr/>
            <p:nvPr/>
          </p:nvCxnSpPr>
          <p:spPr>
            <a:xfrm>
              <a:off x="1981200"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981200"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981200"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2894185" y="3962400"/>
            <a:ext cx="182880" cy="1143000"/>
            <a:chOff x="5884055" y="4429027"/>
            <a:chExt cx="182880" cy="1143000"/>
          </a:xfrm>
        </p:grpSpPr>
        <p:cxnSp>
          <p:nvCxnSpPr>
            <p:cNvPr id="83" name="Straight Connector 82"/>
            <p:cNvCxnSpPr/>
            <p:nvPr/>
          </p:nvCxnSpPr>
          <p:spPr>
            <a:xfrm>
              <a:off x="5884055" y="4429027"/>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066935" y="4429027"/>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884055" y="55626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2133600" y="4444425"/>
            <a:ext cx="904415" cy="584775"/>
          </a:xfrm>
          <a:prstGeom prst="rect">
            <a:avLst/>
          </a:prstGeom>
        </p:spPr>
        <p:txBody>
          <a:bodyPr wrap="none">
            <a:spAutoFit/>
          </a:bodyPr>
          <a:lstStyle/>
          <a:p>
            <a:r>
              <a:rPr lang="en-US" sz="3200" dirty="0" smtClean="0">
                <a:solidFill>
                  <a:srgbClr val="0070C0"/>
                </a:solidFill>
                <a:latin typeface="Palatino Linotype" pitchFamily="18" charset="0"/>
              </a:rPr>
              <a:t>s</a:t>
            </a:r>
            <a:r>
              <a:rPr lang="en-US" sz="3200" b="1" baseline="-25000" dirty="0" smtClean="0">
                <a:solidFill>
                  <a:srgbClr val="0070C0"/>
                </a:solidFill>
                <a:latin typeface="Palatino Linotype" pitchFamily="18" charset="0"/>
              </a:rPr>
              <a:t>2</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87" name="Rectangle 86"/>
          <p:cNvSpPr/>
          <p:nvPr/>
        </p:nvSpPr>
        <p:spPr>
          <a:xfrm>
            <a:off x="3124200" y="4191000"/>
            <a:ext cx="389850" cy="584775"/>
          </a:xfrm>
          <a:prstGeom prst="rect">
            <a:avLst/>
          </a:prstGeom>
        </p:spPr>
        <p:txBody>
          <a:bodyPr wrap="none">
            <a:spAutoFit/>
          </a:bodyPr>
          <a:lstStyle/>
          <a:p>
            <a:r>
              <a:rPr lang="en-US" sz="3200" dirty="0">
                <a:solidFill>
                  <a:srgbClr val="0070C0"/>
                </a:solidFill>
                <a:latin typeface="Palatino Linotype" pitchFamily="18" charset="0"/>
              </a:rPr>
              <a:t>=</a:t>
            </a:r>
            <a:endParaRPr lang="en-US" sz="3200" dirty="0">
              <a:solidFill>
                <a:srgbClr val="0070C0"/>
              </a:solidFill>
            </a:endParaRPr>
          </a:p>
        </p:txBody>
      </p:sp>
      <p:grpSp>
        <p:nvGrpSpPr>
          <p:cNvPr id="48" name="Group 47"/>
          <p:cNvGrpSpPr/>
          <p:nvPr/>
        </p:nvGrpSpPr>
        <p:grpSpPr>
          <a:xfrm>
            <a:off x="5459517" y="3962400"/>
            <a:ext cx="182880" cy="1143000"/>
            <a:chOff x="5459517" y="3962400"/>
            <a:chExt cx="182880" cy="1143000"/>
          </a:xfrm>
        </p:grpSpPr>
        <p:cxnSp>
          <p:nvCxnSpPr>
            <p:cNvPr id="49" name="Straight Connector 48"/>
            <p:cNvCxnSpPr/>
            <p:nvPr/>
          </p:nvCxnSpPr>
          <p:spPr>
            <a:xfrm>
              <a:off x="5459517"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459517"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459517"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343437" y="3962400"/>
            <a:ext cx="182880" cy="1143000"/>
            <a:chOff x="6343437" y="3962400"/>
            <a:chExt cx="182880" cy="1143000"/>
          </a:xfrm>
        </p:grpSpPr>
        <p:cxnSp>
          <p:nvCxnSpPr>
            <p:cNvPr id="53" name="Straight Connector 52"/>
            <p:cNvCxnSpPr/>
            <p:nvPr/>
          </p:nvCxnSpPr>
          <p:spPr>
            <a:xfrm>
              <a:off x="6343437"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526317"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43437"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56" name="Rectangle 55"/>
          <p:cNvSpPr/>
          <p:nvPr/>
        </p:nvSpPr>
        <p:spPr>
          <a:xfrm>
            <a:off x="5596769" y="3834825"/>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1</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57" name="Rectangle 56"/>
          <p:cNvSpPr/>
          <p:nvPr/>
        </p:nvSpPr>
        <p:spPr>
          <a:xfrm>
            <a:off x="5611917" y="4444425"/>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2</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58" name="Rectangle 57"/>
          <p:cNvSpPr/>
          <p:nvPr/>
        </p:nvSpPr>
        <p:spPr>
          <a:xfrm>
            <a:off x="4593036" y="4200427"/>
            <a:ext cx="825867" cy="646331"/>
          </a:xfrm>
          <a:prstGeom prst="rect">
            <a:avLst/>
          </a:prstGeom>
          <a:ln>
            <a:noFill/>
          </a:ln>
        </p:spPr>
        <p:txBody>
          <a:bodyPr wrap="none">
            <a:spAutoFit/>
          </a:bodyPr>
          <a:lstStyle/>
          <a:p>
            <a:r>
              <a:rPr lang="en-US" sz="3600" b="1" dirty="0" smtClean="0">
                <a:solidFill>
                  <a:srgbClr val="0070C0"/>
                </a:solidFill>
                <a:latin typeface="Palatino Linotype" pitchFamily="18" charset="0"/>
              </a:rPr>
              <a:t>H</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59" name="Rectangle 58"/>
          <p:cNvSpPr/>
          <p:nvPr/>
        </p:nvSpPr>
        <p:spPr>
          <a:xfrm>
            <a:off x="3590827" y="4200427"/>
            <a:ext cx="1210588" cy="646331"/>
          </a:xfrm>
          <a:prstGeom prst="rect">
            <a:avLst/>
          </a:prstGeom>
        </p:spPr>
        <p:txBody>
          <a:bodyPr wrap="none">
            <a:spAutoFit/>
          </a:bodyPr>
          <a:lstStyle/>
          <a:p>
            <a:r>
              <a:rPr lang="en-US" sz="3600" b="1" dirty="0">
                <a:solidFill>
                  <a:srgbClr val="0070C0"/>
                </a:solidFill>
                <a:latin typeface="Palatino Linotype" pitchFamily="18" charset="0"/>
              </a:rPr>
              <a:t>T</a:t>
            </a:r>
            <a:r>
              <a:rPr lang="en-US" sz="3600" b="1" dirty="0" smtClean="0">
                <a:solidFill>
                  <a:srgbClr val="0070C0"/>
                </a:solidFill>
                <a:latin typeface="Palatino Linotype" pitchFamily="18" charset="0"/>
              </a:rPr>
              <a:t>(t)</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grpSp>
        <p:nvGrpSpPr>
          <p:cNvPr id="60" name="Group 59"/>
          <p:cNvGrpSpPr/>
          <p:nvPr/>
        </p:nvGrpSpPr>
        <p:grpSpPr>
          <a:xfrm>
            <a:off x="7507490" y="1632721"/>
            <a:ext cx="182880" cy="1143000"/>
            <a:chOff x="5459517" y="3962400"/>
            <a:chExt cx="182880" cy="1143000"/>
          </a:xfrm>
        </p:grpSpPr>
        <p:cxnSp>
          <p:nvCxnSpPr>
            <p:cNvPr id="61" name="Straight Connector 60"/>
            <p:cNvCxnSpPr/>
            <p:nvPr/>
          </p:nvCxnSpPr>
          <p:spPr>
            <a:xfrm>
              <a:off x="5459517"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459517"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59517"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8391410" y="1632721"/>
            <a:ext cx="182880" cy="1143000"/>
            <a:chOff x="6343437" y="3962400"/>
            <a:chExt cx="182880" cy="1143000"/>
          </a:xfrm>
        </p:grpSpPr>
        <p:cxnSp>
          <p:nvCxnSpPr>
            <p:cNvPr id="65" name="Straight Connector 64"/>
            <p:cNvCxnSpPr/>
            <p:nvPr/>
          </p:nvCxnSpPr>
          <p:spPr>
            <a:xfrm>
              <a:off x="6343437"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26317"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343437"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90" name="Rectangle 89"/>
          <p:cNvSpPr/>
          <p:nvPr/>
        </p:nvSpPr>
        <p:spPr>
          <a:xfrm>
            <a:off x="7644742" y="1505146"/>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1</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91" name="Rectangle 90"/>
          <p:cNvSpPr/>
          <p:nvPr/>
        </p:nvSpPr>
        <p:spPr>
          <a:xfrm>
            <a:off x="7659890" y="2114746"/>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2</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92" name="Rectangle 91"/>
          <p:cNvSpPr/>
          <p:nvPr/>
        </p:nvSpPr>
        <p:spPr>
          <a:xfrm>
            <a:off x="6641009" y="1870748"/>
            <a:ext cx="825867" cy="646331"/>
          </a:xfrm>
          <a:prstGeom prst="rect">
            <a:avLst/>
          </a:prstGeom>
          <a:ln>
            <a:noFill/>
          </a:ln>
        </p:spPr>
        <p:txBody>
          <a:bodyPr wrap="none">
            <a:spAutoFit/>
          </a:bodyPr>
          <a:lstStyle/>
          <a:p>
            <a:r>
              <a:rPr lang="en-US" sz="3600" b="1" dirty="0" smtClean="0">
                <a:solidFill>
                  <a:srgbClr val="0070C0"/>
                </a:solidFill>
                <a:latin typeface="Palatino Linotype" pitchFamily="18" charset="0"/>
              </a:rPr>
              <a:t>H</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93" name="Rectangle 92"/>
          <p:cNvSpPr/>
          <p:nvPr/>
        </p:nvSpPr>
        <p:spPr>
          <a:xfrm>
            <a:off x="5638800" y="1870748"/>
            <a:ext cx="1210588" cy="646331"/>
          </a:xfrm>
          <a:prstGeom prst="rect">
            <a:avLst/>
          </a:prstGeom>
        </p:spPr>
        <p:txBody>
          <a:bodyPr wrap="none">
            <a:spAutoFit/>
          </a:bodyPr>
          <a:lstStyle/>
          <a:p>
            <a:r>
              <a:rPr lang="en-US" sz="3600" b="1" dirty="0">
                <a:solidFill>
                  <a:srgbClr val="0070C0"/>
                </a:solidFill>
                <a:latin typeface="Palatino Linotype" pitchFamily="18" charset="0"/>
              </a:rPr>
              <a:t>T</a:t>
            </a:r>
            <a:r>
              <a:rPr lang="en-US" sz="3600" b="1" dirty="0" smtClean="0">
                <a:solidFill>
                  <a:srgbClr val="0070C0"/>
                </a:solidFill>
                <a:latin typeface="Palatino Linotype" pitchFamily="18" charset="0"/>
              </a:rPr>
              <a:t>(t)</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4" name="Rounded Rectangle 3"/>
          <p:cNvSpPr/>
          <p:nvPr/>
        </p:nvSpPr>
        <p:spPr>
          <a:xfrm>
            <a:off x="4315119" y="1797533"/>
            <a:ext cx="3123476" cy="7195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44070" y="2514600"/>
            <a:ext cx="1623330" cy="584775"/>
          </a:xfrm>
          <a:prstGeom prst="rect">
            <a:avLst/>
          </a:prstGeom>
          <a:noFill/>
        </p:spPr>
        <p:txBody>
          <a:bodyPr wrap="none" rtlCol="0">
            <a:spAutoFit/>
          </a:bodyPr>
          <a:lstStyle/>
          <a:p>
            <a:r>
              <a:rPr lang="en-US" sz="3200" dirty="0" smtClean="0">
                <a:solidFill>
                  <a:srgbClr val="FF0000"/>
                </a:solidFill>
              </a:rPr>
              <a:t>Diagona</a:t>
            </a:r>
            <a:r>
              <a:rPr lang="en-US" sz="3200" dirty="0">
                <a:solidFill>
                  <a:srgbClr val="FF0000"/>
                </a:solidFill>
              </a:rPr>
              <a:t>l</a:t>
            </a:r>
          </a:p>
        </p:txBody>
      </p:sp>
      <p:sp>
        <p:nvSpPr>
          <p:cNvPr id="94" name="Rounded Rectangle 93"/>
          <p:cNvSpPr/>
          <p:nvPr/>
        </p:nvSpPr>
        <p:spPr>
          <a:xfrm>
            <a:off x="3429000" y="1800519"/>
            <a:ext cx="885395" cy="7195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825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smtClean="0">
                <a:solidFill>
                  <a:srgbClr val="0070C0"/>
                </a:solidFill>
              </a:rPr>
              <a:t>Transmitter Compensation</a:t>
            </a:r>
            <a:endParaRPr lang="en-US" sz="3800" b="1" dirty="0">
              <a:solidFill>
                <a:srgbClr val="0070C0"/>
              </a:solidFill>
            </a:endParaRPr>
          </a:p>
        </p:txBody>
      </p:sp>
      <p:sp>
        <p:nvSpPr>
          <p:cNvPr id="28" name="Rectangle 27"/>
          <p:cNvSpPr/>
          <p:nvPr/>
        </p:nvSpPr>
        <p:spPr>
          <a:xfrm>
            <a:off x="2089428" y="2895600"/>
            <a:ext cx="1415772" cy="646331"/>
          </a:xfrm>
          <a:prstGeom prst="rect">
            <a:avLst/>
          </a:prstGeom>
        </p:spPr>
        <p:txBody>
          <a:bodyPr wrap="none">
            <a:spAutoFit/>
          </a:bodyPr>
          <a:lstStyle/>
          <a:p>
            <a:r>
              <a:rPr lang="en-US" sz="3600" b="1" dirty="0">
                <a:latin typeface="Palatino Linotype" pitchFamily="18" charset="0"/>
              </a:rPr>
              <a:t>T</a:t>
            </a:r>
            <a:r>
              <a:rPr lang="en-US" sz="3600" b="1" dirty="0" smtClean="0">
                <a:latin typeface="Palatino Linotype" pitchFamily="18" charset="0"/>
              </a:rPr>
              <a:t>(t)  =</a:t>
            </a:r>
            <a:endParaRPr lang="en-US" sz="3600" b="1" baseline="30000" dirty="0"/>
          </a:p>
        </p:txBody>
      </p:sp>
      <p:grpSp>
        <p:nvGrpSpPr>
          <p:cNvPr id="29" name="Group 28"/>
          <p:cNvGrpSpPr/>
          <p:nvPr/>
        </p:nvGrpSpPr>
        <p:grpSpPr>
          <a:xfrm>
            <a:off x="3886200" y="1990628"/>
            <a:ext cx="278818" cy="2438400"/>
            <a:chOff x="2667000" y="4572000"/>
            <a:chExt cx="182880" cy="1143000"/>
          </a:xfrm>
        </p:grpSpPr>
        <p:cxnSp>
          <p:nvCxnSpPr>
            <p:cNvPr id="30" name="Straight Connector 29"/>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992137" y="1990627"/>
            <a:ext cx="279511" cy="2443113"/>
            <a:chOff x="3322320" y="4572000"/>
            <a:chExt cx="182880" cy="1143000"/>
          </a:xfrm>
        </p:grpSpPr>
        <p:cxnSp>
          <p:nvCxnSpPr>
            <p:cNvPr id="34" name="Straight Connector 3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696750" y="22192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38" name="Rectangle 37"/>
          <p:cNvSpPr/>
          <p:nvPr/>
        </p:nvSpPr>
        <p:spPr>
          <a:xfrm>
            <a:off x="4191000" y="36670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grpSp>
        <p:nvGrpSpPr>
          <p:cNvPr id="39" name="Group 38"/>
          <p:cNvGrpSpPr/>
          <p:nvPr/>
        </p:nvGrpSpPr>
        <p:grpSpPr>
          <a:xfrm>
            <a:off x="5460205" y="3687139"/>
            <a:ext cx="1854995" cy="584775"/>
            <a:chOff x="7467600" y="2367897"/>
            <a:chExt cx="1854995" cy="584775"/>
          </a:xfrm>
        </p:grpSpPr>
        <p:sp>
          <p:nvSpPr>
            <p:cNvPr id="40" name="Rectangle 39"/>
            <p:cNvSpPr/>
            <p:nvPr/>
          </p:nvSpPr>
          <p:spPr>
            <a:xfrm>
              <a:off x="7467600" y="2367897"/>
              <a:ext cx="1854995" cy="584775"/>
            </a:xfrm>
            <a:prstGeom prst="rect">
              <a:avLst/>
            </a:prstGeom>
          </p:spPr>
          <p:txBody>
            <a:bodyPr wrap="none">
              <a:spAutoFit/>
            </a:bodyPr>
            <a:lstStyle/>
            <a:p>
              <a:r>
                <a:rPr lang="en-US" sz="3200" b="1" dirty="0" err="1" smtClean="0">
                  <a:latin typeface="Palatino Linotype" pitchFamily="18" charset="0"/>
                </a:rPr>
                <a:t>e</a:t>
              </a:r>
              <a:r>
                <a:rPr lang="en-US" sz="3200" b="1" baseline="30000" dirty="0" err="1" smtClean="0">
                  <a:latin typeface="Palatino Linotype" pitchFamily="18" charset="0"/>
                </a:rPr>
                <a:t>j</a:t>
              </a:r>
              <a:r>
                <a:rPr lang="en-US" sz="3200" b="1" baseline="30000" dirty="0" smtClean="0">
                  <a:latin typeface="Palatino Linotype" pitchFamily="18" charset="0"/>
                </a:rPr>
                <a:t>(</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41" name="Rectangle 40"/>
            <p:cNvSpPr/>
            <p:nvPr/>
          </p:nvSpPr>
          <p:spPr>
            <a:xfrm>
              <a:off x="8056850" y="2531252"/>
              <a:ext cx="453970" cy="369332"/>
            </a:xfrm>
            <a:prstGeom prst="rect">
              <a:avLst/>
            </a:prstGeom>
          </p:spPr>
          <p:txBody>
            <a:bodyPr wrap="none">
              <a:spAutoFit/>
            </a:bodyPr>
            <a:lstStyle/>
            <a:p>
              <a:r>
                <a:rPr lang="en-US" b="1" dirty="0" smtClean="0">
                  <a:latin typeface="Palatino Linotype" pitchFamily="18" charset="0"/>
                </a:rPr>
                <a:t>T</a:t>
              </a:r>
              <a:r>
                <a:rPr lang="en-US" b="1" dirty="0">
                  <a:latin typeface="Palatino Linotype" pitchFamily="18" charset="0"/>
                </a:rPr>
                <a:t>2</a:t>
              </a:r>
              <a:endParaRPr lang="en-US" b="1" dirty="0"/>
            </a:p>
          </p:txBody>
        </p:sp>
        <p:sp>
          <p:nvSpPr>
            <p:cNvPr id="42" name="Rectangle 41"/>
            <p:cNvSpPr/>
            <p:nvPr/>
          </p:nvSpPr>
          <p:spPr>
            <a:xfrm>
              <a:off x="8688235" y="2525595"/>
              <a:ext cx="184731" cy="369332"/>
            </a:xfrm>
            <a:prstGeom prst="rect">
              <a:avLst/>
            </a:prstGeom>
          </p:spPr>
          <p:txBody>
            <a:bodyPr wrap="none">
              <a:spAutoFit/>
            </a:bodyPr>
            <a:lstStyle/>
            <a:p>
              <a:endParaRPr lang="en-US" b="1" dirty="0"/>
            </a:p>
          </p:txBody>
        </p:sp>
      </p:grpSp>
      <p:sp>
        <p:nvSpPr>
          <p:cNvPr id="43" name="Rectangle 42"/>
          <p:cNvSpPr/>
          <p:nvPr/>
        </p:nvSpPr>
        <p:spPr>
          <a:xfrm>
            <a:off x="6597695" y="3853205"/>
            <a:ext cx="453970" cy="369332"/>
          </a:xfrm>
          <a:prstGeom prst="rect">
            <a:avLst/>
          </a:prstGeom>
        </p:spPr>
        <p:txBody>
          <a:bodyPr wrap="none">
            <a:spAutoFit/>
          </a:bodyPr>
          <a:lstStyle/>
          <a:p>
            <a:r>
              <a:rPr lang="en-US" b="1" dirty="0" smtClean="0">
                <a:latin typeface="Palatino Linotype" pitchFamily="18" charset="0"/>
              </a:rPr>
              <a:t>T</a:t>
            </a:r>
            <a:r>
              <a:rPr lang="en-US" b="1" dirty="0">
                <a:latin typeface="Palatino Linotype" pitchFamily="18" charset="0"/>
              </a:rPr>
              <a:t>1</a:t>
            </a:r>
            <a:endParaRPr lang="en-US" b="1" dirty="0"/>
          </a:p>
        </p:txBody>
      </p:sp>
      <p:sp>
        <p:nvSpPr>
          <p:cNvPr id="44" name="Rectangle 43"/>
          <p:cNvSpPr/>
          <p:nvPr/>
        </p:nvSpPr>
        <p:spPr>
          <a:xfrm>
            <a:off x="4114800" y="2225198"/>
            <a:ext cx="389850" cy="584775"/>
          </a:xfrm>
          <a:prstGeom prst="rect">
            <a:avLst/>
          </a:prstGeom>
        </p:spPr>
        <p:txBody>
          <a:bodyPr wrap="none">
            <a:spAutoFit/>
          </a:bodyPr>
          <a:lstStyle/>
          <a:p>
            <a:r>
              <a:rPr lang="en-US" sz="3200" dirty="0" smtClean="0">
                <a:latin typeface="Palatino Linotype" pitchFamily="18" charset="0"/>
              </a:rPr>
              <a:t>1</a:t>
            </a:r>
            <a:endParaRPr lang="en-US" sz="3200" baseline="30000" dirty="0"/>
          </a:p>
        </p:txBody>
      </p:sp>
    </p:spTree>
    <p:custDataLst>
      <p:tags r:id="rId1"/>
    </p:custDataLst>
    <p:extLst>
      <p:ext uri="{BB962C8B-B14F-4D97-AF65-F5344CB8AC3E}">
        <p14:creationId xmlns:p14="http://schemas.microsoft.com/office/powerpoint/2010/main" val="258037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P spid="38" grpId="0"/>
      <p:bldP spid="43" grpId="0"/>
      <p:bldP spid="4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762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smtClean="0">
                <a:solidFill>
                  <a:srgbClr val="0070C0"/>
                </a:solidFill>
              </a:rPr>
              <a:t>Transmitter Compensation</a:t>
            </a:r>
            <a:endParaRPr lang="en-US" sz="3800" b="1" dirty="0">
              <a:solidFill>
                <a:srgbClr val="0070C0"/>
              </a:solidFill>
            </a:endParaRPr>
          </a:p>
        </p:txBody>
      </p:sp>
      <p:sp>
        <p:nvSpPr>
          <p:cNvPr id="28" name="Rectangle 27"/>
          <p:cNvSpPr/>
          <p:nvPr/>
        </p:nvSpPr>
        <p:spPr>
          <a:xfrm>
            <a:off x="2089428" y="2895600"/>
            <a:ext cx="1595309" cy="646331"/>
          </a:xfrm>
          <a:prstGeom prst="rect">
            <a:avLst/>
          </a:prstGeom>
        </p:spPr>
        <p:txBody>
          <a:bodyPr wrap="none">
            <a:spAutoFit/>
          </a:bodyPr>
          <a:lstStyle/>
          <a:p>
            <a:r>
              <a:rPr lang="en-US" sz="3600" b="1" dirty="0">
                <a:latin typeface="Palatino Linotype" pitchFamily="18" charset="0"/>
              </a:rPr>
              <a:t>T</a:t>
            </a:r>
            <a:r>
              <a:rPr lang="en-US" sz="3600" b="1" dirty="0" smtClean="0">
                <a:latin typeface="Palatino Linotype" pitchFamily="18" charset="0"/>
              </a:rPr>
              <a:t>(t)</a:t>
            </a:r>
            <a:r>
              <a:rPr lang="en-US" sz="3600" b="1" baseline="30000" dirty="0" smtClean="0">
                <a:solidFill>
                  <a:srgbClr val="FF0000"/>
                </a:solidFill>
                <a:latin typeface="Palatino Linotype" pitchFamily="18" charset="0"/>
              </a:rPr>
              <a:t>-1  </a:t>
            </a:r>
            <a:r>
              <a:rPr lang="en-US" sz="3600" b="1" dirty="0" smtClean="0">
                <a:latin typeface="Palatino Linotype" pitchFamily="18" charset="0"/>
              </a:rPr>
              <a:t>=</a:t>
            </a:r>
            <a:endParaRPr lang="en-US" sz="3600" b="1" baseline="30000" dirty="0"/>
          </a:p>
        </p:txBody>
      </p:sp>
      <p:grpSp>
        <p:nvGrpSpPr>
          <p:cNvPr id="29" name="Group 28"/>
          <p:cNvGrpSpPr/>
          <p:nvPr/>
        </p:nvGrpSpPr>
        <p:grpSpPr>
          <a:xfrm>
            <a:off x="3886200" y="1990628"/>
            <a:ext cx="278818" cy="2438400"/>
            <a:chOff x="2667000" y="4572000"/>
            <a:chExt cx="182880" cy="1143000"/>
          </a:xfrm>
        </p:grpSpPr>
        <p:cxnSp>
          <p:nvCxnSpPr>
            <p:cNvPr id="30" name="Straight Connector 29"/>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992137" y="1990627"/>
            <a:ext cx="279511" cy="2443113"/>
            <a:chOff x="3322320" y="4572000"/>
            <a:chExt cx="182880" cy="1143000"/>
          </a:xfrm>
        </p:grpSpPr>
        <p:cxnSp>
          <p:nvCxnSpPr>
            <p:cNvPr id="34" name="Straight Connector 33"/>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696750" y="22192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38" name="Rectangle 37"/>
          <p:cNvSpPr/>
          <p:nvPr/>
        </p:nvSpPr>
        <p:spPr>
          <a:xfrm>
            <a:off x="4191000" y="3667027"/>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grpSp>
        <p:nvGrpSpPr>
          <p:cNvPr id="39" name="Group 38"/>
          <p:cNvGrpSpPr/>
          <p:nvPr/>
        </p:nvGrpSpPr>
        <p:grpSpPr>
          <a:xfrm>
            <a:off x="5460205" y="3687139"/>
            <a:ext cx="1946367" cy="584775"/>
            <a:chOff x="7467600" y="2367897"/>
            <a:chExt cx="1946367" cy="584775"/>
          </a:xfrm>
        </p:grpSpPr>
        <p:sp>
          <p:nvSpPr>
            <p:cNvPr id="40" name="Rectangle 39"/>
            <p:cNvSpPr/>
            <p:nvPr/>
          </p:nvSpPr>
          <p:spPr>
            <a:xfrm>
              <a:off x="7467600" y="2367897"/>
              <a:ext cx="1946367"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solidFill>
                    <a:srgbClr val="FF0000"/>
                  </a:solidFill>
                  <a:latin typeface="Palatino Linotype" pitchFamily="18" charset="0"/>
                </a:rPr>
                <a:t>-</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41" name="Rectangle 40"/>
            <p:cNvSpPr/>
            <p:nvPr/>
          </p:nvSpPr>
          <p:spPr>
            <a:xfrm>
              <a:off x="8125479" y="2531252"/>
              <a:ext cx="453970" cy="369332"/>
            </a:xfrm>
            <a:prstGeom prst="rect">
              <a:avLst/>
            </a:prstGeom>
          </p:spPr>
          <p:txBody>
            <a:bodyPr wrap="none">
              <a:spAutoFit/>
            </a:bodyPr>
            <a:lstStyle/>
            <a:p>
              <a:r>
                <a:rPr lang="en-US" b="1" dirty="0" smtClean="0">
                  <a:latin typeface="Palatino Linotype" pitchFamily="18" charset="0"/>
                </a:rPr>
                <a:t>T</a:t>
              </a:r>
              <a:r>
                <a:rPr lang="en-US" b="1" dirty="0">
                  <a:latin typeface="Palatino Linotype" pitchFamily="18" charset="0"/>
                </a:rPr>
                <a:t>2</a:t>
              </a:r>
              <a:endParaRPr lang="en-US" b="1" dirty="0"/>
            </a:p>
          </p:txBody>
        </p:sp>
        <p:sp>
          <p:nvSpPr>
            <p:cNvPr id="42" name="Rectangle 41"/>
            <p:cNvSpPr/>
            <p:nvPr/>
          </p:nvSpPr>
          <p:spPr>
            <a:xfrm>
              <a:off x="8688235" y="2525595"/>
              <a:ext cx="184731" cy="369332"/>
            </a:xfrm>
            <a:prstGeom prst="rect">
              <a:avLst/>
            </a:prstGeom>
          </p:spPr>
          <p:txBody>
            <a:bodyPr wrap="none">
              <a:spAutoFit/>
            </a:bodyPr>
            <a:lstStyle/>
            <a:p>
              <a:endParaRPr lang="en-US" b="1" dirty="0"/>
            </a:p>
          </p:txBody>
        </p:sp>
      </p:grpSp>
      <p:sp>
        <p:nvSpPr>
          <p:cNvPr id="43" name="Rectangle 42"/>
          <p:cNvSpPr/>
          <p:nvPr/>
        </p:nvSpPr>
        <p:spPr>
          <a:xfrm>
            <a:off x="6682538" y="3853205"/>
            <a:ext cx="453970" cy="369332"/>
          </a:xfrm>
          <a:prstGeom prst="rect">
            <a:avLst/>
          </a:prstGeom>
        </p:spPr>
        <p:txBody>
          <a:bodyPr wrap="none">
            <a:spAutoFit/>
          </a:bodyPr>
          <a:lstStyle/>
          <a:p>
            <a:r>
              <a:rPr lang="en-US" b="1" dirty="0" smtClean="0">
                <a:latin typeface="Palatino Linotype" pitchFamily="18" charset="0"/>
              </a:rPr>
              <a:t>T</a:t>
            </a:r>
            <a:r>
              <a:rPr lang="en-US" b="1" dirty="0">
                <a:latin typeface="Palatino Linotype" pitchFamily="18" charset="0"/>
              </a:rPr>
              <a:t>1</a:t>
            </a:r>
            <a:endParaRPr lang="en-US" b="1" dirty="0"/>
          </a:p>
        </p:txBody>
      </p:sp>
      <p:sp>
        <p:nvSpPr>
          <p:cNvPr id="44" name="Rectangle 43"/>
          <p:cNvSpPr/>
          <p:nvPr/>
        </p:nvSpPr>
        <p:spPr>
          <a:xfrm>
            <a:off x="4114800" y="2225198"/>
            <a:ext cx="389850" cy="584775"/>
          </a:xfrm>
          <a:prstGeom prst="rect">
            <a:avLst/>
          </a:prstGeom>
        </p:spPr>
        <p:txBody>
          <a:bodyPr wrap="none">
            <a:spAutoFit/>
          </a:bodyPr>
          <a:lstStyle/>
          <a:p>
            <a:r>
              <a:rPr lang="en-US" sz="3200" dirty="0" smtClean="0">
                <a:latin typeface="Palatino Linotype" pitchFamily="18" charset="0"/>
              </a:rPr>
              <a:t>1</a:t>
            </a:r>
            <a:endParaRPr lang="en-US" sz="3200" baseline="30000" dirty="0"/>
          </a:p>
        </p:txBody>
      </p:sp>
      <p:sp>
        <p:nvSpPr>
          <p:cNvPr id="2" name="TextBox 1"/>
          <p:cNvSpPr txBox="1"/>
          <p:nvPr/>
        </p:nvSpPr>
        <p:spPr>
          <a:xfrm>
            <a:off x="7884" y="4572000"/>
            <a:ext cx="9136116" cy="1077218"/>
          </a:xfrm>
          <a:prstGeom prst="rect">
            <a:avLst/>
          </a:prstGeom>
          <a:noFill/>
        </p:spPr>
        <p:txBody>
          <a:bodyPr wrap="square" rtlCol="0">
            <a:spAutoFit/>
          </a:bodyPr>
          <a:lstStyle/>
          <a:p>
            <a:pPr algn="ctr"/>
            <a:r>
              <a:rPr lang="en-US" sz="3200" dirty="0">
                <a:solidFill>
                  <a:srgbClr val="0070C0"/>
                </a:solidFill>
              </a:rPr>
              <a:t>S</a:t>
            </a:r>
            <a:r>
              <a:rPr lang="en-US" sz="3200" dirty="0" smtClean="0">
                <a:solidFill>
                  <a:srgbClr val="0070C0"/>
                </a:solidFill>
              </a:rPr>
              <a:t>lave AP imitates lead by multiplying each sample by oscillator rotation relative </a:t>
            </a:r>
            <a:r>
              <a:rPr lang="en-US" sz="3200" smtClean="0">
                <a:solidFill>
                  <a:srgbClr val="0070C0"/>
                </a:solidFill>
              </a:rPr>
              <a:t>to lead</a:t>
            </a:r>
            <a:endParaRPr lang="en-US" sz="3200" dirty="0">
              <a:solidFill>
                <a:srgbClr val="0070C0"/>
              </a:solidFill>
            </a:endParaRPr>
          </a:p>
        </p:txBody>
      </p:sp>
      <p:sp>
        <p:nvSpPr>
          <p:cNvPr id="3" name="Rounded Rectangle 2"/>
          <p:cNvSpPr/>
          <p:nvPr/>
        </p:nvSpPr>
        <p:spPr>
          <a:xfrm>
            <a:off x="5460205" y="3589066"/>
            <a:ext cx="1783161" cy="7299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5892225"/>
            <a:ext cx="9136116" cy="584775"/>
          </a:xfrm>
          <a:prstGeom prst="rect">
            <a:avLst/>
          </a:prstGeom>
          <a:noFill/>
        </p:spPr>
        <p:txBody>
          <a:bodyPr wrap="square" rtlCol="0">
            <a:spAutoFit/>
          </a:bodyPr>
          <a:lstStyle/>
          <a:p>
            <a:pPr algn="ctr"/>
            <a:r>
              <a:rPr lang="en-US" sz="3200" dirty="0" smtClean="0">
                <a:solidFill>
                  <a:srgbClr val="0070C0"/>
                </a:solidFill>
              </a:rPr>
              <a:t>Requires only local information </a:t>
            </a:r>
            <a:r>
              <a:rPr lang="en-US" sz="3200" dirty="0" smtClean="0">
                <a:solidFill>
                  <a:srgbClr val="0070C0"/>
                </a:solidFill>
                <a:sym typeface="Wingdings" pitchFamily="2" charset="2"/>
              </a:rPr>
              <a:t> Fully distributed</a:t>
            </a:r>
            <a:endParaRPr lang="en-US" sz="3200" dirty="0">
              <a:solidFill>
                <a:srgbClr val="0070C0"/>
              </a:solidFill>
            </a:endParaRPr>
          </a:p>
        </p:txBody>
      </p:sp>
      <p:sp>
        <p:nvSpPr>
          <p:cNvPr id="23" name="Rounded Rectangle 22"/>
          <p:cNvSpPr/>
          <p:nvPr/>
        </p:nvSpPr>
        <p:spPr>
          <a:xfrm>
            <a:off x="4008039" y="2133600"/>
            <a:ext cx="572811" cy="7299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3216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2" grpId="0"/>
      <p:bldP spid="23" grpId="0" animBg="1"/>
      <p:bldP spid="2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Measuring Phase Offset</a:t>
            </a:r>
            <a:endParaRPr lang="en-US" b="1" dirty="0">
              <a:solidFill>
                <a:srgbClr val="0070C0"/>
              </a:solidFill>
            </a:endParaRPr>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Multiply frequency offset by elapsed time</a:t>
            </a:r>
          </a:p>
          <a:p>
            <a:r>
              <a:rPr lang="en-US" dirty="0" smtClean="0"/>
              <a:t>Requires very accurate estimation of frequency offset</a:t>
            </a:r>
          </a:p>
          <a:p>
            <a:pPr lvl="1"/>
            <a:r>
              <a:rPr lang="en-US" dirty="0" smtClean="0"/>
              <a:t>Error of 25 Hz (10 parts per BILLION) changes complete alignment to complete misalignment in 20 </a:t>
            </a:r>
            <a:r>
              <a:rPr lang="en-US" dirty="0" err="1" smtClean="0"/>
              <a:t>ms.</a:t>
            </a:r>
            <a:endParaRPr lang="en-US" dirty="0" smtClean="0"/>
          </a:p>
        </p:txBody>
      </p:sp>
      <p:sp>
        <p:nvSpPr>
          <p:cNvPr id="4" name="TextBox 3"/>
          <p:cNvSpPr txBox="1"/>
          <p:nvPr/>
        </p:nvSpPr>
        <p:spPr>
          <a:xfrm>
            <a:off x="0" y="5181600"/>
            <a:ext cx="9144000" cy="1569660"/>
          </a:xfrm>
          <a:prstGeom prst="rect">
            <a:avLst/>
          </a:prstGeom>
          <a:noFill/>
        </p:spPr>
        <p:txBody>
          <a:bodyPr wrap="square" rtlCol="0">
            <a:spAutoFit/>
          </a:bodyPr>
          <a:lstStyle/>
          <a:p>
            <a:pPr algn="ctr"/>
            <a:r>
              <a:rPr lang="en-US" sz="3200" dirty="0">
                <a:solidFill>
                  <a:srgbClr val="0070C0"/>
                </a:solidFill>
              </a:rPr>
              <a:t>Need to keep resynchronizing to avoid error accumulation</a:t>
            </a:r>
          </a:p>
          <a:p>
            <a:pPr algn="ctr"/>
            <a:endParaRPr lang="en-US" sz="3200" dirty="0">
              <a:solidFill>
                <a:srgbClr val="0070C0"/>
              </a:solidFill>
            </a:endParaRPr>
          </a:p>
        </p:txBody>
      </p:sp>
    </p:spTree>
    <p:custDataLst>
      <p:tags r:id="rId1"/>
    </p:custDataLst>
    <p:extLst>
      <p:ext uri="{BB962C8B-B14F-4D97-AF65-F5344CB8AC3E}">
        <p14:creationId xmlns:p14="http://schemas.microsoft.com/office/powerpoint/2010/main" val="1064805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Resynchronization</a:t>
            </a:r>
            <a:endParaRPr lang="en-US" b="1" dirty="0">
              <a:solidFill>
                <a:srgbClr val="0070C0"/>
              </a:solidFill>
            </a:endParaRPr>
          </a:p>
        </p:txBody>
      </p:sp>
      <p:grpSp>
        <p:nvGrpSpPr>
          <p:cNvPr id="4" name="Group 3"/>
          <p:cNvGrpSpPr/>
          <p:nvPr/>
        </p:nvGrpSpPr>
        <p:grpSpPr>
          <a:xfrm>
            <a:off x="1981200" y="1222656"/>
            <a:ext cx="4876800" cy="2478743"/>
            <a:chOff x="1981200" y="799708"/>
            <a:chExt cx="4876800" cy="3010291"/>
          </a:xfrm>
        </p:grpSpPr>
        <p:grpSp>
          <p:nvGrpSpPr>
            <p:cNvPr id="5" name="Group 206"/>
            <p:cNvGrpSpPr/>
            <p:nvPr/>
          </p:nvGrpSpPr>
          <p:grpSpPr>
            <a:xfrm>
              <a:off x="5750089" y="839874"/>
              <a:ext cx="955512" cy="868501"/>
              <a:chOff x="1816590" y="609600"/>
              <a:chExt cx="1351751" cy="1211401"/>
            </a:xfrm>
          </p:grpSpPr>
          <p:cxnSp>
            <p:nvCxnSpPr>
              <p:cNvPr id="20" name="Straight Connector 1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22" name="Isosceles Triangle 2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23" name="Shape 49"/>
              <p:cNvCxnSpPr>
                <a:stCxn id="21" idx="3"/>
                <a:endCxn id="2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6" name="Group 206"/>
            <p:cNvGrpSpPr/>
            <p:nvPr/>
          </p:nvGrpSpPr>
          <p:grpSpPr>
            <a:xfrm>
              <a:off x="2209800" y="836180"/>
              <a:ext cx="955512" cy="868501"/>
              <a:chOff x="1816590" y="609600"/>
              <a:chExt cx="1351751" cy="1211401"/>
            </a:xfrm>
          </p:grpSpPr>
          <p:cxnSp>
            <p:nvCxnSpPr>
              <p:cNvPr id="16" name="Straight Connector 15"/>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18" name="Isosceles Triangle 17"/>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9" name="Shape 49"/>
              <p:cNvCxnSpPr>
                <a:stCxn id="17" idx="3"/>
                <a:endCxn id="18"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8" name="Group 206"/>
            <p:cNvGrpSpPr/>
            <p:nvPr/>
          </p:nvGrpSpPr>
          <p:grpSpPr>
            <a:xfrm>
              <a:off x="2209800" y="3219987"/>
              <a:ext cx="955512" cy="590012"/>
              <a:chOff x="1816590" y="998041"/>
              <a:chExt cx="1351751" cy="822960"/>
            </a:xfrm>
          </p:grpSpPr>
          <p:sp>
            <p:nvSpPr>
              <p:cNvPr id="13" name="Rounded Rectangle 12"/>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14" name="Isosceles Triangle 13"/>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5" name="Shape 49"/>
              <p:cNvCxnSpPr>
                <a:stCxn id="13" idx="3"/>
                <a:endCxn id="14"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206"/>
            <p:cNvGrpSpPr/>
            <p:nvPr/>
          </p:nvGrpSpPr>
          <p:grpSpPr>
            <a:xfrm>
              <a:off x="5826288" y="3219254"/>
              <a:ext cx="955512" cy="590012"/>
              <a:chOff x="1816590" y="998041"/>
              <a:chExt cx="1351751" cy="822960"/>
            </a:xfrm>
          </p:grpSpPr>
          <p:sp>
            <p:nvSpPr>
              <p:cNvPr id="10" name="Rounded Rectangle 9"/>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11" name="Isosceles Triangle 10"/>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2" name="Shape 49"/>
              <p:cNvCxnSpPr>
                <a:stCxn id="10" idx="3"/>
                <a:endCxn id="11"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24" name="Straight Arrow Connector 23"/>
          <p:cNvCxnSpPr>
            <a:endCxn id="13" idx="0"/>
          </p:cNvCxnSpPr>
          <p:nvPr/>
        </p:nvCxnSpPr>
        <p:spPr>
          <a:xfrm>
            <a:off x="2594131" y="2060856"/>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2"/>
            <a:endCxn id="13" idx="0"/>
          </p:cNvCxnSpPr>
          <p:nvPr/>
        </p:nvCxnSpPr>
        <p:spPr>
          <a:xfrm flipH="1">
            <a:off x="2594132" y="1970874"/>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01024" y="2060856"/>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1" idx="2"/>
          </p:cNvCxnSpPr>
          <p:nvPr/>
        </p:nvCxnSpPr>
        <p:spPr>
          <a:xfrm flipH="1">
            <a:off x="6134420" y="1970874"/>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165312" y="1765403"/>
            <a:ext cx="2584777" cy="0"/>
          </a:xfrm>
          <a:prstGeom prst="straightConnector1">
            <a:avLst/>
          </a:prstGeom>
          <a:ln w="25400" cmpd="sng">
            <a:solidFill>
              <a:schemeClr val="accent6">
                <a:lumMod val="50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028376" y="1219200"/>
            <a:ext cx="1090363" cy="584775"/>
          </a:xfrm>
          <a:prstGeom prst="rect">
            <a:avLst/>
          </a:prstGeom>
        </p:spPr>
        <p:txBody>
          <a:bodyPr wrap="none">
            <a:spAutoFit/>
          </a:bodyPr>
          <a:lstStyle/>
          <a:p>
            <a:r>
              <a:rPr lang="en-US" sz="3200" dirty="0">
                <a:solidFill>
                  <a:schemeClr val="accent6">
                    <a:lumMod val="50000"/>
                  </a:schemeClr>
                </a:solidFill>
                <a:latin typeface="Palatino Linotype" pitchFamily="18" charset="0"/>
              </a:rPr>
              <a:t>h</a:t>
            </a:r>
            <a:r>
              <a:rPr lang="en-US" sz="3200" b="1" baseline="-25000" dirty="0" smtClean="0">
                <a:solidFill>
                  <a:schemeClr val="accent6">
                    <a:lumMod val="50000"/>
                  </a:schemeClr>
                </a:solidFill>
                <a:latin typeface="Palatino Linotype" pitchFamily="18" charset="0"/>
              </a:rPr>
              <a:t>2</a:t>
            </a:r>
            <a:r>
              <a:rPr lang="en-US" sz="3200" b="1" baseline="30000" dirty="0" smtClean="0">
                <a:solidFill>
                  <a:schemeClr val="accent6">
                    <a:lumMod val="50000"/>
                  </a:schemeClr>
                </a:solidFill>
                <a:latin typeface="Palatino Linotype" pitchFamily="18" charset="0"/>
              </a:rPr>
              <a:t>lead</a:t>
            </a:r>
            <a:endParaRPr lang="en-US" sz="3200" baseline="30000" dirty="0">
              <a:solidFill>
                <a:schemeClr val="accent6">
                  <a:lumMod val="50000"/>
                </a:schemeClr>
              </a:solidFill>
            </a:endParaRPr>
          </a:p>
        </p:txBody>
      </p:sp>
      <p:sp>
        <p:nvSpPr>
          <p:cNvPr id="47" name="TextBox 46"/>
          <p:cNvSpPr txBox="1"/>
          <p:nvPr/>
        </p:nvSpPr>
        <p:spPr>
          <a:xfrm>
            <a:off x="2209800" y="4042056"/>
            <a:ext cx="3018775" cy="584775"/>
          </a:xfrm>
          <a:prstGeom prst="rect">
            <a:avLst/>
          </a:prstGeom>
          <a:noFill/>
        </p:spPr>
        <p:txBody>
          <a:bodyPr wrap="none" rtlCol="0">
            <a:spAutoFit/>
          </a:bodyPr>
          <a:lstStyle/>
          <a:p>
            <a:r>
              <a:rPr lang="en-US" sz="3200" dirty="0">
                <a:solidFill>
                  <a:schemeClr val="accent6">
                    <a:lumMod val="50000"/>
                  </a:schemeClr>
                </a:solidFill>
                <a:latin typeface="Palatino Linotype" pitchFamily="18" charset="0"/>
              </a:rPr>
              <a:t> </a:t>
            </a:r>
            <a:r>
              <a:rPr lang="en-US" sz="3200" dirty="0" smtClean="0">
                <a:solidFill>
                  <a:schemeClr val="accent6">
                    <a:lumMod val="50000"/>
                  </a:schemeClr>
                </a:solidFill>
                <a:latin typeface="Palatino Linotype" pitchFamily="18" charset="0"/>
              </a:rPr>
              <a:t>h</a:t>
            </a:r>
            <a:r>
              <a:rPr lang="en-US" sz="3200" b="1" baseline="-25000" dirty="0" smtClean="0">
                <a:solidFill>
                  <a:schemeClr val="accent6">
                    <a:lumMod val="50000"/>
                  </a:schemeClr>
                </a:solidFill>
                <a:latin typeface="Palatino Linotype" pitchFamily="18" charset="0"/>
              </a:rPr>
              <a:t>2</a:t>
            </a:r>
            <a:r>
              <a:rPr lang="en-US" sz="3200" b="1" baseline="30000" dirty="0" smtClean="0">
                <a:solidFill>
                  <a:schemeClr val="accent6">
                    <a:lumMod val="50000"/>
                  </a:schemeClr>
                </a:solidFill>
                <a:latin typeface="Palatino Linotype" pitchFamily="18" charset="0"/>
              </a:rPr>
              <a:t>lead</a:t>
            </a:r>
            <a:r>
              <a:rPr lang="en-US" sz="3200" dirty="0" smtClean="0">
                <a:solidFill>
                  <a:schemeClr val="accent6">
                    <a:lumMod val="50000"/>
                  </a:schemeClr>
                </a:solidFill>
                <a:latin typeface="Palatino Linotype" pitchFamily="18" charset="0"/>
              </a:rPr>
              <a:t>(t) </a:t>
            </a:r>
            <a:r>
              <a:rPr lang="en-US" sz="3200" dirty="0">
                <a:solidFill>
                  <a:schemeClr val="accent6">
                    <a:lumMod val="50000"/>
                  </a:schemeClr>
                </a:solidFill>
                <a:latin typeface="Palatino Linotype" pitchFamily="18" charset="0"/>
              </a:rPr>
              <a:t>= </a:t>
            </a:r>
            <a:r>
              <a:rPr lang="en-US" sz="3200" dirty="0" smtClean="0">
                <a:solidFill>
                  <a:schemeClr val="accent6">
                    <a:lumMod val="50000"/>
                  </a:schemeClr>
                </a:solidFill>
                <a:latin typeface="Palatino Linotype" pitchFamily="18" charset="0"/>
              </a:rPr>
              <a:t>h</a:t>
            </a:r>
            <a:r>
              <a:rPr lang="en-US" sz="3200" b="1" baseline="-25000" dirty="0" smtClean="0">
                <a:solidFill>
                  <a:schemeClr val="accent6">
                    <a:lumMod val="50000"/>
                  </a:schemeClr>
                </a:solidFill>
                <a:latin typeface="Palatino Linotype" pitchFamily="18" charset="0"/>
              </a:rPr>
              <a:t>2</a:t>
            </a:r>
            <a:r>
              <a:rPr lang="en-US" sz="3200" b="1" baseline="30000" dirty="0" smtClean="0">
                <a:solidFill>
                  <a:schemeClr val="accent6">
                    <a:lumMod val="50000"/>
                  </a:schemeClr>
                </a:solidFill>
                <a:latin typeface="Palatino Linotype" pitchFamily="18" charset="0"/>
              </a:rPr>
              <a:t>lead</a:t>
            </a:r>
            <a:r>
              <a:rPr lang="en-US" sz="3200" dirty="0">
                <a:solidFill>
                  <a:schemeClr val="accent6">
                    <a:lumMod val="50000"/>
                  </a:schemeClr>
                </a:solidFill>
                <a:latin typeface="Palatino Linotype" pitchFamily="18" charset="0"/>
              </a:rPr>
              <a:t> </a:t>
            </a:r>
            <a:endParaRPr lang="en-US" sz="3200" b="1" baseline="-25000" dirty="0">
              <a:solidFill>
                <a:schemeClr val="accent6">
                  <a:lumMod val="50000"/>
                </a:schemeClr>
              </a:solidFill>
              <a:latin typeface="Palatino Linotype" pitchFamily="18" charset="0"/>
            </a:endParaRPr>
          </a:p>
        </p:txBody>
      </p:sp>
      <p:grpSp>
        <p:nvGrpSpPr>
          <p:cNvPr id="49" name="Group 48"/>
          <p:cNvGrpSpPr/>
          <p:nvPr/>
        </p:nvGrpSpPr>
        <p:grpSpPr>
          <a:xfrm>
            <a:off x="5002965" y="4042056"/>
            <a:ext cx="1854995" cy="584775"/>
            <a:chOff x="6991014" y="5496612"/>
            <a:chExt cx="1854995" cy="584775"/>
          </a:xfrm>
        </p:grpSpPr>
        <p:grpSp>
          <p:nvGrpSpPr>
            <p:cNvPr id="50" name="Group 49"/>
            <p:cNvGrpSpPr/>
            <p:nvPr/>
          </p:nvGrpSpPr>
          <p:grpSpPr>
            <a:xfrm>
              <a:off x="6991014" y="5496612"/>
              <a:ext cx="1854995" cy="584775"/>
              <a:chOff x="7467600" y="2367897"/>
              <a:chExt cx="1854995" cy="584775"/>
            </a:xfrm>
          </p:grpSpPr>
          <p:sp>
            <p:nvSpPr>
              <p:cNvPr id="52" name="Rectangle 51"/>
              <p:cNvSpPr/>
              <p:nvPr/>
            </p:nvSpPr>
            <p:spPr>
              <a:xfrm>
                <a:off x="7467600" y="2367897"/>
                <a:ext cx="1854995" cy="584775"/>
              </a:xfrm>
              <a:prstGeom prst="rect">
                <a:avLst/>
              </a:prstGeom>
            </p:spPr>
            <p:txBody>
              <a:bodyPr wrap="none">
                <a:spAutoFit/>
              </a:bodyPr>
              <a:lstStyle/>
              <a:p>
                <a:r>
                  <a:rPr lang="en-US" sz="3200" b="1" dirty="0" err="1" smtClean="0">
                    <a:solidFill>
                      <a:schemeClr val="accent6">
                        <a:lumMod val="50000"/>
                      </a:schemeClr>
                    </a:solidFill>
                    <a:latin typeface="Palatino Linotype" pitchFamily="18" charset="0"/>
                  </a:rPr>
                  <a:t>e</a:t>
                </a:r>
                <a:r>
                  <a:rPr lang="en-US" sz="3200" b="1" baseline="30000" dirty="0" err="1" smtClean="0">
                    <a:solidFill>
                      <a:schemeClr val="accent6">
                        <a:lumMod val="50000"/>
                      </a:schemeClr>
                    </a:solidFill>
                    <a:latin typeface="Palatino Linotype" pitchFamily="18" charset="0"/>
                  </a:rPr>
                  <a:t>j</a:t>
                </a:r>
                <a:r>
                  <a:rPr lang="en-US" sz="3200" b="1" baseline="30000" dirty="0" smtClean="0">
                    <a:solidFill>
                      <a:schemeClr val="accent6">
                        <a:lumMod val="50000"/>
                      </a:schemeClr>
                    </a:solidFill>
                    <a:latin typeface="Palatino Linotype" pitchFamily="18" charset="0"/>
                  </a:rPr>
                  <a:t>(</a:t>
                </a:r>
                <a:r>
                  <a:rPr lang="el-GR" sz="3200" b="1" baseline="30000" dirty="0" smtClean="0">
                    <a:solidFill>
                      <a:schemeClr val="accent6">
                        <a:lumMod val="50000"/>
                      </a:schemeClr>
                    </a:solidFill>
                    <a:latin typeface="Calibri"/>
                    <a:cs typeface="Calibri"/>
                  </a:rPr>
                  <a:t>ω</a:t>
                </a:r>
                <a:r>
                  <a:rPr lang="en-US" sz="3200" b="1" baseline="30000" dirty="0" smtClean="0">
                    <a:solidFill>
                      <a:schemeClr val="accent6">
                        <a:lumMod val="50000"/>
                      </a:schemeClr>
                    </a:solidFill>
                    <a:latin typeface="Calibri"/>
                    <a:cs typeface="Calibri"/>
                  </a:rPr>
                  <a:t>    -</a:t>
                </a:r>
                <a:r>
                  <a:rPr lang="el-GR" sz="3200" b="1" baseline="30000" dirty="0">
                    <a:solidFill>
                      <a:schemeClr val="accent6">
                        <a:lumMod val="50000"/>
                      </a:schemeClr>
                    </a:solidFill>
                    <a:latin typeface="Calibri"/>
                    <a:cs typeface="Calibri"/>
                  </a:rPr>
                  <a:t> </a:t>
                </a:r>
                <a:r>
                  <a:rPr lang="el-GR" sz="3200" b="1" baseline="30000" dirty="0" smtClean="0">
                    <a:solidFill>
                      <a:schemeClr val="accent6">
                        <a:lumMod val="50000"/>
                      </a:schemeClr>
                    </a:solidFill>
                    <a:latin typeface="Calibri"/>
                    <a:cs typeface="Calibri"/>
                  </a:rPr>
                  <a:t>ω</a:t>
                </a:r>
                <a:r>
                  <a:rPr lang="en-US" sz="3200" b="1" baseline="30000" dirty="0" smtClean="0">
                    <a:solidFill>
                      <a:schemeClr val="accent6">
                        <a:lumMod val="50000"/>
                      </a:schemeClr>
                    </a:solidFill>
                    <a:latin typeface="Calibri"/>
                    <a:cs typeface="Calibri"/>
                  </a:rPr>
                  <a:t>    )t </a:t>
                </a:r>
                <a:endParaRPr lang="en-US" sz="3200" baseline="30000" dirty="0">
                  <a:solidFill>
                    <a:schemeClr val="accent6">
                      <a:lumMod val="50000"/>
                    </a:schemeClr>
                  </a:solidFill>
                </a:endParaRPr>
              </a:p>
            </p:txBody>
          </p:sp>
          <p:sp>
            <p:nvSpPr>
              <p:cNvPr id="53" name="Rectangle 52"/>
              <p:cNvSpPr/>
              <p:nvPr/>
            </p:nvSpPr>
            <p:spPr>
              <a:xfrm>
                <a:off x="8042367" y="2531252"/>
                <a:ext cx="453970" cy="369332"/>
              </a:xfrm>
              <a:prstGeom prst="rect">
                <a:avLst/>
              </a:prstGeom>
            </p:spPr>
            <p:txBody>
              <a:bodyPr wrap="none">
                <a:spAutoFit/>
              </a:bodyPr>
              <a:lstStyle/>
              <a:p>
                <a:r>
                  <a:rPr lang="en-US" b="1" dirty="0" smtClean="0">
                    <a:solidFill>
                      <a:schemeClr val="accent6">
                        <a:lumMod val="50000"/>
                      </a:schemeClr>
                    </a:solidFill>
                    <a:latin typeface="Palatino Linotype" pitchFamily="18" charset="0"/>
                  </a:rPr>
                  <a:t>T</a:t>
                </a:r>
                <a:r>
                  <a:rPr lang="en-US" b="1" dirty="0">
                    <a:solidFill>
                      <a:schemeClr val="accent6">
                        <a:lumMod val="50000"/>
                      </a:schemeClr>
                    </a:solidFill>
                    <a:latin typeface="Palatino Linotype" pitchFamily="18" charset="0"/>
                  </a:rPr>
                  <a:t>2</a:t>
                </a:r>
                <a:endParaRPr lang="en-US" b="1" dirty="0">
                  <a:solidFill>
                    <a:schemeClr val="accent6">
                      <a:lumMod val="50000"/>
                    </a:schemeClr>
                  </a:solidFill>
                </a:endParaRPr>
              </a:p>
            </p:txBody>
          </p:sp>
          <p:sp>
            <p:nvSpPr>
              <p:cNvPr id="54" name="Rectangle 53"/>
              <p:cNvSpPr/>
              <p:nvPr/>
            </p:nvSpPr>
            <p:spPr>
              <a:xfrm>
                <a:off x="8688235" y="2525595"/>
                <a:ext cx="184731" cy="369332"/>
              </a:xfrm>
              <a:prstGeom prst="rect">
                <a:avLst/>
              </a:prstGeom>
            </p:spPr>
            <p:txBody>
              <a:bodyPr wrap="none">
                <a:spAutoFit/>
              </a:bodyPr>
              <a:lstStyle/>
              <a:p>
                <a:endParaRPr lang="en-US" b="1" dirty="0">
                  <a:solidFill>
                    <a:schemeClr val="accent6">
                      <a:lumMod val="50000"/>
                    </a:schemeClr>
                  </a:solidFill>
                </a:endParaRPr>
              </a:p>
            </p:txBody>
          </p:sp>
        </p:grpSp>
        <p:sp>
          <p:nvSpPr>
            <p:cNvPr id="51" name="Rectangle 50"/>
            <p:cNvSpPr/>
            <p:nvPr/>
          </p:nvSpPr>
          <p:spPr>
            <a:xfrm>
              <a:off x="8175381" y="5679533"/>
              <a:ext cx="453970" cy="369332"/>
            </a:xfrm>
            <a:prstGeom prst="rect">
              <a:avLst/>
            </a:prstGeom>
          </p:spPr>
          <p:txBody>
            <a:bodyPr wrap="none">
              <a:spAutoFit/>
            </a:bodyPr>
            <a:lstStyle/>
            <a:p>
              <a:r>
                <a:rPr lang="en-US" b="1" dirty="0" smtClean="0">
                  <a:solidFill>
                    <a:schemeClr val="accent6">
                      <a:lumMod val="50000"/>
                    </a:schemeClr>
                  </a:solidFill>
                  <a:latin typeface="Palatino Linotype" pitchFamily="18" charset="0"/>
                </a:rPr>
                <a:t>T</a:t>
              </a:r>
              <a:r>
                <a:rPr lang="en-US" b="1" dirty="0">
                  <a:solidFill>
                    <a:schemeClr val="accent6">
                      <a:lumMod val="50000"/>
                    </a:schemeClr>
                  </a:solidFill>
                  <a:latin typeface="Palatino Linotype" pitchFamily="18" charset="0"/>
                </a:rPr>
                <a:t>1</a:t>
              </a:r>
              <a:endParaRPr lang="en-US" b="1" dirty="0">
                <a:solidFill>
                  <a:schemeClr val="accent6">
                    <a:lumMod val="50000"/>
                  </a:schemeClr>
                </a:solidFill>
              </a:endParaRPr>
            </a:p>
          </p:txBody>
        </p:sp>
      </p:grpSp>
      <p:sp>
        <p:nvSpPr>
          <p:cNvPr id="55" name="TextBox 54"/>
          <p:cNvSpPr txBox="1"/>
          <p:nvPr/>
        </p:nvSpPr>
        <p:spPr>
          <a:xfrm>
            <a:off x="7884" y="4927937"/>
            <a:ext cx="9136116" cy="1015663"/>
          </a:xfrm>
          <a:prstGeom prst="rect">
            <a:avLst/>
          </a:prstGeom>
          <a:noFill/>
        </p:spPr>
        <p:txBody>
          <a:bodyPr wrap="square" rtlCol="0">
            <a:spAutoFit/>
          </a:bodyPr>
          <a:lstStyle/>
          <a:p>
            <a:pPr algn="ctr"/>
            <a:r>
              <a:rPr lang="en-US" sz="3000" dirty="0">
                <a:solidFill>
                  <a:srgbClr val="0070C0"/>
                </a:solidFill>
              </a:rPr>
              <a:t>D</a:t>
            </a:r>
            <a:r>
              <a:rPr lang="en-US" sz="3000" dirty="0" smtClean="0">
                <a:solidFill>
                  <a:srgbClr val="0070C0"/>
                </a:solidFill>
              </a:rPr>
              <a:t>irectly compute phase at each slave by measuring channel from lead</a:t>
            </a:r>
            <a:endParaRPr lang="en-US" sz="3000" dirty="0">
              <a:solidFill>
                <a:srgbClr val="0070C0"/>
              </a:solidFill>
            </a:endParaRPr>
          </a:p>
        </p:txBody>
      </p:sp>
      <p:sp>
        <p:nvSpPr>
          <p:cNvPr id="3" name="Rounded Rectangle 2"/>
          <p:cNvSpPr/>
          <p:nvPr/>
        </p:nvSpPr>
        <p:spPr>
          <a:xfrm>
            <a:off x="5081161" y="3949874"/>
            <a:ext cx="1739261"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9798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5" grpId="0"/>
      <p:bldP spid="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Resynchronization</a:t>
            </a:r>
            <a:endParaRPr lang="en-US" b="1" dirty="0">
              <a:solidFill>
                <a:srgbClr val="0070C0"/>
              </a:solidFill>
            </a:endParaRPr>
          </a:p>
        </p:txBody>
      </p:sp>
      <p:grpSp>
        <p:nvGrpSpPr>
          <p:cNvPr id="4" name="Group 3"/>
          <p:cNvGrpSpPr/>
          <p:nvPr/>
        </p:nvGrpSpPr>
        <p:grpSpPr>
          <a:xfrm>
            <a:off x="1981200" y="1222656"/>
            <a:ext cx="4876800" cy="748217"/>
            <a:chOff x="1981200" y="799708"/>
            <a:chExt cx="4876800" cy="908667"/>
          </a:xfrm>
        </p:grpSpPr>
        <p:grpSp>
          <p:nvGrpSpPr>
            <p:cNvPr id="5" name="Group 206"/>
            <p:cNvGrpSpPr/>
            <p:nvPr/>
          </p:nvGrpSpPr>
          <p:grpSpPr>
            <a:xfrm>
              <a:off x="5750089" y="839874"/>
              <a:ext cx="955512" cy="868501"/>
              <a:chOff x="1816590" y="609600"/>
              <a:chExt cx="1351751" cy="1211401"/>
            </a:xfrm>
          </p:grpSpPr>
          <p:cxnSp>
            <p:nvCxnSpPr>
              <p:cNvPr id="20" name="Straight Connector 1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22" name="Isosceles Triangle 2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23" name="Shape 49"/>
              <p:cNvCxnSpPr>
                <a:stCxn id="21" idx="3"/>
                <a:endCxn id="2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6" name="Group 206"/>
            <p:cNvGrpSpPr/>
            <p:nvPr/>
          </p:nvGrpSpPr>
          <p:grpSpPr>
            <a:xfrm>
              <a:off x="2209800" y="836180"/>
              <a:ext cx="955512" cy="868501"/>
              <a:chOff x="1816590" y="609600"/>
              <a:chExt cx="1351751" cy="1211401"/>
            </a:xfrm>
          </p:grpSpPr>
          <p:cxnSp>
            <p:nvCxnSpPr>
              <p:cNvPr id="16" name="Straight Connector 15"/>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18" name="Isosceles Triangle 17"/>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9" name="Shape 49"/>
              <p:cNvCxnSpPr>
                <a:stCxn id="17" idx="3"/>
                <a:endCxn id="18"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1128755" y="2286000"/>
            <a:ext cx="842925" cy="419100"/>
          </a:xfrm>
          <a:prstGeom prst="rect">
            <a:avLst/>
          </a:prstGeom>
          <a:solidFill>
            <a:schemeClr val="accent4">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smtClean="0">
                <a:solidFill>
                  <a:schemeClr val="tx1"/>
                </a:solidFill>
              </a:rPr>
              <a:t>Sync</a:t>
            </a:r>
            <a:endParaRPr lang="en-US" sz="2300" b="1" dirty="0">
              <a:solidFill>
                <a:schemeClr val="tx1"/>
              </a:solidFill>
            </a:endParaRPr>
          </a:p>
        </p:txBody>
      </p:sp>
      <p:sp>
        <p:nvSpPr>
          <p:cNvPr id="29" name="Rectangle 28"/>
          <p:cNvSpPr/>
          <p:nvPr/>
        </p:nvSpPr>
        <p:spPr>
          <a:xfrm>
            <a:off x="1981200" y="2286000"/>
            <a:ext cx="2209800" cy="419100"/>
          </a:xfrm>
          <a:prstGeom prst="rect">
            <a:avLst/>
          </a:prstGeom>
          <a:solidFill>
            <a:schemeClr val="accent4">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Data</a:t>
            </a:r>
            <a:endParaRPr lang="en-US" sz="2400" b="1" dirty="0">
              <a:solidFill>
                <a:schemeClr val="tx1"/>
              </a:solidFill>
            </a:endParaRPr>
          </a:p>
        </p:txBody>
      </p:sp>
      <p:sp>
        <p:nvSpPr>
          <p:cNvPr id="31" name="Content Placeholder 2"/>
          <p:cNvSpPr>
            <a:spLocks noGrp="1"/>
          </p:cNvSpPr>
          <p:nvPr>
            <p:ph idx="1"/>
          </p:nvPr>
        </p:nvSpPr>
        <p:spPr>
          <a:xfrm>
            <a:off x="609600" y="3505200"/>
            <a:ext cx="8077200" cy="2580862"/>
          </a:xfrm>
        </p:spPr>
        <p:txBody>
          <a:bodyPr>
            <a:normAutofit/>
          </a:bodyPr>
          <a:lstStyle/>
          <a:p>
            <a:pPr marL="0" indent="0">
              <a:buNone/>
            </a:pPr>
            <a:r>
              <a:rPr lang="en-US" sz="3000" dirty="0" smtClean="0"/>
              <a:t>Lead AP:</a:t>
            </a:r>
          </a:p>
          <a:p>
            <a:pPr lvl="1"/>
            <a:r>
              <a:rPr lang="en-US" dirty="0" smtClean="0"/>
              <a:t>Prefixes data transmission with </a:t>
            </a:r>
            <a:r>
              <a:rPr lang="en-US" dirty="0"/>
              <a:t>s</a:t>
            </a:r>
            <a:r>
              <a:rPr lang="en-US" dirty="0" smtClean="0"/>
              <a:t>ynchronization header</a:t>
            </a:r>
          </a:p>
        </p:txBody>
      </p:sp>
    </p:spTree>
    <p:custDataLst>
      <p:tags r:id="rId1"/>
    </p:custDataLst>
    <p:extLst>
      <p:ext uri="{BB962C8B-B14F-4D97-AF65-F5344CB8AC3E}">
        <p14:creationId xmlns:p14="http://schemas.microsoft.com/office/powerpoint/2010/main" val="265433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Resynchronization</a:t>
            </a:r>
            <a:endParaRPr lang="en-US" b="1" dirty="0">
              <a:solidFill>
                <a:srgbClr val="0070C0"/>
              </a:solidFill>
            </a:endParaRPr>
          </a:p>
        </p:txBody>
      </p:sp>
      <p:grpSp>
        <p:nvGrpSpPr>
          <p:cNvPr id="4" name="Group 3"/>
          <p:cNvGrpSpPr/>
          <p:nvPr/>
        </p:nvGrpSpPr>
        <p:grpSpPr>
          <a:xfrm>
            <a:off x="1981200" y="1222656"/>
            <a:ext cx="4876800" cy="748217"/>
            <a:chOff x="1981200" y="799708"/>
            <a:chExt cx="4876800" cy="908667"/>
          </a:xfrm>
        </p:grpSpPr>
        <p:grpSp>
          <p:nvGrpSpPr>
            <p:cNvPr id="5" name="Group 206"/>
            <p:cNvGrpSpPr/>
            <p:nvPr/>
          </p:nvGrpSpPr>
          <p:grpSpPr>
            <a:xfrm>
              <a:off x="5750089" y="839874"/>
              <a:ext cx="955512" cy="868501"/>
              <a:chOff x="1816590" y="609600"/>
              <a:chExt cx="1351751" cy="1211401"/>
            </a:xfrm>
          </p:grpSpPr>
          <p:cxnSp>
            <p:nvCxnSpPr>
              <p:cNvPr id="20" name="Straight Connector 1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22" name="Isosceles Triangle 2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23" name="Shape 49"/>
              <p:cNvCxnSpPr>
                <a:stCxn id="21" idx="3"/>
                <a:endCxn id="2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6" name="Group 206"/>
            <p:cNvGrpSpPr/>
            <p:nvPr/>
          </p:nvGrpSpPr>
          <p:grpSpPr>
            <a:xfrm>
              <a:off x="2209800" y="836180"/>
              <a:ext cx="955512" cy="868501"/>
              <a:chOff x="1816590" y="609600"/>
              <a:chExt cx="1351751" cy="1211401"/>
            </a:xfrm>
          </p:grpSpPr>
          <p:cxnSp>
            <p:nvCxnSpPr>
              <p:cNvPr id="16" name="Straight Connector 15"/>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18" name="Isosceles Triangle 17"/>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9" name="Shape 49"/>
              <p:cNvCxnSpPr>
                <a:stCxn id="17" idx="3"/>
                <a:endCxn id="18"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7" name="Straight Connector 6"/>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8" name="Rectangle 27"/>
          <p:cNvSpPr/>
          <p:nvPr/>
        </p:nvSpPr>
        <p:spPr>
          <a:xfrm>
            <a:off x="4724400" y="2286000"/>
            <a:ext cx="842925" cy="419100"/>
          </a:xfrm>
          <a:prstGeom prst="rect">
            <a:avLst/>
          </a:prstGeom>
          <a:solidFill>
            <a:schemeClr val="accent4">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Sync</a:t>
            </a:r>
            <a:endParaRPr lang="en-US" sz="2200" b="1" dirty="0">
              <a:solidFill>
                <a:schemeClr val="tx1"/>
              </a:solidFill>
            </a:endParaRPr>
          </a:p>
        </p:txBody>
      </p:sp>
      <p:sp>
        <p:nvSpPr>
          <p:cNvPr id="29" name="Rectangle 28"/>
          <p:cNvSpPr/>
          <p:nvPr/>
        </p:nvSpPr>
        <p:spPr>
          <a:xfrm>
            <a:off x="5576845" y="2286000"/>
            <a:ext cx="2209800" cy="419100"/>
          </a:xfrm>
          <a:prstGeom prst="rect">
            <a:avLst/>
          </a:prstGeom>
          <a:solidFill>
            <a:schemeClr val="accent3">
              <a:lumMod val="60000"/>
              <a:lumOff val="40000"/>
            </a:schemeClr>
          </a:solidFill>
          <a:ln w="19050">
            <a:solidFill>
              <a:schemeClr val="accent4">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smtClean="0">
                <a:solidFill>
                  <a:schemeClr val="tx1"/>
                </a:solidFill>
              </a:rPr>
              <a:t>Data</a:t>
            </a:r>
            <a:endParaRPr lang="en-US" sz="2200" b="1" dirty="0">
              <a:solidFill>
                <a:schemeClr val="tx1"/>
              </a:solidFill>
            </a:endParaRPr>
          </a:p>
        </p:txBody>
      </p:sp>
      <p:sp>
        <p:nvSpPr>
          <p:cNvPr id="31" name="Content Placeholder 2"/>
          <p:cNvSpPr>
            <a:spLocks noGrp="1"/>
          </p:cNvSpPr>
          <p:nvPr>
            <p:ph idx="1"/>
          </p:nvPr>
        </p:nvSpPr>
        <p:spPr>
          <a:xfrm>
            <a:off x="609600" y="3505200"/>
            <a:ext cx="8077200" cy="2580862"/>
          </a:xfrm>
        </p:spPr>
        <p:txBody>
          <a:bodyPr>
            <a:normAutofit/>
          </a:bodyPr>
          <a:lstStyle/>
          <a:p>
            <a:pPr marL="0" indent="0">
              <a:buNone/>
            </a:pPr>
            <a:r>
              <a:rPr lang="en-US" sz="3000" dirty="0" smtClean="0"/>
              <a:t>Slave AP:</a:t>
            </a:r>
          </a:p>
          <a:p>
            <a:pPr lvl="1"/>
            <a:r>
              <a:rPr lang="en-US" dirty="0" smtClean="0"/>
              <a:t>Receives </a:t>
            </a:r>
            <a:r>
              <a:rPr lang="en-US" dirty="0"/>
              <a:t>Synchronization </a:t>
            </a:r>
            <a:r>
              <a:rPr lang="en-US" dirty="0" smtClean="0"/>
              <a:t>Header</a:t>
            </a:r>
          </a:p>
          <a:p>
            <a:pPr lvl="1"/>
            <a:r>
              <a:rPr lang="en-US" dirty="0" smtClean="0"/>
              <a:t>Corrects for change in channel phase from lead</a:t>
            </a:r>
          </a:p>
          <a:p>
            <a:pPr lvl="1"/>
            <a:r>
              <a:rPr lang="en-US" dirty="0" smtClean="0"/>
              <a:t>Transmits data</a:t>
            </a:r>
            <a:endParaRPr lang="en-US" dirty="0"/>
          </a:p>
          <a:p>
            <a:endParaRPr lang="en-US" sz="2800" dirty="0"/>
          </a:p>
        </p:txBody>
      </p:sp>
    </p:spTree>
    <p:custDataLst>
      <p:tags r:id="rId1"/>
    </p:custDataLst>
    <p:extLst>
      <p:ext uri="{BB962C8B-B14F-4D97-AF65-F5344CB8AC3E}">
        <p14:creationId xmlns:p14="http://schemas.microsoft.com/office/powerpoint/2010/main" val="321860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Receiver Compensation</a:t>
            </a:r>
            <a:endParaRPr lang="en-US" b="1" dirty="0">
              <a:solidFill>
                <a:srgbClr val="0070C0"/>
              </a:solidFill>
            </a:endParaRPr>
          </a:p>
        </p:txBody>
      </p:sp>
      <p:sp>
        <p:nvSpPr>
          <p:cNvPr id="4" name="Rectangle 3"/>
          <p:cNvSpPr/>
          <p:nvPr/>
        </p:nvSpPr>
        <p:spPr>
          <a:xfrm>
            <a:off x="3455322" y="1870748"/>
            <a:ext cx="1031051" cy="646331"/>
          </a:xfrm>
          <a:prstGeom prst="rect">
            <a:avLst/>
          </a:prstGeom>
        </p:spPr>
        <p:txBody>
          <a:bodyPr wrap="none">
            <a:spAutoFit/>
          </a:bodyPr>
          <a:lstStyle/>
          <a:p>
            <a:r>
              <a:rPr lang="en-US" sz="3600" b="1" dirty="0" smtClean="0">
                <a:latin typeface="Palatino Linotype" pitchFamily="18" charset="0"/>
              </a:rPr>
              <a:t>H(t)</a:t>
            </a:r>
            <a:endParaRPr lang="en-US" sz="3600" b="1" dirty="0"/>
          </a:p>
        </p:txBody>
      </p:sp>
      <p:grpSp>
        <p:nvGrpSpPr>
          <p:cNvPr id="5" name="Group 4"/>
          <p:cNvGrpSpPr/>
          <p:nvPr/>
        </p:nvGrpSpPr>
        <p:grpSpPr>
          <a:xfrm>
            <a:off x="1371600" y="1651575"/>
            <a:ext cx="182880" cy="1143000"/>
            <a:chOff x="2667000" y="4572000"/>
            <a:chExt cx="182880" cy="1143000"/>
          </a:xfrm>
        </p:grpSpPr>
        <p:cxnSp>
          <p:nvCxnSpPr>
            <p:cNvPr id="6" name="Straight Connector 5"/>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246093" y="1651575"/>
            <a:ext cx="182880" cy="1143000"/>
            <a:chOff x="3322320" y="4572000"/>
            <a:chExt cx="182880" cy="1143000"/>
          </a:xfrm>
        </p:grpSpPr>
        <p:cxnSp>
          <p:nvCxnSpPr>
            <p:cNvPr id="10" name="Straight Connector 9"/>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1508852" y="1524000"/>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14" name="Rectangle 13"/>
          <p:cNvSpPr/>
          <p:nvPr/>
        </p:nvSpPr>
        <p:spPr>
          <a:xfrm>
            <a:off x="1524000" y="2133600"/>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15" name="Rectangle 14"/>
          <p:cNvSpPr/>
          <p:nvPr/>
        </p:nvSpPr>
        <p:spPr>
          <a:xfrm>
            <a:off x="2496323" y="1905000"/>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sp>
        <p:nvSpPr>
          <p:cNvPr id="16" name="Rectangle 15"/>
          <p:cNvSpPr/>
          <p:nvPr/>
        </p:nvSpPr>
        <p:spPr>
          <a:xfrm>
            <a:off x="2810629" y="1868269"/>
            <a:ext cx="2361544" cy="646331"/>
          </a:xfrm>
          <a:prstGeom prst="rect">
            <a:avLst/>
          </a:prstGeom>
          <a:solidFill>
            <a:schemeClr val="bg1"/>
          </a:solidFill>
        </p:spPr>
        <p:txBody>
          <a:bodyPr wrap="none">
            <a:spAutoFit/>
          </a:bodyPr>
          <a:lstStyle/>
          <a:p>
            <a:r>
              <a:rPr lang="en-US" sz="3600" b="1" dirty="0" smtClean="0">
                <a:latin typeface="Palatino Linotype" pitchFamily="18" charset="0"/>
              </a:rPr>
              <a:t>R(t).H.T(t)</a:t>
            </a:r>
            <a:endParaRPr lang="en-US" sz="3600" b="1" dirty="0"/>
          </a:p>
        </p:txBody>
      </p:sp>
      <p:grpSp>
        <p:nvGrpSpPr>
          <p:cNvPr id="17" name="Group 16"/>
          <p:cNvGrpSpPr/>
          <p:nvPr/>
        </p:nvGrpSpPr>
        <p:grpSpPr>
          <a:xfrm>
            <a:off x="6888463" y="1632721"/>
            <a:ext cx="182880" cy="1143000"/>
            <a:chOff x="5459517" y="3962400"/>
            <a:chExt cx="182880" cy="1143000"/>
          </a:xfrm>
        </p:grpSpPr>
        <p:cxnSp>
          <p:nvCxnSpPr>
            <p:cNvPr id="18" name="Straight Connector 17"/>
            <p:cNvCxnSpPr/>
            <p:nvPr/>
          </p:nvCxnSpPr>
          <p:spPr>
            <a:xfrm>
              <a:off x="5459517" y="39624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59517" y="39624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59517" y="50959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772383" y="1632721"/>
            <a:ext cx="182880" cy="1143000"/>
            <a:chOff x="6343437" y="3962400"/>
            <a:chExt cx="182880" cy="1143000"/>
          </a:xfrm>
        </p:grpSpPr>
        <p:cxnSp>
          <p:nvCxnSpPr>
            <p:cNvPr id="22" name="Straight Connector 21"/>
            <p:cNvCxnSpPr/>
            <p:nvPr/>
          </p:nvCxnSpPr>
          <p:spPr>
            <a:xfrm>
              <a:off x="6343437" y="39624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26317" y="39624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43437" y="50959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7025715" y="1505146"/>
            <a:ext cx="902811" cy="584775"/>
          </a:xfrm>
          <a:prstGeom prst="rect">
            <a:avLst/>
          </a:prstGeom>
          <a:ln>
            <a:noFill/>
          </a:ln>
        </p:spPr>
        <p:txBody>
          <a:bodyPr wrap="none">
            <a:spAutoFit/>
          </a:bodyPr>
          <a:lstStyle/>
          <a:p>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26" name="Rectangle 25"/>
          <p:cNvSpPr/>
          <p:nvPr/>
        </p:nvSpPr>
        <p:spPr>
          <a:xfrm>
            <a:off x="7040863" y="2114746"/>
            <a:ext cx="902811" cy="584775"/>
          </a:xfrm>
          <a:prstGeom prst="rect">
            <a:avLst/>
          </a:prstGeom>
          <a:ln>
            <a:noFill/>
          </a:ln>
        </p:spPr>
        <p:txBody>
          <a:bodyPr wrap="none">
            <a:spAutoFit/>
          </a:bodyPr>
          <a:lstStyle/>
          <a:p>
            <a:r>
              <a:rPr lang="en-US" sz="3200" dirty="0">
                <a:latin typeface="Palatino Linotype" pitchFamily="18" charset="0"/>
              </a:rPr>
              <a:t>s</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Tree>
    <p:custDataLst>
      <p:tags r:id="rId1"/>
    </p:custDataLst>
    <p:extLst>
      <p:ext uri="{BB962C8B-B14F-4D97-AF65-F5344CB8AC3E}">
        <p14:creationId xmlns:p14="http://schemas.microsoft.com/office/powerpoint/2010/main" val="183738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animBg="1"/>
      <p:bldP spid="25" grpId="0"/>
      <p:bldP spid="2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5322" y="1870748"/>
            <a:ext cx="1031051" cy="646331"/>
          </a:xfrm>
          <a:prstGeom prst="rect">
            <a:avLst/>
          </a:prstGeom>
        </p:spPr>
        <p:txBody>
          <a:bodyPr wrap="none">
            <a:spAutoFit/>
          </a:bodyPr>
          <a:lstStyle/>
          <a:p>
            <a:r>
              <a:rPr lang="en-US" sz="3600" b="1" dirty="0" smtClean="0">
                <a:latin typeface="Palatino Linotype" pitchFamily="18" charset="0"/>
              </a:rPr>
              <a:t>H(t)</a:t>
            </a:r>
            <a:endParaRPr lang="en-US" sz="3600" b="1" dirty="0"/>
          </a:p>
        </p:txBody>
      </p:sp>
      <p:grpSp>
        <p:nvGrpSpPr>
          <p:cNvPr id="5" name="Group 4"/>
          <p:cNvGrpSpPr/>
          <p:nvPr/>
        </p:nvGrpSpPr>
        <p:grpSpPr>
          <a:xfrm>
            <a:off x="1371600" y="1651575"/>
            <a:ext cx="182880" cy="1143000"/>
            <a:chOff x="2667000" y="4572000"/>
            <a:chExt cx="182880" cy="1143000"/>
          </a:xfrm>
        </p:grpSpPr>
        <p:cxnSp>
          <p:nvCxnSpPr>
            <p:cNvPr id="6" name="Straight Connector 5"/>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246093" y="1651575"/>
            <a:ext cx="182880" cy="1143000"/>
            <a:chOff x="3322320" y="4572000"/>
            <a:chExt cx="182880" cy="1143000"/>
          </a:xfrm>
        </p:grpSpPr>
        <p:cxnSp>
          <p:nvCxnSpPr>
            <p:cNvPr id="10" name="Straight Connector 9"/>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1508852" y="1524000"/>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14" name="Rectangle 13"/>
          <p:cNvSpPr/>
          <p:nvPr/>
        </p:nvSpPr>
        <p:spPr>
          <a:xfrm>
            <a:off x="1524000" y="2133600"/>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15" name="Rectangle 14"/>
          <p:cNvSpPr/>
          <p:nvPr/>
        </p:nvSpPr>
        <p:spPr>
          <a:xfrm>
            <a:off x="2496323" y="1905000"/>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sp>
        <p:nvSpPr>
          <p:cNvPr id="16" name="Rectangle 15"/>
          <p:cNvSpPr/>
          <p:nvPr/>
        </p:nvSpPr>
        <p:spPr>
          <a:xfrm>
            <a:off x="2810629" y="1868269"/>
            <a:ext cx="2361544" cy="646331"/>
          </a:xfrm>
          <a:prstGeom prst="rect">
            <a:avLst/>
          </a:prstGeom>
          <a:solidFill>
            <a:schemeClr val="bg1"/>
          </a:solidFill>
        </p:spPr>
        <p:txBody>
          <a:bodyPr wrap="none">
            <a:spAutoFit/>
          </a:bodyPr>
          <a:lstStyle/>
          <a:p>
            <a:r>
              <a:rPr lang="en-US" sz="3600" b="1" dirty="0" smtClean="0">
                <a:latin typeface="Palatino Linotype" pitchFamily="18" charset="0"/>
              </a:rPr>
              <a:t>R(t).H.T(t)</a:t>
            </a:r>
            <a:endParaRPr lang="en-US" sz="3600" b="1" dirty="0"/>
          </a:p>
        </p:txBody>
      </p:sp>
      <p:grpSp>
        <p:nvGrpSpPr>
          <p:cNvPr id="17" name="Group 16"/>
          <p:cNvGrpSpPr/>
          <p:nvPr/>
        </p:nvGrpSpPr>
        <p:grpSpPr>
          <a:xfrm>
            <a:off x="6888463" y="1632721"/>
            <a:ext cx="182880" cy="1143000"/>
            <a:chOff x="5459517" y="3962400"/>
            <a:chExt cx="182880" cy="1143000"/>
          </a:xfrm>
        </p:grpSpPr>
        <p:cxnSp>
          <p:nvCxnSpPr>
            <p:cNvPr id="18" name="Straight Connector 17"/>
            <p:cNvCxnSpPr/>
            <p:nvPr/>
          </p:nvCxnSpPr>
          <p:spPr>
            <a:xfrm>
              <a:off x="5459517"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59517"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59517"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7772383" y="1632721"/>
            <a:ext cx="182880" cy="1143000"/>
            <a:chOff x="6343437" y="3962400"/>
            <a:chExt cx="182880" cy="1143000"/>
          </a:xfrm>
        </p:grpSpPr>
        <p:cxnSp>
          <p:nvCxnSpPr>
            <p:cNvPr id="22" name="Straight Connector 21"/>
            <p:cNvCxnSpPr/>
            <p:nvPr/>
          </p:nvCxnSpPr>
          <p:spPr>
            <a:xfrm>
              <a:off x="6343437" y="39624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26317" y="39624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43437" y="50959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7025715" y="1505146"/>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1</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26" name="Rectangle 25"/>
          <p:cNvSpPr/>
          <p:nvPr/>
        </p:nvSpPr>
        <p:spPr>
          <a:xfrm>
            <a:off x="7040863" y="2114746"/>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2</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27" name="Rectangle 26"/>
          <p:cNvSpPr/>
          <p:nvPr/>
        </p:nvSpPr>
        <p:spPr>
          <a:xfrm>
            <a:off x="6021982" y="1870748"/>
            <a:ext cx="825867" cy="646331"/>
          </a:xfrm>
          <a:prstGeom prst="rect">
            <a:avLst/>
          </a:prstGeom>
          <a:ln>
            <a:noFill/>
          </a:ln>
        </p:spPr>
        <p:txBody>
          <a:bodyPr wrap="none">
            <a:spAutoFit/>
          </a:bodyPr>
          <a:lstStyle/>
          <a:p>
            <a:r>
              <a:rPr lang="en-US" sz="3600" b="1" dirty="0" smtClean="0">
                <a:solidFill>
                  <a:srgbClr val="0070C0"/>
                </a:solidFill>
                <a:latin typeface="Palatino Linotype" pitchFamily="18" charset="0"/>
              </a:rPr>
              <a:t>H</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28" name="Rectangle 27"/>
          <p:cNvSpPr/>
          <p:nvPr/>
        </p:nvSpPr>
        <p:spPr>
          <a:xfrm>
            <a:off x="5019773" y="1870748"/>
            <a:ext cx="1210588" cy="646331"/>
          </a:xfrm>
          <a:prstGeom prst="rect">
            <a:avLst/>
          </a:prstGeom>
        </p:spPr>
        <p:txBody>
          <a:bodyPr wrap="none">
            <a:spAutoFit/>
          </a:bodyPr>
          <a:lstStyle/>
          <a:p>
            <a:r>
              <a:rPr lang="en-US" sz="3600" b="1" dirty="0">
                <a:solidFill>
                  <a:srgbClr val="0070C0"/>
                </a:solidFill>
                <a:latin typeface="Palatino Linotype" pitchFamily="18" charset="0"/>
              </a:rPr>
              <a:t>T</a:t>
            </a:r>
            <a:r>
              <a:rPr lang="en-US" sz="3600" b="1" dirty="0" smtClean="0">
                <a:solidFill>
                  <a:srgbClr val="0070C0"/>
                </a:solidFill>
                <a:latin typeface="Palatino Linotype" pitchFamily="18" charset="0"/>
              </a:rPr>
              <a:t>(t)</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29" name="Rounded Rectangle 28"/>
          <p:cNvSpPr/>
          <p:nvPr/>
        </p:nvSpPr>
        <p:spPr>
          <a:xfrm>
            <a:off x="3696092" y="1797533"/>
            <a:ext cx="3123476" cy="7195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371600" y="3962400"/>
            <a:ext cx="182880" cy="1143000"/>
            <a:chOff x="2667000" y="4572000"/>
            <a:chExt cx="182880" cy="1143000"/>
          </a:xfrm>
        </p:grpSpPr>
        <p:cxnSp>
          <p:nvCxnSpPr>
            <p:cNvPr id="53" name="Straight Connector 52"/>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2246093" y="3962400"/>
            <a:ext cx="182880" cy="1143000"/>
            <a:chOff x="3322320" y="4572000"/>
            <a:chExt cx="182880" cy="1143000"/>
          </a:xfrm>
        </p:grpSpPr>
        <p:cxnSp>
          <p:nvCxnSpPr>
            <p:cNvPr id="57" name="Straight Connector 56"/>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1508852" y="3834825"/>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61" name="Rectangle 60"/>
          <p:cNvSpPr/>
          <p:nvPr/>
        </p:nvSpPr>
        <p:spPr>
          <a:xfrm>
            <a:off x="1524000" y="4444425"/>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62" name="Rectangle 61"/>
          <p:cNvSpPr/>
          <p:nvPr/>
        </p:nvSpPr>
        <p:spPr>
          <a:xfrm>
            <a:off x="2496323" y="42158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sp>
        <p:nvSpPr>
          <p:cNvPr id="63" name="Rectangle 62"/>
          <p:cNvSpPr/>
          <p:nvPr/>
        </p:nvSpPr>
        <p:spPr>
          <a:xfrm>
            <a:off x="4281251" y="4179094"/>
            <a:ext cx="976549" cy="646331"/>
          </a:xfrm>
          <a:prstGeom prst="rect">
            <a:avLst/>
          </a:prstGeom>
          <a:solidFill>
            <a:schemeClr val="bg1"/>
          </a:solidFill>
        </p:spPr>
        <p:txBody>
          <a:bodyPr wrap="none">
            <a:spAutoFit/>
          </a:bodyPr>
          <a:lstStyle/>
          <a:p>
            <a:r>
              <a:rPr lang="en-US" sz="3600" b="1" dirty="0" smtClean="0">
                <a:latin typeface="Palatino Linotype" pitchFamily="18" charset="0"/>
              </a:rPr>
              <a:t>R(t)</a:t>
            </a:r>
            <a:endParaRPr lang="en-US" sz="3600" b="1" dirty="0"/>
          </a:p>
        </p:txBody>
      </p:sp>
      <p:grpSp>
        <p:nvGrpSpPr>
          <p:cNvPr id="64" name="Group 63"/>
          <p:cNvGrpSpPr/>
          <p:nvPr/>
        </p:nvGrpSpPr>
        <p:grpSpPr>
          <a:xfrm>
            <a:off x="5486400" y="3943546"/>
            <a:ext cx="182880" cy="1143000"/>
            <a:chOff x="5459517" y="3962400"/>
            <a:chExt cx="182880" cy="1143000"/>
          </a:xfrm>
        </p:grpSpPr>
        <p:cxnSp>
          <p:nvCxnSpPr>
            <p:cNvPr id="65" name="Straight Connector 64"/>
            <p:cNvCxnSpPr/>
            <p:nvPr/>
          </p:nvCxnSpPr>
          <p:spPr>
            <a:xfrm>
              <a:off x="5459517" y="39624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59517" y="39624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459517" y="50959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6370320" y="3943546"/>
            <a:ext cx="182880" cy="1143000"/>
            <a:chOff x="6343437" y="3962400"/>
            <a:chExt cx="182880" cy="1143000"/>
          </a:xfrm>
        </p:grpSpPr>
        <p:cxnSp>
          <p:nvCxnSpPr>
            <p:cNvPr id="69" name="Straight Connector 68"/>
            <p:cNvCxnSpPr/>
            <p:nvPr/>
          </p:nvCxnSpPr>
          <p:spPr>
            <a:xfrm>
              <a:off x="6343437" y="39624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526317" y="39624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343437" y="50959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5623652" y="3815971"/>
            <a:ext cx="941283" cy="584775"/>
          </a:xfrm>
          <a:prstGeom prst="rect">
            <a:avLst/>
          </a:prstGeom>
          <a:ln>
            <a:noFill/>
          </a:ln>
        </p:spPr>
        <p:txBody>
          <a:bodyPr wrap="none">
            <a:spAutoFit/>
          </a:bodyPr>
          <a:lstStyle/>
          <a:p>
            <a:r>
              <a:rPr lang="en-US" sz="3200" dirty="0" smtClean="0">
                <a:latin typeface="Palatino Linotype" pitchFamily="18" charset="0"/>
              </a:rPr>
              <a:t>x</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73" name="Rectangle 72"/>
          <p:cNvSpPr/>
          <p:nvPr/>
        </p:nvSpPr>
        <p:spPr>
          <a:xfrm>
            <a:off x="5638800" y="4425571"/>
            <a:ext cx="941283" cy="584775"/>
          </a:xfrm>
          <a:prstGeom prst="rect">
            <a:avLst/>
          </a:prstGeom>
          <a:ln>
            <a:noFill/>
          </a:ln>
        </p:spPr>
        <p:txBody>
          <a:bodyPr wrap="none">
            <a:spAutoFit/>
          </a:bodyPr>
          <a:lstStyle/>
          <a:p>
            <a:r>
              <a:rPr lang="en-US" sz="3200" dirty="0" smtClean="0">
                <a:latin typeface="Palatino Linotype" pitchFamily="18" charset="0"/>
              </a:rPr>
              <a:t>x</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74" name="Rectangle 73"/>
          <p:cNvSpPr/>
          <p:nvPr/>
        </p:nvSpPr>
        <p:spPr>
          <a:xfrm>
            <a:off x="3048000" y="4179094"/>
            <a:ext cx="1233030" cy="646331"/>
          </a:xfrm>
          <a:prstGeom prst="rect">
            <a:avLst/>
          </a:prstGeom>
          <a:solidFill>
            <a:schemeClr val="bg1"/>
          </a:solidFill>
        </p:spPr>
        <p:txBody>
          <a:bodyPr wrap="none">
            <a:spAutoFit/>
          </a:bodyPr>
          <a:lstStyle/>
          <a:p>
            <a:r>
              <a:rPr lang="en-US" sz="3600" b="1" dirty="0" smtClean="0">
                <a:solidFill>
                  <a:srgbClr val="0070C0"/>
                </a:solidFill>
                <a:latin typeface="Palatino Linotype" pitchFamily="18" charset="0"/>
              </a:rPr>
              <a:t>R(t)</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7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70C0"/>
                </a:solidFill>
              </a:rPr>
              <a:t>Receiver Compensation</a:t>
            </a:r>
            <a:endParaRPr lang="en-US" b="1" dirty="0">
              <a:solidFill>
                <a:srgbClr val="0070C0"/>
              </a:solidFill>
            </a:endParaRPr>
          </a:p>
        </p:txBody>
      </p:sp>
    </p:spTree>
    <p:custDataLst>
      <p:tags r:id="rId1"/>
    </p:custDataLst>
    <p:extLst>
      <p:ext uri="{BB962C8B-B14F-4D97-AF65-F5344CB8AC3E}">
        <p14:creationId xmlns:p14="http://schemas.microsoft.com/office/powerpoint/2010/main" val="310963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0" grpId="0"/>
      <p:bldP spid="61" grpId="0"/>
      <p:bldP spid="62" grpId="0"/>
      <p:bldP spid="63" grpId="0" animBg="1"/>
      <p:bldP spid="72" grpId="0"/>
      <p:bldP spid="73" grpId="0"/>
      <p:bldP spid="7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70C0"/>
                </a:solidFill>
              </a:rPr>
              <a:t>Receiver Compensation</a:t>
            </a:r>
            <a:endParaRPr lang="en-US" b="1" dirty="0">
              <a:solidFill>
                <a:srgbClr val="0070C0"/>
              </a:solidFill>
            </a:endParaRPr>
          </a:p>
        </p:txBody>
      </p:sp>
      <p:sp>
        <p:nvSpPr>
          <p:cNvPr id="82" name="Rectangle 81"/>
          <p:cNvSpPr/>
          <p:nvPr/>
        </p:nvSpPr>
        <p:spPr>
          <a:xfrm>
            <a:off x="1708428" y="2438400"/>
            <a:ext cx="1617751" cy="646331"/>
          </a:xfrm>
          <a:prstGeom prst="rect">
            <a:avLst/>
          </a:prstGeom>
        </p:spPr>
        <p:txBody>
          <a:bodyPr wrap="none">
            <a:spAutoFit/>
          </a:bodyPr>
          <a:lstStyle/>
          <a:p>
            <a:r>
              <a:rPr lang="en-US" sz="3600" b="1" dirty="0">
                <a:latin typeface="Palatino Linotype" pitchFamily="18" charset="0"/>
              </a:rPr>
              <a:t>R</a:t>
            </a:r>
            <a:r>
              <a:rPr lang="en-US" sz="3600" b="1" dirty="0" smtClean="0">
                <a:latin typeface="Palatino Linotype" pitchFamily="18" charset="0"/>
              </a:rPr>
              <a:t>(t)</a:t>
            </a:r>
            <a:r>
              <a:rPr lang="en-US" sz="3600" b="1" baseline="30000" dirty="0" smtClean="0">
                <a:solidFill>
                  <a:schemeClr val="bg1"/>
                </a:solidFill>
                <a:latin typeface="Palatino Linotype" pitchFamily="18" charset="0"/>
              </a:rPr>
              <a:t>-1  </a:t>
            </a:r>
            <a:r>
              <a:rPr lang="en-US" sz="3600" b="1" dirty="0" smtClean="0">
                <a:latin typeface="Palatino Linotype" pitchFamily="18" charset="0"/>
              </a:rPr>
              <a:t>=</a:t>
            </a:r>
            <a:endParaRPr lang="en-US" sz="3600" b="1" baseline="30000" dirty="0"/>
          </a:p>
        </p:txBody>
      </p:sp>
      <p:grpSp>
        <p:nvGrpSpPr>
          <p:cNvPr id="83" name="Group 82"/>
          <p:cNvGrpSpPr/>
          <p:nvPr/>
        </p:nvGrpSpPr>
        <p:grpSpPr>
          <a:xfrm>
            <a:off x="3505200" y="1600201"/>
            <a:ext cx="278818" cy="2438400"/>
            <a:chOff x="2667000" y="4572000"/>
            <a:chExt cx="182880" cy="1143000"/>
          </a:xfrm>
        </p:grpSpPr>
        <p:cxnSp>
          <p:nvCxnSpPr>
            <p:cNvPr id="84" name="Straight Connector 83"/>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6668289" y="1600200"/>
            <a:ext cx="279511" cy="2443113"/>
            <a:chOff x="3322320" y="4572000"/>
            <a:chExt cx="182880" cy="1143000"/>
          </a:xfrm>
        </p:grpSpPr>
        <p:cxnSp>
          <p:nvCxnSpPr>
            <p:cNvPr id="88" name="Straight Connector 87"/>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3547634" y="1810421"/>
            <a:ext cx="1991251" cy="584775"/>
            <a:chOff x="7467600" y="2367897"/>
            <a:chExt cx="1991251" cy="584775"/>
          </a:xfrm>
        </p:grpSpPr>
        <p:sp>
          <p:nvSpPr>
            <p:cNvPr id="92" name="Rectangle 91"/>
            <p:cNvSpPr/>
            <p:nvPr/>
          </p:nvSpPr>
          <p:spPr>
            <a:xfrm>
              <a:off x="7467600" y="2367897"/>
              <a:ext cx="1991251"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solidFill>
                    <a:schemeClr val="bg1"/>
                  </a:solidFill>
                  <a:latin typeface="Palatino Linotype" pitchFamily="18" charset="0"/>
                </a:rPr>
                <a:t>-</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93" name="Rectangle 92"/>
            <p:cNvSpPr/>
            <p:nvPr/>
          </p:nvSpPr>
          <p:spPr>
            <a:xfrm>
              <a:off x="8128290"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94" name="Rectangle 93"/>
            <p:cNvSpPr/>
            <p:nvPr/>
          </p:nvSpPr>
          <p:spPr>
            <a:xfrm>
              <a:off x="8688235" y="2525595"/>
              <a:ext cx="184731" cy="369332"/>
            </a:xfrm>
            <a:prstGeom prst="rect">
              <a:avLst/>
            </a:prstGeom>
          </p:spPr>
          <p:txBody>
            <a:bodyPr wrap="none">
              <a:spAutoFit/>
            </a:bodyPr>
            <a:lstStyle/>
            <a:p>
              <a:endParaRPr lang="en-US" b="1" dirty="0"/>
            </a:p>
          </p:txBody>
        </p:sp>
      </p:grpSp>
      <p:sp>
        <p:nvSpPr>
          <p:cNvPr id="95" name="Rectangle 94"/>
          <p:cNvSpPr/>
          <p:nvPr/>
        </p:nvSpPr>
        <p:spPr>
          <a:xfrm>
            <a:off x="6315750" y="18288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6" name="Rectangle 95"/>
          <p:cNvSpPr/>
          <p:nvPr/>
        </p:nvSpPr>
        <p:spPr>
          <a:xfrm>
            <a:off x="3810000" y="32766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97" name="Rectangle 96"/>
          <p:cNvSpPr/>
          <p:nvPr/>
        </p:nvSpPr>
        <p:spPr>
          <a:xfrm>
            <a:off x="4792608" y="1976487"/>
            <a:ext cx="465192" cy="369332"/>
          </a:xfrm>
          <a:prstGeom prst="rect">
            <a:avLst/>
          </a:prstGeom>
        </p:spPr>
        <p:txBody>
          <a:bodyPr wrap="none">
            <a:spAutoFit/>
          </a:bodyPr>
          <a:lstStyle/>
          <a:p>
            <a:r>
              <a:rPr lang="en-US" b="1" dirty="0" smtClean="0">
                <a:latin typeface="Palatino Linotype" pitchFamily="18" charset="0"/>
              </a:rPr>
              <a:t>R</a:t>
            </a:r>
            <a:r>
              <a:rPr lang="en-US" b="1" dirty="0">
                <a:latin typeface="Palatino Linotype" pitchFamily="18" charset="0"/>
              </a:rPr>
              <a:t>1</a:t>
            </a:r>
            <a:endParaRPr lang="en-US" b="1" dirty="0"/>
          </a:p>
        </p:txBody>
      </p:sp>
      <p:grpSp>
        <p:nvGrpSpPr>
          <p:cNvPr id="98" name="Group 97"/>
          <p:cNvGrpSpPr/>
          <p:nvPr/>
        </p:nvGrpSpPr>
        <p:grpSpPr>
          <a:xfrm>
            <a:off x="5079205" y="3296712"/>
            <a:ext cx="1991251" cy="584775"/>
            <a:chOff x="7467600" y="2367897"/>
            <a:chExt cx="1991251" cy="584775"/>
          </a:xfrm>
        </p:grpSpPr>
        <p:sp>
          <p:nvSpPr>
            <p:cNvPr id="99" name="Rectangle 98"/>
            <p:cNvSpPr/>
            <p:nvPr/>
          </p:nvSpPr>
          <p:spPr>
            <a:xfrm>
              <a:off x="7467600" y="2367897"/>
              <a:ext cx="1991251"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solidFill>
                    <a:schemeClr val="bg1"/>
                  </a:solidFill>
                  <a:latin typeface="Palatino Linotype" pitchFamily="18" charset="0"/>
                </a:rPr>
                <a:t>-</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100" name="Rectangle 99"/>
            <p:cNvSpPr/>
            <p:nvPr/>
          </p:nvSpPr>
          <p:spPr>
            <a:xfrm>
              <a:off x="8128290"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101" name="Rectangle 100"/>
            <p:cNvSpPr/>
            <p:nvPr/>
          </p:nvSpPr>
          <p:spPr>
            <a:xfrm>
              <a:off x="8688235" y="2525595"/>
              <a:ext cx="184731" cy="369332"/>
            </a:xfrm>
            <a:prstGeom prst="rect">
              <a:avLst/>
            </a:prstGeom>
          </p:spPr>
          <p:txBody>
            <a:bodyPr wrap="none">
              <a:spAutoFit/>
            </a:bodyPr>
            <a:lstStyle/>
            <a:p>
              <a:endParaRPr lang="en-US" b="1" dirty="0"/>
            </a:p>
          </p:txBody>
        </p:sp>
      </p:grpSp>
      <p:sp>
        <p:nvSpPr>
          <p:cNvPr id="102" name="Rectangle 101"/>
          <p:cNvSpPr/>
          <p:nvPr/>
        </p:nvSpPr>
        <p:spPr>
          <a:xfrm>
            <a:off x="6321368" y="3462778"/>
            <a:ext cx="465192" cy="369332"/>
          </a:xfrm>
          <a:prstGeom prst="rect">
            <a:avLst/>
          </a:prstGeom>
        </p:spPr>
        <p:txBody>
          <a:bodyPr wrap="none">
            <a:spAutoFit/>
          </a:bodyPr>
          <a:lstStyle/>
          <a:p>
            <a:r>
              <a:rPr lang="en-US" b="1" dirty="0" smtClean="0">
                <a:latin typeface="Palatino Linotype" pitchFamily="18" charset="0"/>
              </a:rPr>
              <a:t>R2</a:t>
            </a:r>
            <a:endParaRPr lang="en-US" b="1" dirty="0"/>
          </a:p>
        </p:txBody>
      </p:sp>
    </p:spTree>
    <p:extLst>
      <p:ext uri="{BB962C8B-B14F-4D97-AF65-F5344CB8AC3E}">
        <p14:creationId xmlns:p14="http://schemas.microsoft.com/office/powerpoint/2010/main" val="332157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Interference </a:t>
            </a:r>
            <a:r>
              <a:rPr lang="en-US" dirty="0" err="1" smtClean="0"/>
              <a:t>Nulling</a:t>
            </a:r>
            <a:endParaRPr lang="en-US" sz="4000" dirty="0"/>
          </a:p>
        </p:txBody>
      </p:sp>
      <p:sp>
        <p:nvSpPr>
          <p:cNvPr id="45" name="Content Placeholder 34"/>
          <p:cNvSpPr txBox="1">
            <a:spLocks/>
          </p:cNvSpPr>
          <p:nvPr/>
        </p:nvSpPr>
        <p:spPr>
          <a:xfrm>
            <a:off x="90155" y="5638800"/>
            <a:ext cx="8974464" cy="838200"/>
          </a:xfrm>
          <a:prstGeom prst="rect">
            <a:avLst/>
          </a:prstGeom>
        </p:spPr>
        <p:txBody>
          <a:bodyPr vert="horz" lIns="91440" tIns="45720" rIns="91440" bIns="45720" rtlCol="0">
            <a:normAutofit/>
          </a:bodyPr>
          <a:lstStyle/>
          <a:p>
            <a:pPr algn="ctr">
              <a:spcBef>
                <a:spcPts val="2400"/>
              </a:spcBef>
              <a:buFont typeface="Arial" pitchFamily="34" charset="0"/>
              <a:buNone/>
              <a:defRPr/>
            </a:pPr>
            <a:r>
              <a:rPr lang="en-US" sz="3200" dirty="0" smtClean="0">
                <a:solidFill>
                  <a:srgbClr val="C0504D"/>
                </a:solidFill>
                <a:latin typeface="Trebuchet MS"/>
                <a:ea typeface="MS UI Gothic" pitchFamily="34" charset="-128"/>
                <a:cs typeface="Trebuchet MS"/>
              </a:rPr>
              <a:t>Interference </a:t>
            </a:r>
            <a:r>
              <a:rPr lang="en-US" sz="3200" dirty="0" err="1" smtClean="0">
                <a:solidFill>
                  <a:srgbClr val="C0504D"/>
                </a:solidFill>
                <a:latin typeface="Trebuchet MS"/>
                <a:ea typeface="MS UI Gothic" pitchFamily="34" charset="-128"/>
                <a:cs typeface="Trebuchet MS"/>
              </a:rPr>
              <a:t>Nulling</a:t>
            </a:r>
            <a:endParaRPr lang="en-US" sz="3200" dirty="0" smtClean="0">
              <a:solidFill>
                <a:srgbClr val="C0504D"/>
              </a:solidFill>
              <a:latin typeface="Trebuchet MS"/>
              <a:ea typeface="MS UI Gothic" pitchFamily="34" charset="-128"/>
              <a:cs typeface="Trebuchet MS"/>
            </a:endParaRPr>
          </a:p>
        </p:txBody>
      </p:sp>
      <p:sp>
        <p:nvSpPr>
          <p:cNvPr id="40" name="Rounded Rectangle 39"/>
          <p:cNvSpPr/>
          <p:nvPr/>
        </p:nvSpPr>
        <p:spPr>
          <a:xfrm>
            <a:off x="609600" y="3962400"/>
            <a:ext cx="7924800" cy="2209800"/>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cs typeface="Trebuchet MS"/>
              </a:rPr>
              <a:t>Q: </a:t>
            </a:r>
            <a:r>
              <a:rPr lang="en-US" sz="3200" dirty="0" smtClean="0">
                <a:solidFill>
                  <a:prstClr val="white"/>
                </a:solidFill>
                <a:latin typeface="Trebuchet MS"/>
                <a:ea typeface="微軟正黑體" pitchFamily="34" charset="-120"/>
                <a:cs typeface="Trebuchet MS"/>
              </a:rPr>
              <a:t>How to transmit without interfering with receivers with fewer antennas?</a:t>
            </a:r>
            <a:endParaRPr lang="en-US" sz="3200" dirty="0" smtClean="0">
              <a:solidFill>
                <a:prstClr val="white"/>
              </a:solidFill>
              <a:latin typeface="Trebuchet MS"/>
              <a:cs typeface="Trebuchet MS"/>
            </a:endParaRPr>
          </a:p>
          <a:p>
            <a:pPr algn="ctr">
              <a:spcBef>
                <a:spcPts val="1800"/>
              </a:spcBef>
            </a:pPr>
            <a:r>
              <a:rPr lang="en-US" sz="3200" dirty="0" smtClean="0">
                <a:solidFill>
                  <a:srgbClr val="FFFF00"/>
                </a:solidFill>
                <a:latin typeface="Trebuchet MS"/>
                <a:cs typeface="Trebuchet MS"/>
              </a:rPr>
              <a:t>A:  </a:t>
            </a:r>
            <a:r>
              <a:rPr lang="en-US" sz="3200" dirty="0" err="1" smtClean="0">
                <a:solidFill>
                  <a:srgbClr val="FFFF00"/>
                </a:solidFill>
                <a:latin typeface="Trebuchet MS"/>
                <a:cs typeface="Trebuchet MS"/>
              </a:rPr>
              <a:t>Nulling</a:t>
            </a:r>
            <a:endParaRPr lang="en-US" sz="3200" dirty="0" smtClean="0">
              <a:solidFill>
                <a:srgbClr val="FFFF00"/>
              </a:solidFill>
              <a:latin typeface="Trebuchet MS"/>
              <a:cs typeface="Trebuchet MS"/>
            </a:endParaRPr>
          </a:p>
        </p:txBody>
      </p:sp>
      <p:sp>
        <p:nvSpPr>
          <p:cNvPr id="44" name="Rectangle 43"/>
          <p:cNvSpPr/>
          <p:nvPr/>
        </p:nvSpPr>
        <p:spPr>
          <a:xfrm>
            <a:off x="5947086" y="1736194"/>
            <a:ext cx="685800" cy="473606"/>
          </a:xfrm>
          <a:prstGeom prst="rect">
            <a:avLst/>
          </a:prstGeom>
          <a:solidFill>
            <a:srgbClr val="F7E001"/>
          </a:solidFill>
          <a:ln>
            <a:solidFill>
              <a:srgbClr val="F7E00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aphicFrame>
        <p:nvGraphicFramePr>
          <p:cNvPr id="46" name="Object 7"/>
          <p:cNvGraphicFramePr>
            <a:graphicFrameLocks/>
          </p:cNvGraphicFramePr>
          <p:nvPr/>
        </p:nvGraphicFramePr>
        <p:xfrm>
          <a:off x="4119563" y="1752600"/>
          <a:ext cx="2381250" cy="441325"/>
        </p:xfrm>
        <a:graphic>
          <a:graphicData uri="http://schemas.openxmlformats.org/presentationml/2006/ole">
            <mc:AlternateContent xmlns:mc="http://schemas.openxmlformats.org/markup-compatibility/2006">
              <mc:Choice xmlns:v="urn:schemas-microsoft-com:vml" Requires="v">
                <p:oleObj spid="_x0000_s3256" name="Equation" r:id="rId4" imgW="952500" imgH="177800" progId="Equation.3">
                  <p:embed/>
                </p:oleObj>
              </mc:Choice>
              <mc:Fallback>
                <p:oleObj name="Equation" r:id="rId4" imgW="952500" imgH="1778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563" y="1752600"/>
                        <a:ext cx="23812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2"/>
          <p:cNvGrpSpPr/>
          <p:nvPr/>
        </p:nvGrpSpPr>
        <p:grpSpPr>
          <a:xfrm rot="16200000">
            <a:off x="2336946" y="2119738"/>
            <a:ext cx="1137531" cy="2090593"/>
            <a:chOff x="3531862" y="1709064"/>
            <a:chExt cx="1390937" cy="2818683"/>
          </a:xfrm>
        </p:grpSpPr>
        <p:sp>
          <p:nvSpPr>
            <p:cNvPr id="53"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4" name="Shape 53"/>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6"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7" name="Shape 56"/>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8" name="Isosceles Triangle 57"/>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9" name="Shape 58"/>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60" name="Isosceles Triangle 59"/>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1" name="Shape 60"/>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62" name="Rounded Rectangle 61"/>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63" name="Rounded Rectangle 62"/>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4" name="Group 63"/>
          <p:cNvGrpSpPr/>
          <p:nvPr/>
        </p:nvGrpSpPr>
        <p:grpSpPr>
          <a:xfrm rot="16200000">
            <a:off x="2587760" y="1076559"/>
            <a:ext cx="601252" cy="2097760"/>
            <a:chOff x="891699" y="2260633"/>
            <a:chExt cx="412087" cy="1748133"/>
          </a:xfrm>
        </p:grpSpPr>
        <p:grpSp>
          <p:nvGrpSpPr>
            <p:cNvPr id="5" name="Group 40"/>
            <p:cNvGrpSpPr/>
            <p:nvPr/>
          </p:nvGrpSpPr>
          <p:grpSpPr>
            <a:xfrm>
              <a:off x="891699" y="2260634"/>
              <a:ext cx="412087" cy="1748134"/>
              <a:chOff x="1981201" y="1676401"/>
              <a:chExt cx="735198" cy="2828360"/>
            </a:xfrm>
          </p:grpSpPr>
          <p:cxnSp>
            <p:nvCxnSpPr>
              <p:cNvPr id="67" name="Shape 66"/>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68" name="Isosceles Triangle 1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9" name="Shape 68"/>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70" name="Isosceles Triangle 69"/>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71" name="Rounded Rectangle 70"/>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72" name="Rounded Rectangle 71"/>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cxnSp>
          <p:nvCxnSpPr>
            <p:cNvPr id="66" name="Straight Arrow Connector 26"/>
            <p:cNvCxnSpPr/>
            <p:nvPr/>
          </p:nvCxnSpPr>
          <p:spPr>
            <a:xfrm>
              <a:off x="1202623" y="2769482"/>
              <a:ext cx="1898" cy="758927"/>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533400" y="1896821"/>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graphicFrame>
        <p:nvGraphicFramePr>
          <p:cNvPr id="74" name="Object 3"/>
          <p:cNvGraphicFramePr>
            <a:graphicFrameLocks/>
          </p:cNvGraphicFramePr>
          <p:nvPr/>
        </p:nvGraphicFramePr>
        <p:xfrm>
          <a:off x="1428750" y="3248025"/>
          <a:ext cx="476250" cy="438150"/>
        </p:xfrm>
        <a:graphic>
          <a:graphicData uri="http://schemas.openxmlformats.org/presentationml/2006/ole">
            <mc:AlternateContent xmlns:mc="http://schemas.openxmlformats.org/markup-compatibility/2006">
              <mc:Choice xmlns:v="urn:schemas-microsoft-com:vml" Requires="v">
                <p:oleObj spid="_x0000_s3257" name="Equation" r:id="rId6" imgW="190500" imgH="177800" progId="Equation.3">
                  <p:embed/>
                </p:oleObj>
              </mc:Choice>
              <mc:Fallback>
                <p:oleObj name="Equation" r:id="rId6" imgW="190500" imgH="1778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0" y="3248025"/>
                        <a:ext cx="4762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4"/>
          <p:cNvGraphicFramePr>
            <a:graphicFrameLocks/>
          </p:cNvGraphicFramePr>
          <p:nvPr/>
        </p:nvGraphicFramePr>
        <p:xfrm>
          <a:off x="1390650" y="2727325"/>
          <a:ext cx="508000" cy="342900"/>
        </p:xfrm>
        <a:graphic>
          <a:graphicData uri="http://schemas.openxmlformats.org/presentationml/2006/ole">
            <mc:AlternateContent xmlns:mc="http://schemas.openxmlformats.org/markup-compatibility/2006">
              <mc:Choice xmlns:v="urn:schemas-microsoft-com:vml" Requires="v">
                <p:oleObj spid="_x0000_s3258" name="Equation" r:id="rId8" imgW="203200" imgH="139700" progId="Equation.3">
                  <p:embed/>
                </p:oleObj>
              </mc:Choice>
              <mc:Fallback>
                <p:oleObj name="Equation" r:id="rId8" imgW="203200" imgH="139700" progId="Equation.3">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0650" y="2727325"/>
                        <a:ext cx="508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75"/>
          <p:cNvGrpSpPr/>
          <p:nvPr/>
        </p:nvGrpSpPr>
        <p:grpSpPr>
          <a:xfrm>
            <a:off x="2461796" y="2032496"/>
            <a:ext cx="808550" cy="692396"/>
            <a:chOff x="1970891" y="1562877"/>
            <a:chExt cx="808550" cy="692396"/>
          </a:xfrm>
        </p:grpSpPr>
        <p:cxnSp>
          <p:nvCxnSpPr>
            <p:cNvPr id="80" name="Straight Arrow Connector 26"/>
            <p:cNvCxnSpPr/>
            <p:nvPr/>
          </p:nvCxnSpPr>
          <p:spPr>
            <a:xfrm flipV="1">
              <a:off x="1983361" y="1593560"/>
              <a:ext cx="796080" cy="661713"/>
            </a:xfrm>
            <a:prstGeom prst="straightConnector1">
              <a:avLst/>
            </a:prstGeom>
            <a:ln w="25400">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graphicFrame>
          <p:nvGraphicFramePr>
            <p:cNvPr id="107" name="Object 5"/>
            <p:cNvGraphicFramePr>
              <a:graphicFrameLocks/>
            </p:cNvGraphicFramePr>
            <p:nvPr/>
          </p:nvGraphicFramePr>
          <p:xfrm>
            <a:off x="1970891" y="1562877"/>
            <a:ext cx="349250" cy="441325"/>
          </p:xfrm>
          <a:graphic>
            <a:graphicData uri="http://schemas.openxmlformats.org/presentationml/2006/ole">
              <mc:AlternateContent xmlns:mc="http://schemas.openxmlformats.org/markup-compatibility/2006">
                <mc:Choice xmlns:v="urn:schemas-microsoft-com:vml" Requires="v">
                  <p:oleObj spid="_x0000_s3259" name="Equation" r:id="rId10" imgW="139700" imgH="177800" progId="Equation.3">
                    <p:embed/>
                  </p:oleObj>
                </mc:Choice>
                <mc:Fallback>
                  <p:oleObj name="Equation" r:id="rId10" imgW="139700" imgH="177800" progId="Equation.3">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0891" y="1562877"/>
                          <a:ext cx="3492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107"/>
          <p:cNvGrpSpPr/>
          <p:nvPr/>
        </p:nvGrpSpPr>
        <p:grpSpPr>
          <a:xfrm>
            <a:off x="2481610" y="2086122"/>
            <a:ext cx="871190" cy="1190478"/>
            <a:chOff x="2619528" y="1831022"/>
            <a:chExt cx="871190" cy="1190478"/>
          </a:xfrm>
        </p:grpSpPr>
        <p:cxnSp>
          <p:nvCxnSpPr>
            <p:cNvPr id="109" name="Straight Arrow Connector 26"/>
            <p:cNvCxnSpPr/>
            <p:nvPr/>
          </p:nvCxnSpPr>
          <p:spPr>
            <a:xfrm rot="5400000" flipH="1" flipV="1">
              <a:off x="2459884" y="1990666"/>
              <a:ext cx="1190478" cy="871190"/>
            </a:xfrm>
            <a:prstGeom prst="straightConnector1">
              <a:avLst/>
            </a:prstGeom>
            <a:ln w="25400">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graphicFrame>
          <p:nvGraphicFramePr>
            <p:cNvPr id="110" name="Object 6"/>
            <p:cNvGraphicFramePr>
              <a:graphicFrameLocks/>
            </p:cNvGraphicFramePr>
            <p:nvPr/>
          </p:nvGraphicFramePr>
          <p:xfrm>
            <a:off x="2881118" y="2580175"/>
            <a:ext cx="381000" cy="441325"/>
          </p:xfrm>
          <a:graphic>
            <a:graphicData uri="http://schemas.openxmlformats.org/presentationml/2006/ole">
              <mc:AlternateContent xmlns:mc="http://schemas.openxmlformats.org/markup-compatibility/2006">
                <mc:Choice xmlns:v="urn:schemas-microsoft-com:vml" Requires="v">
                  <p:oleObj spid="_x0000_s3260" name="Equation" r:id="rId12" imgW="152400" imgH="177800" progId="Equation.3">
                    <p:embed/>
                  </p:oleObj>
                </mc:Choice>
                <mc:Fallback>
                  <p:oleObj name="Equation" r:id="rId12" imgW="152400" imgH="177800" progId="Equation.3">
                    <p:embed/>
                    <p:pic>
                      <p:nvPicPr>
                        <p:cNvPr id="0" name=""/>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81118" y="2580175"/>
                          <a:ext cx="3810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11" name="Object 9"/>
          <p:cNvGraphicFramePr>
            <a:graphicFrameLocks/>
          </p:cNvGraphicFramePr>
          <p:nvPr/>
        </p:nvGraphicFramePr>
        <p:xfrm>
          <a:off x="4135800" y="3048000"/>
          <a:ext cx="539750" cy="314325"/>
        </p:xfrm>
        <a:graphic>
          <a:graphicData uri="http://schemas.openxmlformats.org/presentationml/2006/ole">
            <mc:AlternateContent xmlns:mc="http://schemas.openxmlformats.org/markup-compatibility/2006">
              <mc:Choice xmlns:v="urn:schemas-microsoft-com:vml" Requires="v">
                <p:oleObj spid="_x0000_s3261" name="Equation" r:id="rId14" imgW="215900" imgH="127000" progId="Equation.3">
                  <p:embed/>
                </p:oleObj>
              </mc:Choice>
              <mc:Fallback>
                <p:oleObj name="Equation" r:id="rId14" imgW="215900" imgH="127000" progId="Equation.3">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35800" y="3048000"/>
                        <a:ext cx="5397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 name="TextBox 111"/>
          <p:cNvSpPr txBox="1"/>
          <p:nvPr/>
        </p:nvSpPr>
        <p:spPr>
          <a:xfrm>
            <a:off x="554755" y="2967944"/>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113" name="TextBox 112"/>
          <p:cNvSpPr txBox="1"/>
          <p:nvPr/>
        </p:nvSpPr>
        <p:spPr>
          <a:xfrm>
            <a:off x="5439120" y="1510959"/>
            <a:ext cx="184666" cy="369332"/>
          </a:xfrm>
          <a:prstGeom prst="rect">
            <a:avLst/>
          </a:prstGeom>
          <a:noFill/>
        </p:spPr>
        <p:txBody>
          <a:bodyPr wrap="none" rtlCol="0">
            <a:spAutoFit/>
          </a:bodyPr>
          <a:lstStyle/>
          <a:p>
            <a:endParaRPr lang="en-US" dirty="0">
              <a:solidFill>
                <a:prstClr val="black"/>
              </a:solidFill>
            </a:endParaRPr>
          </a:p>
        </p:txBody>
      </p:sp>
      <p:graphicFrame>
        <p:nvGraphicFramePr>
          <p:cNvPr id="114" name="Object 13"/>
          <p:cNvGraphicFramePr>
            <a:graphicFrameLocks/>
          </p:cNvGraphicFramePr>
          <p:nvPr/>
        </p:nvGraphicFramePr>
        <p:xfrm>
          <a:off x="4131400" y="2339975"/>
          <a:ext cx="3619500" cy="439738"/>
        </p:xfrm>
        <a:graphic>
          <a:graphicData uri="http://schemas.openxmlformats.org/presentationml/2006/ole">
            <mc:AlternateContent xmlns:mc="http://schemas.openxmlformats.org/markup-compatibility/2006">
              <mc:Choice xmlns:v="urn:schemas-microsoft-com:vml" Requires="v">
                <p:oleObj spid="_x0000_s3262" name="Equation" r:id="rId16" imgW="1447800" imgH="177800" progId="Equation.3">
                  <p:embed/>
                </p:oleObj>
              </mc:Choice>
              <mc:Fallback>
                <p:oleObj name="Equation" r:id="rId16" imgW="1447800" imgH="177800" progId="Equation.3">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31400" y="2339975"/>
                        <a:ext cx="36195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 name="TextBox 114"/>
          <p:cNvSpPr txBox="1"/>
          <p:nvPr/>
        </p:nvSpPr>
        <p:spPr>
          <a:xfrm>
            <a:off x="5747406" y="1663359"/>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253731645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708428" y="2438400"/>
            <a:ext cx="1617751" cy="646331"/>
          </a:xfrm>
          <a:prstGeom prst="rect">
            <a:avLst/>
          </a:prstGeom>
        </p:spPr>
        <p:txBody>
          <a:bodyPr wrap="none">
            <a:spAutoFit/>
          </a:bodyPr>
          <a:lstStyle/>
          <a:p>
            <a:r>
              <a:rPr lang="en-US" sz="3600" b="1" dirty="0">
                <a:latin typeface="Palatino Linotype" pitchFamily="18" charset="0"/>
              </a:rPr>
              <a:t>R</a:t>
            </a:r>
            <a:r>
              <a:rPr lang="en-US" sz="3600" b="1" dirty="0" smtClean="0">
                <a:latin typeface="Palatino Linotype" pitchFamily="18" charset="0"/>
              </a:rPr>
              <a:t>(t)</a:t>
            </a:r>
            <a:r>
              <a:rPr lang="en-US" sz="3600" b="1" baseline="30000" dirty="0" smtClean="0">
                <a:solidFill>
                  <a:srgbClr val="FF0000"/>
                </a:solidFill>
                <a:latin typeface="Palatino Linotype" pitchFamily="18" charset="0"/>
              </a:rPr>
              <a:t>-1  </a:t>
            </a:r>
            <a:r>
              <a:rPr lang="en-US" sz="3600" b="1" dirty="0" smtClean="0">
                <a:latin typeface="Palatino Linotype" pitchFamily="18" charset="0"/>
              </a:rPr>
              <a:t>=</a:t>
            </a:r>
            <a:endParaRPr lang="en-US" sz="3600" b="1" baseline="30000" dirty="0"/>
          </a:p>
        </p:txBody>
      </p:sp>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70C0"/>
                </a:solidFill>
              </a:rPr>
              <a:t>Receiver Compensation</a:t>
            </a:r>
            <a:endParaRPr lang="en-US" b="1" dirty="0">
              <a:solidFill>
                <a:srgbClr val="0070C0"/>
              </a:solidFill>
            </a:endParaRPr>
          </a:p>
        </p:txBody>
      </p:sp>
      <p:grpSp>
        <p:nvGrpSpPr>
          <p:cNvPr id="62" name="Group 61"/>
          <p:cNvGrpSpPr/>
          <p:nvPr/>
        </p:nvGrpSpPr>
        <p:grpSpPr>
          <a:xfrm>
            <a:off x="3505200" y="1600201"/>
            <a:ext cx="278818" cy="2438400"/>
            <a:chOff x="2667000" y="4572000"/>
            <a:chExt cx="182880" cy="1143000"/>
          </a:xfrm>
        </p:grpSpPr>
        <p:cxnSp>
          <p:nvCxnSpPr>
            <p:cNvPr id="63" name="Straight Connector 62"/>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6668289" y="1600200"/>
            <a:ext cx="279511" cy="2443113"/>
            <a:chOff x="3322320" y="4572000"/>
            <a:chExt cx="182880" cy="1143000"/>
          </a:xfrm>
        </p:grpSpPr>
        <p:cxnSp>
          <p:nvCxnSpPr>
            <p:cNvPr id="67" name="Straight Connector 66"/>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3547634" y="1810421"/>
            <a:ext cx="1991251" cy="584775"/>
            <a:chOff x="7467600" y="2367897"/>
            <a:chExt cx="1991251" cy="584775"/>
          </a:xfrm>
        </p:grpSpPr>
        <p:sp>
          <p:nvSpPr>
            <p:cNvPr id="71" name="Rectangle 70"/>
            <p:cNvSpPr/>
            <p:nvPr/>
          </p:nvSpPr>
          <p:spPr>
            <a:xfrm>
              <a:off x="7467600" y="2367897"/>
              <a:ext cx="1991251"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solidFill>
                    <a:srgbClr val="FF0000"/>
                  </a:solidFill>
                  <a:latin typeface="Palatino Linotype" pitchFamily="18" charset="0"/>
                </a:rPr>
                <a:t>-</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72" name="Rectangle 71"/>
            <p:cNvSpPr/>
            <p:nvPr/>
          </p:nvSpPr>
          <p:spPr>
            <a:xfrm>
              <a:off x="8128290"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73" name="Rectangle 72"/>
            <p:cNvSpPr/>
            <p:nvPr/>
          </p:nvSpPr>
          <p:spPr>
            <a:xfrm>
              <a:off x="8688235" y="2525595"/>
              <a:ext cx="184731" cy="369332"/>
            </a:xfrm>
            <a:prstGeom prst="rect">
              <a:avLst/>
            </a:prstGeom>
          </p:spPr>
          <p:txBody>
            <a:bodyPr wrap="none">
              <a:spAutoFit/>
            </a:bodyPr>
            <a:lstStyle/>
            <a:p>
              <a:endParaRPr lang="en-US" b="1" dirty="0"/>
            </a:p>
          </p:txBody>
        </p:sp>
      </p:grpSp>
      <p:sp>
        <p:nvSpPr>
          <p:cNvPr id="74" name="Rectangle 73"/>
          <p:cNvSpPr/>
          <p:nvPr/>
        </p:nvSpPr>
        <p:spPr>
          <a:xfrm>
            <a:off x="6315750" y="18288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75" name="Rectangle 74"/>
          <p:cNvSpPr/>
          <p:nvPr/>
        </p:nvSpPr>
        <p:spPr>
          <a:xfrm>
            <a:off x="3810000" y="3276600"/>
            <a:ext cx="389850" cy="584775"/>
          </a:xfrm>
          <a:prstGeom prst="rect">
            <a:avLst/>
          </a:prstGeom>
        </p:spPr>
        <p:txBody>
          <a:bodyPr wrap="none">
            <a:spAutoFit/>
          </a:bodyPr>
          <a:lstStyle/>
          <a:p>
            <a:r>
              <a:rPr lang="en-US" sz="3200" dirty="0" smtClean="0">
                <a:latin typeface="Palatino Linotype" pitchFamily="18" charset="0"/>
              </a:rPr>
              <a:t>0</a:t>
            </a:r>
            <a:endParaRPr lang="en-US" sz="3200" baseline="30000" dirty="0"/>
          </a:p>
        </p:txBody>
      </p:sp>
      <p:sp>
        <p:nvSpPr>
          <p:cNvPr id="76" name="Rectangle 75"/>
          <p:cNvSpPr/>
          <p:nvPr/>
        </p:nvSpPr>
        <p:spPr>
          <a:xfrm>
            <a:off x="4792608" y="1976487"/>
            <a:ext cx="465192" cy="369332"/>
          </a:xfrm>
          <a:prstGeom prst="rect">
            <a:avLst/>
          </a:prstGeom>
        </p:spPr>
        <p:txBody>
          <a:bodyPr wrap="none">
            <a:spAutoFit/>
          </a:bodyPr>
          <a:lstStyle/>
          <a:p>
            <a:r>
              <a:rPr lang="en-US" b="1" dirty="0" smtClean="0">
                <a:latin typeface="Palatino Linotype" pitchFamily="18" charset="0"/>
              </a:rPr>
              <a:t>R</a:t>
            </a:r>
            <a:r>
              <a:rPr lang="en-US" b="1" dirty="0">
                <a:latin typeface="Palatino Linotype" pitchFamily="18" charset="0"/>
              </a:rPr>
              <a:t>1</a:t>
            </a:r>
            <a:endParaRPr lang="en-US" b="1" dirty="0"/>
          </a:p>
        </p:txBody>
      </p:sp>
      <p:grpSp>
        <p:nvGrpSpPr>
          <p:cNvPr id="77" name="Group 76"/>
          <p:cNvGrpSpPr/>
          <p:nvPr/>
        </p:nvGrpSpPr>
        <p:grpSpPr>
          <a:xfrm>
            <a:off x="5079205" y="3296712"/>
            <a:ext cx="1991251" cy="584775"/>
            <a:chOff x="7467600" y="2367897"/>
            <a:chExt cx="1991251" cy="584775"/>
          </a:xfrm>
        </p:grpSpPr>
        <p:sp>
          <p:nvSpPr>
            <p:cNvPr id="78" name="Rectangle 77"/>
            <p:cNvSpPr/>
            <p:nvPr/>
          </p:nvSpPr>
          <p:spPr>
            <a:xfrm>
              <a:off x="7467600" y="2367897"/>
              <a:ext cx="1991251" cy="584775"/>
            </a:xfrm>
            <a:prstGeom prst="rect">
              <a:avLst/>
            </a:prstGeom>
          </p:spPr>
          <p:txBody>
            <a:bodyPr wrap="none">
              <a:spAutoFit/>
            </a:bodyPr>
            <a:lstStyle/>
            <a:p>
              <a:r>
                <a:rPr lang="en-US" sz="3200" b="1" dirty="0" smtClean="0">
                  <a:latin typeface="Palatino Linotype" pitchFamily="18" charset="0"/>
                </a:rPr>
                <a:t>e</a:t>
              </a:r>
              <a:r>
                <a:rPr lang="en-US" sz="3200" b="1" baseline="30000" dirty="0" smtClean="0">
                  <a:solidFill>
                    <a:srgbClr val="FF0000"/>
                  </a:solidFill>
                  <a:latin typeface="Palatino Linotype" pitchFamily="18" charset="0"/>
                </a:rPr>
                <a:t>-</a:t>
              </a:r>
              <a:r>
                <a:rPr lang="en-US" sz="3200" b="1" baseline="30000" dirty="0" smtClean="0">
                  <a:latin typeface="Palatino Linotype" pitchFamily="18" charset="0"/>
                </a:rPr>
                <a:t>j(</a:t>
              </a:r>
              <a:r>
                <a:rPr lang="el-GR" sz="3200" b="1" baseline="30000" dirty="0" smtClean="0">
                  <a:latin typeface="Calibri"/>
                  <a:cs typeface="Calibri"/>
                </a:rPr>
                <a:t>ω</a:t>
              </a:r>
              <a:r>
                <a:rPr lang="en-US" sz="3200" b="1" baseline="30000" dirty="0" smtClean="0">
                  <a:latin typeface="Calibri"/>
                  <a:cs typeface="Calibri"/>
                </a:rPr>
                <a:t>    -</a:t>
              </a:r>
              <a:r>
                <a:rPr lang="el-GR" sz="3200" b="1" baseline="30000" dirty="0">
                  <a:latin typeface="Calibri"/>
                  <a:cs typeface="Calibri"/>
                </a:rPr>
                <a:t> </a:t>
              </a:r>
              <a:r>
                <a:rPr lang="el-GR" sz="3200" b="1" baseline="30000" dirty="0" smtClean="0">
                  <a:latin typeface="Calibri"/>
                  <a:cs typeface="Calibri"/>
                </a:rPr>
                <a:t>ω</a:t>
              </a:r>
              <a:r>
                <a:rPr lang="en-US" sz="3200" b="1" baseline="30000" dirty="0" smtClean="0">
                  <a:latin typeface="Calibri"/>
                  <a:cs typeface="Calibri"/>
                </a:rPr>
                <a:t>    )t </a:t>
              </a:r>
              <a:endParaRPr lang="en-US" sz="3200" baseline="30000" dirty="0"/>
            </a:p>
          </p:txBody>
        </p:sp>
        <p:sp>
          <p:nvSpPr>
            <p:cNvPr id="79" name="Rectangle 78"/>
            <p:cNvSpPr/>
            <p:nvPr/>
          </p:nvSpPr>
          <p:spPr>
            <a:xfrm>
              <a:off x="8128290"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80" name="Rectangle 79"/>
            <p:cNvSpPr/>
            <p:nvPr/>
          </p:nvSpPr>
          <p:spPr>
            <a:xfrm>
              <a:off x="8688235" y="2525595"/>
              <a:ext cx="184731" cy="369332"/>
            </a:xfrm>
            <a:prstGeom prst="rect">
              <a:avLst/>
            </a:prstGeom>
          </p:spPr>
          <p:txBody>
            <a:bodyPr wrap="none">
              <a:spAutoFit/>
            </a:bodyPr>
            <a:lstStyle/>
            <a:p>
              <a:endParaRPr lang="en-US" b="1" dirty="0"/>
            </a:p>
          </p:txBody>
        </p:sp>
      </p:grpSp>
      <p:sp>
        <p:nvSpPr>
          <p:cNvPr id="81" name="Rectangle 80"/>
          <p:cNvSpPr/>
          <p:nvPr/>
        </p:nvSpPr>
        <p:spPr>
          <a:xfrm>
            <a:off x="6321368" y="3462778"/>
            <a:ext cx="465192" cy="369332"/>
          </a:xfrm>
          <a:prstGeom prst="rect">
            <a:avLst/>
          </a:prstGeom>
        </p:spPr>
        <p:txBody>
          <a:bodyPr wrap="none">
            <a:spAutoFit/>
          </a:bodyPr>
          <a:lstStyle/>
          <a:p>
            <a:r>
              <a:rPr lang="en-US" b="1" dirty="0" smtClean="0">
                <a:latin typeface="Palatino Linotype" pitchFamily="18" charset="0"/>
              </a:rPr>
              <a:t>R2</a:t>
            </a:r>
            <a:endParaRPr lang="en-US" b="1" dirty="0"/>
          </a:p>
        </p:txBody>
      </p:sp>
      <p:sp>
        <p:nvSpPr>
          <p:cNvPr id="25" name="TextBox 24"/>
          <p:cNvSpPr txBox="1"/>
          <p:nvPr/>
        </p:nvSpPr>
        <p:spPr>
          <a:xfrm>
            <a:off x="7884" y="4608493"/>
            <a:ext cx="9136116" cy="1015663"/>
          </a:xfrm>
          <a:prstGeom prst="rect">
            <a:avLst/>
          </a:prstGeom>
          <a:noFill/>
        </p:spPr>
        <p:txBody>
          <a:bodyPr wrap="square" rtlCol="0">
            <a:spAutoFit/>
          </a:bodyPr>
          <a:lstStyle/>
          <a:p>
            <a:pPr algn="ctr"/>
            <a:r>
              <a:rPr lang="en-US" sz="3000" dirty="0" smtClean="0">
                <a:solidFill>
                  <a:srgbClr val="0070C0"/>
                </a:solidFill>
              </a:rPr>
              <a:t>Receiver does what it does today – </a:t>
            </a:r>
          </a:p>
          <a:p>
            <a:pPr algn="ctr"/>
            <a:r>
              <a:rPr lang="en-US" sz="3000" dirty="0" smtClean="0">
                <a:solidFill>
                  <a:srgbClr val="0070C0"/>
                </a:solidFill>
              </a:rPr>
              <a:t>correct for oscillator offset from lead</a:t>
            </a:r>
            <a:endParaRPr lang="en-US" sz="3000" dirty="0">
              <a:solidFill>
                <a:srgbClr val="0070C0"/>
              </a:solidFill>
            </a:endParaRPr>
          </a:p>
        </p:txBody>
      </p:sp>
      <p:sp>
        <p:nvSpPr>
          <p:cNvPr id="26" name="Rounded Rectangle 25"/>
          <p:cNvSpPr/>
          <p:nvPr/>
        </p:nvSpPr>
        <p:spPr>
          <a:xfrm>
            <a:off x="3576640" y="1759908"/>
            <a:ext cx="1912246"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079204" y="3276600"/>
            <a:ext cx="1786041"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0156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6" grpId="1" animBg="1"/>
      <p:bldP spid="27"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78"/>
            <a:ext cx="8229600" cy="1143000"/>
          </a:xfrm>
        </p:spPr>
        <p:txBody>
          <a:bodyPr>
            <a:normAutofit/>
          </a:bodyPr>
          <a:lstStyle/>
          <a:p>
            <a:r>
              <a:rPr lang="en-US" sz="3600" b="1" dirty="0" err="1" smtClean="0">
                <a:solidFill>
                  <a:srgbClr val="0070C0"/>
                </a:solidFill>
              </a:rPr>
              <a:t>MegaMIMO</a:t>
            </a:r>
            <a:r>
              <a:rPr lang="en-US" sz="3600" b="1" dirty="0" smtClean="0">
                <a:solidFill>
                  <a:srgbClr val="0070C0"/>
                </a:solidFill>
              </a:rPr>
              <a:t> Protocol</a:t>
            </a:r>
            <a:endParaRPr lang="en-US" sz="3600" b="1" dirty="0">
              <a:solidFill>
                <a:srgbClr val="0070C0"/>
              </a:solidFill>
            </a:endParaRPr>
          </a:p>
        </p:txBody>
      </p:sp>
      <p:sp>
        <p:nvSpPr>
          <p:cNvPr id="3" name="Content Placeholder 2"/>
          <p:cNvSpPr>
            <a:spLocks noGrp="1"/>
          </p:cNvSpPr>
          <p:nvPr>
            <p:ph idx="1"/>
          </p:nvPr>
        </p:nvSpPr>
        <p:spPr>
          <a:xfrm>
            <a:off x="228600" y="1143000"/>
            <a:ext cx="9144000" cy="2743200"/>
          </a:xfrm>
        </p:spPr>
        <p:txBody>
          <a:bodyPr/>
          <a:lstStyle/>
          <a:p>
            <a:r>
              <a:rPr lang="en-US" dirty="0" smtClean="0"/>
              <a:t>Lead AP and slave AP measure channel matrix H to clients</a:t>
            </a:r>
          </a:p>
          <a:p>
            <a:r>
              <a:rPr lang="en-US" dirty="0" smtClean="0"/>
              <a:t>Clients report measured channel to APs</a:t>
            </a:r>
          </a:p>
          <a:p>
            <a:r>
              <a:rPr lang="en-US" dirty="0" smtClean="0">
                <a:solidFill>
                  <a:srgbClr val="0070C0"/>
                </a:solidFill>
              </a:rPr>
              <a:t>Each slave AP measures its channel from lead</a:t>
            </a:r>
            <a:endParaRPr lang="en-US" dirty="0">
              <a:solidFill>
                <a:srgbClr val="0070C0"/>
              </a:solidFill>
            </a:endParaRPr>
          </a:p>
        </p:txBody>
      </p:sp>
      <p:sp>
        <p:nvSpPr>
          <p:cNvPr id="4" name="Content Placeholder 2"/>
          <p:cNvSpPr txBox="1">
            <a:spLocks/>
          </p:cNvSpPr>
          <p:nvPr/>
        </p:nvSpPr>
        <p:spPr>
          <a:xfrm>
            <a:off x="304800" y="4470975"/>
            <a:ext cx="914400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Each AP computes its </a:t>
            </a:r>
            <a:r>
              <a:rPr lang="en-US" dirty="0" err="1" smtClean="0"/>
              <a:t>beamforming</a:t>
            </a:r>
            <a:r>
              <a:rPr lang="en-US" dirty="0" smtClean="0"/>
              <a:t> signal as </a:t>
            </a:r>
          </a:p>
          <a:p>
            <a:r>
              <a:rPr lang="en-US" dirty="0" smtClean="0">
                <a:solidFill>
                  <a:srgbClr val="0070C0"/>
                </a:solidFill>
              </a:rPr>
              <a:t>Each slave measures its new channel from lead, and multiplies its </a:t>
            </a:r>
            <a:r>
              <a:rPr lang="en-US" dirty="0" err="1" smtClean="0">
                <a:solidFill>
                  <a:srgbClr val="0070C0"/>
                </a:solidFill>
              </a:rPr>
              <a:t>beamforming</a:t>
            </a:r>
            <a:r>
              <a:rPr lang="en-US" dirty="0" smtClean="0">
                <a:solidFill>
                  <a:srgbClr val="0070C0"/>
                </a:solidFill>
              </a:rPr>
              <a:t> signal by change in channel phase.</a:t>
            </a:r>
          </a:p>
        </p:txBody>
      </p:sp>
      <p:sp>
        <p:nvSpPr>
          <p:cNvPr id="5" name="Rectangle 4"/>
          <p:cNvSpPr/>
          <p:nvPr/>
        </p:nvSpPr>
        <p:spPr>
          <a:xfrm>
            <a:off x="7935230" y="4432338"/>
            <a:ext cx="1133644" cy="646331"/>
          </a:xfrm>
          <a:prstGeom prst="rect">
            <a:avLst/>
          </a:prstGeom>
          <a:ln>
            <a:noFill/>
          </a:ln>
        </p:spPr>
        <p:txBody>
          <a:bodyPr wrap="none">
            <a:spAutoFit/>
          </a:bodyPr>
          <a:lstStyle/>
          <a:p>
            <a:r>
              <a:rPr lang="en-US" sz="3600" b="1" dirty="0" smtClean="0">
                <a:latin typeface="Palatino Linotype" pitchFamily="18" charset="0"/>
              </a:rPr>
              <a:t>H</a:t>
            </a:r>
            <a:r>
              <a:rPr lang="en-US" sz="3600" b="1" baseline="30000" dirty="0" smtClean="0">
                <a:latin typeface="Palatino Linotype" pitchFamily="18" charset="0"/>
              </a:rPr>
              <a:t>-1 </a:t>
            </a:r>
            <a:r>
              <a:rPr lang="en-US" sz="3600" b="1" dirty="0" smtClean="0">
                <a:latin typeface="Palatino Linotype" pitchFamily="18" charset="0"/>
              </a:rPr>
              <a:t>x</a:t>
            </a:r>
            <a:endParaRPr lang="en-US" sz="3600" b="1" baseline="30000" dirty="0"/>
          </a:p>
        </p:txBody>
      </p:sp>
      <p:cxnSp>
        <p:nvCxnSpPr>
          <p:cNvPr id="7" name="Straight Arrow Connector 6"/>
          <p:cNvCxnSpPr/>
          <p:nvPr/>
        </p:nvCxnSpPr>
        <p:spPr>
          <a:xfrm>
            <a:off x="8725062" y="4594165"/>
            <a:ext cx="2954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3474" y="586506"/>
            <a:ext cx="4644028" cy="584775"/>
          </a:xfrm>
          <a:prstGeom prst="rect">
            <a:avLst/>
          </a:prstGeom>
          <a:noFill/>
        </p:spPr>
        <p:txBody>
          <a:bodyPr wrap="none" rtlCol="0">
            <a:spAutoFit/>
          </a:bodyPr>
          <a:lstStyle/>
          <a:p>
            <a:r>
              <a:rPr lang="en-US" sz="3200" b="1" u="sng" dirty="0" smtClean="0">
                <a:solidFill>
                  <a:srgbClr val="0070C0"/>
                </a:solidFill>
              </a:rPr>
              <a:t>Channel Measurement:</a:t>
            </a:r>
            <a:endParaRPr lang="en-US" sz="3200" b="1" u="sng" dirty="0">
              <a:solidFill>
                <a:srgbClr val="0070C0"/>
              </a:solidFill>
            </a:endParaRPr>
          </a:p>
        </p:txBody>
      </p:sp>
      <p:sp>
        <p:nvSpPr>
          <p:cNvPr id="19" name="TextBox 18"/>
          <p:cNvSpPr txBox="1"/>
          <p:nvPr/>
        </p:nvSpPr>
        <p:spPr>
          <a:xfrm>
            <a:off x="153474" y="3886200"/>
            <a:ext cx="3784434" cy="584775"/>
          </a:xfrm>
          <a:prstGeom prst="rect">
            <a:avLst/>
          </a:prstGeom>
          <a:noFill/>
        </p:spPr>
        <p:txBody>
          <a:bodyPr wrap="none" rtlCol="0">
            <a:spAutoFit/>
          </a:bodyPr>
          <a:lstStyle/>
          <a:p>
            <a:r>
              <a:rPr lang="en-US" sz="3200" b="1" u="sng" dirty="0" smtClean="0">
                <a:solidFill>
                  <a:srgbClr val="0070C0"/>
                </a:solidFill>
              </a:rPr>
              <a:t>Data Transmission:</a:t>
            </a:r>
            <a:endParaRPr lang="en-US" sz="3200" b="1" u="sng" dirty="0">
              <a:solidFill>
                <a:srgbClr val="0070C0"/>
              </a:solidFill>
            </a:endParaRPr>
          </a:p>
        </p:txBody>
      </p:sp>
    </p:spTree>
    <p:custDataLst>
      <p:tags r:id="rId1"/>
    </p:custDataLst>
    <p:extLst>
      <p:ext uri="{BB962C8B-B14F-4D97-AF65-F5344CB8AC3E}">
        <p14:creationId xmlns:p14="http://schemas.microsoft.com/office/powerpoint/2010/main" val="1004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8" grpId="0"/>
      <p:bldP spid="19" grpId="0"/>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Enhancements</a:t>
            </a:r>
            <a:endParaRPr lang="en-US" b="1" dirty="0">
              <a:solidFill>
                <a:srgbClr val="0070C0"/>
              </a:solidFill>
            </a:endParaRPr>
          </a:p>
        </p:txBody>
      </p:sp>
      <p:sp>
        <p:nvSpPr>
          <p:cNvPr id="3" name="Content Placeholder 2"/>
          <p:cNvSpPr>
            <a:spLocks noGrp="1"/>
          </p:cNvSpPr>
          <p:nvPr>
            <p:ph idx="1"/>
          </p:nvPr>
        </p:nvSpPr>
        <p:spPr/>
        <p:txBody>
          <a:bodyPr/>
          <a:lstStyle/>
          <a:p>
            <a:r>
              <a:rPr lang="en-US" dirty="0" smtClean="0"/>
              <a:t>Decoupling channel measurement across different clients</a:t>
            </a:r>
          </a:p>
          <a:p>
            <a:r>
              <a:rPr lang="en-US" dirty="0"/>
              <a:t>Using </a:t>
            </a:r>
            <a:r>
              <a:rPr lang="en-US" dirty="0" err="1"/>
              <a:t>MegaMIMO</a:t>
            </a:r>
            <a:r>
              <a:rPr lang="en-US" dirty="0"/>
              <a:t> for </a:t>
            </a:r>
            <a:r>
              <a:rPr lang="en-US" dirty="0" smtClean="0"/>
              <a:t>diversity</a:t>
            </a:r>
          </a:p>
          <a:p>
            <a:r>
              <a:rPr lang="en-US" dirty="0" smtClean="0"/>
              <a:t>Compatibility with off-the-shelf 802.11n cards</a:t>
            </a:r>
          </a:p>
        </p:txBody>
      </p:sp>
      <p:sp>
        <p:nvSpPr>
          <p:cNvPr id="4" name="TextBox 3"/>
          <p:cNvSpPr txBox="1"/>
          <p:nvPr/>
        </p:nvSpPr>
        <p:spPr>
          <a:xfrm>
            <a:off x="7884" y="5130225"/>
            <a:ext cx="9136116" cy="584775"/>
          </a:xfrm>
          <a:prstGeom prst="rect">
            <a:avLst/>
          </a:prstGeom>
          <a:noFill/>
        </p:spPr>
        <p:txBody>
          <a:bodyPr wrap="square" rtlCol="0">
            <a:spAutoFit/>
          </a:bodyPr>
          <a:lstStyle/>
          <a:p>
            <a:pPr algn="ctr"/>
            <a:r>
              <a:rPr lang="en-US" sz="3200" dirty="0" smtClean="0">
                <a:solidFill>
                  <a:srgbClr val="0070C0"/>
                </a:solidFill>
              </a:rPr>
              <a:t>Described </a:t>
            </a:r>
            <a:r>
              <a:rPr lang="en-US" sz="3200" smtClean="0">
                <a:solidFill>
                  <a:srgbClr val="0070C0"/>
                </a:solidFill>
              </a:rPr>
              <a:t>in paper</a:t>
            </a:r>
            <a:endParaRPr lang="en-US" sz="3200" dirty="0">
              <a:solidFill>
                <a:srgbClr val="0070C0"/>
              </a:solidFill>
            </a:endParaRPr>
          </a:p>
        </p:txBody>
      </p:sp>
    </p:spTree>
    <p:custDataLst>
      <p:tags r:id="rId1"/>
    </p:custDataLst>
    <p:extLst>
      <p:ext uri="{BB962C8B-B14F-4D97-AF65-F5344CB8AC3E}">
        <p14:creationId xmlns:p14="http://schemas.microsoft.com/office/powerpoint/2010/main" val="2899275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0546"/>
            <a:ext cx="8229600" cy="1143000"/>
          </a:xfrm>
        </p:spPr>
        <p:txBody>
          <a:bodyPr>
            <a:normAutofit/>
          </a:bodyPr>
          <a:lstStyle/>
          <a:p>
            <a:r>
              <a:rPr lang="en-US" sz="4800" b="1" dirty="0" smtClean="0">
                <a:solidFill>
                  <a:srgbClr val="0070C0"/>
                </a:solidFill>
              </a:rPr>
              <a:t>Performance</a:t>
            </a:r>
            <a:endParaRPr lang="en-US" sz="4800" b="1" dirty="0">
              <a:solidFill>
                <a:srgbClr val="0070C0"/>
              </a:solidFill>
            </a:endParaRPr>
          </a:p>
        </p:txBody>
      </p:sp>
    </p:spTree>
    <p:extLst>
      <p:ext uri="{BB962C8B-B14F-4D97-AF65-F5344CB8AC3E}">
        <p14:creationId xmlns:p14="http://schemas.microsoft.com/office/powerpoint/2010/main" val="321559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70C0"/>
                </a:solidFill>
              </a:rPr>
              <a:t>Implementation</a:t>
            </a:r>
            <a:endParaRPr lang="en-US" b="1" dirty="0">
              <a:solidFill>
                <a:srgbClr val="0070C0"/>
              </a:solidFill>
            </a:endParaRPr>
          </a:p>
        </p:txBody>
      </p:sp>
      <p:sp>
        <p:nvSpPr>
          <p:cNvPr id="3" name="Content Placeholder 2"/>
          <p:cNvSpPr>
            <a:spLocks noGrp="1"/>
          </p:cNvSpPr>
          <p:nvPr>
            <p:ph idx="1"/>
          </p:nvPr>
        </p:nvSpPr>
        <p:spPr>
          <a:xfrm>
            <a:off x="457200" y="2332037"/>
            <a:ext cx="8229600" cy="4525963"/>
          </a:xfrm>
        </p:spPr>
        <p:txBody>
          <a:bodyPr/>
          <a:lstStyle/>
          <a:p>
            <a:r>
              <a:rPr lang="en-US" dirty="0" smtClean="0"/>
              <a:t>Implemented in USRP2</a:t>
            </a:r>
          </a:p>
          <a:p>
            <a:r>
              <a:rPr lang="en-US" dirty="0" smtClean="0"/>
              <a:t>2.4 GHz center frequency</a:t>
            </a:r>
          </a:p>
          <a:p>
            <a:r>
              <a:rPr lang="en-US" dirty="0" smtClean="0"/>
              <a:t>OFDM with 10 MHz bandwidth</a:t>
            </a:r>
          </a:p>
          <a:p>
            <a:r>
              <a:rPr lang="en-US" dirty="0" smtClean="0"/>
              <a:t>10 software radios acting as APs, all in the same frequency</a:t>
            </a:r>
          </a:p>
          <a:p>
            <a:r>
              <a:rPr lang="en-US" dirty="0" smtClean="0"/>
              <a:t>10 software radios acting as clients</a:t>
            </a:r>
            <a:endParaRPr lang="en-US" dirty="0"/>
          </a:p>
        </p:txBody>
      </p:sp>
      <p:pic>
        <p:nvPicPr>
          <p:cNvPr id="5" name="Picture 2" descr="C:\Users\gshyam\Desktop\TIMO_pres\usr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143000"/>
            <a:ext cx="3040457" cy="21191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742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70C0"/>
                </a:solidFill>
              </a:rPr>
              <a:t>Testbed</a:t>
            </a:r>
            <a:endParaRPr lang="en-US" b="1" dirty="0">
              <a:solidFill>
                <a:srgbClr val="0070C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14" y="1600200"/>
            <a:ext cx="8228572" cy="4116115"/>
          </a:xfrm>
          <a:prstGeom prst="rect">
            <a:avLst/>
          </a:prstGeom>
        </p:spPr>
      </p:pic>
    </p:spTree>
    <p:extLst>
      <p:ext uri="{BB962C8B-B14F-4D97-AF65-F5344CB8AC3E}">
        <p14:creationId xmlns:p14="http://schemas.microsoft.com/office/powerpoint/2010/main" val="3345106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solidFill>
                  <a:srgbClr val="0070C0"/>
                </a:solidFill>
              </a:rPr>
              <a:t>Does </a:t>
            </a:r>
            <a:r>
              <a:rPr lang="en-US" dirty="0" err="1" smtClean="0">
                <a:solidFill>
                  <a:srgbClr val="0070C0"/>
                </a:solidFill>
              </a:rPr>
              <a:t>MegaMIMO</a:t>
            </a:r>
            <a:r>
              <a:rPr lang="en-US" dirty="0" smtClean="0">
                <a:solidFill>
                  <a:srgbClr val="0070C0"/>
                </a:solidFill>
              </a:rPr>
              <a:t> Scale Throughput with the Number of Users?</a:t>
            </a:r>
            <a:endParaRPr lang="en-US" dirty="0">
              <a:solidFill>
                <a:srgbClr val="0070C0"/>
              </a:solidFill>
            </a:endParaRPr>
          </a:p>
        </p:txBody>
      </p:sp>
      <p:sp>
        <p:nvSpPr>
          <p:cNvPr id="3" name="Content Placeholder 2"/>
          <p:cNvSpPr>
            <a:spLocks noGrp="1"/>
          </p:cNvSpPr>
          <p:nvPr>
            <p:ph idx="1"/>
          </p:nvPr>
        </p:nvSpPr>
        <p:spPr>
          <a:xfrm>
            <a:off x="457200" y="1600200"/>
            <a:ext cx="8229600" cy="2209799"/>
          </a:xfrm>
        </p:spPr>
        <p:txBody>
          <a:bodyPr>
            <a:normAutofit lnSpcReduction="10000"/>
          </a:bodyPr>
          <a:lstStyle/>
          <a:p>
            <a:r>
              <a:rPr lang="en-US" dirty="0" smtClean="0"/>
              <a:t>Fix a number of users, say </a:t>
            </a:r>
            <a:r>
              <a:rPr lang="en-US" b="1" dirty="0" smtClean="0">
                <a:latin typeface="Palatino Linotype" pitchFamily="18" charset="0"/>
              </a:rPr>
              <a:t>N</a:t>
            </a:r>
          </a:p>
          <a:p>
            <a:r>
              <a:rPr lang="en-US" dirty="0" smtClean="0"/>
              <a:t>Pick </a:t>
            </a:r>
            <a:r>
              <a:rPr lang="en-US" b="1" dirty="0">
                <a:latin typeface="Palatino Linotype" pitchFamily="18" charset="0"/>
              </a:rPr>
              <a:t>N</a:t>
            </a:r>
            <a:r>
              <a:rPr lang="en-US" dirty="0" smtClean="0"/>
              <a:t> AP locations</a:t>
            </a:r>
          </a:p>
          <a:p>
            <a:r>
              <a:rPr lang="en-US" dirty="0" smtClean="0"/>
              <a:t>Pick </a:t>
            </a:r>
            <a:r>
              <a:rPr lang="en-US" b="1" dirty="0">
                <a:latin typeface="Palatino Linotype" pitchFamily="18" charset="0"/>
              </a:rPr>
              <a:t>N</a:t>
            </a:r>
            <a:r>
              <a:rPr lang="en-US" dirty="0" smtClean="0"/>
              <a:t> client locations</a:t>
            </a:r>
          </a:p>
          <a:p>
            <a:r>
              <a:rPr lang="en-US" dirty="0" smtClean="0"/>
              <a:t>Vary </a:t>
            </a:r>
            <a:r>
              <a:rPr lang="en-US" b="1" dirty="0">
                <a:latin typeface="Palatino Linotype" pitchFamily="18" charset="0"/>
              </a:rPr>
              <a:t>N</a:t>
            </a:r>
            <a:r>
              <a:rPr lang="en-US" dirty="0" smtClean="0"/>
              <a:t> from 1 to 10</a:t>
            </a:r>
            <a:endParaRPr lang="en-US" dirty="0"/>
          </a:p>
        </p:txBody>
      </p:sp>
      <p:sp>
        <p:nvSpPr>
          <p:cNvPr id="4" name="Content Placeholder 2"/>
          <p:cNvSpPr txBox="1">
            <a:spLocks/>
          </p:cNvSpPr>
          <p:nvPr/>
        </p:nvSpPr>
        <p:spPr>
          <a:xfrm>
            <a:off x="456156" y="4114800"/>
            <a:ext cx="8229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Compared Schemes:</a:t>
            </a:r>
          </a:p>
          <a:p>
            <a:pPr lvl="1"/>
            <a:r>
              <a:rPr lang="en-US" dirty="0" smtClean="0"/>
              <a:t>802.11</a:t>
            </a:r>
          </a:p>
          <a:p>
            <a:pPr lvl="1"/>
            <a:r>
              <a:rPr lang="en-US" dirty="0" err="1" smtClean="0"/>
              <a:t>MegaMIMO</a:t>
            </a:r>
            <a:endParaRPr lang="en-US" dirty="0"/>
          </a:p>
        </p:txBody>
      </p:sp>
    </p:spTree>
    <p:custDataLst>
      <p:tags r:id="rId1"/>
    </p:custDataLst>
    <p:extLst>
      <p:ext uri="{BB962C8B-B14F-4D97-AF65-F5344CB8AC3E}">
        <p14:creationId xmlns:p14="http://schemas.microsoft.com/office/powerpoint/2010/main" val="27547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solidFill>
                  <a:srgbClr val="0070C0"/>
                </a:solidFill>
              </a:rPr>
              <a:t>Does </a:t>
            </a:r>
            <a:r>
              <a:rPr lang="en-US" dirty="0" err="1" smtClean="0">
                <a:solidFill>
                  <a:srgbClr val="0070C0"/>
                </a:solidFill>
              </a:rPr>
              <a:t>MegaMIMO</a:t>
            </a:r>
            <a:r>
              <a:rPr lang="en-US" dirty="0" smtClean="0">
                <a:solidFill>
                  <a:srgbClr val="0070C0"/>
                </a:solidFill>
              </a:rPr>
              <a:t> Scale Throughput with the Number of Users?</a:t>
            </a:r>
            <a:endParaRPr lang="en-US" dirty="0">
              <a:solidFill>
                <a:srgbClr val="0070C0"/>
              </a:solidFill>
            </a:endParaRPr>
          </a:p>
        </p:txBody>
      </p:sp>
      <p:graphicFrame>
        <p:nvGraphicFramePr>
          <p:cNvPr id="6" name="Chart 5"/>
          <p:cNvGraphicFramePr/>
          <p:nvPr>
            <p:extLst>
              <p:ext uri="{D42A27DB-BD31-4B8C-83A1-F6EECF244321}">
                <p14:modId xmlns:p14="http://schemas.microsoft.com/office/powerpoint/2010/main" val="1224689720"/>
              </p:ext>
            </p:extLst>
          </p:nvPr>
        </p:nvGraphicFramePr>
        <p:xfrm>
          <a:off x="928100" y="1633758"/>
          <a:ext cx="7863840" cy="39090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1368560" y="3223897"/>
            <a:ext cx="3848100" cy="467820"/>
          </a:xfrm>
          <a:prstGeom prst="rect">
            <a:avLst/>
          </a:prstGeom>
          <a:noFill/>
        </p:spPr>
        <p:txBody>
          <a:bodyPr wrap="square" lIns="82295" tIns="41148" rIns="82295" bIns="41148" rtlCol="0">
            <a:spAutoFit/>
          </a:bodyPr>
          <a:lstStyle/>
          <a:p>
            <a:r>
              <a:rPr lang="en-US" sz="2500" b="1" dirty="0">
                <a:latin typeface="+mj-lt"/>
              </a:rPr>
              <a:t>Total Throughput [Mb/s]</a:t>
            </a:r>
          </a:p>
        </p:txBody>
      </p:sp>
      <p:sp>
        <p:nvSpPr>
          <p:cNvPr id="10" name="TextBox 9"/>
          <p:cNvSpPr txBox="1"/>
          <p:nvPr/>
        </p:nvSpPr>
        <p:spPr>
          <a:xfrm>
            <a:off x="2377440" y="5551980"/>
            <a:ext cx="5593099" cy="467820"/>
          </a:xfrm>
          <a:prstGeom prst="rect">
            <a:avLst/>
          </a:prstGeom>
          <a:noFill/>
        </p:spPr>
        <p:txBody>
          <a:bodyPr wrap="square" lIns="82295" tIns="41148" rIns="82295" bIns="41148" rtlCol="0">
            <a:spAutoFit/>
          </a:bodyPr>
          <a:lstStyle/>
          <a:p>
            <a:r>
              <a:rPr lang="en-US" sz="2500" b="1" dirty="0">
                <a:latin typeface="+mj-lt"/>
              </a:rPr>
              <a:t>Number of APs on Same Channel</a:t>
            </a:r>
          </a:p>
        </p:txBody>
      </p:sp>
      <p:sp>
        <p:nvSpPr>
          <p:cNvPr id="15" name="Rectangle 14"/>
          <p:cNvSpPr/>
          <p:nvPr/>
        </p:nvSpPr>
        <p:spPr>
          <a:xfrm>
            <a:off x="1981200" y="4495800"/>
            <a:ext cx="640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618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solidFill>
                  <a:srgbClr val="0070C0"/>
                </a:solidFill>
              </a:rPr>
              <a:t>Does </a:t>
            </a:r>
            <a:r>
              <a:rPr lang="en-US" dirty="0" err="1" smtClean="0">
                <a:solidFill>
                  <a:srgbClr val="0070C0"/>
                </a:solidFill>
              </a:rPr>
              <a:t>MegaMIMO</a:t>
            </a:r>
            <a:r>
              <a:rPr lang="en-US" dirty="0" smtClean="0">
                <a:solidFill>
                  <a:srgbClr val="0070C0"/>
                </a:solidFill>
              </a:rPr>
              <a:t> Scale Throughput with the Number of Users?</a:t>
            </a:r>
            <a:endParaRPr lang="en-US" dirty="0">
              <a:solidFill>
                <a:srgbClr val="0070C0"/>
              </a:solidFill>
            </a:endParaRPr>
          </a:p>
        </p:txBody>
      </p:sp>
      <p:graphicFrame>
        <p:nvGraphicFramePr>
          <p:cNvPr id="6" name="Chart 5"/>
          <p:cNvGraphicFramePr/>
          <p:nvPr>
            <p:extLst>
              <p:ext uri="{D42A27DB-BD31-4B8C-83A1-F6EECF244321}">
                <p14:modId xmlns:p14="http://schemas.microsoft.com/office/powerpoint/2010/main" val="1643164325"/>
              </p:ext>
            </p:extLst>
          </p:nvPr>
        </p:nvGraphicFramePr>
        <p:xfrm>
          <a:off x="928100" y="1633758"/>
          <a:ext cx="7863840" cy="39090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899831" y="4101594"/>
            <a:ext cx="1354821" cy="529376"/>
          </a:xfrm>
          <a:prstGeom prst="rect">
            <a:avLst/>
          </a:prstGeom>
          <a:solidFill>
            <a:schemeClr val="bg1"/>
          </a:solidFill>
        </p:spPr>
        <p:txBody>
          <a:bodyPr wrap="square" lIns="82295" tIns="41148" rIns="82295" bIns="41148" rtlCol="0">
            <a:spAutoFit/>
          </a:bodyPr>
          <a:lstStyle/>
          <a:p>
            <a:r>
              <a:rPr lang="en-US" sz="2900" b="1" dirty="0" smtClean="0">
                <a:solidFill>
                  <a:srgbClr val="FF0000"/>
                </a:solidFill>
                <a:latin typeface="+mj-lt"/>
              </a:rPr>
              <a:t>802.11</a:t>
            </a:r>
            <a:endParaRPr lang="en-US" sz="2900" b="1" dirty="0">
              <a:solidFill>
                <a:srgbClr val="FF0000"/>
              </a:solidFill>
              <a:latin typeface="+mj-lt"/>
            </a:endParaRPr>
          </a:p>
        </p:txBody>
      </p:sp>
      <p:sp>
        <p:nvSpPr>
          <p:cNvPr id="9" name="TextBox 8"/>
          <p:cNvSpPr txBox="1"/>
          <p:nvPr/>
        </p:nvSpPr>
        <p:spPr>
          <a:xfrm rot="16200000">
            <a:off x="-1368560" y="3223897"/>
            <a:ext cx="3848100" cy="467820"/>
          </a:xfrm>
          <a:prstGeom prst="rect">
            <a:avLst/>
          </a:prstGeom>
          <a:noFill/>
        </p:spPr>
        <p:txBody>
          <a:bodyPr wrap="square" lIns="82295" tIns="41148" rIns="82295" bIns="41148" rtlCol="0">
            <a:spAutoFit/>
          </a:bodyPr>
          <a:lstStyle/>
          <a:p>
            <a:r>
              <a:rPr lang="en-US" sz="2500" b="1" dirty="0">
                <a:latin typeface="+mj-lt"/>
              </a:rPr>
              <a:t>Total Throughput [Mb/s]</a:t>
            </a:r>
          </a:p>
        </p:txBody>
      </p:sp>
      <p:sp>
        <p:nvSpPr>
          <p:cNvPr id="10" name="TextBox 9"/>
          <p:cNvSpPr txBox="1"/>
          <p:nvPr/>
        </p:nvSpPr>
        <p:spPr>
          <a:xfrm>
            <a:off x="2377440" y="5551980"/>
            <a:ext cx="5593099" cy="467820"/>
          </a:xfrm>
          <a:prstGeom prst="rect">
            <a:avLst/>
          </a:prstGeom>
          <a:noFill/>
        </p:spPr>
        <p:txBody>
          <a:bodyPr wrap="square" lIns="82295" tIns="41148" rIns="82295" bIns="41148" rtlCol="0">
            <a:spAutoFit/>
          </a:bodyPr>
          <a:lstStyle/>
          <a:p>
            <a:r>
              <a:rPr lang="en-US" sz="2500" b="1" dirty="0">
                <a:latin typeface="+mj-lt"/>
              </a:rPr>
              <a:t>Number of APs on Same Channel</a:t>
            </a:r>
          </a:p>
        </p:txBody>
      </p:sp>
    </p:spTree>
    <p:extLst>
      <p:ext uri="{BB962C8B-B14F-4D97-AF65-F5344CB8AC3E}">
        <p14:creationId xmlns:p14="http://schemas.microsoft.com/office/powerpoint/2010/main" val="260001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solidFill>
                  <a:srgbClr val="0070C0"/>
                </a:solidFill>
              </a:rPr>
              <a:t>Does </a:t>
            </a:r>
            <a:r>
              <a:rPr lang="en-US" dirty="0" err="1" smtClean="0">
                <a:solidFill>
                  <a:srgbClr val="0070C0"/>
                </a:solidFill>
              </a:rPr>
              <a:t>MegaMIMO</a:t>
            </a:r>
            <a:r>
              <a:rPr lang="en-US" dirty="0" smtClean="0">
                <a:solidFill>
                  <a:srgbClr val="0070C0"/>
                </a:solidFill>
              </a:rPr>
              <a:t> Scale Throughput with the Number of Users?</a:t>
            </a:r>
            <a:endParaRPr lang="en-US" dirty="0">
              <a:solidFill>
                <a:srgbClr val="0070C0"/>
              </a:solidFill>
            </a:endParaRPr>
          </a:p>
        </p:txBody>
      </p:sp>
      <p:graphicFrame>
        <p:nvGraphicFramePr>
          <p:cNvPr id="6" name="Chart 5"/>
          <p:cNvGraphicFramePr/>
          <p:nvPr>
            <p:extLst>
              <p:ext uri="{D42A27DB-BD31-4B8C-83A1-F6EECF244321}">
                <p14:modId xmlns:p14="http://schemas.microsoft.com/office/powerpoint/2010/main" val="1813153238"/>
              </p:ext>
            </p:extLst>
          </p:nvPr>
        </p:nvGraphicFramePr>
        <p:xfrm>
          <a:off x="928100" y="1633758"/>
          <a:ext cx="7863840" cy="390906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395972" y="2388138"/>
            <a:ext cx="3595869" cy="526298"/>
          </a:xfrm>
          <a:prstGeom prst="rect">
            <a:avLst/>
          </a:prstGeom>
          <a:noFill/>
        </p:spPr>
        <p:txBody>
          <a:bodyPr wrap="square" lIns="82295" tIns="41148" rIns="82295" bIns="41148" rtlCol="0">
            <a:spAutoFit/>
          </a:bodyPr>
          <a:lstStyle/>
          <a:p>
            <a:pPr algn="ctr"/>
            <a:r>
              <a:rPr lang="en-US" sz="2900" b="1" dirty="0" err="1">
                <a:solidFill>
                  <a:srgbClr val="0070C0"/>
                </a:solidFill>
                <a:latin typeface="+mj-lt"/>
              </a:rPr>
              <a:t>MegaMIMO</a:t>
            </a:r>
            <a:endParaRPr lang="en-US" sz="2900" b="1" dirty="0">
              <a:solidFill>
                <a:srgbClr val="0070C0"/>
              </a:solidFill>
              <a:latin typeface="+mj-lt"/>
            </a:endParaRPr>
          </a:p>
        </p:txBody>
      </p:sp>
      <p:sp>
        <p:nvSpPr>
          <p:cNvPr id="8" name="TextBox 7"/>
          <p:cNvSpPr txBox="1"/>
          <p:nvPr/>
        </p:nvSpPr>
        <p:spPr>
          <a:xfrm>
            <a:off x="6899831" y="4101594"/>
            <a:ext cx="1354821" cy="529376"/>
          </a:xfrm>
          <a:prstGeom prst="rect">
            <a:avLst/>
          </a:prstGeom>
          <a:solidFill>
            <a:schemeClr val="bg1"/>
          </a:solidFill>
        </p:spPr>
        <p:txBody>
          <a:bodyPr wrap="square" lIns="82295" tIns="41148" rIns="82295" bIns="41148" rtlCol="0">
            <a:spAutoFit/>
          </a:bodyPr>
          <a:lstStyle/>
          <a:p>
            <a:r>
              <a:rPr lang="en-US" sz="2900" b="1" dirty="0" smtClean="0">
                <a:solidFill>
                  <a:srgbClr val="FF0000"/>
                </a:solidFill>
                <a:latin typeface="+mj-lt"/>
              </a:rPr>
              <a:t>802.11</a:t>
            </a:r>
            <a:endParaRPr lang="en-US" sz="2900" b="1" dirty="0">
              <a:solidFill>
                <a:srgbClr val="FF0000"/>
              </a:solidFill>
              <a:latin typeface="+mj-lt"/>
            </a:endParaRPr>
          </a:p>
        </p:txBody>
      </p:sp>
      <p:sp>
        <p:nvSpPr>
          <p:cNvPr id="9" name="TextBox 8"/>
          <p:cNvSpPr txBox="1"/>
          <p:nvPr/>
        </p:nvSpPr>
        <p:spPr>
          <a:xfrm rot="16200000">
            <a:off x="-1368560" y="3223897"/>
            <a:ext cx="3848100" cy="467820"/>
          </a:xfrm>
          <a:prstGeom prst="rect">
            <a:avLst/>
          </a:prstGeom>
          <a:noFill/>
        </p:spPr>
        <p:txBody>
          <a:bodyPr wrap="square" lIns="82295" tIns="41148" rIns="82295" bIns="41148" rtlCol="0">
            <a:spAutoFit/>
          </a:bodyPr>
          <a:lstStyle/>
          <a:p>
            <a:r>
              <a:rPr lang="en-US" sz="2500" b="1" dirty="0">
                <a:latin typeface="+mj-lt"/>
              </a:rPr>
              <a:t>Total Throughput [Mb/s]</a:t>
            </a:r>
          </a:p>
        </p:txBody>
      </p:sp>
      <p:sp>
        <p:nvSpPr>
          <p:cNvPr id="10" name="TextBox 9"/>
          <p:cNvSpPr txBox="1"/>
          <p:nvPr/>
        </p:nvSpPr>
        <p:spPr>
          <a:xfrm>
            <a:off x="2377440" y="5551980"/>
            <a:ext cx="5593099" cy="467820"/>
          </a:xfrm>
          <a:prstGeom prst="rect">
            <a:avLst/>
          </a:prstGeom>
          <a:noFill/>
        </p:spPr>
        <p:txBody>
          <a:bodyPr wrap="square" lIns="82295" tIns="41148" rIns="82295" bIns="41148" rtlCol="0">
            <a:spAutoFit/>
          </a:bodyPr>
          <a:lstStyle/>
          <a:p>
            <a:r>
              <a:rPr lang="en-US" sz="2500" b="1" dirty="0">
                <a:latin typeface="+mj-lt"/>
              </a:rPr>
              <a:t>Number of APs on Same Channel</a:t>
            </a:r>
          </a:p>
        </p:txBody>
      </p:sp>
      <p:cxnSp>
        <p:nvCxnSpPr>
          <p:cNvPr id="11" name="Straight Arrow Connector 10"/>
          <p:cNvCxnSpPr/>
          <p:nvPr/>
        </p:nvCxnSpPr>
        <p:spPr>
          <a:xfrm>
            <a:off x="8382000" y="2514600"/>
            <a:ext cx="0" cy="2197638"/>
          </a:xfrm>
          <a:prstGeom prst="straightConnector1">
            <a:avLst/>
          </a:prstGeom>
          <a:ln w="76200">
            <a:solidFill>
              <a:schemeClr val="tx2">
                <a:lumMod val="50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46141" y="3174498"/>
            <a:ext cx="1035859" cy="707884"/>
          </a:xfrm>
          <a:prstGeom prst="rect">
            <a:avLst/>
          </a:prstGeom>
          <a:noFill/>
        </p:spPr>
        <p:txBody>
          <a:bodyPr wrap="none" lIns="91439" tIns="45719" rIns="91439" bIns="45719" rtlCol="0">
            <a:spAutoFit/>
          </a:bodyPr>
          <a:lstStyle/>
          <a:p>
            <a:r>
              <a:rPr lang="en-US" sz="4000" b="1" u="sng" dirty="0">
                <a:solidFill>
                  <a:srgbClr val="002060"/>
                </a:solidFill>
              </a:rPr>
              <a:t>10x</a:t>
            </a:r>
          </a:p>
        </p:txBody>
      </p:sp>
      <p:sp>
        <p:nvSpPr>
          <p:cNvPr id="14" name="TextBox 13"/>
          <p:cNvSpPr txBox="1"/>
          <p:nvPr/>
        </p:nvSpPr>
        <p:spPr>
          <a:xfrm>
            <a:off x="327874" y="5410200"/>
            <a:ext cx="8229600" cy="1097280"/>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txBody>
          <a:bodyPr wrap="square" lIns="91437" tIns="45717" rIns="91437" bIns="45717" rtlCol="0" anchor="ctr">
            <a:noAutofit/>
          </a:bodyPr>
          <a:lstStyle/>
          <a:p>
            <a:pPr marL="231769" algn="ctr">
              <a:lnSpc>
                <a:spcPts val="3240"/>
              </a:lnSpc>
            </a:pPr>
            <a:r>
              <a:rPr lang="en-US" sz="3200" b="1" dirty="0">
                <a:solidFill>
                  <a:schemeClr val="bg1"/>
                </a:solidFill>
                <a:sym typeface="Wingdings" pitchFamily="2" charset="2"/>
              </a:rPr>
              <a:t>1</a:t>
            </a:r>
            <a:r>
              <a:rPr lang="en-US" sz="3200" b="1" dirty="0" smtClean="0">
                <a:solidFill>
                  <a:schemeClr val="bg1"/>
                </a:solidFill>
                <a:sym typeface="Wingdings" pitchFamily="2" charset="2"/>
              </a:rPr>
              <a:t>0x </a:t>
            </a:r>
            <a:r>
              <a:rPr lang="en-US" sz="3200" b="1" dirty="0">
                <a:solidFill>
                  <a:schemeClr val="bg1"/>
                </a:solidFill>
                <a:sym typeface="Wingdings" pitchFamily="2" charset="2"/>
              </a:rPr>
              <a:t>throughput gain over existing Wi-Fi</a:t>
            </a:r>
          </a:p>
        </p:txBody>
      </p:sp>
    </p:spTree>
    <p:custDataLst>
      <p:tags r:id="rId1"/>
    </p:custDataLst>
    <p:extLst>
      <p:ext uri="{BB962C8B-B14F-4D97-AF65-F5344CB8AC3E}">
        <p14:creationId xmlns:p14="http://schemas.microsoft.com/office/powerpoint/2010/main" val="260001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0.7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strVal val="#ppt_w*0.7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animEffect transition="in" filter="fade">
                                      <p:cBhvr>
                                        <p:cTn id="14" dur="500"/>
                                        <p:tgtEl>
                                          <p:spTgt spid="1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p:nvPr/>
        </p:nvGrpSpPr>
        <p:grpSpPr>
          <a:xfrm rot="16200000">
            <a:off x="2334375" y="1818927"/>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solidFill>
              <a:schemeClr val="bg1"/>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15" name="Group 40"/>
          <p:cNvGrpSpPr/>
          <p:nvPr/>
        </p:nvGrpSpPr>
        <p:grpSpPr>
          <a:xfrm rot="16200000">
            <a:off x="2585191" y="775747"/>
            <a:ext cx="601252" cy="2097761"/>
            <a:chOff x="1981201" y="1676401"/>
            <a:chExt cx="735198" cy="2828360"/>
          </a:xfrm>
        </p:grpSpPr>
        <p:cxnSp>
          <p:nvCxnSpPr>
            <p:cNvPr id="18" name="Shape 17"/>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0" name="Shape 19"/>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1" name="Isosceles Triangle 20"/>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2" name="Rounded Rectangle 21"/>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3" name="Rounded Rectangle 22"/>
            <p:cNvSpPr/>
            <p:nvPr/>
          </p:nvSpPr>
          <p:spPr>
            <a:xfrm rot="5400000">
              <a:off x="2158380" y="3811388"/>
              <a:ext cx="380839" cy="735198"/>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sp>
        <p:nvSpPr>
          <p:cNvPr id="42" name="TextBox 41"/>
          <p:cNvSpPr txBox="1"/>
          <p:nvPr/>
        </p:nvSpPr>
        <p:spPr>
          <a:xfrm>
            <a:off x="533400" y="1596009"/>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45" name="TextBox 44"/>
          <p:cNvSpPr txBox="1"/>
          <p:nvPr/>
        </p:nvSpPr>
        <p:spPr>
          <a:xfrm>
            <a:off x="554755"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grpSp>
        <p:nvGrpSpPr>
          <p:cNvPr id="48" name="Group 47"/>
          <p:cNvGrpSpPr/>
          <p:nvPr/>
        </p:nvGrpSpPr>
        <p:grpSpPr>
          <a:xfrm>
            <a:off x="545380" y="3550689"/>
            <a:ext cx="3405039" cy="1478511"/>
            <a:chOff x="545380" y="3550689"/>
            <a:chExt cx="3405039" cy="1478511"/>
          </a:xfrm>
        </p:grpSpPr>
        <p:grpSp>
          <p:nvGrpSpPr>
            <p:cNvPr id="16" name="Group 86"/>
            <p:cNvGrpSpPr/>
            <p:nvPr/>
          </p:nvGrpSpPr>
          <p:grpSpPr>
            <a:xfrm rot="16200000">
              <a:off x="2165086" y="3243867"/>
              <a:ext cx="1478511" cy="2092155"/>
              <a:chOff x="2644260" y="2296205"/>
              <a:chExt cx="1013338" cy="1743461"/>
            </a:xfrm>
          </p:grpSpPr>
          <p:sp>
            <p:nvSpPr>
              <p:cNvPr id="25"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6" name="Shape 25"/>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hape 26"/>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8" name="Isosceles Triangle 27"/>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17" name="Group 12"/>
              <p:cNvGrpSpPr/>
              <p:nvPr/>
            </p:nvGrpSpPr>
            <p:grpSpPr>
              <a:xfrm>
                <a:off x="2644260" y="2296783"/>
                <a:ext cx="1013338" cy="1742883"/>
                <a:chOff x="3568342" y="1709059"/>
                <a:chExt cx="1807873" cy="2819852"/>
              </a:xfrm>
            </p:grpSpPr>
            <p:sp>
              <p:nvSpPr>
                <p:cNvPr id="30"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1" name="Shape 30"/>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4" name="Isosceles Triangle 33"/>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5" name="Shape 34"/>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6" name="Isosceles Triangle 35"/>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7" name="Shape 36"/>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39" name="Rounded Rectangle 38"/>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47" name="TextBox 46"/>
            <p:cNvSpPr txBox="1"/>
            <p:nvPr/>
          </p:nvSpPr>
          <p:spPr>
            <a:xfrm>
              <a:off x="545380" y="4026618"/>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cxnSp>
        <p:nvCxnSpPr>
          <p:cNvPr id="58" name="Straight Arrow Connector 26"/>
          <p:cNvCxnSpPr/>
          <p:nvPr/>
        </p:nvCxnSpPr>
        <p:spPr>
          <a:xfrm rot="16200000">
            <a:off x="2952568" y="2301648"/>
            <a:ext cx="2769" cy="910712"/>
          </a:xfrm>
          <a:prstGeom prst="straightConnector1">
            <a:avLst/>
          </a:prstGeom>
          <a:ln w="63500">
            <a:solidFill>
              <a:schemeClr val="accent3">
                <a:lumMod val="75000"/>
              </a:schemeClr>
            </a:solidFill>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61" name="Straight Arrow Connector 26"/>
          <p:cNvCxnSpPr/>
          <p:nvPr/>
        </p:nvCxnSpPr>
        <p:spPr>
          <a:xfrm rot="16200000">
            <a:off x="2901526" y="1214862"/>
            <a:ext cx="2769" cy="910713"/>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70" name="Straight Arrow Connector 26"/>
          <p:cNvCxnSpPr/>
          <p:nvPr/>
        </p:nvCxnSpPr>
        <p:spPr>
          <a:xfrm rot="16200000">
            <a:off x="2928312" y="3692578"/>
            <a:ext cx="2769" cy="910712"/>
          </a:xfrm>
          <a:prstGeom prst="straightConnector1">
            <a:avLst/>
          </a:prstGeom>
          <a:ln w="63500">
            <a:solidFill>
              <a:schemeClr val="accent2"/>
            </a:solidFill>
            <a:prstDash val="solid"/>
            <a:tailEnd type="arrow" w="sm" len="sm"/>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7859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0070C0"/>
                </a:solidFill>
              </a:rPr>
              <a:t>What are </a:t>
            </a:r>
            <a:r>
              <a:rPr lang="en-US" dirty="0" err="1" smtClean="0">
                <a:solidFill>
                  <a:srgbClr val="0070C0"/>
                </a:solidFill>
              </a:rPr>
              <a:t>MegaMIMO’s</a:t>
            </a:r>
            <a:r>
              <a:rPr lang="en-US" dirty="0" smtClean="0">
                <a:solidFill>
                  <a:srgbClr val="0070C0"/>
                </a:solidFill>
              </a:rPr>
              <a:t> Scaling Limits?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Theoretical</a:t>
            </a:r>
          </a:p>
          <a:p>
            <a:endParaRPr lang="en-US" dirty="0" smtClean="0"/>
          </a:p>
          <a:p>
            <a:endParaRPr lang="en-US" dirty="0"/>
          </a:p>
          <a:p>
            <a:endParaRPr lang="en-US" dirty="0" smtClean="0"/>
          </a:p>
          <a:p>
            <a:r>
              <a:rPr lang="en-US" dirty="0" smtClean="0"/>
              <a:t>Practical</a:t>
            </a:r>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3221780" y="2362200"/>
            <a:ext cx="2188420" cy="584775"/>
          </a:xfrm>
          <a:prstGeom prst="rect">
            <a:avLst/>
          </a:prstGeom>
          <a:noFill/>
        </p:spPr>
        <p:txBody>
          <a:bodyPr wrap="none" rtlCol="0">
            <a:spAutoFit/>
          </a:bodyPr>
          <a:lstStyle/>
          <a:p>
            <a:r>
              <a:rPr lang="en-US" sz="3200" b="1" dirty="0" smtClean="0">
                <a:latin typeface="Palatino Linotype" pitchFamily="18" charset="0"/>
              </a:rPr>
              <a:t>N</a:t>
            </a:r>
            <a:r>
              <a:rPr lang="en-US" sz="3200" dirty="0" smtClean="0">
                <a:latin typeface="Palatino Linotype" pitchFamily="18" charset="0"/>
              </a:rPr>
              <a:t> log </a:t>
            </a:r>
            <a:r>
              <a:rPr lang="en-US" sz="3200" b="1" dirty="0" smtClean="0">
                <a:latin typeface="Palatino Linotype" pitchFamily="18" charset="0"/>
              </a:rPr>
              <a:t>SNR</a:t>
            </a:r>
            <a:endParaRPr lang="en-US" sz="3200" b="1" dirty="0">
              <a:latin typeface="Palatino Linotype" pitchFamily="18" charset="0"/>
            </a:endParaRPr>
          </a:p>
        </p:txBody>
      </p:sp>
      <p:sp>
        <p:nvSpPr>
          <p:cNvPr id="5" name="Rectangle 4"/>
          <p:cNvSpPr/>
          <p:nvPr/>
        </p:nvSpPr>
        <p:spPr>
          <a:xfrm>
            <a:off x="3221780" y="2380877"/>
            <a:ext cx="457200" cy="517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81200" y="3072825"/>
            <a:ext cx="4986430" cy="584775"/>
          </a:xfrm>
          <a:prstGeom prst="rect">
            <a:avLst/>
          </a:prstGeom>
          <a:noFill/>
        </p:spPr>
        <p:txBody>
          <a:bodyPr wrap="none" rtlCol="0">
            <a:spAutoFit/>
          </a:bodyPr>
          <a:lstStyle/>
          <a:p>
            <a:r>
              <a:rPr lang="en-US" sz="3200" dirty="0" smtClean="0">
                <a:solidFill>
                  <a:srgbClr val="0070C0"/>
                </a:solidFill>
              </a:rPr>
              <a:t>Can Scale Indefinitely with </a:t>
            </a:r>
            <a:r>
              <a:rPr lang="en-US" sz="3200" b="1" dirty="0" smtClean="0">
                <a:solidFill>
                  <a:srgbClr val="0070C0"/>
                </a:solidFill>
                <a:latin typeface="Palatino Linotype" pitchFamily="18" charset="0"/>
              </a:rPr>
              <a:t>N</a:t>
            </a:r>
            <a:endParaRPr lang="en-US" sz="3200" b="1" dirty="0">
              <a:solidFill>
                <a:srgbClr val="0070C0"/>
              </a:solidFill>
              <a:latin typeface="Palatino Linotype" pitchFamily="18" charset="0"/>
            </a:endParaRPr>
          </a:p>
        </p:txBody>
      </p:sp>
      <p:sp>
        <p:nvSpPr>
          <p:cNvPr id="8" name="TextBox 7"/>
          <p:cNvSpPr txBox="1"/>
          <p:nvPr/>
        </p:nvSpPr>
        <p:spPr>
          <a:xfrm>
            <a:off x="990600" y="4866382"/>
            <a:ext cx="7315200" cy="1077218"/>
          </a:xfrm>
          <a:prstGeom prst="rect">
            <a:avLst/>
          </a:prstGeom>
          <a:noFill/>
        </p:spPr>
        <p:txBody>
          <a:bodyPr wrap="square" rtlCol="0">
            <a:spAutoFit/>
          </a:bodyPr>
          <a:lstStyle/>
          <a:p>
            <a:pPr algn="ctr"/>
            <a:r>
              <a:rPr lang="en-US" sz="3200" dirty="0" smtClean="0">
                <a:solidFill>
                  <a:srgbClr val="0070C0"/>
                </a:solidFill>
              </a:rPr>
              <a:t>Errors in </a:t>
            </a:r>
            <a:r>
              <a:rPr lang="en-US" sz="3200" b="1" dirty="0" smtClean="0">
                <a:solidFill>
                  <a:srgbClr val="0070C0"/>
                </a:solidFill>
                <a:latin typeface="Palatino Linotype" pitchFamily="18" charset="0"/>
              </a:rPr>
              <a:t>H</a:t>
            </a:r>
            <a:r>
              <a:rPr lang="en-US" sz="3200" dirty="0" smtClean="0">
                <a:solidFill>
                  <a:srgbClr val="0070C0"/>
                </a:solidFill>
              </a:rPr>
              <a:t> and phase synchronization affect accuracy of </a:t>
            </a:r>
            <a:r>
              <a:rPr lang="en-US" sz="3200" dirty="0" err="1" smtClean="0">
                <a:solidFill>
                  <a:srgbClr val="0070C0"/>
                </a:solidFill>
              </a:rPr>
              <a:t>beamforming</a:t>
            </a:r>
            <a:endParaRPr lang="en-US" sz="3200" b="1" dirty="0">
              <a:solidFill>
                <a:srgbClr val="0070C0"/>
              </a:solidFill>
              <a:latin typeface="Palatino Linotype" pitchFamily="18" charset="0"/>
            </a:endParaRPr>
          </a:p>
        </p:txBody>
      </p:sp>
    </p:spTree>
    <p:custDataLst>
      <p:tags r:id="rId1"/>
    </p:custDataLst>
    <p:extLst>
      <p:ext uri="{BB962C8B-B14F-4D97-AF65-F5344CB8AC3E}">
        <p14:creationId xmlns:p14="http://schemas.microsoft.com/office/powerpoint/2010/main" val="395309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animBg="1"/>
      <p:bldP spid="6" grpId="0"/>
      <p:bldP spid="8"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437"/>
            <a:ext cx="8229600" cy="4525963"/>
          </a:xfrm>
        </p:spPr>
        <p:txBody>
          <a:bodyPr/>
          <a:lstStyle/>
          <a:p>
            <a:endParaRPr lang="en-US" dirty="0" smtClean="0"/>
          </a:p>
          <a:p>
            <a:r>
              <a:rPr lang="en-US" b="1" dirty="0" smtClean="0">
                <a:latin typeface="Palatino Linotype" pitchFamily="18" charset="0"/>
              </a:rPr>
              <a:t>N</a:t>
            </a:r>
            <a:r>
              <a:rPr lang="en-US" dirty="0" smtClean="0"/>
              <a:t> APs transmit to </a:t>
            </a:r>
            <a:r>
              <a:rPr lang="en-US" b="1" dirty="0" smtClean="0">
                <a:latin typeface="Palatino Linotype" pitchFamily="18" charset="0"/>
              </a:rPr>
              <a:t>N</a:t>
            </a:r>
            <a:r>
              <a:rPr lang="en-US" dirty="0" smtClean="0"/>
              <a:t> users, </a:t>
            </a:r>
            <a:r>
              <a:rPr lang="en-US" b="1" dirty="0" smtClean="0">
                <a:latin typeface="Palatino Linotype" pitchFamily="18" charset="0"/>
              </a:rPr>
              <a:t>N </a:t>
            </a:r>
            <a:r>
              <a:rPr lang="en-US" dirty="0" smtClean="0">
                <a:latin typeface="+mj-lt"/>
              </a:rPr>
              <a:t>= 2 .. 10.</a:t>
            </a:r>
          </a:p>
          <a:p>
            <a:r>
              <a:rPr lang="en-US" dirty="0" smtClean="0">
                <a:latin typeface="+mj-lt"/>
              </a:rPr>
              <a:t>Perform </a:t>
            </a:r>
            <a:r>
              <a:rPr lang="en-US" dirty="0" err="1" smtClean="0">
                <a:latin typeface="+mj-lt"/>
              </a:rPr>
              <a:t>MegaMIMO</a:t>
            </a:r>
            <a:r>
              <a:rPr lang="en-US" dirty="0" smtClean="0">
                <a:latin typeface="+mj-lt"/>
              </a:rPr>
              <a:t> as before, but with a zero signal for some client (i.e. null at that client)</a:t>
            </a:r>
          </a:p>
          <a:p>
            <a:pPr marL="0" indent="0">
              <a:buNone/>
            </a:pPr>
            <a:endParaRPr lang="en-US" dirty="0" smtClean="0">
              <a:latin typeface="Palatino Linotype" pitchFamily="18" charset="0"/>
            </a:endParaRPr>
          </a:p>
          <a:p>
            <a:endParaRPr lang="en-US" dirty="0"/>
          </a:p>
        </p:txBody>
      </p:sp>
      <p:sp>
        <p:nvSpPr>
          <p:cNvPr id="4" name="Title 1"/>
          <p:cNvSpPr>
            <a:spLocks noGrp="1"/>
          </p:cNvSpPr>
          <p:nvPr>
            <p:ph type="title"/>
          </p:nvPr>
        </p:nvSpPr>
        <p:spPr>
          <a:xfrm>
            <a:off x="0" y="274638"/>
            <a:ext cx="9144000" cy="1143000"/>
          </a:xfrm>
        </p:spPr>
        <p:txBody>
          <a:bodyPr>
            <a:normAutofit/>
          </a:bodyPr>
          <a:lstStyle/>
          <a:p>
            <a:r>
              <a:rPr lang="en-US" dirty="0" smtClean="0">
                <a:solidFill>
                  <a:srgbClr val="0070C0"/>
                </a:solidFill>
              </a:rPr>
              <a:t>What are </a:t>
            </a:r>
            <a:r>
              <a:rPr lang="en-US" dirty="0" err="1" smtClean="0">
                <a:solidFill>
                  <a:srgbClr val="0070C0"/>
                </a:solidFill>
              </a:rPr>
              <a:t>MegaMIMO’s</a:t>
            </a:r>
            <a:r>
              <a:rPr lang="en-US" dirty="0" smtClean="0">
                <a:solidFill>
                  <a:srgbClr val="0070C0"/>
                </a:solidFill>
              </a:rPr>
              <a:t> Scaling Limits?</a:t>
            </a:r>
            <a:endParaRPr lang="en-US" dirty="0">
              <a:solidFill>
                <a:srgbClr val="0070C0"/>
              </a:solidFill>
            </a:endParaRPr>
          </a:p>
        </p:txBody>
      </p:sp>
      <p:sp>
        <p:nvSpPr>
          <p:cNvPr id="5" name="TextBox 4"/>
          <p:cNvSpPr txBox="1"/>
          <p:nvPr/>
        </p:nvSpPr>
        <p:spPr>
          <a:xfrm>
            <a:off x="304800" y="3276600"/>
            <a:ext cx="8686800" cy="1077218"/>
          </a:xfrm>
          <a:prstGeom prst="rect">
            <a:avLst/>
          </a:prstGeom>
          <a:noFill/>
        </p:spPr>
        <p:txBody>
          <a:bodyPr wrap="square" rtlCol="0">
            <a:spAutoFit/>
          </a:bodyPr>
          <a:lstStyle/>
          <a:p>
            <a:pPr algn="ctr"/>
            <a:r>
              <a:rPr lang="en-US" sz="3200" dirty="0" smtClean="0"/>
              <a:t>Phase Alignment is Accurate</a:t>
            </a:r>
          </a:p>
          <a:p>
            <a:pPr algn="ctr"/>
            <a:r>
              <a:rPr lang="en-US" sz="3200" dirty="0" smtClean="0">
                <a:sym typeface="Wingdings" pitchFamily="2" charset="2"/>
              </a:rPr>
              <a:t> Received signal at noise floor (0 dB)</a:t>
            </a:r>
            <a:endParaRPr lang="en-US" sz="3200" dirty="0"/>
          </a:p>
        </p:txBody>
      </p:sp>
      <p:sp>
        <p:nvSpPr>
          <p:cNvPr id="7" name="TextBox 6"/>
          <p:cNvSpPr txBox="1"/>
          <p:nvPr/>
        </p:nvSpPr>
        <p:spPr>
          <a:xfrm>
            <a:off x="304800" y="4419600"/>
            <a:ext cx="8686800" cy="1077218"/>
          </a:xfrm>
          <a:prstGeom prst="rect">
            <a:avLst/>
          </a:prstGeom>
          <a:noFill/>
        </p:spPr>
        <p:txBody>
          <a:bodyPr wrap="square" rtlCol="0">
            <a:spAutoFit/>
          </a:bodyPr>
          <a:lstStyle/>
          <a:p>
            <a:pPr algn="ctr"/>
            <a:r>
              <a:rPr lang="en-US" sz="3200" dirty="0" smtClean="0"/>
              <a:t>Inaccuracy in Phase Alignment</a:t>
            </a:r>
          </a:p>
          <a:p>
            <a:pPr algn="ctr"/>
            <a:r>
              <a:rPr lang="en-US" sz="3200" dirty="0" smtClean="0">
                <a:sym typeface="Wingdings" pitchFamily="2" charset="2"/>
              </a:rPr>
              <a:t> Received signal higher than noise floor (&gt;0 dB)</a:t>
            </a:r>
            <a:endParaRPr lang="en-US" sz="3200" dirty="0"/>
          </a:p>
        </p:txBody>
      </p:sp>
    </p:spTree>
    <p:custDataLst>
      <p:tags r:id="rId1"/>
    </p:custDataLst>
    <p:extLst>
      <p:ext uri="{BB962C8B-B14F-4D97-AF65-F5344CB8AC3E}">
        <p14:creationId xmlns:p14="http://schemas.microsoft.com/office/powerpoint/2010/main" val="2180654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10105739"/>
              </p:ext>
            </p:extLst>
          </p:nvPr>
        </p:nvGraphicFramePr>
        <p:xfrm>
          <a:off x="914400" y="1600200"/>
          <a:ext cx="7696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0" y="274638"/>
            <a:ext cx="9144000" cy="1143000"/>
          </a:xfrm>
        </p:spPr>
        <p:txBody>
          <a:bodyPr>
            <a:normAutofit/>
          </a:bodyPr>
          <a:lstStyle/>
          <a:p>
            <a:r>
              <a:rPr lang="en-US" dirty="0" smtClean="0">
                <a:solidFill>
                  <a:srgbClr val="0070C0"/>
                </a:solidFill>
              </a:rPr>
              <a:t>What are </a:t>
            </a:r>
            <a:r>
              <a:rPr lang="en-US" dirty="0" err="1" smtClean="0">
                <a:solidFill>
                  <a:srgbClr val="0070C0"/>
                </a:solidFill>
              </a:rPr>
              <a:t>MegaMIMO’s</a:t>
            </a:r>
            <a:r>
              <a:rPr lang="en-US" dirty="0" smtClean="0">
                <a:solidFill>
                  <a:srgbClr val="0070C0"/>
                </a:solidFill>
              </a:rPr>
              <a:t> Scaling Limits?</a:t>
            </a:r>
            <a:endParaRPr lang="en-US" dirty="0">
              <a:solidFill>
                <a:srgbClr val="0070C0"/>
              </a:solidFill>
            </a:endParaRPr>
          </a:p>
        </p:txBody>
      </p:sp>
      <p:sp>
        <p:nvSpPr>
          <p:cNvPr id="7" name="TextBox 6"/>
          <p:cNvSpPr txBox="1"/>
          <p:nvPr/>
        </p:nvSpPr>
        <p:spPr>
          <a:xfrm rot="16200000">
            <a:off x="-1785389" y="3233190"/>
            <a:ext cx="4953000" cy="467820"/>
          </a:xfrm>
          <a:prstGeom prst="rect">
            <a:avLst/>
          </a:prstGeom>
          <a:noFill/>
        </p:spPr>
        <p:txBody>
          <a:bodyPr wrap="square" lIns="82295" tIns="41148" rIns="82295" bIns="41148" rtlCol="0">
            <a:spAutoFit/>
          </a:bodyPr>
          <a:lstStyle/>
          <a:p>
            <a:r>
              <a:rPr lang="en-US" sz="2400" b="1" dirty="0" smtClean="0">
                <a:latin typeface="+mj-lt"/>
              </a:rPr>
              <a:t>Interference to Noise Ratio (dB)</a:t>
            </a:r>
            <a:endParaRPr lang="en-US" sz="2400" b="1" dirty="0">
              <a:latin typeface="+mj-lt"/>
            </a:endParaRPr>
          </a:p>
        </p:txBody>
      </p:sp>
      <p:sp>
        <p:nvSpPr>
          <p:cNvPr id="8" name="TextBox 7"/>
          <p:cNvSpPr txBox="1"/>
          <p:nvPr/>
        </p:nvSpPr>
        <p:spPr>
          <a:xfrm>
            <a:off x="2377440" y="5793106"/>
            <a:ext cx="5593099" cy="467820"/>
          </a:xfrm>
          <a:prstGeom prst="rect">
            <a:avLst/>
          </a:prstGeom>
          <a:noFill/>
        </p:spPr>
        <p:txBody>
          <a:bodyPr wrap="square" lIns="82295" tIns="41148" rIns="82295" bIns="41148" rtlCol="0">
            <a:spAutoFit/>
          </a:bodyPr>
          <a:lstStyle/>
          <a:p>
            <a:r>
              <a:rPr lang="en-US" sz="2400" b="1" dirty="0">
                <a:latin typeface="+mj-lt"/>
              </a:rPr>
              <a:t>Number of APs on Same Channel</a:t>
            </a:r>
          </a:p>
        </p:txBody>
      </p:sp>
    </p:spTree>
    <p:extLst>
      <p:ext uri="{BB962C8B-B14F-4D97-AF65-F5344CB8AC3E}">
        <p14:creationId xmlns:p14="http://schemas.microsoft.com/office/powerpoint/2010/main" val="161894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09201407"/>
              </p:ext>
            </p:extLst>
          </p:nvPr>
        </p:nvGraphicFramePr>
        <p:xfrm>
          <a:off x="914400" y="1600200"/>
          <a:ext cx="7696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0" y="274638"/>
            <a:ext cx="9144000" cy="1143000"/>
          </a:xfrm>
        </p:spPr>
        <p:txBody>
          <a:bodyPr>
            <a:normAutofit/>
          </a:bodyPr>
          <a:lstStyle/>
          <a:p>
            <a:r>
              <a:rPr lang="en-US" dirty="0" smtClean="0">
                <a:solidFill>
                  <a:srgbClr val="0070C0"/>
                </a:solidFill>
              </a:rPr>
              <a:t>What are </a:t>
            </a:r>
            <a:r>
              <a:rPr lang="en-US" dirty="0" err="1" smtClean="0">
                <a:solidFill>
                  <a:srgbClr val="0070C0"/>
                </a:solidFill>
              </a:rPr>
              <a:t>MegaMIMO’s</a:t>
            </a:r>
            <a:r>
              <a:rPr lang="en-US" dirty="0" smtClean="0">
                <a:solidFill>
                  <a:srgbClr val="0070C0"/>
                </a:solidFill>
              </a:rPr>
              <a:t> Scaling Limits?</a:t>
            </a:r>
            <a:endParaRPr lang="en-US" dirty="0">
              <a:solidFill>
                <a:srgbClr val="0070C0"/>
              </a:solidFill>
            </a:endParaRPr>
          </a:p>
        </p:txBody>
      </p:sp>
      <p:sp>
        <p:nvSpPr>
          <p:cNvPr id="7" name="TextBox 6"/>
          <p:cNvSpPr txBox="1"/>
          <p:nvPr/>
        </p:nvSpPr>
        <p:spPr>
          <a:xfrm rot="16200000">
            <a:off x="-1785389" y="3233190"/>
            <a:ext cx="4953000" cy="467820"/>
          </a:xfrm>
          <a:prstGeom prst="rect">
            <a:avLst/>
          </a:prstGeom>
          <a:noFill/>
        </p:spPr>
        <p:txBody>
          <a:bodyPr wrap="square" lIns="82295" tIns="41148" rIns="82295" bIns="41148" rtlCol="0">
            <a:spAutoFit/>
          </a:bodyPr>
          <a:lstStyle/>
          <a:p>
            <a:r>
              <a:rPr lang="en-US" sz="2400" b="1" dirty="0" smtClean="0">
                <a:latin typeface="+mj-lt"/>
              </a:rPr>
              <a:t>Interference to Noise Ratio (dB)</a:t>
            </a:r>
            <a:endParaRPr lang="en-US" sz="2400" b="1" dirty="0">
              <a:latin typeface="+mj-lt"/>
            </a:endParaRPr>
          </a:p>
        </p:txBody>
      </p:sp>
      <p:sp>
        <p:nvSpPr>
          <p:cNvPr id="8" name="TextBox 7"/>
          <p:cNvSpPr txBox="1"/>
          <p:nvPr/>
        </p:nvSpPr>
        <p:spPr>
          <a:xfrm>
            <a:off x="2377440" y="5793106"/>
            <a:ext cx="5593099" cy="467820"/>
          </a:xfrm>
          <a:prstGeom prst="rect">
            <a:avLst/>
          </a:prstGeom>
          <a:noFill/>
        </p:spPr>
        <p:txBody>
          <a:bodyPr wrap="square" lIns="82295" tIns="41148" rIns="82295" bIns="41148" rtlCol="0">
            <a:spAutoFit/>
          </a:bodyPr>
          <a:lstStyle/>
          <a:p>
            <a:r>
              <a:rPr lang="en-US" sz="2400" b="1" dirty="0">
                <a:latin typeface="+mj-lt"/>
              </a:rPr>
              <a:t>Number of APs on Same Channel</a:t>
            </a:r>
          </a:p>
        </p:txBody>
      </p:sp>
      <p:sp>
        <p:nvSpPr>
          <p:cNvPr id="9" name="TextBox 8"/>
          <p:cNvSpPr txBox="1"/>
          <p:nvPr/>
        </p:nvSpPr>
        <p:spPr>
          <a:xfrm>
            <a:off x="304800" y="5867400"/>
            <a:ext cx="8686800" cy="779954"/>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txBody>
          <a:bodyPr wrap="square" lIns="91437" tIns="45717" rIns="91437" bIns="45717" rtlCol="0" anchor="ctr">
            <a:noAutofit/>
          </a:bodyPr>
          <a:lstStyle/>
          <a:p>
            <a:pPr marL="231769" algn="ctr">
              <a:lnSpc>
                <a:spcPts val="3240"/>
              </a:lnSpc>
            </a:pPr>
            <a:r>
              <a:rPr lang="en-US" sz="2800" b="1" dirty="0" smtClean="0">
                <a:solidFill>
                  <a:schemeClr val="bg1"/>
                </a:solidFill>
                <a:sym typeface="Wingdings" pitchFamily="2" charset="2"/>
              </a:rPr>
              <a:t>Interference to Noise Ratio  </a:t>
            </a:r>
            <a:r>
              <a:rPr lang="en-US" sz="2800" b="1" dirty="0" smtClean="0">
                <a:solidFill>
                  <a:schemeClr val="bg1"/>
                </a:solidFill>
                <a:sym typeface="Wingdings" pitchFamily="2" charset="2"/>
              </a:rPr>
              <a:t>~1.5 dB </a:t>
            </a:r>
            <a:r>
              <a:rPr lang="en-US" sz="2800" b="1" dirty="0" smtClean="0">
                <a:solidFill>
                  <a:schemeClr val="bg1"/>
                </a:solidFill>
                <a:sym typeface="Wingdings" pitchFamily="2" charset="2"/>
              </a:rPr>
              <a:t>at 10 users</a:t>
            </a:r>
            <a:endParaRPr lang="en-US" sz="2800" b="1" dirty="0">
              <a:solidFill>
                <a:schemeClr val="bg1"/>
              </a:solidFill>
              <a:sym typeface="Wingdings" pitchFamily="2" charset="2"/>
            </a:endParaRPr>
          </a:p>
        </p:txBody>
      </p:sp>
    </p:spTree>
    <p:extLst>
      <p:ext uri="{BB962C8B-B14F-4D97-AF65-F5344CB8AC3E}">
        <p14:creationId xmlns:p14="http://schemas.microsoft.com/office/powerpoint/2010/main" val="422724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Compatibility with 802.11n</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802.11n over 20 MHz Bandwidth</a:t>
            </a:r>
          </a:p>
          <a:p>
            <a:r>
              <a:rPr lang="en-US" dirty="0" smtClean="0"/>
              <a:t>Two 2-antenna USRPs acting as APs</a:t>
            </a:r>
          </a:p>
          <a:p>
            <a:r>
              <a:rPr lang="en-US" dirty="0" smtClean="0"/>
              <a:t>Two 2-antenna 802.11n clients</a:t>
            </a:r>
          </a:p>
          <a:p>
            <a:r>
              <a:rPr lang="en-US" dirty="0" err="1" smtClean="0"/>
              <a:t>Througput</a:t>
            </a:r>
            <a:r>
              <a:rPr lang="en-US" dirty="0" smtClean="0"/>
              <a:t> gain of </a:t>
            </a:r>
            <a:r>
              <a:rPr lang="en-US" dirty="0" err="1" smtClean="0"/>
              <a:t>MegaMIMO</a:t>
            </a:r>
            <a:r>
              <a:rPr lang="en-US" dirty="0" smtClean="0"/>
              <a:t> over 802.11n</a:t>
            </a:r>
          </a:p>
          <a:p>
            <a:r>
              <a:rPr lang="en-US" smtClean="0"/>
              <a:t>Demonstrates:</a:t>
            </a:r>
            <a:endParaRPr lang="en-US" dirty="0" smtClean="0"/>
          </a:p>
          <a:p>
            <a:pPr lvl="1"/>
            <a:r>
              <a:rPr lang="en-US" dirty="0" smtClean="0"/>
              <a:t>Compatibility with 802.11n clients</a:t>
            </a:r>
          </a:p>
          <a:p>
            <a:pPr lvl="1"/>
            <a:r>
              <a:rPr lang="en-US" dirty="0" smtClean="0"/>
              <a:t>Compatibility with MIMO APs and clients</a:t>
            </a:r>
            <a:endParaRPr lang="en-US" dirty="0"/>
          </a:p>
        </p:txBody>
      </p:sp>
    </p:spTree>
    <p:custDataLst>
      <p:tags r:id="rId1"/>
    </p:custDataLst>
    <p:extLst>
      <p:ext uri="{BB962C8B-B14F-4D97-AF65-F5344CB8AC3E}">
        <p14:creationId xmlns:p14="http://schemas.microsoft.com/office/powerpoint/2010/main" val="1773822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Compatibility with 802.11n</a:t>
            </a:r>
            <a:endParaRPr lang="en-US" dirty="0">
              <a:solidFill>
                <a:srgbClr val="0070C0"/>
              </a:solidFill>
            </a:endParaRPr>
          </a:p>
        </p:txBody>
      </p:sp>
      <p:graphicFrame>
        <p:nvGraphicFramePr>
          <p:cNvPr id="5" name="Chart 4"/>
          <p:cNvGraphicFramePr>
            <a:graphicFrameLocks/>
          </p:cNvGraphicFramePr>
          <p:nvPr>
            <p:extLst>
              <p:ext uri="{D42A27DB-BD31-4B8C-83A1-F6EECF244321}">
                <p14:modId xmlns:p14="http://schemas.microsoft.com/office/powerpoint/2010/main" val="2384928666"/>
              </p:ext>
            </p:extLst>
          </p:nvPr>
        </p:nvGraphicFramePr>
        <p:xfrm>
          <a:off x="925022" y="14478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642389" y="3309390"/>
            <a:ext cx="2667000" cy="467820"/>
          </a:xfrm>
          <a:prstGeom prst="rect">
            <a:avLst/>
          </a:prstGeom>
          <a:noFill/>
        </p:spPr>
        <p:txBody>
          <a:bodyPr wrap="square" lIns="82295" tIns="41148" rIns="82295" bIns="41148" rtlCol="0">
            <a:spAutoFit/>
          </a:bodyPr>
          <a:lstStyle/>
          <a:p>
            <a:r>
              <a:rPr lang="en-US" sz="2400" b="1" dirty="0" smtClean="0">
                <a:latin typeface="+mj-lt"/>
              </a:rPr>
              <a:t>Fraction of Runs</a:t>
            </a:r>
            <a:endParaRPr lang="en-US" sz="2400" b="1" dirty="0">
              <a:latin typeface="+mj-lt"/>
            </a:endParaRPr>
          </a:p>
        </p:txBody>
      </p:sp>
      <p:sp>
        <p:nvSpPr>
          <p:cNvPr id="7" name="TextBox 6"/>
          <p:cNvSpPr txBox="1"/>
          <p:nvPr/>
        </p:nvSpPr>
        <p:spPr>
          <a:xfrm>
            <a:off x="3444239" y="5791200"/>
            <a:ext cx="2727961" cy="452432"/>
          </a:xfrm>
          <a:prstGeom prst="rect">
            <a:avLst/>
          </a:prstGeom>
          <a:noFill/>
        </p:spPr>
        <p:txBody>
          <a:bodyPr wrap="square" lIns="82295" tIns="41148" rIns="82295" bIns="41148" rtlCol="0">
            <a:spAutoFit/>
          </a:bodyPr>
          <a:lstStyle/>
          <a:p>
            <a:r>
              <a:rPr lang="en-US" sz="2400" b="1" dirty="0" smtClean="0">
                <a:latin typeface="+mj-lt"/>
              </a:rPr>
              <a:t>Throughput Gain</a:t>
            </a:r>
            <a:endParaRPr lang="en-US" sz="2400" b="1" dirty="0">
              <a:latin typeface="+mj-lt"/>
            </a:endParaRPr>
          </a:p>
        </p:txBody>
      </p:sp>
    </p:spTree>
    <p:extLst>
      <p:ext uri="{BB962C8B-B14F-4D97-AF65-F5344CB8AC3E}">
        <p14:creationId xmlns:p14="http://schemas.microsoft.com/office/powerpoint/2010/main" val="3454441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Compatibility with 802.11n</a:t>
            </a:r>
            <a:endParaRPr lang="en-US" dirty="0">
              <a:solidFill>
                <a:srgbClr val="0070C0"/>
              </a:solidFill>
            </a:endParaRPr>
          </a:p>
        </p:txBody>
      </p:sp>
      <p:graphicFrame>
        <p:nvGraphicFramePr>
          <p:cNvPr id="5" name="Chart 4"/>
          <p:cNvGraphicFramePr>
            <a:graphicFrameLocks/>
          </p:cNvGraphicFramePr>
          <p:nvPr>
            <p:extLst>
              <p:ext uri="{D42A27DB-BD31-4B8C-83A1-F6EECF244321}">
                <p14:modId xmlns:p14="http://schemas.microsoft.com/office/powerpoint/2010/main" val="1418906423"/>
              </p:ext>
            </p:extLst>
          </p:nvPr>
        </p:nvGraphicFramePr>
        <p:xfrm>
          <a:off x="925022" y="14478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642389" y="3309390"/>
            <a:ext cx="2667000" cy="467820"/>
          </a:xfrm>
          <a:prstGeom prst="rect">
            <a:avLst/>
          </a:prstGeom>
          <a:noFill/>
        </p:spPr>
        <p:txBody>
          <a:bodyPr wrap="square" lIns="82295" tIns="41148" rIns="82295" bIns="41148" rtlCol="0">
            <a:spAutoFit/>
          </a:bodyPr>
          <a:lstStyle/>
          <a:p>
            <a:r>
              <a:rPr lang="en-US" sz="2400" b="1" dirty="0" smtClean="0">
                <a:latin typeface="+mj-lt"/>
              </a:rPr>
              <a:t>Fraction of Runs</a:t>
            </a:r>
            <a:endParaRPr lang="en-US" sz="2400" b="1" dirty="0">
              <a:latin typeface="+mj-lt"/>
            </a:endParaRPr>
          </a:p>
        </p:txBody>
      </p:sp>
      <p:sp>
        <p:nvSpPr>
          <p:cNvPr id="7" name="TextBox 6"/>
          <p:cNvSpPr txBox="1"/>
          <p:nvPr/>
        </p:nvSpPr>
        <p:spPr>
          <a:xfrm>
            <a:off x="3444239" y="5791200"/>
            <a:ext cx="2727961" cy="452432"/>
          </a:xfrm>
          <a:prstGeom prst="rect">
            <a:avLst/>
          </a:prstGeom>
          <a:noFill/>
        </p:spPr>
        <p:txBody>
          <a:bodyPr wrap="square" lIns="82295" tIns="41148" rIns="82295" bIns="41148" rtlCol="0">
            <a:spAutoFit/>
          </a:bodyPr>
          <a:lstStyle/>
          <a:p>
            <a:r>
              <a:rPr lang="en-US" sz="2400" b="1" dirty="0" smtClean="0">
                <a:latin typeface="+mj-lt"/>
              </a:rPr>
              <a:t>Throughput Gain</a:t>
            </a:r>
            <a:endParaRPr lang="en-US" sz="2400" b="1" dirty="0">
              <a:latin typeface="+mj-lt"/>
            </a:endParaRPr>
          </a:p>
        </p:txBody>
      </p:sp>
      <p:cxnSp>
        <p:nvCxnSpPr>
          <p:cNvPr id="4" name="Straight Connector 3"/>
          <p:cNvCxnSpPr/>
          <p:nvPr/>
        </p:nvCxnSpPr>
        <p:spPr>
          <a:xfrm>
            <a:off x="4391024" y="3429000"/>
            <a:ext cx="0" cy="1828800"/>
          </a:xfrm>
          <a:prstGeom prst="line">
            <a:avLst/>
          </a:prstGeom>
          <a:ln w="38100">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43400" y="4724400"/>
            <a:ext cx="889987" cy="584775"/>
          </a:xfrm>
          <a:prstGeom prst="rect">
            <a:avLst/>
          </a:prstGeom>
          <a:noFill/>
        </p:spPr>
        <p:txBody>
          <a:bodyPr wrap="none" rtlCol="0">
            <a:spAutoFit/>
          </a:bodyPr>
          <a:lstStyle/>
          <a:p>
            <a:r>
              <a:rPr lang="en-US" sz="3200" dirty="0" smtClean="0"/>
              <a:t>1.8x</a:t>
            </a:r>
            <a:endParaRPr lang="en-US" sz="3200" dirty="0"/>
          </a:p>
        </p:txBody>
      </p:sp>
      <p:sp>
        <p:nvSpPr>
          <p:cNvPr id="9" name="TextBox 8"/>
          <p:cNvSpPr txBox="1"/>
          <p:nvPr/>
        </p:nvSpPr>
        <p:spPr>
          <a:xfrm>
            <a:off x="457200" y="3048000"/>
            <a:ext cx="8229600" cy="1097280"/>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txBody>
          <a:bodyPr wrap="square" lIns="91437" tIns="45717" rIns="91437" bIns="45717" rtlCol="0" anchor="ctr">
            <a:noAutofit/>
          </a:bodyPr>
          <a:lstStyle/>
          <a:p>
            <a:pPr marL="231769" algn="ctr">
              <a:lnSpc>
                <a:spcPts val="3240"/>
              </a:lnSpc>
            </a:pPr>
            <a:r>
              <a:rPr lang="en-US" sz="3200" b="1" dirty="0" smtClean="0">
                <a:solidFill>
                  <a:schemeClr val="bg1"/>
                </a:solidFill>
                <a:sym typeface="Wingdings" pitchFamily="2" charset="2"/>
              </a:rPr>
              <a:t>Median Gain of 1.8x with 2 receivers</a:t>
            </a:r>
            <a:endParaRPr lang="en-US" sz="3200" b="1" dirty="0">
              <a:solidFill>
                <a:schemeClr val="bg1"/>
              </a:solidFill>
              <a:sym typeface="Wingdings" pitchFamily="2" charset="2"/>
            </a:endParaRPr>
          </a:p>
        </p:txBody>
      </p:sp>
    </p:spTree>
    <p:extLst>
      <p:ext uri="{BB962C8B-B14F-4D97-AF65-F5344CB8AC3E}">
        <p14:creationId xmlns:p14="http://schemas.microsoft.com/office/powerpoint/2010/main" val="695839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Related Work</a:t>
            </a:r>
            <a:endParaRPr lang="en-US" b="1"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Theoretical</a:t>
            </a:r>
          </a:p>
          <a:p>
            <a:pPr lvl="1"/>
            <a:r>
              <a:rPr lang="en-US" dirty="0" smtClean="0"/>
              <a:t>Aeron et al., </a:t>
            </a:r>
            <a:r>
              <a:rPr lang="en-US" dirty="0" err="1" smtClean="0"/>
              <a:t>Simeone</a:t>
            </a:r>
            <a:r>
              <a:rPr lang="en-US" dirty="0" smtClean="0"/>
              <a:t> et </a:t>
            </a:r>
            <a:r>
              <a:rPr lang="en-US" dirty="0"/>
              <a:t>a</a:t>
            </a:r>
            <a:r>
              <a:rPr lang="en-US" dirty="0" smtClean="0"/>
              <a:t>l., </a:t>
            </a:r>
            <a:r>
              <a:rPr lang="en-US" dirty="0" err="1" smtClean="0"/>
              <a:t>Ozgur</a:t>
            </a:r>
            <a:r>
              <a:rPr lang="en-US" dirty="0" smtClean="0"/>
              <a:t> et al.  (Distributed and Virtual MIMO)</a:t>
            </a:r>
          </a:p>
          <a:p>
            <a:r>
              <a:rPr lang="en-US" dirty="0" smtClean="0"/>
              <a:t>Empirical</a:t>
            </a:r>
          </a:p>
          <a:p>
            <a:pPr lvl="1"/>
            <a:r>
              <a:rPr lang="en-US" dirty="0" smtClean="0"/>
              <a:t>DIDO, </a:t>
            </a:r>
            <a:r>
              <a:rPr lang="en-US" dirty="0" err="1" smtClean="0"/>
              <a:t>Fraunhofer</a:t>
            </a:r>
            <a:r>
              <a:rPr lang="en-US" dirty="0" smtClean="0"/>
              <a:t> </a:t>
            </a:r>
          </a:p>
          <a:p>
            <a:pPr lvl="1"/>
            <a:r>
              <a:rPr lang="en-US" dirty="0" smtClean="0"/>
              <a:t>Network MIMO</a:t>
            </a:r>
          </a:p>
        </p:txBody>
      </p:sp>
    </p:spTree>
    <p:extLst>
      <p:ext uri="{BB962C8B-B14F-4D97-AF65-F5344CB8AC3E}">
        <p14:creationId xmlns:p14="http://schemas.microsoft.com/office/powerpoint/2010/main" val="16571953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70C0"/>
                </a:solidFill>
              </a:rPr>
              <a:t>Conclusion</a:t>
            </a:r>
            <a:endParaRPr lang="en-US" b="1" dirty="0">
              <a:solidFill>
                <a:srgbClr val="0070C0"/>
              </a:solidFill>
            </a:endParaRPr>
          </a:p>
        </p:txBody>
      </p:sp>
      <p:sp>
        <p:nvSpPr>
          <p:cNvPr id="3" name="Content Placeholder 2"/>
          <p:cNvSpPr>
            <a:spLocks noGrp="1"/>
          </p:cNvSpPr>
          <p:nvPr>
            <p:ph idx="1"/>
          </p:nvPr>
        </p:nvSpPr>
        <p:spPr>
          <a:xfrm>
            <a:off x="228600" y="1143000"/>
            <a:ext cx="8686800" cy="4983163"/>
          </a:xfrm>
        </p:spPr>
        <p:txBody>
          <a:bodyPr>
            <a:normAutofit fontScale="92500"/>
          </a:bodyPr>
          <a:lstStyle/>
          <a:p>
            <a:r>
              <a:rPr lang="en-US" dirty="0" smtClean="0"/>
              <a:t>Learned about Nulling, Alignment, and </a:t>
            </a:r>
            <a:r>
              <a:rPr lang="en-US" dirty="0" err="1" smtClean="0"/>
              <a:t>MegaMIMO</a:t>
            </a:r>
            <a:endParaRPr lang="en-US" dirty="0" smtClean="0"/>
          </a:p>
          <a:p>
            <a:r>
              <a:rPr lang="en-US" dirty="0" smtClean="0"/>
              <a:t>In N+, the gains are lower but </a:t>
            </a:r>
          </a:p>
          <a:p>
            <a:pPr lvl="1"/>
            <a:r>
              <a:rPr lang="en-US" dirty="0"/>
              <a:t>T</a:t>
            </a:r>
            <a:r>
              <a:rPr lang="en-US" dirty="0" smtClean="0"/>
              <a:t>ransmitters need not be connected to the same Ethernet and exchange the packets</a:t>
            </a:r>
          </a:p>
          <a:p>
            <a:pPr lvl="1"/>
            <a:r>
              <a:rPr lang="en-US" dirty="0" smtClean="0"/>
              <a:t>No need for phase synchronization</a:t>
            </a:r>
          </a:p>
          <a:p>
            <a:r>
              <a:rPr lang="en-US" dirty="0" smtClean="0"/>
              <a:t>In </a:t>
            </a:r>
            <a:r>
              <a:rPr lang="en-US" dirty="0" err="1" smtClean="0"/>
              <a:t>MegaMIMO</a:t>
            </a:r>
            <a:r>
              <a:rPr lang="en-US" dirty="0" smtClean="0"/>
              <a:t>, the gains are linear with the total number of users</a:t>
            </a:r>
          </a:p>
          <a:p>
            <a:pPr lvl="1"/>
            <a:r>
              <a:rPr lang="en-US" dirty="0" smtClean="0"/>
              <a:t>Need high speed Ethernet to connect the transmitters</a:t>
            </a:r>
            <a:r>
              <a:rPr lang="en-US" dirty="0" smtClean="0"/>
              <a:t> </a:t>
            </a:r>
          </a:p>
          <a:p>
            <a:pPr lvl="1"/>
            <a:r>
              <a:rPr lang="en-US" dirty="0"/>
              <a:t>N</a:t>
            </a:r>
            <a:r>
              <a:rPr lang="en-US" dirty="0" smtClean="0"/>
              <a:t>eed tight phase synchronization between transmitters</a:t>
            </a:r>
          </a:p>
          <a:p>
            <a:endParaRPr lang="en-US" dirty="0" smtClean="0"/>
          </a:p>
          <a:p>
            <a:endParaRPr lang="en-US" dirty="0"/>
          </a:p>
        </p:txBody>
      </p:sp>
    </p:spTree>
    <p:extLst>
      <p:ext uri="{BB962C8B-B14F-4D97-AF65-F5344CB8AC3E}">
        <p14:creationId xmlns:p14="http://schemas.microsoft.com/office/powerpoint/2010/main" val="1637990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8" y="0"/>
            <a:ext cx="9123312" cy="1124744"/>
          </a:xfrm>
        </p:spPr>
        <p:txBody>
          <a:bodyPr>
            <a:noAutofit/>
          </a:bodyPr>
          <a:lstStyle/>
          <a:p>
            <a:r>
              <a:rPr lang="en-US" sz="4000" dirty="0" smtClean="0"/>
              <a:t>Is </a:t>
            </a:r>
            <a:r>
              <a:rPr lang="en-US" sz="4000" dirty="0" err="1" smtClean="0"/>
              <a:t>Nulling</a:t>
            </a:r>
            <a:r>
              <a:rPr lang="en-US" sz="4000" dirty="0" smtClean="0"/>
              <a:t> Alone Enough? </a:t>
            </a:r>
            <a:r>
              <a:rPr lang="en-US" sz="4000" dirty="0" smtClean="0">
                <a:solidFill>
                  <a:srgbClr val="FFFFFF"/>
                </a:solidFill>
              </a:rPr>
              <a:t>NO!!</a:t>
            </a:r>
            <a:endParaRPr lang="en-US" sz="4000" dirty="0">
              <a:solidFill>
                <a:srgbClr val="FFFFFF"/>
              </a:solidFill>
            </a:endParaRPr>
          </a:p>
        </p:txBody>
      </p:sp>
      <p:grpSp>
        <p:nvGrpSpPr>
          <p:cNvPr id="68" name="Group 67"/>
          <p:cNvGrpSpPr/>
          <p:nvPr/>
        </p:nvGrpSpPr>
        <p:grpSpPr>
          <a:xfrm>
            <a:off x="533400" y="1524002"/>
            <a:ext cx="3417019" cy="3505198"/>
            <a:chOff x="533400" y="1524002"/>
            <a:chExt cx="3417019" cy="3505198"/>
          </a:xfrm>
        </p:grpSpPr>
        <p:grpSp>
          <p:nvGrpSpPr>
            <p:cNvPr id="4" name="Group 12"/>
            <p:cNvGrpSpPr/>
            <p:nvPr/>
          </p:nvGrpSpPr>
          <p:grpSpPr>
            <a:xfrm rot="16200000">
              <a:off x="2334375" y="1818927"/>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solidFill>
                <a:schemeClr val="bg1"/>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16" name="Group 40"/>
            <p:cNvGrpSpPr/>
            <p:nvPr/>
          </p:nvGrpSpPr>
          <p:grpSpPr>
            <a:xfrm rot="16200000">
              <a:off x="2585191" y="775747"/>
              <a:ext cx="601252" cy="2097761"/>
              <a:chOff x="1981201" y="1676401"/>
              <a:chExt cx="735198" cy="2828360"/>
            </a:xfrm>
          </p:grpSpPr>
          <p:cxnSp>
            <p:nvCxnSpPr>
              <p:cNvPr id="18" name="Shape 17"/>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0" name="Shape 19"/>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1" name="Isosceles Triangle 20"/>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2" name="Rounded Rectangle 21"/>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3" name="Rounded Rectangle 22"/>
              <p:cNvSpPr/>
              <p:nvPr/>
            </p:nvSpPr>
            <p:spPr>
              <a:xfrm rot="5400000">
                <a:off x="2158380" y="3811388"/>
                <a:ext cx="380839" cy="735198"/>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grpSp>
          <p:nvGrpSpPr>
            <p:cNvPr id="24" name="Group 86"/>
            <p:cNvGrpSpPr/>
            <p:nvPr/>
          </p:nvGrpSpPr>
          <p:grpSpPr>
            <a:xfrm rot="16200000">
              <a:off x="2165086" y="3243867"/>
              <a:ext cx="1478511" cy="2092155"/>
              <a:chOff x="2644260" y="2296205"/>
              <a:chExt cx="1013338" cy="1743461"/>
            </a:xfrm>
          </p:grpSpPr>
          <p:sp>
            <p:nvSpPr>
              <p:cNvPr id="25"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6" name="Shape 25"/>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hape 26"/>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8" name="Isosceles Triangle 27"/>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29" name="Group 12"/>
              <p:cNvGrpSpPr/>
              <p:nvPr/>
            </p:nvGrpSpPr>
            <p:grpSpPr>
              <a:xfrm>
                <a:off x="2644260" y="2296783"/>
                <a:ext cx="1013338" cy="1742883"/>
                <a:chOff x="3568342" y="1709059"/>
                <a:chExt cx="1807873" cy="2819852"/>
              </a:xfrm>
            </p:grpSpPr>
            <p:sp>
              <p:nvSpPr>
                <p:cNvPr id="30"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1" name="Shape 30"/>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4" name="Isosceles Triangle 33"/>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5" name="Shape 34"/>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6" name="Isosceles Triangle 35"/>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7" name="Shape 36"/>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39" name="Rounded Rectangle 38"/>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42" name="TextBox 41"/>
            <p:cNvSpPr txBox="1"/>
            <p:nvPr/>
          </p:nvSpPr>
          <p:spPr>
            <a:xfrm>
              <a:off x="533400" y="1596009"/>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45" name="TextBox 44"/>
            <p:cNvSpPr txBox="1"/>
            <p:nvPr/>
          </p:nvSpPr>
          <p:spPr>
            <a:xfrm>
              <a:off x="554755"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47" name="TextBox 46"/>
            <p:cNvSpPr txBox="1"/>
            <p:nvPr/>
          </p:nvSpPr>
          <p:spPr>
            <a:xfrm>
              <a:off x="545380" y="4026618"/>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cxnSp>
        <p:nvCxnSpPr>
          <p:cNvPr id="58" name="Straight Arrow Connector 26"/>
          <p:cNvCxnSpPr/>
          <p:nvPr/>
        </p:nvCxnSpPr>
        <p:spPr>
          <a:xfrm rot="16200000">
            <a:off x="2952568" y="2301648"/>
            <a:ext cx="2769" cy="910712"/>
          </a:xfrm>
          <a:prstGeom prst="straightConnector1">
            <a:avLst/>
          </a:prstGeom>
          <a:ln w="63500">
            <a:solidFill>
              <a:schemeClr val="accent3">
                <a:lumMod val="75000"/>
              </a:schemeClr>
            </a:solidFill>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61" name="Straight Arrow Connector 26"/>
          <p:cNvCxnSpPr/>
          <p:nvPr/>
        </p:nvCxnSpPr>
        <p:spPr>
          <a:xfrm rot="16200000">
            <a:off x="2901526" y="1214862"/>
            <a:ext cx="2769" cy="910713"/>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7090256" y="206514"/>
            <a:ext cx="1076086" cy="707886"/>
          </a:xfrm>
          <a:prstGeom prst="rect">
            <a:avLst/>
          </a:prstGeom>
        </p:spPr>
        <p:txBody>
          <a:bodyPr wrap="none">
            <a:spAutoFit/>
          </a:bodyPr>
          <a:lstStyle/>
          <a:p>
            <a:r>
              <a:rPr lang="en-US" sz="4000" b="1" dirty="0" smtClean="0">
                <a:solidFill>
                  <a:srgbClr val="C0504D"/>
                </a:solidFill>
                <a:latin typeface="Trebuchet MS"/>
                <a:cs typeface="Trebuchet MS"/>
              </a:rPr>
              <a:t>NO!</a:t>
            </a:r>
            <a:endParaRPr lang="en-US" sz="4000" b="1" dirty="0">
              <a:solidFill>
                <a:srgbClr val="C0504D"/>
              </a:solidFill>
              <a:latin typeface="Trebuchet MS"/>
              <a:cs typeface="Trebuchet MS"/>
            </a:endParaRPr>
          </a:p>
        </p:txBody>
      </p:sp>
      <p:cxnSp>
        <p:nvCxnSpPr>
          <p:cNvPr id="70" name="Straight Arrow Connector 26"/>
          <p:cNvCxnSpPr/>
          <p:nvPr/>
        </p:nvCxnSpPr>
        <p:spPr>
          <a:xfrm rot="16200000">
            <a:off x="2928312" y="3692578"/>
            <a:ext cx="2769" cy="910712"/>
          </a:xfrm>
          <a:prstGeom prst="straightConnector1">
            <a:avLst/>
          </a:prstGeom>
          <a:ln w="63500">
            <a:solidFill>
              <a:schemeClr val="accent2"/>
            </a:solidFill>
            <a:prstDash val="solid"/>
            <a:tailEnd type="arrow" w="sm" len="sm"/>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983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3296589" y="1458692"/>
            <a:ext cx="788389" cy="2030547"/>
          </a:xfrm>
          <a:prstGeom prst="roundRect">
            <a:avLst>
              <a:gd name="adj" fmla="val 10885"/>
            </a:avLst>
          </a:prstGeom>
          <a:noFill/>
          <a:ln w="25400">
            <a:solidFill>
              <a:schemeClr val="accent2"/>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2" name="Title 1"/>
          <p:cNvSpPr>
            <a:spLocks noGrp="1"/>
          </p:cNvSpPr>
          <p:nvPr>
            <p:ph type="title"/>
          </p:nvPr>
        </p:nvSpPr>
        <p:spPr>
          <a:xfrm>
            <a:off x="20688" y="0"/>
            <a:ext cx="9123312" cy="1124744"/>
          </a:xfrm>
        </p:spPr>
        <p:txBody>
          <a:bodyPr>
            <a:noAutofit/>
          </a:bodyPr>
          <a:lstStyle/>
          <a:p>
            <a:r>
              <a:rPr lang="en-US" sz="4000" dirty="0" smtClean="0"/>
              <a:t>Is </a:t>
            </a:r>
            <a:r>
              <a:rPr lang="en-US" sz="4000" dirty="0" err="1" smtClean="0"/>
              <a:t>Nulling</a:t>
            </a:r>
            <a:r>
              <a:rPr lang="en-US" sz="4000" dirty="0" smtClean="0"/>
              <a:t> Alone Enough? </a:t>
            </a:r>
            <a:r>
              <a:rPr lang="en-US" sz="4000" dirty="0" smtClean="0">
                <a:solidFill>
                  <a:srgbClr val="FFFFFF"/>
                </a:solidFill>
              </a:rPr>
              <a:t>NO!!</a:t>
            </a:r>
            <a:endParaRPr lang="en-US" sz="4000" dirty="0">
              <a:solidFill>
                <a:srgbClr val="FFFFFF"/>
              </a:solidFill>
            </a:endParaRPr>
          </a:p>
        </p:txBody>
      </p:sp>
      <p:grpSp>
        <p:nvGrpSpPr>
          <p:cNvPr id="3" name="Group 67"/>
          <p:cNvGrpSpPr/>
          <p:nvPr/>
        </p:nvGrpSpPr>
        <p:grpSpPr>
          <a:xfrm>
            <a:off x="533400" y="1524002"/>
            <a:ext cx="3417019" cy="3505198"/>
            <a:chOff x="533400" y="1524002"/>
            <a:chExt cx="3417019" cy="3505198"/>
          </a:xfrm>
        </p:grpSpPr>
        <p:grpSp>
          <p:nvGrpSpPr>
            <p:cNvPr id="4" name="Group 12"/>
            <p:cNvGrpSpPr/>
            <p:nvPr/>
          </p:nvGrpSpPr>
          <p:grpSpPr>
            <a:xfrm rot="16200000">
              <a:off x="2334375" y="1818927"/>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solidFill>
                <a:schemeClr val="bg1"/>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15" name="Group 40"/>
            <p:cNvGrpSpPr/>
            <p:nvPr/>
          </p:nvGrpSpPr>
          <p:grpSpPr>
            <a:xfrm rot="16200000">
              <a:off x="2585191" y="775747"/>
              <a:ext cx="601252" cy="2097761"/>
              <a:chOff x="1981201" y="1676401"/>
              <a:chExt cx="735198" cy="2828360"/>
            </a:xfrm>
          </p:grpSpPr>
          <p:cxnSp>
            <p:nvCxnSpPr>
              <p:cNvPr id="18" name="Shape 17"/>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0" name="Shape 19"/>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1" name="Isosceles Triangle 20"/>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2" name="Rounded Rectangle 21"/>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3" name="Rounded Rectangle 22"/>
              <p:cNvSpPr/>
              <p:nvPr/>
            </p:nvSpPr>
            <p:spPr>
              <a:xfrm rot="5400000">
                <a:off x="2158380" y="3811388"/>
                <a:ext cx="380839" cy="735198"/>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grpSp>
          <p:nvGrpSpPr>
            <p:cNvPr id="16" name="Group 86"/>
            <p:cNvGrpSpPr/>
            <p:nvPr/>
          </p:nvGrpSpPr>
          <p:grpSpPr>
            <a:xfrm rot="16200000">
              <a:off x="2165086" y="3243867"/>
              <a:ext cx="1478511" cy="2092155"/>
              <a:chOff x="2644260" y="2296205"/>
              <a:chExt cx="1013338" cy="1743461"/>
            </a:xfrm>
          </p:grpSpPr>
          <p:sp>
            <p:nvSpPr>
              <p:cNvPr id="25"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6" name="Shape 25"/>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hape 26"/>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8" name="Isosceles Triangle 27"/>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17" name="Group 12"/>
              <p:cNvGrpSpPr/>
              <p:nvPr/>
            </p:nvGrpSpPr>
            <p:grpSpPr>
              <a:xfrm>
                <a:off x="2644260" y="2296783"/>
                <a:ext cx="1013338" cy="1742883"/>
                <a:chOff x="3568342" y="1709059"/>
                <a:chExt cx="1807873" cy="2819852"/>
              </a:xfrm>
            </p:grpSpPr>
            <p:sp>
              <p:nvSpPr>
                <p:cNvPr id="30"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1" name="Shape 30"/>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4" name="Isosceles Triangle 33"/>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5" name="Shape 34"/>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6" name="Isosceles Triangle 35"/>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7" name="Shape 36"/>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39" name="Rounded Rectangle 38"/>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42" name="TextBox 41"/>
            <p:cNvSpPr txBox="1"/>
            <p:nvPr/>
          </p:nvSpPr>
          <p:spPr>
            <a:xfrm>
              <a:off x="533400" y="1596009"/>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45" name="TextBox 44"/>
            <p:cNvSpPr txBox="1"/>
            <p:nvPr/>
          </p:nvSpPr>
          <p:spPr>
            <a:xfrm>
              <a:off x="554755"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47" name="TextBox 46"/>
            <p:cNvSpPr txBox="1"/>
            <p:nvPr/>
          </p:nvSpPr>
          <p:spPr>
            <a:xfrm>
              <a:off x="545380" y="4026618"/>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sp>
        <p:nvSpPr>
          <p:cNvPr id="63" name="Rectangle 62"/>
          <p:cNvSpPr/>
          <p:nvPr/>
        </p:nvSpPr>
        <p:spPr>
          <a:xfrm>
            <a:off x="7090256" y="206514"/>
            <a:ext cx="1076086" cy="707886"/>
          </a:xfrm>
          <a:prstGeom prst="rect">
            <a:avLst/>
          </a:prstGeom>
        </p:spPr>
        <p:txBody>
          <a:bodyPr wrap="none">
            <a:spAutoFit/>
          </a:bodyPr>
          <a:lstStyle/>
          <a:p>
            <a:r>
              <a:rPr lang="en-US" sz="4000" b="1" dirty="0" smtClean="0">
                <a:solidFill>
                  <a:srgbClr val="C0504D"/>
                </a:solidFill>
                <a:latin typeface="Trebuchet MS"/>
                <a:cs typeface="Trebuchet MS"/>
              </a:rPr>
              <a:t>NO!</a:t>
            </a:r>
            <a:endParaRPr lang="en-US" sz="4000" b="1" dirty="0">
              <a:solidFill>
                <a:srgbClr val="C0504D"/>
              </a:solidFill>
              <a:latin typeface="Trebuchet MS"/>
              <a:cs typeface="Trebuchet MS"/>
            </a:endParaRPr>
          </a:p>
        </p:txBody>
      </p:sp>
      <p:sp>
        <p:nvSpPr>
          <p:cNvPr id="53" name="Content Placeholder 34"/>
          <p:cNvSpPr txBox="1">
            <a:spLocks/>
          </p:cNvSpPr>
          <p:nvPr/>
        </p:nvSpPr>
        <p:spPr>
          <a:xfrm>
            <a:off x="4482858" y="1498087"/>
            <a:ext cx="4051542" cy="1423426"/>
          </a:xfrm>
          <a:prstGeom prst="rect">
            <a:avLst/>
          </a:prstGeom>
        </p:spPr>
        <p:txBody>
          <a:bodyPr vert="horz" lIns="91440" tIns="45720" rIns="91440" bIns="45720" rtlCol="0">
            <a:noAutofit/>
          </a:bodyPr>
          <a:lstStyle/>
          <a:p>
            <a:pPr>
              <a:lnSpc>
                <a:spcPct val="120000"/>
              </a:lnSpc>
              <a:spcBef>
                <a:spcPts val="1800"/>
              </a:spcBef>
              <a:buFont typeface="Arial" pitchFamily="34" charset="0"/>
              <a:buNone/>
              <a:defRPr/>
            </a:pPr>
            <a:r>
              <a:rPr lang="en-US" sz="3000" dirty="0" smtClean="0">
                <a:solidFill>
                  <a:prstClr val="black"/>
                </a:solidFill>
                <a:latin typeface="Trebuchet MS"/>
                <a:ea typeface="MS UI Gothic" pitchFamily="34" charset="-128"/>
                <a:cs typeface="Trebuchet MS"/>
              </a:rPr>
              <a:t>Chris needs to null at three antennas</a:t>
            </a:r>
            <a:br>
              <a:rPr lang="en-US" sz="3000" dirty="0" smtClean="0">
                <a:solidFill>
                  <a:prstClr val="black"/>
                </a:solidFill>
                <a:latin typeface="Trebuchet MS"/>
                <a:ea typeface="MS UI Gothic" pitchFamily="34" charset="-128"/>
                <a:cs typeface="Trebuchet MS"/>
              </a:rPr>
            </a:br>
            <a:endParaRPr lang="en-US" sz="3000" dirty="0" smtClean="0">
              <a:solidFill>
                <a:prstClr val="black"/>
              </a:solidFill>
              <a:latin typeface="Trebuchet MS"/>
              <a:ea typeface="MS UI Gothic" pitchFamily="34" charset="-128"/>
              <a:cs typeface="Trebuchet MS"/>
            </a:endParaRPr>
          </a:p>
        </p:txBody>
      </p:sp>
    </p:spTree>
    <p:extLst>
      <p:ext uri="{BB962C8B-B14F-4D97-AF65-F5344CB8AC3E}">
        <p14:creationId xmlns:p14="http://schemas.microsoft.com/office/powerpoint/2010/main" val="3725417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5" name="Object 5"/>
          <p:cNvGraphicFramePr>
            <a:graphicFrameLocks/>
          </p:cNvGraphicFramePr>
          <p:nvPr/>
        </p:nvGraphicFramePr>
        <p:xfrm>
          <a:off x="4360863" y="1644735"/>
          <a:ext cx="3524250" cy="441325"/>
        </p:xfrm>
        <a:graphic>
          <a:graphicData uri="http://schemas.openxmlformats.org/presentationml/2006/ole">
            <mc:AlternateContent xmlns:mc="http://schemas.openxmlformats.org/markup-compatibility/2006">
              <mc:Choice xmlns:v="urn:schemas-microsoft-com:vml" Requires="v">
                <p:oleObj spid="_x0000_s4306" name="Equation" r:id="rId5" imgW="1409700" imgH="177800" progId="Equation.3">
                  <p:embed/>
                </p:oleObj>
              </mc:Choice>
              <mc:Fallback>
                <p:oleObj name="Equation" r:id="rId5" imgW="1409700" imgH="177800" progId="Equation.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0863" y="1644735"/>
                        <a:ext cx="35242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20688" y="0"/>
            <a:ext cx="9123312" cy="1124744"/>
          </a:xfrm>
        </p:spPr>
        <p:txBody>
          <a:bodyPr>
            <a:noAutofit/>
          </a:bodyPr>
          <a:lstStyle/>
          <a:p>
            <a:r>
              <a:rPr lang="en-US" sz="4000" dirty="0" smtClean="0"/>
              <a:t>Is </a:t>
            </a:r>
            <a:r>
              <a:rPr lang="en-US" sz="4000" dirty="0" err="1" smtClean="0"/>
              <a:t>Nulling</a:t>
            </a:r>
            <a:r>
              <a:rPr lang="en-US" sz="4000" dirty="0" smtClean="0"/>
              <a:t> Alone Enough? </a:t>
            </a:r>
            <a:r>
              <a:rPr lang="en-US" sz="4000" dirty="0" smtClean="0">
                <a:solidFill>
                  <a:srgbClr val="FFFFFF"/>
                </a:solidFill>
              </a:rPr>
              <a:t>NO!!</a:t>
            </a:r>
            <a:endParaRPr lang="en-US" sz="4000" dirty="0"/>
          </a:p>
        </p:txBody>
      </p:sp>
      <p:grpSp>
        <p:nvGrpSpPr>
          <p:cNvPr id="3" name="Group 12"/>
          <p:cNvGrpSpPr/>
          <p:nvPr/>
        </p:nvGrpSpPr>
        <p:grpSpPr>
          <a:xfrm rot="16200000">
            <a:off x="2334375" y="1818927"/>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15" name="Group 40"/>
          <p:cNvGrpSpPr/>
          <p:nvPr/>
        </p:nvGrpSpPr>
        <p:grpSpPr>
          <a:xfrm rot="16200000">
            <a:off x="2585191" y="775747"/>
            <a:ext cx="601252" cy="2097761"/>
            <a:chOff x="1981201" y="1676401"/>
            <a:chExt cx="735198" cy="2828360"/>
          </a:xfrm>
        </p:grpSpPr>
        <p:cxnSp>
          <p:nvCxnSpPr>
            <p:cNvPr id="18" name="Shape 17"/>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0" name="Shape 19"/>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1" name="Isosceles Triangle 20"/>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2" name="Rounded Rectangle 21"/>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3" name="Rounded Rectangle 22"/>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grpSp>
        <p:nvGrpSpPr>
          <p:cNvPr id="16" name="Group 86"/>
          <p:cNvGrpSpPr/>
          <p:nvPr/>
        </p:nvGrpSpPr>
        <p:grpSpPr>
          <a:xfrm rot="16200000">
            <a:off x="2165086" y="3243867"/>
            <a:ext cx="1478511" cy="2092155"/>
            <a:chOff x="2644260" y="2296205"/>
            <a:chExt cx="1013338" cy="1743461"/>
          </a:xfrm>
        </p:grpSpPr>
        <p:sp>
          <p:nvSpPr>
            <p:cNvPr id="25"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6" name="Shape 25"/>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hape 26"/>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8" name="Isosceles Triangle 27"/>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24" name="Group 12"/>
            <p:cNvGrpSpPr/>
            <p:nvPr/>
          </p:nvGrpSpPr>
          <p:grpSpPr>
            <a:xfrm>
              <a:off x="2644260" y="2296783"/>
              <a:ext cx="1013338" cy="1742883"/>
              <a:chOff x="3568342" y="1709059"/>
              <a:chExt cx="1807873" cy="2819852"/>
            </a:xfrm>
          </p:grpSpPr>
          <p:sp>
            <p:nvSpPr>
              <p:cNvPr id="30"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1" name="Shape 30"/>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4" name="Isosceles Triangle 33"/>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5" name="Shape 34"/>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6" name="Isosceles Triangle 35"/>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7" name="Shape 36"/>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39" name="Rounded Rectangle 38"/>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42" name="TextBox 41"/>
          <p:cNvSpPr txBox="1"/>
          <p:nvPr/>
        </p:nvSpPr>
        <p:spPr>
          <a:xfrm>
            <a:off x="533400" y="1596009"/>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45" name="TextBox 44"/>
          <p:cNvSpPr txBox="1"/>
          <p:nvPr/>
        </p:nvSpPr>
        <p:spPr>
          <a:xfrm>
            <a:off x="554755"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grpSp>
        <p:nvGrpSpPr>
          <p:cNvPr id="103" name="Group 102"/>
          <p:cNvGrpSpPr/>
          <p:nvPr/>
        </p:nvGrpSpPr>
        <p:grpSpPr>
          <a:xfrm>
            <a:off x="1387475" y="3657600"/>
            <a:ext cx="482600" cy="1416050"/>
            <a:chOff x="1387475" y="3657600"/>
            <a:chExt cx="482600" cy="1416050"/>
          </a:xfrm>
        </p:grpSpPr>
        <p:graphicFrame>
          <p:nvGraphicFramePr>
            <p:cNvPr id="43" name="Object 3"/>
            <p:cNvGraphicFramePr>
              <a:graphicFrameLocks/>
            </p:cNvGraphicFramePr>
            <p:nvPr/>
          </p:nvGraphicFramePr>
          <p:xfrm>
            <a:off x="1425575" y="4146550"/>
            <a:ext cx="444500" cy="439738"/>
          </p:xfrm>
          <a:graphic>
            <a:graphicData uri="http://schemas.openxmlformats.org/presentationml/2006/ole">
              <mc:AlternateContent xmlns:mc="http://schemas.openxmlformats.org/markup-compatibility/2006">
                <mc:Choice xmlns:v="urn:schemas-microsoft-com:vml" Requires="v">
                  <p:oleObj spid="_x0000_s4307" name="Equation" r:id="rId7" imgW="177800" imgH="177800" progId="Equation.3">
                    <p:embed/>
                  </p:oleObj>
                </mc:Choice>
                <mc:Fallback>
                  <p:oleObj name="Equation" r:id="rId7" imgW="177800" imgH="17780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5575" y="4146550"/>
                          <a:ext cx="4445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
            <p:cNvGraphicFramePr>
              <a:graphicFrameLocks/>
            </p:cNvGraphicFramePr>
            <p:nvPr/>
          </p:nvGraphicFramePr>
          <p:xfrm>
            <a:off x="1387475" y="3657600"/>
            <a:ext cx="476250" cy="282575"/>
          </p:xfrm>
          <a:graphic>
            <a:graphicData uri="http://schemas.openxmlformats.org/presentationml/2006/ole">
              <mc:AlternateContent xmlns:mc="http://schemas.openxmlformats.org/markup-compatibility/2006">
                <mc:Choice xmlns:v="urn:schemas-microsoft-com:vml" Requires="v">
                  <p:oleObj spid="_x0000_s4308" name="Equation" r:id="rId9" imgW="190500" imgH="114300" progId="Equation.3">
                    <p:embed/>
                  </p:oleObj>
                </mc:Choice>
                <mc:Fallback>
                  <p:oleObj name="Equation" r:id="rId9" imgW="190500" imgH="114300"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7475" y="3657600"/>
                          <a:ext cx="476250"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2" name="Object 4"/>
            <p:cNvGraphicFramePr>
              <a:graphicFrameLocks/>
            </p:cNvGraphicFramePr>
            <p:nvPr/>
          </p:nvGraphicFramePr>
          <p:xfrm>
            <a:off x="1457325" y="4695825"/>
            <a:ext cx="381000" cy="377825"/>
          </p:xfrm>
          <a:graphic>
            <a:graphicData uri="http://schemas.openxmlformats.org/presentationml/2006/ole">
              <mc:AlternateContent xmlns:mc="http://schemas.openxmlformats.org/markup-compatibility/2006">
                <mc:Choice xmlns:v="urn:schemas-microsoft-com:vml" Requires="v">
                  <p:oleObj spid="_x0000_s4309" name="Equation" r:id="rId11" imgW="152400" imgH="152400" progId="Equation.3">
                    <p:embed/>
                  </p:oleObj>
                </mc:Choice>
                <mc:Fallback>
                  <p:oleObj name="Equation" r:id="rId11" imgW="152400" imgH="152400" progId="Equation.3">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7325" y="4695825"/>
                          <a:ext cx="3810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7" name="TextBox 46"/>
          <p:cNvSpPr txBox="1"/>
          <p:nvPr/>
        </p:nvSpPr>
        <p:spPr>
          <a:xfrm>
            <a:off x="545380" y="4026618"/>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aphicFrame>
        <p:nvGraphicFramePr>
          <p:cNvPr id="30728" name="Object 8"/>
          <p:cNvGraphicFramePr>
            <a:graphicFrameLocks/>
          </p:cNvGraphicFramePr>
          <p:nvPr/>
        </p:nvGraphicFramePr>
        <p:xfrm>
          <a:off x="4343400" y="2390860"/>
          <a:ext cx="3587750" cy="441325"/>
        </p:xfrm>
        <a:graphic>
          <a:graphicData uri="http://schemas.openxmlformats.org/presentationml/2006/ole">
            <mc:AlternateContent xmlns:mc="http://schemas.openxmlformats.org/markup-compatibility/2006">
              <mc:Choice xmlns:v="urn:schemas-microsoft-com:vml" Requires="v">
                <p:oleObj spid="_x0000_s4310" name="Equation" r:id="rId13" imgW="1435100" imgH="177800" progId="Equation.3">
                  <p:embed/>
                </p:oleObj>
              </mc:Choice>
              <mc:Fallback>
                <p:oleObj name="Equation" r:id="rId13" imgW="1435100" imgH="177800" progId="Equation.3">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2390860"/>
                        <a:ext cx="35877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9" name="Object 9"/>
          <p:cNvGraphicFramePr>
            <a:graphicFrameLocks/>
          </p:cNvGraphicFramePr>
          <p:nvPr/>
        </p:nvGraphicFramePr>
        <p:xfrm>
          <a:off x="4343400" y="2949661"/>
          <a:ext cx="3587750" cy="441325"/>
        </p:xfrm>
        <a:graphic>
          <a:graphicData uri="http://schemas.openxmlformats.org/presentationml/2006/ole">
            <mc:AlternateContent xmlns:mc="http://schemas.openxmlformats.org/markup-compatibility/2006">
              <mc:Choice xmlns:v="urn:schemas-microsoft-com:vml" Requires="v">
                <p:oleObj spid="_x0000_s4311" name="Equation" r:id="rId15" imgW="1435100" imgH="177800" progId="Equation.3">
                  <p:embed/>
                </p:oleObj>
              </mc:Choice>
              <mc:Fallback>
                <p:oleObj name="Equation" r:id="rId15" imgW="1435100" imgH="177800" progId="Equation.3">
                  <p:embed/>
                  <p:pic>
                    <p:nvPicPr>
                      <p:cNvPr id="0" name=""/>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2949661"/>
                        <a:ext cx="35877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5" name="Object 15"/>
          <p:cNvGraphicFramePr>
            <a:graphicFrameLocks/>
          </p:cNvGraphicFramePr>
          <p:nvPr/>
        </p:nvGraphicFramePr>
        <p:xfrm>
          <a:off x="4431005" y="3857625"/>
          <a:ext cx="3911600" cy="409575"/>
        </p:xfrm>
        <a:graphic>
          <a:graphicData uri="http://schemas.openxmlformats.org/presentationml/2006/ole">
            <mc:AlternateContent xmlns:mc="http://schemas.openxmlformats.org/markup-compatibility/2006">
              <mc:Choice xmlns:v="urn:schemas-microsoft-com:vml" Requires="v">
                <p:oleObj spid="_x0000_s4312" name="Equation" r:id="rId17" imgW="1701800" imgH="177800" progId="Equation.3">
                  <p:embed/>
                </p:oleObj>
              </mc:Choice>
              <mc:Fallback>
                <p:oleObj name="Equation" r:id="rId17" imgW="1701800" imgH="177800" progId="Equation.3">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31005" y="3857625"/>
                        <a:ext cx="39116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 name="TextBox 77"/>
          <p:cNvSpPr txBox="1"/>
          <p:nvPr/>
        </p:nvSpPr>
        <p:spPr>
          <a:xfrm>
            <a:off x="4620204" y="4301837"/>
            <a:ext cx="3456996" cy="584776"/>
          </a:xfrm>
          <a:prstGeom prst="rect">
            <a:avLst/>
          </a:prstGeom>
          <a:noFill/>
        </p:spPr>
        <p:txBody>
          <a:bodyPr wrap="none" rtlCol="0">
            <a:spAutoFit/>
          </a:bodyPr>
          <a:lstStyle/>
          <a:p>
            <a:r>
              <a:rPr lang="en-US" sz="3200" dirty="0" smtClean="0">
                <a:solidFill>
                  <a:srgbClr val="9BBB59">
                    <a:lumMod val="75000"/>
                  </a:srgbClr>
                </a:solidFill>
              </a:rPr>
              <a:t>Transmit Nothing!!!</a:t>
            </a:r>
            <a:endParaRPr lang="en-US" sz="3200" dirty="0">
              <a:solidFill>
                <a:srgbClr val="9BBB59">
                  <a:lumMod val="75000"/>
                </a:srgbClr>
              </a:solidFill>
            </a:endParaRPr>
          </a:p>
        </p:txBody>
      </p:sp>
      <p:sp>
        <p:nvSpPr>
          <p:cNvPr id="80" name="Rectangle 79"/>
          <p:cNvSpPr/>
          <p:nvPr/>
        </p:nvSpPr>
        <p:spPr>
          <a:xfrm>
            <a:off x="7090256" y="206514"/>
            <a:ext cx="1076086" cy="707886"/>
          </a:xfrm>
          <a:prstGeom prst="rect">
            <a:avLst/>
          </a:prstGeom>
        </p:spPr>
        <p:txBody>
          <a:bodyPr wrap="none">
            <a:spAutoFit/>
          </a:bodyPr>
          <a:lstStyle/>
          <a:p>
            <a:r>
              <a:rPr lang="en-US" sz="4000" b="1" dirty="0" smtClean="0">
                <a:solidFill>
                  <a:srgbClr val="C0504D"/>
                </a:solidFill>
                <a:latin typeface="Trebuchet MS"/>
                <a:cs typeface="Trebuchet MS"/>
              </a:rPr>
              <a:t>NO!</a:t>
            </a:r>
            <a:endParaRPr lang="en-US" sz="4000" b="1" dirty="0">
              <a:solidFill>
                <a:srgbClr val="C0504D"/>
              </a:solidFill>
              <a:latin typeface="Trebuchet MS"/>
              <a:cs typeface="Trebuchet MS"/>
            </a:endParaRPr>
          </a:p>
        </p:txBody>
      </p:sp>
      <p:grpSp>
        <p:nvGrpSpPr>
          <p:cNvPr id="100" name="Group 99"/>
          <p:cNvGrpSpPr/>
          <p:nvPr/>
        </p:nvGrpSpPr>
        <p:grpSpPr>
          <a:xfrm>
            <a:off x="7543800" y="965883"/>
            <a:ext cx="1295400" cy="762000"/>
            <a:chOff x="7391400" y="1013423"/>
            <a:chExt cx="1295400" cy="762000"/>
          </a:xfrm>
        </p:grpSpPr>
        <p:sp>
          <p:nvSpPr>
            <p:cNvPr id="97" name="Content Placeholder 34"/>
            <p:cNvSpPr txBox="1">
              <a:spLocks/>
            </p:cNvSpPr>
            <p:nvPr/>
          </p:nvSpPr>
          <p:spPr>
            <a:xfrm>
              <a:off x="7658100" y="1013423"/>
              <a:ext cx="1028700" cy="762000"/>
            </a:xfrm>
            <a:prstGeom prst="rect">
              <a:avLst/>
            </a:prstGeom>
          </p:spPr>
          <p:txBody>
            <a:bodyPr vert="horz" lIns="91440" tIns="45720" rIns="91440" bIns="45720" rtlCol="0">
              <a:normAutofit/>
            </a:bodyPr>
            <a:lstStyle/>
            <a:p>
              <a:pPr marL="342900" indent="-342900">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null</a:t>
              </a:r>
            </a:p>
          </p:txBody>
        </p:sp>
        <p:cxnSp>
          <p:nvCxnSpPr>
            <p:cNvPr id="99" name="Straight Arrow Connector 98"/>
            <p:cNvCxnSpPr>
              <a:stCxn id="97" idx="1"/>
            </p:cNvCxnSpPr>
            <p:nvPr/>
          </p:nvCxnSpPr>
          <p:spPr>
            <a:xfrm rot="10800000" flipV="1">
              <a:off x="7391400" y="1394423"/>
              <a:ext cx="266700" cy="2655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98" name="Straight Arrow Connector 26"/>
          <p:cNvCxnSpPr/>
          <p:nvPr/>
        </p:nvCxnSpPr>
        <p:spPr>
          <a:xfrm rot="16200000">
            <a:off x="2928312" y="3692578"/>
            <a:ext cx="2769" cy="910712"/>
          </a:xfrm>
          <a:prstGeom prst="straightConnector1">
            <a:avLst/>
          </a:prstGeom>
          <a:ln w="63500">
            <a:solidFill>
              <a:schemeClr val="accent2"/>
            </a:solidFill>
            <a:prstDash val="solid"/>
            <a:tailEnd type="arrow" w="sm" len="sm"/>
          </a:ln>
        </p:spPr>
        <p:style>
          <a:lnRef idx="2">
            <a:schemeClr val="accent1"/>
          </a:lnRef>
          <a:fillRef idx="0">
            <a:schemeClr val="accent1"/>
          </a:fillRef>
          <a:effectRef idx="1">
            <a:schemeClr val="accent1"/>
          </a:effectRef>
          <a:fontRef idx="minor">
            <a:schemeClr val="tx1"/>
          </a:fontRef>
        </p:style>
      </p:cxnSp>
      <p:graphicFrame>
        <p:nvGraphicFramePr>
          <p:cNvPr id="30741" name="Object 21"/>
          <p:cNvGraphicFramePr>
            <a:graphicFrameLocks/>
          </p:cNvGraphicFramePr>
          <p:nvPr/>
        </p:nvGraphicFramePr>
        <p:xfrm>
          <a:off x="2733675" y="4267200"/>
          <a:ext cx="222250" cy="249238"/>
        </p:xfrm>
        <a:graphic>
          <a:graphicData uri="http://schemas.openxmlformats.org/presentationml/2006/ole">
            <mc:AlternateContent xmlns:mc="http://schemas.openxmlformats.org/markup-compatibility/2006">
              <mc:Choice xmlns:v="urn:schemas-microsoft-com:vml" Requires="v">
                <p:oleObj spid="_x0000_s4313" name="Equation" r:id="rId19" imgW="88900" imgH="101600" progId="Equation.3">
                  <p:embed/>
                </p:oleObj>
              </mc:Choice>
              <mc:Fallback>
                <p:oleObj name="Equation" r:id="rId19" imgW="88900" imgH="101600" progId="Equation.3">
                  <p:embed/>
                  <p:pic>
                    <p:nvPicPr>
                      <p:cNvPr id="0" name=""/>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33675" y="4267200"/>
                        <a:ext cx="222250" cy="249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Rounded Rectangle 58"/>
          <p:cNvSpPr/>
          <p:nvPr/>
        </p:nvSpPr>
        <p:spPr>
          <a:xfrm>
            <a:off x="304800" y="5139584"/>
            <a:ext cx="8534400" cy="1337416"/>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ea typeface="微軟正黑體" pitchFamily="34" charset="-120"/>
                <a:cs typeface="Trebuchet MS"/>
              </a:rPr>
              <a:t>Are we doomed?</a:t>
            </a:r>
            <a:endParaRPr lang="en-US" sz="3200" dirty="0" smtClean="0">
              <a:solidFill>
                <a:prstClr val="white"/>
              </a:solidFill>
              <a:latin typeface="Trebuchet MS"/>
              <a:cs typeface="Trebuchet MS"/>
            </a:endParaRPr>
          </a:p>
          <a:p>
            <a:pPr algn="ctr">
              <a:spcBef>
                <a:spcPts val="600"/>
              </a:spcBef>
            </a:pPr>
            <a:r>
              <a:rPr lang="en-US" sz="3200" dirty="0" smtClean="0">
                <a:solidFill>
                  <a:srgbClr val="FFFF00"/>
                </a:solidFill>
                <a:latin typeface="Trebuchet MS"/>
                <a:cs typeface="Trebuchet MS"/>
              </a:rPr>
              <a:t>No, we can use interference alignment</a:t>
            </a:r>
          </a:p>
        </p:txBody>
      </p:sp>
      <p:sp>
        <p:nvSpPr>
          <p:cNvPr id="58" name="Rounded Rectangle 57"/>
          <p:cNvSpPr/>
          <p:nvPr/>
        </p:nvSpPr>
        <p:spPr>
          <a:xfrm>
            <a:off x="1726205" y="5851612"/>
            <a:ext cx="6723702" cy="530196"/>
          </a:xfrm>
          <a:prstGeom prst="roundRect">
            <a:avLst/>
          </a:prstGeom>
          <a:solidFill>
            <a:schemeClr val="accent3">
              <a:lumMod val="5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smtClean="0">
              <a:solidFill>
                <a:srgbClr val="FFFF00"/>
              </a:solidFill>
              <a:latin typeface="Trebuchet MS"/>
              <a:cs typeface="Trebuchet MS"/>
            </a:endParaRPr>
          </a:p>
        </p:txBody>
      </p:sp>
      <p:sp>
        <p:nvSpPr>
          <p:cNvPr id="57" name="Rounded Rectangle 56"/>
          <p:cNvSpPr/>
          <p:nvPr/>
        </p:nvSpPr>
        <p:spPr>
          <a:xfrm>
            <a:off x="849260" y="5805484"/>
            <a:ext cx="855070" cy="530196"/>
          </a:xfrm>
          <a:prstGeom prst="roundRect">
            <a:avLst/>
          </a:prstGeom>
          <a:solidFill>
            <a:schemeClr val="accent3">
              <a:lumMod val="50000"/>
            </a:schemeClr>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3200" dirty="0" smtClean="0">
              <a:solidFill>
                <a:srgbClr val="FFFF00"/>
              </a:solidFill>
              <a:latin typeface="Trebuchet MS"/>
              <a:cs typeface="Trebuchet MS"/>
            </a:endParaRPr>
          </a:p>
        </p:txBody>
      </p:sp>
      <p:sp>
        <p:nvSpPr>
          <p:cNvPr id="60" name="Rounded Rectangle 59"/>
          <p:cNvSpPr/>
          <p:nvPr/>
        </p:nvSpPr>
        <p:spPr>
          <a:xfrm>
            <a:off x="3296589" y="1458692"/>
            <a:ext cx="788389" cy="2030547"/>
          </a:xfrm>
          <a:prstGeom prst="roundRect">
            <a:avLst>
              <a:gd name="adj" fmla="val 10885"/>
            </a:avLst>
          </a:prstGeom>
          <a:noFill/>
          <a:ln w="25400">
            <a:solidFill>
              <a:schemeClr val="accent2"/>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Tree>
    <p:custDataLst>
      <p:tags r:id="rId2"/>
    </p:custDataLst>
    <p:extLst>
      <p:ext uri="{BB962C8B-B14F-4D97-AF65-F5344CB8AC3E}">
        <p14:creationId xmlns:p14="http://schemas.microsoft.com/office/powerpoint/2010/main" val="199263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8" grpId="0" animBg="1"/>
      <p:bldP spid="58" grpId="1" animBg="1"/>
      <p:bldP spid="57" grpId="0" animBg="1"/>
      <p:bldP spid="5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76092"/>
                </a:solidFill>
              </a:rPr>
              <a:t>MIMO Basics</a:t>
            </a:r>
            <a:endParaRPr lang="en-US" dirty="0">
              <a:solidFill>
                <a:srgbClr val="376092"/>
              </a:solidFill>
            </a:endParaRPr>
          </a:p>
        </p:txBody>
      </p:sp>
      <p:sp>
        <p:nvSpPr>
          <p:cNvPr id="3" name="Content Placeholder 2"/>
          <p:cNvSpPr>
            <a:spLocks noGrp="1"/>
          </p:cNvSpPr>
          <p:nvPr>
            <p:ph idx="1"/>
          </p:nvPr>
        </p:nvSpPr>
        <p:spPr>
          <a:xfrm>
            <a:off x="304800" y="1124744"/>
            <a:ext cx="8686800" cy="5328592"/>
          </a:xfrm>
        </p:spPr>
        <p:txBody>
          <a:bodyPr>
            <a:normAutofit/>
          </a:bodyPr>
          <a:lstStyle/>
          <a:p>
            <a:pPr marL="514350" indent="-514350">
              <a:buFont typeface="+mj-lt"/>
              <a:buAutoNum type="arabicPeriod"/>
            </a:pPr>
            <a:r>
              <a:rPr lang="en-US" sz="2800" dirty="0" smtClean="0">
                <a:latin typeface="Trebuchet MS"/>
                <a:cs typeface="Trebuchet MS"/>
              </a:rPr>
              <a:t>N-antenna node receives in N-dimensional space</a:t>
            </a:r>
            <a:endParaRPr lang="en-US" sz="2800" dirty="0" smtClean="0"/>
          </a:p>
        </p:txBody>
      </p:sp>
      <p:grpSp>
        <p:nvGrpSpPr>
          <p:cNvPr id="5" name="Group 210"/>
          <p:cNvGrpSpPr/>
          <p:nvPr/>
        </p:nvGrpSpPr>
        <p:grpSpPr>
          <a:xfrm>
            <a:off x="1871134" y="2971350"/>
            <a:ext cx="613852" cy="1090168"/>
            <a:chOff x="1947334" y="2872232"/>
            <a:chExt cx="613852" cy="1090168"/>
          </a:xfrm>
        </p:grpSpPr>
        <p:sp>
          <p:nvSpPr>
            <p:cNvPr id="6" name="Isosceles Triangle 13"/>
            <p:cNvSpPr/>
            <p:nvPr/>
          </p:nvSpPr>
          <p:spPr>
            <a:xfrm rot="10800000">
              <a:off x="2407977" y="2989749"/>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7" name="Shape 6"/>
            <p:cNvCxnSpPr/>
            <p:nvPr/>
          </p:nvCxnSpPr>
          <p:spPr>
            <a:xfrm rot="10800000" flipH="1">
              <a:off x="1947334" y="3680998"/>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Isosceles Triangle 15"/>
            <p:cNvSpPr/>
            <p:nvPr/>
          </p:nvSpPr>
          <p:spPr>
            <a:xfrm rot="10800000">
              <a:off x="2404749" y="3565565"/>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9" name="Shape 8"/>
            <p:cNvCxnSpPr/>
            <p:nvPr/>
          </p:nvCxnSpPr>
          <p:spPr>
            <a:xfrm rot="10800000" flipH="1">
              <a:off x="1947334" y="3105184"/>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2049898" y="2872232"/>
              <a:ext cx="282465" cy="1090168"/>
            </a:xfrm>
            <a:prstGeom prst="roundRect">
              <a:avLst/>
            </a:prstGeom>
            <a:ln w="254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grpSp>
        <p:nvGrpSpPr>
          <p:cNvPr id="11" name="Group 209"/>
          <p:cNvGrpSpPr/>
          <p:nvPr/>
        </p:nvGrpSpPr>
        <p:grpSpPr>
          <a:xfrm>
            <a:off x="1828800" y="1981200"/>
            <a:ext cx="610620" cy="601251"/>
            <a:chOff x="1905000" y="1653482"/>
            <a:chExt cx="610620" cy="601251"/>
          </a:xfrm>
        </p:grpSpPr>
        <p:cxnSp>
          <p:nvCxnSpPr>
            <p:cNvPr id="12" name="Shape 11"/>
            <p:cNvCxnSpPr/>
            <p:nvPr/>
          </p:nvCxnSpPr>
          <p:spPr>
            <a:xfrm rot="10800000" flipH="1">
              <a:off x="1905000" y="1904907"/>
              <a:ext cx="534015" cy="141438"/>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Isosceles Triangle 12"/>
            <p:cNvSpPr/>
            <p:nvPr/>
          </p:nvSpPr>
          <p:spPr>
            <a:xfrm rot="10800000">
              <a:off x="2362412" y="1789473"/>
              <a:ext cx="153208" cy="115433"/>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sp>
          <p:nvSpPr>
            <p:cNvPr id="14" name="Rounded Rectangle 13"/>
            <p:cNvSpPr/>
            <p:nvPr/>
          </p:nvSpPr>
          <p:spPr>
            <a:xfrm>
              <a:off x="2031790" y="1653482"/>
              <a:ext cx="282464" cy="601251"/>
            </a:xfrm>
            <a:prstGeom prst="roundRect">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latin typeface="Trebuchet MS"/>
                <a:cs typeface="Trebuchet MS"/>
              </a:endParaRPr>
            </a:p>
          </p:txBody>
        </p:sp>
      </p:grpSp>
      <p:grpSp>
        <p:nvGrpSpPr>
          <p:cNvPr id="15" name="Group 211"/>
          <p:cNvGrpSpPr/>
          <p:nvPr/>
        </p:nvGrpSpPr>
        <p:grpSpPr>
          <a:xfrm>
            <a:off x="1883115" y="4621845"/>
            <a:ext cx="614546" cy="1470724"/>
            <a:chOff x="1959315" y="4701464"/>
            <a:chExt cx="614546" cy="1470724"/>
          </a:xfrm>
        </p:grpSpPr>
        <p:sp>
          <p:nvSpPr>
            <p:cNvPr id="16" name="Isosceles Triangle 13"/>
            <p:cNvSpPr/>
            <p:nvPr/>
          </p:nvSpPr>
          <p:spPr>
            <a:xfrm rot="10800000">
              <a:off x="2419958" y="4820483"/>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7" name="Shape 16"/>
            <p:cNvCxnSpPr/>
            <p:nvPr/>
          </p:nvCxnSpPr>
          <p:spPr>
            <a:xfrm rot="10800000" flipH="1">
              <a:off x="1959315" y="4935917"/>
              <a:ext cx="534019" cy="107093"/>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Isosceles Triangle 13"/>
            <p:cNvSpPr/>
            <p:nvPr/>
          </p:nvSpPr>
          <p:spPr>
            <a:xfrm rot="10800000">
              <a:off x="2420652" y="5276981"/>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9" name="Shape 18"/>
            <p:cNvCxnSpPr/>
            <p:nvPr/>
          </p:nvCxnSpPr>
          <p:spPr>
            <a:xfrm rot="10800000" flipH="1">
              <a:off x="1960009" y="5868951"/>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Isosceles Triangle 15"/>
            <p:cNvSpPr/>
            <p:nvPr/>
          </p:nvSpPr>
          <p:spPr>
            <a:xfrm rot="10800000">
              <a:off x="2417425" y="5753517"/>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21" name="Shape 20"/>
            <p:cNvCxnSpPr/>
            <p:nvPr/>
          </p:nvCxnSpPr>
          <p:spPr>
            <a:xfrm rot="10800000" flipH="1">
              <a:off x="1960009" y="5392415"/>
              <a:ext cx="534018" cy="107093"/>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2062575" y="4701464"/>
              <a:ext cx="266556" cy="1470724"/>
            </a:xfrm>
            <a:prstGeom prst="roundRect">
              <a:avLst/>
            </a:prstGeom>
            <a:ln w="254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grpSp>
        <p:nvGrpSpPr>
          <p:cNvPr id="23" name="Group 207"/>
          <p:cNvGrpSpPr/>
          <p:nvPr/>
        </p:nvGrpSpPr>
        <p:grpSpPr>
          <a:xfrm>
            <a:off x="3581400" y="2613718"/>
            <a:ext cx="4329103" cy="1536452"/>
            <a:chOff x="3657600" y="2514600"/>
            <a:chExt cx="4329103" cy="1536452"/>
          </a:xfrm>
        </p:grpSpPr>
        <p:grpSp>
          <p:nvGrpSpPr>
            <p:cNvPr id="24" name="Group 46"/>
            <p:cNvGrpSpPr/>
            <p:nvPr/>
          </p:nvGrpSpPr>
          <p:grpSpPr>
            <a:xfrm>
              <a:off x="4130869" y="2946135"/>
              <a:ext cx="1969365" cy="929740"/>
              <a:chOff x="3882928" y="4008745"/>
              <a:chExt cx="1969365" cy="929740"/>
            </a:xfrm>
          </p:grpSpPr>
          <p:cxnSp>
            <p:nvCxnSpPr>
              <p:cNvPr id="30" name="Straight Arrow Connector 29"/>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909504" y="4897762"/>
                <a:ext cx="1942789" cy="407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6138334" y="3620177"/>
              <a:ext cx="1848369" cy="430875"/>
            </a:xfrm>
            <a:prstGeom prst="rect">
              <a:avLst/>
            </a:prstGeom>
            <a:noFill/>
          </p:spPr>
          <p:txBody>
            <a:bodyPr wrap="square" lIns="91428" tIns="45714" rIns="91428" bIns="45714" rtlCol="0">
              <a:spAutoFit/>
            </a:bodyPr>
            <a:lstStyle/>
            <a:p>
              <a:r>
                <a:rPr lang="en-US" sz="2200" dirty="0" smtClean="0">
                  <a:solidFill>
                    <a:srgbClr val="7F7F7F"/>
                  </a:solidFill>
                  <a:latin typeface="Trebuchet MS"/>
                  <a:cs typeface="Trebuchet MS"/>
                </a:rPr>
                <a:t>antenna 1</a:t>
              </a:r>
              <a:endParaRPr lang="en-US" sz="2200" dirty="0">
                <a:solidFill>
                  <a:srgbClr val="7F7F7F"/>
                </a:solidFill>
                <a:latin typeface="Trebuchet MS"/>
                <a:cs typeface="Trebuchet MS"/>
              </a:endParaRPr>
            </a:p>
          </p:txBody>
        </p:sp>
        <p:sp>
          <p:nvSpPr>
            <p:cNvPr id="26" name="TextBox 25"/>
            <p:cNvSpPr txBox="1"/>
            <p:nvPr/>
          </p:nvSpPr>
          <p:spPr>
            <a:xfrm>
              <a:off x="3657600" y="2514600"/>
              <a:ext cx="1848369" cy="430875"/>
            </a:xfrm>
            <a:prstGeom prst="rect">
              <a:avLst/>
            </a:prstGeom>
            <a:noFill/>
          </p:spPr>
          <p:txBody>
            <a:bodyPr wrap="square" lIns="91428" tIns="45714" rIns="91428" bIns="45714" rtlCol="0">
              <a:spAutoFit/>
            </a:bodyPr>
            <a:lstStyle/>
            <a:p>
              <a:r>
                <a:rPr lang="en-US" sz="2200" dirty="0" smtClean="0">
                  <a:solidFill>
                    <a:prstClr val="white">
                      <a:lumMod val="50000"/>
                    </a:prstClr>
                  </a:solidFill>
                  <a:latin typeface="Trebuchet MS"/>
                  <a:cs typeface="Trebuchet MS"/>
                </a:rPr>
                <a:t>antenna 2</a:t>
              </a:r>
              <a:endParaRPr lang="en-US" sz="2200" dirty="0">
                <a:solidFill>
                  <a:prstClr val="white">
                    <a:lumMod val="50000"/>
                  </a:prstClr>
                </a:solidFill>
                <a:latin typeface="Trebuchet MS"/>
                <a:cs typeface="Trebuchet MS"/>
              </a:endParaRPr>
            </a:p>
          </p:txBody>
        </p:sp>
        <p:cxnSp>
          <p:nvCxnSpPr>
            <p:cNvPr id="27" name="Straight Connector 26"/>
            <p:cNvCxnSpPr/>
            <p:nvPr/>
          </p:nvCxnSpPr>
          <p:spPr>
            <a:xfrm rot="10800000" flipV="1">
              <a:off x="4134149" y="3379704"/>
              <a:ext cx="1386119" cy="471317"/>
            </a:xfrm>
            <a:prstGeom prst="line">
              <a:avLst/>
            </a:prstGeom>
            <a:ln w="88900">
              <a:headEnd type="stealth"/>
              <a:tailEnd type="none"/>
            </a:ln>
            <a:effec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rot="16200000" flipH="1">
              <a:off x="5263897" y="3611589"/>
              <a:ext cx="478876" cy="2"/>
            </a:xfrm>
            <a:prstGeom prst="straightConnector1">
              <a:avLst/>
            </a:prstGeom>
            <a:ln w="6350">
              <a:solidFill>
                <a:schemeClr val="bg1">
                  <a:lumMod val="50000"/>
                </a:schemeClr>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4114800" y="3381292"/>
              <a:ext cx="1388534" cy="15347"/>
            </a:xfrm>
            <a:prstGeom prst="straightConnector1">
              <a:avLst/>
            </a:prstGeom>
            <a:ln w="6350">
              <a:solidFill>
                <a:schemeClr val="bg1">
                  <a:lumMod val="50000"/>
                </a:schemeClr>
              </a:solidFill>
              <a:prstDash val="dash"/>
              <a:tailEnd type="none"/>
            </a:ln>
          </p:spPr>
          <p:style>
            <a:lnRef idx="2">
              <a:schemeClr val="accent1"/>
            </a:lnRef>
            <a:fillRef idx="0">
              <a:schemeClr val="accent1"/>
            </a:fillRef>
            <a:effectRef idx="1">
              <a:schemeClr val="accent1"/>
            </a:effectRef>
            <a:fontRef idx="minor">
              <a:schemeClr val="tx1"/>
            </a:fontRef>
          </p:style>
        </p:cxnSp>
      </p:grpSp>
      <p:grpSp>
        <p:nvGrpSpPr>
          <p:cNvPr id="32" name="Group 208"/>
          <p:cNvGrpSpPr/>
          <p:nvPr/>
        </p:nvGrpSpPr>
        <p:grpSpPr>
          <a:xfrm>
            <a:off x="3810000" y="2004118"/>
            <a:ext cx="3829258" cy="430875"/>
            <a:chOff x="3886200" y="1676400"/>
            <a:chExt cx="3829258" cy="430875"/>
          </a:xfrm>
        </p:grpSpPr>
        <p:cxnSp>
          <p:nvCxnSpPr>
            <p:cNvPr id="33" name="Straight Arrow Connector 32"/>
            <p:cNvCxnSpPr/>
            <p:nvPr/>
          </p:nvCxnSpPr>
          <p:spPr>
            <a:xfrm flipV="1">
              <a:off x="3886200" y="1891375"/>
              <a:ext cx="1942789" cy="407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5867089" y="1676400"/>
              <a:ext cx="1848369" cy="430875"/>
            </a:xfrm>
            <a:prstGeom prst="rect">
              <a:avLst/>
            </a:prstGeom>
            <a:noFill/>
          </p:spPr>
          <p:txBody>
            <a:bodyPr wrap="square" lIns="91428" tIns="45714" rIns="91428" bIns="45714" rtlCol="0">
              <a:spAutoFit/>
            </a:bodyPr>
            <a:lstStyle/>
            <a:p>
              <a:r>
                <a:rPr lang="en-US" sz="2200" dirty="0" smtClean="0">
                  <a:solidFill>
                    <a:srgbClr val="7F7F7F"/>
                  </a:solidFill>
                  <a:latin typeface="Trebuchet MS"/>
                  <a:cs typeface="Trebuchet MS"/>
                </a:rPr>
                <a:t>antenna 1</a:t>
              </a:r>
              <a:endParaRPr lang="en-US" sz="2200" dirty="0">
                <a:solidFill>
                  <a:srgbClr val="7F7F7F"/>
                </a:solidFill>
                <a:latin typeface="Trebuchet MS"/>
                <a:cs typeface="Trebuchet MS"/>
              </a:endParaRPr>
            </a:p>
          </p:txBody>
        </p:sp>
        <p:cxnSp>
          <p:nvCxnSpPr>
            <p:cNvPr id="35" name="Straight Connector 34"/>
            <p:cNvCxnSpPr/>
            <p:nvPr/>
          </p:nvCxnSpPr>
          <p:spPr>
            <a:xfrm rot="10800000" flipV="1">
              <a:off x="4233023" y="1908831"/>
              <a:ext cx="1016001" cy="8191"/>
            </a:xfrm>
            <a:prstGeom prst="line">
              <a:avLst/>
            </a:prstGeom>
            <a:ln w="88900">
              <a:headEnd type="stealth"/>
              <a:tailEnd type="none"/>
            </a:ln>
            <a:effectLst/>
          </p:spPr>
          <p:style>
            <a:lnRef idx="3">
              <a:schemeClr val="accent1"/>
            </a:lnRef>
            <a:fillRef idx="0">
              <a:schemeClr val="accent1"/>
            </a:fillRef>
            <a:effectRef idx="2">
              <a:schemeClr val="accent1"/>
            </a:effectRef>
            <a:fontRef idx="minor">
              <a:schemeClr val="tx1"/>
            </a:fontRef>
          </p:style>
        </p:cxnSp>
      </p:grpSp>
      <p:grpSp>
        <p:nvGrpSpPr>
          <p:cNvPr id="36" name="Group 212"/>
          <p:cNvGrpSpPr/>
          <p:nvPr/>
        </p:nvGrpSpPr>
        <p:grpSpPr>
          <a:xfrm>
            <a:off x="3657600" y="4343400"/>
            <a:ext cx="4024303" cy="1944695"/>
            <a:chOff x="3900497" y="4612136"/>
            <a:chExt cx="4024303" cy="1944695"/>
          </a:xfrm>
        </p:grpSpPr>
        <p:cxnSp>
          <p:nvCxnSpPr>
            <p:cNvPr id="37" name="Straight Arrow Connector 36"/>
            <p:cNvCxnSpPr/>
            <p:nvPr/>
          </p:nvCxnSpPr>
          <p:spPr>
            <a:xfrm rot="16200000" flipV="1">
              <a:off x="4623054" y="5175210"/>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077137" y="5629293"/>
              <a:ext cx="994749" cy="542895"/>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076431" y="5817525"/>
              <a:ext cx="1848369" cy="430875"/>
            </a:xfrm>
            <a:prstGeom prst="rect">
              <a:avLst/>
            </a:prstGeom>
            <a:noFill/>
          </p:spPr>
          <p:txBody>
            <a:bodyPr wrap="square" lIns="91428" tIns="45714" rIns="91428" bIns="45714" rtlCol="0">
              <a:spAutoFit/>
            </a:bodyPr>
            <a:lstStyle/>
            <a:p>
              <a:r>
                <a:rPr lang="en-US" sz="2200" dirty="0" smtClean="0">
                  <a:solidFill>
                    <a:srgbClr val="7F7F7F"/>
                  </a:solidFill>
                  <a:latin typeface="Trebuchet MS"/>
                  <a:cs typeface="Trebuchet MS"/>
                </a:rPr>
                <a:t>antenna 1</a:t>
              </a:r>
              <a:endParaRPr lang="en-US" sz="2200" dirty="0">
                <a:solidFill>
                  <a:srgbClr val="7F7F7F"/>
                </a:solidFill>
                <a:latin typeface="Trebuchet MS"/>
                <a:cs typeface="Trebuchet MS"/>
              </a:endParaRPr>
            </a:p>
          </p:txBody>
        </p:sp>
        <p:sp>
          <p:nvSpPr>
            <p:cNvPr id="40" name="TextBox 39"/>
            <p:cNvSpPr txBox="1"/>
            <p:nvPr/>
          </p:nvSpPr>
          <p:spPr>
            <a:xfrm>
              <a:off x="5176049" y="4612136"/>
              <a:ext cx="1848369" cy="430875"/>
            </a:xfrm>
            <a:prstGeom prst="rect">
              <a:avLst/>
            </a:prstGeom>
            <a:noFill/>
          </p:spPr>
          <p:txBody>
            <a:bodyPr wrap="square" lIns="91428" tIns="45714" rIns="91428" bIns="45714" rtlCol="0">
              <a:spAutoFit/>
            </a:bodyPr>
            <a:lstStyle/>
            <a:p>
              <a:r>
                <a:rPr lang="en-US" sz="2200" dirty="0" smtClean="0">
                  <a:solidFill>
                    <a:prstClr val="white">
                      <a:lumMod val="50000"/>
                    </a:prstClr>
                  </a:solidFill>
                  <a:latin typeface="Trebuchet MS"/>
                  <a:cs typeface="Trebuchet MS"/>
                </a:rPr>
                <a:t>antenna 2</a:t>
              </a:r>
              <a:endParaRPr lang="en-US" sz="2200" dirty="0">
                <a:solidFill>
                  <a:prstClr val="white">
                    <a:lumMod val="50000"/>
                  </a:prstClr>
                </a:solidFill>
                <a:latin typeface="Trebuchet MS"/>
                <a:cs typeface="Trebuchet MS"/>
              </a:endParaRPr>
            </a:p>
          </p:txBody>
        </p:sp>
        <p:cxnSp>
          <p:nvCxnSpPr>
            <p:cNvPr id="41" name="Straight Arrow Connector 40"/>
            <p:cNvCxnSpPr/>
            <p:nvPr/>
          </p:nvCxnSpPr>
          <p:spPr>
            <a:xfrm rot="10800000" flipV="1">
              <a:off x="3900497" y="5629292"/>
              <a:ext cx="1173366" cy="695295"/>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951296" y="6125956"/>
              <a:ext cx="1848369" cy="430875"/>
            </a:xfrm>
            <a:prstGeom prst="rect">
              <a:avLst/>
            </a:prstGeom>
            <a:noFill/>
          </p:spPr>
          <p:txBody>
            <a:bodyPr wrap="square" lIns="91428" tIns="45714" rIns="91428" bIns="45714" rtlCol="0">
              <a:spAutoFit/>
            </a:bodyPr>
            <a:lstStyle/>
            <a:p>
              <a:r>
                <a:rPr lang="en-US" sz="2200" dirty="0" smtClean="0">
                  <a:solidFill>
                    <a:srgbClr val="7F7F7F"/>
                  </a:solidFill>
                  <a:latin typeface="Trebuchet MS"/>
                  <a:cs typeface="Trebuchet MS"/>
                </a:rPr>
                <a:t>antenna 3</a:t>
              </a:r>
              <a:endParaRPr lang="en-US" sz="2200" dirty="0">
                <a:solidFill>
                  <a:srgbClr val="7F7F7F"/>
                </a:solidFill>
                <a:latin typeface="Trebuchet MS"/>
                <a:cs typeface="Trebuchet MS"/>
              </a:endParaRPr>
            </a:p>
          </p:txBody>
        </p:sp>
        <p:cxnSp>
          <p:nvCxnSpPr>
            <p:cNvPr id="43" name="Straight Connector 42"/>
            <p:cNvCxnSpPr/>
            <p:nvPr/>
          </p:nvCxnSpPr>
          <p:spPr>
            <a:xfrm>
              <a:off x="4233023" y="4820483"/>
              <a:ext cx="820149" cy="807590"/>
            </a:xfrm>
            <a:prstGeom prst="line">
              <a:avLst/>
            </a:prstGeom>
            <a:ln w="88900">
              <a:headEnd type="stealth"/>
              <a:tailEnd type="none"/>
            </a:ln>
            <a:effectLst/>
          </p:spPr>
          <p:style>
            <a:lnRef idx="3">
              <a:schemeClr val="accent1"/>
            </a:lnRef>
            <a:fillRef idx="0">
              <a:schemeClr val="accent1"/>
            </a:fillRef>
            <a:effectRef idx="2">
              <a:schemeClr val="accent1"/>
            </a:effectRef>
            <a:fontRef idx="minor">
              <a:schemeClr val="tx1"/>
            </a:fontRef>
          </p:style>
        </p:cxnSp>
      </p:grpSp>
    </p:spTree>
    <p:custDataLst>
      <p:tags r:id="rId1"/>
    </p:custDataLst>
    <p:extLst>
      <p:ext uri="{BB962C8B-B14F-4D97-AF65-F5344CB8AC3E}">
        <p14:creationId xmlns:p14="http://schemas.microsoft.com/office/powerpoint/2010/main" val="6752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MIMO Basics</a:t>
            </a:r>
            <a:endParaRPr lang="en-US" dirty="0"/>
          </a:p>
        </p:txBody>
      </p:sp>
      <p:sp>
        <p:nvSpPr>
          <p:cNvPr id="3" name="Content Placeholder 2"/>
          <p:cNvSpPr>
            <a:spLocks noGrp="1"/>
          </p:cNvSpPr>
          <p:nvPr>
            <p:ph idx="1"/>
          </p:nvPr>
        </p:nvSpPr>
        <p:spPr>
          <a:xfrm>
            <a:off x="304800" y="1124744"/>
            <a:ext cx="8686800" cy="5328592"/>
          </a:xfrm>
        </p:spPr>
        <p:txBody>
          <a:bodyPr>
            <a:normAutofit/>
          </a:bodyPr>
          <a:lstStyle/>
          <a:p>
            <a:pPr marL="514350" indent="-514350">
              <a:buFont typeface="+mj-lt"/>
              <a:buAutoNum type="arabicPeriod"/>
            </a:pPr>
            <a:r>
              <a:rPr lang="en-US" sz="2800" dirty="0" smtClean="0">
                <a:solidFill>
                  <a:schemeClr val="bg1">
                    <a:lumMod val="65000"/>
                  </a:schemeClr>
                </a:solidFill>
                <a:latin typeface="Trebuchet MS"/>
                <a:cs typeface="Trebuchet MS"/>
              </a:rPr>
              <a:t>N-antenna node receives in N-dimensional space</a:t>
            </a:r>
            <a:endParaRPr lang="en-US" sz="2800" dirty="0" smtClean="0">
              <a:solidFill>
                <a:schemeClr val="bg1">
                  <a:lumMod val="65000"/>
                </a:schemeClr>
              </a:solidFill>
            </a:endParaRPr>
          </a:p>
          <a:p>
            <a:pPr marL="514350" indent="-514350">
              <a:buFont typeface="+mj-lt"/>
              <a:buAutoNum type="arabicPeriod"/>
            </a:pPr>
            <a:r>
              <a:rPr lang="en-US" sz="2800" dirty="0" smtClean="0"/>
              <a:t>N-antenna receiver can decode N signals</a:t>
            </a:r>
            <a:endParaRPr lang="en-US" sz="2800" dirty="0"/>
          </a:p>
        </p:txBody>
      </p:sp>
      <p:cxnSp>
        <p:nvCxnSpPr>
          <p:cNvPr id="59" name="Straight Connector 58"/>
          <p:cNvCxnSpPr/>
          <p:nvPr/>
        </p:nvCxnSpPr>
        <p:spPr>
          <a:xfrm rot="6817691">
            <a:off x="5282950" y="3751947"/>
            <a:ext cx="889021" cy="566956"/>
          </a:xfrm>
          <a:prstGeom prst="line">
            <a:avLst/>
          </a:prstGeom>
          <a:ln w="88900">
            <a:solidFill>
              <a:schemeClr val="accent1"/>
            </a:solidFill>
            <a:headEnd type="stealth"/>
            <a:tailEnd type="none"/>
          </a:ln>
          <a:effectLst/>
        </p:spPr>
        <p:style>
          <a:lnRef idx="3">
            <a:schemeClr val="accent1"/>
          </a:lnRef>
          <a:fillRef idx="0">
            <a:schemeClr val="accent1"/>
          </a:fillRef>
          <a:effectRef idx="2">
            <a:schemeClr val="accent1"/>
          </a:effectRef>
          <a:fontRef idx="minor">
            <a:schemeClr val="tx1"/>
          </a:fontRef>
        </p:style>
      </p:cxnSp>
      <p:grpSp>
        <p:nvGrpSpPr>
          <p:cNvPr id="5" name="Group 72"/>
          <p:cNvGrpSpPr/>
          <p:nvPr/>
        </p:nvGrpSpPr>
        <p:grpSpPr>
          <a:xfrm>
            <a:off x="1219200" y="2667000"/>
            <a:ext cx="5577654" cy="1634927"/>
            <a:chOff x="1219200" y="2912761"/>
            <a:chExt cx="5577654" cy="1634927"/>
          </a:xfrm>
        </p:grpSpPr>
        <p:grpSp>
          <p:nvGrpSpPr>
            <p:cNvPr id="6" name="Group 210"/>
            <p:cNvGrpSpPr/>
            <p:nvPr/>
          </p:nvGrpSpPr>
          <p:grpSpPr>
            <a:xfrm>
              <a:off x="2294253" y="3422793"/>
              <a:ext cx="613852" cy="1090168"/>
              <a:chOff x="1947334" y="2872232"/>
              <a:chExt cx="613852" cy="1090168"/>
            </a:xfrm>
          </p:grpSpPr>
          <p:sp>
            <p:nvSpPr>
              <p:cNvPr id="46" name="Isosceles Triangle 13"/>
              <p:cNvSpPr/>
              <p:nvPr/>
            </p:nvSpPr>
            <p:spPr>
              <a:xfrm rot="10800000">
                <a:off x="2407977" y="2989749"/>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47" name="Shape 46"/>
              <p:cNvCxnSpPr/>
              <p:nvPr/>
            </p:nvCxnSpPr>
            <p:spPr>
              <a:xfrm rot="10800000" flipH="1">
                <a:off x="1947334" y="3680998"/>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Isosceles Triangle 15"/>
              <p:cNvSpPr/>
              <p:nvPr/>
            </p:nvSpPr>
            <p:spPr>
              <a:xfrm rot="10800000">
                <a:off x="2404749" y="3565565"/>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49" name="Shape 48"/>
              <p:cNvCxnSpPr/>
              <p:nvPr/>
            </p:nvCxnSpPr>
            <p:spPr>
              <a:xfrm rot="10800000" flipH="1">
                <a:off x="1947334" y="3105184"/>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2049898" y="2872232"/>
                <a:ext cx="282465" cy="1090168"/>
              </a:xfrm>
              <a:prstGeom prst="roundRect">
                <a:avLst/>
              </a:prstGeom>
              <a:ln w="254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grpSp>
          <p:nvGrpSpPr>
            <p:cNvPr id="7" name="Group 46"/>
            <p:cNvGrpSpPr/>
            <p:nvPr/>
          </p:nvGrpSpPr>
          <p:grpSpPr>
            <a:xfrm>
              <a:off x="5316625" y="2986030"/>
              <a:ext cx="1480229" cy="1561658"/>
              <a:chOff x="3886201" y="4030098"/>
              <a:chExt cx="1480229" cy="913239"/>
            </a:xfrm>
          </p:grpSpPr>
          <p:cxnSp>
            <p:nvCxnSpPr>
              <p:cNvPr id="56" name="Straight Arrow Connector 10"/>
              <p:cNvCxnSpPr/>
              <p:nvPr/>
            </p:nvCxnSpPr>
            <p:spPr>
              <a:xfrm rot="5400000" flipH="1" flipV="1">
                <a:off x="3455085" y="4461214"/>
                <a:ext cx="883540" cy="21307"/>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909504" y="4938486"/>
                <a:ext cx="1456926" cy="4851"/>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cxnSp>
          <p:nvCxnSpPr>
            <p:cNvPr id="62" name="Straight Connector 61"/>
            <p:cNvCxnSpPr/>
            <p:nvPr/>
          </p:nvCxnSpPr>
          <p:spPr>
            <a:xfrm>
              <a:off x="4499994" y="3851400"/>
              <a:ext cx="816636" cy="687457"/>
            </a:xfrm>
            <a:prstGeom prst="line">
              <a:avLst/>
            </a:prstGeom>
            <a:ln w="88900">
              <a:solidFill>
                <a:schemeClr val="accent1"/>
              </a:solidFill>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64" name="Content Placeholder 34"/>
            <p:cNvSpPr txBox="1">
              <a:spLocks/>
            </p:cNvSpPr>
            <p:nvPr/>
          </p:nvSpPr>
          <p:spPr>
            <a:xfrm>
              <a:off x="1219200" y="2912761"/>
              <a:ext cx="3064934"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400" dirty="0" smtClean="0">
                  <a:solidFill>
                    <a:prstClr val="black"/>
                  </a:solidFill>
                  <a:latin typeface="Trebuchet MS"/>
                  <a:ea typeface="MS UI Gothic" pitchFamily="34" charset="-128"/>
                  <a:cs typeface="Trebuchet MS"/>
                </a:rPr>
                <a:t>2-antenna receiver</a:t>
              </a:r>
            </a:p>
          </p:txBody>
        </p:sp>
      </p:grpSp>
      <p:sp>
        <p:nvSpPr>
          <p:cNvPr id="17" name="Content Placeholder 34"/>
          <p:cNvSpPr txBox="1">
            <a:spLocks/>
          </p:cNvSpPr>
          <p:nvPr/>
        </p:nvSpPr>
        <p:spPr>
          <a:xfrm>
            <a:off x="4139952" y="3027040"/>
            <a:ext cx="914400"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y1</a:t>
            </a:r>
            <a:endParaRPr lang="en-US" sz="2811" baseline="-25000" dirty="0" smtClean="0">
              <a:solidFill>
                <a:prstClr val="black"/>
              </a:solidFill>
              <a:latin typeface="Trebuchet MS"/>
              <a:ea typeface="MS UI Gothic" pitchFamily="34" charset="-128"/>
              <a:cs typeface="Trebuchet MS"/>
            </a:endParaRPr>
          </a:p>
        </p:txBody>
      </p:sp>
      <p:sp>
        <p:nvSpPr>
          <p:cNvPr id="18" name="Content Placeholder 34"/>
          <p:cNvSpPr txBox="1">
            <a:spLocks/>
          </p:cNvSpPr>
          <p:nvPr/>
        </p:nvSpPr>
        <p:spPr>
          <a:xfrm>
            <a:off x="5889848" y="3179440"/>
            <a:ext cx="914400"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y2</a:t>
            </a:r>
            <a:endParaRPr lang="en-US" sz="2811" baseline="-25000" dirty="0" smtClean="0">
              <a:solidFill>
                <a:prstClr val="black"/>
              </a:solidFill>
              <a:latin typeface="Trebuchet MS"/>
              <a:ea typeface="MS UI Gothic" pitchFamily="34" charset="-128"/>
              <a:cs typeface="Trebuchet MS"/>
            </a:endParaRPr>
          </a:p>
        </p:txBody>
      </p:sp>
    </p:spTree>
    <p:custDataLst>
      <p:tags r:id="rId1"/>
    </p:custDataLst>
    <p:extLst>
      <p:ext uri="{BB962C8B-B14F-4D97-AF65-F5344CB8AC3E}">
        <p14:creationId xmlns:p14="http://schemas.microsoft.com/office/powerpoint/2010/main" val="419167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MIMO Basics</a:t>
            </a:r>
            <a:endParaRPr lang="en-US" dirty="0"/>
          </a:p>
        </p:txBody>
      </p:sp>
      <p:sp>
        <p:nvSpPr>
          <p:cNvPr id="3" name="Content Placeholder 2"/>
          <p:cNvSpPr>
            <a:spLocks noGrp="1"/>
          </p:cNvSpPr>
          <p:nvPr>
            <p:ph idx="1"/>
          </p:nvPr>
        </p:nvSpPr>
        <p:spPr>
          <a:xfrm>
            <a:off x="304800" y="1124744"/>
            <a:ext cx="8686800" cy="4309830"/>
          </a:xfrm>
        </p:spPr>
        <p:txBody>
          <a:bodyPr>
            <a:normAutofit/>
          </a:bodyPr>
          <a:lstStyle/>
          <a:p>
            <a:pPr marL="514350" indent="-514350">
              <a:buFont typeface="+mj-lt"/>
              <a:buAutoNum type="arabicPeriod"/>
            </a:pPr>
            <a:r>
              <a:rPr lang="en-US" sz="2800" dirty="0" smtClean="0">
                <a:solidFill>
                  <a:schemeClr val="bg1">
                    <a:lumMod val="65000"/>
                  </a:schemeClr>
                </a:solidFill>
                <a:latin typeface="Trebuchet MS"/>
                <a:cs typeface="Trebuchet MS"/>
              </a:rPr>
              <a:t>N-antenna node receives in N-dimensional space</a:t>
            </a:r>
            <a:endParaRPr lang="en-US" sz="2800" dirty="0" smtClean="0">
              <a:solidFill>
                <a:schemeClr val="bg1">
                  <a:lumMod val="65000"/>
                </a:schemeClr>
              </a:solidFill>
            </a:endParaRPr>
          </a:p>
          <a:p>
            <a:pPr marL="514350" indent="-514350">
              <a:buFont typeface="+mj-lt"/>
              <a:buAutoNum type="arabicPeriod"/>
            </a:pPr>
            <a:r>
              <a:rPr lang="en-US" sz="2800" dirty="0" smtClean="0">
                <a:solidFill>
                  <a:schemeClr val="bg1">
                    <a:lumMod val="65000"/>
                  </a:schemeClr>
                </a:solidFill>
              </a:rPr>
              <a:t>N-antenna receiver can decode N signals</a:t>
            </a:r>
          </a:p>
          <a:p>
            <a:pPr marL="514350" indent="-514350">
              <a:buFont typeface="+mj-lt"/>
              <a:buAutoNum type="arabicPeriod"/>
            </a:pPr>
            <a:r>
              <a:rPr lang="en-US" sz="2800" dirty="0" smtClean="0"/>
              <a:t>Transmitter can rotate the received signal </a:t>
            </a:r>
            <a:endParaRPr lang="en-US" sz="2800" dirty="0"/>
          </a:p>
        </p:txBody>
      </p:sp>
      <p:grpSp>
        <p:nvGrpSpPr>
          <p:cNvPr id="4" name="Group 34"/>
          <p:cNvGrpSpPr/>
          <p:nvPr/>
        </p:nvGrpSpPr>
        <p:grpSpPr>
          <a:xfrm>
            <a:off x="5339174" y="3276207"/>
            <a:ext cx="1709955" cy="1467602"/>
            <a:chOff x="4008891" y="2291351"/>
            <a:chExt cx="1709955" cy="1467602"/>
          </a:xfrm>
        </p:grpSpPr>
        <p:cxnSp>
          <p:nvCxnSpPr>
            <p:cNvPr id="59" name="Straight Connector 58"/>
            <p:cNvCxnSpPr/>
            <p:nvPr/>
          </p:nvCxnSpPr>
          <p:spPr>
            <a:xfrm rot="5400000">
              <a:off x="3996413" y="3030965"/>
              <a:ext cx="889021" cy="566956"/>
            </a:xfrm>
            <a:prstGeom prst="line">
              <a:avLst/>
            </a:prstGeom>
            <a:ln w="88900">
              <a:solidFill>
                <a:schemeClr val="accent2"/>
              </a:solidFill>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60" name="Content Placeholder 34"/>
            <p:cNvSpPr txBox="1">
              <a:spLocks/>
            </p:cNvSpPr>
            <p:nvPr/>
          </p:nvSpPr>
          <p:spPr>
            <a:xfrm>
              <a:off x="4008891" y="2291351"/>
              <a:ext cx="1709955"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811" dirty="0" err="1" smtClean="0">
                  <a:solidFill>
                    <a:prstClr val="black"/>
                  </a:solidFill>
                  <a:latin typeface="Trebuchet MS"/>
                  <a:ea typeface="MS UI Gothic" pitchFamily="34" charset="-128"/>
                  <a:cs typeface="Trebuchet MS"/>
                </a:rPr>
                <a:t>y</a:t>
              </a:r>
              <a:r>
                <a:rPr lang="en-US" sz="2811" dirty="0" smtClean="0">
                  <a:solidFill>
                    <a:prstClr val="black"/>
                  </a:solidFill>
                  <a:latin typeface="Trebuchet MS"/>
                  <a:ea typeface="MS UI Gothic" pitchFamily="34" charset="-128"/>
                  <a:cs typeface="Trebuchet MS"/>
                </a:rPr>
                <a:t>’</a:t>
              </a:r>
              <a:endParaRPr lang="en-US" sz="2811" baseline="-25000" dirty="0" smtClean="0">
                <a:solidFill>
                  <a:prstClr val="black"/>
                </a:solidFill>
                <a:latin typeface="Trebuchet MS"/>
                <a:ea typeface="MS UI Gothic" pitchFamily="34" charset="-128"/>
                <a:cs typeface="Trebuchet MS"/>
              </a:endParaRPr>
            </a:p>
          </p:txBody>
        </p:sp>
      </p:grpSp>
      <p:grpSp>
        <p:nvGrpSpPr>
          <p:cNvPr id="5" name="Group 72"/>
          <p:cNvGrpSpPr/>
          <p:nvPr/>
        </p:nvGrpSpPr>
        <p:grpSpPr>
          <a:xfrm>
            <a:off x="1383933" y="3140968"/>
            <a:ext cx="5577654" cy="1634927"/>
            <a:chOff x="1219200" y="2912761"/>
            <a:chExt cx="5577654" cy="1634927"/>
          </a:xfrm>
        </p:grpSpPr>
        <p:grpSp>
          <p:nvGrpSpPr>
            <p:cNvPr id="6" name="Group 210"/>
            <p:cNvGrpSpPr/>
            <p:nvPr/>
          </p:nvGrpSpPr>
          <p:grpSpPr>
            <a:xfrm>
              <a:off x="2294253" y="3422793"/>
              <a:ext cx="613852" cy="1090168"/>
              <a:chOff x="1947334" y="2872232"/>
              <a:chExt cx="613852" cy="1090168"/>
            </a:xfrm>
          </p:grpSpPr>
          <p:sp>
            <p:nvSpPr>
              <p:cNvPr id="46" name="Isosceles Triangle 13"/>
              <p:cNvSpPr/>
              <p:nvPr/>
            </p:nvSpPr>
            <p:spPr>
              <a:xfrm rot="10800000">
                <a:off x="2407977" y="2989749"/>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47" name="Shape 46"/>
              <p:cNvCxnSpPr/>
              <p:nvPr/>
            </p:nvCxnSpPr>
            <p:spPr>
              <a:xfrm rot="10800000" flipH="1">
                <a:off x="1947334" y="3680998"/>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Isosceles Triangle 15"/>
              <p:cNvSpPr/>
              <p:nvPr/>
            </p:nvSpPr>
            <p:spPr>
              <a:xfrm rot="10800000">
                <a:off x="2404749" y="3565565"/>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49" name="Shape 48"/>
              <p:cNvCxnSpPr/>
              <p:nvPr/>
            </p:nvCxnSpPr>
            <p:spPr>
              <a:xfrm rot="10800000" flipH="1">
                <a:off x="1947334" y="3105184"/>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2049898" y="2872232"/>
                <a:ext cx="282465" cy="1090168"/>
              </a:xfrm>
              <a:prstGeom prst="roundRect">
                <a:avLst/>
              </a:prstGeom>
              <a:ln w="254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grpSp>
          <p:nvGrpSpPr>
            <p:cNvPr id="7" name="Group 46"/>
            <p:cNvGrpSpPr/>
            <p:nvPr/>
          </p:nvGrpSpPr>
          <p:grpSpPr>
            <a:xfrm>
              <a:off x="5316625" y="2986030"/>
              <a:ext cx="1480229" cy="1561658"/>
              <a:chOff x="3886201" y="4030098"/>
              <a:chExt cx="1480229" cy="913239"/>
            </a:xfrm>
          </p:grpSpPr>
          <p:cxnSp>
            <p:nvCxnSpPr>
              <p:cNvPr id="56" name="Straight Arrow Connector 10"/>
              <p:cNvCxnSpPr/>
              <p:nvPr/>
            </p:nvCxnSpPr>
            <p:spPr>
              <a:xfrm rot="5400000" flipH="1" flipV="1">
                <a:off x="3455085" y="4461214"/>
                <a:ext cx="883540" cy="21307"/>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3909504" y="4938486"/>
                <a:ext cx="1456926" cy="4851"/>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8" name="Group 36"/>
            <p:cNvGrpSpPr/>
            <p:nvPr/>
          </p:nvGrpSpPr>
          <p:grpSpPr>
            <a:xfrm>
              <a:off x="4169229" y="3066143"/>
              <a:ext cx="1147401" cy="1449459"/>
              <a:chOff x="3003679" y="2309494"/>
              <a:chExt cx="1147401" cy="1449459"/>
            </a:xfrm>
          </p:grpSpPr>
          <p:cxnSp>
            <p:nvCxnSpPr>
              <p:cNvPr id="62" name="Straight Connector 61"/>
              <p:cNvCxnSpPr/>
              <p:nvPr/>
            </p:nvCxnSpPr>
            <p:spPr>
              <a:xfrm rot="16200000" flipH="1">
                <a:off x="3422778" y="3030650"/>
                <a:ext cx="889200" cy="567405"/>
              </a:xfrm>
              <a:prstGeom prst="line">
                <a:avLst/>
              </a:prstGeom>
              <a:ln w="88900">
                <a:solidFill>
                  <a:schemeClr val="accent2"/>
                </a:solidFill>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63" name="Content Placeholder 34"/>
              <p:cNvSpPr txBox="1">
                <a:spLocks/>
              </p:cNvSpPr>
              <p:nvPr/>
            </p:nvSpPr>
            <p:spPr>
              <a:xfrm>
                <a:off x="3003679" y="2309494"/>
                <a:ext cx="914400"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811" dirty="0" err="1" smtClean="0">
                    <a:solidFill>
                      <a:prstClr val="black"/>
                    </a:solidFill>
                    <a:latin typeface="Trebuchet MS"/>
                    <a:ea typeface="MS UI Gothic" pitchFamily="34" charset="-128"/>
                    <a:cs typeface="Trebuchet MS"/>
                  </a:rPr>
                  <a:t>y</a:t>
                </a:r>
                <a:endParaRPr lang="en-US" sz="2811" baseline="-25000" dirty="0" smtClean="0">
                  <a:solidFill>
                    <a:prstClr val="black"/>
                  </a:solidFill>
                  <a:latin typeface="Trebuchet MS"/>
                  <a:ea typeface="MS UI Gothic" pitchFamily="34" charset="-128"/>
                  <a:cs typeface="Trebuchet MS"/>
                </a:endParaRPr>
              </a:p>
            </p:txBody>
          </p:sp>
        </p:grpSp>
        <p:sp>
          <p:nvSpPr>
            <p:cNvPr id="64" name="Content Placeholder 34"/>
            <p:cNvSpPr txBox="1">
              <a:spLocks/>
            </p:cNvSpPr>
            <p:nvPr/>
          </p:nvSpPr>
          <p:spPr>
            <a:xfrm>
              <a:off x="1219200" y="2912761"/>
              <a:ext cx="3064934"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400" dirty="0" smtClean="0">
                  <a:solidFill>
                    <a:prstClr val="black"/>
                  </a:solidFill>
                  <a:latin typeface="Trebuchet MS"/>
                  <a:ea typeface="MS UI Gothic" pitchFamily="34" charset="-128"/>
                  <a:cs typeface="Trebuchet MS"/>
                </a:rPr>
                <a:t>2-antenna receiver</a:t>
              </a:r>
            </a:p>
          </p:txBody>
        </p:sp>
      </p:grpSp>
      <p:sp>
        <p:nvSpPr>
          <p:cNvPr id="68" name="Arc 67"/>
          <p:cNvSpPr/>
          <p:nvPr/>
        </p:nvSpPr>
        <p:spPr>
          <a:xfrm rot="19328536">
            <a:off x="4973085" y="3934930"/>
            <a:ext cx="914400" cy="914400"/>
          </a:xfrm>
          <a:prstGeom prst="arc">
            <a:avLst>
              <a:gd name="adj1" fmla="val 17229906"/>
              <a:gd name="adj2" fmla="val 21270797"/>
            </a:avLst>
          </a:prstGeom>
          <a:ln w="44450">
            <a:solidFill>
              <a:schemeClr val="accent2"/>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25" name="Rectangle 24"/>
          <p:cNvSpPr/>
          <p:nvPr/>
        </p:nvSpPr>
        <p:spPr>
          <a:xfrm>
            <a:off x="6184533" y="3314837"/>
            <a:ext cx="979755" cy="523220"/>
          </a:xfrm>
          <a:prstGeom prst="rect">
            <a:avLst/>
          </a:prstGeom>
        </p:spPr>
        <p:txBody>
          <a:bodyPr wrap="none">
            <a:spAutoFit/>
          </a:bodyPr>
          <a:lstStyle/>
          <a:p>
            <a:r>
              <a:rPr lang="en-US" sz="2800" dirty="0" smtClean="0">
                <a:solidFill>
                  <a:prstClr val="black"/>
                </a:solidFill>
                <a:latin typeface="Trebuchet MS"/>
                <a:ea typeface="MS UI Gothic" pitchFamily="34" charset="-128"/>
                <a:cs typeface="Trebuchet MS"/>
              </a:rPr>
              <a:t> = </a:t>
            </a:r>
            <a:r>
              <a:rPr lang="en-US" sz="2800" dirty="0" err="1" smtClean="0">
                <a:solidFill>
                  <a:prstClr val="black"/>
                </a:solidFill>
                <a:latin typeface="Trebuchet MS"/>
                <a:ea typeface="MS UI Gothic" pitchFamily="34" charset="-128"/>
                <a:cs typeface="Trebuchet MS"/>
              </a:rPr>
              <a:t>Ry</a:t>
            </a:r>
            <a:endParaRPr lang="en-US" sz="2800" dirty="0">
              <a:solidFill>
                <a:prstClr val="black"/>
              </a:solidFill>
            </a:endParaRPr>
          </a:p>
        </p:txBody>
      </p:sp>
      <p:sp>
        <p:nvSpPr>
          <p:cNvPr id="23" name="Content Placeholder 34"/>
          <p:cNvSpPr txBox="1">
            <a:spLocks/>
          </p:cNvSpPr>
          <p:nvPr/>
        </p:nvSpPr>
        <p:spPr>
          <a:xfrm>
            <a:off x="737180" y="5229200"/>
            <a:ext cx="8254420" cy="1423426"/>
          </a:xfrm>
          <a:prstGeom prst="rect">
            <a:avLst/>
          </a:prstGeom>
        </p:spPr>
        <p:txBody>
          <a:bodyPr vert="horz" lIns="91440" tIns="45720" rIns="91440" bIns="45720" rtlCol="0">
            <a:noAutofit/>
          </a:bodyPr>
          <a:lstStyle/>
          <a:p>
            <a:pPr>
              <a:lnSpc>
                <a:spcPct val="120000"/>
              </a:lnSpc>
              <a:spcBef>
                <a:spcPts val="1800"/>
              </a:spcBef>
              <a:defRPr/>
            </a:pPr>
            <a:r>
              <a:rPr lang="en-US" sz="2800" dirty="0" smtClean="0">
                <a:solidFill>
                  <a:prstClr val="black"/>
                </a:solidFill>
                <a:latin typeface="Trebuchet MS" pitchFamily="34" charset="0"/>
                <a:ea typeface="MS UI Gothic" pitchFamily="34" charset="-128"/>
                <a:cs typeface="Trebuchet MS"/>
              </a:rPr>
              <a:t>Rotate by </a:t>
            </a:r>
            <a:r>
              <a:rPr lang="en-US" sz="2800" dirty="0" smtClean="0">
                <a:solidFill>
                  <a:prstClr val="black"/>
                </a:solidFill>
                <a:latin typeface="Trebuchet MS" pitchFamily="34" charset="0"/>
              </a:rPr>
              <a:t>multiplying transmitted signal by a rotation matrix R</a:t>
            </a:r>
          </a:p>
          <a:p>
            <a:pPr>
              <a:lnSpc>
                <a:spcPct val="120000"/>
              </a:lnSpc>
              <a:spcBef>
                <a:spcPts val="1800"/>
              </a:spcBef>
              <a:buFont typeface="Arial" pitchFamily="34" charset="0"/>
              <a:buNone/>
              <a:defRPr/>
            </a:pPr>
            <a:r>
              <a:rPr lang="en-US" sz="2800" dirty="0" smtClean="0">
                <a:solidFill>
                  <a:prstClr val="black"/>
                </a:solidFill>
                <a:latin typeface="Trebuchet MS" pitchFamily="34" charset="0"/>
                <a:ea typeface="MS UI Gothic" pitchFamily="34" charset="-128"/>
                <a:cs typeface="Trebuchet MS"/>
              </a:rPr>
              <a:t> </a:t>
            </a:r>
            <a:br>
              <a:rPr lang="en-US" sz="2800" dirty="0" smtClean="0">
                <a:solidFill>
                  <a:prstClr val="black"/>
                </a:solidFill>
                <a:latin typeface="Trebuchet MS" pitchFamily="34" charset="0"/>
                <a:ea typeface="MS UI Gothic" pitchFamily="34" charset="-128"/>
                <a:cs typeface="Trebuchet MS"/>
              </a:rPr>
            </a:br>
            <a:endParaRPr lang="en-US" sz="2800" dirty="0" smtClean="0">
              <a:solidFill>
                <a:prstClr val="black"/>
              </a:solidFill>
              <a:latin typeface="Trebuchet MS" pitchFamily="34" charset="0"/>
              <a:ea typeface="MS UI Gothic" pitchFamily="34" charset="-128"/>
              <a:cs typeface="Trebuchet MS"/>
            </a:endParaRPr>
          </a:p>
        </p:txBody>
      </p:sp>
    </p:spTree>
    <p:custDataLst>
      <p:tags r:id="rId1"/>
    </p:custDataLst>
    <p:extLst>
      <p:ext uri="{BB962C8B-B14F-4D97-AF65-F5344CB8AC3E}">
        <p14:creationId xmlns:p14="http://schemas.microsoft.com/office/powerpoint/2010/main" val="166723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5"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0965" y="4650154"/>
            <a:ext cx="8103596" cy="1445846"/>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cs typeface="Trebuchet MS"/>
              </a:rPr>
              <a:t>Wireless nodes increasingly have</a:t>
            </a:r>
            <a:br>
              <a:rPr lang="en-US" sz="3200" dirty="0" smtClean="0">
                <a:solidFill>
                  <a:prstClr val="white"/>
                </a:solidFill>
                <a:latin typeface="Trebuchet MS"/>
                <a:cs typeface="Trebuchet MS"/>
              </a:rPr>
            </a:br>
            <a:r>
              <a:rPr lang="en-US" sz="3200" dirty="0" smtClean="0">
                <a:solidFill>
                  <a:srgbClr val="FFFF00"/>
                </a:solidFill>
                <a:latin typeface="Trebuchet MS"/>
                <a:cs typeface="Trebuchet MS"/>
              </a:rPr>
              <a:t>heterogeneous numbers of antennas</a:t>
            </a:r>
            <a:endParaRPr lang="en-US" sz="3200" dirty="0" smtClean="0">
              <a:solidFill>
                <a:prstClr val="white"/>
              </a:solidFill>
              <a:latin typeface="Trebuchet MS"/>
              <a:cs typeface="Trebuchet MS"/>
            </a:endParaRPr>
          </a:p>
        </p:txBody>
      </p:sp>
      <p:grpSp>
        <p:nvGrpSpPr>
          <p:cNvPr id="15" name="Group 14"/>
          <p:cNvGrpSpPr/>
          <p:nvPr/>
        </p:nvGrpSpPr>
        <p:grpSpPr>
          <a:xfrm>
            <a:off x="3640506" y="1125105"/>
            <a:ext cx="1829613" cy="2246779"/>
            <a:chOff x="3841074" y="1245093"/>
            <a:chExt cx="1829613" cy="2246779"/>
          </a:xfrm>
        </p:grpSpPr>
        <p:pic>
          <p:nvPicPr>
            <p:cNvPr id="8" name="Picture 7"/>
            <p:cNvPicPr>
              <a:picLocks noChangeAspect="1"/>
            </p:cNvPicPr>
            <p:nvPr/>
          </p:nvPicPr>
          <p:blipFill>
            <a:blip cstate="print"/>
            <a:stretch>
              <a:fillRect/>
            </a:stretch>
          </p:blipFill>
          <p:spPr>
            <a:xfrm>
              <a:off x="4178600" y="1245093"/>
              <a:ext cx="1186155" cy="783803"/>
            </a:xfrm>
            <a:prstGeom prst="rect">
              <a:avLst/>
            </a:prstGeom>
          </p:spPr>
        </p:pic>
        <p:pic>
          <p:nvPicPr>
            <p:cNvPr id="9" name="Picture 8"/>
            <p:cNvPicPr>
              <a:picLocks noChangeAspect="1"/>
            </p:cNvPicPr>
            <p:nvPr/>
          </p:nvPicPr>
          <p:blipFill>
            <a:blip r:embed="rId4" cstate="print"/>
            <a:srcRect l="8673" t="5725" r="10714" b="5534"/>
            <a:stretch>
              <a:fillRect/>
            </a:stretch>
          </p:blipFill>
          <p:spPr>
            <a:xfrm>
              <a:off x="3841074" y="2414952"/>
              <a:ext cx="1829613" cy="1076920"/>
            </a:xfrm>
            <a:prstGeom prst="rect">
              <a:avLst/>
            </a:prstGeom>
          </p:spPr>
        </p:pic>
      </p:grpSp>
      <p:sp>
        <p:nvSpPr>
          <p:cNvPr id="17" name="TextBox 16"/>
          <p:cNvSpPr txBox="1"/>
          <p:nvPr/>
        </p:nvSpPr>
        <p:spPr>
          <a:xfrm>
            <a:off x="364719" y="3576935"/>
            <a:ext cx="2692263" cy="461665"/>
          </a:xfrm>
          <a:prstGeom prst="rect">
            <a:avLst/>
          </a:prstGeom>
          <a:noFill/>
        </p:spPr>
        <p:txBody>
          <a:bodyPr wrap="none" rtlCol="0">
            <a:spAutoFit/>
          </a:bodyPr>
          <a:lstStyle/>
          <a:p>
            <a:r>
              <a:rPr lang="en-US" sz="2400" dirty="0" smtClean="0">
                <a:solidFill>
                  <a:prstClr val="black"/>
                </a:solidFill>
                <a:latin typeface="Trebuchet MS"/>
                <a:cs typeface="Trebuchet MS"/>
              </a:rPr>
              <a:t>1-antenna devices</a:t>
            </a:r>
            <a:endParaRPr lang="en-US" sz="2400" dirty="0">
              <a:solidFill>
                <a:prstClr val="black"/>
              </a:solidFill>
              <a:latin typeface="Trebuchet MS"/>
              <a:cs typeface="Trebuchet MS"/>
            </a:endParaRPr>
          </a:p>
        </p:txBody>
      </p:sp>
      <p:sp>
        <p:nvSpPr>
          <p:cNvPr id="18" name="TextBox 17"/>
          <p:cNvSpPr txBox="1"/>
          <p:nvPr/>
        </p:nvSpPr>
        <p:spPr>
          <a:xfrm>
            <a:off x="3235056" y="3576935"/>
            <a:ext cx="2692263" cy="461665"/>
          </a:xfrm>
          <a:prstGeom prst="rect">
            <a:avLst/>
          </a:prstGeom>
          <a:noFill/>
        </p:spPr>
        <p:txBody>
          <a:bodyPr wrap="none" rtlCol="0">
            <a:spAutoFit/>
          </a:bodyPr>
          <a:lstStyle/>
          <a:p>
            <a:r>
              <a:rPr lang="en-US" sz="2400" dirty="0" smtClean="0">
                <a:solidFill>
                  <a:prstClr val="black"/>
                </a:solidFill>
                <a:latin typeface="Trebuchet MS"/>
                <a:cs typeface="Trebuchet MS"/>
              </a:rPr>
              <a:t>2-antenna devices</a:t>
            </a:r>
            <a:endParaRPr lang="en-US" sz="2400" dirty="0">
              <a:solidFill>
                <a:prstClr val="black"/>
              </a:solidFill>
              <a:latin typeface="Trebuchet MS"/>
              <a:cs typeface="Trebuchet MS"/>
            </a:endParaRPr>
          </a:p>
        </p:txBody>
      </p:sp>
      <p:sp>
        <p:nvSpPr>
          <p:cNvPr id="19" name="TextBox 18"/>
          <p:cNvSpPr txBox="1"/>
          <p:nvPr/>
        </p:nvSpPr>
        <p:spPr>
          <a:xfrm>
            <a:off x="6079719" y="3576935"/>
            <a:ext cx="2692263" cy="461665"/>
          </a:xfrm>
          <a:prstGeom prst="rect">
            <a:avLst/>
          </a:prstGeom>
          <a:noFill/>
        </p:spPr>
        <p:txBody>
          <a:bodyPr wrap="none" rtlCol="0">
            <a:spAutoFit/>
          </a:bodyPr>
          <a:lstStyle/>
          <a:p>
            <a:r>
              <a:rPr lang="en-US" sz="2400" dirty="0" smtClean="0">
                <a:solidFill>
                  <a:prstClr val="black"/>
                </a:solidFill>
                <a:latin typeface="Trebuchet MS"/>
                <a:cs typeface="Trebuchet MS"/>
              </a:rPr>
              <a:t>3-antenna devices</a:t>
            </a:r>
            <a:endParaRPr lang="en-US" sz="2400" dirty="0">
              <a:solidFill>
                <a:prstClr val="black"/>
              </a:solidFill>
              <a:latin typeface="Trebuchet MS"/>
              <a:cs typeface="Trebuchet MS"/>
            </a:endParaRPr>
          </a:p>
        </p:txBody>
      </p:sp>
      <p:grpSp>
        <p:nvGrpSpPr>
          <p:cNvPr id="26" name="Group 25"/>
          <p:cNvGrpSpPr/>
          <p:nvPr/>
        </p:nvGrpSpPr>
        <p:grpSpPr>
          <a:xfrm>
            <a:off x="6348747" y="833735"/>
            <a:ext cx="2301601" cy="2776910"/>
            <a:chOff x="6309360" y="1143000"/>
            <a:chExt cx="2301601" cy="2776910"/>
          </a:xfrm>
        </p:grpSpPr>
        <p:pic>
          <p:nvPicPr>
            <p:cNvPr id="20" name="Picture 19"/>
            <p:cNvPicPr>
              <a:picLocks noChangeAspect="1"/>
            </p:cNvPicPr>
            <p:nvPr/>
          </p:nvPicPr>
          <p:blipFill>
            <a:blip r:embed="rId5" cstate="print"/>
            <a:srcRect r="58571" b="6522"/>
            <a:stretch>
              <a:fillRect/>
            </a:stretch>
          </p:blipFill>
          <p:spPr>
            <a:xfrm>
              <a:off x="6324961" y="2438400"/>
              <a:ext cx="1498737" cy="1481510"/>
            </a:xfrm>
            <a:prstGeom prst="rect">
              <a:avLst/>
            </a:prstGeom>
          </p:spPr>
        </p:pic>
        <p:pic>
          <p:nvPicPr>
            <p:cNvPr id="24" name="Picture 23"/>
            <p:cNvPicPr>
              <a:picLocks noChangeAspect="1"/>
            </p:cNvPicPr>
            <p:nvPr/>
          </p:nvPicPr>
          <p:blipFill>
            <a:blip r:embed="rId6" cstate="print"/>
            <a:stretch>
              <a:fillRect/>
            </a:stretch>
          </p:blipFill>
          <p:spPr>
            <a:xfrm>
              <a:off x="6309360" y="2239772"/>
              <a:ext cx="1365504" cy="1113028"/>
            </a:xfrm>
            <a:prstGeom prst="rect">
              <a:avLst/>
            </a:prstGeom>
          </p:spPr>
        </p:pic>
        <p:pic>
          <p:nvPicPr>
            <p:cNvPr id="12" name="Picture 11"/>
            <p:cNvPicPr>
              <a:picLocks noChangeAspect="1"/>
            </p:cNvPicPr>
            <p:nvPr/>
          </p:nvPicPr>
          <p:blipFill>
            <a:blip r:embed="rId7" cstate="print"/>
            <a:srcRect t="11774" b="14000"/>
            <a:stretch>
              <a:fillRect/>
            </a:stretch>
          </p:blipFill>
          <p:spPr>
            <a:xfrm>
              <a:off x="7138347" y="1143000"/>
              <a:ext cx="1472614" cy="1093061"/>
            </a:xfrm>
            <a:prstGeom prst="rect">
              <a:avLst/>
            </a:prstGeom>
          </p:spPr>
        </p:pic>
      </p:grpSp>
      <p:grpSp>
        <p:nvGrpSpPr>
          <p:cNvPr id="28" name="Group 27"/>
          <p:cNvGrpSpPr/>
          <p:nvPr/>
        </p:nvGrpSpPr>
        <p:grpSpPr>
          <a:xfrm>
            <a:off x="789358" y="1073537"/>
            <a:ext cx="1904998" cy="2288228"/>
            <a:chOff x="838201" y="1382802"/>
            <a:chExt cx="1904998" cy="2288228"/>
          </a:xfrm>
        </p:grpSpPr>
        <p:pic>
          <p:nvPicPr>
            <p:cNvPr id="7" name="Picture 6"/>
            <p:cNvPicPr>
              <a:picLocks noChangeAspect="1"/>
            </p:cNvPicPr>
            <p:nvPr/>
          </p:nvPicPr>
          <p:blipFill>
            <a:blip r:embed="rId8" cstate="print"/>
            <a:srcRect l="10038" t="4955" r="8217" b="6757"/>
            <a:stretch>
              <a:fillRect/>
            </a:stretch>
          </p:blipFill>
          <p:spPr>
            <a:xfrm>
              <a:off x="1483043" y="2819400"/>
              <a:ext cx="1183957" cy="851630"/>
            </a:xfrm>
            <a:prstGeom prst="rect">
              <a:avLst/>
            </a:prstGeom>
          </p:spPr>
        </p:pic>
        <p:pic>
          <p:nvPicPr>
            <p:cNvPr id="22" name="Picture 21"/>
            <p:cNvPicPr>
              <a:picLocks noChangeAspect="1"/>
            </p:cNvPicPr>
            <p:nvPr/>
          </p:nvPicPr>
          <p:blipFill>
            <a:blip r:embed="rId9" cstate="print"/>
            <a:stretch>
              <a:fillRect/>
            </a:stretch>
          </p:blipFill>
          <p:spPr>
            <a:xfrm>
              <a:off x="1559242" y="1382802"/>
              <a:ext cx="1183957" cy="1053721"/>
            </a:xfrm>
            <a:prstGeom prst="rect">
              <a:avLst/>
            </a:prstGeom>
          </p:spPr>
        </p:pic>
        <p:pic>
          <p:nvPicPr>
            <p:cNvPr id="27" name="Picture 26"/>
            <p:cNvPicPr>
              <a:picLocks noChangeAspect="1"/>
            </p:cNvPicPr>
            <p:nvPr/>
          </p:nvPicPr>
          <p:blipFill>
            <a:blip r:embed="rId10" cstate="print"/>
            <a:srcRect l="5977"/>
            <a:stretch>
              <a:fillRect/>
            </a:stretch>
          </p:blipFill>
          <p:spPr>
            <a:xfrm>
              <a:off x="838201" y="1752600"/>
              <a:ext cx="656631" cy="1485900"/>
            </a:xfrm>
            <a:prstGeom prst="rect">
              <a:avLst/>
            </a:prstGeom>
          </p:spPr>
        </p:pic>
      </p:grpSp>
    </p:spTree>
    <p:custDataLst>
      <p:tags r:id="rId1"/>
    </p:custDataLst>
    <p:extLst>
      <p:ext uri="{BB962C8B-B14F-4D97-AF65-F5344CB8AC3E}">
        <p14:creationId xmlns:p14="http://schemas.microsoft.com/office/powerpoint/2010/main" val="38826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Alignment</a:t>
            </a:r>
            <a:endParaRPr lang="en-US" dirty="0"/>
          </a:p>
        </p:txBody>
      </p:sp>
      <p:sp>
        <p:nvSpPr>
          <p:cNvPr id="19" name="Arc 18"/>
          <p:cNvSpPr/>
          <p:nvPr/>
        </p:nvSpPr>
        <p:spPr>
          <a:xfrm rot="19328536">
            <a:off x="4249535" y="2423371"/>
            <a:ext cx="914400" cy="914400"/>
          </a:xfrm>
          <a:prstGeom prst="arc">
            <a:avLst>
              <a:gd name="adj1" fmla="val 17229906"/>
              <a:gd name="adj2" fmla="val 21270797"/>
            </a:avLst>
          </a:prstGeom>
          <a:ln w="44450">
            <a:solidFill>
              <a:schemeClr val="accent2"/>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grpSp>
        <p:nvGrpSpPr>
          <p:cNvPr id="3" name="Group 210"/>
          <p:cNvGrpSpPr/>
          <p:nvPr/>
        </p:nvGrpSpPr>
        <p:grpSpPr>
          <a:xfrm>
            <a:off x="1752600" y="2110232"/>
            <a:ext cx="613852" cy="1090168"/>
            <a:chOff x="1947334" y="2872232"/>
            <a:chExt cx="613852" cy="1090168"/>
          </a:xfrm>
        </p:grpSpPr>
        <p:sp>
          <p:nvSpPr>
            <p:cNvPr id="22" name="Isosceles Triangle 13"/>
            <p:cNvSpPr/>
            <p:nvPr/>
          </p:nvSpPr>
          <p:spPr>
            <a:xfrm rot="10800000">
              <a:off x="2407977" y="2989749"/>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23" name="Shape 22"/>
            <p:cNvCxnSpPr/>
            <p:nvPr/>
          </p:nvCxnSpPr>
          <p:spPr>
            <a:xfrm rot="10800000" flipH="1">
              <a:off x="1947334" y="3680998"/>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Isosceles Triangle 15"/>
            <p:cNvSpPr/>
            <p:nvPr/>
          </p:nvSpPr>
          <p:spPr>
            <a:xfrm rot="10800000">
              <a:off x="2404749" y="3565565"/>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25" name="Shape 24"/>
            <p:cNvCxnSpPr/>
            <p:nvPr/>
          </p:nvCxnSpPr>
          <p:spPr>
            <a:xfrm rot="10800000" flipH="1">
              <a:off x="1947334" y="3105184"/>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2049898" y="2872232"/>
              <a:ext cx="282465" cy="1090168"/>
            </a:xfrm>
            <a:prstGeom prst="roundRect">
              <a:avLst/>
            </a:prstGeom>
            <a:ln w="254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grpSp>
        <p:nvGrpSpPr>
          <p:cNvPr id="4" name="Group 35"/>
          <p:cNvGrpSpPr/>
          <p:nvPr/>
        </p:nvGrpSpPr>
        <p:grpSpPr>
          <a:xfrm>
            <a:off x="4771699" y="1577916"/>
            <a:ext cx="3838901" cy="1589875"/>
            <a:chOff x="4147802" y="2192867"/>
            <a:chExt cx="3838901" cy="1589875"/>
          </a:xfrm>
        </p:grpSpPr>
        <p:grpSp>
          <p:nvGrpSpPr>
            <p:cNvPr id="5" name="Group 207"/>
            <p:cNvGrpSpPr/>
            <p:nvPr/>
          </p:nvGrpSpPr>
          <p:grpSpPr>
            <a:xfrm>
              <a:off x="4147802" y="2192867"/>
              <a:ext cx="2006934" cy="1589875"/>
              <a:chOff x="4130869" y="2946135"/>
              <a:chExt cx="2006934" cy="929740"/>
            </a:xfrm>
          </p:grpSpPr>
          <p:grpSp>
            <p:nvGrpSpPr>
              <p:cNvPr id="6" name="Group 46"/>
              <p:cNvGrpSpPr/>
              <p:nvPr/>
            </p:nvGrpSpPr>
            <p:grpSpPr>
              <a:xfrm>
                <a:off x="4130869" y="2946135"/>
                <a:ext cx="2006934" cy="929740"/>
                <a:chOff x="3882928" y="4008745"/>
                <a:chExt cx="2006934" cy="929740"/>
              </a:xfrm>
            </p:grpSpPr>
            <p:cxnSp>
              <p:nvCxnSpPr>
                <p:cNvPr id="11" name="Straight Arrow Connector 10"/>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3909504" y="4937591"/>
                  <a:ext cx="1980358" cy="89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cxnSp>
            <p:nvCxnSpPr>
              <p:cNvPr id="8" name="Straight Connector 7"/>
              <p:cNvCxnSpPr/>
              <p:nvPr/>
            </p:nvCxnSpPr>
            <p:spPr>
              <a:xfrm rot="10800000" flipV="1">
                <a:off x="4134150" y="3569987"/>
                <a:ext cx="1386118" cy="281034"/>
              </a:xfrm>
              <a:prstGeom prst="line">
                <a:avLst/>
              </a:prstGeom>
              <a:ln w="88900">
                <a:solidFill>
                  <a:schemeClr val="accent1"/>
                </a:solidFill>
                <a:headEnd type="stealth"/>
                <a:tailEnd type="none"/>
              </a:ln>
              <a:effectLst/>
            </p:spPr>
            <p:style>
              <a:lnRef idx="3">
                <a:schemeClr val="accent1"/>
              </a:lnRef>
              <a:fillRef idx="0">
                <a:schemeClr val="accent1"/>
              </a:fillRef>
              <a:effectRef idx="2">
                <a:schemeClr val="accent1"/>
              </a:effectRef>
              <a:fontRef idx="minor">
                <a:schemeClr val="tx1"/>
              </a:fontRef>
            </p:style>
          </p:cxnSp>
        </p:grpSp>
        <p:sp>
          <p:nvSpPr>
            <p:cNvPr id="28" name="Content Placeholder 34"/>
            <p:cNvSpPr txBox="1">
              <a:spLocks/>
            </p:cNvSpPr>
            <p:nvPr/>
          </p:nvSpPr>
          <p:spPr>
            <a:xfrm>
              <a:off x="4850227" y="2727365"/>
              <a:ext cx="3136476"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wanted signal</a:t>
              </a:r>
            </a:p>
          </p:txBody>
        </p:sp>
      </p:grpSp>
      <p:grpSp>
        <p:nvGrpSpPr>
          <p:cNvPr id="7" name="Group 34"/>
          <p:cNvGrpSpPr/>
          <p:nvPr/>
        </p:nvGrpSpPr>
        <p:grpSpPr>
          <a:xfrm>
            <a:off x="4476542" y="1747249"/>
            <a:ext cx="1709955" cy="1396753"/>
            <a:chOff x="3852645" y="2362200"/>
            <a:chExt cx="1709955" cy="1396753"/>
          </a:xfrm>
        </p:grpSpPr>
        <p:cxnSp>
          <p:nvCxnSpPr>
            <p:cNvPr id="13" name="Straight Connector 12"/>
            <p:cNvCxnSpPr/>
            <p:nvPr/>
          </p:nvCxnSpPr>
          <p:spPr>
            <a:xfrm rot="5400000">
              <a:off x="3996413" y="3030965"/>
              <a:ext cx="889021" cy="566956"/>
            </a:xfrm>
            <a:prstGeom prst="line">
              <a:avLst/>
            </a:prstGeom>
            <a:ln w="88900">
              <a:solidFill>
                <a:schemeClr val="accent2"/>
              </a:solidFill>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29" name="Content Placeholder 34"/>
            <p:cNvSpPr txBox="1">
              <a:spLocks/>
            </p:cNvSpPr>
            <p:nvPr/>
          </p:nvSpPr>
          <p:spPr>
            <a:xfrm>
              <a:off x="3852645" y="2362200"/>
              <a:ext cx="1709955"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I</a:t>
              </a:r>
              <a:r>
                <a:rPr lang="en-US" sz="2811" baseline="-25000" dirty="0" smtClean="0">
                  <a:solidFill>
                    <a:prstClr val="black"/>
                  </a:solidFill>
                  <a:latin typeface="Trebuchet MS"/>
                  <a:ea typeface="MS UI Gothic" pitchFamily="34" charset="-128"/>
                  <a:cs typeface="Trebuchet MS"/>
                </a:rPr>
                <a:t>1</a:t>
              </a:r>
            </a:p>
          </p:txBody>
        </p:sp>
      </p:grpSp>
      <p:grpSp>
        <p:nvGrpSpPr>
          <p:cNvPr id="9" name="Group 36"/>
          <p:cNvGrpSpPr/>
          <p:nvPr/>
        </p:nvGrpSpPr>
        <p:grpSpPr>
          <a:xfrm>
            <a:off x="3671897" y="1899649"/>
            <a:ext cx="1103081" cy="1244353"/>
            <a:chOff x="3048000" y="2514600"/>
            <a:chExt cx="1103081" cy="1244353"/>
          </a:xfrm>
        </p:grpSpPr>
        <p:cxnSp>
          <p:nvCxnSpPr>
            <p:cNvPr id="16" name="Straight Connector 15"/>
            <p:cNvCxnSpPr/>
            <p:nvPr/>
          </p:nvCxnSpPr>
          <p:spPr>
            <a:xfrm rot="16200000" flipH="1">
              <a:off x="3544496" y="3152368"/>
              <a:ext cx="736623" cy="476547"/>
            </a:xfrm>
            <a:prstGeom prst="line">
              <a:avLst/>
            </a:prstGeom>
            <a:ln w="88900">
              <a:solidFill>
                <a:schemeClr val="accent2"/>
              </a:solidFill>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30" name="Content Placeholder 34"/>
            <p:cNvSpPr txBox="1">
              <a:spLocks/>
            </p:cNvSpPr>
            <p:nvPr/>
          </p:nvSpPr>
          <p:spPr>
            <a:xfrm>
              <a:off x="3048000" y="2514600"/>
              <a:ext cx="914400"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I</a:t>
              </a:r>
              <a:r>
                <a:rPr lang="en-US" sz="2811" baseline="-25000" dirty="0" smtClean="0">
                  <a:solidFill>
                    <a:prstClr val="black"/>
                  </a:solidFill>
                  <a:latin typeface="Trebuchet MS"/>
                  <a:ea typeface="MS UI Gothic" pitchFamily="34" charset="-128"/>
                  <a:cs typeface="Trebuchet MS"/>
                </a:rPr>
                <a:t>2</a:t>
              </a:r>
            </a:p>
          </p:txBody>
        </p:sp>
      </p:grpSp>
      <p:sp>
        <p:nvSpPr>
          <p:cNvPr id="33" name="Content Placeholder 34"/>
          <p:cNvSpPr>
            <a:spLocks noGrp="1"/>
          </p:cNvSpPr>
          <p:nvPr>
            <p:ph idx="1"/>
          </p:nvPr>
        </p:nvSpPr>
        <p:spPr>
          <a:xfrm>
            <a:off x="304800" y="4077072"/>
            <a:ext cx="8839200" cy="1981200"/>
          </a:xfrm>
        </p:spPr>
        <p:txBody>
          <a:bodyPr>
            <a:normAutofit/>
          </a:bodyPr>
          <a:lstStyle/>
          <a:p>
            <a:pPr>
              <a:buNone/>
            </a:pPr>
            <a:r>
              <a:rPr lang="en-US" sz="2800" dirty="0" smtClean="0">
                <a:solidFill>
                  <a:srgbClr val="C0504D"/>
                </a:solidFill>
                <a:latin typeface="Trebuchet MS"/>
                <a:cs typeface="Trebuchet MS"/>
              </a:rPr>
              <a:t>If I</a:t>
            </a:r>
            <a:r>
              <a:rPr lang="en-US" sz="2800" baseline="-25000" dirty="0" smtClean="0">
                <a:solidFill>
                  <a:srgbClr val="C0504D"/>
                </a:solidFill>
                <a:latin typeface="Trebuchet MS"/>
                <a:cs typeface="Trebuchet MS"/>
              </a:rPr>
              <a:t>1</a:t>
            </a:r>
            <a:r>
              <a:rPr lang="en-US" sz="2800" dirty="0" smtClean="0">
                <a:solidFill>
                  <a:srgbClr val="C0504D"/>
                </a:solidFill>
                <a:latin typeface="Trebuchet MS"/>
                <a:cs typeface="Trebuchet MS"/>
              </a:rPr>
              <a:t> and I</a:t>
            </a:r>
            <a:r>
              <a:rPr lang="en-US" sz="2800" baseline="-25000" dirty="0" smtClean="0">
                <a:solidFill>
                  <a:srgbClr val="C0504D"/>
                </a:solidFill>
                <a:latin typeface="Trebuchet MS"/>
                <a:cs typeface="Trebuchet MS"/>
              </a:rPr>
              <a:t>2</a:t>
            </a:r>
            <a:r>
              <a:rPr lang="en-US" sz="2800" dirty="0" smtClean="0">
                <a:solidFill>
                  <a:srgbClr val="C0504D"/>
                </a:solidFill>
                <a:latin typeface="Trebuchet MS"/>
                <a:cs typeface="Trebuchet MS"/>
              </a:rPr>
              <a:t> are aligned,</a:t>
            </a:r>
          </a:p>
          <a:p>
            <a:pPr>
              <a:buNone/>
            </a:pPr>
            <a:r>
              <a:rPr lang="en-US" sz="2800" dirty="0" err="1" smtClean="0">
                <a:solidFill>
                  <a:schemeClr val="bg1"/>
                </a:solidFill>
                <a:latin typeface="Trebuchet MS"/>
                <a:cs typeface="Trebuchet MS"/>
                <a:sym typeface="Wingdings"/>
              </a:rPr>
              <a:t></a:t>
            </a:r>
            <a:r>
              <a:rPr lang="en-US" sz="2800" dirty="0" smtClean="0">
                <a:solidFill>
                  <a:schemeClr val="bg1"/>
                </a:solidFill>
                <a:latin typeface="Trebuchet MS"/>
                <a:cs typeface="Trebuchet MS"/>
                <a:sym typeface="Wingdings"/>
              </a:rPr>
              <a:t> a</a:t>
            </a:r>
            <a:r>
              <a:rPr lang="en-US" sz="2800" dirty="0" smtClean="0">
                <a:solidFill>
                  <a:schemeClr val="bg1"/>
                </a:solidFill>
                <a:latin typeface="Trebuchet MS"/>
                <a:cs typeface="Trebuchet MS"/>
              </a:rPr>
              <a:t>ppear as one interferer</a:t>
            </a:r>
          </a:p>
          <a:p>
            <a:pPr>
              <a:buNone/>
            </a:pPr>
            <a:r>
              <a:rPr lang="en-US" sz="2800" dirty="0" err="1" smtClean="0">
                <a:solidFill>
                  <a:schemeClr val="bg1"/>
                </a:solidFill>
                <a:latin typeface="Trebuchet MS"/>
                <a:cs typeface="Trebuchet MS"/>
                <a:sym typeface="Wingdings"/>
              </a:rPr>
              <a:t></a:t>
            </a:r>
            <a:r>
              <a:rPr lang="en-US" sz="2800" dirty="0" smtClean="0">
                <a:solidFill>
                  <a:schemeClr val="bg1"/>
                </a:solidFill>
                <a:latin typeface="Trebuchet MS"/>
                <a:cs typeface="Trebuchet MS"/>
                <a:sym typeface="Wingdings"/>
              </a:rPr>
              <a:t> </a:t>
            </a:r>
            <a:r>
              <a:rPr lang="en-US" sz="2800" dirty="0" smtClean="0">
                <a:solidFill>
                  <a:schemeClr val="bg1"/>
                </a:solidFill>
                <a:latin typeface="Trebuchet MS"/>
                <a:cs typeface="Trebuchet MS"/>
              </a:rPr>
              <a:t>2-antenna receiver can decode the wanted signal</a:t>
            </a:r>
          </a:p>
        </p:txBody>
      </p:sp>
      <p:sp>
        <p:nvSpPr>
          <p:cNvPr id="31" name="Content Placeholder 34"/>
          <p:cNvSpPr txBox="1">
            <a:spLocks/>
          </p:cNvSpPr>
          <p:nvPr/>
        </p:nvSpPr>
        <p:spPr>
          <a:xfrm>
            <a:off x="516466" y="1371600"/>
            <a:ext cx="3064934" cy="762000"/>
          </a:xfrm>
          <a:prstGeom prst="rect">
            <a:avLst/>
          </a:prstGeom>
        </p:spPr>
        <p:txBody>
          <a:bodyPr vert="horz" lIns="91440" tIns="45720" rIns="91440" bIns="45720" rtlCol="0">
            <a:normAutofit fontScale="92500"/>
          </a:bodyPr>
          <a:lstStyle/>
          <a:p>
            <a:pPr marL="342900" indent="-342900"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2-antenna receiver</a:t>
            </a:r>
          </a:p>
        </p:txBody>
      </p:sp>
    </p:spTree>
    <p:custDataLst>
      <p:tags r:id="rId1"/>
    </p:custDataLst>
    <p:extLst>
      <p:ext uri="{BB962C8B-B14F-4D97-AF65-F5344CB8AC3E}">
        <p14:creationId xmlns:p14="http://schemas.microsoft.com/office/powerpoint/2010/main" val="23341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build="p"/>
      <p:bldP spid="3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Interference Alignment</a:t>
            </a:r>
            <a:endParaRPr lang="en-US" dirty="0"/>
          </a:p>
        </p:txBody>
      </p:sp>
      <p:sp>
        <p:nvSpPr>
          <p:cNvPr id="33" name="Content Placeholder 34"/>
          <p:cNvSpPr>
            <a:spLocks noGrp="1"/>
          </p:cNvSpPr>
          <p:nvPr>
            <p:ph idx="1"/>
          </p:nvPr>
        </p:nvSpPr>
        <p:spPr>
          <a:xfrm>
            <a:off x="304800" y="4077072"/>
            <a:ext cx="8839200" cy="1981200"/>
          </a:xfrm>
        </p:spPr>
        <p:txBody>
          <a:bodyPr>
            <a:normAutofit/>
          </a:bodyPr>
          <a:lstStyle/>
          <a:p>
            <a:pPr>
              <a:buNone/>
            </a:pPr>
            <a:r>
              <a:rPr lang="en-US" sz="2800" dirty="0" smtClean="0">
                <a:solidFill>
                  <a:srgbClr val="C0504D"/>
                </a:solidFill>
                <a:latin typeface="Trebuchet MS"/>
                <a:cs typeface="Trebuchet MS"/>
              </a:rPr>
              <a:t>If I</a:t>
            </a:r>
            <a:r>
              <a:rPr lang="en-US" sz="2800" baseline="-25000" dirty="0" smtClean="0">
                <a:solidFill>
                  <a:srgbClr val="C0504D"/>
                </a:solidFill>
                <a:latin typeface="Trebuchet MS"/>
                <a:cs typeface="Trebuchet MS"/>
              </a:rPr>
              <a:t>1</a:t>
            </a:r>
            <a:r>
              <a:rPr lang="en-US" sz="2800" dirty="0" smtClean="0">
                <a:solidFill>
                  <a:srgbClr val="C0504D"/>
                </a:solidFill>
                <a:latin typeface="Trebuchet MS"/>
                <a:cs typeface="Trebuchet MS"/>
              </a:rPr>
              <a:t> and I</a:t>
            </a:r>
            <a:r>
              <a:rPr lang="en-US" sz="2800" baseline="-25000" dirty="0" smtClean="0">
                <a:solidFill>
                  <a:srgbClr val="C0504D"/>
                </a:solidFill>
                <a:latin typeface="Trebuchet MS"/>
                <a:cs typeface="Trebuchet MS"/>
              </a:rPr>
              <a:t>2</a:t>
            </a:r>
            <a:r>
              <a:rPr lang="en-US" sz="2800" dirty="0" smtClean="0">
                <a:solidFill>
                  <a:srgbClr val="C0504D"/>
                </a:solidFill>
                <a:latin typeface="Trebuchet MS"/>
                <a:cs typeface="Trebuchet MS"/>
              </a:rPr>
              <a:t> are aligned,</a:t>
            </a:r>
          </a:p>
          <a:p>
            <a:pPr>
              <a:buNone/>
            </a:pPr>
            <a:r>
              <a:rPr lang="en-US" sz="2800" dirty="0" err="1" smtClean="0">
                <a:solidFill>
                  <a:srgbClr val="C0504D"/>
                </a:solidFill>
                <a:latin typeface="Trebuchet MS"/>
                <a:cs typeface="Trebuchet MS"/>
                <a:sym typeface="Wingdings"/>
              </a:rPr>
              <a:t></a:t>
            </a:r>
            <a:r>
              <a:rPr lang="en-US" sz="2800" dirty="0" smtClean="0">
                <a:solidFill>
                  <a:srgbClr val="C0504D"/>
                </a:solidFill>
                <a:latin typeface="Trebuchet MS"/>
                <a:cs typeface="Trebuchet MS"/>
                <a:sym typeface="Wingdings"/>
              </a:rPr>
              <a:t> a</a:t>
            </a:r>
            <a:r>
              <a:rPr lang="en-US" sz="2800" dirty="0" smtClean="0">
                <a:solidFill>
                  <a:srgbClr val="C0504D"/>
                </a:solidFill>
                <a:latin typeface="Trebuchet MS"/>
                <a:cs typeface="Trebuchet MS"/>
              </a:rPr>
              <a:t>ppear as one interferer</a:t>
            </a:r>
          </a:p>
          <a:p>
            <a:pPr>
              <a:buNone/>
            </a:pPr>
            <a:r>
              <a:rPr lang="en-US" sz="2800" dirty="0" err="1" smtClean="0">
                <a:solidFill>
                  <a:srgbClr val="C0504D"/>
                </a:solidFill>
                <a:latin typeface="Trebuchet MS"/>
                <a:cs typeface="Trebuchet MS"/>
                <a:sym typeface="Wingdings"/>
              </a:rPr>
              <a:t></a:t>
            </a:r>
            <a:r>
              <a:rPr lang="en-US" sz="2800" dirty="0" smtClean="0">
                <a:solidFill>
                  <a:srgbClr val="C0504D"/>
                </a:solidFill>
                <a:latin typeface="Trebuchet MS"/>
                <a:cs typeface="Trebuchet MS"/>
                <a:sym typeface="Wingdings"/>
              </a:rPr>
              <a:t> </a:t>
            </a:r>
            <a:r>
              <a:rPr lang="en-US" sz="2800" dirty="0" smtClean="0">
                <a:solidFill>
                  <a:srgbClr val="C0504D"/>
                </a:solidFill>
                <a:latin typeface="Trebuchet MS"/>
                <a:cs typeface="Trebuchet MS"/>
              </a:rPr>
              <a:t>2-antenna receiver can decode the wanted signal</a:t>
            </a:r>
          </a:p>
        </p:txBody>
      </p:sp>
      <p:grpSp>
        <p:nvGrpSpPr>
          <p:cNvPr id="23" name="Group 210"/>
          <p:cNvGrpSpPr/>
          <p:nvPr/>
        </p:nvGrpSpPr>
        <p:grpSpPr>
          <a:xfrm>
            <a:off x="1752600" y="2110232"/>
            <a:ext cx="613852" cy="1090168"/>
            <a:chOff x="1947334" y="2872232"/>
            <a:chExt cx="613852" cy="1090168"/>
          </a:xfrm>
        </p:grpSpPr>
        <p:sp>
          <p:nvSpPr>
            <p:cNvPr id="24" name="Isosceles Triangle 13"/>
            <p:cNvSpPr/>
            <p:nvPr/>
          </p:nvSpPr>
          <p:spPr>
            <a:xfrm rot="10800000">
              <a:off x="2407977" y="2989749"/>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25" name="Shape 24"/>
            <p:cNvCxnSpPr/>
            <p:nvPr/>
          </p:nvCxnSpPr>
          <p:spPr>
            <a:xfrm rot="10800000" flipH="1">
              <a:off x="1947334" y="3680998"/>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Isosceles Triangle 15"/>
            <p:cNvSpPr/>
            <p:nvPr/>
          </p:nvSpPr>
          <p:spPr>
            <a:xfrm rot="10800000">
              <a:off x="2404749" y="3565565"/>
              <a:ext cx="153209" cy="115434"/>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27" name="Shape 26"/>
            <p:cNvCxnSpPr/>
            <p:nvPr/>
          </p:nvCxnSpPr>
          <p:spPr>
            <a:xfrm rot="10800000" flipH="1">
              <a:off x="1947334" y="3105184"/>
              <a:ext cx="534018" cy="107092"/>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2049898" y="2872232"/>
              <a:ext cx="282465" cy="1090168"/>
            </a:xfrm>
            <a:prstGeom prst="roundRect">
              <a:avLst/>
            </a:prstGeom>
            <a:ln w="254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30" name="Content Placeholder 34"/>
          <p:cNvSpPr txBox="1">
            <a:spLocks/>
          </p:cNvSpPr>
          <p:nvPr/>
        </p:nvSpPr>
        <p:spPr>
          <a:xfrm>
            <a:off x="516466" y="1371600"/>
            <a:ext cx="3064934" cy="762000"/>
          </a:xfrm>
          <a:prstGeom prst="rect">
            <a:avLst/>
          </a:prstGeom>
        </p:spPr>
        <p:txBody>
          <a:bodyPr vert="horz" lIns="91440" tIns="45720" rIns="91440" bIns="45720" rtlCol="0">
            <a:normAutofit fontScale="92500"/>
          </a:bodyPr>
          <a:lstStyle/>
          <a:p>
            <a:pPr marL="342900" indent="-342900"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2-antenna receiver</a:t>
            </a:r>
          </a:p>
        </p:txBody>
      </p:sp>
      <p:grpSp>
        <p:nvGrpSpPr>
          <p:cNvPr id="53" name="Group 34"/>
          <p:cNvGrpSpPr/>
          <p:nvPr/>
        </p:nvGrpSpPr>
        <p:grpSpPr>
          <a:xfrm>
            <a:off x="4781349" y="1447800"/>
            <a:ext cx="2186406" cy="1696198"/>
            <a:chOff x="4157452" y="2062751"/>
            <a:chExt cx="2186406" cy="1696198"/>
          </a:xfrm>
        </p:grpSpPr>
        <p:cxnSp>
          <p:nvCxnSpPr>
            <p:cNvPr id="54" name="Straight Connector 53"/>
            <p:cNvCxnSpPr/>
            <p:nvPr/>
          </p:nvCxnSpPr>
          <p:spPr>
            <a:xfrm rot="5400000">
              <a:off x="3917467" y="2712313"/>
              <a:ext cx="1286621" cy="806652"/>
            </a:xfrm>
            <a:prstGeom prst="line">
              <a:avLst/>
            </a:prstGeom>
            <a:ln w="88900">
              <a:solidFill>
                <a:schemeClr val="accent2"/>
              </a:solidFill>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55" name="Content Placeholder 34"/>
            <p:cNvSpPr txBox="1">
              <a:spLocks/>
            </p:cNvSpPr>
            <p:nvPr/>
          </p:nvSpPr>
          <p:spPr>
            <a:xfrm>
              <a:off x="4633903" y="2062751"/>
              <a:ext cx="1709955" cy="762000"/>
            </a:xfrm>
            <a:prstGeom prst="rect">
              <a:avLst/>
            </a:prstGeom>
          </p:spPr>
          <p:txBody>
            <a:bodyPr vert="horz" lIns="91440" tIns="45720" rIns="91440" bIns="45720" rtlCol="0">
              <a:normAutofit/>
            </a:bodyPr>
            <a:lstStyle/>
            <a:p>
              <a:pPr marL="342900" indent="-342900" algn="ctr">
                <a:spcBef>
                  <a:spcPts val="1200"/>
                </a:spcBef>
                <a:defRPr/>
              </a:pPr>
              <a:r>
                <a:rPr lang="en-US" sz="2811" dirty="0" smtClean="0">
                  <a:solidFill>
                    <a:prstClr val="black"/>
                  </a:solidFill>
                  <a:latin typeface="Trebuchet MS"/>
                  <a:ea typeface="MS UI Gothic" pitchFamily="34" charset="-128"/>
                  <a:cs typeface="Trebuchet MS"/>
                </a:rPr>
                <a:t>I</a:t>
              </a:r>
              <a:r>
                <a:rPr lang="en-US" sz="2811" baseline="-25000" dirty="0" smtClean="0">
                  <a:solidFill>
                    <a:prstClr val="black"/>
                  </a:solidFill>
                  <a:latin typeface="Trebuchet MS"/>
                  <a:ea typeface="MS UI Gothic" pitchFamily="34" charset="-128"/>
                  <a:cs typeface="Trebuchet MS"/>
                </a:rPr>
                <a:t>1</a:t>
              </a:r>
              <a:r>
                <a:rPr lang="en-US" sz="2811" dirty="0" smtClean="0">
                  <a:solidFill>
                    <a:prstClr val="black"/>
                  </a:solidFill>
                  <a:latin typeface="Trebuchet MS"/>
                  <a:ea typeface="MS UI Gothic" pitchFamily="34" charset="-128"/>
                  <a:cs typeface="Trebuchet MS"/>
                </a:rPr>
                <a:t> + I</a:t>
              </a:r>
              <a:r>
                <a:rPr lang="en-US" sz="2811" baseline="-25000" dirty="0" smtClean="0">
                  <a:solidFill>
                    <a:prstClr val="black"/>
                  </a:solidFill>
                  <a:latin typeface="Trebuchet MS"/>
                  <a:ea typeface="MS UI Gothic" pitchFamily="34" charset="-128"/>
                  <a:cs typeface="Trebuchet MS"/>
                </a:rPr>
                <a:t>2</a:t>
              </a:r>
            </a:p>
            <a:p>
              <a:pPr marL="342900" indent="-342900" algn="ctr">
                <a:spcBef>
                  <a:spcPts val="1200"/>
                </a:spcBef>
                <a:buFont typeface="Arial" pitchFamily="34" charset="0"/>
                <a:buNone/>
                <a:defRPr/>
              </a:pPr>
              <a:endParaRPr lang="en-US" sz="2811" baseline="-25000" dirty="0" smtClean="0">
                <a:solidFill>
                  <a:prstClr val="black"/>
                </a:solidFill>
                <a:latin typeface="Trebuchet MS"/>
                <a:ea typeface="MS UI Gothic" pitchFamily="34" charset="-128"/>
                <a:cs typeface="Trebuchet MS"/>
              </a:endParaRPr>
            </a:p>
          </p:txBody>
        </p:sp>
      </p:grpSp>
      <p:sp>
        <p:nvSpPr>
          <p:cNvPr id="58" name="Content Placeholder 34"/>
          <p:cNvSpPr txBox="1">
            <a:spLocks/>
          </p:cNvSpPr>
          <p:nvPr/>
        </p:nvSpPr>
        <p:spPr>
          <a:xfrm>
            <a:off x="3671897" y="1899649"/>
            <a:ext cx="914400"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endParaRPr lang="en-US" sz="2811" baseline="-25000" dirty="0" smtClean="0">
              <a:solidFill>
                <a:prstClr val="black"/>
              </a:solidFill>
              <a:latin typeface="Trebuchet MS"/>
              <a:ea typeface="MS UI Gothic" pitchFamily="34" charset="-128"/>
              <a:cs typeface="Trebuchet MS"/>
            </a:endParaRPr>
          </a:p>
        </p:txBody>
      </p:sp>
      <p:grpSp>
        <p:nvGrpSpPr>
          <p:cNvPr id="63" name="Group 35"/>
          <p:cNvGrpSpPr/>
          <p:nvPr/>
        </p:nvGrpSpPr>
        <p:grpSpPr>
          <a:xfrm>
            <a:off x="4771699" y="1577916"/>
            <a:ext cx="3838901" cy="1589875"/>
            <a:chOff x="4147802" y="2192867"/>
            <a:chExt cx="3838901" cy="1589875"/>
          </a:xfrm>
        </p:grpSpPr>
        <p:grpSp>
          <p:nvGrpSpPr>
            <p:cNvPr id="64" name="Group 207"/>
            <p:cNvGrpSpPr/>
            <p:nvPr/>
          </p:nvGrpSpPr>
          <p:grpSpPr>
            <a:xfrm>
              <a:off x="4147802" y="2192867"/>
              <a:ext cx="2006934" cy="1589875"/>
              <a:chOff x="4130869" y="2946135"/>
              <a:chExt cx="2006934" cy="929740"/>
            </a:xfrm>
          </p:grpSpPr>
          <p:grpSp>
            <p:nvGrpSpPr>
              <p:cNvPr id="66" name="Group 46"/>
              <p:cNvGrpSpPr/>
              <p:nvPr/>
            </p:nvGrpSpPr>
            <p:grpSpPr>
              <a:xfrm>
                <a:off x="4130869" y="2946135"/>
                <a:ext cx="2006934" cy="929740"/>
                <a:chOff x="3882928" y="4008745"/>
                <a:chExt cx="2006934" cy="929740"/>
              </a:xfrm>
            </p:grpSpPr>
            <p:cxnSp>
              <p:nvCxnSpPr>
                <p:cNvPr id="68" name="Straight Arrow Connector 67"/>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3909504" y="4937591"/>
                  <a:ext cx="1980358" cy="89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cxnSp>
            <p:nvCxnSpPr>
              <p:cNvPr id="67" name="Straight Connector 66"/>
              <p:cNvCxnSpPr/>
              <p:nvPr/>
            </p:nvCxnSpPr>
            <p:spPr>
              <a:xfrm rot="10800000" flipV="1">
                <a:off x="4134150" y="3569987"/>
                <a:ext cx="1386118" cy="281034"/>
              </a:xfrm>
              <a:prstGeom prst="line">
                <a:avLst/>
              </a:prstGeom>
              <a:ln w="88900">
                <a:solidFill>
                  <a:schemeClr val="accent1"/>
                </a:solidFill>
                <a:headEnd type="stealth"/>
                <a:tailEnd type="none"/>
              </a:ln>
              <a:effectLst/>
            </p:spPr>
            <p:style>
              <a:lnRef idx="3">
                <a:schemeClr val="accent1"/>
              </a:lnRef>
              <a:fillRef idx="0">
                <a:schemeClr val="accent1"/>
              </a:fillRef>
              <a:effectRef idx="2">
                <a:schemeClr val="accent1"/>
              </a:effectRef>
              <a:fontRef idx="minor">
                <a:schemeClr val="tx1"/>
              </a:fontRef>
            </p:style>
          </p:cxnSp>
        </p:grpSp>
        <p:sp>
          <p:nvSpPr>
            <p:cNvPr id="65" name="Content Placeholder 34"/>
            <p:cNvSpPr txBox="1">
              <a:spLocks/>
            </p:cNvSpPr>
            <p:nvPr/>
          </p:nvSpPr>
          <p:spPr>
            <a:xfrm>
              <a:off x="4850227" y="2727365"/>
              <a:ext cx="3136476" cy="762000"/>
            </a:xfrm>
            <a:prstGeom prst="rect">
              <a:avLst/>
            </a:prstGeom>
          </p:spPr>
          <p:txBody>
            <a:bodyPr vert="horz" lIns="91440" tIns="45720" rIns="91440" bIns="45720" rtlCol="0">
              <a:normAutofit/>
            </a:bodyPr>
            <a:lstStyle/>
            <a:p>
              <a:pPr marL="342900" indent="-342900"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wanted signal</a:t>
              </a:r>
            </a:p>
          </p:txBody>
        </p:sp>
      </p:grpSp>
    </p:spTree>
    <p:extLst>
      <p:ext uri="{BB962C8B-B14F-4D97-AF65-F5344CB8AC3E}">
        <p14:creationId xmlns:p14="http://schemas.microsoft.com/office/powerpoint/2010/main" val="3058788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2489425" y="2819402"/>
            <a:ext cx="861580" cy="1981167"/>
            <a:chOff x="2487470" y="2442390"/>
            <a:chExt cx="861580" cy="1981167"/>
          </a:xfrm>
        </p:grpSpPr>
        <p:sp>
          <p:nvSpPr>
            <p:cNvPr id="45" name="TextBox 44"/>
            <p:cNvSpPr txBox="1"/>
            <p:nvPr/>
          </p:nvSpPr>
          <p:spPr>
            <a:xfrm rot="18223117">
              <a:off x="1975064" y="3365031"/>
              <a:ext cx="1624609" cy="492443"/>
            </a:xfrm>
            <a:prstGeom prst="rect">
              <a:avLst/>
            </a:prstGeom>
            <a:noFill/>
          </p:spPr>
          <p:txBody>
            <a:bodyPr wrap="square" rtlCol="0">
              <a:spAutoFit/>
            </a:bodyPr>
            <a:lstStyle/>
            <a:p>
              <a:pPr algn="r"/>
              <a:r>
                <a:rPr lang="en-US" sz="2600" dirty="0" smtClean="0">
                  <a:solidFill>
                    <a:prstClr val="black"/>
                  </a:solidFill>
                  <a:latin typeface="Trebuchet MS"/>
                  <a:cs typeface="Trebuchet MS"/>
                </a:rPr>
                <a:t>aligning</a:t>
              </a:r>
              <a:endParaRPr lang="en-US" sz="2600" dirty="0">
                <a:solidFill>
                  <a:prstClr val="black"/>
                </a:solidFill>
                <a:latin typeface="Trebuchet MS"/>
                <a:cs typeface="Trebuchet MS"/>
              </a:endParaRPr>
            </a:p>
          </p:txBody>
        </p:sp>
        <p:cxnSp>
          <p:nvCxnSpPr>
            <p:cNvPr id="46" name="Straight Arrow Connector 26"/>
            <p:cNvCxnSpPr/>
            <p:nvPr/>
          </p:nvCxnSpPr>
          <p:spPr>
            <a:xfrm rot="5400000" flipH="1" flipV="1">
              <a:off x="2264858" y="2665002"/>
              <a:ext cx="1306803" cy="861580"/>
            </a:xfrm>
            <a:prstGeom prst="straightConnector1">
              <a:avLst/>
            </a:prstGeom>
            <a:ln w="25400">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sz="4000" dirty="0" smtClean="0"/>
              <a:t>Use </a:t>
            </a:r>
            <a:r>
              <a:rPr lang="en-US" sz="4000" dirty="0" err="1" smtClean="0"/>
              <a:t>Nulling</a:t>
            </a:r>
            <a:r>
              <a:rPr lang="en-US" sz="4000" dirty="0" smtClean="0"/>
              <a:t> and </a:t>
            </a:r>
            <a:r>
              <a:rPr lang="en-US" sz="4000" dirty="0" smtClean="0">
                <a:solidFill>
                  <a:srgbClr val="C0504D"/>
                </a:solidFill>
              </a:rPr>
              <a:t>Alignment</a:t>
            </a:r>
            <a:endParaRPr lang="en-US" sz="4000" dirty="0">
              <a:solidFill>
                <a:srgbClr val="C0504D"/>
              </a:solidFill>
            </a:endParaRPr>
          </a:p>
        </p:txBody>
      </p:sp>
      <p:grpSp>
        <p:nvGrpSpPr>
          <p:cNvPr id="41" name="Group 40"/>
          <p:cNvGrpSpPr/>
          <p:nvPr/>
        </p:nvGrpSpPr>
        <p:grpSpPr>
          <a:xfrm>
            <a:off x="2426539" y="1779381"/>
            <a:ext cx="891436" cy="2247237"/>
            <a:chOff x="2576984" y="1554769"/>
            <a:chExt cx="891436" cy="2247237"/>
          </a:xfrm>
        </p:grpSpPr>
        <p:sp>
          <p:nvSpPr>
            <p:cNvPr id="42" name="TextBox 41"/>
            <p:cNvSpPr txBox="1"/>
            <p:nvPr/>
          </p:nvSpPr>
          <p:spPr>
            <a:xfrm rot="17372149">
              <a:off x="2010901" y="2470391"/>
              <a:ext cx="1624609" cy="492443"/>
            </a:xfrm>
            <a:prstGeom prst="rect">
              <a:avLst/>
            </a:prstGeom>
            <a:noFill/>
          </p:spPr>
          <p:txBody>
            <a:bodyPr wrap="square" rtlCol="0">
              <a:spAutoFit/>
            </a:bodyPr>
            <a:lstStyle/>
            <a:p>
              <a:pPr algn="r"/>
              <a:r>
                <a:rPr lang="en-US" sz="2600" dirty="0" err="1" smtClean="0">
                  <a:solidFill>
                    <a:prstClr val="black"/>
                  </a:solidFill>
                  <a:latin typeface="Trebuchet MS"/>
                  <a:cs typeface="Trebuchet MS"/>
                </a:rPr>
                <a:t>nulling</a:t>
              </a:r>
              <a:endParaRPr lang="en-US" sz="2600" dirty="0">
                <a:solidFill>
                  <a:prstClr val="black"/>
                </a:solidFill>
                <a:latin typeface="Trebuchet MS"/>
                <a:cs typeface="Trebuchet MS"/>
              </a:endParaRPr>
            </a:p>
          </p:txBody>
        </p:sp>
        <p:cxnSp>
          <p:nvCxnSpPr>
            <p:cNvPr id="43" name="Straight Arrow Connector 26"/>
            <p:cNvCxnSpPr/>
            <p:nvPr/>
          </p:nvCxnSpPr>
          <p:spPr>
            <a:xfrm rot="5400000" flipH="1" flipV="1">
              <a:off x="1930526" y="2264113"/>
              <a:ext cx="2247237" cy="828550"/>
            </a:xfrm>
            <a:prstGeom prst="straightConnector1">
              <a:avLst/>
            </a:prstGeom>
            <a:ln w="25400">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51" name="Group 50"/>
          <p:cNvGrpSpPr/>
          <p:nvPr/>
        </p:nvGrpSpPr>
        <p:grpSpPr>
          <a:xfrm>
            <a:off x="4367360" y="2057400"/>
            <a:ext cx="3405040" cy="1508235"/>
            <a:chOff x="3657102" y="3481939"/>
            <a:chExt cx="3405040" cy="1508235"/>
          </a:xfrm>
        </p:grpSpPr>
        <p:grpSp>
          <p:nvGrpSpPr>
            <p:cNvPr id="52" name="Group 53"/>
            <p:cNvGrpSpPr/>
            <p:nvPr/>
          </p:nvGrpSpPr>
          <p:grpSpPr>
            <a:xfrm>
              <a:off x="3957760" y="3928003"/>
              <a:ext cx="1236036" cy="1062171"/>
              <a:chOff x="3957760" y="4232803"/>
              <a:chExt cx="1236036" cy="1062171"/>
            </a:xfrm>
          </p:grpSpPr>
          <p:cxnSp>
            <p:nvCxnSpPr>
              <p:cNvPr id="55" name="Straight Arrow Connector 54"/>
              <p:cNvCxnSpPr/>
              <p:nvPr/>
            </p:nvCxnSpPr>
            <p:spPr>
              <a:xfrm flipV="1">
                <a:off x="4427979" y="4556307"/>
                <a:ext cx="765817" cy="733931"/>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6200000" flipV="1">
                <a:off x="3661785" y="4528778"/>
                <a:ext cx="1062171" cy="470221"/>
              </a:xfrm>
              <a:prstGeom prst="straightConnector1">
                <a:avLst/>
              </a:prstGeom>
              <a:ln w="127000">
                <a:solidFill>
                  <a:schemeClr val="accent3">
                    <a:lumMod val="75000"/>
                  </a:schemeClr>
                </a:solidFill>
                <a:tailEnd type="stealth" w="med" len="sm"/>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5017634" y="3516229"/>
              <a:ext cx="2044508" cy="718145"/>
            </a:xfrm>
            <a:prstGeom prst="rect">
              <a:avLst/>
            </a:prstGeom>
            <a:noFill/>
          </p:spPr>
          <p:txBody>
            <a:bodyPr wrap="square" rtlCol="0">
              <a:spAutoFit/>
            </a:bodyPr>
            <a:lstStyle/>
            <a:p>
              <a:pPr algn="ctr">
                <a:lnSpc>
                  <a:spcPts val="2400"/>
                </a:lnSpc>
              </a:pPr>
              <a:r>
                <a:rPr lang="en-US" sz="2400" dirty="0" smtClean="0">
                  <a:solidFill>
                    <a:srgbClr val="000000"/>
                  </a:solidFill>
                  <a:latin typeface="Trebuchet MS"/>
                  <a:cs typeface="Trebuchet MS"/>
                </a:rPr>
                <a:t>Alice</a:t>
              </a:r>
              <a:br>
                <a:rPr lang="en-US" sz="2400" dirty="0" smtClean="0">
                  <a:solidFill>
                    <a:srgbClr val="000000"/>
                  </a:solidFill>
                  <a:latin typeface="Trebuchet MS"/>
                  <a:cs typeface="Trebuchet MS"/>
                </a:rPr>
              </a:br>
              <a:r>
                <a:rPr lang="en-US" sz="2400" dirty="0" smtClean="0">
                  <a:solidFill>
                    <a:srgbClr val="000000"/>
                  </a:solidFill>
                  <a:latin typeface="Trebuchet MS"/>
                  <a:cs typeface="Trebuchet MS"/>
                </a:rPr>
                <a:t>(unwanted)</a:t>
              </a:r>
              <a:endParaRPr lang="en-US" sz="2400" dirty="0">
                <a:solidFill>
                  <a:srgbClr val="000000"/>
                </a:solidFill>
                <a:latin typeface="Trebuchet MS"/>
                <a:cs typeface="Trebuchet MS"/>
              </a:endParaRPr>
            </a:p>
          </p:txBody>
        </p:sp>
        <p:sp>
          <p:nvSpPr>
            <p:cNvPr id="54" name="TextBox 53"/>
            <p:cNvSpPr txBox="1"/>
            <p:nvPr/>
          </p:nvSpPr>
          <p:spPr>
            <a:xfrm>
              <a:off x="3657102" y="3481939"/>
              <a:ext cx="738040" cy="492443"/>
            </a:xfrm>
            <a:prstGeom prst="rect">
              <a:avLst/>
            </a:prstGeom>
            <a:noFill/>
          </p:spPr>
          <p:txBody>
            <a:bodyPr wrap="none" rtlCol="0">
              <a:spAutoFit/>
            </a:bodyPr>
            <a:lstStyle/>
            <a:p>
              <a:r>
                <a:rPr lang="en-US" sz="2600" dirty="0" smtClean="0">
                  <a:solidFill>
                    <a:prstClr val="black"/>
                  </a:solidFill>
                  <a:latin typeface="Trebuchet MS"/>
                  <a:cs typeface="Trebuchet MS"/>
                </a:rPr>
                <a:t>Bob</a:t>
              </a:r>
              <a:endParaRPr lang="en-US" sz="2600" dirty="0">
                <a:solidFill>
                  <a:prstClr val="black"/>
                </a:solidFill>
                <a:latin typeface="Trebuchet MS"/>
                <a:cs typeface="Trebuchet MS"/>
              </a:endParaRPr>
            </a:p>
          </p:txBody>
        </p:sp>
      </p:grpSp>
      <p:cxnSp>
        <p:nvCxnSpPr>
          <p:cNvPr id="57" name="Straight Arrow Connector 56"/>
          <p:cNvCxnSpPr/>
          <p:nvPr/>
        </p:nvCxnSpPr>
        <p:spPr>
          <a:xfrm flipV="1">
            <a:off x="5138241" y="3088193"/>
            <a:ext cx="490215" cy="484357"/>
          </a:xfrm>
          <a:prstGeom prst="straightConnector1">
            <a:avLst/>
          </a:prstGeom>
          <a:ln w="63500">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628456" y="3091819"/>
            <a:ext cx="933097" cy="492443"/>
          </a:xfrm>
          <a:prstGeom prst="rect">
            <a:avLst/>
          </a:prstGeom>
          <a:noFill/>
        </p:spPr>
        <p:txBody>
          <a:bodyPr wrap="square" rtlCol="0">
            <a:spAutoFit/>
          </a:bodyPr>
          <a:lstStyle/>
          <a:p>
            <a:r>
              <a:rPr lang="en-US" sz="2600" dirty="0" smtClean="0">
                <a:solidFill>
                  <a:srgbClr val="000000"/>
                </a:solidFill>
                <a:latin typeface="Trebuchet MS"/>
                <a:cs typeface="Trebuchet MS"/>
              </a:rPr>
              <a:t>Chris</a:t>
            </a:r>
            <a:endParaRPr lang="en-US" sz="2600" dirty="0">
              <a:solidFill>
                <a:srgbClr val="000000"/>
              </a:solidFill>
              <a:latin typeface="Trebuchet MS"/>
              <a:cs typeface="Trebuchet MS"/>
            </a:endParaRPr>
          </a:p>
        </p:txBody>
      </p:sp>
      <p:grpSp>
        <p:nvGrpSpPr>
          <p:cNvPr id="67" name="Group 66"/>
          <p:cNvGrpSpPr/>
          <p:nvPr/>
        </p:nvGrpSpPr>
        <p:grpSpPr>
          <a:xfrm>
            <a:off x="533400" y="1524002"/>
            <a:ext cx="3417019" cy="3505198"/>
            <a:chOff x="533400" y="1524002"/>
            <a:chExt cx="3417019" cy="3505198"/>
          </a:xfrm>
        </p:grpSpPr>
        <p:grpSp>
          <p:nvGrpSpPr>
            <p:cNvPr id="4" name="Group 12"/>
            <p:cNvGrpSpPr/>
            <p:nvPr/>
          </p:nvGrpSpPr>
          <p:grpSpPr>
            <a:xfrm rot="16200000">
              <a:off x="2334375" y="1818927"/>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22" name="Group 86"/>
            <p:cNvGrpSpPr/>
            <p:nvPr/>
          </p:nvGrpSpPr>
          <p:grpSpPr>
            <a:xfrm rot="16200000">
              <a:off x="2165086" y="3243867"/>
              <a:ext cx="1478511" cy="2092155"/>
              <a:chOff x="2644260" y="2296205"/>
              <a:chExt cx="1013338" cy="1743461"/>
            </a:xfrm>
          </p:grpSpPr>
          <p:sp>
            <p:nvSpPr>
              <p:cNvPr id="23"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4" name="Shape 23"/>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hape 24"/>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27" name="Group 12"/>
              <p:cNvGrpSpPr/>
              <p:nvPr/>
            </p:nvGrpSpPr>
            <p:grpSpPr>
              <a:xfrm>
                <a:off x="2644260" y="2296783"/>
                <a:ext cx="1013338" cy="1742883"/>
                <a:chOff x="3568342" y="1709059"/>
                <a:chExt cx="1807873" cy="2819852"/>
              </a:xfrm>
            </p:grpSpPr>
            <p:sp>
              <p:nvSpPr>
                <p:cNvPr id="28"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9" name="Shape 28"/>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1" name="Shape 30"/>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Isosceles Triangle 31"/>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4" name="Isosceles Triangle 33"/>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5" name="Shape 34"/>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37" name="Rounded Rectangle 36"/>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38" name="TextBox 37"/>
            <p:cNvSpPr txBox="1"/>
            <p:nvPr/>
          </p:nvSpPr>
          <p:spPr>
            <a:xfrm>
              <a:off x="533400" y="1596009"/>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39" name="TextBox 38"/>
            <p:cNvSpPr txBox="1"/>
            <p:nvPr/>
          </p:nvSpPr>
          <p:spPr>
            <a:xfrm>
              <a:off x="554755"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40" name="TextBox 39"/>
            <p:cNvSpPr txBox="1"/>
            <p:nvPr/>
          </p:nvSpPr>
          <p:spPr>
            <a:xfrm>
              <a:off x="545380" y="4026618"/>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nvGrpSpPr>
            <p:cNvPr id="59" name="Group 40"/>
            <p:cNvGrpSpPr/>
            <p:nvPr/>
          </p:nvGrpSpPr>
          <p:grpSpPr>
            <a:xfrm rot="16200000">
              <a:off x="2585191" y="775747"/>
              <a:ext cx="601252" cy="2097761"/>
              <a:chOff x="1981201" y="1676401"/>
              <a:chExt cx="735198" cy="2828360"/>
            </a:xfrm>
          </p:grpSpPr>
          <p:cxnSp>
            <p:nvCxnSpPr>
              <p:cNvPr id="60" name="Shape 59"/>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62" name="Isosceles Triangle 61"/>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3" name="Shape 62"/>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64" name="Isosceles Triangle 63"/>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65" name="Rounded Rectangle 64"/>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66" name="Rounded Rectangle 65"/>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grpSp>
      <p:sp>
        <p:nvSpPr>
          <p:cNvPr id="58" name="Content Placeholder 34"/>
          <p:cNvSpPr>
            <a:spLocks noGrp="1"/>
          </p:cNvSpPr>
          <p:nvPr>
            <p:ph idx="1"/>
          </p:nvPr>
        </p:nvSpPr>
        <p:spPr>
          <a:xfrm>
            <a:off x="4325985" y="1524000"/>
            <a:ext cx="2251175" cy="762000"/>
          </a:xfrm>
        </p:spPr>
        <p:txBody>
          <a:bodyPr>
            <a:normAutofit fontScale="92500"/>
          </a:bodyPr>
          <a:lstStyle/>
          <a:p>
            <a:pPr algn="ctr">
              <a:buNone/>
            </a:pPr>
            <a:r>
              <a:rPr lang="en-US" sz="2811" dirty="0" smtClean="0">
                <a:latin typeface="Trebuchet MS"/>
                <a:cs typeface="Trebuchet MS"/>
              </a:rPr>
              <a:t>Null as before</a:t>
            </a:r>
          </a:p>
        </p:txBody>
      </p:sp>
      <p:cxnSp>
        <p:nvCxnSpPr>
          <p:cNvPr id="68" name="Straight Arrow Connector 67"/>
          <p:cNvCxnSpPr/>
          <p:nvPr/>
        </p:nvCxnSpPr>
        <p:spPr>
          <a:xfrm flipH="1" flipV="1">
            <a:off x="5157354" y="2150007"/>
            <a:ext cx="3274" cy="1353119"/>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5183930" y="3544088"/>
            <a:ext cx="1980358" cy="1529"/>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73642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8">
                                            <p:txEl>
                                              <p:pRg st="0" end="0"/>
                                            </p:txEl>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58" grpId="0" build="p"/>
      <p:bldP spid="58"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3"/>
          <p:cNvGrpSpPr/>
          <p:nvPr/>
        </p:nvGrpSpPr>
        <p:grpSpPr>
          <a:xfrm>
            <a:off x="2489425" y="2819402"/>
            <a:ext cx="861580" cy="1981167"/>
            <a:chOff x="2487470" y="2442390"/>
            <a:chExt cx="861580" cy="1981167"/>
          </a:xfrm>
        </p:grpSpPr>
        <p:sp>
          <p:nvSpPr>
            <p:cNvPr id="45" name="TextBox 44"/>
            <p:cNvSpPr txBox="1"/>
            <p:nvPr/>
          </p:nvSpPr>
          <p:spPr>
            <a:xfrm rot="18223117">
              <a:off x="1975064" y="3365031"/>
              <a:ext cx="1624609" cy="492443"/>
            </a:xfrm>
            <a:prstGeom prst="rect">
              <a:avLst/>
            </a:prstGeom>
            <a:noFill/>
          </p:spPr>
          <p:txBody>
            <a:bodyPr wrap="square" rtlCol="0">
              <a:spAutoFit/>
            </a:bodyPr>
            <a:lstStyle/>
            <a:p>
              <a:pPr algn="r"/>
              <a:r>
                <a:rPr lang="en-US" sz="2600" dirty="0" smtClean="0">
                  <a:solidFill>
                    <a:prstClr val="black"/>
                  </a:solidFill>
                  <a:latin typeface="Trebuchet MS"/>
                  <a:cs typeface="Trebuchet MS"/>
                </a:rPr>
                <a:t>aligning</a:t>
              </a:r>
              <a:endParaRPr lang="en-US" sz="2600" dirty="0">
                <a:solidFill>
                  <a:prstClr val="black"/>
                </a:solidFill>
                <a:latin typeface="Trebuchet MS"/>
                <a:cs typeface="Trebuchet MS"/>
              </a:endParaRPr>
            </a:p>
          </p:txBody>
        </p:sp>
        <p:cxnSp>
          <p:nvCxnSpPr>
            <p:cNvPr id="46" name="Straight Arrow Connector 26"/>
            <p:cNvCxnSpPr/>
            <p:nvPr/>
          </p:nvCxnSpPr>
          <p:spPr>
            <a:xfrm rot="5400000" flipH="1" flipV="1">
              <a:off x="2264858" y="2665002"/>
              <a:ext cx="1306803" cy="861580"/>
            </a:xfrm>
            <a:prstGeom prst="straightConnector1">
              <a:avLst/>
            </a:prstGeom>
            <a:ln w="25400">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Use </a:t>
            </a:r>
            <a:r>
              <a:rPr lang="en-US" dirty="0" err="1" smtClean="0"/>
              <a:t>Nulling</a:t>
            </a:r>
            <a:r>
              <a:rPr lang="en-US" dirty="0" smtClean="0"/>
              <a:t> and </a:t>
            </a:r>
            <a:r>
              <a:rPr lang="en-US" dirty="0" smtClean="0">
                <a:solidFill>
                  <a:srgbClr val="C0504D"/>
                </a:solidFill>
              </a:rPr>
              <a:t>Alignment</a:t>
            </a:r>
            <a:endParaRPr lang="en-US" sz="4000" dirty="0"/>
          </a:p>
        </p:txBody>
      </p:sp>
      <p:grpSp>
        <p:nvGrpSpPr>
          <p:cNvPr id="4" name="Group 12"/>
          <p:cNvGrpSpPr/>
          <p:nvPr/>
        </p:nvGrpSpPr>
        <p:grpSpPr>
          <a:xfrm rot="16200000">
            <a:off x="2334375" y="1818927"/>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15" name="Group 40"/>
          <p:cNvGrpSpPr/>
          <p:nvPr/>
        </p:nvGrpSpPr>
        <p:grpSpPr>
          <a:xfrm rot="16200000">
            <a:off x="2585191" y="775747"/>
            <a:ext cx="601252" cy="2097761"/>
            <a:chOff x="1981201" y="1676401"/>
            <a:chExt cx="735198" cy="2828360"/>
          </a:xfrm>
        </p:grpSpPr>
        <p:cxnSp>
          <p:nvCxnSpPr>
            <p:cNvPr id="16" name="Shape 15"/>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7" name="Isosceles Triangle 16"/>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8" name="Shape 17"/>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0" name="Rounded Rectangle 19"/>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1" name="Rounded Rectangle 20"/>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grpSp>
        <p:nvGrpSpPr>
          <p:cNvPr id="22" name="Group 86"/>
          <p:cNvGrpSpPr/>
          <p:nvPr/>
        </p:nvGrpSpPr>
        <p:grpSpPr>
          <a:xfrm rot="16200000">
            <a:off x="2165086" y="3243867"/>
            <a:ext cx="1478511" cy="2092155"/>
            <a:chOff x="2644260" y="2296205"/>
            <a:chExt cx="1013338" cy="1743461"/>
          </a:xfrm>
        </p:grpSpPr>
        <p:sp>
          <p:nvSpPr>
            <p:cNvPr id="23"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4" name="Shape 23"/>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hape 24"/>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27" name="Group 12"/>
            <p:cNvGrpSpPr/>
            <p:nvPr/>
          </p:nvGrpSpPr>
          <p:grpSpPr>
            <a:xfrm>
              <a:off x="2644260" y="2296783"/>
              <a:ext cx="1013338" cy="1742883"/>
              <a:chOff x="3568342" y="1709059"/>
              <a:chExt cx="1807873" cy="2819852"/>
            </a:xfrm>
          </p:grpSpPr>
          <p:sp>
            <p:nvSpPr>
              <p:cNvPr id="28"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9" name="Shape 28"/>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0"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1" name="Shape 30"/>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Isosceles Triangle 31"/>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4" name="Isosceles Triangle 33"/>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5" name="Shape 34"/>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37" name="Rounded Rectangle 36"/>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38" name="TextBox 37"/>
          <p:cNvSpPr txBox="1"/>
          <p:nvPr/>
        </p:nvSpPr>
        <p:spPr>
          <a:xfrm>
            <a:off x="533400" y="1596009"/>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39" name="TextBox 38"/>
          <p:cNvSpPr txBox="1"/>
          <p:nvPr/>
        </p:nvSpPr>
        <p:spPr>
          <a:xfrm>
            <a:off x="554755"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40" name="TextBox 39"/>
          <p:cNvSpPr txBox="1"/>
          <p:nvPr/>
        </p:nvSpPr>
        <p:spPr>
          <a:xfrm>
            <a:off x="545380" y="4026618"/>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nvGrpSpPr>
          <p:cNvPr id="41" name="Group 40"/>
          <p:cNvGrpSpPr/>
          <p:nvPr/>
        </p:nvGrpSpPr>
        <p:grpSpPr>
          <a:xfrm>
            <a:off x="2426539" y="1779381"/>
            <a:ext cx="891436" cy="2247237"/>
            <a:chOff x="2576984" y="1554769"/>
            <a:chExt cx="891436" cy="2247237"/>
          </a:xfrm>
        </p:grpSpPr>
        <p:sp>
          <p:nvSpPr>
            <p:cNvPr id="42" name="TextBox 41"/>
            <p:cNvSpPr txBox="1"/>
            <p:nvPr/>
          </p:nvSpPr>
          <p:spPr>
            <a:xfrm rot="17372149">
              <a:off x="2010901" y="2470391"/>
              <a:ext cx="1624609" cy="492443"/>
            </a:xfrm>
            <a:prstGeom prst="rect">
              <a:avLst/>
            </a:prstGeom>
            <a:noFill/>
          </p:spPr>
          <p:txBody>
            <a:bodyPr wrap="square" rtlCol="0">
              <a:spAutoFit/>
            </a:bodyPr>
            <a:lstStyle/>
            <a:p>
              <a:pPr algn="r"/>
              <a:r>
                <a:rPr lang="en-US" sz="2600" dirty="0" err="1" smtClean="0">
                  <a:solidFill>
                    <a:prstClr val="black"/>
                  </a:solidFill>
                  <a:latin typeface="Trebuchet MS"/>
                  <a:cs typeface="Trebuchet MS"/>
                </a:rPr>
                <a:t>nulling</a:t>
              </a:r>
              <a:endParaRPr lang="en-US" sz="2600" dirty="0">
                <a:solidFill>
                  <a:prstClr val="black"/>
                </a:solidFill>
                <a:latin typeface="Trebuchet MS"/>
                <a:cs typeface="Trebuchet MS"/>
              </a:endParaRPr>
            </a:p>
          </p:txBody>
        </p:sp>
        <p:cxnSp>
          <p:nvCxnSpPr>
            <p:cNvPr id="43" name="Straight Arrow Connector 26"/>
            <p:cNvCxnSpPr/>
            <p:nvPr/>
          </p:nvCxnSpPr>
          <p:spPr>
            <a:xfrm rot="5400000" flipH="1" flipV="1">
              <a:off x="1930526" y="2264113"/>
              <a:ext cx="2247237" cy="828550"/>
            </a:xfrm>
            <a:prstGeom prst="straightConnector1">
              <a:avLst/>
            </a:prstGeom>
            <a:ln w="25400">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61" name="Group 60"/>
          <p:cNvGrpSpPr/>
          <p:nvPr/>
        </p:nvGrpSpPr>
        <p:grpSpPr>
          <a:xfrm>
            <a:off x="4367360" y="1547954"/>
            <a:ext cx="4014640" cy="2017681"/>
            <a:chOff x="3657102" y="2972493"/>
            <a:chExt cx="4014640" cy="2017681"/>
          </a:xfrm>
        </p:grpSpPr>
        <p:grpSp>
          <p:nvGrpSpPr>
            <p:cNvPr id="62" name="Group 53"/>
            <p:cNvGrpSpPr/>
            <p:nvPr/>
          </p:nvGrpSpPr>
          <p:grpSpPr>
            <a:xfrm>
              <a:off x="3957760" y="3731098"/>
              <a:ext cx="1893535" cy="1259076"/>
              <a:chOff x="3957760" y="4035898"/>
              <a:chExt cx="1893535" cy="1259076"/>
            </a:xfrm>
          </p:grpSpPr>
          <p:cxnSp>
            <p:nvCxnSpPr>
              <p:cNvPr id="65" name="Straight Arrow Connector 64"/>
              <p:cNvCxnSpPr/>
              <p:nvPr/>
            </p:nvCxnSpPr>
            <p:spPr>
              <a:xfrm flipV="1">
                <a:off x="4427979" y="4035898"/>
                <a:ext cx="1423316" cy="1254341"/>
              </a:xfrm>
              <a:prstGeom prst="straightConnector1">
                <a:avLst/>
              </a:prstGeom>
              <a:ln w="50800">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rot="16200000" flipV="1">
                <a:off x="3661785" y="4528778"/>
                <a:ext cx="1062171" cy="470221"/>
              </a:xfrm>
              <a:prstGeom prst="straightConnector1">
                <a:avLst/>
              </a:prstGeom>
              <a:ln w="127000">
                <a:solidFill>
                  <a:schemeClr val="accent3">
                    <a:lumMod val="75000"/>
                  </a:schemeClr>
                </a:solidFill>
                <a:tailEnd type="stealth" w="med" len="sm"/>
              </a:ln>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5627234" y="2972493"/>
              <a:ext cx="2044508" cy="718145"/>
            </a:xfrm>
            <a:prstGeom prst="rect">
              <a:avLst/>
            </a:prstGeom>
            <a:noFill/>
          </p:spPr>
          <p:txBody>
            <a:bodyPr wrap="square" rtlCol="0">
              <a:spAutoFit/>
            </a:bodyPr>
            <a:lstStyle/>
            <a:p>
              <a:pPr algn="ctr">
                <a:lnSpc>
                  <a:spcPts val="2400"/>
                </a:lnSpc>
              </a:pPr>
              <a:r>
                <a:rPr lang="en-US" sz="2400" dirty="0" smtClean="0">
                  <a:solidFill>
                    <a:srgbClr val="000000"/>
                  </a:solidFill>
                  <a:latin typeface="Trebuchet MS"/>
                  <a:cs typeface="Trebuchet MS"/>
                </a:rPr>
                <a:t>Alice + Chris</a:t>
              </a:r>
              <a:br>
                <a:rPr lang="en-US" sz="2400" dirty="0" smtClean="0">
                  <a:solidFill>
                    <a:srgbClr val="000000"/>
                  </a:solidFill>
                  <a:latin typeface="Trebuchet MS"/>
                  <a:cs typeface="Trebuchet MS"/>
                </a:rPr>
              </a:br>
              <a:r>
                <a:rPr lang="en-US" sz="2400" dirty="0" smtClean="0">
                  <a:solidFill>
                    <a:srgbClr val="000000"/>
                  </a:solidFill>
                  <a:latin typeface="Trebuchet MS"/>
                  <a:cs typeface="Trebuchet MS"/>
                </a:rPr>
                <a:t>(unwanted)</a:t>
              </a:r>
              <a:endParaRPr lang="en-US" sz="2400" dirty="0">
                <a:solidFill>
                  <a:srgbClr val="000000"/>
                </a:solidFill>
                <a:latin typeface="Trebuchet MS"/>
                <a:cs typeface="Trebuchet MS"/>
              </a:endParaRPr>
            </a:p>
          </p:txBody>
        </p:sp>
        <p:sp>
          <p:nvSpPr>
            <p:cNvPr id="64" name="TextBox 63"/>
            <p:cNvSpPr txBox="1"/>
            <p:nvPr/>
          </p:nvSpPr>
          <p:spPr>
            <a:xfrm>
              <a:off x="3657102" y="3481939"/>
              <a:ext cx="738040" cy="492443"/>
            </a:xfrm>
            <a:prstGeom prst="rect">
              <a:avLst/>
            </a:prstGeom>
            <a:noFill/>
          </p:spPr>
          <p:txBody>
            <a:bodyPr wrap="none" rtlCol="0">
              <a:spAutoFit/>
            </a:bodyPr>
            <a:lstStyle/>
            <a:p>
              <a:r>
                <a:rPr lang="en-US" sz="2600" dirty="0" smtClean="0">
                  <a:solidFill>
                    <a:prstClr val="black"/>
                  </a:solidFill>
                  <a:latin typeface="Trebuchet MS"/>
                  <a:cs typeface="Trebuchet MS"/>
                </a:rPr>
                <a:t>Bob</a:t>
              </a:r>
              <a:endParaRPr lang="en-US" sz="2600" dirty="0">
                <a:solidFill>
                  <a:prstClr val="black"/>
                </a:solidFill>
                <a:latin typeface="Trebuchet MS"/>
                <a:cs typeface="Trebuchet MS"/>
              </a:endParaRPr>
            </a:p>
          </p:txBody>
        </p:sp>
      </p:grpSp>
      <p:sp>
        <p:nvSpPr>
          <p:cNvPr id="70" name="Content Placeholder 34"/>
          <p:cNvSpPr txBox="1">
            <a:spLocks/>
          </p:cNvSpPr>
          <p:nvPr/>
        </p:nvSpPr>
        <p:spPr>
          <a:xfrm>
            <a:off x="4555232" y="3809877"/>
            <a:ext cx="4409256" cy="1059283"/>
          </a:xfrm>
          <a:prstGeom prst="rect">
            <a:avLst/>
          </a:prstGeom>
        </p:spPr>
        <p:txBody>
          <a:bodyPr vert="horz" lIns="91440" tIns="45720" rIns="91440" bIns="45720" rtlCol="0">
            <a:normAutofit lnSpcReduction="10000"/>
          </a:bodyPr>
          <a:lstStyle/>
          <a:p>
            <a:pPr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rPr>
              <a:t>2-signals in 2D-space</a:t>
            </a:r>
          </a:p>
          <a:p>
            <a:pPr algn="ctr">
              <a:spcBef>
                <a:spcPts val="1200"/>
              </a:spcBef>
              <a:buFont typeface="Arial" pitchFamily="34" charset="0"/>
              <a:buNone/>
              <a:defRPr/>
            </a:pPr>
            <a:r>
              <a:rPr lang="en-US" sz="2811" dirty="0" smtClean="0">
                <a:solidFill>
                  <a:prstClr val="black"/>
                </a:solidFill>
                <a:latin typeface="Trebuchet MS"/>
                <a:ea typeface="MS UI Gothic" pitchFamily="34" charset="-128"/>
                <a:cs typeface="Trebuchet MS"/>
                <a:sym typeface="Wingdings" pitchFamily="2" charset="2"/>
              </a:rPr>
              <a:t></a:t>
            </a:r>
            <a:r>
              <a:rPr lang="en-US" sz="2811" dirty="0" smtClean="0">
                <a:solidFill>
                  <a:prstClr val="black"/>
                </a:solidFill>
                <a:latin typeface="Trebuchet MS"/>
                <a:ea typeface="MS UI Gothic" pitchFamily="34" charset="-128"/>
                <a:cs typeface="Trebuchet MS"/>
              </a:rPr>
              <a:t>Can decode Bob’s signal</a:t>
            </a:r>
          </a:p>
        </p:txBody>
      </p:sp>
      <p:cxnSp>
        <p:nvCxnSpPr>
          <p:cNvPr id="53" name="Straight Arrow Connector 52"/>
          <p:cNvCxnSpPr/>
          <p:nvPr/>
        </p:nvCxnSpPr>
        <p:spPr>
          <a:xfrm flipH="1" flipV="1">
            <a:off x="5157354" y="2150007"/>
            <a:ext cx="3274" cy="1353119"/>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5183930" y="3544088"/>
            <a:ext cx="1980358" cy="1529"/>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4107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p:nvPr/>
        </p:nvGrpSpPr>
        <p:grpSpPr>
          <a:xfrm rot="16200000">
            <a:off x="2334375" y="1818927"/>
            <a:ext cx="1137531" cy="2090593"/>
            <a:chOff x="3531862" y="1709064"/>
            <a:chExt cx="1390937" cy="2818683"/>
          </a:xfrm>
        </p:grpSpPr>
        <p:sp>
          <p:nvSpPr>
            <p:cNvPr id="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 name="Shape 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 name="Shape 7"/>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 name="Isosceles Triangle 8"/>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 name="Shape 9"/>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 name="Shape 11"/>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rot="5400000">
              <a:off x="4030124" y="3490305"/>
              <a:ext cx="380839" cy="1377364"/>
            </a:xfrm>
            <a:prstGeom prst="roundRect">
              <a:avLst/>
            </a:prstGeom>
            <a:solidFill>
              <a:schemeClr val="bg1"/>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4" name="Rounded Rectangle 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3" name="Group 40"/>
          <p:cNvGrpSpPr/>
          <p:nvPr/>
        </p:nvGrpSpPr>
        <p:grpSpPr>
          <a:xfrm rot="16200000">
            <a:off x="2585191" y="775747"/>
            <a:ext cx="601252" cy="2097761"/>
            <a:chOff x="1981201" y="1676401"/>
            <a:chExt cx="735198" cy="2828360"/>
          </a:xfrm>
        </p:grpSpPr>
        <p:cxnSp>
          <p:nvCxnSpPr>
            <p:cNvPr id="18" name="Shape 17"/>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9" name="Isosceles Triangle 1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0" name="Shape 19"/>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1" name="Isosceles Triangle 20"/>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2" name="Rounded Rectangle 21"/>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3" name="Rounded Rectangle 22"/>
            <p:cNvSpPr/>
            <p:nvPr/>
          </p:nvSpPr>
          <p:spPr>
            <a:xfrm rot="5400000">
              <a:off x="2158380" y="3811388"/>
              <a:ext cx="380839" cy="735198"/>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sp>
        <p:nvSpPr>
          <p:cNvPr id="42" name="TextBox 41"/>
          <p:cNvSpPr txBox="1"/>
          <p:nvPr/>
        </p:nvSpPr>
        <p:spPr>
          <a:xfrm>
            <a:off x="533400" y="1596009"/>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45" name="TextBox 44"/>
          <p:cNvSpPr txBox="1"/>
          <p:nvPr/>
        </p:nvSpPr>
        <p:spPr>
          <a:xfrm>
            <a:off x="554755"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grpSp>
        <p:nvGrpSpPr>
          <p:cNvPr id="4" name="Group 47"/>
          <p:cNvGrpSpPr/>
          <p:nvPr/>
        </p:nvGrpSpPr>
        <p:grpSpPr>
          <a:xfrm>
            <a:off x="545380" y="3550689"/>
            <a:ext cx="3405039" cy="1478511"/>
            <a:chOff x="545380" y="3550689"/>
            <a:chExt cx="3405039" cy="1478511"/>
          </a:xfrm>
        </p:grpSpPr>
        <p:grpSp>
          <p:nvGrpSpPr>
            <p:cNvPr id="15" name="Group 86"/>
            <p:cNvGrpSpPr/>
            <p:nvPr/>
          </p:nvGrpSpPr>
          <p:grpSpPr>
            <a:xfrm rot="16200000">
              <a:off x="2165086" y="3243867"/>
              <a:ext cx="1478511" cy="2092155"/>
              <a:chOff x="2644260" y="2296205"/>
              <a:chExt cx="1013338" cy="1743461"/>
            </a:xfrm>
          </p:grpSpPr>
          <p:sp>
            <p:nvSpPr>
              <p:cNvPr id="25"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6" name="Shape 25"/>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hape 26"/>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28" name="Isosceles Triangle 27"/>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16" name="Group 12"/>
              <p:cNvGrpSpPr/>
              <p:nvPr/>
            </p:nvGrpSpPr>
            <p:grpSpPr>
              <a:xfrm>
                <a:off x="2644260" y="2296783"/>
                <a:ext cx="1013338" cy="1742883"/>
                <a:chOff x="3568342" y="1709059"/>
                <a:chExt cx="1807873" cy="2819852"/>
              </a:xfrm>
            </p:grpSpPr>
            <p:sp>
              <p:nvSpPr>
                <p:cNvPr id="30"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1" name="Shape 30"/>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4" name="Isosceles Triangle 33"/>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5" name="Shape 34"/>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6" name="Isosceles Triangle 35"/>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7" name="Shape 36"/>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39" name="Rounded Rectangle 38"/>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47" name="TextBox 46"/>
            <p:cNvSpPr txBox="1"/>
            <p:nvPr/>
          </p:nvSpPr>
          <p:spPr>
            <a:xfrm>
              <a:off x="545380" y="4026618"/>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cxnSp>
        <p:nvCxnSpPr>
          <p:cNvPr id="58" name="Straight Arrow Connector 26"/>
          <p:cNvCxnSpPr/>
          <p:nvPr/>
        </p:nvCxnSpPr>
        <p:spPr>
          <a:xfrm rot="16200000">
            <a:off x="2952568" y="2301648"/>
            <a:ext cx="2769" cy="910712"/>
          </a:xfrm>
          <a:prstGeom prst="straightConnector1">
            <a:avLst/>
          </a:prstGeom>
          <a:ln w="63500">
            <a:solidFill>
              <a:schemeClr val="accent3">
                <a:lumMod val="75000"/>
              </a:schemeClr>
            </a:solidFill>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61" name="Straight Arrow Connector 26"/>
          <p:cNvCxnSpPr/>
          <p:nvPr/>
        </p:nvCxnSpPr>
        <p:spPr>
          <a:xfrm rot="16200000">
            <a:off x="2901526" y="1214862"/>
            <a:ext cx="2769" cy="910713"/>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70" name="Straight Arrow Connector 26"/>
          <p:cNvCxnSpPr/>
          <p:nvPr/>
        </p:nvCxnSpPr>
        <p:spPr>
          <a:xfrm rot="16200000">
            <a:off x="2928312" y="3692578"/>
            <a:ext cx="2769" cy="910712"/>
          </a:xfrm>
          <a:prstGeom prst="straightConnector1">
            <a:avLst/>
          </a:prstGeom>
          <a:ln w="63500">
            <a:solidFill>
              <a:schemeClr val="accent2"/>
            </a:solidFill>
            <a:prstDash val="solid"/>
            <a:tailEnd type="arrow" w="sm" len="sm"/>
          </a:ln>
        </p:spPr>
        <p:style>
          <a:lnRef idx="2">
            <a:schemeClr val="accent1"/>
          </a:lnRef>
          <a:fillRef idx="0">
            <a:schemeClr val="accent1"/>
          </a:fillRef>
          <a:effectRef idx="1">
            <a:schemeClr val="accent1"/>
          </a:effectRef>
          <a:fontRef idx="minor">
            <a:schemeClr val="tx1"/>
          </a:fontRef>
        </p:style>
      </p:cxnSp>
      <p:sp>
        <p:nvSpPr>
          <p:cNvPr id="43" name="Title 1"/>
          <p:cNvSpPr>
            <a:spLocks noGrp="1"/>
          </p:cNvSpPr>
          <p:nvPr>
            <p:ph type="title"/>
          </p:nvPr>
        </p:nvSpPr>
        <p:spPr>
          <a:xfrm>
            <a:off x="20688" y="0"/>
            <a:ext cx="9123312" cy="1124744"/>
          </a:xfrm>
        </p:spPr>
        <p:txBody>
          <a:bodyPr>
            <a:normAutofit/>
          </a:bodyPr>
          <a:lstStyle/>
          <a:p>
            <a:r>
              <a:rPr lang="en-US" dirty="0" smtClean="0"/>
              <a:t>Use </a:t>
            </a:r>
            <a:r>
              <a:rPr lang="en-US" dirty="0" err="1" smtClean="0"/>
              <a:t>Nulling</a:t>
            </a:r>
            <a:r>
              <a:rPr lang="en-US" dirty="0" smtClean="0"/>
              <a:t> and </a:t>
            </a:r>
            <a:r>
              <a:rPr lang="en-US" dirty="0" smtClean="0">
                <a:solidFill>
                  <a:srgbClr val="C0504D"/>
                </a:solidFill>
              </a:rPr>
              <a:t>Alignment</a:t>
            </a:r>
            <a:endParaRPr lang="en-US" sz="4000" dirty="0"/>
          </a:p>
        </p:txBody>
      </p:sp>
      <p:sp>
        <p:nvSpPr>
          <p:cNvPr id="44" name="Rounded Rectangle 43"/>
          <p:cNvSpPr/>
          <p:nvPr/>
        </p:nvSpPr>
        <p:spPr>
          <a:xfrm>
            <a:off x="4211960" y="1905523"/>
            <a:ext cx="4571999" cy="3115888"/>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cs typeface="Trebuchet MS"/>
              </a:rPr>
              <a:t>3 packets through receivers have fewer than 3 antennas</a:t>
            </a:r>
            <a:r>
              <a:rPr lang="en-US" sz="4000" dirty="0" smtClean="0">
                <a:solidFill>
                  <a:prstClr val="white"/>
                </a:solidFill>
                <a:latin typeface="Trebuchet MS"/>
                <a:cs typeface="Trebuchet MS"/>
              </a:rPr>
              <a:t/>
            </a:r>
            <a:br>
              <a:rPr lang="en-US" sz="4000" dirty="0" smtClean="0">
                <a:solidFill>
                  <a:prstClr val="white"/>
                </a:solidFill>
                <a:latin typeface="Trebuchet MS"/>
                <a:cs typeface="Trebuchet MS"/>
              </a:rPr>
            </a:br>
            <a:endParaRPr lang="en-US" sz="4000" dirty="0" smtClean="0">
              <a:solidFill>
                <a:prstClr val="white"/>
              </a:solidFill>
              <a:latin typeface="Trebuchet MS"/>
              <a:cs typeface="Trebuchet MS"/>
            </a:endParaRPr>
          </a:p>
        </p:txBody>
      </p:sp>
    </p:spTree>
    <p:custDataLst>
      <p:tags r:id="rId1"/>
    </p:custDataLst>
    <p:extLst>
      <p:ext uri="{BB962C8B-B14F-4D97-AF65-F5344CB8AC3E}">
        <p14:creationId xmlns:p14="http://schemas.microsoft.com/office/powerpoint/2010/main" val="213583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Protocol</a:t>
            </a:r>
            <a:endParaRPr lang="en-US" dirty="0"/>
          </a:p>
        </p:txBody>
      </p:sp>
      <p:sp>
        <p:nvSpPr>
          <p:cNvPr id="3" name="Content Placeholder 2"/>
          <p:cNvSpPr>
            <a:spLocks noGrp="1"/>
          </p:cNvSpPr>
          <p:nvPr>
            <p:ph idx="1"/>
          </p:nvPr>
        </p:nvSpPr>
        <p:spPr>
          <a:xfrm>
            <a:off x="228600" y="1295400"/>
            <a:ext cx="8915400" cy="5157936"/>
          </a:xfrm>
        </p:spPr>
        <p:txBody>
          <a:bodyPr/>
          <a:lstStyle/>
          <a:p>
            <a:r>
              <a:rPr lang="en-US" dirty="0" smtClean="0"/>
              <a:t>Each sender computes in a </a:t>
            </a:r>
            <a:r>
              <a:rPr lang="en-US" dirty="0" smtClean="0">
                <a:solidFill>
                  <a:srgbClr val="C00000"/>
                </a:solidFill>
              </a:rPr>
              <a:t>distributed</a:t>
            </a:r>
            <a:r>
              <a:rPr lang="en-US" dirty="0" smtClean="0"/>
              <a:t> way</a:t>
            </a:r>
          </a:p>
          <a:p>
            <a:pPr lvl="1"/>
            <a:r>
              <a:rPr lang="en-US" sz="2800" dirty="0" smtClean="0"/>
              <a:t>where and how to null</a:t>
            </a:r>
          </a:p>
          <a:p>
            <a:pPr lvl="1"/>
            <a:r>
              <a:rPr lang="en-US" sz="2800" dirty="0" smtClean="0"/>
              <a:t>where and how to align</a:t>
            </a:r>
          </a:p>
          <a:p>
            <a:pPr lvl="1"/>
            <a:endParaRPr lang="en-US" dirty="0" smtClean="0"/>
          </a:p>
          <a:p>
            <a:r>
              <a:rPr lang="en-US" dirty="0" smtClean="0"/>
              <a:t>Analytically proved:</a:t>
            </a:r>
          </a:p>
          <a:p>
            <a:pPr lvl="1"/>
            <a:r>
              <a:rPr lang="en-US" dirty="0" smtClean="0">
                <a:solidFill>
                  <a:srgbClr val="C00000"/>
                </a:solidFill>
              </a:rPr>
              <a:t># concurrent streams = # max antenna per sender</a:t>
            </a:r>
          </a:p>
          <a:p>
            <a:pPr lvl="1"/>
            <a:endParaRPr lang="en-US" dirty="0" smtClean="0">
              <a:solidFill>
                <a:srgbClr val="C0504D"/>
              </a:solidFill>
            </a:endParaRPr>
          </a:p>
          <a:p>
            <a:pPr>
              <a:buNone/>
            </a:pPr>
            <a:endParaRPr lang="en-US" dirty="0" smtClean="0"/>
          </a:p>
          <a:p>
            <a:endParaRPr lang="en-US" sz="2600" dirty="0">
              <a:solidFill>
                <a:srgbClr val="C0504D"/>
              </a:solidFill>
            </a:endParaRPr>
          </a:p>
        </p:txBody>
      </p:sp>
    </p:spTree>
    <p:custDataLst>
      <p:tags r:id="rId1"/>
    </p:custDataLst>
    <p:extLst>
      <p:ext uri="{BB962C8B-B14F-4D97-AF65-F5344CB8AC3E}">
        <p14:creationId xmlns:p14="http://schemas.microsoft.com/office/powerpoint/2010/main" val="31578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686800" cy="4298630"/>
          </a:xfrm>
        </p:spPr>
        <p:txBody>
          <a:bodyPr>
            <a:normAutofit lnSpcReduction="10000"/>
          </a:bodyPr>
          <a:lstStyle/>
          <a:p>
            <a:pPr marL="514350" indent="-514350">
              <a:buFont typeface="+mj-lt"/>
              <a:buAutoNum type="arabicPeriod"/>
            </a:pPr>
            <a:r>
              <a:rPr lang="en-US" dirty="0" smtClean="0">
                <a:solidFill>
                  <a:schemeClr val="tx2"/>
                </a:solidFill>
              </a:rPr>
              <a:t>How to transmit without interfering with ongoing transmissions?</a:t>
            </a:r>
          </a:p>
          <a:p>
            <a:pPr lvl="1"/>
            <a:r>
              <a:rPr lang="en-US" sz="2800" dirty="0" smtClean="0">
                <a:solidFill>
                  <a:schemeClr val="accent2"/>
                </a:solidFill>
              </a:rPr>
              <a:t>Interference </a:t>
            </a:r>
            <a:r>
              <a:rPr lang="en-US" sz="2800" dirty="0" err="1" smtClean="0">
                <a:solidFill>
                  <a:schemeClr val="accent2"/>
                </a:solidFill>
              </a:rPr>
              <a:t>nulling</a:t>
            </a:r>
            <a:endParaRPr lang="en-US" sz="2800" dirty="0" smtClean="0">
              <a:solidFill>
                <a:schemeClr val="accent2"/>
              </a:solidFill>
            </a:endParaRPr>
          </a:p>
          <a:p>
            <a:pPr lvl="1"/>
            <a:r>
              <a:rPr lang="en-US" sz="2800" dirty="0" smtClean="0">
                <a:solidFill>
                  <a:schemeClr val="accent2"/>
                </a:solidFill>
              </a:rPr>
              <a:t>Interference alignment</a:t>
            </a:r>
          </a:p>
          <a:p>
            <a:pPr lvl="4"/>
            <a:endParaRPr lang="en-US" b="1" dirty="0" smtClean="0">
              <a:solidFill>
                <a:schemeClr val="accent1"/>
              </a:solidFill>
            </a:endParaRPr>
          </a:p>
          <a:p>
            <a:pPr marL="514350" lvl="0" indent="-514350">
              <a:buFont typeface="+mj-lt"/>
              <a:buAutoNum type="arabicPeriod"/>
            </a:pPr>
            <a:r>
              <a:rPr lang="en-US" dirty="0" smtClean="0">
                <a:solidFill>
                  <a:schemeClr val="bg1">
                    <a:lumMod val="65000"/>
                  </a:schemeClr>
                </a:solidFill>
              </a:rPr>
              <a:t>How do we achieve it in a random access manner?</a:t>
            </a:r>
          </a:p>
          <a:p>
            <a:pPr lvl="1"/>
            <a:r>
              <a:rPr lang="en-US" sz="2800" dirty="0" smtClean="0">
                <a:solidFill>
                  <a:srgbClr val="FFFFFF"/>
                </a:solidFill>
              </a:rPr>
              <a:t>Multi-dimensional carrier sense</a:t>
            </a:r>
          </a:p>
        </p:txBody>
      </p:sp>
    </p:spTree>
    <p:extLst>
      <p:ext uri="{BB962C8B-B14F-4D97-AF65-F5344CB8AC3E}">
        <p14:creationId xmlns:p14="http://schemas.microsoft.com/office/powerpoint/2010/main" val="748736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1057" y="3712308"/>
            <a:ext cx="8624861" cy="1164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7" name="Content Placeholder 2"/>
          <p:cNvSpPr>
            <a:spLocks noGrp="1"/>
          </p:cNvSpPr>
          <p:nvPr>
            <p:ph idx="1"/>
          </p:nvPr>
        </p:nvSpPr>
        <p:spPr>
          <a:xfrm>
            <a:off x="381000" y="1295400"/>
            <a:ext cx="8686800" cy="4298630"/>
          </a:xfrm>
        </p:spPr>
        <p:txBody>
          <a:bodyPr>
            <a:normAutofit lnSpcReduction="10000"/>
          </a:bodyPr>
          <a:lstStyle/>
          <a:p>
            <a:pPr marL="514350" indent="-514350">
              <a:buFont typeface="+mj-lt"/>
              <a:buAutoNum type="arabicPeriod"/>
            </a:pPr>
            <a:r>
              <a:rPr lang="en-US" dirty="0" smtClean="0">
                <a:solidFill>
                  <a:schemeClr val="bg1">
                    <a:lumMod val="65000"/>
                  </a:schemeClr>
                </a:solidFill>
              </a:rPr>
              <a:t>How to transmit without interfering with receivers with fewer antennas?</a:t>
            </a:r>
          </a:p>
          <a:p>
            <a:pPr lvl="1"/>
            <a:r>
              <a:rPr lang="en-US" sz="2800" dirty="0" smtClean="0">
                <a:solidFill>
                  <a:schemeClr val="bg1">
                    <a:lumMod val="65000"/>
                  </a:schemeClr>
                </a:solidFill>
              </a:rPr>
              <a:t>Interference </a:t>
            </a:r>
            <a:r>
              <a:rPr lang="en-US" sz="2800" dirty="0" err="1" smtClean="0">
                <a:solidFill>
                  <a:schemeClr val="bg1">
                    <a:lumMod val="65000"/>
                  </a:schemeClr>
                </a:solidFill>
              </a:rPr>
              <a:t>nulling</a:t>
            </a:r>
            <a:endParaRPr lang="en-US" sz="2800" dirty="0" smtClean="0">
              <a:solidFill>
                <a:schemeClr val="bg1">
                  <a:lumMod val="65000"/>
                </a:schemeClr>
              </a:solidFill>
            </a:endParaRPr>
          </a:p>
          <a:p>
            <a:pPr lvl="1"/>
            <a:r>
              <a:rPr lang="en-US" sz="2800" dirty="0" smtClean="0">
                <a:solidFill>
                  <a:schemeClr val="bg1">
                    <a:lumMod val="65000"/>
                  </a:schemeClr>
                </a:solidFill>
              </a:rPr>
              <a:t>Interference alignment</a:t>
            </a:r>
          </a:p>
          <a:p>
            <a:pPr lvl="4"/>
            <a:endParaRPr lang="en-US" b="1" dirty="0" smtClean="0">
              <a:solidFill>
                <a:schemeClr val="accent1"/>
              </a:solidFill>
            </a:endParaRPr>
          </a:p>
          <a:p>
            <a:pPr marL="514350" lvl="0" indent="-514350">
              <a:buFont typeface="+mj-lt"/>
              <a:buAutoNum type="arabicPeriod"/>
            </a:pPr>
            <a:r>
              <a:rPr lang="en-US" dirty="0" smtClean="0"/>
              <a:t>How do we achieve it in a random access manner?</a:t>
            </a:r>
          </a:p>
          <a:p>
            <a:pPr lvl="1"/>
            <a:r>
              <a:rPr lang="en-US" sz="2800" dirty="0" smtClean="0">
                <a:solidFill>
                  <a:srgbClr val="FFFFFF"/>
                </a:solidFill>
              </a:rPr>
              <a:t>Multi-dimensional carrier sense</a:t>
            </a:r>
          </a:p>
        </p:txBody>
      </p:sp>
    </p:spTree>
    <p:extLst>
      <p:ext uri="{BB962C8B-B14F-4D97-AF65-F5344CB8AC3E}">
        <p14:creationId xmlns:p14="http://schemas.microsoft.com/office/powerpoint/2010/main" val="1283424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2" name="Group 57"/>
          <p:cNvGrpSpPr/>
          <p:nvPr/>
        </p:nvGrpSpPr>
        <p:grpSpPr>
          <a:xfrm>
            <a:off x="5090885" y="914402"/>
            <a:ext cx="3087915" cy="3505198"/>
            <a:chOff x="5090885" y="1600202"/>
            <a:chExt cx="3087915" cy="3505198"/>
          </a:xfrm>
        </p:grpSpPr>
        <p:grpSp>
          <p:nvGrpSpPr>
            <p:cNvPr id="53" name="Group 85"/>
            <p:cNvGrpSpPr/>
            <p:nvPr/>
          </p:nvGrpSpPr>
          <p:grpSpPr>
            <a:xfrm>
              <a:off x="5090885" y="1600216"/>
              <a:ext cx="3072199" cy="709706"/>
              <a:chOff x="2362200" y="1371618"/>
              <a:chExt cx="3072199" cy="709706"/>
            </a:xfrm>
          </p:grpSpPr>
          <p:grpSp>
            <p:nvGrpSpPr>
              <p:cNvPr id="86" name="Group 62"/>
              <p:cNvGrpSpPr/>
              <p:nvPr/>
            </p:nvGrpSpPr>
            <p:grpSpPr>
              <a:xfrm rot="16200000">
                <a:off x="4084895" y="623361"/>
                <a:ext cx="601248" cy="2097761"/>
                <a:chOff x="891699" y="2260634"/>
                <a:chExt cx="412087" cy="1748134"/>
              </a:xfrm>
            </p:grpSpPr>
            <p:grpSp>
              <p:nvGrpSpPr>
                <p:cNvPr id="89" name="Group 40"/>
                <p:cNvGrpSpPr/>
                <p:nvPr/>
              </p:nvGrpSpPr>
              <p:grpSpPr>
                <a:xfrm>
                  <a:off x="891699" y="2260634"/>
                  <a:ext cx="412087" cy="1748134"/>
                  <a:chOff x="1981201" y="1676401"/>
                  <a:chExt cx="735198" cy="2828360"/>
                </a:xfrm>
              </p:grpSpPr>
              <p:cxnSp>
                <p:nvCxnSpPr>
                  <p:cNvPr id="98" name="Shape 97"/>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99" name="Isosceles Triangle 98"/>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0" name="Shape 99"/>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01" name="Isosceles Triangle 100"/>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112" name="Rounded Rectangle 111"/>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117" name="Rounded Rectangle 116"/>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cxnSp>
              <p:nvCxnSpPr>
                <p:cNvPr id="97" name="Straight Arrow Connector 26"/>
                <p:cNvCxnSpPr/>
                <p:nvPr/>
              </p:nvCxnSpPr>
              <p:spPr>
                <a:xfrm>
                  <a:off x="1202623" y="2769482"/>
                  <a:ext cx="1898" cy="758927"/>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sp>
            <p:nvSpPr>
              <p:cNvPr id="87" name="TextBox 86"/>
              <p:cNvSpPr txBox="1"/>
              <p:nvPr/>
            </p:nvSpPr>
            <p:spPr>
              <a:xfrm>
                <a:off x="2362200" y="1527326"/>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grpSp>
        <p:grpSp>
          <p:nvGrpSpPr>
            <p:cNvPr id="54" name="Group 12"/>
            <p:cNvGrpSpPr/>
            <p:nvPr/>
          </p:nvGrpSpPr>
          <p:grpSpPr>
            <a:xfrm rot="16200000">
              <a:off x="6562755" y="1895130"/>
              <a:ext cx="1137531" cy="2090592"/>
              <a:chOff x="3531862" y="1709064"/>
              <a:chExt cx="1390937" cy="2818683"/>
            </a:xfrm>
          </p:grpSpPr>
          <p:sp>
            <p:nvSpPr>
              <p:cNvPr id="76"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77" name="Shape 76"/>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8"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79" name="Shape 78"/>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80" name="Isosceles Triangle 79"/>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1" name="Shape 80"/>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82" name="Isosceles Triangle 81"/>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3" name="Shape 82"/>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84" name="Rounded Rectangle 83"/>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85" name="Rounded Rectangle 84"/>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56" name="Group 86"/>
            <p:cNvGrpSpPr/>
            <p:nvPr/>
          </p:nvGrpSpPr>
          <p:grpSpPr>
            <a:xfrm rot="16200000">
              <a:off x="6393467" y="3320080"/>
              <a:ext cx="1478507" cy="2092154"/>
              <a:chOff x="2644260" y="2296205"/>
              <a:chExt cx="1013338" cy="1743461"/>
            </a:xfrm>
          </p:grpSpPr>
          <p:sp>
            <p:nvSpPr>
              <p:cNvPr id="61"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2" name="Shape 61"/>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3" name="Shape 62"/>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64" name="Isosceles Triangle 63"/>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65" name="Group 64"/>
              <p:cNvGrpSpPr/>
              <p:nvPr/>
            </p:nvGrpSpPr>
            <p:grpSpPr>
              <a:xfrm>
                <a:off x="2644260" y="2296783"/>
                <a:ext cx="1013338" cy="1742883"/>
                <a:chOff x="3568342" y="1709059"/>
                <a:chExt cx="1807873" cy="2819852"/>
              </a:xfrm>
            </p:grpSpPr>
            <p:sp>
              <p:nvSpPr>
                <p:cNvPr id="66"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7" name="Shape 66"/>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68"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9" name="Shape 68"/>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70" name="Isosceles Triangle 69"/>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71" name="Shape 70"/>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72" name="Isosceles Triangle 71"/>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73" name="Shape 72"/>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74" name="Rounded Rectangle 73"/>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75" name="Rounded Rectangle 74"/>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57" name="TextBox 56"/>
            <p:cNvSpPr txBox="1"/>
            <p:nvPr/>
          </p:nvSpPr>
          <p:spPr>
            <a:xfrm>
              <a:off x="5112240" y="2827047"/>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59" name="TextBox 58"/>
            <p:cNvSpPr txBox="1"/>
            <p:nvPr/>
          </p:nvSpPr>
          <p:spPr>
            <a:xfrm>
              <a:off x="5102865" y="4186533"/>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grpSp>
        <p:nvGrpSpPr>
          <p:cNvPr id="141" name="Group 140"/>
          <p:cNvGrpSpPr/>
          <p:nvPr/>
        </p:nvGrpSpPr>
        <p:grpSpPr>
          <a:xfrm>
            <a:off x="202636" y="605135"/>
            <a:ext cx="4909604" cy="3126431"/>
            <a:chOff x="202636" y="605135"/>
            <a:chExt cx="4909604" cy="3126431"/>
          </a:xfrm>
        </p:grpSpPr>
        <p:pic>
          <p:nvPicPr>
            <p:cNvPr id="128" name="Picture 127"/>
            <p:cNvPicPr>
              <a:picLocks noChangeAspect="1"/>
            </p:cNvPicPr>
            <p:nvPr/>
          </p:nvPicPr>
          <p:blipFill>
            <a:blip r:embed="rId4" cstate="print"/>
            <a:srcRect l="16000" r="22000"/>
            <a:stretch>
              <a:fillRect/>
            </a:stretch>
          </p:blipFill>
          <p:spPr>
            <a:xfrm>
              <a:off x="956094" y="1066800"/>
              <a:ext cx="898106" cy="1448558"/>
            </a:xfrm>
            <a:prstGeom prst="rect">
              <a:avLst/>
            </a:prstGeom>
          </p:spPr>
        </p:pic>
        <p:sp>
          <p:nvSpPr>
            <p:cNvPr id="132" name="TextBox 131"/>
            <p:cNvSpPr txBox="1"/>
            <p:nvPr/>
          </p:nvSpPr>
          <p:spPr>
            <a:xfrm>
              <a:off x="202636" y="605135"/>
              <a:ext cx="3226364" cy="461665"/>
            </a:xfrm>
            <a:prstGeom prst="rect">
              <a:avLst/>
            </a:prstGeom>
            <a:noFill/>
          </p:spPr>
          <p:txBody>
            <a:bodyPr wrap="none" rtlCol="0">
              <a:spAutoFit/>
            </a:bodyPr>
            <a:lstStyle/>
            <a:p>
              <a:r>
                <a:rPr lang="en-US" sz="2400" dirty="0" smtClean="0">
                  <a:solidFill>
                    <a:prstClr val="black"/>
                  </a:solidFill>
                  <a:latin typeface="Trebuchet MS"/>
                  <a:cs typeface="Trebuchet MS"/>
                </a:rPr>
                <a:t>Centralized controller</a:t>
              </a:r>
              <a:endParaRPr lang="en-US" sz="2400" dirty="0">
                <a:solidFill>
                  <a:prstClr val="black"/>
                </a:solidFill>
                <a:latin typeface="Trebuchet MS"/>
                <a:cs typeface="Trebuchet MS"/>
              </a:endParaRPr>
            </a:p>
          </p:txBody>
        </p:sp>
        <p:cxnSp>
          <p:nvCxnSpPr>
            <p:cNvPr id="134" name="Straight Connector 133"/>
            <p:cNvCxnSpPr/>
            <p:nvPr/>
          </p:nvCxnSpPr>
          <p:spPr>
            <a:xfrm flipV="1">
              <a:off x="1854200" y="1307277"/>
              <a:ext cx="3236685" cy="316845"/>
            </a:xfrm>
            <a:prstGeom prst="line">
              <a:avLst/>
            </a:prstGeom>
            <a:ln>
              <a:solidFill>
                <a:schemeClr val="bg1">
                  <a:lumMod val="65000"/>
                </a:schemeClr>
              </a:solidFill>
              <a:headEnd type="stealth" w="lg" len="lg"/>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1854200" y="1791079"/>
              <a:ext cx="3258040" cy="627167"/>
            </a:xfrm>
            <a:prstGeom prst="line">
              <a:avLst/>
            </a:prstGeom>
            <a:ln>
              <a:solidFill>
                <a:schemeClr val="bg1">
                  <a:lumMod val="65000"/>
                </a:schemeClr>
              </a:solidFill>
              <a:headEnd type="stealth" w="lg" len="lg"/>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1896533" y="1989667"/>
              <a:ext cx="3206332" cy="1741899"/>
            </a:xfrm>
            <a:prstGeom prst="line">
              <a:avLst/>
            </a:prstGeom>
            <a:ln>
              <a:solidFill>
                <a:schemeClr val="bg1">
                  <a:lumMod val="65000"/>
                </a:schemeClr>
              </a:solidFill>
              <a:headEnd type="stealth" w="lg" len="lg"/>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71518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5" y="4724400"/>
            <a:ext cx="9025467" cy="762000"/>
          </a:xfrm>
        </p:spPr>
        <p:txBody>
          <a:bodyPr>
            <a:noAutofit/>
          </a:bodyPr>
          <a:lstStyle/>
          <a:p>
            <a:pPr marL="0" indent="0" algn="ctr">
              <a:buNone/>
            </a:pPr>
            <a:r>
              <a:rPr lang="en-US" dirty="0" smtClean="0"/>
              <a:t>But, lost the benefit of 802.11 random access</a:t>
            </a:r>
            <a:endParaRPr lang="en-US" dirty="0"/>
          </a:p>
        </p:txBody>
      </p:sp>
      <p:grpSp>
        <p:nvGrpSpPr>
          <p:cNvPr id="4" name="Group 57"/>
          <p:cNvGrpSpPr/>
          <p:nvPr/>
        </p:nvGrpSpPr>
        <p:grpSpPr>
          <a:xfrm>
            <a:off x="5090885" y="914402"/>
            <a:ext cx="3087915" cy="3505198"/>
            <a:chOff x="5090885" y="1600202"/>
            <a:chExt cx="3087915" cy="3505198"/>
          </a:xfrm>
        </p:grpSpPr>
        <p:grpSp>
          <p:nvGrpSpPr>
            <p:cNvPr id="5" name="Group 85"/>
            <p:cNvGrpSpPr/>
            <p:nvPr/>
          </p:nvGrpSpPr>
          <p:grpSpPr>
            <a:xfrm>
              <a:off x="5090885" y="1600202"/>
              <a:ext cx="3072191" cy="709720"/>
              <a:chOff x="2362200" y="1371604"/>
              <a:chExt cx="3072191" cy="709720"/>
            </a:xfrm>
          </p:grpSpPr>
          <p:grpSp>
            <p:nvGrpSpPr>
              <p:cNvPr id="6" name="Group 62"/>
              <p:cNvGrpSpPr/>
              <p:nvPr/>
            </p:nvGrpSpPr>
            <p:grpSpPr>
              <a:xfrm rot="16200000">
                <a:off x="4084891" y="623361"/>
                <a:ext cx="601248" cy="2097761"/>
                <a:chOff x="891699" y="2260634"/>
                <a:chExt cx="412087" cy="1748134"/>
              </a:xfrm>
            </p:grpSpPr>
            <p:grpSp>
              <p:nvGrpSpPr>
                <p:cNvPr id="7" name="Group 40"/>
                <p:cNvGrpSpPr/>
                <p:nvPr/>
              </p:nvGrpSpPr>
              <p:grpSpPr>
                <a:xfrm>
                  <a:off x="891699" y="2260634"/>
                  <a:ext cx="412087" cy="1748134"/>
                  <a:chOff x="1981201" y="1676401"/>
                  <a:chExt cx="735198" cy="2828360"/>
                </a:xfrm>
              </p:grpSpPr>
              <p:cxnSp>
                <p:nvCxnSpPr>
                  <p:cNvPr id="91" name="Shape 90"/>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92" name="Isosceles Triangle 91"/>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93" name="Shape 92"/>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94" name="Isosceles Triangle 93"/>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95" name="Rounded Rectangle 94"/>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96" name="Rounded Rectangle 95"/>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cxnSp>
              <p:nvCxnSpPr>
                <p:cNvPr id="90" name="Straight Arrow Connector 26"/>
                <p:cNvCxnSpPr/>
                <p:nvPr/>
              </p:nvCxnSpPr>
              <p:spPr>
                <a:xfrm>
                  <a:off x="1202623" y="2769482"/>
                  <a:ext cx="1898" cy="758927"/>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sp>
            <p:nvSpPr>
              <p:cNvPr id="88" name="TextBox 87"/>
              <p:cNvSpPr txBox="1"/>
              <p:nvPr/>
            </p:nvSpPr>
            <p:spPr>
              <a:xfrm>
                <a:off x="2362200" y="1527326"/>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grpSp>
        <p:grpSp>
          <p:nvGrpSpPr>
            <p:cNvPr id="8" name="Group 12"/>
            <p:cNvGrpSpPr/>
            <p:nvPr/>
          </p:nvGrpSpPr>
          <p:grpSpPr>
            <a:xfrm rot="16200000">
              <a:off x="6562756" y="1895127"/>
              <a:ext cx="1137531" cy="2090593"/>
              <a:chOff x="3531862" y="1709064"/>
              <a:chExt cx="1390937" cy="2818683"/>
            </a:xfrm>
          </p:grpSpPr>
          <p:sp>
            <p:nvSpPr>
              <p:cNvPr id="102"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3" name="Shape 102"/>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04"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5" name="Shape 104"/>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06" name="Isosceles Triangle 105"/>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7" name="Shape 106"/>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08" name="Isosceles Triangle 107"/>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9" name="Shape 108"/>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0" name="Rounded Rectangle 109"/>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11" name="Rounded Rectangle 110"/>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9" name="Group 86"/>
            <p:cNvGrpSpPr/>
            <p:nvPr/>
          </p:nvGrpSpPr>
          <p:grpSpPr>
            <a:xfrm rot="16200000">
              <a:off x="6393467" y="3320067"/>
              <a:ext cx="1478511" cy="2092155"/>
              <a:chOff x="2644260" y="2296205"/>
              <a:chExt cx="1013338" cy="1743461"/>
            </a:xfrm>
          </p:grpSpPr>
          <p:sp>
            <p:nvSpPr>
              <p:cNvPr id="113"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14" name="Shape 113"/>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5" name="Shape 114"/>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6" name="Isosceles Triangle 115"/>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10" name="Group 12"/>
              <p:cNvGrpSpPr/>
              <p:nvPr/>
            </p:nvGrpSpPr>
            <p:grpSpPr>
              <a:xfrm>
                <a:off x="2644260" y="2296783"/>
                <a:ext cx="1013338" cy="1742883"/>
                <a:chOff x="3568342" y="1709059"/>
                <a:chExt cx="1807873" cy="2819852"/>
              </a:xfrm>
            </p:grpSpPr>
            <p:sp>
              <p:nvSpPr>
                <p:cNvPr id="118"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19" name="Shape 118"/>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20"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1" name="Shape 120"/>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22" name="Isosceles Triangle 121"/>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3" name="Shape 122"/>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24" name="Isosceles Triangle 123"/>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25" name="Shape 124"/>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26" name="Rounded Rectangle 125"/>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27" name="Rounded Rectangle 126"/>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130" name="TextBox 129"/>
            <p:cNvSpPr txBox="1"/>
            <p:nvPr/>
          </p:nvSpPr>
          <p:spPr>
            <a:xfrm>
              <a:off x="5112240" y="2827047"/>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131" name="TextBox 130"/>
            <p:cNvSpPr txBox="1"/>
            <p:nvPr/>
          </p:nvSpPr>
          <p:spPr>
            <a:xfrm>
              <a:off x="5102865" y="4186533"/>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pic>
        <p:nvPicPr>
          <p:cNvPr id="133" name="Picture 132"/>
          <p:cNvPicPr>
            <a:picLocks noChangeAspect="1"/>
          </p:cNvPicPr>
          <p:nvPr/>
        </p:nvPicPr>
        <p:blipFill>
          <a:blip r:embed="rId3" cstate="print"/>
          <a:srcRect l="16000" r="22000"/>
          <a:stretch>
            <a:fillRect/>
          </a:stretch>
        </p:blipFill>
        <p:spPr>
          <a:xfrm>
            <a:off x="956094" y="1066800"/>
            <a:ext cx="898106" cy="1448558"/>
          </a:xfrm>
          <a:prstGeom prst="rect">
            <a:avLst/>
          </a:prstGeom>
        </p:spPr>
      </p:pic>
      <p:sp>
        <p:nvSpPr>
          <p:cNvPr id="144" name="Content Placeholder 2"/>
          <p:cNvSpPr txBox="1">
            <a:spLocks/>
          </p:cNvSpPr>
          <p:nvPr/>
        </p:nvSpPr>
        <p:spPr>
          <a:xfrm>
            <a:off x="152400" y="2895600"/>
            <a:ext cx="5093950" cy="1001784"/>
          </a:xfrm>
          <a:prstGeom prst="rect">
            <a:avLst/>
          </a:prstGeom>
        </p:spPr>
        <p:txBody>
          <a:bodyPr vert="horz" lIns="91440" tIns="45720" rIns="91440" bIns="45720" rtlCol="0">
            <a:noAutofit/>
          </a:bodyPr>
          <a:lstStyle/>
          <a:p>
            <a:pPr>
              <a:spcBef>
                <a:spcPts val="1200"/>
              </a:spcBef>
              <a:buFont typeface="Arial" pitchFamily="34" charset="0"/>
              <a:buNone/>
              <a:defRPr/>
            </a:pPr>
            <a:r>
              <a:rPr lang="en-US" sz="2400" dirty="0" smtClean="0">
                <a:solidFill>
                  <a:prstClr val="black"/>
                </a:solidFill>
                <a:latin typeface="Trebuchet MS" pitchFamily="34" charset="0"/>
                <a:ea typeface="MS UI Gothic" pitchFamily="34" charset="-128"/>
                <a:cs typeface="Lucida Sans Unicode" pitchFamily="34" charset="0"/>
              </a:rPr>
              <a:t>Bob, Chris, both you can </a:t>
            </a:r>
            <a:br>
              <a:rPr lang="en-US" sz="2400" dirty="0" smtClean="0">
                <a:solidFill>
                  <a:prstClr val="black"/>
                </a:solidFill>
                <a:latin typeface="Trebuchet MS" pitchFamily="34" charset="0"/>
                <a:ea typeface="MS UI Gothic" pitchFamily="34" charset="-128"/>
                <a:cs typeface="Lucida Sans Unicode" pitchFamily="34" charset="0"/>
              </a:rPr>
            </a:br>
            <a:r>
              <a:rPr lang="en-US" sz="2400" dirty="0" smtClean="0">
                <a:solidFill>
                  <a:prstClr val="black"/>
                </a:solidFill>
                <a:latin typeface="Trebuchet MS" pitchFamily="34" charset="0"/>
                <a:ea typeface="MS UI Gothic" pitchFamily="34" charset="-128"/>
                <a:cs typeface="Lucida Sans Unicode" pitchFamily="34" charset="0"/>
              </a:rPr>
              <a:t>transmit a packet concurrently</a:t>
            </a:r>
            <a:endParaRPr lang="en-US" sz="2400" dirty="0">
              <a:solidFill>
                <a:prstClr val="black"/>
              </a:solidFill>
              <a:latin typeface="Trebuchet MS" pitchFamily="34" charset="0"/>
              <a:ea typeface="MS UI Gothic" pitchFamily="34" charset="-128"/>
              <a:cs typeface="Lucida Sans Unicode" pitchFamily="34" charset="0"/>
            </a:endParaRPr>
          </a:p>
        </p:txBody>
      </p:sp>
      <p:sp>
        <p:nvSpPr>
          <p:cNvPr id="55" name="TextBox 54"/>
          <p:cNvSpPr txBox="1"/>
          <p:nvPr/>
        </p:nvSpPr>
        <p:spPr>
          <a:xfrm>
            <a:off x="202636" y="605135"/>
            <a:ext cx="3226364" cy="461665"/>
          </a:xfrm>
          <a:prstGeom prst="rect">
            <a:avLst/>
          </a:prstGeom>
          <a:noFill/>
        </p:spPr>
        <p:txBody>
          <a:bodyPr wrap="none" rtlCol="0">
            <a:spAutoFit/>
          </a:bodyPr>
          <a:lstStyle/>
          <a:p>
            <a:r>
              <a:rPr lang="en-US" sz="2400" dirty="0" smtClean="0">
                <a:solidFill>
                  <a:prstClr val="black"/>
                </a:solidFill>
                <a:latin typeface="Trebuchet MS"/>
                <a:cs typeface="Trebuchet MS"/>
              </a:rPr>
              <a:t>Centralized controller</a:t>
            </a:r>
            <a:endParaRPr lang="en-US" sz="2400" dirty="0">
              <a:solidFill>
                <a:prstClr val="black"/>
              </a:solidFill>
              <a:latin typeface="Trebuchet MS"/>
              <a:cs typeface="Trebuchet MS"/>
            </a:endParaRPr>
          </a:p>
        </p:txBody>
      </p:sp>
      <p:cxnSp>
        <p:nvCxnSpPr>
          <p:cNvPr id="54" name="Straight Connector 53"/>
          <p:cNvCxnSpPr/>
          <p:nvPr/>
        </p:nvCxnSpPr>
        <p:spPr>
          <a:xfrm flipV="1">
            <a:off x="1854200" y="1307277"/>
            <a:ext cx="3236685" cy="316845"/>
          </a:xfrm>
          <a:prstGeom prst="line">
            <a:avLst/>
          </a:prstGeom>
          <a:ln>
            <a:solidFill>
              <a:schemeClr val="bg1">
                <a:lumMod val="65000"/>
              </a:schemeClr>
            </a:solidFill>
            <a:headEnd type="none" w="lg" len="lg"/>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854200" y="1791079"/>
            <a:ext cx="3258040" cy="627167"/>
          </a:xfrm>
          <a:prstGeom prst="line">
            <a:avLst/>
          </a:prstGeom>
          <a:ln w="50800">
            <a:solidFill>
              <a:schemeClr val="accent3">
                <a:lumMod val="75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896533" y="1989667"/>
            <a:ext cx="3206332" cy="1741899"/>
          </a:xfrm>
          <a:prstGeom prst="line">
            <a:avLst/>
          </a:prstGeom>
          <a:ln w="50800">
            <a:solidFill>
              <a:schemeClr val="accent2"/>
            </a:solidFill>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53" name="Title 1"/>
          <p:cNvSpPr txBox="1">
            <a:spLocks noGrp="1"/>
          </p:cNvSpPr>
          <p:nvPr>
            <p:ph type="title"/>
          </p:nvPr>
        </p:nvSpPr>
        <p:spPr>
          <a:xfrm>
            <a:off x="20688" y="5123656"/>
            <a:ext cx="9123312" cy="112474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cap="none" spc="0" normalizeH="0" baseline="0" noProof="0" dirty="0" err="1" smtClean="0">
                <a:ln>
                  <a:noFill/>
                </a:ln>
                <a:solidFill>
                  <a:schemeClr val="accent2"/>
                </a:solidFill>
                <a:effectLst/>
                <a:uLnTx/>
                <a:uFillTx/>
                <a:latin typeface="Trebuchet MS" pitchFamily="34" charset="0"/>
                <a:ea typeface="MS UI Gothic" pitchFamily="34" charset="-128"/>
                <a:cs typeface="Lucida Sans Unicode" pitchFamily="34" charset="0"/>
              </a:rPr>
              <a:t>n</a:t>
            </a:r>
            <a:r>
              <a:rPr kumimoji="0" lang="en-US" altLang="zh-TW" sz="4400" b="0" i="0" u="none" strike="noStrike" kern="1200" cap="none" spc="0" normalizeH="0" baseline="30000" noProof="0" dirty="0" smtClean="0">
                <a:ln>
                  <a:noFill/>
                </a:ln>
                <a:solidFill>
                  <a:schemeClr val="accent2"/>
                </a:solidFill>
                <a:effectLst/>
                <a:uLnTx/>
                <a:uFillTx/>
                <a:latin typeface="Trebuchet MS" pitchFamily="34" charset="0"/>
                <a:ea typeface="MS UI Gothic" pitchFamily="34" charset="-128"/>
                <a:cs typeface="Lucida Sans Unicode" pitchFamily="34" charset="0"/>
              </a:rPr>
              <a:t>+</a:t>
            </a:r>
            <a:r>
              <a:rPr kumimoji="0" lang="en-US" altLang="zh-TW" sz="3200" b="0" i="0" u="none" strike="noStrike" kern="1200" cap="none" spc="0" normalizeH="0" baseline="0" noProof="0" dirty="0" smtClean="0">
                <a:ln>
                  <a:noFill/>
                </a:ln>
                <a:solidFill>
                  <a:schemeClr val="accent2"/>
                </a:solidFill>
                <a:effectLst/>
                <a:uLnTx/>
                <a:uFillTx/>
                <a:latin typeface="Trebuchet MS" pitchFamily="34" charset="0"/>
                <a:ea typeface="MS UI Gothic" pitchFamily="34" charset="-128"/>
                <a:cs typeface="Lucida Sans Unicode" pitchFamily="34" charset="0"/>
              </a:rPr>
              <a:t> maintains random access!</a:t>
            </a:r>
            <a:endParaRPr kumimoji="0" lang="en-US" sz="3200" b="0" i="0" u="none" strike="noStrike" kern="1200" cap="none" spc="0" normalizeH="0" baseline="0" noProof="0" dirty="0">
              <a:ln>
                <a:noFill/>
              </a:ln>
              <a:solidFill>
                <a:schemeClr val="accent2"/>
              </a:solidFill>
              <a:effectLst/>
              <a:uLnTx/>
              <a:uFillTx/>
              <a:latin typeface="Trebuchet MS" pitchFamily="34" charset="0"/>
              <a:ea typeface="MS UI Gothic" pitchFamily="34" charset="-128"/>
              <a:cs typeface="Lucida Sans Unicode" pitchFamily="34" charset="0"/>
            </a:endParaRPr>
          </a:p>
        </p:txBody>
      </p:sp>
    </p:spTree>
    <p:extLst>
      <p:ext uri="{BB962C8B-B14F-4D97-AF65-F5344CB8AC3E}">
        <p14:creationId xmlns:p14="http://schemas.microsoft.com/office/powerpoint/2010/main" val="3573508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12" y="0"/>
            <a:ext cx="9428112" cy="1124744"/>
          </a:xfrm>
        </p:spPr>
        <p:txBody>
          <a:bodyPr>
            <a:noAutofit/>
          </a:bodyPr>
          <a:lstStyle/>
          <a:p>
            <a:r>
              <a:rPr lang="en-US" sz="3600" dirty="0" smtClean="0"/>
              <a:t>802.11 Was Designed for 1-Antenna Nodes</a:t>
            </a:r>
            <a:endParaRPr lang="en-US" sz="3600" dirty="0"/>
          </a:p>
        </p:txBody>
      </p:sp>
      <p:grpSp>
        <p:nvGrpSpPr>
          <p:cNvPr id="6" name="Group 12"/>
          <p:cNvGrpSpPr/>
          <p:nvPr/>
        </p:nvGrpSpPr>
        <p:grpSpPr>
          <a:xfrm rot="16200000">
            <a:off x="3834071" y="1674994"/>
            <a:ext cx="1137531" cy="2090593"/>
            <a:chOff x="3531862" y="1709064"/>
            <a:chExt cx="1390937" cy="2818683"/>
          </a:xfrm>
        </p:grpSpPr>
        <p:sp>
          <p:nvSpPr>
            <p:cNvPr id="8"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9" name="Shape 8"/>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0"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1" name="Shape 10"/>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Isosceles Triangle 11"/>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3" name="Shape 12"/>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Isosceles Triangle 13"/>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5" name="Shape 14"/>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7" name="Rounded Rectangle 16"/>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18" name="Group 17"/>
          <p:cNvGrpSpPr/>
          <p:nvPr/>
        </p:nvGrpSpPr>
        <p:grpSpPr>
          <a:xfrm rot="16200000">
            <a:off x="4084885" y="631815"/>
            <a:ext cx="601252" cy="2097760"/>
            <a:chOff x="891699" y="2260633"/>
            <a:chExt cx="412087" cy="1748133"/>
          </a:xfrm>
        </p:grpSpPr>
        <p:grpSp>
          <p:nvGrpSpPr>
            <p:cNvPr id="21" name="Group 40"/>
            <p:cNvGrpSpPr/>
            <p:nvPr/>
          </p:nvGrpSpPr>
          <p:grpSpPr>
            <a:xfrm>
              <a:off x="891699" y="2260633"/>
              <a:ext cx="412087" cy="1748133"/>
              <a:chOff x="1981201" y="1676401"/>
              <a:chExt cx="735198" cy="2828360"/>
            </a:xfrm>
          </p:grpSpPr>
          <p:cxnSp>
            <p:nvCxnSpPr>
              <p:cNvPr id="23" name="Shape 22"/>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4" name="Isosceles Triangle 23"/>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5" name="Shape 24"/>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7" name="Rounded Rectangle 26"/>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8" name="Rounded Rectangle 27"/>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cxnSp>
          <p:nvCxnSpPr>
            <p:cNvPr id="20" name="Straight Arrow Connector 26"/>
            <p:cNvCxnSpPr/>
            <p:nvPr/>
          </p:nvCxnSpPr>
          <p:spPr>
            <a:xfrm>
              <a:off x="1202623" y="2769482"/>
              <a:ext cx="1898" cy="758927"/>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grpSp>
      <p:grpSp>
        <p:nvGrpSpPr>
          <p:cNvPr id="30" name="Group 86"/>
          <p:cNvGrpSpPr/>
          <p:nvPr/>
        </p:nvGrpSpPr>
        <p:grpSpPr>
          <a:xfrm rot="16200000">
            <a:off x="3664782" y="3099934"/>
            <a:ext cx="1478511" cy="2092155"/>
            <a:chOff x="2644260" y="2296205"/>
            <a:chExt cx="1013338" cy="1743461"/>
          </a:xfrm>
        </p:grpSpPr>
        <p:sp>
          <p:nvSpPr>
            <p:cNvPr id="32"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hape 33"/>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5" name="Isosceles Triangle 34"/>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37" name="Group 12"/>
            <p:cNvGrpSpPr/>
            <p:nvPr/>
          </p:nvGrpSpPr>
          <p:grpSpPr>
            <a:xfrm>
              <a:off x="2644260" y="2296783"/>
              <a:ext cx="1013338" cy="1742883"/>
              <a:chOff x="3568342" y="1709059"/>
              <a:chExt cx="1807873" cy="2819852"/>
            </a:xfrm>
          </p:grpSpPr>
          <p:sp>
            <p:nvSpPr>
              <p:cNvPr id="39"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40" name="Shape 39"/>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1"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42" name="Shape 41"/>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3" name="Isosceles Triangle 42"/>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44" name="Shape 43"/>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46" name="Shape 45"/>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48" name="Rounded Rectangle 47"/>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50" name="Content Placeholder 2"/>
          <p:cNvSpPr txBox="1">
            <a:spLocks/>
          </p:cNvSpPr>
          <p:nvPr/>
        </p:nvSpPr>
        <p:spPr>
          <a:xfrm>
            <a:off x="-37946" y="5087512"/>
            <a:ext cx="9209856" cy="1219200"/>
          </a:xfrm>
          <a:prstGeom prst="rect">
            <a:avLst/>
          </a:prstGeom>
        </p:spPr>
        <p:txBody>
          <a:bodyPr vert="horz" lIns="101596" tIns="50796" rIns="101596" bIns="50796" rtlCol="0">
            <a:normAutofit/>
          </a:bodyPr>
          <a:lstStyle/>
          <a:p>
            <a:pPr algn="ctr" defTabSz="1015960">
              <a:spcBef>
                <a:spcPct val="20000"/>
              </a:spcBef>
              <a:buFont typeface="Arial" pitchFamily="34" charset="0"/>
              <a:buNone/>
              <a:defRPr/>
            </a:pPr>
            <a:r>
              <a:rPr lang="en-US" sz="3200" dirty="0" smtClean="0">
                <a:solidFill>
                  <a:prstClr val="black"/>
                </a:solidFill>
                <a:latin typeface="Trebuchet MS"/>
                <a:cs typeface="Trebuchet MS"/>
              </a:rPr>
              <a:t>When a single-antenna node transmits,</a:t>
            </a:r>
          </a:p>
        </p:txBody>
      </p:sp>
      <p:sp>
        <p:nvSpPr>
          <p:cNvPr id="52" name="Content Placeholder 2"/>
          <p:cNvSpPr txBox="1">
            <a:spLocks/>
          </p:cNvSpPr>
          <p:nvPr/>
        </p:nvSpPr>
        <p:spPr>
          <a:xfrm>
            <a:off x="-37946" y="5664201"/>
            <a:ext cx="9209856" cy="736600"/>
          </a:xfrm>
          <a:prstGeom prst="rect">
            <a:avLst/>
          </a:prstGeom>
        </p:spPr>
        <p:txBody>
          <a:bodyPr vert="horz" lIns="101596" tIns="50796" rIns="101596" bIns="50796" rtlCol="0">
            <a:normAutofit/>
          </a:bodyPr>
          <a:lstStyle/>
          <a:p>
            <a:pPr algn="ctr" defTabSz="1015960">
              <a:spcBef>
                <a:spcPct val="20000"/>
              </a:spcBef>
              <a:buFont typeface="Arial" pitchFamily="34" charset="0"/>
              <a:buNone/>
              <a:defRPr/>
            </a:pPr>
            <a:r>
              <a:rPr lang="en-US" sz="3200" dirty="0" smtClean="0">
                <a:solidFill>
                  <a:srgbClr val="000000"/>
                </a:solidFill>
                <a:latin typeface="Trebuchet MS"/>
                <a:cs typeface="Trebuchet MS"/>
              </a:rPr>
              <a:t>multi-antenna nodes refrain from transmitting </a:t>
            </a:r>
          </a:p>
        </p:txBody>
      </p:sp>
      <p:sp>
        <p:nvSpPr>
          <p:cNvPr id="51" name="TextBox 50"/>
          <p:cNvSpPr txBox="1"/>
          <p:nvPr/>
        </p:nvSpPr>
        <p:spPr>
          <a:xfrm>
            <a:off x="2362200" y="1527326"/>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grpSp>
        <p:nvGrpSpPr>
          <p:cNvPr id="54" name="Group 53"/>
          <p:cNvGrpSpPr/>
          <p:nvPr/>
        </p:nvGrpSpPr>
        <p:grpSpPr>
          <a:xfrm>
            <a:off x="2374180" y="2598449"/>
            <a:ext cx="1052585" cy="1821151"/>
            <a:chOff x="2374180" y="2598449"/>
            <a:chExt cx="1052585" cy="1821151"/>
          </a:xfrm>
        </p:grpSpPr>
        <p:sp>
          <p:nvSpPr>
            <p:cNvPr id="49" name="TextBox 48"/>
            <p:cNvSpPr txBox="1"/>
            <p:nvPr/>
          </p:nvSpPr>
          <p:spPr>
            <a:xfrm>
              <a:off x="2383555" y="2598449"/>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53" name="TextBox 52"/>
            <p:cNvSpPr txBox="1"/>
            <p:nvPr/>
          </p:nvSpPr>
          <p:spPr>
            <a:xfrm>
              <a:off x="2374180" y="3957935"/>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spTree>
    <p:custDataLst>
      <p:tags r:id="rId1"/>
    </p:custDataLst>
    <p:extLst>
      <p:ext uri="{BB962C8B-B14F-4D97-AF65-F5344CB8AC3E}">
        <p14:creationId xmlns:p14="http://schemas.microsoft.com/office/powerpoint/2010/main" val="227542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81000" y="1524000"/>
            <a:ext cx="8534400" cy="1066800"/>
          </a:xfrm>
          <a:prstGeom prst="rect">
            <a:avLst/>
          </a:prstGeom>
        </p:spPr>
        <p:txBody>
          <a:bodyPr vert="horz" lIns="91440" tIns="45720" rIns="91440" bIns="45720" rtlCol="0" anchor="ctr">
            <a:noAutofit/>
          </a:bodyPr>
          <a:lstStyle/>
          <a:p>
            <a:pPr algn="ctr">
              <a:spcBef>
                <a:spcPct val="0"/>
              </a:spcBef>
            </a:pPr>
            <a:r>
              <a:rPr lang="en-US" sz="3000" dirty="0" smtClean="0">
                <a:solidFill>
                  <a:prstClr val="black"/>
                </a:solidFill>
                <a:latin typeface="Trebuchet MS"/>
                <a:cs typeface="Trebuchet MS"/>
              </a:rPr>
              <a:t>In 802.11, contend using carrier sense</a:t>
            </a:r>
            <a:endParaRPr lang="en-US" sz="3000" dirty="0">
              <a:solidFill>
                <a:prstClr val="black"/>
              </a:solidFill>
              <a:latin typeface="Trebuchet MS"/>
              <a:ea typeface="微軟正黑體" pitchFamily="34" charset="-120"/>
              <a:cs typeface="Trebuchet MS"/>
            </a:endParaRPr>
          </a:p>
        </p:txBody>
      </p:sp>
      <p:sp>
        <p:nvSpPr>
          <p:cNvPr id="4" name="TextBox 3"/>
          <p:cNvSpPr txBox="1"/>
          <p:nvPr/>
        </p:nvSpPr>
        <p:spPr>
          <a:xfrm>
            <a:off x="996899" y="3962400"/>
            <a:ext cx="7088674" cy="646331"/>
          </a:xfrm>
          <a:prstGeom prst="rect">
            <a:avLst/>
          </a:prstGeom>
          <a:noFill/>
        </p:spPr>
        <p:txBody>
          <a:bodyPr wrap="none" rtlCol="0">
            <a:spAutoFit/>
          </a:bodyPr>
          <a:lstStyle/>
          <a:p>
            <a:r>
              <a:rPr lang="en-US" sz="3600" b="1" dirty="0" smtClean="0">
                <a:solidFill>
                  <a:srgbClr val="C0504D"/>
                </a:solidFill>
                <a:latin typeface="Trebuchet MS"/>
                <a:cs typeface="Trebuchet MS"/>
              </a:rPr>
              <a:t>Multi-Dimensional Carrier Sense</a:t>
            </a:r>
            <a:endParaRPr lang="en-US" sz="3600" b="1" dirty="0">
              <a:solidFill>
                <a:srgbClr val="C0504D"/>
              </a:solidFill>
              <a:latin typeface="Trebuchet MS"/>
              <a:cs typeface="Trebuchet MS"/>
            </a:endParaRPr>
          </a:p>
        </p:txBody>
      </p:sp>
      <p:sp>
        <p:nvSpPr>
          <p:cNvPr id="7" name="TextBox 6"/>
          <p:cNvSpPr txBox="1"/>
          <p:nvPr/>
        </p:nvSpPr>
        <p:spPr>
          <a:xfrm>
            <a:off x="-457200" y="2590799"/>
            <a:ext cx="10058400" cy="553998"/>
          </a:xfrm>
          <a:prstGeom prst="rect">
            <a:avLst/>
          </a:prstGeom>
          <a:noFill/>
        </p:spPr>
        <p:txBody>
          <a:bodyPr wrap="square" rtlCol="0">
            <a:spAutoFit/>
          </a:bodyPr>
          <a:lstStyle/>
          <a:p>
            <a:pPr algn="ctr"/>
            <a:r>
              <a:rPr lang="en-US" sz="3000" dirty="0" smtClean="0">
                <a:solidFill>
                  <a:prstClr val="black"/>
                </a:solidFill>
                <a:latin typeface="Trebuchet MS"/>
                <a:cs typeface="Trebuchet MS"/>
              </a:rPr>
              <a:t>But, how to contend despite ongoing transmissions?</a:t>
            </a:r>
            <a:endParaRPr lang="en-US" sz="3000" dirty="0">
              <a:solidFill>
                <a:prstClr val="black"/>
              </a:solidFill>
              <a:latin typeface="Trebuchet MS"/>
              <a:cs typeface="Trebuchet MS"/>
            </a:endParaRPr>
          </a:p>
        </p:txBody>
      </p:sp>
    </p:spTree>
    <p:custDataLst>
      <p:tags r:id="rId1"/>
    </p:custDataLst>
    <p:extLst>
      <p:ext uri="{BB962C8B-B14F-4D97-AF65-F5344CB8AC3E}">
        <p14:creationId xmlns:p14="http://schemas.microsoft.com/office/powerpoint/2010/main" val="401885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7" name="Group 56"/>
          <p:cNvGrpSpPr/>
          <p:nvPr/>
        </p:nvGrpSpPr>
        <p:grpSpPr>
          <a:xfrm>
            <a:off x="5486400" y="2462065"/>
            <a:ext cx="2590800" cy="1828799"/>
            <a:chOff x="5486400" y="609601"/>
            <a:chExt cx="2590800" cy="1828799"/>
          </a:xfrm>
        </p:grpSpPr>
        <p:grpSp>
          <p:nvGrpSpPr>
            <p:cNvPr id="11" name="Group 40"/>
            <p:cNvGrpSpPr/>
            <p:nvPr/>
          </p:nvGrpSpPr>
          <p:grpSpPr>
            <a:xfrm rot="16200000">
              <a:off x="6481686" y="604917"/>
              <a:ext cx="601251" cy="610620"/>
              <a:chOff x="1981202" y="1676401"/>
              <a:chExt cx="735197" cy="823284"/>
            </a:xfrm>
          </p:grpSpPr>
          <p:cxnSp>
            <p:nvCxnSpPr>
              <p:cNvPr id="12" name="Shape 11"/>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3" name="Isosceles Triangle 12"/>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sp>
            <p:nvSpPr>
              <p:cNvPr id="14" name="Rounded Rectangle 13"/>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latin typeface="Trebuchet MS"/>
                  <a:cs typeface="Trebuchet MS"/>
                </a:endParaRPr>
              </a:p>
            </p:txBody>
          </p:sp>
        </p:grpSp>
        <p:sp>
          <p:nvSpPr>
            <p:cNvPr id="15" name="TextBox 14"/>
            <p:cNvSpPr txBox="1"/>
            <p:nvPr/>
          </p:nvSpPr>
          <p:spPr>
            <a:xfrm>
              <a:off x="5486400" y="681335"/>
              <a:ext cx="864990" cy="461665"/>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cxnSp>
          <p:nvCxnSpPr>
            <p:cNvPr id="16" name="Straight Arrow Connector 26"/>
            <p:cNvCxnSpPr/>
            <p:nvPr/>
          </p:nvCxnSpPr>
          <p:spPr>
            <a:xfrm rot="16200000">
              <a:off x="7620459" y="308028"/>
              <a:ext cx="2769" cy="910713"/>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nvGrpSpPr>
            <p:cNvPr id="17" name="Group 12"/>
            <p:cNvGrpSpPr/>
            <p:nvPr/>
          </p:nvGrpSpPr>
          <p:grpSpPr>
            <a:xfrm rot="16200000">
              <a:off x="6248515" y="1586390"/>
              <a:ext cx="1090168" cy="613851"/>
              <a:chOff x="3589776" y="1709064"/>
              <a:chExt cx="1333023" cy="827637"/>
            </a:xfrm>
          </p:grpSpPr>
          <p:sp>
            <p:nvSpPr>
              <p:cNvPr id="18"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9" name="Shape 18"/>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0"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21" name="Shape 20"/>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23" name="TextBox 22"/>
            <p:cNvSpPr txBox="1"/>
            <p:nvPr/>
          </p:nvSpPr>
          <p:spPr>
            <a:xfrm>
              <a:off x="5511108" y="1595735"/>
              <a:ext cx="695473" cy="461665"/>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cxnSp>
          <p:nvCxnSpPr>
            <p:cNvPr id="25" name="Straight Arrow Connector 26"/>
            <p:cNvCxnSpPr/>
            <p:nvPr/>
          </p:nvCxnSpPr>
          <p:spPr>
            <a:xfrm rot="16200000">
              <a:off x="7616772" y="1374829"/>
              <a:ext cx="2769" cy="910713"/>
            </a:xfrm>
            <a:prstGeom prst="straightConnector1">
              <a:avLst/>
            </a:prstGeom>
            <a:ln w="38100">
              <a:solidFill>
                <a:schemeClr val="accent3">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1048914" y="2462064"/>
            <a:ext cx="2590800" cy="601251"/>
            <a:chOff x="1048914" y="609600"/>
            <a:chExt cx="2590800" cy="601251"/>
          </a:xfrm>
        </p:grpSpPr>
        <p:grpSp>
          <p:nvGrpSpPr>
            <p:cNvPr id="26" name="Group 40"/>
            <p:cNvGrpSpPr/>
            <p:nvPr/>
          </p:nvGrpSpPr>
          <p:grpSpPr>
            <a:xfrm rot="16200000">
              <a:off x="2044200" y="604916"/>
              <a:ext cx="601251" cy="610620"/>
              <a:chOff x="1981202" y="1676401"/>
              <a:chExt cx="735197" cy="823284"/>
            </a:xfrm>
          </p:grpSpPr>
          <p:cxnSp>
            <p:nvCxnSpPr>
              <p:cNvPr id="27" name="Shape 26"/>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8" name="Isosceles Triangle 27"/>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sp>
            <p:nvSpPr>
              <p:cNvPr id="29" name="Rounded Rectangle 28"/>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latin typeface="Trebuchet MS"/>
                  <a:cs typeface="Trebuchet MS"/>
                </a:endParaRPr>
              </a:p>
            </p:txBody>
          </p:sp>
        </p:grpSp>
        <p:sp>
          <p:nvSpPr>
            <p:cNvPr id="30" name="TextBox 29"/>
            <p:cNvSpPr txBox="1"/>
            <p:nvPr/>
          </p:nvSpPr>
          <p:spPr>
            <a:xfrm>
              <a:off x="1048914" y="681334"/>
              <a:ext cx="864990" cy="461665"/>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cxnSp>
          <p:nvCxnSpPr>
            <p:cNvPr id="31" name="Straight Arrow Connector 26"/>
            <p:cNvCxnSpPr/>
            <p:nvPr/>
          </p:nvCxnSpPr>
          <p:spPr>
            <a:xfrm rot="16200000">
              <a:off x="3182973" y="308027"/>
              <a:ext cx="2769" cy="910713"/>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32" name="Group 119"/>
          <p:cNvGrpSpPr/>
          <p:nvPr/>
        </p:nvGrpSpPr>
        <p:grpSpPr>
          <a:xfrm>
            <a:off x="1351824" y="4885123"/>
            <a:ext cx="1943620" cy="929741"/>
            <a:chOff x="3882928" y="4008745"/>
            <a:chExt cx="1943620" cy="929741"/>
          </a:xfrm>
        </p:grpSpPr>
        <p:cxnSp>
          <p:nvCxnSpPr>
            <p:cNvPr id="33" name="Straight Arrow Connector 32"/>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909504" y="4918044"/>
              <a:ext cx="1917044" cy="20442"/>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a:off x="609600" y="4772516"/>
            <a:ext cx="3071103" cy="1561609"/>
            <a:chOff x="609600" y="4772516"/>
            <a:chExt cx="3071103" cy="1561609"/>
          </a:xfrm>
        </p:grpSpPr>
        <p:cxnSp>
          <p:nvCxnSpPr>
            <p:cNvPr id="36" name="Straight Connector 35"/>
            <p:cNvCxnSpPr>
              <a:stCxn id="37" idx="1"/>
            </p:cNvCxnSpPr>
            <p:nvPr/>
          </p:nvCxnSpPr>
          <p:spPr>
            <a:xfrm rot="10800000" flipV="1">
              <a:off x="1355103" y="4987959"/>
              <a:ext cx="1189400" cy="802049"/>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37" name="TextBox 36"/>
            <p:cNvSpPr txBox="1"/>
            <p:nvPr/>
          </p:nvSpPr>
          <p:spPr>
            <a:xfrm>
              <a:off x="2544503" y="4772516"/>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sp>
          <p:nvSpPr>
            <p:cNvPr id="52" name="Content Placeholder 2"/>
            <p:cNvSpPr txBox="1">
              <a:spLocks/>
            </p:cNvSpPr>
            <p:nvPr/>
          </p:nvSpPr>
          <p:spPr>
            <a:xfrm>
              <a:off x="609600" y="5738664"/>
              <a:ext cx="3071103" cy="595461"/>
            </a:xfrm>
            <a:prstGeom prst="rect">
              <a:avLst/>
            </a:prstGeom>
          </p:spPr>
          <p:txBody>
            <a:bodyPr vert="horz" lIns="91440" tIns="45720" rIns="91440" bIns="45720" rtlCol="0">
              <a:normAutofit/>
            </a:bodyPr>
            <a:lstStyle/>
            <a:p>
              <a:pPr algn="ctr">
                <a:spcBef>
                  <a:spcPts val="1200"/>
                </a:spcBef>
                <a:buFont typeface="Arial" pitchFamily="34" charset="0"/>
                <a:buNone/>
                <a:defRPr/>
              </a:pPr>
              <a:r>
                <a:rPr lang="en-US" sz="2600" dirty="0" smtClean="0">
                  <a:solidFill>
                    <a:prstClr val="black"/>
                  </a:solidFill>
                  <a:latin typeface="Trebuchet MS" pitchFamily="34" charset="0"/>
                  <a:ea typeface="MS UI Gothic" pitchFamily="34" charset="-128"/>
                  <a:cs typeface="Lucida Sans Unicode" pitchFamily="34" charset="0"/>
                </a:rPr>
                <a:t>one signal</a:t>
              </a:r>
              <a:endParaRPr lang="en-US" sz="2600" dirty="0">
                <a:solidFill>
                  <a:prstClr val="black"/>
                </a:solidFill>
                <a:latin typeface="Trebuchet MS" pitchFamily="34" charset="0"/>
                <a:ea typeface="MS UI Gothic" pitchFamily="34" charset="-128"/>
                <a:cs typeface="Lucida Sans Unicode" pitchFamily="34" charset="0"/>
              </a:endParaRPr>
            </a:p>
          </p:txBody>
        </p:sp>
      </p:grpSp>
      <p:grpSp>
        <p:nvGrpSpPr>
          <p:cNvPr id="59" name="Group 58"/>
          <p:cNvGrpSpPr/>
          <p:nvPr/>
        </p:nvGrpSpPr>
        <p:grpSpPr>
          <a:xfrm>
            <a:off x="5029200" y="4731793"/>
            <a:ext cx="3452103" cy="1897607"/>
            <a:chOff x="5029200" y="2879329"/>
            <a:chExt cx="3452103" cy="1897607"/>
          </a:xfrm>
        </p:grpSpPr>
        <p:grpSp>
          <p:nvGrpSpPr>
            <p:cNvPr id="38" name="Group 119"/>
            <p:cNvGrpSpPr/>
            <p:nvPr/>
          </p:nvGrpSpPr>
          <p:grpSpPr>
            <a:xfrm>
              <a:off x="6183461" y="2991936"/>
              <a:ext cx="1969331" cy="932861"/>
              <a:chOff x="3882928" y="4008745"/>
              <a:chExt cx="1969331" cy="932861"/>
            </a:xfrm>
          </p:grpSpPr>
          <p:cxnSp>
            <p:nvCxnSpPr>
              <p:cNvPr id="39" name="Straight Arrow Connector 38"/>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909504" y="4938486"/>
                <a:ext cx="1942755" cy="3120"/>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41" name="Group 114"/>
            <p:cNvGrpSpPr/>
            <p:nvPr/>
          </p:nvGrpSpPr>
          <p:grpSpPr>
            <a:xfrm>
              <a:off x="6186740" y="2879329"/>
              <a:ext cx="1997697" cy="1017492"/>
              <a:chOff x="4701414" y="2440076"/>
              <a:chExt cx="1997697" cy="1017492"/>
            </a:xfrm>
          </p:grpSpPr>
          <p:cxnSp>
            <p:nvCxnSpPr>
              <p:cNvPr id="42" name="Straight Connector 41"/>
              <p:cNvCxnSpPr>
                <a:stCxn id="43" idx="1"/>
              </p:cNvCxnSpPr>
              <p:nvPr/>
            </p:nvCxnSpPr>
            <p:spPr>
              <a:xfrm rot="10800000" flipV="1">
                <a:off x="4701414" y="2655519"/>
                <a:ext cx="1189400" cy="802049"/>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43" name="TextBox 42"/>
              <p:cNvSpPr txBox="1"/>
              <p:nvPr/>
            </p:nvSpPr>
            <p:spPr>
              <a:xfrm>
                <a:off x="5890814" y="2440076"/>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cxnSp>
          <p:nvCxnSpPr>
            <p:cNvPr id="44" name="Straight Connector 43"/>
            <p:cNvCxnSpPr/>
            <p:nvPr/>
          </p:nvCxnSpPr>
          <p:spPr>
            <a:xfrm>
              <a:off x="5191275" y="3350941"/>
              <a:ext cx="995465" cy="530014"/>
            </a:xfrm>
            <a:prstGeom prst="line">
              <a:avLst/>
            </a:prstGeom>
            <a:ln w="63500">
              <a:solidFill>
                <a:schemeClr val="accent3">
                  <a:lumMod val="75000"/>
                </a:schemeClr>
              </a:solidFill>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48" name="TextBox 47"/>
            <p:cNvSpPr txBox="1"/>
            <p:nvPr/>
          </p:nvSpPr>
          <p:spPr>
            <a:xfrm>
              <a:off x="5029200" y="2904662"/>
              <a:ext cx="695473" cy="461665"/>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53" name="Content Placeholder 2"/>
            <p:cNvSpPr txBox="1">
              <a:spLocks/>
            </p:cNvSpPr>
            <p:nvPr/>
          </p:nvSpPr>
          <p:spPr>
            <a:xfrm>
              <a:off x="5410200" y="3886200"/>
              <a:ext cx="3071103" cy="890736"/>
            </a:xfrm>
            <a:prstGeom prst="rect">
              <a:avLst/>
            </a:prstGeom>
          </p:spPr>
          <p:txBody>
            <a:bodyPr vert="horz" lIns="91440" tIns="45720" rIns="91440" bIns="45720" rtlCol="0">
              <a:normAutofit/>
            </a:bodyPr>
            <a:lstStyle/>
            <a:p>
              <a:pPr algn="ctr">
                <a:spcBef>
                  <a:spcPts val="1200"/>
                </a:spcBef>
                <a:buFont typeface="Arial" pitchFamily="34" charset="0"/>
                <a:buNone/>
                <a:defRPr/>
              </a:pPr>
              <a:r>
                <a:rPr lang="en-US" sz="2600" dirty="0" smtClean="0">
                  <a:solidFill>
                    <a:prstClr val="black"/>
                  </a:solidFill>
                  <a:latin typeface="Trebuchet MS" pitchFamily="34" charset="0"/>
                  <a:ea typeface="MS UI Gothic" pitchFamily="34" charset="-128"/>
                  <a:cs typeface="Lucida Sans Unicode" pitchFamily="34" charset="0"/>
                </a:rPr>
                <a:t>two signals</a:t>
              </a:r>
              <a:endParaRPr lang="en-US" sz="2600" dirty="0">
                <a:solidFill>
                  <a:prstClr val="black"/>
                </a:solidFill>
                <a:latin typeface="Trebuchet MS" pitchFamily="34" charset="0"/>
                <a:ea typeface="MS UI Gothic" pitchFamily="34" charset="-128"/>
                <a:cs typeface="Lucida Sans Unicode" pitchFamily="34" charset="0"/>
              </a:endParaRPr>
            </a:p>
          </p:txBody>
        </p:sp>
      </p:grpSp>
      <p:cxnSp>
        <p:nvCxnSpPr>
          <p:cNvPr id="55" name="Straight Connector 54"/>
          <p:cNvCxnSpPr/>
          <p:nvPr/>
        </p:nvCxnSpPr>
        <p:spPr>
          <a:xfrm rot="5400000">
            <a:off x="2509838" y="4524227"/>
            <a:ext cx="4124324"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Content Placeholder 2"/>
          <p:cNvSpPr txBox="1">
            <a:spLocks/>
          </p:cNvSpPr>
          <p:nvPr/>
        </p:nvSpPr>
        <p:spPr>
          <a:xfrm>
            <a:off x="-76200" y="709464"/>
            <a:ext cx="7086813" cy="1119336"/>
          </a:xfrm>
          <a:prstGeom prst="rect">
            <a:avLst/>
          </a:prstGeom>
        </p:spPr>
        <p:txBody>
          <a:bodyPr vert="horz" lIns="91440" tIns="45720" rIns="91440" bIns="45720" rtlCol="0">
            <a:normAutofit/>
          </a:bodyPr>
          <a:lstStyle/>
          <a:p>
            <a:pPr algn="ctr">
              <a:spcBef>
                <a:spcPts val="1200"/>
              </a:spcBef>
              <a:buFont typeface="Arial" pitchFamily="34" charset="0"/>
              <a:buNone/>
              <a:defRPr/>
            </a:pPr>
            <a:r>
              <a:rPr lang="en-US" sz="2600" dirty="0" smtClean="0">
                <a:solidFill>
                  <a:prstClr val="black"/>
                </a:solidFill>
                <a:latin typeface="Trebuchet MS" pitchFamily="34" charset="0"/>
                <a:ea typeface="MS UI Gothic" pitchFamily="34" charset="-128"/>
                <a:cs typeface="Lucida Sans Unicode" pitchFamily="34" charset="0"/>
              </a:rPr>
              <a:t>Say that Ben is performing carrier sense</a:t>
            </a:r>
            <a:endParaRPr lang="en-US" sz="2600" dirty="0">
              <a:solidFill>
                <a:prstClr val="black"/>
              </a:solidFill>
              <a:latin typeface="Trebuchet MS" pitchFamily="34" charset="0"/>
              <a:ea typeface="MS UI Gothic" pitchFamily="34" charset="-128"/>
              <a:cs typeface="Lucida Sans Unicode" pitchFamily="34" charset="0"/>
            </a:endParaRPr>
          </a:p>
        </p:txBody>
      </p:sp>
      <p:grpSp>
        <p:nvGrpSpPr>
          <p:cNvPr id="46" name="Group 12"/>
          <p:cNvGrpSpPr/>
          <p:nvPr/>
        </p:nvGrpSpPr>
        <p:grpSpPr>
          <a:xfrm rot="16200000">
            <a:off x="6848442" y="828855"/>
            <a:ext cx="1090168" cy="613851"/>
            <a:chOff x="3589776" y="1709064"/>
            <a:chExt cx="1333023" cy="827637"/>
          </a:xfrm>
        </p:grpSpPr>
        <p:sp>
          <p:nvSpPr>
            <p:cNvPr id="47" name="Isosceles Triangle 13"/>
            <p:cNvSpPr/>
            <p:nvPr/>
          </p:nvSpPr>
          <p:spPr>
            <a:xfrm rot="16200000">
              <a:off x="4605244" y="2362843"/>
              <a:ext cx="206567" cy="141149"/>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49" name="Shape 48"/>
            <p:cNvCxnSpPr/>
            <p:nvPr/>
          </p:nvCxnSpPr>
          <p:spPr>
            <a:xfrm rot="16200000" flipH="1">
              <a:off x="3508390" y="2003589"/>
              <a:ext cx="720000" cy="130949"/>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50" name="Isosceles Triangle 15"/>
            <p:cNvSpPr/>
            <p:nvPr/>
          </p:nvSpPr>
          <p:spPr>
            <a:xfrm rot="16200000">
              <a:off x="3901155" y="2358491"/>
              <a:ext cx="206567" cy="141149"/>
            </a:xfrm>
            <a:prstGeom prst="triangle">
              <a:avLst/>
            </a:prstGeom>
            <a:ln w="254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51" name="Shape 50"/>
            <p:cNvCxnSpPr/>
            <p:nvPr/>
          </p:nvCxnSpPr>
          <p:spPr>
            <a:xfrm rot="16200000" flipH="1">
              <a:off x="4212478" y="2003589"/>
              <a:ext cx="720000" cy="130949"/>
            </a:xfrm>
            <a:prstGeom prst="bentConnector2">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rot="5400000">
              <a:off x="4065868" y="1371255"/>
              <a:ext cx="380839" cy="1333023"/>
            </a:xfrm>
            <a:prstGeom prst="roundRect">
              <a:avLst/>
            </a:prstGeom>
            <a:ln w="254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61" name="TextBox 60"/>
          <p:cNvSpPr txBox="1"/>
          <p:nvPr/>
        </p:nvSpPr>
        <p:spPr>
          <a:xfrm>
            <a:off x="7762727" y="478631"/>
            <a:ext cx="694872" cy="461665"/>
          </a:xfrm>
          <a:prstGeom prst="rect">
            <a:avLst/>
          </a:prstGeom>
          <a:noFill/>
        </p:spPr>
        <p:txBody>
          <a:bodyPr wrap="none" rtlCol="0">
            <a:spAutoFit/>
          </a:bodyPr>
          <a:lstStyle/>
          <a:p>
            <a:r>
              <a:rPr lang="en-US" sz="2400" dirty="0" smtClean="0">
                <a:solidFill>
                  <a:prstClr val="black"/>
                </a:solidFill>
                <a:latin typeface="Trebuchet MS"/>
                <a:cs typeface="Trebuchet MS"/>
              </a:rPr>
              <a:t>Ben</a:t>
            </a:r>
            <a:endParaRPr lang="en-US" sz="2400" dirty="0">
              <a:solidFill>
                <a:prstClr val="black"/>
              </a:solidFill>
              <a:latin typeface="Trebuchet MS"/>
              <a:cs typeface="Trebuchet MS"/>
            </a:endParaRPr>
          </a:p>
        </p:txBody>
      </p:sp>
      <p:sp>
        <p:nvSpPr>
          <p:cNvPr id="58" name="Rounded Rectangle 57"/>
          <p:cNvSpPr/>
          <p:nvPr/>
        </p:nvSpPr>
        <p:spPr>
          <a:xfrm>
            <a:off x="321892" y="2362200"/>
            <a:ext cx="8498628" cy="1928664"/>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cs typeface="Trebuchet MS"/>
              </a:rPr>
              <a:t>Distinguishable using simple linear algebra </a:t>
            </a:r>
          </a:p>
        </p:txBody>
      </p:sp>
    </p:spTree>
    <p:extLst>
      <p:ext uri="{BB962C8B-B14F-4D97-AF65-F5344CB8AC3E}">
        <p14:creationId xmlns:p14="http://schemas.microsoft.com/office/powerpoint/2010/main" val="573032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8" y="0"/>
            <a:ext cx="9123312" cy="1124744"/>
          </a:xfrm>
        </p:spPr>
        <p:txBody>
          <a:bodyPr>
            <a:normAutofit/>
          </a:bodyPr>
          <a:lstStyle/>
          <a:p>
            <a:r>
              <a:rPr lang="en-US" sz="4000" dirty="0" smtClean="0"/>
              <a:t>Multi-Dimensional Carrier Sense</a:t>
            </a:r>
            <a:endParaRPr lang="en-US" sz="4000" dirty="0"/>
          </a:p>
        </p:txBody>
      </p:sp>
      <p:grpSp>
        <p:nvGrpSpPr>
          <p:cNvPr id="63" name="Group 40"/>
          <p:cNvGrpSpPr/>
          <p:nvPr/>
        </p:nvGrpSpPr>
        <p:grpSpPr>
          <a:xfrm rot="16200000">
            <a:off x="995286" y="1290717"/>
            <a:ext cx="601251" cy="610620"/>
            <a:chOff x="1981202" y="1676401"/>
            <a:chExt cx="735197" cy="823284"/>
          </a:xfrm>
        </p:grpSpPr>
        <p:cxnSp>
          <p:nvCxnSpPr>
            <p:cNvPr id="64" name="Shape 63"/>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65" name="Isosceles Triangle 64"/>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sp>
          <p:nvSpPr>
            <p:cNvPr id="66" name="Rounded Rectangle 65"/>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latin typeface="Trebuchet MS"/>
                <a:cs typeface="Trebuchet MS"/>
              </a:endParaRPr>
            </a:p>
          </p:txBody>
        </p:sp>
      </p:grpSp>
      <p:sp>
        <p:nvSpPr>
          <p:cNvPr id="67" name="TextBox 66"/>
          <p:cNvSpPr txBox="1"/>
          <p:nvPr/>
        </p:nvSpPr>
        <p:spPr>
          <a:xfrm>
            <a:off x="304800" y="990600"/>
            <a:ext cx="864990" cy="461665"/>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cxnSp>
        <p:nvCxnSpPr>
          <p:cNvPr id="68" name="Straight Arrow Connector 26"/>
          <p:cNvCxnSpPr/>
          <p:nvPr/>
        </p:nvCxnSpPr>
        <p:spPr>
          <a:xfrm rot="16200000">
            <a:off x="2134059" y="993828"/>
            <a:ext cx="2769" cy="910713"/>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nvGrpSpPr>
          <p:cNvPr id="69" name="Group 12"/>
          <p:cNvGrpSpPr/>
          <p:nvPr/>
        </p:nvGrpSpPr>
        <p:grpSpPr>
          <a:xfrm rot="16200000">
            <a:off x="2352642" y="2505255"/>
            <a:ext cx="1090168" cy="613851"/>
            <a:chOff x="3589776" y="1709064"/>
            <a:chExt cx="1333023" cy="827637"/>
          </a:xfrm>
        </p:grpSpPr>
        <p:sp>
          <p:nvSpPr>
            <p:cNvPr id="70"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71" name="Shape 70"/>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2"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78" name="Shape 77"/>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84" name="Rounded Rectangle 8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85" name="TextBox 84"/>
          <p:cNvSpPr txBox="1"/>
          <p:nvPr/>
        </p:nvSpPr>
        <p:spPr>
          <a:xfrm>
            <a:off x="2504927" y="1828800"/>
            <a:ext cx="695473" cy="461665"/>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86" name="Rounded Rectangular Callout 85"/>
          <p:cNvSpPr/>
          <p:nvPr/>
        </p:nvSpPr>
        <p:spPr>
          <a:xfrm>
            <a:off x="674228" y="2503401"/>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Contend</a:t>
            </a:r>
            <a:endParaRPr lang="en-US" sz="2400" dirty="0">
              <a:solidFill>
                <a:srgbClr val="9BBB59">
                  <a:lumMod val="50000"/>
                </a:srgbClr>
              </a:solidFill>
              <a:latin typeface="Trebuchet MS"/>
              <a:cs typeface="Trebuchet MS"/>
            </a:endParaRPr>
          </a:p>
        </p:txBody>
      </p:sp>
      <p:grpSp>
        <p:nvGrpSpPr>
          <p:cNvPr id="93" name="Group 12"/>
          <p:cNvGrpSpPr/>
          <p:nvPr/>
        </p:nvGrpSpPr>
        <p:grpSpPr>
          <a:xfrm rot="16200000">
            <a:off x="2362315" y="4410255"/>
            <a:ext cx="1090168" cy="613851"/>
            <a:chOff x="3589776" y="1709064"/>
            <a:chExt cx="1333023" cy="827637"/>
          </a:xfrm>
        </p:grpSpPr>
        <p:sp>
          <p:nvSpPr>
            <p:cNvPr id="95"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96" name="Shape 95"/>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7"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98" name="Shape 97"/>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9" name="Rounded Rectangle 98"/>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100" name="TextBox 99"/>
          <p:cNvSpPr txBox="1"/>
          <p:nvPr/>
        </p:nvSpPr>
        <p:spPr>
          <a:xfrm>
            <a:off x="2514600" y="3733800"/>
            <a:ext cx="694872" cy="461665"/>
          </a:xfrm>
          <a:prstGeom prst="rect">
            <a:avLst/>
          </a:prstGeom>
          <a:noFill/>
        </p:spPr>
        <p:txBody>
          <a:bodyPr wrap="none" rtlCol="0">
            <a:spAutoFit/>
          </a:bodyPr>
          <a:lstStyle/>
          <a:p>
            <a:r>
              <a:rPr lang="en-US" sz="2400" dirty="0" smtClean="0">
                <a:solidFill>
                  <a:prstClr val="black"/>
                </a:solidFill>
                <a:latin typeface="Trebuchet MS"/>
                <a:cs typeface="Trebuchet MS"/>
              </a:rPr>
              <a:t>Ben</a:t>
            </a:r>
            <a:endParaRPr lang="en-US" sz="2400" dirty="0">
              <a:solidFill>
                <a:prstClr val="black"/>
              </a:solidFill>
              <a:latin typeface="Trebuchet MS"/>
              <a:cs typeface="Trebuchet MS"/>
            </a:endParaRPr>
          </a:p>
        </p:txBody>
      </p:sp>
      <p:grpSp>
        <p:nvGrpSpPr>
          <p:cNvPr id="101" name="Group 114"/>
          <p:cNvGrpSpPr/>
          <p:nvPr/>
        </p:nvGrpSpPr>
        <p:grpSpPr>
          <a:xfrm>
            <a:off x="3810000" y="4038600"/>
            <a:ext cx="1073452" cy="1088697"/>
            <a:chOff x="3627963" y="2368873"/>
            <a:chExt cx="1073452" cy="1088697"/>
          </a:xfrm>
        </p:grpSpPr>
        <p:cxnSp>
          <p:nvCxnSpPr>
            <p:cNvPr id="102" name="Straight Connector 101"/>
            <p:cNvCxnSpPr/>
            <p:nvPr/>
          </p:nvCxnSpPr>
          <p:spPr>
            <a:xfrm rot="16200000" flipH="1">
              <a:off x="4057019" y="2813175"/>
              <a:ext cx="1025795" cy="262996"/>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103" name="TextBox 102"/>
            <p:cNvSpPr txBox="1"/>
            <p:nvPr/>
          </p:nvSpPr>
          <p:spPr>
            <a:xfrm>
              <a:off x="3627963" y="2368873"/>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grpSp>
        <p:nvGrpSpPr>
          <p:cNvPr id="104" name="Group 119"/>
          <p:cNvGrpSpPr/>
          <p:nvPr/>
        </p:nvGrpSpPr>
        <p:grpSpPr>
          <a:xfrm>
            <a:off x="4880172" y="4222410"/>
            <a:ext cx="1963107" cy="959191"/>
            <a:chOff x="3882928" y="4008745"/>
            <a:chExt cx="1963107" cy="959191"/>
          </a:xfrm>
        </p:grpSpPr>
        <p:cxnSp>
          <p:nvCxnSpPr>
            <p:cNvPr id="105" name="Straight Arrow Connector 104"/>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3909504" y="4966413"/>
              <a:ext cx="1936531" cy="15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sp>
        <p:nvSpPr>
          <p:cNvPr id="113" name="Rounded Rectangular Callout 112"/>
          <p:cNvSpPr/>
          <p:nvPr/>
        </p:nvSpPr>
        <p:spPr>
          <a:xfrm>
            <a:off x="673207" y="4343400"/>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Contend</a:t>
            </a:r>
            <a:endParaRPr lang="en-US" sz="2400" dirty="0">
              <a:solidFill>
                <a:srgbClr val="9BBB59">
                  <a:lumMod val="50000"/>
                </a:srgbClr>
              </a:solidFill>
              <a:latin typeface="Trebuchet MS"/>
              <a:cs typeface="Trebuchet MS"/>
            </a:endParaRPr>
          </a:p>
        </p:txBody>
      </p:sp>
      <p:grpSp>
        <p:nvGrpSpPr>
          <p:cNvPr id="114" name="Group 119"/>
          <p:cNvGrpSpPr/>
          <p:nvPr/>
        </p:nvGrpSpPr>
        <p:grpSpPr>
          <a:xfrm>
            <a:off x="4880172" y="2288862"/>
            <a:ext cx="1969365" cy="929740"/>
            <a:chOff x="3882928" y="4008745"/>
            <a:chExt cx="1969365" cy="929740"/>
          </a:xfrm>
        </p:grpSpPr>
        <p:cxnSp>
          <p:nvCxnSpPr>
            <p:cNvPr id="121" name="Straight Arrow Connector 120"/>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V="1">
              <a:off x="3909504" y="4897762"/>
              <a:ext cx="1942789" cy="407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124" name="Group 114"/>
          <p:cNvGrpSpPr/>
          <p:nvPr/>
        </p:nvGrpSpPr>
        <p:grpSpPr>
          <a:xfrm>
            <a:off x="4883451" y="2176255"/>
            <a:ext cx="1997697" cy="1017492"/>
            <a:chOff x="4701414" y="2440076"/>
            <a:chExt cx="1997697" cy="1017492"/>
          </a:xfrm>
        </p:grpSpPr>
        <p:cxnSp>
          <p:nvCxnSpPr>
            <p:cNvPr id="125" name="Straight Connector 124"/>
            <p:cNvCxnSpPr>
              <a:stCxn id="126" idx="1"/>
            </p:cNvCxnSpPr>
            <p:nvPr/>
          </p:nvCxnSpPr>
          <p:spPr>
            <a:xfrm rot="10800000" flipV="1">
              <a:off x="4701414" y="2655519"/>
              <a:ext cx="1189400" cy="802049"/>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126" name="TextBox 125"/>
            <p:cNvSpPr txBox="1"/>
            <p:nvPr/>
          </p:nvSpPr>
          <p:spPr>
            <a:xfrm>
              <a:off x="5890814" y="2440076"/>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sp>
        <p:nvSpPr>
          <p:cNvPr id="37" name="Content Placeholder 34"/>
          <p:cNvSpPr>
            <a:spLocks noGrp="1"/>
          </p:cNvSpPr>
          <p:nvPr>
            <p:ph idx="1"/>
          </p:nvPr>
        </p:nvSpPr>
        <p:spPr>
          <a:xfrm>
            <a:off x="-34968" y="5359681"/>
            <a:ext cx="9178968" cy="736319"/>
          </a:xfrm>
        </p:spPr>
        <p:txBody>
          <a:bodyPr>
            <a:noAutofit/>
          </a:bodyPr>
          <a:lstStyle/>
          <a:p>
            <a:pPr marL="0" indent="0" algn="ctr">
              <a:lnSpc>
                <a:spcPct val="120000"/>
              </a:lnSpc>
              <a:buNone/>
            </a:pPr>
            <a:r>
              <a:rPr lang="en-US" dirty="0" smtClean="0">
                <a:latin typeface="Trebuchet MS"/>
                <a:cs typeface="Trebuchet MS"/>
              </a:rPr>
              <a:t>Bob and Ben contend for a second concurrent transmission</a:t>
            </a:r>
          </a:p>
        </p:txBody>
      </p:sp>
    </p:spTree>
    <p:custDataLst>
      <p:tags r:id="rId1"/>
    </p:custDataLst>
    <p:extLst>
      <p:ext uri="{BB962C8B-B14F-4D97-AF65-F5344CB8AC3E}">
        <p14:creationId xmlns:p14="http://schemas.microsoft.com/office/powerpoint/2010/main" val="38025545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7">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13" grpId="0" animBg="1"/>
      <p:bldP spid="37" grpId="0" build="p"/>
      <p:bldP spid="37"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8" y="0"/>
            <a:ext cx="9123312" cy="1124744"/>
          </a:xfrm>
        </p:spPr>
        <p:txBody>
          <a:bodyPr>
            <a:normAutofit/>
          </a:bodyPr>
          <a:lstStyle/>
          <a:p>
            <a:r>
              <a:rPr lang="en-US" sz="4000" dirty="0" smtClean="0"/>
              <a:t>Multi-Dimensional Carrier Sense</a:t>
            </a:r>
            <a:endParaRPr lang="en-US" sz="4000" dirty="0"/>
          </a:p>
        </p:txBody>
      </p:sp>
      <p:grpSp>
        <p:nvGrpSpPr>
          <p:cNvPr id="66" name="Group 40"/>
          <p:cNvGrpSpPr/>
          <p:nvPr/>
        </p:nvGrpSpPr>
        <p:grpSpPr>
          <a:xfrm rot="16200000">
            <a:off x="995286" y="1290717"/>
            <a:ext cx="601251" cy="610620"/>
            <a:chOff x="1981202" y="1676401"/>
            <a:chExt cx="735197" cy="823284"/>
          </a:xfrm>
        </p:grpSpPr>
        <p:cxnSp>
          <p:nvCxnSpPr>
            <p:cNvPr id="67" name="Shape 66"/>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84" name="Isosceles Triangle 83"/>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sp>
          <p:nvSpPr>
            <p:cNvPr id="85" name="Rounded Rectangle 84"/>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latin typeface="Trebuchet MS"/>
                <a:cs typeface="Trebuchet MS"/>
              </a:endParaRPr>
            </a:p>
          </p:txBody>
        </p:sp>
      </p:grpSp>
      <p:sp>
        <p:nvSpPr>
          <p:cNvPr id="86" name="TextBox 85"/>
          <p:cNvSpPr txBox="1"/>
          <p:nvPr/>
        </p:nvSpPr>
        <p:spPr>
          <a:xfrm>
            <a:off x="304800" y="990600"/>
            <a:ext cx="864990" cy="461665"/>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cxnSp>
        <p:nvCxnSpPr>
          <p:cNvPr id="87" name="Straight Arrow Connector 26"/>
          <p:cNvCxnSpPr/>
          <p:nvPr/>
        </p:nvCxnSpPr>
        <p:spPr>
          <a:xfrm rot="16200000">
            <a:off x="2134059" y="993828"/>
            <a:ext cx="2769" cy="910713"/>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nvGrpSpPr>
          <p:cNvPr id="90" name="Group 12"/>
          <p:cNvGrpSpPr/>
          <p:nvPr/>
        </p:nvGrpSpPr>
        <p:grpSpPr>
          <a:xfrm rot="16200000">
            <a:off x="2352642" y="2505255"/>
            <a:ext cx="1090168" cy="613851"/>
            <a:chOff x="3589776" y="1709064"/>
            <a:chExt cx="1333023" cy="827637"/>
          </a:xfrm>
        </p:grpSpPr>
        <p:sp>
          <p:nvSpPr>
            <p:cNvPr id="91"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92" name="Shape 91"/>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3"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95" name="Shape 94"/>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96" name="Rounded Rectangle 95"/>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97" name="TextBox 96"/>
          <p:cNvSpPr txBox="1"/>
          <p:nvPr/>
        </p:nvSpPr>
        <p:spPr>
          <a:xfrm>
            <a:off x="2504927" y="1828800"/>
            <a:ext cx="695473" cy="461665"/>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grpSp>
        <p:nvGrpSpPr>
          <p:cNvPr id="105" name="Group 12"/>
          <p:cNvGrpSpPr/>
          <p:nvPr/>
        </p:nvGrpSpPr>
        <p:grpSpPr>
          <a:xfrm rot="16200000">
            <a:off x="2362315" y="4410255"/>
            <a:ext cx="1090168" cy="613851"/>
            <a:chOff x="3589776" y="1709064"/>
            <a:chExt cx="1333023" cy="827637"/>
          </a:xfrm>
        </p:grpSpPr>
        <p:sp>
          <p:nvSpPr>
            <p:cNvPr id="106"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07" name="Shape 106"/>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0"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13" name="Shape 112"/>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4" name="Rounded Rectangle 113"/>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121" name="TextBox 120"/>
          <p:cNvSpPr txBox="1"/>
          <p:nvPr/>
        </p:nvSpPr>
        <p:spPr>
          <a:xfrm>
            <a:off x="2514600" y="3733800"/>
            <a:ext cx="694872" cy="461665"/>
          </a:xfrm>
          <a:prstGeom prst="rect">
            <a:avLst/>
          </a:prstGeom>
          <a:noFill/>
        </p:spPr>
        <p:txBody>
          <a:bodyPr wrap="none" rtlCol="0">
            <a:spAutoFit/>
          </a:bodyPr>
          <a:lstStyle/>
          <a:p>
            <a:r>
              <a:rPr lang="en-US" sz="2400" dirty="0" smtClean="0">
                <a:solidFill>
                  <a:prstClr val="black"/>
                </a:solidFill>
                <a:latin typeface="Trebuchet MS"/>
                <a:cs typeface="Trebuchet MS"/>
              </a:rPr>
              <a:t>Ben</a:t>
            </a:r>
            <a:endParaRPr lang="en-US" sz="2400" dirty="0">
              <a:solidFill>
                <a:prstClr val="black"/>
              </a:solidFill>
              <a:latin typeface="Trebuchet MS"/>
              <a:cs typeface="Trebuchet MS"/>
            </a:endParaRPr>
          </a:p>
        </p:txBody>
      </p:sp>
      <p:grpSp>
        <p:nvGrpSpPr>
          <p:cNvPr id="122" name="Group 114"/>
          <p:cNvGrpSpPr/>
          <p:nvPr/>
        </p:nvGrpSpPr>
        <p:grpSpPr>
          <a:xfrm>
            <a:off x="3810000" y="4038600"/>
            <a:ext cx="1073452" cy="1088697"/>
            <a:chOff x="3627963" y="2368873"/>
            <a:chExt cx="1073452" cy="1088697"/>
          </a:xfrm>
        </p:grpSpPr>
        <p:cxnSp>
          <p:nvCxnSpPr>
            <p:cNvPr id="123" name="Straight Connector 122"/>
            <p:cNvCxnSpPr/>
            <p:nvPr/>
          </p:nvCxnSpPr>
          <p:spPr>
            <a:xfrm rot="16200000" flipH="1">
              <a:off x="4057019" y="2813175"/>
              <a:ext cx="1025795" cy="262996"/>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124" name="TextBox 123"/>
            <p:cNvSpPr txBox="1"/>
            <p:nvPr/>
          </p:nvSpPr>
          <p:spPr>
            <a:xfrm>
              <a:off x="3627963" y="2368873"/>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grpSp>
        <p:nvGrpSpPr>
          <p:cNvPr id="125" name="Group 119"/>
          <p:cNvGrpSpPr/>
          <p:nvPr/>
        </p:nvGrpSpPr>
        <p:grpSpPr>
          <a:xfrm>
            <a:off x="4880172" y="4222410"/>
            <a:ext cx="1963107" cy="959191"/>
            <a:chOff x="3882928" y="4008745"/>
            <a:chExt cx="1963107" cy="959191"/>
          </a:xfrm>
        </p:grpSpPr>
        <p:cxnSp>
          <p:nvCxnSpPr>
            <p:cNvPr id="126" name="Straight Arrow Connector 125"/>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909504" y="4966413"/>
              <a:ext cx="1936531" cy="15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sp>
        <p:nvSpPr>
          <p:cNvPr id="128" name="Content Placeholder 34"/>
          <p:cNvSpPr>
            <a:spLocks noGrp="1"/>
          </p:cNvSpPr>
          <p:nvPr>
            <p:ph idx="1"/>
          </p:nvPr>
        </p:nvSpPr>
        <p:spPr>
          <a:xfrm>
            <a:off x="-34968" y="5359681"/>
            <a:ext cx="9178968" cy="736319"/>
          </a:xfrm>
        </p:spPr>
        <p:txBody>
          <a:bodyPr>
            <a:noAutofit/>
          </a:bodyPr>
          <a:lstStyle/>
          <a:p>
            <a:pPr marL="0" indent="0" algn="ctr">
              <a:lnSpc>
                <a:spcPct val="120000"/>
              </a:lnSpc>
              <a:buNone/>
            </a:pPr>
            <a:r>
              <a:rPr lang="en-US" dirty="0" smtClean="0">
                <a:solidFill>
                  <a:srgbClr val="C00000"/>
                </a:solidFill>
                <a:latin typeface="Trebuchet MS"/>
                <a:cs typeface="Trebuchet MS"/>
              </a:rPr>
              <a:t>Project orthogonal to Alice’s signal</a:t>
            </a:r>
          </a:p>
        </p:txBody>
      </p:sp>
      <p:grpSp>
        <p:nvGrpSpPr>
          <p:cNvPr id="134" name="Group 119"/>
          <p:cNvGrpSpPr/>
          <p:nvPr/>
        </p:nvGrpSpPr>
        <p:grpSpPr>
          <a:xfrm>
            <a:off x="4880172" y="2288862"/>
            <a:ext cx="1969365" cy="929740"/>
            <a:chOff x="3882928" y="4008745"/>
            <a:chExt cx="1969365" cy="929740"/>
          </a:xfrm>
        </p:grpSpPr>
        <p:cxnSp>
          <p:nvCxnSpPr>
            <p:cNvPr id="135" name="Straight Arrow Connector 134"/>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3909504" y="4897762"/>
              <a:ext cx="1942789" cy="407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137" name="Group 114"/>
          <p:cNvGrpSpPr/>
          <p:nvPr/>
        </p:nvGrpSpPr>
        <p:grpSpPr>
          <a:xfrm>
            <a:off x="4883451" y="2176255"/>
            <a:ext cx="1997697" cy="1017492"/>
            <a:chOff x="4701414" y="2440076"/>
            <a:chExt cx="1997697" cy="1017492"/>
          </a:xfrm>
        </p:grpSpPr>
        <p:cxnSp>
          <p:nvCxnSpPr>
            <p:cNvPr id="138" name="Straight Connector 137"/>
            <p:cNvCxnSpPr>
              <a:stCxn id="139" idx="1"/>
            </p:cNvCxnSpPr>
            <p:nvPr/>
          </p:nvCxnSpPr>
          <p:spPr>
            <a:xfrm rot="10800000" flipV="1">
              <a:off x="4701414" y="2655519"/>
              <a:ext cx="1189400" cy="802049"/>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139" name="TextBox 138"/>
            <p:cNvSpPr txBox="1"/>
            <p:nvPr/>
          </p:nvSpPr>
          <p:spPr>
            <a:xfrm>
              <a:off x="5890814" y="2440076"/>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sp>
        <p:nvSpPr>
          <p:cNvPr id="38" name="Rounded Rectangular Callout 37"/>
          <p:cNvSpPr/>
          <p:nvPr/>
        </p:nvSpPr>
        <p:spPr>
          <a:xfrm>
            <a:off x="674228" y="2503401"/>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Contend</a:t>
            </a:r>
            <a:endParaRPr lang="en-US" sz="2400" dirty="0">
              <a:solidFill>
                <a:srgbClr val="9BBB59">
                  <a:lumMod val="50000"/>
                </a:srgbClr>
              </a:solidFill>
              <a:latin typeface="Trebuchet MS"/>
              <a:cs typeface="Trebuchet MS"/>
            </a:endParaRPr>
          </a:p>
        </p:txBody>
      </p:sp>
      <p:sp>
        <p:nvSpPr>
          <p:cNvPr id="39" name="Rounded Rectangular Callout 38"/>
          <p:cNvSpPr/>
          <p:nvPr/>
        </p:nvSpPr>
        <p:spPr>
          <a:xfrm>
            <a:off x="673207" y="4343400"/>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Contend</a:t>
            </a:r>
            <a:endParaRPr lang="en-US" sz="2400" dirty="0">
              <a:solidFill>
                <a:srgbClr val="9BBB59">
                  <a:lumMod val="50000"/>
                </a:srgbClr>
              </a:solidFill>
              <a:latin typeface="Trebuchet MS"/>
              <a:cs typeface="Trebuchet MS"/>
            </a:endParaRPr>
          </a:p>
        </p:txBody>
      </p:sp>
    </p:spTree>
    <p:extLst>
      <p:ext uri="{BB962C8B-B14F-4D97-AF65-F5344CB8AC3E}">
        <p14:creationId xmlns:p14="http://schemas.microsoft.com/office/powerpoint/2010/main" val="196935083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8" y="0"/>
            <a:ext cx="9123312" cy="1124744"/>
          </a:xfrm>
        </p:spPr>
        <p:txBody>
          <a:bodyPr>
            <a:normAutofit/>
          </a:bodyPr>
          <a:lstStyle/>
          <a:p>
            <a:r>
              <a:rPr lang="en-US" dirty="0" smtClean="0"/>
              <a:t>Multi-Dimensional Carrier Sense</a:t>
            </a:r>
            <a:endParaRPr lang="en-US" sz="4000" dirty="0"/>
          </a:p>
        </p:txBody>
      </p:sp>
      <p:grpSp>
        <p:nvGrpSpPr>
          <p:cNvPr id="95" name="Group 40"/>
          <p:cNvGrpSpPr/>
          <p:nvPr/>
        </p:nvGrpSpPr>
        <p:grpSpPr>
          <a:xfrm rot="16200000">
            <a:off x="995286" y="1290717"/>
            <a:ext cx="601251" cy="610620"/>
            <a:chOff x="1981202" y="1676401"/>
            <a:chExt cx="735197" cy="823284"/>
          </a:xfrm>
        </p:grpSpPr>
        <p:cxnSp>
          <p:nvCxnSpPr>
            <p:cNvPr id="97" name="Shape 96"/>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98" name="Isosceles Triangle 97"/>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sp>
          <p:nvSpPr>
            <p:cNvPr id="99" name="Rounded Rectangle 98"/>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latin typeface="Trebuchet MS"/>
                <a:cs typeface="Trebuchet MS"/>
              </a:endParaRPr>
            </a:p>
          </p:txBody>
        </p:sp>
      </p:grpSp>
      <p:sp>
        <p:nvSpPr>
          <p:cNvPr id="100" name="TextBox 99"/>
          <p:cNvSpPr txBox="1"/>
          <p:nvPr/>
        </p:nvSpPr>
        <p:spPr>
          <a:xfrm>
            <a:off x="304800" y="990600"/>
            <a:ext cx="864990" cy="461665"/>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cxnSp>
        <p:nvCxnSpPr>
          <p:cNvPr id="101" name="Straight Arrow Connector 26"/>
          <p:cNvCxnSpPr/>
          <p:nvPr/>
        </p:nvCxnSpPr>
        <p:spPr>
          <a:xfrm rot="16200000">
            <a:off x="2134059" y="993828"/>
            <a:ext cx="2769" cy="910713"/>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nvGrpSpPr>
          <p:cNvPr id="113" name="Group 12"/>
          <p:cNvGrpSpPr/>
          <p:nvPr/>
        </p:nvGrpSpPr>
        <p:grpSpPr>
          <a:xfrm rot="16200000">
            <a:off x="2352642" y="2505255"/>
            <a:ext cx="1090168" cy="613851"/>
            <a:chOff x="3589776" y="1709064"/>
            <a:chExt cx="1333023" cy="827637"/>
          </a:xfrm>
        </p:grpSpPr>
        <p:sp>
          <p:nvSpPr>
            <p:cNvPr id="114"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15" name="Shape 114"/>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6"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17" name="Shape 116"/>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8" name="Rounded Rectangle 117"/>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119" name="TextBox 118"/>
          <p:cNvSpPr txBox="1"/>
          <p:nvPr/>
        </p:nvSpPr>
        <p:spPr>
          <a:xfrm>
            <a:off x="2504927" y="1828800"/>
            <a:ext cx="695473" cy="461665"/>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130" name="Rounded Rectangular Callout 129"/>
          <p:cNvSpPr/>
          <p:nvPr/>
        </p:nvSpPr>
        <p:spPr>
          <a:xfrm>
            <a:off x="674228" y="2503401"/>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Contend</a:t>
            </a:r>
            <a:endParaRPr lang="en-US" sz="2400" dirty="0">
              <a:solidFill>
                <a:srgbClr val="9BBB59">
                  <a:lumMod val="50000"/>
                </a:srgbClr>
              </a:solidFill>
              <a:latin typeface="Trebuchet MS"/>
              <a:cs typeface="Trebuchet MS"/>
            </a:endParaRPr>
          </a:p>
        </p:txBody>
      </p:sp>
      <p:grpSp>
        <p:nvGrpSpPr>
          <p:cNvPr id="150" name="Group 108"/>
          <p:cNvGrpSpPr/>
          <p:nvPr/>
        </p:nvGrpSpPr>
        <p:grpSpPr>
          <a:xfrm>
            <a:off x="3962400" y="1947334"/>
            <a:ext cx="1111183" cy="1213380"/>
            <a:chOff x="4817349" y="4094311"/>
            <a:chExt cx="1111183" cy="1213380"/>
          </a:xfrm>
        </p:grpSpPr>
        <p:cxnSp>
          <p:nvCxnSpPr>
            <p:cNvPr id="151" name="Straight Connector 150"/>
            <p:cNvCxnSpPr/>
            <p:nvPr/>
          </p:nvCxnSpPr>
          <p:spPr>
            <a:xfrm rot="16200000" flipV="1">
              <a:off x="4686091" y="4225569"/>
              <a:ext cx="1213380" cy="950863"/>
            </a:xfrm>
            <a:prstGeom prst="line">
              <a:avLst/>
            </a:prstGeom>
            <a:ln w="63500">
              <a:solidFill>
                <a:schemeClr val="accent2"/>
              </a:solidFill>
              <a:prstDash val="sysDash"/>
              <a:headEnd type="none"/>
              <a:tailEnd type="stealth"/>
            </a:ln>
          </p:spPr>
          <p:style>
            <a:lnRef idx="2">
              <a:schemeClr val="accent1"/>
            </a:lnRef>
            <a:fillRef idx="0">
              <a:schemeClr val="accent1"/>
            </a:fillRef>
            <a:effectRef idx="1">
              <a:schemeClr val="accent1"/>
            </a:effectRef>
            <a:fontRef idx="minor">
              <a:schemeClr val="tx1"/>
            </a:fontRef>
          </p:style>
        </p:cxnSp>
        <p:cxnSp>
          <p:nvCxnSpPr>
            <p:cNvPr id="152" name="Elbow Connector 151"/>
            <p:cNvCxnSpPr/>
            <p:nvPr/>
          </p:nvCxnSpPr>
          <p:spPr>
            <a:xfrm rot="3000000" flipH="1">
              <a:off x="5712532" y="5023083"/>
              <a:ext cx="216000" cy="216000"/>
            </a:xfrm>
            <a:prstGeom prst="bentConnector3">
              <a:avLst>
                <a:gd name="adj1" fmla="val 94188"/>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3" name="TextBox 152"/>
          <p:cNvSpPr txBox="1"/>
          <p:nvPr/>
        </p:nvSpPr>
        <p:spPr>
          <a:xfrm>
            <a:off x="4495800" y="1226601"/>
            <a:ext cx="2801067" cy="461665"/>
          </a:xfrm>
          <a:prstGeom prst="rect">
            <a:avLst/>
          </a:prstGeom>
          <a:noFill/>
        </p:spPr>
        <p:txBody>
          <a:bodyPr wrap="none" rtlCol="0">
            <a:spAutoFit/>
          </a:bodyPr>
          <a:lstStyle/>
          <a:p>
            <a:r>
              <a:rPr lang="en-US" sz="2400" dirty="0" smtClean="0">
                <a:solidFill>
                  <a:prstClr val="black"/>
                </a:solidFill>
                <a:latin typeface="Trebuchet MS"/>
                <a:cs typeface="Trebuchet MS"/>
              </a:rPr>
              <a:t>orthogonal to Alice</a:t>
            </a:r>
            <a:endParaRPr lang="en-US" sz="2400" dirty="0">
              <a:solidFill>
                <a:prstClr val="black"/>
              </a:solidFill>
              <a:latin typeface="Trebuchet MS"/>
              <a:cs typeface="Trebuchet MS"/>
            </a:endParaRPr>
          </a:p>
        </p:txBody>
      </p:sp>
      <p:sp>
        <p:nvSpPr>
          <p:cNvPr id="154" name="TextBox 153"/>
          <p:cNvSpPr txBox="1"/>
          <p:nvPr/>
        </p:nvSpPr>
        <p:spPr>
          <a:xfrm>
            <a:off x="4508998" y="1597967"/>
            <a:ext cx="3127028" cy="461665"/>
          </a:xfrm>
          <a:prstGeom prst="rect">
            <a:avLst/>
          </a:prstGeom>
          <a:noFill/>
        </p:spPr>
        <p:txBody>
          <a:bodyPr wrap="none" rtlCol="0">
            <a:spAutoFit/>
          </a:bodyPr>
          <a:lstStyle/>
          <a:p>
            <a:r>
              <a:rPr lang="en-US" sz="2400" dirty="0" smtClean="0">
                <a:solidFill>
                  <a:srgbClr val="E46C0A"/>
                </a:solidFill>
                <a:latin typeface="Trebuchet MS"/>
                <a:cs typeface="Trebuchet MS"/>
              </a:rPr>
              <a:t>no signal from Alice!!</a:t>
            </a:r>
            <a:endParaRPr lang="en-US" sz="2400" dirty="0">
              <a:solidFill>
                <a:srgbClr val="E46C0A"/>
              </a:solidFill>
              <a:latin typeface="Trebuchet MS"/>
              <a:cs typeface="Trebuchet MS"/>
            </a:endParaRPr>
          </a:p>
        </p:txBody>
      </p:sp>
      <p:grpSp>
        <p:nvGrpSpPr>
          <p:cNvPr id="155" name="Group 119"/>
          <p:cNvGrpSpPr/>
          <p:nvPr/>
        </p:nvGrpSpPr>
        <p:grpSpPr>
          <a:xfrm>
            <a:off x="4880172" y="2288862"/>
            <a:ext cx="1969365" cy="929740"/>
            <a:chOff x="3882928" y="4008745"/>
            <a:chExt cx="1969365" cy="929740"/>
          </a:xfrm>
        </p:grpSpPr>
        <p:cxnSp>
          <p:nvCxnSpPr>
            <p:cNvPr id="156" name="Straight Arrow Connector 155"/>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3909504" y="4897762"/>
              <a:ext cx="1942789" cy="407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158" name="Group 114"/>
          <p:cNvGrpSpPr/>
          <p:nvPr/>
        </p:nvGrpSpPr>
        <p:grpSpPr>
          <a:xfrm>
            <a:off x="4883451" y="2176255"/>
            <a:ext cx="1997697" cy="1017492"/>
            <a:chOff x="4701414" y="2440076"/>
            <a:chExt cx="1997697" cy="1017492"/>
          </a:xfrm>
        </p:grpSpPr>
        <p:cxnSp>
          <p:nvCxnSpPr>
            <p:cNvPr id="159" name="Straight Connector 158"/>
            <p:cNvCxnSpPr>
              <a:stCxn id="160" idx="1"/>
            </p:cNvCxnSpPr>
            <p:nvPr/>
          </p:nvCxnSpPr>
          <p:spPr>
            <a:xfrm rot="10800000" flipV="1">
              <a:off x="4701414" y="2655519"/>
              <a:ext cx="1189400" cy="802049"/>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160" name="TextBox 159"/>
            <p:cNvSpPr txBox="1"/>
            <p:nvPr/>
          </p:nvSpPr>
          <p:spPr>
            <a:xfrm>
              <a:off x="5890814" y="2440076"/>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sp>
        <p:nvSpPr>
          <p:cNvPr id="43" name="TextBox 42"/>
          <p:cNvSpPr txBox="1"/>
          <p:nvPr/>
        </p:nvSpPr>
        <p:spPr>
          <a:xfrm>
            <a:off x="5638800" y="3657600"/>
            <a:ext cx="2801067" cy="461665"/>
          </a:xfrm>
          <a:prstGeom prst="rect">
            <a:avLst/>
          </a:prstGeom>
          <a:noFill/>
        </p:spPr>
        <p:txBody>
          <a:bodyPr wrap="none" rtlCol="0">
            <a:spAutoFit/>
          </a:bodyPr>
          <a:lstStyle/>
          <a:p>
            <a:r>
              <a:rPr lang="en-US" sz="2400" dirty="0" smtClean="0">
                <a:solidFill>
                  <a:prstClr val="black"/>
                </a:solidFill>
                <a:latin typeface="Trebuchet MS"/>
                <a:cs typeface="Trebuchet MS"/>
              </a:rPr>
              <a:t>orthogonal to Alice</a:t>
            </a:r>
            <a:endParaRPr lang="en-US" sz="2400" dirty="0">
              <a:solidFill>
                <a:prstClr val="black"/>
              </a:solidFill>
              <a:latin typeface="Trebuchet MS"/>
              <a:cs typeface="Trebuchet MS"/>
            </a:endParaRPr>
          </a:p>
        </p:txBody>
      </p:sp>
      <p:sp>
        <p:nvSpPr>
          <p:cNvPr id="44" name="TextBox 43"/>
          <p:cNvSpPr txBox="1"/>
          <p:nvPr/>
        </p:nvSpPr>
        <p:spPr>
          <a:xfrm>
            <a:off x="5635972" y="4038600"/>
            <a:ext cx="3127028" cy="461665"/>
          </a:xfrm>
          <a:prstGeom prst="rect">
            <a:avLst/>
          </a:prstGeom>
          <a:noFill/>
        </p:spPr>
        <p:txBody>
          <a:bodyPr wrap="none" rtlCol="0">
            <a:spAutoFit/>
          </a:bodyPr>
          <a:lstStyle/>
          <a:p>
            <a:r>
              <a:rPr lang="en-US" sz="2400" dirty="0" smtClean="0">
                <a:solidFill>
                  <a:srgbClr val="F79646">
                    <a:lumMod val="75000"/>
                  </a:srgbClr>
                </a:solidFill>
                <a:latin typeface="Trebuchet MS"/>
                <a:cs typeface="Trebuchet MS"/>
              </a:rPr>
              <a:t>no signal from Alice!!</a:t>
            </a:r>
            <a:endParaRPr lang="en-US" sz="2400" dirty="0">
              <a:solidFill>
                <a:srgbClr val="F79646">
                  <a:lumMod val="75000"/>
                </a:srgbClr>
              </a:solidFill>
              <a:latin typeface="Trebuchet MS"/>
              <a:cs typeface="Trebuchet MS"/>
            </a:endParaRPr>
          </a:p>
        </p:txBody>
      </p:sp>
      <p:grpSp>
        <p:nvGrpSpPr>
          <p:cNvPr id="46" name="Group 12"/>
          <p:cNvGrpSpPr/>
          <p:nvPr/>
        </p:nvGrpSpPr>
        <p:grpSpPr>
          <a:xfrm rot="16200000">
            <a:off x="2362315" y="4410255"/>
            <a:ext cx="1090168" cy="613851"/>
            <a:chOff x="3589776" y="1709064"/>
            <a:chExt cx="1333023" cy="827637"/>
          </a:xfrm>
        </p:grpSpPr>
        <p:sp>
          <p:nvSpPr>
            <p:cNvPr id="47"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48" name="Shape 47"/>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49"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50" name="Shape 49"/>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1" name="Rounded Rectangle 50"/>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52" name="TextBox 51"/>
          <p:cNvSpPr txBox="1"/>
          <p:nvPr/>
        </p:nvSpPr>
        <p:spPr>
          <a:xfrm>
            <a:off x="2514600" y="3733800"/>
            <a:ext cx="694872" cy="461665"/>
          </a:xfrm>
          <a:prstGeom prst="rect">
            <a:avLst/>
          </a:prstGeom>
          <a:noFill/>
        </p:spPr>
        <p:txBody>
          <a:bodyPr wrap="none" rtlCol="0">
            <a:spAutoFit/>
          </a:bodyPr>
          <a:lstStyle/>
          <a:p>
            <a:r>
              <a:rPr lang="en-US" sz="2400" dirty="0" smtClean="0">
                <a:solidFill>
                  <a:prstClr val="black"/>
                </a:solidFill>
                <a:latin typeface="Trebuchet MS"/>
                <a:cs typeface="Trebuchet MS"/>
              </a:rPr>
              <a:t>Ben</a:t>
            </a:r>
            <a:endParaRPr lang="en-US" sz="2400" dirty="0">
              <a:solidFill>
                <a:prstClr val="black"/>
              </a:solidFill>
              <a:latin typeface="Trebuchet MS"/>
              <a:cs typeface="Trebuchet MS"/>
            </a:endParaRPr>
          </a:p>
        </p:txBody>
      </p:sp>
      <p:grpSp>
        <p:nvGrpSpPr>
          <p:cNvPr id="53" name="Group 114"/>
          <p:cNvGrpSpPr/>
          <p:nvPr/>
        </p:nvGrpSpPr>
        <p:grpSpPr>
          <a:xfrm>
            <a:off x="3810000" y="4038600"/>
            <a:ext cx="1073452" cy="1088697"/>
            <a:chOff x="3627963" y="2368873"/>
            <a:chExt cx="1073452" cy="1088697"/>
          </a:xfrm>
        </p:grpSpPr>
        <p:cxnSp>
          <p:nvCxnSpPr>
            <p:cNvPr id="54" name="Straight Connector 53"/>
            <p:cNvCxnSpPr/>
            <p:nvPr/>
          </p:nvCxnSpPr>
          <p:spPr>
            <a:xfrm rot="16200000" flipH="1">
              <a:off x="4057019" y="2813175"/>
              <a:ext cx="1025795" cy="262996"/>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55" name="TextBox 54"/>
            <p:cNvSpPr txBox="1"/>
            <p:nvPr/>
          </p:nvSpPr>
          <p:spPr>
            <a:xfrm>
              <a:off x="3627963" y="2368873"/>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grpSp>
        <p:nvGrpSpPr>
          <p:cNvPr id="56" name="Group 108"/>
          <p:cNvGrpSpPr/>
          <p:nvPr/>
        </p:nvGrpSpPr>
        <p:grpSpPr>
          <a:xfrm>
            <a:off x="4901073" y="4702138"/>
            <a:ext cx="1950669" cy="392124"/>
            <a:chOff x="5756022" y="4915567"/>
            <a:chExt cx="1950669" cy="392124"/>
          </a:xfrm>
        </p:grpSpPr>
        <p:cxnSp>
          <p:nvCxnSpPr>
            <p:cNvPr id="57" name="Straight Connector 56"/>
            <p:cNvCxnSpPr/>
            <p:nvPr/>
          </p:nvCxnSpPr>
          <p:spPr>
            <a:xfrm flipV="1">
              <a:off x="5768212" y="4915567"/>
              <a:ext cx="1938479" cy="392124"/>
            </a:xfrm>
            <a:prstGeom prst="line">
              <a:avLst/>
            </a:prstGeom>
            <a:ln w="63500">
              <a:solidFill>
                <a:schemeClr val="accent2"/>
              </a:solidFill>
              <a:prstDash val="sysDash"/>
              <a:headEnd type="none"/>
              <a:tailEnd type="stealth"/>
            </a:ln>
          </p:spPr>
          <p:style>
            <a:lnRef idx="2">
              <a:schemeClr val="accent1"/>
            </a:lnRef>
            <a:fillRef idx="0">
              <a:schemeClr val="accent1"/>
            </a:fillRef>
            <a:effectRef idx="1">
              <a:schemeClr val="accent1"/>
            </a:effectRef>
            <a:fontRef idx="minor">
              <a:schemeClr val="tx1"/>
            </a:fontRef>
          </p:style>
        </p:cxnSp>
        <p:cxnSp>
          <p:nvCxnSpPr>
            <p:cNvPr id="58" name="Elbow Connector 57"/>
            <p:cNvCxnSpPr/>
            <p:nvPr/>
          </p:nvCxnSpPr>
          <p:spPr>
            <a:xfrm rot="4500000" flipH="1">
              <a:off x="5756022" y="5068238"/>
              <a:ext cx="216000" cy="216000"/>
            </a:xfrm>
            <a:prstGeom prst="bentConnector3">
              <a:avLst>
                <a:gd name="adj1" fmla="val 94188"/>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9" name="Group 119"/>
          <p:cNvGrpSpPr/>
          <p:nvPr/>
        </p:nvGrpSpPr>
        <p:grpSpPr>
          <a:xfrm>
            <a:off x="4880172" y="4222410"/>
            <a:ext cx="1963107" cy="959191"/>
            <a:chOff x="3882928" y="4008745"/>
            <a:chExt cx="1963107" cy="959191"/>
          </a:xfrm>
        </p:grpSpPr>
        <p:cxnSp>
          <p:nvCxnSpPr>
            <p:cNvPr id="60" name="Straight Arrow Connector 59"/>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3909504" y="4966413"/>
              <a:ext cx="1936531" cy="15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sp>
        <p:nvSpPr>
          <p:cNvPr id="62" name="Rounded Rectangular Callout 61"/>
          <p:cNvSpPr/>
          <p:nvPr/>
        </p:nvSpPr>
        <p:spPr>
          <a:xfrm>
            <a:off x="673207" y="4343400"/>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Contend</a:t>
            </a:r>
            <a:endParaRPr lang="en-US" sz="2400" dirty="0">
              <a:solidFill>
                <a:srgbClr val="9BBB59">
                  <a:lumMod val="50000"/>
                </a:srgbClr>
              </a:solidFill>
              <a:latin typeface="Trebuchet MS"/>
              <a:cs typeface="Trebuchet MS"/>
            </a:endParaRPr>
          </a:p>
        </p:txBody>
      </p:sp>
      <p:sp>
        <p:nvSpPr>
          <p:cNvPr id="65" name="Content Placeholder 34"/>
          <p:cNvSpPr>
            <a:spLocks noGrp="1"/>
          </p:cNvSpPr>
          <p:nvPr>
            <p:ph idx="1"/>
          </p:nvPr>
        </p:nvSpPr>
        <p:spPr>
          <a:xfrm>
            <a:off x="-34968" y="5359681"/>
            <a:ext cx="9178968" cy="736319"/>
          </a:xfrm>
        </p:spPr>
        <p:txBody>
          <a:bodyPr>
            <a:noAutofit/>
          </a:bodyPr>
          <a:lstStyle/>
          <a:p>
            <a:pPr marL="0" indent="0" algn="ctr">
              <a:lnSpc>
                <a:spcPct val="120000"/>
              </a:lnSpc>
              <a:buNone/>
            </a:pPr>
            <a:r>
              <a:rPr lang="en-US" dirty="0" smtClean="0">
                <a:solidFill>
                  <a:srgbClr val="C00000"/>
                </a:solidFill>
                <a:latin typeface="Trebuchet MS"/>
                <a:cs typeface="Trebuchet MS"/>
              </a:rPr>
              <a:t>Project orthogonal to Alice’s signal</a:t>
            </a:r>
          </a:p>
        </p:txBody>
      </p:sp>
      <p:sp>
        <p:nvSpPr>
          <p:cNvPr id="66" name="Arc 65"/>
          <p:cNvSpPr/>
          <p:nvPr/>
        </p:nvSpPr>
        <p:spPr>
          <a:xfrm rot="17628283">
            <a:off x="4077114" y="1601106"/>
            <a:ext cx="850570" cy="638618"/>
          </a:xfrm>
          <a:prstGeom prst="arc">
            <a:avLst>
              <a:gd name="adj1" fmla="val 14034673"/>
              <a:gd name="adj2" fmla="val 20038123"/>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64" name="Arc 63"/>
          <p:cNvSpPr/>
          <p:nvPr/>
        </p:nvSpPr>
        <p:spPr>
          <a:xfrm rot="17628283">
            <a:off x="5296314" y="4143569"/>
            <a:ext cx="850570" cy="638618"/>
          </a:xfrm>
          <a:prstGeom prst="arc">
            <a:avLst>
              <a:gd name="adj1" fmla="val 12092190"/>
              <a:gd name="adj2" fmla="val 19445634"/>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Tree>
    <p:custDataLst>
      <p:tags r:id="rId1"/>
    </p:custDataLst>
    <p:extLst>
      <p:ext uri="{BB962C8B-B14F-4D97-AF65-F5344CB8AC3E}">
        <p14:creationId xmlns:p14="http://schemas.microsoft.com/office/powerpoint/2010/main" val="39691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8" y="0"/>
            <a:ext cx="9123312" cy="1124744"/>
          </a:xfrm>
        </p:spPr>
        <p:txBody>
          <a:bodyPr>
            <a:normAutofit/>
          </a:bodyPr>
          <a:lstStyle/>
          <a:p>
            <a:r>
              <a:rPr lang="en-US" dirty="0" smtClean="0"/>
              <a:t>Multi-Dimensional Carrier Sense</a:t>
            </a:r>
            <a:endParaRPr lang="en-US" sz="4000" dirty="0"/>
          </a:p>
        </p:txBody>
      </p:sp>
      <p:grpSp>
        <p:nvGrpSpPr>
          <p:cNvPr id="98" name="Group 108"/>
          <p:cNvGrpSpPr/>
          <p:nvPr/>
        </p:nvGrpSpPr>
        <p:grpSpPr>
          <a:xfrm>
            <a:off x="3962400" y="1947334"/>
            <a:ext cx="1111183" cy="1213380"/>
            <a:chOff x="4817349" y="4094311"/>
            <a:chExt cx="1111183" cy="1213380"/>
          </a:xfrm>
        </p:grpSpPr>
        <p:cxnSp>
          <p:nvCxnSpPr>
            <p:cNvPr id="99" name="Straight Connector 98"/>
            <p:cNvCxnSpPr/>
            <p:nvPr/>
          </p:nvCxnSpPr>
          <p:spPr>
            <a:xfrm rot="16200000" flipV="1">
              <a:off x="4686091" y="4225569"/>
              <a:ext cx="1213380" cy="950863"/>
            </a:xfrm>
            <a:prstGeom prst="line">
              <a:avLst/>
            </a:prstGeom>
            <a:ln w="63500">
              <a:solidFill>
                <a:schemeClr val="accent2"/>
              </a:solidFill>
              <a:prstDash val="sysDash"/>
              <a:headEnd type="none"/>
              <a:tailEnd type="stealth"/>
            </a:ln>
          </p:spPr>
          <p:style>
            <a:lnRef idx="2">
              <a:schemeClr val="accent1"/>
            </a:lnRef>
            <a:fillRef idx="0">
              <a:schemeClr val="accent1"/>
            </a:fillRef>
            <a:effectRef idx="1">
              <a:schemeClr val="accent1"/>
            </a:effectRef>
            <a:fontRef idx="minor">
              <a:schemeClr val="tx1"/>
            </a:fontRef>
          </p:style>
        </p:cxnSp>
        <p:cxnSp>
          <p:nvCxnSpPr>
            <p:cNvPr id="100" name="Elbow Connector 99"/>
            <p:cNvCxnSpPr/>
            <p:nvPr/>
          </p:nvCxnSpPr>
          <p:spPr>
            <a:xfrm rot="3000000" flipH="1">
              <a:off x="5712532" y="5023083"/>
              <a:ext cx="216000" cy="216000"/>
            </a:xfrm>
            <a:prstGeom prst="bentConnector3">
              <a:avLst>
                <a:gd name="adj1" fmla="val 94188"/>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1" name="Group 40"/>
          <p:cNvGrpSpPr/>
          <p:nvPr/>
        </p:nvGrpSpPr>
        <p:grpSpPr>
          <a:xfrm rot="16200000">
            <a:off x="995286" y="1290717"/>
            <a:ext cx="601251" cy="610620"/>
            <a:chOff x="1981202" y="1676401"/>
            <a:chExt cx="735197" cy="823284"/>
          </a:xfrm>
        </p:grpSpPr>
        <p:cxnSp>
          <p:nvCxnSpPr>
            <p:cNvPr id="102" name="Shape 101"/>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103" name="Isosceles Triangle 102"/>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sp>
          <p:nvSpPr>
            <p:cNvPr id="113" name="Rounded Rectangle 112"/>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latin typeface="Trebuchet MS"/>
                <a:cs typeface="Trebuchet MS"/>
              </a:endParaRPr>
            </a:p>
          </p:txBody>
        </p:sp>
      </p:grpSp>
      <p:sp>
        <p:nvSpPr>
          <p:cNvPr id="114" name="TextBox 113"/>
          <p:cNvSpPr txBox="1"/>
          <p:nvPr/>
        </p:nvSpPr>
        <p:spPr>
          <a:xfrm>
            <a:off x="304800" y="990600"/>
            <a:ext cx="864990" cy="461665"/>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cxnSp>
        <p:nvCxnSpPr>
          <p:cNvPr id="115" name="Straight Arrow Connector 26"/>
          <p:cNvCxnSpPr/>
          <p:nvPr/>
        </p:nvCxnSpPr>
        <p:spPr>
          <a:xfrm rot="16200000">
            <a:off x="2134059" y="993828"/>
            <a:ext cx="2769" cy="910713"/>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nvGrpSpPr>
          <p:cNvPr id="118" name="Group 12"/>
          <p:cNvGrpSpPr/>
          <p:nvPr/>
        </p:nvGrpSpPr>
        <p:grpSpPr>
          <a:xfrm rot="16200000">
            <a:off x="2352642" y="2505255"/>
            <a:ext cx="1090168" cy="613851"/>
            <a:chOff x="3589776" y="1709064"/>
            <a:chExt cx="1333023" cy="827637"/>
          </a:xfrm>
        </p:grpSpPr>
        <p:sp>
          <p:nvSpPr>
            <p:cNvPr id="119"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20" name="Shape 119"/>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3"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126" name="Shape 125"/>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9" name="Rounded Rectangle 128"/>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130" name="TextBox 129"/>
          <p:cNvSpPr txBox="1"/>
          <p:nvPr/>
        </p:nvSpPr>
        <p:spPr>
          <a:xfrm>
            <a:off x="2504927" y="1828800"/>
            <a:ext cx="695473" cy="461665"/>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grpSp>
        <p:nvGrpSpPr>
          <p:cNvPr id="132" name="Group 119"/>
          <p:cNvGrpSpPr/>
          <p:nvPr/>
        </p:nvGrpSpPr>
        <p:grpSpPr>
          <a:xfrm>
            <a:off x="4880172" y="2288862"/>
            <a:ext cx="1969365" cy="929740"/>
            <a:chOff x="3882928" y="4008745"/>
            <a:chExt cx="1969365" cy="929740"/>
          </a:xfrm>
        </p:grpSpPr>
        <p:cxnSp>
          <p:nvCxnSpPr>
            <p:cNvPr id="133" name="Straight Arrow Connector 132"/>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V="1">
              <a:off x="3909504" y="4897762"/>
              <a:ext cx="1942789" cy="407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grpSp>
        <p:nvGrpSpPr>
          <p:cNvPr id="135" name="Group 114"/>
          <p:cNvGrpSpPr/>
          <p:nvPr/>
        </p:nvGrpSpPr>
        <p:grpSpPr>
          <a:xfrm>
            <a:off x="4883451" y="2176255"/>
            <a:ext cx="1997697" cy="1017492"/>
            <a:chOff x="4701414" y="2440076"/>
            <a:chExt cx="1997697" cy="1017492"/>
          </a:xfrm>
        </p:grpSpPr>
        <p:cxnSp>
          <p:nvCxnSpPr>
            <p:cNvPr id="136" name="Straight Connector 135"/>
            <p:cNvCxnSpPr>
              <a:stCxn id="137" idx="1"/>
            </p:cNvCxnSpPr>
            <p:nvPr/>
          </p:nvCxnSpPr>
          <p:spPr>
            <a:xfrm rot="10800000" flipV="1">
              <a:off x="4701414" y="2655519"/>
              <a:ext cx="1189400" cy="802049"/>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137" name="TextBox 136"/>
            <p:cNvSpPr txBox="1"/>
            <p:nvPr/>
          </p:nvSpPr>
          <p:spPr>
            <a:xfrm>
              <a:off x="5890814" y="2440076"/>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sp>
        <p:nvSpPr>
          <p:cNvPr id="156" name="Content Placeholder 34"/>
          <p:cNvSpPr txBox="1">
            <a:spLocks/>
          </p:cNvSpPr>
          <p:nvPr/>
        </p:nvSpPr>
        <p:spPr>
          <a:xfrm>
            <a:off x="116142" y="5373216"/>
            <a:ext cx="8799258" cy="736319"/>
          </a:xfrm>
          <a:prstGeom prst="rect">
            <a:avLst/>
          </a:prstGeom>
        </p:spPr>
        <p:txBody>
          <a:bodyPr vert="horz" lIns="91440" tIns="45720" rIns="91440" bIns="45720" rtlCol="0">
            <a:normAutofit/>
          </a:bodyPr>
          <a:lstStyle/>
          <a:p>
            <a:pPr algn="ctr">
              <a:lnSpc>
                <a:spcPct val="120000"/>
              </a:lnSpc>
              <a:spcBef>
                <a:spcPts val="1200"/>
              </a:spcBef>
              <a:buFont typeface="Arial" pitchFamily="34" charset="0"/>
              <a:buNone/>
              <a:defRPr/>
            </a:pPr>
            <a:r>
              <a:rPr lang="en-US" sz="3200" b="1" dirty="0" smtClean="0">
                <a:solidFill>
                  <a:srgbClr val="8064A2">
                    <a:lumMod val="75000"/>
                  </a:srgbClr>
                </a:solidFill>
                <a:latin typeface="Trebuchet MS"/>
                <a:ea typeface="MS UI Gothic" pitchFamily="34" charset="-128"/>
                <a:cs typeface="Trebuchet MS"/>
              </a:rPr>
              <a:t>Apply carrier sense in the orthogonal space</a:t>
            </a:r>
          </a:p>
        </p:txBody>
      </p:sp>
      <p:grpSp>
        <p:nvGrpSpPr>
          <p:cNvPr id="45" name="Group 12"/>
          <p:cNvGrpSpPr/>
          <p:nvPr/>
        </p:nvGrpSpPr>
        <p:grpSpPr>
          <a:xfrm rot="16200000">
            <a:off x="2362315" y="4410255"/>
            <a:ext cx="1090168" cy="613851"/>
            <a:chOff x="3589776" y="1709064"/>
            <a:chExt cx="1333023" cy="827637"/>
          </a:xfrm>
        </p:grpSpPr>
        <p:sp>
          <p:nvSpPr>
            <p:cNvPr id="46"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47" name="Shape 46"/>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48"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49" name="Shape 48"/>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51" name="TextBox 50"/>
          <p:cNvSpPr txBox="1"/>
          <p:nvPr/>
        </p:nvSpPr>
        <p:spPr>
          <a:xfrm>
            <a:off x="2514600" y="3733800"/>
            <a:ext cx="694872" cy="461665"/>
          </a:xfrm>
          <a:prstGeom prst="rect">
            <a:avLst/>
          </a:prstGeom>
          <a:noFill/>
        </p:spPr>
        <p:txBody>
          <a:bodyPr wrap="none" rtlCol="0">
            <a:spAutoFit/>
          </a:bodyPr>
          <a:lstStyle/>
          <a:p>
            <a:r>
              <a:rPr lang="en-US" sz="2400" dirty="0" smtClean="0">
                <a:solidFill>
                  <a:prstClr val="black"/>
                </a:solidFill>
                <a:latin typeface="Trebuchet MS"/>
                <a:cs typeface="Trebuchet MS"/>
              </a:rPr>
              <a:t>Ben</a:t>
            </a:r>
            <a:endParaRPr lang="en-US" sz="2400" dirty="0">
              <a:solidFill>
                <a:prstClr val="black"/>
              </a:solidFill>
              <a:latin typeface="Trebuchet MS"/>
              <a:cs typeface="Trebuchet MS"/>
            </a:endParaRPr>
          </a:p>
        </p:txBody>
      </p:sp>
      <p:grpSp>
        <p:nvGrpSpPr>
          <p:cNvPr id="52" name="Group 114"/>
          <p:cNvGrpSpPr/>
          <p:nvPr/>
        </p:nvGrpSpPr>
        <p:grpSpPr>
          <a:xfrm>
            <a:off x="3810000" y="4038600"/>
            <a:ext cx="1073452" cy="1088697"/>
            <a:chOff x="3627963" y="2368873"/>
            <a:chExt cx="1073452" cy="1088697"/>
          </a:xfrm>
        </p:grpSpPr>
        <p:cxnSp>
          <p:nvCxnSpPr>
            <p:cNvPr id="53" name="Straight Connector 52"/>
            <p:cNvCxnSpPr/>
            <p:nvPr/>
          </p:nvCxnSpPr>
          <p:spPr>
            <a:xfrm rot="16200000" flipH="1">
              <a:off x="4057019" y="2813175"/>
              <a:ext cx="1025795" cy="262996"/>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54" name="TextBox 53"/>
            <p:cNvSpPr txBox="1"/>
            <p:nvPr/>
          </p:nvSpPr>
          <p:spPr>
            <a:xfrm>
              <a:off x="3627963" y="2368873"/>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grpSp>
        <p:nvGrpSpPr>
          <p:cNvPr id="55" name="Group 108"/>
          <p:cNvGrpSpPr/>
          <p:nvPr/>
        </p:nvGrpSpPr>
        <p:grpSpPr>
          <a:xfrm>
            <a:off x="4901073" y="4702138"/>
            <a:ext cx="1950669" cy="392124"/>
            <a:chOff x="5756022" y="4915567"/>
            <a:chExt cx="1950669" cy="392124"/>
          </a:xfrm>
        </p:grpSpPr>
        <p:cxnSp>
          <p:nvCxnSpPr>
            <p:cNvPr id="56" name="Straight Connector 55"/>
            <p:cNvCxnSpPr/>
            <p:nvPr/>
          </p:nvCxnSpPr>
          <p:spPr>
            <a:xfrm flipV="1">
              <a:off x="5768212" y="4915567"/>
              <a:ext cx="1938479" cy="392124"/>
            </a:xfrm>
            <a:prstGeom prst="line">
              <a:avLst/>
            </a:prstGeom>
            <a:ln w="63500">
              <a:solidFill>
                <a:schemeClr val="accent2"/>
              </a:solidFill>
              <a:prstDash val="sysDash"/>
              <a:headEnd type="none"/>
              <a:tailEnd type="stealth"/>
            </a:ln>
          </p:spPr>
          <p:style>
            <a:lnRef idx="2">
              <a:schemeClr val="accent1"/>
            </a:lnRef>
            <a:fillRef idx="0">
              <a:schemeClr val="accent1"/>
            </a:fillRef>
            <a:effectRef idx="1">
              <a:schemeClr val="accent1"/>
            </a:effectRef>
            <a:fontRef idx="minor">
              <a:schemeClr val="tx1"/>
            </a:fontRef>
          </p:style>
        </p:cxnSp>
        <p:cxnSp>
          <p:nvCxnSpPr>
            <p:cNvPr id="57" name="Elbow Connector 56"/>
            <p:cNvCxnSpPr/>
            <p:nvPr/>
          </p:nvCxnSpPr>
          <p:spPr>
            <a:xfrm rot="4500000" flipH="1">
              <a:off x="5756022" y="5068238"/>
              <a:ext cx="216000" cy="216000"/>
            </a:xfrm>
            <a:prstGeom prst="bentConnector3">
              <a:avLst>
                <a:gd name="adj1" fmla="val 94188"/>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 name="Group 119"/>
          <p:cNvGrpSpPr/>
          <p:nvPr/>
        </p:nvGrpSpPr>
        <p:grpSpPr>
          <a:xfrm>
            <a:off x="4880172" y="4222410"/>
            <a:ext cx="1963107" cy="959191"/>
            <a:chOff x="3882928" y="4008745"/>
            <a:chExt cx="1963107" cy="959191"/>
          </a:xfrm>
        </p:grpSpPr>
        <p:cxnSp>
          <p:nvCxnSpPr>
            <p:cNvPr id="59" name="Straight Arrow Connector 58"/>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3909504" y="4966413"/>
              <a:ext cx="1936531" cy="15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4495800" y="1226601"/>
            <a:ext cx="2801067" cy="461665"/>
          </a:xfrm>
          <a:prstGeom prst="rect">
            <a:avLst/>
          </a:prstGeom>
          <a:noFill/>
        </p:spPr>
        <p:txBody>
          <a:bodyPr wrap="none" rtlCol="0">
            <a:spAutoFit/>
          </a:bodyPr>
          <a:lstStyle/>
          <a:p>
            <a:r>
              <a:rPr lang="en-US" sz="2400" dirty="0" smtClean="0">
                <a:solidFill>
                  <a:prstClr val="black"/>
                </a:solidFill>
                <a:latin typeface="Trebuchet MS"/>
                <a:cs typeface="Trebuchet MS"/>
              </a:rPr>
              <a:t>orthogonal to Alice</a:t>
            </a:r>
            <a:endParaRPr lang="en-US" sz="2400" dirty="0">
              <a:solidFill>
                <a:prstClr val="black"/>
              </a:solidFill>
              <a:latin typeface="Trebuchet MS"/>
              <a:cs typeface="Trebuchet MS"/>
            </a:endParaRPr>
          </a:p>
        </p:txBody>
      </p:sp>
      <p:sp>
        <p:nvSpPr>
          <p:cNvPr id="64" name="TextBox 63"/>
          <p:cNvSpPr txBox="1"/>
          <p:nvPr/>
        </p:nvSpPr>
        <p:spPr>
          <a:xfrm>
            <a:off x="4508998" y="1597967"/>
            <a:ext cx="3127028" cy="461665"/>
          </a:xfrm>
          <a:prstGeom prst="rect">
            <a:avLst/>
          </a:prstGeom>
          <a:noFill/>
        </p:spPr>
        <p:txBody>
          <a:bodyPr wrap="none" rtlCol="0">
            <a:spAutoFit/>
          </a:bodyPr>
          <a:lstStyle/>
          <a:p>
            <a:r>
              <a:rPr lang="en-US" sz="2400" dirty="0" smtClean="0">
                <a:solidFill>
                  <a:srgbClr val="E46C0A"/>
                </a:solidFill>
                <a:latin typeface="Trebuchet MS"/>
                <a:cs typeface="Trebuchet MS"/>
              </a:rPr>
              <a:t>no signal from Alice!!</a:t>
            </a:r>
            <a:endParaRPr lang="en-US" sz="2400" dirty="0">
              <a:solidFill>
                <a:srgbClr val="E46C0A"/>
              </a:solidFill>
              <a:latin typeface="Trebuchet MS"/>
              <a:cs typeface="Trebuchet MS"/>
            </a:endParaRPr>
          </a:p>
        </p:txBody>
      </p:sp>
      <p:sp>
        <p:nvSpPr>
          <p:cNvPr id="65" name="TextBox 64"/>
          <p:cNvSpPr txBox="1"/>
          <p:nvPr/>
        </p:nvSpPr>
        <p:spPr>
          <a:xfrm>
            <a:off x="5638800" y="3657600"/>
            <a:ext cx="2801067" cy="461665"/>
          </a:xfrm>
          <a:prstGeom prst="rect">
            <a:avLst/>
          </a:prstGeom>
          <a:noFill/>
        </p:spPr>
        <p:txBody>
          <a:bodyPr wrap="none" rtlCol="0">
            <a:spAutoFit/>
          </a:bodyPr>
          <a:lstStyle/>
          <a:p>
            <a:r>
              <a:rPr lang="en-US" sz="2400" dirty="0" smtClean="0">
                <a:solidFill>
                  <a:prstClr val="black"/>
                </a:solidFill>
                <a:latin typeface="Trebuchet MS"/>
                <a:cs typeface="Trebuchet MS"/>
              </a:rPr>
              <a:t>orthogonal to Alice</a:t>
            </a:r>
            <a:endParaRPr lang="en-US" sz="2400" dirty="0">
              <a:solidFill>
                <a:prstClr val="black"/>
              </a:solidFill>
              <a:latin typeface="Trebuchet MS"/>
              <a:cs typeface="Trebuchet MS"/>
            </a:endParaRPr>
          </a:p>
        </p:txBody>
      </p:sp>
      <p:sp>
        <p:nvSpPr>
          <p:cNvPr id="66" name="TextBox 65"/>
          <p:cNvSpPr txBox="1"/>
          <p:nvPr/>
        </p:nvSpPr>
        <p:spPr>
          <a:xfrm>
            <a:off x="5635972" y="4038600"/>
            <a:ext cx="3127028" cy="461665"/>
          </a:xfrm>
          <a:prstGeom prst="rect">
            <a:avLst/>
          </a:prstGeom>
          <a:noFill/>
        </p:spPr>
        <p:txBody>
          <a:bodyPr wrap="none" rtlCol="0">
            <a:spAutoFit/>
          </a:bodyPr>
          <a:lstStyle/>
          <a:p>
            <a:r>
              <a:rPr lang="en-US" sz="2400" dirty="0" smtClean="0">
                <a:solidFill>
                  <a:srgbClr val="F79646">
                    <a:lumMod val="75000"/>
                  </a:srgbClr>
                </a:solidFill>
                <a:latin typeface="Trebuchet MS"/>
                <a:cs typeface="Trebuchet MS"/>
              </a:rPr>
              <a:t>no signal from Alice!!</a:t>
            </a:r>
            <a:endParaRPr lang="en-US" sz="2400" dirty="0">
              <a:solidFill>
                <a:srgbClr val="F79646">
                  <a:lumMod val="75000"/>
                </a:srgbClr>
              </a:solidFill>
              <a:latin typeface="Trebuchet MS"/>
              <a:cs typeface="Trebuchet MS"/>
            </a:endParaRPr>
          </a:p>
        </p:txBody>
      </p:sp>
      <p:sp>
        <p:nvSpPr>
          <p:cNvPr id="67" name="Arc 66"/>
          <p:cNvSpPr/>
          <p:nvPr/>
        </p:nvSpPr>
        <p:spPr>
          <a:xfrm rot="17628283">
            <a:off x="4077114" y="1601106"/>
            <a:ext cx="850570" cy="638618"/>
          </a:xfrm>
          <a:prstGeom prst="arc">
            <a:avLst>
              <a:gd name="adj1" fmla="val 14034673"/>
              <a:gd name="adj2" fmla="val 20038123"/>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68" name="Arc 67"/>
          <p:cNvSpPr/>
          <p:nvPr/>
        </p:nvSpPr>
        <p:spPr>
          <a:xfrm rot="17628283">
            <a:off x="5296314" y="4143569"/>
            <a:ext cx="850570" cy="638618"/>
          </a:xfrm>
          <a:prstGeom prst="arc">
            <a:avLst>
              <a:gd name="adj1" fmla="val 12092190"/>
              <a:gd name="adj2" fmla="val 19445634"/>
            </a:avLst>
          </a:prstGeom>
          <a:ln w="38100">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62" name="Rounded Rectangular Callout 61"/>
          <p:cNvSpPr/>
          <p:nvPr/>
        </p:nvSpPr>
        <p:spPr>
          <a:xfrm>
            <a:off x="674228" y="2503401"/>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Contend</a:t>
            </a:r>
            <a:endParaRPr lang="en-US" sz="2400" dirty="0">
              <a:solidFill>
                <a:srgbClr val="9BBB59">
                  <a:lumMod val="50000"/>
                </a:srgbClr>
              </a:solidFill>
              <a:latin typeface="Trebuchet MS"/>
              <a:cs typeface="Trebuchet MS"/>
            </a:endParaRPr>
          </a:p>
        </p:txBody>
      </p:sp>
      <p:sp>
        <p:nvSpPr>
          <p:cNvPr id="69" name="Rounded Rectangular Callout 68"/>
          <p:cNvSpPr/>
          <p:nvPr/>
        </p:nvSpPr>
        <p:spPr>
          <a:xfrm>
            <a:off x="673207" y="4343400"/>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Contend</a:t>
            </a:r>
            <a:endParaRPr lang="en-US" sz="2400" dirty="0">
              <a:solidFill>
                <a:srgbClr val="9BBB59">
                  <a:lumMod val="50000"/>
                </a:srgbClr>
              </a:solidFill>
              <a:latin typeface="Trebuchet MS"/>
              <a:cs typeface="Trebuchet MS"/>
            </a:endParaRPr>
          </a:p>
        </p:txBody>
      </p:sp>
    </p:spTree>
    <p:extLst>
      <p:ext uri="{BB962C8B-B14F-4D97-AF65-F5344CB8AC3E}">
        <p14:creationId xmlns:p14="http://schemas.microsoft.com/office/powerpoint/2010/main" val="655416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114"/>
          <p:cNvGrpSpPr/>
          <p:nvPr/>
        </p:nvGrpSpPr>
        <p:grpSpPr>
          <a:xfrm>
            <a:off x="3811611" y="4038600"/>
            <a:ext cx="1073452" cy="1088697"/>
            <a:chOff x="3627963" y="2368873"/>
            <a:chExt cx="1073452" cy="1088697"/>
          </a:xfrm>
        </p:grpSpPr>
        <p:cxnSp>
          <p:nvCxnSpPr>
            <p:cNvPr id="97" name="Straight Connector 96"/>
            <p:cNvCxnSpPr/>
            <p:nvPr/>
          </p:nvCxnSpPr>
          <p:spPr>
            <a:xfrm rot="16200000" flipH="1">
              <a:off x="4057019" y="2813175"/>
              <a:ext cx="1025795" cy="262996"/>
            </a:xfrm>
            <a:prstGeom prst="line">
              <a:avLst/>
            </a:prstGeom>
            <a:ln w="63500">
              <a:headEnd type="stealth"/>
              <a:tailEnd type="none"/>
            </a:ln>
            <a:effectLst/>
          </p:spPr>
          <p:style>
            <a:lnRef idx="3">
              <a:schemeClr val="accent1"/>
            </a:lnRef>
            <a:fillRef idx="0">
              <a:schemeClr val="accent1"/>
            </a:fillRef>
            <a:effectRef idx="2">
              <a:schemeClr val="accent1"/>
            </a:effectRef>
            <a:fontRef idx="minor">
              <a:schemeClr val="tx1"/>
            </a:fontRef>
          </p:style>
        </p:cxnSp>
        <p:sp>
          <p:nvSpPr>
            <p:cNvPr id="98" name="TextBox 97"/>
            <p:cNvSpPr txBox="1"/>
            <p:nvPr/>
          </p:nvSpPr>
          <p:spPr>
            <a:xfrm>
              <a:off x="3627963" y="2368873"/>
              <a:ext cx="808297" cy="430887"/>
            </a:xfrm>
            <a:prstGeom prst="rect">
              <a:avLst/>
            </a:prstGeom>
            <a:noFill/>
          </p:spPr>
          <p:txBody>
            <a:bodyPr wrap="none" rtlCol="0">
              <a:spAutoFit/>
            </a:bodyPr>
            <a:lstStyle/>
            <a:p>
              <a:r>
                <a:rPr lang="en-US" sz="2200" dirty="0" smtClean="0">
                  <a:solidFill>
                    <a:prstClr val="black"/>
                  </a:solidFill>
                  <a:latin typeface="Trebuchet MS"/>
                  <a:cs typeface="Trebuchet MS"/>
                </a:rPr>
                <a:t>Alice</a:t>
              </a:r>
              <a:endParaRPr lang="en-US" sz="2200" dirty="0">
                <a:solidFill>
                  <a:prstClr val="black"/>
                </a:solidFill>
                <a:latin typeface="Trebuchet MS"/>
                <a:cs typeface="Trebuchet MS"/>
              </a:endParaRPr>
            </a:p>
          </p:txBody>
        </p:sp>
      </p:grpSp>
      <p:grpSp>
        <p:nvGrpSpPr>
          <p:cNvPr id="3" name="Group 12"/>
          <p:cNvGrpSpPr/>
          <p:nvPr/>
        </p:nvGrpSpPr>
        <p:grpSpPr>
          <a:xfrm rot="16200000">
            <a:off x="2354253" y="2505255"/>
            <a:ext cx="1090168" cy="613851"/>
            <a:chOff x="3589776" y="1709064"/>
            <a:chExt cx="1333023" cy="827637"/>
          </a:xfrm>
        </p:grpSpPr>
        <p:sp>
          <p:nvSpPr>
            <p:cNvPr id="73"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74" name="Shape 73"/>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5"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76" name="Shape 75"/>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77" name="Rounded Rectangle 76"/>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grpSp>
        <p:nvGrpSpPr>
          <p:cNvPr id="4" name="Group 40"/>
          <p:cNvGrpSpPr/>
          <p:nvPr/>
        </p:nvGrpSpPr>
        <p:grpSpPr>
          <a:xfrm rot="16200000">
            <a:off x="995286" y="1290717"/>
            <a:ext cx="601251" cy="610620"/>
            <a:chOff x="1981202" y="1676401"/>
            <a:chExt cx="735197" cy="823284"/>
          </a:xfrm>
        </p:grpSpPr>
        <p:cxnSp>
          <p:nvCxnSpPr>
            <p:cNvPr id="79" name="Shape 78"/>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80" name="Isosceles Triangle 79"/>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sp>
          <p:nvSpPr>
            <p:cNvPr id="81" name="Rounded Rectangle 80"/>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latin typeface="Trebuchet MS"/>
                <a:cs typeface="Trebuchet MS"/>
              </a:endParaRPr>
            </a:p>
          </p:txBody>
        </p:sp>
      </p:grpSp>
      <p:sp>
        <p:nvSpPr>
          <p:cNvPr id="82" name="TextBox 81"/>
          <p:cNvSpPr txBox="1"/>
          <p:nvPr/>
        </p:nvSpPr>
        <p:spPr>
          <a:xfrm>
            <a:off x="304800" y="990600"/>
            <a:ext cx="864990" cy="461665"/>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83" name="TextBox 82"/>
          <p:cNvSpPr txBox="1"/>
          <p:nvPr/>
        </p:nvSpPr>
        <p:spPr>
          <a:xfrm>
            <a:off x="2506538" y="1828800"/>
            <a:ext cx="695473" cy="461665"/>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cxnSp>
        <p:nvCxnSpPr>
          <p:cNvPr id="94" name="Straight Arrow Connector 26"/>
          <p:cNvCxnSpPr/>
          <p:nvPr/>
        </p:nvCxnSpPr>
        <p:spPr>
          <a:xfrm rot="16200000">
            <a:off x="2134059" y="993828"/>
            <a:ext cx="2769" cy="910713"/>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647408" y="3741210"/>
            <a:ext cx="652906" cy="430887"/>
          </a:xfrm>
          <a:prstGeom prst="rect">
            <a:avLst/>
          </a:prstGeom>
          <a:noFill/>
        </p:spPr>
        <p:txBody>
          <a:bodyPr wrap="none" rtlCol="0">
            <a:spAutoFit/>
          </a:bodyPr>
          <a:lstStyle/>
          <a:p>
            <a:r>
              <a:rPr lang="en-US" sz="2200" dirty="0" smtClean="0">
                <a:solidFill>
                  <a:prstClr val="black"/>
                </a:solidFill>
                <a:latin typeface="Trebuchet MS"/>
                <a:cs typeface="Trebuchet MS"/>
              </a:rPr>
              <a:t>Bob</a:t>
            </a:r>
            <a:endParaRPr lang="en-US" sz="2200" dirty="0">
              <a:solidFill>
                <a:prstClr val="black"/>
              </a:solidFill>
              <a:latin typeface="Trebuchet MS"/>
              <a:cs typeface="Trebuchet MS"/>
            </a:endParaRPr>
          </a:p>
        </p:txBody>
      </p:sp>
      <p:cxnSp>
        <p:nvCxnSpPr>
          <p:cNvPr id="55" name="Straight Arrow Connector 26"/>
          <p:cNvCxnSpPr/>
          <p:nvPr/>
        </p:nvCxnSpPr>
        <p:spPr>
          <a:xfrm rot="16200000">
            <a:off x="3672910" y="2293693"/>
            <a:ext cx="2769" cy="910713"/>
          </a:xfrm>
          <a:prstGeom prst="straightConnector1">
            <a:avLst/>
          </a:prstGeom>
          <a:ln w="38100">
            <a:solidFill>
              <a:schemeClr val="accent3">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rot="16200000" flipH="1">
            <a:off x="5548961" y="4457690"/>
            <a:ext cx="678121" cy="171679"/>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1117391" y="5435104"/>
            <a:ext cx="6902020" cy="584776"/>
          </a:xfrm>
          <a:prstGeom prst="rect">
            <a:avLst/>
          </a:prstGeom>
          <a:noFill/>
        </p:spPr>
        <p:txBody>
          <a:bodyPr wrap="square">
            <a:spAutoFit/>
          </a:bodyPr>
          <a:lstStyle/>
          <a:p>
            <a:pPr algn="ctr"/>
            <a:r>
              <a:rPr lang="en-US" sz="3200" dirty="0" smtClean="0">
                <a:solidFill>
                  <a:prstClr val="black"/>
                </a:solidFill>
                <a:latin typeface="Trebuchet MS"/>
                <a:cs typeface="Trebuchet MS"/>
              </a:rPr>
              <a:t>Detect energy after projection</a:t>
            </a:r>
          </a:p>
        </p:txBody>
      </p:sp>
      <p:sp>
        <p:nvSpPr>
          <p:cNvPr id="101" name="Title 1"/>
          <p:cNvSpPr>
            <a:spLocks noGrp="1"/>
          </p:cNvSpPr>
          <p:nvPr>
            <p:ph type="title"/>
          </p:nvPr>
        </p:nvSpPr>
        <p:spPr>
          <a:xfrm>
            <a:off x="20688" y="0"/>
            <a:ext cx="9123312" cy="1124744"/>
          </a:xfrm>
        </p:spPr>
        <p:txBody>
          <a:bodyPr>
            <a:normAutofit/>
          </a:bodyPr>
          <a:lstStyle/>
          <a:p>
            <a:r>
              <a:rPr lang="en-US" dirty="0" smtClean="0"/>
              <a:t>Multi-Dimensional Carrier Sense</a:t>
            </a:r>
            <a:endParaRPr lang="en-US" sz="4000" dirty="0"/>
          </a:p>
        </p:txBody>
      </p:sp>
      <p:sp>
        <p:nvSpPr>
          <p:cNvPr id="47" name="Rounded Rectangular Callout 46"/>
          <p:cNvSpPr/>
          <p:nvPr/>
        </p:nvSpPr>
        <p:spPr>
          <a:xfrm>
            <a:off x="675839" y="2503401"/>
            <a:ext cx="1612793" cy="472609"/>
          </a:xfrm>
          <a:prstGeom prst="wedgeRoundRectCallout">
            <a:avLst>
              <a:gd name="adj1" fmla="val 64983"/>
              <a:gd name="adj2" fmla="val -100914"/>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Win</a:t>
            </a:r>
            <a:endParaRPr lang="en-US" sz="2400" dirty="0">
              <a:solidFill>
                <a:srgbClr val="9BBB59">
                  <a:lumMod val="50000"/>
                </a:srgbClr>
              </a:solidFill>
              <a:latin typeface="Trebuchet MS"/>
              <a:cs typeface="Trebuchet MS"/>
            </a:endParaRPr>
          </a:p>
        </p:txBody>
      </p:sp>
      <p:sp>
        <p:nvSpPr>
          <p:cNvPr id="48" name="Rounded Rectangular Callout 47"/>
          <p:cNvSpPr/>
          <p:nvPr/>
        </p:nvSpPr>
        <p:spPr>
          <a:xfrm>
            <a:off x="675839" y="4352895"/>
            <a:ext cx="1612793" cy="472609"/>
          </a:xfrm>
          <a:prstGeom prst="wedgeRoundRectCallout">
            <a:avLst>
              <a:gd name="adj1" fmla="val 65187"/>
              <a:gd name="adj2" fmla="val -99772"/>
              <a:gd name="adj3" fmla="val 16667"/>
            </a:avLst>
          </a:prstGeom>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lnSpc>
                <a:spcPts val="2200"/>
              </a:lnSpc>
            </a:pPr>
            <a:r>
              <a:rPr lang="en-US" sz="2400" dirty="0" smtClean="0">
                <a:solidFill>
                  <a:srgbClr val="9BBB59">
                    <a:lumMod val="50000"/>
                  </a:srgbClr>
                </a:solidFill>
                <a:latin typeface="Trebuchet MS"/>
                <a:cs typeface="Trebuchet MS"/>
              </a:rPr>
              <a:t>Lose</a:t>
            </a:r>
            <a:endParaRPr lang="en-US" sz="2400" dirty="0">
              <a:solidFill>
                <a:srgbClr val="9BBB59">
                  <a:lumMod val="50000"/>
                </a:srgbClr>
              </a:solidFill>
              <a:latin typeface="Trebuchet MS"/>
              <a:cs typeface="Trebuchet MS"/>
            </a:endParaRPr>
          </a:p>
        </p:txBody>
      </p:sp>
      <p:grpSp>
        <p:nvGrpSpPr>
          <p:cNvPr id="50" name="Group 12"/>
          <p:cNvGrpSpPr/>
          <p:nvPr/>
        </p:nvGrpSpPr>
        <p:grpSpPr>
          <a:xfrm rot="16200000">
            <a:off x="2363926" y="4410255"/>
            <a:ext cx="1090168" cy="613851"/>
            <a:chOff x="3589776" y="1709064"/>
            <a:chExt cx="1333023" cy="827637"/>
          </a:xfrm>
        </p:grpSpPr>
        <p:sp>
          <p:nvSpPr>
            <p:cNvPr id="51"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53" name="Shape 52"/>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61"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latin typeface="Trebuchet MS"/>
                <a:cs typeface="Trebuchet MS"/>
              </a:endParaRPr>
            </a:p>
          </p:txBody>
        </p:sp>
        <p:cxnSp>
          <p:nvCxnSpPr>
            <p:cNvPr id="63" name="Shape 62"/>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latin typeface="Trebuchet MS"/>
                <a:cs typeface="Trebuchet MS"/>
              </a:endParaRPr>
            </a:p>
          </p:txBody>
        </p:sp>
      </p:grpSp>
      <p:sp>
        <p:nvSpPr>
          <p:cNvPr id="69" name="TextBox 68"/>
          <p:cNvSpPr txBox="1"/>
          <p:nvPr/>
        </p:nvSpPr>
        <p:spPr>
          <a:xfrm>
            <a:off x="2516211" y="3733800"/>
            <a:ext cx="694872" cy="461665"/>
          </a:xfrm>
          <a:prstGeom prst="rect">
            <a:avLst/>
          </a:prstGeom>
          <a:noFill/>
        </p:spPr>
        <p:txBody>
          <a:bodyPr wrap="none" rtlCol="0">
            <a:spAutoFit/>
          </a:bodyPr>
          <a:lstStyle/>
          <a:p>
            <a:r>
              <a:rPr lang="en-US" sz="2400" dirty="0" smtClean="0">
                <a:solidFill>
                  <a:prstClr val="black"/>
                </a:solidFill>
                <a:latin typeface="Trebuchet MS"/>
                <a:cs typeface="Trebuchet MS"/>
              </a:rPr>
              <a:t>Ben</a:t>
            </a:r>
            <a:endParaRPr lang="en-US" sz="2400" dirty="0">
              <a:solidFill>
                <a:prstClr val="black"/>
              </a:solidFill>
              <a:latin typeface="Trebuchet MS"/>
              <a:cs typeface="Trebuchet MS"/>
            </a:endParaRPr>
          </a:p>
        </p:txBody>
      </p:sp>
      <p:grpSp>
        <p:nvGrpSpPr>
          <p:cNvPr id="70" name="Group 108"/>
          <p:cNvGrpSpPr/>
          <p:nvPr/>
        </p:nvGrpSpPr>
        <p:grpSpPr>
          <a:xfrm>
            <a:off x="4902684" y="4702138"/>
            <a:ext cx="1950669" cy="392124"/>
            <a:chOff x="5756022" y="4915567"/>
            <a:chExt cx="1950669" cy="392124"/>
          </a:xfrm>
        </p:grpSpPr>
        <p:cxnSp>
          <p:nvCxnSpPr>
            <p:cNvPr id="71" name="Straight Connector 70"/>
            <p:cNvCxnSpPr/>
            <p:nvPr/>
          </p:nvCxnSpPr>
          <p:spPr>
            <a:xfrm flipV="1">
              <a:off x="5768212" y="4915567"/>
              <a:ext cx="1938479" cy="392124"/>
            </a:xfrm>
            <a:prstGeom prst="line">
              <a:avLst/>
            </a:prstGeom>
            <a:ln w="63500">
              <a:solidFill>
                <a:schemeClr val="accent2"/>
              </a:solidFill>
              <a:prstDash val="sysDash"/>
              <a:headEnd type="none"/>
              <a:tailEnd type="stealth"/>
            </a:ln>
          </p:spPr>
          <p:style>
            <a:lnRef idx="2">
              <a:schemeClr val="accent1"/>
            </a:lnRef>
            <a:fillRef idx="0">
              <a:schemeClr val="accent1"/>
            </a:fillRef>
            <a:effectRef idx="1">
              <a:schemeClr val="accent1"/>
            </a:effectRef>
            <a:fontRef idx="minor">
              <a:schemeClr val="tx1"/>
            </a:fontRef>
          </p:style>
        </p:cxnSp>
        <p:cxnSp>
          <p:nvCxnSpPr>
            <p:cNvPr id="78" name="Elbow Connector 77"/>
            <p:cNvCxnSpPr/>
            <p:nvPr/>
          </p:nvCxnSpPr>
          <p:spPr>
            <a:xfrm rot="4500000" flipH="1">
              <a:off x="5756022" y="5068238"/>
              <a:ext cx="216000" cy="216000"/>
            </a:xfrm>
            <a:prstGeom prst="bentConnector3">
              <a:avLst>
                <a:gd name="adj1" fmla="val 94188"/>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4" name="Group 119"/>
          <p:cNvGrpSpPr/>
          <p:nvPr/>
        </p:nvGrpSpPr>
        <p:grpSpPr>
          <a:xfrm>
            <a:off x="4881783" y="4222410"/>
            <a:ext cx="1963107" cy="959191"/>
            <a:chOff x="3882928" y="4008745"/>
            <a:chExt cx="1963107" cy="959191"/>
          </a:xfrm>
        </p:grpSpPr>
        <p:cxnSp>
          <p:nvCxnSpPr>
            <p:cNvPr id="87" name="Straight Arrow Connector 86"/>
            <p:cNvCxnSpPr/>
            <p:nvPr/>
          </p:nvCxnSpPr>
          <p:spPr>
            <a:xfrm rot="16200000" flipV="1">
              <a:off x="3432119" y="4459554"/>
              <a:ext cx="904892" cy="3274"/>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p:nvPr/>
          </p:nvCxnSpPr>
          <p:spPr>
            <a:xfrm flipV="1">
              <a:off x="3909504" y="4966413"/>
              <a:ext cx="1936531" cy="1523"/>
            </a:xfrm>
            <a:prstGeom prst="straightConnector1">
              <a:avLst/>
            </a:prstGeom>
            <a:ln>
              <a:solidFill>
                <a:schemeClr val="bg1">
                  <a:lumMod val="50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cxnSp>
        <p:nvCxnSpPr>
          <p:cNvPr id="108" name="Straight Connector 107"/>
          <p:cNvCxnSpPr/>
          <p:nvPr/>
        </p:nvCxnSpPr>
        <p:spPr>
          <a:xfrm rot="10800000" flipV="1">
            <a:off x="4862358" y="4868775"/>
            <a:ext cx="1114144" cy="240520"/>
          </a:xfrm>
          <a:prstGeom prst="line">
            <a:avLst/>
          </a:prstGeom>
          <a:ln w="114300">
            <a:solidFill>
              <a:schemeClr val="accent3">
                <a:lumMod val="75000"/>
              </a:schemeClr>
            </a:solidFill>
            <a:prstDash val="solid"/>
            <a:headEnd type="stealth"/>
            <a:tailEnd type="none"/>
          </a:ln>
        </p:spPr>
        <p:style>
          <a:lnRef idx="3">
            <a:schemeClr val="accent1"/>
          </a:lnRef>
          <a:fillRef idx="0">
            <a:schemeClr val="accent1"/>
          </a:fillRef>
          <a:effectRef idx="2">
            <a:schemeClr val="accent1"/>
          </a:effectRef>
          <a:fontRef idx="minor">
            <a:schemeClr val="tx1"/>
          </a:fontRef>
        </p:style>
      </p:cxnSp>
      <p:cxnSp>
        <p:nvCxnSpPr>
          <p:cNvPr id="52" name="Straight Connector 51"/>
          <p:cNvCxnSpPr/>
          <p:nvPr/>
        </p:nvCxnSpPr>
        <p:spPr>
          <a:xfrm rot="10800000" flipV="1">
            <a:off x="4921719" y="4221627"/>
            <a:ext cx="901809" cy="873453"/>
          </a:xfrm>
          <a:prstGeom prst="line">
            <a:avLst/>
          </a:prstGeom>
          <a:ln w="63500">
            <a:solidFill>
              <a:schemeClr val="accent3">
                <a:lumMod val="75000"/>
              </a:schemeClr>
            </a:solidFill>
            <a:prstDash val="solid"/>
            <a:headEnd type="stealth"/>
            <a:tailEnd type="none"/>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6468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72" grpId="0"/>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24744"/>
            <a:ext cx="8666112" cy="5328592"/>
          </a:xfrm>
        </p:spPr>
        <p:txBody>
          <a:bodyPr>
            <a:normAutofit/>
          </a:bodyPr>
          <a:lstStyle/>
          <a:p>
            <a:pPr marL="50800" indent="-50800">
              <a:lnSpc>
                <a:spcPct val="150000"/>
              </a:lnSpc>
              <a:buNone/>
            </a:pPr>
            <a:r>
              <a:rPr lang="en-US" dirty="0" smtClean="0"/>
              <a:t>	</a:t>
            </a:r>
            <a:r>
              <a:rPr lang="en-US" sz="3000" dirty="0" smtClean="0"/>
              <a:t>To contend for the next concurrent transmission</a:t>
            </a:r>
          </a:p>
          <a:p>
            <a:pPr marL="800100">
              <a:lnSpc>
                <a:spcPct val="150000"/>
              </a:lnSpc>
            </a:pPr>
            <a:r>
              <a:rPr lang="en-US" sz="3000" dirty="0" smtClean="0"/>
              <a:t>Project orthogonal to ongoing signals</a:t>
            </a:r>
          </a:p>
          <a:p>
            <a:pPr marL="800100">
              <a:lnSpc>
                <a:spcPct val="150000"/>
              </a:lnSpc>
            </a:pPr>
            <a:r>
              <a:rPr lang="en-US" sz="3000" dirty="0" smtClean="0"/>
              <a:t>Apply standard carrier sense</a:t>
            </a:r>
          </a:p>
          <a:p>
            <a:pPr lvl="1">
              <a:lnSpc>
                <a:spcPct val="150000"/>
              </a:lnSpc>
            </a:pPr>
            <a:endParaRPr lang="en-US" sz="3200" dirty="0"/>
          </a:p>
        </p:txBody>
      </p:sp>
      <p:sp>
        <p:nvSpPr>
          <p:cNvPr id="4" name="Title 1"/>
          <p:cNvSpPr>
            <a:spLocks noGrp="1"/>
          </p:cNvSpPr>
          <p:nvPr>
            <p:ph type="title"/>
          </p:nvPr>
        </p:nvSpPr>
        <p:spPr>
          <a:xfrm>
            <a:off x="20688" y="0"/>
            <a:ext cx="9123312" cy="1124744"/>
          </a:xfrm>
        </p:spPr>
        <p:txBody>
          <a:bodyPr>
            <a:normAutofit/>
          </a:bodyPr>
          <a:lstStyle/>
          <a:p>
            <a:r>
              <a:rPr lang="en-US" dirty="0" smtClean="0"/>
              <a:t>Multi-Dimensional Carrier Sense</a:t>
            </a:r>
            <a:endParaRPr lang="en-US" sz="4000" dirty="0"/>
          </a:p>
        </p:txBody>
      </p:sp>
    </p:spTree>
    <p:custDataLst>
      <p:tags r:id="rId1"/>
    </p:custDataLst>
    <p:extLst>
      <p:ext uri="{BB962C8B-B14F-4D97-AF65-F5344CB8AC3E}">
        <p14:creationId xmlns:p14="http://schemas.microsoft.com/office/powerpoint/2010/main" val="199083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686800" cy="4298630"/>
          </a:xfrm>
        </p:spPr>
        <p:txBody>
          <a:bodyPr>
            <a:normAutofit lnSpcReduction="10000"/>
          </a:bodyPr>
          <a:lstStyle/>
          <a:p>
            <a:pPr marL="514350" indent="-514350">
              <a:buFont typeface="+mj-lt"/>
              <a:buAutoNum type="arabicPeriod"/>
            </a:pPr>
            <a:r>
              <a:rPr lang="en-US" dirty="0" smtClean="0"/>
              <a:t>How to transmit without interfering with receivers with fewer antennas?</a:t>
            </a:r>
          </a:p>
          <a:p>
            <a:pPr lvl="1"/>
            <a:r>
              <a:rPr lang="en-US" sz="2800" dirty="0" smtClean="0">
                <a:solidFill>
                  <a:schemeClr val="accent2"/>
                </a:solidFill>
              </a:rPr>
              <a:t>Interference </a:t>
            </a:r>
            <a:r>
              <a:rPr lang="en-US" sz="2800" dirty="0" err="1" smtClean="0">
                <a:solidFill>
                  <a:schemeClr val="accent2"/>
                </a:solidFill>
              </a:rPr>
              <a:t>nulling</a:t>
            </a:r>
            <a:endParaRPr lang="en-US" sz="2800" dirty="0" smtClean="0">
              <a:solidFill>
                <a:schemeClr val="accent2"/>
              </a:solidFill>
            </a:endParaRPr>
          </a:p>
          <a:p>
            <a:pPr lvl="1"/>
            <a:r>
              <a:rPr lang="en-US" sz="2800" dirty="0" smtClean="0">
                <a:solidFill>
                  <a:schemeClr val="accent2"/>
                </a:solidFill>
              </a:rPr>
              <a:t>Interference alignment</a:t>
            </a:r>
          </a:p>
          <a:p>
            <a:pPr lvl="4"/>
            <a:endParaRPr lang="en-US" dirty="0" smtClean="0"/>
          </a:p>
          <a:p>
            <a:pPr marL="514350" lvl="0" indent="-514350">
              <a:buFont typeface="+mj-lt"/>
              <a:buAutoNum type="arabicPeriod"/>
            </a:pPr>
            <a:r>
              <a:rPr lang="en-US" dirty="0" smtClean="0"/>
              <a:t>How do we achieve it in a random access manner?</a:t>
            </a:r>
          </a:p>
          <a:p>
            <a:pPr lvl="1"/>
            <a:r>
              <a:rPr lang="en-US" sz="2800" dirty="0" smtClean="0">
                <a:solidFill>
                  <a:srgbClr val="C0504D"/>
                </a:solidFill>
              </a:rPr>
              <a:t>Multi-dimensional carrier sense</a:t>
            </a:r>
          </a:p>
        </p:txBody>
      </p:sp>
    </p:spTree>
    <p:extLst>
      <p:ext uri="{BB962C8B-B14F-4D97-AF65-F5344CB8AC3E}">
        <p14:creationId xmlns:p14="http://schemas.microsoft.com/office/powerpoint/2010/main" val="3662106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339975"/>
            <a:ext cx="7772400" cy="1470025"/>
          </a:xfrm>
        </p:spPr>
        <p:txBody>
          <a:bodyPr/>
          <a:lstStyle/>
          <a:p>
            <a:r>
              <a:rPr lang="en-US" dirty="0" smtClean="0"/>
              <a:t>Performance</a:t>
            </a:r>
            <a:endParaRPr lang="en-US" dirty="0"/>
          </a:p>
        </p:txBody>
      </p:sp>
    </p:spTree>
    <p:extLst>
      <p:ext uri="{BB962C8B-B14F-4D97-AF65-F5344CB8AC3E}">
        <p14:creationId xmlns:p14="http://schemas.microsoft.com/office/powerpoint/2010/main" val="1921341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12" y="0"/>
            <a:ext cx="9428112" cy="1124744"/>
          </a:xfrm>
        </p:spPr>
        <p:txBody>
          <a:bodyPr>
            <a:noAutofit/>
          </a:bodyPr>
          <a:lstStyle/>
          <a:p>
            <a:pPr lvl="0" defTabSz="1015960">
              <a:defRPr/>
            </a:pPr>
            <a:r>
              <a:rPr lang="en-US" sz="3600" dirty="0" smtClean="0">
                <a:latin typeface="Trebuchet MS"/>
                <a:cs typeface="Trebuchet MS"/>
              </a:rPr>
              <a:t>But, MIMO Nodes Can Receive Multiple Concurrent Streams</a:t>
            </a:r>
          </a:p>
        </p:txBody>
      </p:sp>
      <p:grpSp>
        <p:nvGrpSpPr>
          <p:cNvPr id="3" name="Group 12"/>
          <p:cNvGrpSpPr/>
          <p:nvPr/>
        </p:nvGrpSpPr>
        <p:grpSpPr>
          <a:xfrm rot="16200000">
            <a:off x="3834071" y="1674994"/>
            <a:ext cx="1137531" cy="2090593"/>
            <a:chOff x="3531862" y="1709064"/>
            <a:chExt cx="1390937" cy="2818683"/>
          </a:xfrm>
        </p:grpSpPr>
        <p:sp>
          <p:nvSpPr>
            <p:cNvPr id="8"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9" name="Shape 8"/>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0"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1" name="Shape 10"/>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Isosceles Triangle 11"/>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3" name="Shape 12"/>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Isosceles Triangle 13"/>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5" name="Shape 14"/>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7" name="Rounded Rectangle 16"/>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4" name="Group 17"/>
          <p:cNvGrpSpPr/>
          <p:nvPr/>
        </p:nvGrpSpPr>
        <p:grpSpPr>
          <a:xfrm rot="16200000">
            <a:off x="4084885" y="631815"/>
            <a:ext cx="601252" cy="2097760"/>
            <a:chOff x="891699" y="2260633"/>
            <a:chExt cx="412087" cy="1748133"/>
          </a:xfrm>
        </p:grpSpPr>
        <p:grpSp>
          <p:nvGrpSpPr>
            <p:cNvPr id="5" name="Group 40"/>
            <p:cNvGrpSpPr/>
            <p:nvPr/>
          </p:nvGrpSpPr>
          <p:grpSpPr>
            <a:xfrm>
              <a:off x="891699" y="2260633"/>
              <a:ext cx="412087" cy="1748133"/>
              <a:chOff x="1981201" y="1676401"/>
              <a:chExt cx="735198" cy="2828360"/>
            </a:xfrm>
          </p:grpSpPr>
          <p:cxnSp>
            <p:nvCxnSpPr>
              <p:cNvPr id="23" name="Shape 22"/>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4" name="Isosceles Triangle 23"/>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25" name="Shape 24"/>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26" name="Isosceles Triangle 25"/>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27" name="Rounded Rectangle 26"/>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28" name="Rounded Rectangle 27"/>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cxnSp>
          <p:nvCxnSpPr>
            <p:cNvPr id="20" name="Straight Arrow Connector 26"/>
            <p:cNvCxnSpPr/>
            <p:nvPr/>
          </p:nvCxnSpPr>
          <p:spPr>
            <a:xfrm>
              <a:off x="1202623" y="2769482"/>
              <a:ext cx="1898" cy="758927"/>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grpSp>
      <p:grpSp>
        <p:nvGrpSpPr>
          <p:cNvPr id="6" name="Group 86"/>
          <p:cNvGrpSpPr/>
          <p:nvPr/>
        </p:nvGrpSpPr>
        <p:grpSpPr>
          <a:xfrm rot="16200000">
            <a:off x="3664782" y="3099934"/>
            <a:ext cx="1478511" cy="2092155"/>
            <a:chOff x="2644260" y="2296205"/>
            <a:chExt cx="1013338" cy="1743461"/>
          </a:xfrm>
        </p:grpSpPr>
        <p:sp>
          <p:nvSpPr>
            <p:cNvPr id="32"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3" name="Shape 32"/>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hape 33"/>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35" name="Isosceles Triangle 34"/>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7" name="Group 12"/>
            <p:cNvGrpSpPr/>
            <p:nvPr/>
          </p:nvGrpSpPr>
          <p:grpSpPr>
            <a:xfrm>
              <a:off x="2644260" y="2296783"/>
              <a:ext cx="1013338" cy="1742883"/>
              <a:chOff x="3568342" y="1709059"/>
              <a:chExt cx="1807873" cy="2819852"/>
            </a:xfrm>
          </p:grpSpPr>
          <p:sp>
            <p:nvSpPr>
              <p:cNvPr id="39"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40" name="Shape 39"/>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1"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42" name="Shape 41"/>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3" name="Isosceles Triangle 42"/>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44" name="Shape 43"/>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5" name="Isosceles Triangle 44"/>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46" name="Shape 45"/>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7" name="Rounded Rectangle 46"/>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48" name="Rounded Rectangle 47"/>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cxnSp>
        <p:nvCxnSpPr>
          <p:cNvPr id="53" name="Straight Arrow Connector 26"/>
          <p:cNvCxnSpPr/>
          <p:nvPr/>
        </p:nvCxnSpPr>
        <p:spPr>
          <a:xfrm rot="16200000">
            <a:off x="4440563" y="2438859"/>
            <a:ext cx="2769" cy="910712"/>
          </a:xfrm>
          <a:prstGeom prst="straightConnector1">
            <a:avLst/>
          </a:prstGeom>
          <a:ln w="63500">
            <a:solidFill>
              <a:schemeClr val="accent3">
                <a:lumMod val="75000"/>
              </a:schemeClr>
            </a:solidFill>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10800000" flipH="1">
            <a:off x="4029571" y="4460022"/>
            <a:ext cx="867733" cy="1"/>
          </a:xfrm>
          <a:prstGeom prst="straightConnector1">
            <a:avLst/>
          </a:prstGeom>
          <a:ln w="63500">
            <a:solidFill>
              <a:schemeClr val="accent2"/>
            </a:solidFill>
            <a:prstDash val="solid"/>
            <a:tailEnd type="arrow" w="sm" len="sm"/>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2362200" y="1527326"/>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grpSp>
        <p:nvGrpSpPr>
          <p:cNvPr id="18" name="Group 57"/>
          <p:cNvGrpSpPr/>
          <p:nvPr/>
        </p:nvGrpSpPr>
        <p:grpSpPr>
          <a:xfrm>
            <a:off x="2374180" y="2598449"/>
            <a:ext cx="1052585" cy="1821151"/>
            <a:chOff x="2374180" y="2598449"/>
            <a:chExt cx="1052585" cy="1821151"/>
          </a:xfrm>
        </p:grpSpPr>
        <p:sp>
          <p:nvSpPr>
            <p:cNvPr id="59" name="TextBox 58"/>
            <p:cNvSpPr txBox="1"/>
            <p:nvPr/>
          </p:nvSpPr>
          <p:spPr>
            <a:xfrm>
              <a:off x="2383555" y="2598449"/>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60" name="TextBox 59"/>
            <p:cNvSpPr txBox="1"/>
            <p:nvPr/>
          </p:nvSpPr>
          <p:spPr>
            <a:xfrm>
              <a:off x="2374180" y="3957935"/>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cxnSp>
        <p:nvCxnSpPr>
          <p:cNvPr id="61" name="Straight Arrow Connector 26"/>
          <p:cNvCxnSpPr/>
          <p:nvPr/>
        </p:nvCxnSpPr>
        <p:spPr>
          <a:xfrm rot="16200000" flipH="1">
            <a:off x="3962952" y="1491895"/>
            <a:ext cx="837448" cy="868848"/>
          </a:xfrm>
          <a:prstGeom prst="straightConnector1">
            <a:avLst/>
          </a:prstGeom>
          <a:ln w="25400">
            <a:prstDash val="dash"/>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26"/>
          <p:cNvCxnSpPr/>
          <p:nvPr/>
        </p:nvCxnSpPr>
        <p:spPr>
          <a:xfrm rot="16200000" flipH="1">
            <a:off x="3376825" y="2078021"/>
            <a:ext cx="2009701" cy="868848"/>
          </a:xfrm>
          <a:prstGeom prst="straightConnector1">
            <a:avLst/>
          </a:prstGeom>
          <a:ln w="25400">
            <a:prstDash val="dash"/>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26"/>
          <p:cNvCxnSpPr/>
          <p:nvPr/>
        </p:nvCxnSpPr>
        <p:spPr>
          <a:xfrm rot="16200000" flipH="1">
            <a:off x="3837694" y="2966862"/>
            <a:ext cx="1150972" cy="890034"/>
          </a:xfrm>
          <a:prstGeom prst="straightConnector1">
            <a:avLst/>
          </a:prstGeom>
          <a:ln w="25400">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6049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a:t>
            </a:r>
            <a:endParaRPr lang="en-US" dirty="0"/>
          </a:p>
        </p:txBody>
      </p:sp>
      <p:sp>
        <p:nvSpPr>
          <p:cNvPr id="12" name="Content Placeholder 11"/>
          <p:cNvSpPr>
            <a:spLocks noGrp="1"/>
          </p:cNvSpPr>
          <p:nvPr>
            <p:ph idx="1"/>
          </p:nvPr>
        </p:nvSpPr>
        <p:spPr>
          <a:xfrm>
            <a:off x="683568" y="1371600"/>
            <a:ext cx="7467600" cy="5081736"/>
          </a:xfrm>
        </p:spPr>
        <p:txBody>
          <a:bodyPr/>
          <a:lstStyle/>
          <a:p>
            <a:r>
              <a:rPr lang="en-US" dirty="0" smtClean="0"/>
              <a:t>Implemented in USRP2</a:t>
            </a:r>
          </a:p>
          <a:p>
            <a:endParaRPr lang="en-US" dirty="0" smtClean="0"/>
          </a:p>
          <a:p>
            <a:endParaRPr lang="en-US" dirty="0" smtClean="0"/>
          </a:p>
          <a:p>
            <a:endParaRPr lang="en-US" dirty="0" smtClean="0"/>
          </a:p>
          <a:p>
            <a:endParaRPr lang="en-US" dirty="0" smtClean="0"/>
          </a:p>
          <a:p>
            <a:r>
              <a:rPr lang="en-US" dirty="0" smtClean="0"/>
              <a:t>OFDM with 802.11-style modulations and </a:t>
            </a:r>
            <a:r>
              <a:rPr lang="en-US" dirty="0" err="1" smtClean="0"/>
              <a:t>convolutional</a:t>
            </a:r>
            <a:r>
              <a:rPr lang="en-US" dirty="0" smtClean="0"/>
              <a:t> codes</a:t>
            </a:r>
          </a:p>
          <a:p>
            <a:endParaRPr lang="en-US" sz="2000" dirty="0">
              <a:solidFill>
                <a:schemeClr val="bg1">
                  <a:lumMod val="50000"/>
                </a:schemeClr>
              </a:solidFill>
            </a:endParaRPr>
          </a:p>
        </p:txBody>
      </p:sp>
      <p:pic>
        <p:nvPicPr>
          <p:cNvPr id="4" name="Picture 2" descr="USRP Board"/>
          <p:cNvPicPr>
            <a:picLocks noChangeAspect="1" noChangeArrowheads="1"/>
          </p:cNvPicPr>
          <p:nvPr/>
        </p:nvPicPr>
        <p:blipFill>
          <a:blip r:embed="rId4" cstate="print"/>
          <a:srcRect/>
          <a:stretch>
            <a:fillRect/>
          </a:stretch>
        </p:blipFill>
        <p:spPr bwMode="auto">
          <a:xfrm>
            <a:off x="5569496" y="1556792"/>
            <a:ext cx="2949935" cy="266429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111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Testbed</a:t>
            </a:r>
            <a:endParaRPr lang="en-US" dirty="0"/>
          </a:p>
        </p:txBody>
      </p:sp>
      <p:sp>
        <p:nvSpPr>
          <p:cNvPr id="3" name="Content Placeholder 2"/>
          <p:cNvSpPr>
            <a:spLocks noGrp="1"/>
          </p:cNvSpPr>
          <p:nvPr>
            <p:ph idx="1"/>
          </p:nvPr>
        </p:nvSpPr>
        <p:spPr>
          <a:xfrm>
            <a:off x="457200" y="1164578"/>
            <a:ext cx="8686800" cy="5328592"/>
          </a:xfrm>
        </p:spPr>
        <p:txBody>
          <a:bodyPr>
            <a:normAutofit/>
          </a:bodyPr>
          <a:lstStyle/>
          <a:p>
            <a:pPr marL="0" indent="0">
              <a:buNone/>
            </a:pPr>
            <a:r>
              <a:rPr lang="en-US" sz="2800" dirty="0" smtClean="0"/>
              <a:t>Randomly assign the nodes to the marked locations</a:t>
            </a:r>
            <a:endParaRPr lang="en-US" sz="2800" dirty="0"/>
          </a:p>
        </p:txBody>
      </p:sp>
      <p:grpSp>
        <p:nvGrpSpPr>
          <p:cNvPr id="4" name="Group 25"/>
          <p:cNvGrpSpPr/>
          <p:nvPr/>
        </p:nvGrpSpPr>
        <p:grpSpPr>
          <a:xfrm>
            <a:off x="1564424" y="2065864"/>
            <a:ext cx="6168499" cy="3986237"/>
            <a:chOff x="1564424" y="1993294"/>
            <a:chExt cx="6168499" cy="3986237"/>
          </a:xfrm>
        </p:grpSpPr>
        <p:pic>
          <p:nvPicPr>
            <p:cNvPr id="38" name="Picture 4"/>
            <p:cNvPicPr>
              <a:picLocks noChangeAspect="1" noChangeArrowheads="1"/>
            </p:cNvPicPr>
            <p:nvPr/>
          </p:nvPicPr>
          <p:blipFill>
            <a:blip r:embed="rId3" cstate="print"/>
            <a:srcRect l="27209" t="19121" r="46544" b="45083"/>
            <a:stretch>
              <a:fillRect/>
            </a:stretch>
          </p:blipFill>
          <p:spPr bwMode="auto">
            <a:xfrm rot="16194488">
              <a:off x="2655555" y="902163"/>
              <a:ext cx="3986237" cy="6168499"/>
            </a:xfrm>
            <a:prstGeom prst="rect">
              <a:avLst/>
            </a:prstGeom>
            <a:noFill/>
            <a:ln w="9525">
              <a:solidFill>
                <a:schemeClr val="tx1"/>
              </a:solidFill>
              <a:miter lim="800000"/>
              <a:headEnd/>
              <a:tailEnd/>
            </a:ln>
          </p:spPr>
        </p:pic>
        <p:sp>
          <p:nvSpPr>
            <p:cNvPr id="39" name="Oval 38"/>
            <p:cNvSpPr/>
            <p:nvPr/>
          </p:nvSpPr>
          <p:spPr>
            <a:xfrm rot="19998539">
              <a:off x="7554201" y="3501113"/>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0" name="Oval 39"/>
            <p:cNvSpPr/>
            <p:nvPr/>
          </p:nvSpPr>
          <p:spPr>
            <a:xfrm rot="19998539">
              <a:off x="6843601" y="2936787"/>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1" name="Oval 40"/>
            <p:cNvSpPr/>
            <p:nvPr/>
          </p:nvSpPr>
          <p:spPr>
            <a:xfrm rot="19998539">
              <a:off x="5193709" y="3445380"/>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Oval 41"/>
            <p:cNvSpPr/>
            <p:nvPr/>
          </p:nvSpPr>
          <p:spPr>
            <a:xfrm rot="19998539">
              <a:off x="4526672" y="3113051"/>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Oval 42"/>
            <p:cNvSpPr/>
            <p:nvPr/>
          </p:nvSpPr>
          <p:spPr>
            <a:xfrm rot="19998539">
              <a:off x="5894302" y="3694450"/>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rot="19998539">
              <a:off x="5000371" y="5525740"/>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rot="19998539">
              <a:off x="2916742" y="4627330"/>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rot="19998539">
              <a:off x="5604295" y="4433991"/>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rot="19998539">
              <a:off x="3359233" y="3016382"/>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rot="19998539">
              <a:off x="2687289" y="3569684"/>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 name="Oval 48"/>
            <p:cNvSpPr/>
            <p:nvPr/>
          </p:nvSpPr>
          <p:spPr>
            <a:xfrm rot="19998539">
              <a:off x="4236665" y="4283581"/>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rot="19998539">
              <a:off x="3646840" y="5815746"/>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1" name="Oval 50"/>
            <p:cNvSpPr/>
            <p:nvPr/>
          </p:nvSpPr>
          <p:spPr>
            <a:xfrm rot="19998539">
              <a:off x="3550169" y="3709243"/>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2" name="Oval 51"/>
            <p:cNvSpPr/>
            <p:nvPr/>
          </p:nvSpPr>
          <p:spPr>
            <a:xfrm rot="19998539">
              <a:off x="2216234" y="2743449"/>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3" name="Oval 52"/>
            <p:cNvSpPr/>
            <p:nvPr/>
          </p:nvSpPr>
          <p:spPr>
            <a:xfrm rot="19998539">
              <a:off x="3646840" y="4917335"/>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Oval 53"/>
            <p:cNvSpPr/>
            <p:nvPr/>
          </p:nvSpPr>
          <p:spPr>
            <a:xfrm rot="19998539">
              <a:off x="1722067" y="4732624"/>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p:nvSpPr>
          <p:spPr>
            <a:xfrm rot="19998539">
              <a:off x="2216233" y="5525740"/>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rot="19998539">
              <a:off x="6462534" y="2119579"/>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7" name="Oval 56"/>
            <p:cNvSpPr/>
            <p:nvPr/>
          </p:nvSpPr>
          <p:spPr>
            <a:xfrm rot="19998539">
              <a:off x="3356832" y="2312916"/>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8" name="Oval 57"/>
            <p:cNvSpPr/>
            <p:nvPr/>
          </p:nvSpPr>
          <p:spPr>
            <a:xfrm rot="19998539">
              <a:off x="1987633" y="3902581"/>
              <a:ext cx="144000" cy="144000"/>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8936096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686800" cy="4298630"/>
          </a:xfrm>
        </p:spPr>
        <p:txBody>
          <a:bodyPr>
            <a:normAutofit lnSpcReduction="10000"/>
          </a:bodyPr>
          <a:lstStyle/>
          <a:p>
            <a:pPr marL="514350" indent="-514350">
              <a:buFont typeface="+mj-lt"/>
              <a:buAutoNum type="arabicPeriod"/>
            </a:pPr>
            <a:r>
              <a:rPr lang="en-US" dirty="0" smtClean="0"/>
              <a:t>How to transmit without interfering with ongoing transmissions?</a:t>
            </a:r>
          </a:p>
          <a:p>
            <a:pPr lvl="1"/>
            <a:r>
              <a:rPr lang="en-US" sz="2800" dirty="0" smtClean="0">
                <a:solidFill>
                  <a:srgbClr val="C0504D"/>
                </a:solidFill>
              </a:rPr>
              <a:t>Interference </a:t>
            </a:r>
            <a:r>
              <a:rPr lang="en-US" sz="2800" dirty="0" err="1" smtClean="0">
                <a:solidFill>
                  <a:srgbClr val="C0504D"/>
                </a:solidFill>
              </a:rPr>
              <a:t>nulling</a:t>
            </a:r>
            <a:endParaRPr lang="en-US" sz="2800" dirty="0" smtClean="0">
              <a:solidFill>
                <a:srgbClr val="C0504D"/>
              </a:solidFill>
            </a:endParaRPr>
          </a:p>
          <a:p>
            <a:pPr lvl="1"/>
            <a:r>
              <a:rPr lang="en-US" sz="2800" dirty="0" smtClean="0">
                <a:solidFill>
                  <a:srgbClr val="C0504D"/>
                </a:solidFill>
              </a:rPr>
              <a:t>Interference alignment</a:t>
            </a:r>
          </a:p>
          <a:p>
            <a:pPr lvl="4"/>
            <a:endParaRPr lang="en-US" dirty="0" smtClean="0"/>
          </a:p>
          <a:p>
            <a:pPr marL="514350" lvl="0" indent="-514350">
              <a:buFont typeface="+mj-lt"/>
              <a:buAutoNum type="arabicPeriod"/>
            </a:pPr>
            <a:r>
              <a:rPr lang="en-US" dirty="0" smtClean="0"/>
              <a:t>How do we achieve it in a random access manner?</a:t>
            </a:r>
          </a:p>
          <a:p>
            <a:pPr lvl="1"/>
            <a:r>
              <a:rPr lang="en-US" sz="2800" dirty="0" smtClean="0">
                <a:solidFill>
                  <a:srgbClr val="C0504D"/>
                </a:solidFill>
              </a:rPr>
              <a:t>Multi-dimensional carrier sense</a:t>
            </a:r>
          </a:p>
        </p:txBody>
      </p:sp>
    </p:spTree>
    <p:extLst>
      <p:ext uri="{BB962C8B-B14F-4D97-AF65-F5344CB8AC3E}">
        <p14:creationId xmlns:p14="http://schemas.microsoft.com/office/powerpoint/2010/main" val="395490771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686800" cy="4298630"/>
          </a:xfrm>
        </p:spPr>
        <p:txBody>
          <a:bodyPr>
            <a:normAutofit lnSpcReduction="10000"/>
          </a:bodyPr>
          <a:lstStyle/>
          <a:p>
            <a:pPr marL="514350" indent="-514350">
              <a:buFont typeface="+mj-lt"/>
              <a:buAutoNum type="arabicPeriod"/>
            </a:pPr>
            <a:r>
              <a:rPr lang="en-US" dirty="0" smtClean="0">
                <a:solidFill>
                  <a:srgbClr val="000000"/>
                </a:solidFill>
              </a:rPr>
              <a:t>How to transmit without interfering with ongoing transmissions?</a:t>
            </a:r>
          </a:p>
          <a:p>
            <a:pPr lvl="1"/>
            <a:r>
              <a:rPr lang="en-US" sz="2800" b="1" dirty="0" smtClean="0">
                <a:solidFill>
                  <a:srgbClr val="C0504D"/>
                </a:solidFill>
              </a:rPr>
              <a:t>Interference </a:t>
            </a:r>
            <a:r>
              <a:rPr lang="en-US" sz="2800" b="1" dirty="0" err="1" smtClean="0">
                <a:solidFill>
                  <a:srgbClr val="C0504D"/>
                </a:solidFill>
              </a:rPr>
              <a:t>nulling</a:t>
            </a:r>
            <a:endParaRPr lang="en-US" sz="2800" b="1" dirty="0" smtClean="0">
              <a:solidFill>
                <a:srgbClr val="C0504D"/>
              </a:solidFill>
            </a:endParaRPr>
          </a:p>
          <a:p>
            <a:pPr lvl="1"/>
            <a:r>
              <a:rPr lang="en-US" sz="2800" dirty="0" smtClean="0">
                <a:solidFill>
                  <a:schemeClr val="bg1">
                    <a:lumMod val="65000"/>
                  </a:schemeClr>
                </a:solidFill>
              </a:rPr>
              <a:t>Interference alignment</a:t>
            </a:r>
          </a:p>
          <a:p>
            <a:pPr lvl="4"/>
            <a:endParaRPr lang="en-US" dirty="0" smtClean="0">
              <a:solidFill>
                <a:schemeClr val="bg1">
                  <a:lumMod val="65000"/>
                </a:schemeClr>
              </a:solidFill>
            </a:endParaRPr>
          </a:p>
          <a:p>
            <a:pPr marL="514350" lvl="0" indent="-514350">
              <a:buFont typeface="+mj-lt"/>
              <a:buAutoNum type="arabicPeriod"/>
            </a:pPr>
            <a:r>
              <a:rPr lang="en-US" dirty="0" smtClean="0">
                <a:solidFill>
                  <a:schemeClr val="bg1">
                    <a:lumMod val="65000"/>
                  </a:schemeClr>
                </a:solidFill>
              </a:rPr>
              <a:t>How do we achieve it in a random access manner?</a:t>
            </a:r>
          </a:p>
          <a:p>
            <a:pPr lvl="1"/>
            <a:r>
              <a:rPr lang="en-US" sz="2800" dirty="0" smtClean="0">
                <a:solidFill>
                  <a:schemeClr val="bg1">
                    <a:lumMod val="65000"/>
                  </a:schemeClr>
                </a:solidFill>
              </a:rPr>
              <a:t>Multi-dimensional carrier sense</a:t>
            </a:r>
          </a:p>
        </p:txBody>
      </p:sp>
    </p:spTree>
    <p:extLst>
      <p:ext uri="{BB962C8B-B14F-4D97-AF65-F5344CB8AC3E}">
        <p14:creationId xmlns:p14="http://schemas.microsoft.com/office/powerpoint/2010/main" val="1413255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rebuchet MS"/>
                <a:cs typeface="Trebuchet MS"/>
              </a:rPr>
              <a:t>Nulling</a:t>
            </a:r>
            <a:r>
              <a:rPr lang="en-US" dirty="0" smtClean="0">
                <a:latin typeface="Trebuchet MS"/>
                <a:cs typeface="Trebuchet MS"/>
              </a:rPr>
              <a:t> Experiment</a:t>
            </a:r>
            <a:endParaRPr lang="en-US" dirty="0">
              <a:latin typeface="Trebuchet MS"/>
              <a:cs typeface="Trebuchet MS"/>
            </a:endParaRPr>
          </a:p>
        </p:txBody>
      </p:sp>
      <p:sp>
        <p:nvSpPr>
          <p:cNvPr id="40" name="TextBox 39"/>
          <p:cNvSpPr txBox="1"/>
          <p:nvPr/>
        </p:nvSpPr>
        <p:spPr>
          <a:xfrm>
            <a:off x="1295400" y="2867004"/>
            <a:ext cx="2085126" cy="461665"/>
          </a:xfrm>
          <a:prstGeom prst="rect">
            <a:avLst/>
          </a:prstGeom>
          <a:noFill/>
        </p:spPr>
        <p:txBody>
          <a:bodyPr wrap="none" rtlCol="0">
            <a:spAutoFit/>
          </a:bodyPr>
          <a:lstStyle/>
          <a:p>
            <a:r>
              <a:rPr lang="en-US" sz="2400" dirty="0" smtClean="0">
                <a:solidFill>
                  <a:srgbClr val="4F81BD">
                    <a:lumMod val="75000"/>
                  </a:srgbClr>
                </a:solidFill>
                <a:latin typeface="Trebuchet MS"/>
                <a:cs typeface="Trebuchet MS"/>
              </a:rPr>
              <a:t>wanted signal</a:t>
            </a:r>
            <a:endParaRPr lang="en-US" sz="2400" dirty="0">
              <a:solidFill>
                <a:srgbClr val="4F81BD">
                  <a:lumMod val="75000"/>
                </a:srgbClr>
              </a:solidFill>
              <a:latin typeface="Trebuchet MS"/>
              <a:cs typeface="Trebuchet MS"/>
            </a:endParaRPr>
          </a:p>
        </p:txBody>
      </p:sp>
      <p:cxnSp>
        <p:nvCxnSpPr>
          <p:cNvPr id="33" name="Straight Arrow Connector 32"/>
          <p:cNvCxnSpPr/>
          <p:nvPr/>
        </p:nvCxnSpPr>
        <p:spPr>
          <a:xfrm rot="10800000" flipV="1">
            <a:off x="3594762" y="2822383"/>
            <a:ext cx="2347075" cy="836613"/>
          </a:xfrm>
          <a:prstGeom prst="straightConnector1">
            <a:avLst/>
          </a:prstGeom>
          <a:ln w="19050">
            <a:solidFill>
              <a:schemeClr val="accent3">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rot="20495995">
            <a:off x="3665873" y="3189766"/>
            <a:ext cx="2421456" cy="461665"/>
          </a:xfrm>
          <a:prstGeom prst="rect">
            <a:avLst/>
          </a:prstGeom>
          <a:noFill/>
        </p:spPr>
        <p:txBody>
          <a:bodyPr wrap="none" rtlCol="0">
            <a:spAutoFit/>
          </a:bodyPr>
          <a:lstStyle/>
          <a:p>
            <a:r>
              <a:rPr lang="en-US" sz="2400" dirty="0" smtClean="0">
                <a:solidFill>
                  <a:srgbClr val="9BBB59">
                    <a:lumMod val="75000"/>
                  </a:srgbClr>
                </a:solidFill>
                <a:latin typeface="Trebuchet MS"/>
                <a:cs typeface="Trebuchet MS"/>
              </a:rPr>
              <a:t>unwanted signal</a:t>
            </a:r>
            <a:endParaRPr lang="en-US" sz="2400" dirty="0">
              <a:solidFill>
                <a:srgbClr val="9BBB59">
                  <a:lumMod val="75000"/>
                </a:srgbClr>
              </a:solidFill>
              <a:latin typeface="Trebuchet MS"/>
              <a:cs typeface="Trebuchet MS"/>
            </a:endParaRPr>
          </a:p>
        </p:txBody>
      </p:sp>
      <p:sp>
        <p:nvSpPr>
          <p:cNvPr id="32" name="TextBox 31"/>
          <p:cNvSpPr txBox="1"/>
          <p:nvPr/>
        </p:nvSpPr>
        <p:spPr>
          <a:xfrm>
            <a:off x="457200" y="4901624"/>
            <a:ext cx="8217514" cy="584776"/>
          </a:xfrm>
          <a:prstGeom prst="rect">
            <a:avLst/>
          </a:prstGeom>
        </p:spPr>
        <p:txBody>
          <a:bodyPr vert="horz" lIns="91440" tIns="45720" rIns="91440" bIns="45720" rtlCol="0">
            <a:noAutofit/>
          </a:bodyPr>
          <a:lstStyle/>
          <a:p>
            <a:pPr marL="2063750" indent="-2063750" algn="ctr">
              <a:spcBef>
                <a:spcPts val="1200"/>
              </a:spcBef>
              <a:tabLst>
                <a:tab pos="1976438" algn="l"/>
              </a:tabLst>
              <a:defRPr/>
            </a:pPr>
            <a:r>
              <a:rPr lang="en-US" sz="3200" dirty="0" smtClean="0">
                <a:solidFill>
                  <a:srgbClr val="000000"/>
                </a:solidFill>
                <a:latin typeface="Trebuchet MS"/>
                <a:ea typeface="MS UI Gothic" pitchFamily="34" charset="-128"/>
                <a:cs typeface="Trebuchet MS"/>
              </a:rPr>
              <a:t>Can Bob null his signal at Alice’s receiver?</a:t>
            </a:r>
            <a:endParaRPr lang="en-US" sz="3200" dirty="0">
              <a:solidFill>
                <a:srgbClr val="000000"/>
              </a:solidFill>
              <a:latin typeface="Trebuchet MS"/>
              <a:ea typeface="MS UI Gothic" pitchFamily="34" charset="-128"/>
              <a:cs typeface="Trebuchet MS"/>
            </a:endParaRPr>
          </a:p>
        </p:txBody>
      </p:sp>
      <p:grpSp>
        <p:nvGrpSpPr>
          <p:cNvPr id="3" name="Group 76"/>
          <p:cNvGrpSpPr/>
          <p:nvPr/>
        </p:nvGrpSpPr>
        <p:grpSpPr>
          <a:xfrm>
            <a:off x="5334000" y="1716775"/>
            <a:ext cx="1219203" cy="1070084"/>
            <a:chOff x="1433849" y="2610456"/>
            <a:chExt cx="812801" cy="891737"/>
          </a:xfrm>
        </p:grpSpPr>
        <p:grpSp>
          <p:nvGrpSpPr>
            <p:cNvPr id="4" name="Group 12"/>
            <p:cNvGrpSpPr/>
            <p:nvPr/>
          </p:nvGrpSpPr>
          <p:grpSpPr>
            <a:xfrm>
              <a:off x="1433849" y="2990650"/>
              <a:ext cx="747178" cy="511543"/>
              <a:chOff x="3589776" y="1709063"/>
              <a:chExt cx="1333023" cy="827637"/>
            </a:xfrm>
          </p:grpSpPr>
          <p:sp>
            <p:nvSpPr>
              <p:cNvPr id="30" name="Isosceles Triangle 13"/>
              <p:cNvSpPr/>
              <p:nvPr/>
            </p:nvSpPr>
            <p:spPr>
              <a:xfrm rot="16200000">
                <a:off x="4605238" y="2362842"/>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1" name="Shape 30"/>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34"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39" name="Shape 38"/>
              <p:cNvCxnSpPr/>
              <p:nvPr/>
            </p:nvCxnSpPr>
            <p:spPr>
              <a:xfrm rot="16200000" flipH="1">
                <a:off x="4212472" y="2003588"/>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rot="5400000">
                <a:off x="4065868" y="1371253"/>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sp>
          <p:nvSpPr>
            <p:cNvPr id="29" name="TextBox 28"/>
            <p:cNvSpPr txBox="1"/>
            <p:nvPr/>
          </p:nvSpPr>
          <p:spPr>
            <a:xfrm>
              <a:off x="1551177" y="2610456"/>
              <a:ext cx="695473" cy="461665"/>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grpSp>
      <p:grpSp>
        <p:nvGrpSpPr>
          <p:cNvPr id="5" name="Group 43"/>
          <p:cNvGrpSpPr/>
          <p:nvPr/>
        </p:nvGrpSpPr>
        <p:grpSpPr>
          <a:xfrm>
            <a:off x="2805428" y="1721571"/>
            <a:ext cx="1297485" cy="2419783"/>
            <a:chOff x="778085" y="1908621"/>
            <a:chExt cx="864990" cy="2016486"/>
          </a:xfrm>
        </p:grpSpPr>
        <p:grpSp>
          <p:nvGrpSpPr>
            <p:cNvPr id="6" name="Group 49"/>
            <p:cNvGrpSpPr/>
            <p:nvPr/>
          </p:nvGrpSpPr>
          <p:grpSpPr>
            <a:xfrm>
              <a:off x="778085" y="1908621"/>
              <a:ext cx="864990" cy="2016486"/>
              <a:chOff x="2073485" y="2478131"/>
              <a:chExt cx="864990" cy="2016486"/>
            </a:xfrm>
          </p:grpSpPr>
          <p:grpSp>
            <p:nvGrpSpPr>
              <p:cNvPr id="7" name="Group 40"/>
              <p:cNvGrpSpPr/>
              <p:nvPr/>
            </p:nvGrpSpPr>
            <p:grpSpPr>
              <a:xfrm>
                <a:off x="2187100" y="2830142"/>
                <a:ext cx="412087" cy="1664475"/>
                <a:chOff x="1981201" y="1676401"/>
                <a:chExt cx="735198" cy="2693005"/>
              </a:xfrm>
            </p:grpSpPr>
            <p:cxnSp>
              <p:nvCxnSpPr>
                <p:cNvPr id="49" name="Shape 48"/>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50" name="Isosceles Triangle 49"/>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1" name="Shape 50"/>
                <p:cNvCxnSpPr>
                  <a:endCxn id="52" idx="0"/>
                </p:cNvCxnSpPr>
                <p:nvPr/>
              </p:nvCxnSpPr>
              <p:spPr>
                <a:xfrm rot="16200000">
                  <a:off x="2166781" y="3912120"/>
                  <a:ext cx="323439" cy="160922"/>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52" name="Isosceles Triangle 51"/>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53" name="Rounded Rectangle 52"/>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54" name="Rounded Rectangle 53"/>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sp>
            <p:nvSpPr>
              <p:cNvPr id="48" name="TextBox 47"/>
              <p:cNvSpPr txBox="1"/>
              <p:nvPr/>
            </p:nvSpPr>
            <p:spPr>
              <a:xfrm>
                <a:off x="2073485" y="2478131"/>
                <a:ext cx="864990" cy="461665"/>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grpSp>
        <p:cxnSp>
          <p:nvCxnSpPr>
            <p:cNvPr id="46" name="Straight Arrow Connector 26"/>
            <p:cNvCxnSpPr/>
            <p:nvPr/>
          </p:nvCxnSpPr>
          <p:spPr>
            <a:xfrm>
              <a:off x="1219200" y="2769483"/>
              <a:ext cx="1898" cy="758927"/>
            </a:xfrm>
            <a:prstGeom prst="straightConnector1">
              <a:avLst/>
            </a:prstGeom>
            <a:ln w="38100">
              <a:prstDash val="sysDot"/>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93659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633462" y="4537231"/>
            <a:ext cx="332618" cy="430887"/>
          </a:xfrm>
          <a:prstGeom prst="rect">
            <a:avLst/>
          </a:prstGeom>
          <a:noFill/>
        </p:spPr>
        <p:txBody>
          <a:bodyPr wrap="none" rtlCol="0">
            <a:spAutoFit/>
          </a:bodyPr>
          <a:lstStyle/>
          <a:p>
            <a:r>
              <a:rPr lang="en-US" sz="2200" dirty="0" smtClean="0">
                <a:solidFill>
                  <a:prstClr val="black"/>
                </a:solidFill>
                <a:cs typeface="Trebuchet MS"/>
              </a:rPr>
              <a:t>0</a:t>
            </a:r>
            <a:endParaRPr lang="en-US" sz="2200" dirty="0">
              <a:solidFill>
                <a:prstClr val="black"/>
              </a:solidFill>
              <a:cs typeface="Trebuchet MS"/>
            </a:endParaRPr>
          </a:p>
        </p:txBody>
      </p:sp>
      <p:graphicFrame>
        <p:nvGraphicFramePr>
          <p:cNvPr id="9" name="Chart 8"/>
          <p:cNvGraphicFramePr/>
          <p:nvPr/>
        </p:nvGraphicFramePr>
        <p:xfrm>
          <a:off x="655226" y="1028039"/>
          <a:ext cx="7632700" cy="42620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err="1" smtClean="0"/>
              <a:t>Nulling</a:t>
            </a:r>
            <a:r>
              <a:rPr lang="en-US" dirty="0" smtClean="0"/>
              <a:t> Experiment</a:t>
            </a:r>
            <a:endParaRPr lang="en-US" dirty="0"/>
          </a:p>
        </p:txBody>
      </p:sp>
      <p:cxnSp>
        <p:nvCxnSpPr>
          <p:cNvPr id="8" name="Straight Arrow Connector 7"/>
          <p:cNvCxnSpPr/>
          <p:nvPr/>
        </p:nvCxnSpPr>
        <p:spPr>
          <a:xfrm>
            <a:off x="1828800" y="4104620"/>
            <a:ext cx="6102350" cy="1588"/>
          </a:xfrm>
          <a:prstGeom prst="straightConnector1">
            <a:avLst/>
          </a:prstGeom>
          <a:ln w="38100">
            <a:solidFill>
              <a:schemeClr val="accent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566897" y="3581400"/>
            <a:ext cx="2787943" cy="492443"/>
          </a:xfrm>
          <a:prstGeom prst="rect">
            <a:avLst/>
          </a:prstGeom>
          <a:noFill/>
        </p:spPr>
        <p:txBody>
          <a:bodyPr wrap="none" rtlCol="0">
            <a:spAutoFit/>
          </a:bodyPr>
          <a:lstStyle/>
          <a:p>
            <a:r>
              <a:rPr lang="en-US" sz="2600" dirty="0" smtClean="0">
                <a:solidFill>
                  <a:srgbClr val="C0504D"/>
                </a:solidFill>
                <a:latin typeface="Trebuchet MS"/>
                <a:cs typeface="Trebuchet MS"/>
              </a:rPr>
              <a:t>802.11 SNR range</a:t>
            </a:r>
            <a:endParaRPr lang="en-US" sz="2600" dirty="0">
              <a:solidFill>
                <a:srgbClr val="C0504D"/>
              </a:solidFill>
              <a:latin typeface="Trebuchet MS"/>
              <a:cs typeface="Trebuchet MS"/>
            </a:endParaRPr>
          </a:p>
        </p:txBody>
      </p:sp>
    </p:spTree>
    <p:extLst>
      <p:ext uri="{BB962C8B-B14F-4D97-AF65-F5344CB8AC3E}">
        <p14:creationId xmlns:p14="http://schemas.microsoft.com/office/powerpoint/2010/main" val="4201362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Nulling</a:t>
            </a:r>
            <a:r>
              <a:rPr lang="en-US" dirty="0" smtClean="0"/>
              <a:t> Experiment</a:t>
            </a:r>
            <a:endParaRPr lang="en-US" dirty="0"/>
          </a:p>
        </p:txBody>
      </p:sp>
      <p:sp>
        <p:nvSpPr>
          <p:cNvPr id="6" name="Rounded Rectangle 5"/>
          <p:cNvSpPr/>
          <p:nvPr/>
        </p:nvSpPr>
        <p:spPr>
          <a:xfrm>
            <a:off x="487440" y="5306493"/>
            <a:ext cx="8153400" cy="1170508"/>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solidFill>
                  <a:prstClr val="white"/>
                </a:solidFill>
                <a:latin typeface="Trebuchet MS"/>
                <a:cs typeface="Trebuchet MS"/>
              </a:rPr>
              <a:t>Residual interference from Bob can reduce </a:t>
            </a:r>
            <a:br>
              <a:rPr lang="en-US" sz="2800" dirty="0" smtClean="0">
                <a:solidFill>
                  <a:prstClr val="white"/>
                </a:solidFill>
                <a:latin typeface="Trebuchet MS"/>
                <a:cs typeface="Trebuchet MS"/>
              </a:rPr>
            </a:br>
            <a:r>
              <a:rPr lang="en-US" sz="2800" dirty="0" smtClean="0">
                <a:solidFill>
                  <a:prstClr val="white"/>
                </a:solidFill>
                <a:latin typeface="Trebuchet MS"/>
                <a:cs typeface="Trebuchet MS"/>
              </a:rPr>
              <a:t>the SNR of wanted signal by at most</a:t>
            </a:r>
            <a:r>
              <a:rPr lang="en-US" sz="3200" dirty="0" smtClean="0">
                <a:solidFill>
                  <a:prstClr val="white"/>
                </a:solidFill>
                <a:latin typeface="Trebuchet MS"/>
                <a:cs typeface="Trebuchet MS"/>
              </a:rPr>
              <a:t> ~</a:t>
            </a:r>
            <a:r>
              <a:rPr lang="en-US" sz="2800" dirty="0" smtClean="0">
                <a:solidFill>
                  <a:prstClr val="white"/>
                </a:solidFill>
                <a:latin typeface="Trebuchet MS"/>
                <a:cs typeface="Trebuchet MS"/>
              </a:rPr>
              <a:t>1dB</a:t>
            </a:r>
            <a:endParaRPr lang="en-US" sz="2800" baseline="30000" dirty="0">
              <a:solidFill>
                <a:prstClr val="white"/>
              </a:solidFill>
              <a:latin typeface="Trebuchet MS"/>
              <a:cs typeface="Trebuchet MS"/>
            </a:endParaRPr>
          </a:p>
        </p:txBody>
      </p:sp>
      <p:sp>
        <p:nvSpPr>
          <p:cNvPr id="7" name="TextBox 6"/>
          <p:cNvSpPr txBox="1"/>
          <p:nvPr/>
        </p:nvSpPr>
        <p:spPr>
          <a:xfrm>
            <a:off x="1633462" y="4537231"/>
            <a:ext cx="332618" cy="430887"/>
          </a:xfrm>
          <a:prstGeom prst="rect">
            <a:avLst/>
          </a:prstGeom>
          <a:noFill/>
        </p:spPr>
        <p:txBody>
          <a:bodyPr wrap="none" rtlCol="0">
            <a:spAutoFit/>
          </a:bodyPr>
          <a:lstStyle/>
          <a:p>
            <a:r>
              <a:rPr lang="en-US" sz="2200" dirty="0" smtClean="0">
                <a:solidFill>
                  <a:prstClr val="black"/>
                </a:solidFill>
                <a:cs typeface="Trebuchet MS"/>
              </a:rPr>
              <a:t>0</a:t>
            </a:r>
            <a:endParaRPr lang="en-US" sz="2200" dirty="0">
              <a:solidFill>
                <a:prstClr val="black"/>
              </a:solidFill>
              <a:cs typeface="Trebuchet MS"/>
            </a:endParaRPr>
          </a:p>
        </p:txBody>
      </p:sp>
      <p:graphicFrame>
        <p:nvGraphicFramePr>
          <p:cNvPr id="9" name="Chart 8"/>
          <p:cNvGraphicFramePr/>
          <p:nvPr/>
        </p:nvGraphicFramePr>
        <p:xfrm>
          <a:off x="655226" y="1028039"/>
          <a:ext cx="7632700" cy="4262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015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Alignment</a:t>
            </a:r>
            <a:r>
              <a:rPr lang="en-US" dirty="0" smtClean="0"/>
              <a:t> and </a:t>
            </a:r>
            <a:r>
              <a:rPr lang="en-US" dirty="0" err="1" smtClean="0"/>
              <a:t>Nulling</a:t>
            </a:r>
            <a:r>
              <a:rPr lang="en-US" dirty="0" smtClean="0"/>
              <a:t> Experiment</a:t>
            </a:r>
            <a:endParaRPr lang="en-US" dirty="0"/>
          </a:p>
        </p:txBody>
      </p:sp>
      <p:sp>
        <p:nvSpPr>
          <p:cNvPr id="9" name="TextBox 8"/>
          <p:cNvSpPr txBox="1"/>
          <p:nvPr/>
        </p:nvSpPr>
        <p:spPr>
          <a:xfrm>
            <a:off x="1633462" y="4537231"/>
            <a:ext cx="332618" cy="430887"/>
          </a:xfrm>
          <a:prstGeom prst="rect">
            <a:avLst/>
          </a:prstGeom>
          <a:noFill/>
        </p:spPr>
        <p:txBody>
          <a:bodyPr wrap="none" rtlCol="0">
            <a:spAutoFit/>
          </a:bodyPr>
          <a:lstStyle/>
          <a:p>
            <a:r>
              <a:rPr lang="en-US" sz="2200" dirty="0" smtClean="0">
                <a:solidFill>
                  <a:prstClr val="black"/>
                </a:solidFill>
                <a:cs typeface="Trebuchet MS"/>
              </a:rPr>
              <a:t>0</a:t>
            </a:r>
            <a:endParaRPr lang="en-US" sz="2200" dirty="0">
              <a:solidFill>
                <a:prstClr val="black"/>
              </a:solidFill>
              <a:cs typeface="Trebuchet MS"/>
            </a:endParaRPr>
          </a:p>
        </p:txBody>
      </p:sp>
      <p:graphicFrame>
        <p:nvGraphicFramePr>
          <p:cNvPr id="10" name="Chart 9"/>
          <p:cNvGraphicFramePr/>
          <p:nvPr/>
        </p:nvGraphicFramePr>
        <p:xfrm>
          <a:off x="655226" y="1028039"/>
          <a:ext cx="7632700" cy="4262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200338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504D"/>
                </a:solidFill>
              </a:rPr>
              <a:t>Alignment</a:t>
            </a:r>
            <a:r>
              <a:rPr lang="en-US" dirty="0" smtClean="0"/>
              <a:t> and </a:t>
            </a:r>
            <a:r>
              <a:rPr lang="en-US" dirty="0" err="1" smtClean="0"/>
              <a:t>Nulling</a:t>
            </a:r>
            <a:r>
              <a:rPr lang="en-US" dirty="0" smtClean="0"/>
              <a:t> Experiment</a:t>
            </a:r>
            <a:endParaRPr lang="en-US" dirty="0"/>
          </a:p>
        </p:txBody>
      </p:sp>
      <p:sp>
        <p:nvSpPr>
          <p:cNvPr id="7" name="Rounded Rectangle 6"/>
          <p:cNvSpPr/>
          <p:nvPr/>
        </p:nvSpPr>
        <p:spPr>
          <a:xfrm>
            <a:off x="932274" y="5334000"/>
            <a:ext cx="7355652" cy="1136767"/>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cs typeface="Trebuchet MS"/>
              </a:rPr>
              <a:t>Though alignment is harder, residual interference is still small ~1.5dB</a:t>
            </a:r>
            <a:endParaRPr lang="en-US" sz="3200" baseline="30000" dirty="0">
              <a:solidFill>
                <a:prstClr val="white"/>
              </a:solidFill>
              <a:latin typeface="Trebuchet MS"/>
              <a:cs typeface="Trebuchet MS"/>
            </a:endParaRPr>
          </a:p>
        </p:txBody>
      </p:sp>
      <p:graphicFrame>
        <p:nvGraphicFramePr>
          <p:cNvPr id="6" name="Chart 5"/>
          <p:cNvGraphicFramePr/>
          <p:nvPr/>
        </p:nvGraphicFramePr>
        <p:xfrm>
          <a:off x="655226" y="1028039"/>
          <a:ext cx="7632700" cy="42620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33462" y="4537231"/>
            <a:ext cx="332618" cy="430887"/>
          </a:xfrm>
          <a:prstGeom prst="rect">
            <a:avLst/>
          </a:prstGeom>
          <a:noFill/>
        </p:spPr>
        <p:txBody>
          <a:bodyPr wrap="none" rtlCol="0">
            <a:spAutoFit/>
          </a:bodyPr>
          <a:lstStyle/>
          <a:p>
            <a:r>
              <a:rPr lang="en-US" sz="2200" dirty="0" smtClean="0">
                <a:solidFill>
                  <a:prstClr val="black"/>
                </a:solidFill>
                <a:cs typeface="Trebuchet MS"/>
              </a:rPr>
              <a:t>0</a:t>
            </a:r>
            <a:endParaRPr lang="en-US" sz="2200" dirty="0">
              <a:solidFill>
                <a:prstClr val="black"/>
              </a:solidFill>
              <a:cs typeface="Trebuchet MS"/>
            </a:endParaRPr>
          </a:p>
        </p:txBody>
      </p:sp>
    </p:spTree>
    <p:extLst>
      <p:ext uri="{BB962C8B-B14F-4D97-AF65-F5344CB8AC3E}">
        <p14:creationId xmlns:p14="http://schemas.microsoft.com/office/powerpoint/2010/main" val="4215836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686800" cy="4298630"/>
          </a:xfrm>
        </p:spPr>
        <p:txBody>
          <a:bodyPr>
            <a:normAutofit lnSpcReduction="10000"/>
          </a:bodyPr>
          <a:lstStyle/>
          <a:p>
            <a:pPr marL="514350" indent="-514350">
              <a:buFont typeface="+mj-lt"/>
              <a:buAutoNum type="arabicPeriod"/>
            </a:pPr>
            <a:r>
              <a:rPr lang="en-US" dirty="0" smtClean="0">
                <a:solidFill>
                  <a:schemeClr val="bg1">
                    <a:lumMod val="65000"/>
                  </a:schemeClr>
                </a:solidFill>
              </a:rPr>
              <a:t>How to transmit without interfering with ongoing transmissions?</a:t>
            </a:r>
          </a:p>
          <a:p>
            <a:pPr lvl="1"/>
            <a:r>
              <a:rPr lang="en-US" sz="2800" dirty="0" smtClean="0">
                <a:solidFill>
                  <a:schemeClr val="bg1">
                    <a:lumMod val="65000"/>
                  </a:schemeClr>
                </a:solidFill>
              </a:rPr>
              <a:t>Interference </a:t>
            </a:r>
            <a:r>
              <a:rPr lang="en-US" sz="2800" dirty="0" err="1" smtClean="0">
                <a:solidFill>
                  <a:schemeClr val="bg1">
                    <a:lumMod val="65000"/>
                  </a:schemeClr>
                </a:solidFill>
              </a:rPr>
              <a:t>nulling</a:t>
            </a:r>
            <a:endParaRPr lang="en-US" sz="2800" dirty="0" smtClean="0">
              <a:solidFill>
                <a:schemeClr val="bg1">
                  <a:lumMod val="65000"/>
                </a:schemeClr>
              </a:solidFill>
            </a:endParaRPr>
          </a:p>
          <a:p>
            <a:pPr lvl="1"/>
            <a:r>
              <a:rPr lang="en-US" sz="2800" dirty="0" smtClean="0">
                <a:solidFill>
                  <a:schemeClr val="bg1">
                    <a:lumMod val="65000"/>
                  </a:schemeClr>
                </a:solidFill>
              </a:rPr>
              <a:t>Interference alignment</a:t>
            </a:r>
          </a:p>
          <a:p>
            <a:pPr lvl="4"/>
            <a:endParaRPr lang="en-US" dirty="0" smtClean="0">
              <a:solidFill>
                <a:schemeClr val="bg1">
                  <a:lumMod val="65000"/>
                </a:schemeClr>
              </a:solidFill>
            </a:endParaRPr>
          </a:p>
          <a:p>
            <a:pPr marL="514350" lvl="0" indent="-514350">
              <a:buFont typeface="+mj-lt"/>
              <a:buAutoNum type="arabicPeriod"/>
            </a:pPr>
            <a:r>
              <a:rPr lang="en-US" dirty="0" smtClean="0"/>
              <a:t>How do we achieve it in a random access manner?</a:t>
            </a:r>
          </a:p>
          <a:p>
            <a:pPr lvl="1"/>
            <a:r>
              <a:rPr lang="en-US" sz="2800" b="1" dirty="0" smtClean="0">
                <a:solidFill>
                  <a:srgbClr val="C0504D"/>
                </a:solidFill>
              </a:rPr>
              <a:t>Multi-dimensional carrier sense</a:t>
            </a:r>
          </a:p>
        </p:txBody>
      </p:sp>
    </p:spTree>
    <p:extLst>
      <p:ext uri="{BB962C8B-B14F-4D97-AF65-F5344CB8AC3E}">
        <p14:creationId xmlns:p14="http://schemas.microsoft.com/office/powerpoint/2010/main" val="3847272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2362200" y="1384304"/>
            <a:ext cx="3072191" cy="697020"/>
            <a:chOff x="2362200" y="1371604"/>
            <a:chExt cx="3072191" cy="697020"/>
          </a:xfrm>
        </p:grpSpPr>
        <p:grpSp>
          <p:nvGrpSpPr>
            <p:cNvPr id="63" name="Group 62"/>
            <p:cNvGrpSpPr/>
            <p:nvPr/>
          </p:nvGrpSpPr>
          <p:grpSpPr>
            <a:xfrm rot="16200000">
              <a:off x="4084885" y="623350"/>
              <a:ext cx="601252" cy="2097760"/>
              <a:chOff x="891699" y="2260633"/>
              <a:chExt cx="412087" cy="1748133"/>
            </a:xfrm>
          </p:grpSpPr>
          <p:grpSp>
            <p:nvGrpSpPr>
              <p:cNvPr id="64" name="Group 40"/>
              <p:cNvGrpSpPr/>
              <p:nvPr/>
            </p:nvGrpSpPr>
            <p:grpSpPr>
              <a:xfrm>
                <a:off x="891699" y="2260634"/>
                <a:ext cx="412087" cy="1748134"/>
                <a:chOff x="1981201" y="1676401"/>
                <a:chExt cx="735198" cy="2828360"/>
              </a:xfrm>
            </p:grpSpPr>
            <p:cxnSp>
              <p:nvCxnSpPr>
                <p:cNvPr id="66" name="Shape 65"/>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67" name="Isosceles Triangle 66"/>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8" name="Shape 67"/>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69" name="Isosceles Triangle 68"/>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70" name="Rounded Rectangle 69"/>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71" name="Rounded Rectangle 70"/>
                <p:cNvSpPr/>
                <p:nvPr/>
              </p:nvSpPr>
              <p:spPr>
                <a:xfrm rot="5400000">
                  <a:off x="2158380" y="3811388"/>
                  <a:ext cx="380839" cy="735198"/>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cxnSp>
            <p:nvCxnSpPr>
              <p:cNvPr id="65" name="Straight Arrow Connector 26"/>
              <p:cNvCxnSpPr/>
              <p:nvPr/>
            </p:nvCxnSpPr>
            <p:spPr>
              <a:xfrm>
                <a:off x="1202623" y="2769482"/>
                <a:ext cx="1898" cy="758927"/>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grpSp>
        <p:sp>
          <p:nvSpPr>
            <p:cNvPr id="88" name="TextBox 87"/>
            <p:cNvSpPr txBox="1"/>
            <p:nvPr/>
          </p:nvSpPr>
          <p:spPr>
            <a:xfrm>
              <a:off x="2362200" y="1514626"/>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grpSp>
      <p:sp>
        <p:nvSpPr>
          <p:cNvPr id="2" name="Title 1"/>
          <p:cNvSpPr>
            <a:spLocks noGrp="1"/>
          </p:cNvSpPr>
          <p:nvPr>
            <p:ph type="title"/>
          </p:nvPr>
        </p:nvSpPr>
        <p:spPr>
          <a:xfrm>
            <a:off x="20688" y="0"/>
            <a:ext cx="9123312" cy="1124744"/>
          </a:xfrm>
        </p:spPr>
        <p:txBody>
          <a:bodyPr>
            <a:noAutofit/>
          </a:bodyPr>
          <a:lstStyle/>
          <a:p>
            <a:r>
              <a:rPr lang="en-US" sz="3600" dirty="0" smtClean="0"/>
              <a:t>It’s Not That Simple</a:t>
            </a:r>
            <a:endParaRPr lang="en-US" sz="3600" dirty="0"/>
          </a:p>
        </p:txBody>
      </p:sp>
      <p:cxnSp>
        <p:nvCxnSpPr>
          <p:cNvPr id="41" name="Straight Arrow Connector 40"/>
          <p:cNvCxnSpPr/>
          <p:nvPr/>
        </p:nvCxnSpPr>
        <p:spPr>
          <a:xfrm rot="10800000" flipH="1">
            <a:off x="4029571" y="4463042"/>
            <a:ext cx="867733" cy="1"/>
          </a:xfrm>
          <a:prstGeom prst="straightConnector1">
            <a:avLst/>
          </a:prstGeom>
          <a:ln w="63500">
            <a:solidFill>
              <a:schemeClr val="accent2"/>
            </a:solidFill>
            <a:prstDash val="solid"/>
            <a:tailEnd type="arrow" w="sm" len="sm"/>
          </a:ln>
        </p:spPr>
        <p:style>
          <a:lnRef idx="2">
            <a:schemeClr val="accent1"/>
          </a:lnRef>
          <a:fillRef idx="0">
            <a:schemeClr val="accent1"/>
          </a:fillRef>
          <a:effectRef idx="1">
            <a:schemeClr val="accent1"/>
          </a:effectRef>
          <a:fontRef idx="minor">
            <a:schemeClr val="tx1"/>
          </a:fontRef>
        </p:style>
      </p:cxnSp>
      <p:grpSp>
        <p:nvGrpSpPr>
          <p:cNvPr id="52" name="Group 12"/>
          <p:cNvGrpSpPr/>
          <p:nvPr/>
        </p:nvGrpSpPr>
        <p:grpSpPr>
          <a:xfrm rot="16200000">
            <a:off x="3834071" y="1679229"/>
            <a:ext cx="1137531" cy="2090593"/>
            <a:chOff x="3531862" y="1709064"/>
            <a:chExt cx="1390937" cy="2818683"/>
          </a:xfrm>
        </p:grpSpPr>
        <p:sp>
          <p:nvSpPr>
            <p:cNvPr id="53"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4" name="Shape 53"/>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5"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6" name="Shape 55"/>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7" name="Isosceles Triangle 56"/>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8" name="Shape 57"/>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9" name="Isosceles Triangle 58"/>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0" name="Shape 59"/>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rot="5400000">
              <a:off x="4030124" y="3490305"/>
              <a:ext cx="380839" cy="137736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62" name="Rounded Rectangle 61"/>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72" name="Group 86"/>
          <p:cNvGrpSpPr/>
          <p:nvPr/>
        </p:nvGrpSpPr>
        <p:grpSpPr>
          <a:xfrm rot="16200000">
            <a:off x="3664782" y="3104169"/>
            <a:ext cx="1478511" cy="2092155"/>
            <a:chOff x="2644260" y="2296205"/>
            <a:chExt cx="1013338" cy="1743461"/>
          </a:xfrm>
        </p:grpSpPr>
        <p:sp>
          <p:nvSpPr>
            <p:cNvPr id="73"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74" name="Shape 73"/>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75" name="Shape 74"/>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76" name="Isosceles Triangle 75"/>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77" name="Group 12"/>
            <p:cNvGrpSpPr/>
            <p:nvPr/>
          </p:nvGrpSpPr>
          <p:grpSpPr>
            <a:xfrm>
              <a:off x="2644260" y="2296783"/>
              <a:ext cx="1013338" cy="1742883"/>
              <a:chOff x="3568342" y="1709059"/>
              <a:chExt cx="1807873" cy="2819852"/>
            </a:xfrm>
          </p:grpSpPr>
          <p:sp>
            <p:nvSpPr>
              <p:cNvPr id="78"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79" name="Shape 78"/>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80"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1" name="Shape 80"/>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82" name="Isosceles Triangle 81"/>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3" name="Shape 82"/>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84" name="Isosceles Triangle 83"/>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85" name="Shape 84"/>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87" name="Rounded Rectangle 86"/>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93" name="Content Placeholder 2"/>
          <p:cNvSpPr txBox="1">
            <a:spLocks/>
          </p:cNvSpPr>
          <p:nvPr/>
        </p:nvSpPr>
        <p:spPr>
          <a:xfrm>
            <a:off x="20688" y="5181600"/>
            <a:ext cx="9131180" cy="1219200"/>
          </a:xfrm>
          <a:prstGeom prst="rect">
            <a:avLst/>
          </a:prstGeom>
          <a:solidFill>
            <a:srgbClr val="485A25"/>
          </a:solidFill>
        </p:spPr>
        <p:txBody>
          <a:bodyPr vert="horz" lIns="101596" tIns="50796" rIns="101596" bIns="50796" rtlCol="0">
            <a:normAutofit/>
          </a:bodyPr>
          <a:lstStyle/>
          <a:p>
            <a:pPr algn="ctr" defTabSz="1015960">
              <a:spcBef>
                <a:spcPct val="20000"/>
              </a:spcBef>
              <a:buFont typeface="Arial" pitchFamily="34" charset="0"/>
              <a:buNone/>
              <a:defRPr/>
            </a:pPr>
            <a:r>
              <a:rPr lang="en-US" sz="3200" dirty="0" smtClean="0">
                <a:solidFill>
                  <a:prstClr val="white"/>
                </a:solidFill>
                <a:latin typeface="Trebuchet MS"/>
                <a:cs typeface="Trebuchet MS"/>
              </a:rPr>
              <a:t>But, how do we transmit without interfering at receivers with fewer antennas?</a:t>
            </a:r>
          </a:p>
        </p:txBody>
      </p:sp>
      <p:cxnSp>
        <p:nvCxnSpPr>
          <p:cNvPr id="94" name="Straight Arrow Connector 26"/>
          <p:cNvCxnSpPr/>
          <p:nvPr/>
        </p:nvCxnSpPr>
        <p:spPr>
          <a:xfrm rot="5400000" flipH="1" flipV="1">
            <a:off x="3792763" y="1732500"/>
            <a:ext cx="1257994" cy="949016"/>
          </a:xfrm>
          <a:prstGeom prst="straightConnector1">
            <a:avLst/>
          </a:prstGeom>
          <a:ln w="25400">
            <a:solidFill>
              <a:schemeClr val="accent3">
                <a:lumMod val="75000"/>
              </a:schemeClr>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99" name="Group 98"/>
          <p:cNvGrpSpPr/>
          <p:nvPr/>
        </p:nvGrpSpPr>
        <p:grpSpPr>
          <a:xfrm>
            <a:off x="4953000" y="1185590"/>
            <a:ext cx="2971800" cy="661692"/>
            <a:chOff x="4876800" y="1033190"/>
            <a:chExt cx="2971800" cy="661692"/>
          </a:xfrm>
        </p:grpSpPr>
        <p:sp>
          <p:nvSpPr>
            <p:cNvPr id="97" name="Explosion 2 96"/>
            <p:cNvSpPr/>
            <p:nvPr/>
          </p:nvSpPr>
          <p:spPr>
            <a:xfrm>
              <a:off x="4876800" y="1033190"/>
              <a:ext cx="848313" cy="661692"/>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5717037" y="1066800"/>
              <a:ext cx="2131563" cy="461665"/>
            </a:xfrm>
            <a:prstGeom prst="rect">
              <a:avLst/>
            </a:prstGeom>
            <a:noFill/>
          </p:spPr>
          <p:txBody>
            <a:bodyPr wrap="none" rtlCol="0">
              <a:spAutoFit/>
            </a:bodyPr>
            <a:lstStyle/>
            <a:p>
              <a:r>
                <a:rPr lang="en-US" sz="2400" dirty="0" smtClean="0">
                  <a:solidFill>
                    <a:srgbClr val="FF0000"/>
                  </a:solidFill>
                  <a:latin typeface="Trebuchet MS"/>
                  <a:cs typeface="Trebuchet MS"/>
                </a:rPr>
                <a:t>Interference!!</a:t>
              </a:r>
              <a:endParaRPr lang="en-US" sz="2400" dirty="0">
                <a:solidFill>
                  <a:srgbClr val="FF0000"/>
                </a:solidFill>
                <a:latin typeface="Trebuchet MS"/>
                <a:cs typeface="Trebuchet MS"/>
              </a:endParaRPr>
            </a:p>
          </p:txBody>
        </p:sp>
      </p:grpSp>
      <p:grpSp>
        <p:nvGrpSpPr>
          <p:cNvPr id="100" name="Group 99"/>
          <p:cNvGrpSpPr/>
          <p:nvPr/>
        </p:nvGrpSpPr>
        <p:grpSpPr>
          <a:xfrm>
            <a:off x="4953000" y="2310108"/>
            <a:ext cx="2971800" cy="661692"/>
            <a:chOff x="4876800" y="1033190"/>
            <a:chExt cx="2971800" cy="661692"/>
          </a:xfrm>
        </p:grpSpPr>
        <p:sp>
          <p:nvSpPr>
            <p:cNvPr id="101" name="Explosion 2 100"/>
            <p:cNvSpPr/>
            <p:nvPr/>
          </p:nvSpPr>
          <p:spPr>
            <a:xfrm>
              <a:off x="4876800" y="1033190"/>
              <a:ext cx="848313" cy="661692"/>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prstClr val="white"/>
                </a:solidFill>
              </a:endParaRPr>
            </a:p>
          </p:txBody>
        </p:sp>
        <p:sp>
          <p:nvSpPr>
            <p:cNvPr id="102" name="TextBox 101"/>
            <p:cNvSpPr txBox="1"/>
            <p:nvPr/>
          </p:nvSpPr>
          <p:spPr>
            <a:xfrm>
              <a:off x="5717037" y="1066800"/>
              <a:ext cx="2131563" cy="461665"/>
            </a:xfrm>
            <a:prstGeom prst="rect">
              <a:avLst/>
            </a:prstGeom>
            <a:noFill/>
          </p:spPr>
          <p:txBody>
            <a:bodyPr wrap="none" rtlCol="0">
              <a:spAutoFit/>
            </a:bodyPr>
            <a:lstStyle/>
            <a:p>
              <a:r>
                <a:rPr lang="en-US" sz="2400" dirty="0" smtClean="0">
                  <a:solidFill>
                    <a:srgbClr val="FF0000"/>
                  </a:solidFill>
                  <a:latin typeface="Trebuchet MS"/>
                  <a:cs typeface="Trebuchet MS"/>
                </a:rPr>
                <a:t>Interference!!</a:t>
              </a:r>
              <a:endParaRPr lang="en-US" sz="2400" dirty="0">
                <a:solidFill>
                  <a:srgbClr val="FF0000"/>
                </a:solidFill>
                <a:latin typeface="Trebuchet MS"/>
                <a:cs typeface="Trebuchet MS"/>
              </a:endParaRPr>
            </a:p>
          </p:txBody>
        </p:sp>
      </p:grpSp>
      <p:sp>
        <p:nvSpPr>
          <p:cNvPr id="90" name="TextBox 89"/>
          <p:cNvSpPr txBox="1"/>
          <p:nvPr/>
        </p:nvSpPr>
        <p:spPr>
          <a:xfrm>
            <a:off x="2383555" y="2598449"/>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sp>
        <p:nvSpPr>
          <p:cNvPr id="91" name="TextBox 90"/>
          <p:cNvSpPr txBox="1"/>
          <p:nvPr/>
        </p:nvSpPr>
        <p:spPr>
          <a:xfrm>
            <a:off x="2374180" y="3957935"/>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sp>
        <p:nvSpPr>
          <p:cNvPr id="95" name="TextBox 94"/>
          <p:cNvSpPr txBox="1"/>
          <p:nvPr/>
        </p:nvSpPr>
        <p:spPr>
          <a:xfrm>
            <a:off x="9089525" y="3125480"/>
            <a:ext cx="184666" cy="369332"/>
          </a:xfrm>
          <a:prstGeom prst="rect">
            <a:avLst/>
          </a:prstGeom>
          <a:noFill/>
        </p:spPr>
        <p:txBody>
          <a:bodyPr wrap="none" rtlCol="0">
            <a:spAutoFit/>
          </a:bodyPr>
          <a:lstStyle/>
          <a:p>
            <a:endParaRPr lang="en-US" dirty="0">
              <a:solidFill>
                <a:prstClr val="black"/>
              </a:solidFill>
            </a:endParaRPr>
          </a:p>
        </p:txBody>
      </p:sp>
      <p:cxnSp>
        <p:nvCxnSpPr>
          <p:cNvPr id="96" name="Straight Arrow Connector 26"/>
          <p:cNvCxnSpPr/>
          <p:nvPr/>
        </p:nvCxnSpPr>
        <p:spPr>
          <a:xfrm rot="5400000" flipH="1" flipV="1">
            <a:off x="3716234" y="3285137"/>
            <a:ext cx="1447801" cy="821129"/>
          </a:xfrm>
          <a:prstGeom prst="straightConnector1">
            <a:avLst/>
          </a:prstGeom>
          <a:ln w="25400">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26"/>
          <p:cNvCxnSpPr/>
          <p:nvPr/>
        </p:nvCxnSpPr>
        <p:spPr>
          <a:xfrm rot="16200000">
            <a:off x="4440563" y="2438859"/>
            <a:ext cx="2769" cy="910712"/>
          </a:xfrm>
          <a:prstGeom prst="straightConnector1">
            <a:avLst/>
          </a:prstGeom>
          <a:ln w="63500">
            <a:solidFill>
              <a:schemeClr val="accent3">
                <a:lumMod val="75000"/>
              </a:schemeClr>
            </a:solidFill>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104" name="Straight Arrow Connector 26"/>
          <p:cNvCxnSpPr/>
          <p:nvPr/>
        </p:nvCxnSpPr>
        <p:spPr>
          <a:xfrm rot="5400000" flipH="1" flipV="1">
            <a:off x="3136784" y="2660116"/>
            <a:ext cx="2652271" cy="866698"/>
          </a:xfrm>
          <a:prstGeom prst="straightConnector1">
            <a:avLst/>
          </a:prstGeom>
          <a:ln w="25400">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0875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rebuchet MS"/>
                <a:cs typeface="Trebuchet MS"/>
              </a:rPr>
              <a:t>Carrier Sense Experiment</a:t>
            </a:r>
            <a:endParaRPr lang="en-US" dirty="0"/>
          </a:p>
        </p:txBody>
      </p:sp>
      <p:cxnSp>
        <p:nvCxnSpPr>
          <p:cNvPr id="7" name="Straight Arrow Connector 6"/>
          <p:cNvCxnSpPr/>
          <p:nvPr/>
        </p:nvCxnSpPr>
        <p:spPr>
          <a:xfrm flipV="1">
            <a:off x="790563" y="1888748"/>
            <a:ext cx="3400437" cy="1"/>
          </a:xfrm>
          <a:prstGeom prst="straightConnector1">
            <a:avLst/>
          </a:prstGeom>
          <a:ln w="38100">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458572" y="1480389"/>
            <a:ext cx="827428" cy="430887"/>
          </a:xfrm>
          <a:prstGeom prst="rect">
            <a:avLst/>
          </a:prstGeom>
          <a:noFill/>
        </p:spPr>
        <p:txBody>
          <a:bodyPr wrap="square" rtlCol="0">
            <a:spAutoFit/>
          </a:bodyPr>
          <a:lstStyle/>
          <a:p>
            <a:r>
              <a:rPr lang="en-US" sz="2200" dirty="0" smtClean="0">
                <a:solidFill>
                  <a:srgbClr val="4F81BD"/>
                </a:solidFill>
              </a:rPr>
              <a:t>tx1</a:t>
            </a:r>
            <a:endParaRPr lang="en-US" sz="2200" dirty="0">
              <a:solidFill>
                <a:srgbClr val="4F81BD"/>
              </a:solidFill>
            </a:endParaRPr>
          </a:p>
        </p:txBody>
      </p:sp>
      <p:sp>
        <p:nvSpPr>
          <p:cNvPr id="10" name="TextBox 9"/>
          <p:cNvSpPr txBox="1"/>
          <p:nvPr/>
        </p:nvSpPr>
        <p:spPr>
          <a:xfrm>
            <a:off x="2588537" y="1020482"/>
            <a:ext cx="119062" cy="430887"/>
          </a:xfrm>
          <a:prstGeom prst="rect">
            <a:avLst/>
          </a:prstGeom>
          <a:noFill/>
        </p:spPr>
        <p:txBody>
          <a:bodyPr wrap="square" rtlCol="0">
            <a:spAutoFit/>
          </a:bodyPr>
          <a:lstStyle/>
          <a:p>
            <a:endParaRPr lang="en-US" sz="2200" dirty="0">
              <a:solidFill>
                <a:prstClr val="black"/>
              </a:solidFill>
            </a:endParaRPr>
          </a:p>
        </p:txBody>
      </p:sp>
      <p:sp>
        <p:nvSpPr>
          <p:cNvPr id="11" name="TextBox 10"/>
          <p:cNvSpPr txBox="1"/>
          <p:nvPr/>
        </p:nvSpPr>
        <p:spPr>
          <a:xfrm>
            <a:off x="2588537" y="1498298"/>
            <a:ext cx="119062" cy="430887"/>
          </a:xfrm>
          <a:prstGeom prst="rect">
            <a:avLst/>
          </a:prstGeom>
          <a:noFill/>
        </p:spPr>
        <p:txBody>
          <a:bodyPr wrap="square" rtlCol="0">
            <a:spAutoFit/>
          </a:bodyPr>
          <a:lstStyle/>
          <a:p>
            <a:endParaRPr lang="en-US" sz="2200" dirty="0">
              <a:solidFill>
                <a:prstClr val="black"/>
              </a:solidFill>
            </a:endParaRPr>
          </a:p>
        </p:txBody>
      </p:sp>
      <p:cxnSp>
        <p:nvCxnSpPr>
          <p:cNvPr id="12" name="Straight Connector 11"/>
          <p:cNvCxnSpPr/>
          <p:nvPr/>
        </p:nvCxnSpPr>
        <p:spPr>
          <a:xfrm rot="16200000" flipH="1">
            <a:off x="2344611" y="1914482"/>
            <a:ext cx="415904" cy="1769"/>
          </a:xfrm>
          <a:prstGeom prst="line">
            <a:avLst/>
          </a:prstGeom>
          <a:ln w="25400">
            <a:solidFill>
              <a:schemeClr val="tx1">
                <a:lumMod val="65000"/>
                <a:lumOff val="35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743200" y="1480389"/>
            <a:ext cx="1197796" cy="430887"/>
          </a:xfrm>
          <a:prstGeom prst="rect">
            <a:avLst/>
          </a:prstGeom>
          <a:noFill/>
        </p:spPr>
        <p:txBody>
          <a:bodyPr wrap="square" rtlCol="0">
            <a:spAutoFit/>
          </a:bodyPr>
          <a:lstStyle/>
          <a:p>
            <a:r>
              <a:rPr lang="en-US" sz="2200" dirty="0" smtClean="0">
                <a:solidFill>
                  <a:srgbClr val="C0504D"/>
                </a:solidFill>
              </a:rPr>
              <a:t>tx1 + tx2</a:t>
            </a:r>
            <a:endParaRPr lang="en-US" sz="2200" dirty="0">
              <a:solidFill>
                <a:srgbClr val="C0504D"/>
              </a:solidFill>
            </a:endParaRPr>
          </a:p>
        </p:txBody>
      </p:sp>
      <p:cxnSp>
        <p:nvCxnSpPr>
          <p:cNvPr id="38" name="Straight Arrow Connector 37"/>
          <p:cNvCxnSpPr/>
          <p:nvPr/>
        </p:nvCxnSpPr>
        <p:spPr>
          <a:xfrm flipV="1">
            <a:off x="5546340" y="1888748"/>
            <a:ext cx="3400437" cy="1"/>
          </a:xfrm>
          <a:prstGeom prst="straightConnector1">
            <a:avLst/>
          </a:prstGeom>
          <a:ln w="38100">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214349" y="1480389"/>
            <a:ext cx="827428" cy="430887"/>
          </a:xfrm>
          <a:prstGeom prst="rect">
            <a:avLst/>
          </a:prstGeom>
          <a:noFill/>
        </p:spPr>
        <p:txBody>
          <a:bodyPr wrap="square" rtlCol="0">
            <a:spAutoFit/>
          </a:bodyPr>
          <a:lstStyle/>
          <a:p>
            <a:r>
              <a:rPr lang="en-US" sz="2200" dirty="0" smtClean="0">
                <a:solidFill>
                  <a:srgbClr val="4F81BD"/>
                </a:solidFill>
              </a:rPr>
              <a:t>tx1</a:t>
            </a:r>
            <a:endParaRPr lang="en-US" sz="2200" dirty="0">
              <a:solidFill>
                <a:srgbClr val="4F81BD"/>
              </a:solidFill>
            </a:endParaRPr>
          </a:p>
        </p:txBody>
      </p:sp>
      <p:sp>
        <p:nvSpPr>
          <p:cNvPr id="40" name="TextBox 39"/>
          <p:cNvSpPr txBox="1"/>
          <p:nvPr/>
        </p:nvSpPr>
        <p:spPr>
          <a:xfrm>
            <a:off x="7344314" y="1020482"/>
            <a:ext cx="119062" cy="430887"/>
          </a:xfrm>
          <a:prstGeom prst="rect">
            <a:avLst/>
          </a:prstGeom>
          <a:noFill/>
        </p:spPr>
        <p:txBody>
          <a:bodyPr wrap="square" rtlCol="0">
            <a:spAutoFit/>
          </a:bodyPr>
          <a:lstStyle/>
          <a:p>
            <a:endParaRPr lang="en-US" sz="2200" dirty="0">
              <a:solidFill>
                <a:prstClr val="black"/>
              </a:solidFill>
            </a:endParaRPr>
          </a:p>
        </p:txBody>
      </p:sp>
      <p:sp>
        <p:nvSpPr>
          <p:cNvPr id="41" name="TextBox 40"/>
          <p:cNvSpPr txBox="1"/>
          <p:nvPr/>
        </p:nvSpPr>
        <p:spPr>
          <a:xfrm>
            <a:off x="7344314" y="1498298"/>
            <a:ext cx="119062" cy="430887"/>
          </a:xfrm>
          <a:prstGeom prst="rect">
            <a:avLst/>
          </a:prstGeom>
          <a:noFill/>
        </p:spPr>
        <p:txBody>
          <a:bodyPr wrap="square" rtlCol="0">
            <a:spAutoFit/>
          </a:bodyPr>
          <a:lstStyle/>
          <a:p>
            <a:endParaRPr lang="en-US" sz="2200" dirty="0">
              <a:solidFill>
                <a:prstClr val="black"/>
              </a:solidFill>
            </a:endParaRPr>
          </a:p>
        </p:txBody>
      </p:sp>
      <p:cxnSp>
        <p:nvCxnSpPr>
          <p:cNvPr id="42" name="Straight Connector 41"/>
          <p:cNvCxnSpPr/>
          <p:nvPr/>
        </p:nvCxnSpPr>
        <p:spPr>
          <a:xfrm rot="5400000">
            <a:off x="7099504" y="1915367"/>
            <a:ext cx="415904" cy="1588"/>
          </a:xfrm>
          <a:prstGeom prst="line">
            <a:avLst/>
          </a:prstGeom>
          <a:ln w="22225">
            <a:solidFill>
              <a:schemeClr val="tx1">
                <a:lumMod val="65000"/>
                <a:lumOff val="35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498977" y="1480389"/>
            <a:ext cx="1197796" cy="430887"/>
          </a:xfrm>
          <a:prstGeom prst="rect">
            <a:avLst/>
          </a:prstGeom>
          <a:noFill/>
        </p:spPr>
        <p:txBody>
          <a:bodyPr wrap="square" rtlCol="0">
            <a:spAutoFit/>
          </a:bodyPr>
          <a:lstStyle/>
          <a:p>
            <a:r>
              <a:rPr lang="en-US" sz="2200" dirty="0" smtClean="0">
                <a:solidFill>
                  <a:srgbClr val="C0504D"/>
                </a:solidFill>
              </a:rPr>
              <a:t>tx1 + tx2</a:t>
            </a:r>
            <a:endParaRPr lang="en-US" sz="2200" dirty="0">
              <a:solidFill>
                <a:srgbClr val="C0504D"/>
              </a:solidFill>
            </a:endParaRPr>
          </a:p>
        </p:txBody>
      </p:sp>
      <p:sp>
        <p:nvSpPr>
          <p:cNvPr id="45" name="TextBox 44"/>
          <p:cNvSpPr txBox="1"/>
          <p:nvPr/>
        </p:nvSpPr>
        <p:spPr>
          <a:xfrm>
            <a:off x="1325619" y="1020482"/>
            <a:ext cx="2408181" cy="523220"/>
          </a:xfrm>
          <a:prstGeom prst="rect">
            <a:avLst/>
          </a:prstGeom>
          <a:noFill/>
        </p:spPr>
        <p:txBody>
          <a:bodyPr wrap="none" rtlCol="0">
            <a:spAutoFit/>
          </a:bodyPr>
          <a:lstStyle/>
          <a:p>
            <a:r>
              <a:rPr lang="en-US" sz="2800" dirty="0" smtClean="0">
                <a:solidFill>
                  <a:srgbClr val="9BBB59">
                    <a:lumMod val="75000"/>
                  </a:srgbClr>
                </a:solidFill>
                <a:latin typeface="Trebuchet MS"/>
                <a:cs typeface="Trebuchet MS"/>
              </a:rPr>
              <a:t>Traditional CS</a:t>
            </a:r>
            <a:endParaRPr lang="en-US" sz="2800" dirty="0">
              <a:solidFill>
                <a:srgbClr val="9BBB59">
                  <a:lumMod val="75000"/>
                </a:srgbClr>
              </a:solidFill>
              <a:latin typeface="Trebuchet MS"/>
              <a:cs typeface="Trebuchet MS"/>
            </a:endParaRPr>
          </a:p>
        </p:txBody>
      </p:sp>
      <p:sp>
        <p:nvSpPr>
          <p:cNvPr id="46" name="TextBox 45"/>
          <p:cNvSpPr txBox="1"/>
          <p:nvPr/>
        </p:nvSpPr>
        <p:spPr>
          <a:xfrm>
            <a:off x="5638800" y="1020482"/>
            <a:ext cx="3258875" cy="523220"/>
          </a:xfrm>
          <a:prstGeom prst="rect">
            <a:avLst/>
          </a:prstGeom>
          <a:noFill/>
        </p:spPr>
        <p:txBody>
          <a:bodyPr wrap="none" rtlCol="0">
            <a:spAutoFit/>
          </a:bodyPr>
          <a:lstStyle/>
          <a:p>
            <a:r>
              <a:rPr lang="en-US" sz="2800" dirty="0" smtClean="0">
                <a:solidFill>
                  <a:srgbClr val="77933C"/>
                </a:solidFill>
                <a:latin typeface="Trebuchet MS"/>
                <a:cs typeface="Trebuchet MS"/>
              </a:rPr>
              <a:t>CS after projection</a:t>
            </a:r>
            <a:endParaRPr lang="en-US" sz="2800" dirty="0">
              <a:solidFill>
                <a:srgbClr val="77933C"/>
              </a:solidFill>
              <a:latin typeface="Trebuchet MS"/>
              <a:cs typeface="Trebuchet MS"/>
            </a:endParaRPr>
          </a:p>
        </p:txBody>
      </p:sp>
      <p:graphicFrame>
        <p:nvGraphicFramePr>
          <p:cNvPr id="20" name="Chart 19"/>
          <p:cNvGraphicFramePr/>
          <p:nvPr/>
        </p:nvGraphicFramePr>
        <p:xfrm>
          <a:off x="-61259" y="1841500"/>
          <a:ext cx="4343400" cy="3949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p:nvGraphicFramePr>
        <p:xfrm>
          <a:off x="4282141" y="1818519"/>
          <a:ext cx="4927600" cy="396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6332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nodePh="1">
                                  <p:stCondLst>
                                    <p:cond delay="0"/>
                                  </p:stCondLst>
                                  <p:endCondLst>
                                    <p:cond evt="begin" delay="0">
                                      <p:tn val="33"/>
                                    </p:cond>
                                  </p:end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6" grpId="0"/>
      <p:bldP spid="39" grpId="0"/>
      <p:bldP spid="41" grpId="0"/>
      <p:bldP spid="44" grpId="0"/>
      <p:bldP spid="45" grpId="0"/>
      <p:bldP spid="46" grpId="0"/>
      <p:bldGraphic spid="20" grpId="0">
        <p:bldAsOne/>
      </p:bldGraphic>
      <p:bldGraphic spid="21"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 name="Chart 28"/>
          <p:cNvGraphicFramePr/>
          <p:nvPr/>
        </p:nvGraphicFramePr>
        <p:xfrm>
          <a:off x="-61259" y="1841500"/>
          <a:ext cx="4343400" cy="3949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latin typeface="Trebuchet MS"/>
                <a:cs typeface="Trebuchet MS"/>
              </a:rPr>
              <a:t>Carrier Sense Experiment</a:t>
            </a:r>
            <a:endParaRPr lang="en-US" dirty="0"/>
          </a:p>
        </p:txBody>
      </p:sp>
      <p:sp>
        <p:nvSpPr>
          <p:cNvPr id="37" name="TextBox 36"/>
          <p:cNvSpPr txBox="1"/>
          <p:nvPr/>
        </p:nvSpPr>
        <p:spPr>
          <a:xfrm>
            <a:off x="7344314" y="1020482"/>
            <a:ext cx="119062" cy="430887"/>
          </a:xfrm>
          <a:prstGeom prst="rect">
            <a:avLst/>
          </a:prstGeom>
          <a:noFill/>
        </p:spPr>
        <p:txBody>
          <a:bodyPr wrap="square" rtlCol="0">
            <a:spAutoFit/>
          </a:bodyPr>
          <a:lstStyle/>
          <a:p>
            <a:endParaRPr lang="en-US" sz="2200" dirty="0">
              <a:solidFill>
                <a:prstClr val="black"/>
              </a:solidFill>
            </a:endParaRPr>
          </a:p>
        </p:txBody>
      </p:sp>
      <p:cxnSp>
        <p:nvCxnSpPr>
          <p:cNvPr id="39" name="Straight Arrow Connector 38"/>
          <p:cNvCxnSpPr/>
          <p:nvPr/>
        </p:nvCxnSpPr>
        <p:spPr>
          <a:xfrm flipV="1">
            <a:off x="790563" y="1888748"/>
            <a:ext cx="3400437" cy="1"/>
          </a:xfrm>
          <a:prstGeom prst="straightConnector1">
            <a:avLst/>
          </a:prstGeom>
          <a:ln w="38100">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1458572" y="1480389"/>
            <a:ext cx="827428" cy="430887"/>
          </a:xfrm>
          <a:prstGeom prst="rect">
            <a:avLst/>
          </a:prstGeom>
          <a:noFill/>
        </p:spPr>
        <p:txBody>
          <a:bodyPr wrap="square" rtlCol="0">
            <a:spAutoFit/>
          </a:bodyPr>
          <a:lstStyle/>
          <a:p>
            <a:r>
              <a:rPr lang="en-US" sz="2200" dirty="0" smtClean="0">
                <a:solidFill>
                  <a:srgbClr val="4F81BD"/>
                </a:solidFill>
              </a:rPr>
              <a:t>tx1</a:t>
            </a:r>
            <a:endParaRPr lang="en-US" sz="2200" dirty="0">
              <a:solidFill>
                <a:srgbClr val="4F81BD"/>
              </a:solidFill>
            </a:endParaRPr>
          </a:p>
        </p:txBody>
      </p:sp>
      <p:sp>
        <p:nvSpPr>
          <p:cNvPr id="44" name="TextBox 43"/>
          <p:cNvSpPr txBox="1"/>
          <p:nvPr/>
        </p:nvSpPr>
        <p:spPr>
          <a:xfrm>
            <a:off x="2588537" y="1020482"/>
            <a:ext cx="119062" cy="430887"/>
          </a:xfrm>
          <a:prstGeom prst="rect">
            <a:avLst/>
          </a:prstGeom>
          <a:noFill/>
        </p:spPr>
        <p:txBody>
          <a:bodyPr wrap="square" rtlCol="0">
            <a:spAutoFit/>
          </a:bodyPr>
          <a:lstStyle/>
          <a:p>
            <a:endParaRPr lang="en-US" sz="2200" dirty="0">
              <a:solidFill>
                <a:prstClr val="black"/>
              </a:solidFill>
            </a:endParaRPr>
          </a:p>
        </p:txBody>
      </p:sp>
      <p:sp>
        <p:nvSpPr>
          <p:cNvPr id="47" name="TextBox 46"/>
          <p:cNvSpPr txBox="1"/>
          <p:nvPr/>
        </p:nvSpPr>
        <p:spPr>
          <a:xfrm>
            <a:off x="2588537" y="1498298"/>
            <a:ext cx="119062" cy="430887"/>
          </a:xfrm>
          <a:prstGeom prst="rect">
            <a:avLst/>
          </a:prstGeom>
          <a:noFill/>
        </p:spPr>
        <p:txBody>
          <a:bodyPr wrap="square" rtlCol="0">
            <a:spAutoFit/>
          </a:bodyPr>
          <a:lstStyle/>
          <a:p>
            <a:endParaRPr lang="en-US" sz="2200" dirty="0">
              <a:solidFill>
                <a:prstClr val="black"/>
              </a:solidFill>
            </a:endParaRPr>
          </a:p>
        </p:txBody>
      </p:sp>
      <p:cxnSp>
        <p:nvCxnSpPr>
          <p:cNvPr id="48" name="Straight Connector 47"/>
          <p:cNvCxnSpPr/>
          <p:nvPr/>
        </p:nvCxnSpPr>
        <p:spPr>
          <a:xfrm rot="16200000" flipH="1">
            <a:off x="2344611" y="1914482"/>
            <a:ext cx="415904" cy="1769"/>
          </a:xfrm>
          <a:prstGeom prst="line">
            <a:avLst/>
          </a:prstGeom>
          <a:ln w="25400">
            <a:solidFill>
              <a:schemeClr val="tx1">
                <a:lumMod val="65000"/>
                <a:lumOff val="35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2743200" y="1480389"/>
            <a:ext cx="1197796" cy="430887"/>
          </a:xfrm>
          <a:prstGeom prst="rect">
            <a:avLst/>
          </a:prstGeom>
          <a:noFill/>
        </p:spPr>
        <p:txBody>
          <a:bodyPr wrap="square" rtlCol="0">
            <a:spAutoFit/>
          </a:bodyPr>
          <a:lstStyle/>
          <a:p>
            <a:r>
              <a:rPr lang="en-US" sz="2200" dirty="0" smtClean="0">
                <a:solidFill>
                  <a:srgbClr val="C0504D"/>
                </a:solidFill>
              </a:rPr>
              <a:t>tx1 + tx2</a:t>
            </a:r>
            <a:endParaRPr lang="en-US" sz="2200" dirty="0">
              <a:solidFill>
                <a:srgbClr val="C0504D"/>
              </a:solidFill>
            </a:endParaRPr>
          </a:p>
        </p:txBody>
      </p:sp>
      <p:cxnSp>
        <p:nvCxnSpPr>
          <p:cNvPr id="50" name="Straight Arrow Connector 49"/>
          <p:cNvCxnSpPr/>
          <p:nvPr/>
        </p:nvCxnSpPr>
        <p:spPr>
          <a:xfrm flipV="1">
            <a:off x="5546340" y="1888748"/>
            <a:ext cx="3400437" cy="1"/>
          </a:xfrm>
          <a:prstGeom prst="straightConnector1">
            <a:avLst/>
          </a:prstGeom>
          <a:ln w="38100">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214349" y="1480389"/>
            <a:ext cx="827428" cy="430887"/>
          </a:xfrm>
          <a:prstGeom prst="rect">
            <a:avLst/>
          </a:prstGeom>
          <a:noFill/>
        </p:spPr>
        <p:txBody>
          <a:bodyPr wrap="square" rtlCol="0">
            <a:spAutoFit/>
          </a:bodyPr>
          <a:lstStyle/>
          <a:p>
            <a:r>
              <a:rPr lang="en-US" sz="2200" dirty="0" smtClean="0">
                <a:solidFill>
                  <a:srgbClr val="4F81BD"/>
                </a:solidFill>
              </a:rPr>
              <a:t>tx1</a:t>
            </a:r>
            <a:endParaRPr lang="en-US" sz="2200" dirty="0">
              <a:solidFill>
                <a:srgbClr val="4F81BD"/>
              </a:solidFill>
            </a:endParaRPr>
          </a:p>
        </p:txBody>
      </p:sp>
      <p:sp>
        <p:nvSpPr>
          <p:cNvPr id="52" name="TextBox 51"/>
          <p:cNvSpPr txBox="1"/>
          <p:nvPr/>
        </p:nvSpPr>
        <p:spPr>
          <a:xfrm>
            <a:off x="7344314" y="1020482"/>
            <a:ext cx="119062" cy="430887"/>
          </a:xfrm>
          <a:prstGeom prst="rect">
            <a:avLst/>
          </a:prstGeom>
          <a:noFill/>
        </p:spPr>
        <p:txBody>
          <a:bodyPr wrap="square" rtlCol="0">
            <a:spAutoFit/>
          </a:bodyPr>
          <a:lstStyle/>
          <a:p>
            <a:endParaRPr lang="en-US" sz="2200" dirty="0">
              <a:solidFill>
                <a:prstClr val="black"/>
              </a:solidFill>
            </a:endParaRPr>
          </a:p>
        </p:txBody>
      </p:sp>
      <p:sp>
        <p:nvSpPr>
          <p:cNvPr id="53" name="TextBox 52"/>
          <p:cNvSpPr txBox="1"/>
          <p:nvPr/>
        </p:nvSpPr>
        <p:spPr>
          <a:xfrm>
            <a:off x="7344314" y="1498298"/>
            <a:ext cx="119062" cy="430887"/>
          </a:xfrm>
          <a:prstGeom prst="rect">
            <a:avLst/>
          </a:prstGeom>
          <a:noFill/>
        </p:spPr>
        <p:txBody>
          <a:bodyPr wrap="square" rtlCol="0">
            <a:spAutoFit/>
          </a:bodyPr>
          <a:lstStyle/>
          <a:p>
            <a:endParaRPr lang="en-US" sz="2200" dirty="0">
              <a:solidFill>
                <a:prstClr val="black"/>
              </a:solidFill>
            </a:endParaRPr>
          </a:p>
        </p:txBody>
      </p:sp>
      <p:cxnSp>
        <p:nvCxnSpPr>
          <p:cNvPr id="54" name="Straight Connector 53"/>
          <p:cNvCxnSpPr/>
          <p:nvPr/>
        </p:nvCxnSpPr>
        <p:spPr>
          <a:xfrm rot="5400000">
            <a:off x="7099504" y="1915367"/>
            <a:ext cx="415904" cy="1588"/>
          </a:xfrm>
          <a:prstGeom prst="line">
            <a:avLst/>
          </a:prstGeom>
          <a:ln w="22225">
            <a:solidFill>
              <a:schemeClr val="tx1">
                <a:lumMod val="65000"/>
                <a:lumOff val="35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7498977" y="1480389"/>
            <a:ext cx="1197796" cy="430887"/>
          </a:xfrm>
          <a:prstGeom prst="rect">
            <a:avLst/>
          </a:prstGeom>
          <a:noFill/>
        </p:spPr>
        <p:txBody>
          <a:bodyPr wrap="square" rtlCol="0">
            <a:spAutoFit/>
          </a:bodyPr>
          <a:lstStyle/>
          <a:p>
            <a:r>
              <a:rPr lang="en-US" sz="2200" dirty="0" smtClean="0">
                <a:solidFill>
                  <a:srgbClr val="C0504D"/>
                </a:solidFill>
              </a:rPr>
              <a:t>tx1 + tx2</a:t>
            </a:r>
            <a:endParaRPr lang="en-US" sz="2200" dirty="0">
              <a:solidFill>
                <a:srgbClr val="C0504D"/>
              </a:solidFill>
            </a:endParaRPr>
          </a:p>
        </p:txBody>
      </p:sp>
      <p:sp>
        <p:nvSpPr>
          <p:cNvPr id="60" name="Rounded Rectangle 59"/>
          <p:cNvSpPr/>
          <p:nvPr/>
        </p:nvSpPr>
        <p:spPr>
          <a:xfrm>
            <a:off x="990600" y="5773884"/>
            <a:ext cx="3352800" cy="779316"/>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cs typeface="Trebuchet MS"/>
              </a:rPr>
              <a:t>Can’t identify</a:t>
            </a:r>
            <a:endParaRPr lang="en-US" sz="3200" baseline="30000" dirty="0">
              <a:solidFill>
                <a:prstClr val="white"/>
              </a:solidFill>
              <a:latin typeface="Trebuchet MS"/>
              <a:cs typeface="Trebuchet MS"/>
            </a:endParaRPr>
          </a:p>
        </p:txBody>
      </p:sp>
      <p:graphicFrame>
        <p:nvGraphicFramePr>
          <p:cNvPr id="24" name="Chart 23"/>
          <p:cNvGraphicFramePr/>
          <p:nvPr/>
        </p:nvGraphicFramePr>
        <p:xfrm>
          <a:off x="4282141" y="1818519"/>
          <a:ext cx="49276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1295400" y="2133600"/>
            <a:ext cx="2776421" cy="461665"/>
          </a:xfrm>
          <a:prstGeom prst="rect">
            <a:avLst/>
          </a:prstGeom>
          <a:noFill/>
        </p:spPr>
        <p:txBody>
          <a:bodyPr wrap="none" rtlCol="0">
            <a:spAutoFit/>
          </a:bodyPr>
          <a:lstStyle/>
          <a:p>
            <a:r>
              <a:rPr lang="en-US" sz="2400" dirty="0" smtClean="0">
                <a:solidFill>
                  <a:srgbClr val="C0504D"/>
                </a:solidFill>
                <a:latin typeface="Trebuchet MS"/>
                <a:cs typeface="Trebuchet MS"/>
              </a:rPr>
              <a:t>Hard to distinguish</a:t>
            </a:r>
            <a:endParaRPr lang="en-US" sz="2400" dirty="0">
              <a:solidFill>
                <a:srgbClr val="C0504D"/>
              </a:solidFill>
              <a:latin typeface="Trebuchet MS"/>
              <a:cs typeface="Trebuchet MS"/>
            </a:endParaRPr>
          </a:p>
        </p:txBody>
      </p:sp>
      <p:cxnSp>
        <p:nvCxnSpPr>
          <p:cNvPr id="26" name="Straight Arrow Connector 25"/>
          <p:cNvCxnSpPr/>
          <p:nvPr/>
        </p:nvCxnSpPr>
        <p:spPr>
          <a:xfrm rot="5400000">
            <a:off x="2337268" y="2858452"/>
            <a:ext cx="374544" cy="5586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325619" y="1020482"/>
            <a:ext cx="2408181" cy="523220"/>
          </a:xfrm>
          <a:prstGeom prst="rect">
            <a:avLst/>
          </a:prstGeom>
          <a:noFill/>
        </p:spPr>
        <p:txBody>
          <a:bodyPr wrap="none" rtlCol="0">
            <a:spAutoFit/>
          </a:bodyPr>
          <a:lstStyle/>
          <a:p>
            <a:r>
              <a:rPr lang="en-US" sz="2800" dirty="0" smtClean="0">
                <a:solidFill>
                  <a:srgbClr val="9BBB59">
                    <a:lumMod val="75000"/>
                  </a:srgbClr>
                </a:solidFill>
                <a:latin typeface="Trebuchet MS"/>
                <a:cs typeface="Trebuchet MS"/>
              </a:rPr>
              <a:t>Traditional CS</a:t>
            </a:r>
            <a:endParaRPr lang="en-US" sz="2800" dirty="0">
              <a:solidFill>
                <a:srgbClr val="9BBB59">
                  <a:lumMod val="75000"/>
                </a:srgbClr>
              </a:solidFill>
              <a:latin typeface="Trebuchet MS"/>
              <a:cs typeface="Trebuchet MS"/>
            </a:endParaRPr>
          </a:p>
        </p:txBody>
      </p:sp>
      <p:sp>
        <p:nvSpPr>
          <p:cNvPr id="27" name="TextBox 26"/>
          <p:cNvSpPr txBox="1"/>
          <p:nvPr/>
        </p:nvSpPr>
        <p:spPr>
          <a:xfrm>
            <a:off x="5638800" y="1020482"/>
            <a:ext cx="3258875" cy="523220"/>
          </a:xfrm>
          <a:prstGeom prst="rect">
            <a:avLst/>
          </a:prstGeom>
          <a:noFill/>
        </p:spPr>
        <p:txBody>
          <a:bodyPr wrap="none" rtlCol="0">
            <a:spAutoFit/>
          </a:bodyPr>
          <a:lstStyle/>
          <a:p>
            <a:r>
              <a:rPr lang="en-US" sz="2800" dirty="0" smtClean="0">
                <a:solidFill>
                  <a:srgbClr val="9BBB59">
                    <a:lumMod val="75000"/>
                  </a:srgbClr>
                </a:solidFill>
                <a:latin typeface="Trebuchet MS"/>
                <a:cs typeface="Trebuchet MS"/>
              </a:rPr>
              <a:t>CS after projection</a:t>
            </a:r>
            <a:endParaRPr lang="en-US" sz="2800" dirty="0">
              <a:solidFill>
                <a:srgbClr val="9BBB59">
                  <a:lumMod val="75000"/>
                </a:srgbClr>
              </a:solidFill>
              <a:latin typeface="Trebuchet MS"/>
              <a:cs typeface="Trebuchet MS"/>
            </a:endParaRPr>
          </a:p>
        </p:txBody>
      </p:sp>
    </p:spTree>
    <p:extLst>
      <p:ext uri="{BB962C8B-B14F-4D97-AF65-F5344CB8AC3E}">
        <p14:creationId xmlns:p14="http://schemas.microsoft.com/office/powerpoint/2010/main" val="1993520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5" name="Chart 34"/>
          <p:cNvGraphicFramePr/>
          <p:nvPr/>
        </p:nvGraphicFramePr>
        <p:xfrm>
          <a:off x="-61259" y="1841500"/>
          <a:ext cx="4343400" cy="3949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latin typeface="Trebuchet MS"/>
                <a:cs typeface="Trebuchet MS"/>
              </a:rPr>
              <a:t>Carrier Sense Experiment</a:t>
            </a:r>
            <a:endParaRPr lang="en-US" dirty="0"/>
          </a:p>
        </p:txBody>
      </p:sp>
      <p:graphicFrame>
        <p:nvGraphicFramePr>
          <p:cNvPr id="25" name="Chart 24"/>
          <p:cNvGraphicFramePr/>
          <p:nvPr/>
        </p:nvGraphicFramePr>
        <p:xfrm>
          <a:off x="4282141" y="1818519"/>
          <a:ext cx="49276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p:cNvSpPr txBox="1"/>
          <p:nvPr/>
        </p:nvSpPr>
        <p:spPr>
          <a:xfrm>
            <a:off x="7344314" y="1020482"/>
            <a:ext cx="119062" cy="430887"/>
          </a:xfrm>
          <a:prstGeom prst="rect">
            <a:avLst/>
          </a:prstGeom>
          <a:noFill/>
        </p:spPr>
        <p:txBody>
          <a:bodyPr wrap="square" rtlCol="0">
            <a:spAutoFit/>
          </a:bodyPr>
          <a:lstStyle/>
          <a:p>
            <a:endParaRPr lang="en-US" sz="2200" dirty="0">
              <a:solidFill>
                <a:prstClr val="black"/>
              </a:solidFill>
            </a:endParaRPr>
          </a:p>
        </p:txBody>
      </p:sp>
      <p:sp>
        <p:nvSpPr>
          <p:cNvPr id="27" name="TextBox 26"/>
          <p:cNvSpPr txBox="1"/>
          <p:nvPr/>
        </p:nvSpPr>
        <p:spPr>
          <a:xfrm>
            <a:off x="1295400" y="2133600"/>
            <a:ext cx="2776421" cy="461665"/>
          </a:xfrm>
          <a:prstGeom prst="rect">
            <a:avLst/>
          </a:prstGeom>
          <a:noFill/>
        </p:spPr>
        <p:txBody>
          <a:bodyPr wrap="none" rtlCol="0">
            <a:spAutoFit/>
          </a:bodyPr>
          <a:lstStyle/>
          <a:p>
            <a:r>
              <a:rPr lang="en-US" sz="2400" dirty="0" smtClean="0">
                <a:solidFill>
                  <a:srgbClr val="C0504D"/>
                </a:solidFill>
                <a:latin typeface="Trebuchet MS"/>
                <a:cs typeface="Trebuchet MS"/>
              </a:rPr>
              <a:t>Hard to distinguish</a:t>
            </a:r>
            <a:endParaRPr lang="en-US" sz="2400" dirty="0">
              <a:solidFill>
                <a:srgbClr val="C0504D"/>
              </a:solidFill>
              <a:latin typeface="Trebuchet MS"/>
              <a:cs typeface="Trebuchet MS"/>
            </a:endParaRPr>
          </a:p>
        </p:txBody>
      </p:sp>
      <p:cxnSp>
        <p:nvCxnSpPr>
          <p:cNvPr id="28" name="Straight Arrow Connector 27"/>
          <p:cNvCxnSpPr/>
          <p:nvPr/>
        </p:nvCxnSpPr>
        <p:spPr>
          <a:xfrm rot="5400000" flipH="1" flipV="1">
            <a:off x="5873764" y="3575042"/>
            <a:ext cx="2501878" cy="76194"/>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780541" y="2698320"/>
            <a:ext cx="1382259" cy="461665"/>
          </a:xfrm>
          <a:prstGeom prst="rect">
            <a:avLst/>
          </a:prstGeom>
          <a:noFill/>
        </p:spPr>
        <p:txBody>
          <a:bodyPr wrap="none" rtlCol="0">
            <a:spAutoFit/>
          </a:bodyPr>
          <a:lstStyle/>
          <a:p>
            <a:r>
              <a:rPr lang="en-US" sz="2400" dirty="0" smtClean="0">
                <a:solidFill>
                  <a:srgbClr val="C0504D"/>
                </a:solidFill>
              </a:rPr>
              <a:t>9dB jump</a:t>
            </a:r>
            <a:endParaRPr lang="en-US" sz="2400" dirty="0">
              <a:solidFill>
                <a:srgbClr val="C0504D"/>
              </a:solidFill>
            </a:endParaRPr>
          </a:p>
        </p:txBody>
      </p:sp>
      <p:cxnSp>
        <p:nvCxnSpPr>
          <p:cNvPr id="31" name="Straight Arrow Connector 30"/>
          <p:cNvCxnSpPr/>
          <p:nvPr/>
        </p:nvCxnSpPr>
        <p:spPr>
          <a:xfrm rot="5400000">
            <a:off x="2337268" y="2858452"/>
            <a:ext cx="374544" cy="55867"/>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90563" y="1888748"/>
            <a:ext cx="3400437" cy="1"/>
          </a:xfrm>
          <a:prstGeom prst="straightConnector1">
            <a:avLst/>
          </a:prstGeom>
          <a:ln w="38100">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458572" y="1480389"/>
            <a:ext cx="827428" cy="430887"/>
          </a:xfrm>
          <a:prstGeom prst="rect">
            <a:avLst/>
          </a:prstGeom>
          <a:noFill/>
        </p:spPr>
        <p:txBody>
          <a:bodyPr wrap="square" rtlCol="0">
            <a:spAutoFit/>
          </a:bodyPr>
          <a:lstStyle/>
          <a:p>
            <a:r>
              <a:rPr lang="en-US" sz="2200" dirty="0" smtClean="0">
                <a:solidFill>
                  <a:srgbClr val="4F81BD"/>
                </a:solidFill>
              </a:rPr>
              <a:t>tx1</a:t>
            </a:r>
            <a:endParaRPr lang="en-US" sz="2200" dirty="0">
              <a:solidFill>
                <a:srgbClr val="4F81BD"/>
              </a:solidFill>
            </a:endParaRPr>
          </a:p>
        </p:txBody>
      </p:sp>
      <p:sp>
        <p:nvSpPr>
          <p:cNvPr id="13" name="TextBox 12"/>
          <p:cNvSpPr txBox="1"/>
          <p:nvPr/>
        </p:nvSpPr>
        <p:spPr>
          <a:xfrm>
            <a:off x="2588537" y="1020482"/>
            <a:ext cx="119062" cy="430887"/>
          </a:xfrm>
          <a:prstGeom prst="rect">
            <a:avLst/>
          </a:prstGeom>
          <a:noFill/>
        </p:spPr>
        <p:txBody>
          <a:bodyPr wrap="square" rtlCol="0">
            <a:spAutoFit/>
          </a:bodyPr>
          <a:lstStyle/>
          <a:p>
            <a:endParaRPr lang="en-US" sz="2200" dirty="0">
              <a:solidFill>
                <a:prstClr val="black"/>
              </a:solidFill>
            </a:endParaRPr>
          </a:p>
        </p:txBody>
      </p:sp>
      <p:sp>
        <p:nvSpPr>
          <p:cNvPr id="14" name="TextBox 13"/>
          <p:cNvSpPr txBox="1"/>
          <p:nvPr/>
        </p:nvSpPr>
        <p:spPr>
          <a:xfrm>
            <a:off x="2588537" y="1498298"/>
            <a:ext cx="119062" cy="430887"/>
          </a:xfrm>
          <a:prstGeom prst="rect">
            <a:avLst/>
          </a:prstGeom>
          <a:noFill/>
        </p:spPr>
        <p:txBody>
          <a:bodyPr wrap="square" rtlCol="0">
            <a:spAutoFit/>
          </a:bodyPr>
          <a:lstStyle/>
          <a:p>
            <a:endParaRPr lang="en-US" sz="2200" dirty="0">
              <a:solidFill>
                <a:prstClr val="black"/>
              </a:solidFill>
            </a:endParaRPr>
          </a:p>
        </p:txBody>
      </p:sp>
      <p:cxnSp>
        <p:nvCxnSpPr>
          <p:cNvPr id="15" name="Straight Connector 14"/>
          <p:cNvCxnSpPr/>
          <p:nvPr/>
        </p:nvCxnSpPr>
        <p:spPr>
          <a:xfrm rot="16200000" flipH="1">
            <a:off x="2344611" y="1914482"/>
            <a:ext cx="415904" cy="1769"/>
          </a:xfrm>
          <a:prstGeom prst="line">
            <a:avLst/>
          </a:prstGeom>
          <a:ln w="25400">
            <a:solidFill>
              <a:schemeClr val="tx1">
                <a:lumMod val="65000"/>
                <a:lumOff val="35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743200" y="1480389"/>
            <a:ext cx="1197796" cy="430887"/>
          </a:xfrm>
          <a:prstGeom prst="rect">
            <a:avLst/>
          </a:prstGeom>
          <a:noFill/>
        </p:spPr>
        <p:txBody>
          <a:bodyPr wrap="square" rtlCol="0">
            <a:spAutoFit/>
          </a:bodyPr>
          <a:lstStyle/>
          <a:p>
            <a:r>
              <a:rPr lang="en-US" sz="2200" dirty="0" smtClean="0">
                <a:solidFill>
                  <a:srgbClr val="C0504D"/>
                </a:solidFill>
              </a:rPr>
              <a:t>tx1 + tx2</a:t>
            </a:r>
            <a:endParaRPr lang="en-US" sz="2200" dirty="0">
              <a:solidFill>
                <a:srgbClr val="C0504D"/>
              </a:solidFill>
            </a:endParaRPr>
          </a:p>
        </p:txBody>
      </p:sp>
      <p:cxnSp>
        <p:nvCxnSpPr>
          <p:cNvPr id="17" name="Straight Arrow Connector 16"/>
          <p:cNvCxnSpPr/>
          <p:nvPr/>
        </p:nvCxnSpPr>
        <p:spPr>
          <a:xfrm flipV="1">
            <a:off x="5546340" y="1888748"/>
            <a:ext cx="3400437" cy="1"/>
          </a:xfrm>
          <a:prstGeom prst="straightConnector1">
            <a:avLst/>
          </a:prstGeom>
          <a:ln w="38100">
            <a:solidFill>
              <a:schemeClr val="tx1">
                <a:lumMod val="65000"/>
                <a:lumOff val="35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214349" y="1480389"/>
            <a:ext cx="827428" cy="430887"/>
          </a:xfrm>
          <a:prstGeom prst="rect">
            <a:avLst/>
          </a:prstGeom>
          <a:noFill/>
        </p:spPr>
        <p:txBody>
          <a:bodyPr wrap="square" rtlCol="0">
            <a:spAutoFit/>
          </a:bodyPr>
          <a:lstStyle/>
          <a:p>
            <a:r>
              <a:rPr lang="en-US" sz="2200" dirty="0" smtClean="0">
                <a:solidFill>
                  <a:srgbClr val="4F81BD"/>
                </a:solidFill>
              </a:rPr>
              <a:t>tx1</a:t>
            </a:r>
            <a:endParaRPr lang="en-US" sz="2200" dirty="0">
              <a:solidFill>
                <a:srgbClr val="4F81BD"/>
              </a:solidFill>
            </a:endParaRPr>
          </a:p>
        </p:txBody>
      </p:sp>
      <p:sp>
        <p:nvSpPr>
          <p:cNvPr id="19" name="TextBox 18"/>
          <p:cNvSpPr txBox="1"/>
          <p:nvPr/>
        </p:nvSpPr>
        <p:spPr>
          <a:xfrm>
            <a:off x="7344314" y="1020482"/>
            <a:ext cx="119062" cy="430887"/>
          </a:xfrm>
          <a:prstGeom prst="rect">
            <a:avLst/>
          </a:prstGeom>
          <a:noFill/>
        </p:spPr>
        <p:txBody>
          <a:bodyPr wrap="square" rtlCol="0">
            <a:spAutoFit/>
          </a:bodyPr>
          <a:lstStyle/>
          <a:p>
            <a:endParaRPr lang="en-US" sz="2200" dirty="0">
              <a:solidFill>
                <a:prstClr val="black"/>
              </a:solidFill>
            </a:endParaRPr>
          </a:p>
        </p:txBody>
      </p:sp>
      <p:sp>
        <p:nvSpPr>
          <p:cNvPr id="20" name="TextBox 19"/>
          <p:cNvSpPr txBox="1"/>
          <p:nvPr/>
        </p:nvSpPr>
        <p:spPr>
          <a:xfrm>
            <a:off x="7344314" y="1498298"/>
            <a:ext cx="119062" cy="430887"/>
          </a:xfrm>
          <a:prstGeom prst="rect">
            <a:avLst/>
          </a:prstGeom>
          <a:noFill/>
        </p:spPr>
        <p:txBody>
          <a:bodyPr wrap="square" rtlCol="0">
            <a:spAutoFit/>
          </a:bodyPr>
          <a:lstStyle/>
          <a:p>
            <a:endParaRPr lang="en-US" sz="2200" dirty="0">
              <a:solidFill>
                <a:prstClr val="black"/>
              </a:solidFill>
            </a:endParaRPr>
          </a:p>
        </p:txBody>
      </p:sp>
      <p:cxnSp>
        <p:nvCxnSpPr>
          <p:cNvPr id="21" name="Straight Connector 20"/>
          <p:cNvCxnSpPr/>
          <p:nvPr/>
        </p:nvCxnSpPr>
        <p:spPr>
          <a:xfrm rot="5400000">
            <a:off x="7099504" y="1915367"/>
            <a:ext cx="415904" cy="1588"/>
          </a:xfrm>
          <a:prstGeom prst="line">
            <a:avLst/>
          </a:prstGeom>
          <a:ln w="22225">
            <a:solidFill>
              <a:schemeClr val="tx1">
                <a:lumMod val="65000"/>
                <a:lumOff val="35000"/>
              </a:schemeClr>
            </a:solidFill>
            <a:prstDash val="sysDot"/>
            <a:tailEnd type="non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498977" y="1480389"/>
            <a:ext cx="1197796" cy="430887"/>
          </a:xfrm>
          <a:prstGeom prst="rect">
            <a:avLst/>
          </a:prstGeom>
          <a:noFill/>
        </p:spPr>
        <p:txBody>
          <a:bodyPr wrap="square" rtlCol="0">
            <a:spAutoFit/>
          </a:bodyPr>
          <a:lstStyle/>
          <a:p>
            <a:r>
              <a:rPr lang="en-US" sz="2200" dirty="0" smtClean="0">
                <a:solidFill>
                  <a:srgbClr val="C0504D"/>
                </a:solidFill>
              </a:rPr>
              <a:t>tx1 + tx2</a:t>
            </a:r>
            <a:endParaRPr lang="en-US" sz="2200" dirty="0">
              <a:solidFill>
                <a:srgbClr val="C0504D"/>
              </a:solidFill>
            </a:endParaRPr>
          </a:p>
        </p:txBody>
      </p:sp>
      <p:sp>
        <p:nvSpPr>
          <p:cNvPr id="34" name="Rounded Rectangle 33"/>
          <p:cNvSpPr/>
          <p:nvPr/>
        </p:nvSpPr>
        <p:spPr>
          <a:xfrm>
            <a:off x="5486400" y="5773884"/>
            <a:ext cx="3352800" cy="779316"/>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cs typeface="Trebuchet MS"/>
              </a:rPr>
              <a:t>Can identify</a:t>
            </a:r>
            <a:endParaRPr lang="en-US" sz="3200" baseline="30000" dirty="0">
              <a:solidFill>
                <a:prstClr val="white"/>
              </a:solidFill>
              <a:latin typeface="Trebuchet MS"/>
              <a:cs typeface="Trebuchet MS"/>
            </a:endParaRPr>
          </a:p>
        </p:txBody>
      </p:sp>
      <p:sp>
        <p:nvSpPr>
          <p:cNvPr id="30" name="Rounded Rectangle 29"/>
          <p:cNvSpPr/>
          <p:nvPr/>
        </p:nvSpPr>
        <p:spPr>
          <a:xfrm>
            <a:off x="990600" y="5773884"/>
            <a:ext cx="3352800" cy="779316"/>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prstClr val="white"/>
                </a:solidFill>
                <a:latin typeface="Trebuchet MS"/>
                <a:cs typeface="Trebuchet MS"/>
              </a:rPr>
              <a:t>Can’t identify</a:t>
            </a:r>
            <a:endParaRPr lang="en-US" sz="3200" baseline="30000" dirty="0">
              <a:solidFill>
                <a:prstClr val="white"/>
              </a:solidFill>
              <a:latin typeface="Trebuchet MS"/>
              <a:cs typeface="Trebuchet MS"/>
            </a:endParaRPr>
          </a:p>
        </p:txBody>
      </p:sp>
      <p:sp>
        <p:nvSpPr>
          <p:cNvPr id="32" name="TextBox 31"/>
          <p:cNvSpPr txBox="1"/>
          <p:nvPr/>
        </p:nvSpPr>
        <p:spPr>
          <a:xfrm>
            <a:off x="1325619" y="1020482"/>
            <a:ext cx="2408181" cy="523220"/>
          </a:xfrm>
          <a:prstGeom prst="rect">
            <a:avLst/>
          </a:prstGeom>
          <a:noFill/>
        </p:spPr>
        <p:txBody>
          <a:bodyPr wrap="none" rtlCol="0">
            <a:spAutoFit/>
          </a:bodyPr>
          <a:lstStyle/>
          <a:p>
            <a:r>
              <a:rPr lang="en-US" sz="2800" dirty="0" smtClean="0">
                <a:solidFill>
                  <a:srgbClr val="9BBB59">
                    <a:lumMod val="75000"/>
                  </a:srgbClr>
                </a:solidFill>
                <a:latin typeface="Trebuchet MS"/>
                <a:cs typeface="Trebuchet MS"/>
              </a:rPr>
              <a:t>Traditional CS</a:t>
            </a:r>
            <a:endParaRPr lang="en-US" sz="2800" dirty="0">
              <a:solidFill>
                <a:srgbClr val="9BBB59">
                  <a:lumMod val="75000"/>
                </a:srgbClr>
              </a:solidFill>
              <a:latin typeface="Trebuchet MS"/>
              <a:cs typeface="Trebuchet MS"/>
            </a:endParaRPr>
          </a:p>
        </p:txBody>
      </p:sp>
      <p:sp>
        <p:nvSpPr>
          <p:cNvPr id="33" name="TextBox 32"/>
          <p:cNvSpPr txBox="1"/>
          <p:nvPr/>
        </p:nvSpPr>
        <p:spPr>
          <a:xfrm>
            <a:off x="5638800" y="1020482"/>
            <a:ext cx="3258875" cy="523220"/>
          </a:xfrm>
          <a:prstGeom prst="rect">
            <a:avLst/>
          </a:prstGeom>
          <a:noFill/>
        </p:spPr>
        <p:txBody>
          <a:bodyPr wrap="none" rtlCol="0">
            <a:spAutoFit/>
          </a:bodyPr>
          <a:lstStyle/>
          <a:p>
            <a:r>
              <a:rPr lang="en-US" sz="2800" dirty="0" smtClean="0">
                <a:solidFill>
                  <a:srgbClr val="9BBB59">
                    <a:lumMod val="75000"/>
                  </a:srgbClr>
                </a:solidFill>
                <a:latin typeface="Trebuchet MS"/>
                <a:cs typeface="Trebuchet MS"/>
              </a:rPr>
              <a:t>CS after projection</a:t>
            </a:r>
            <a:endParaRPr lang="en-US" sz="2800" dirty="0">
              <a:solidFill>
                <a:srgbClr val="9BBB59">
                  <a:lumMod val="75000"/>
                </a:srgbClr>
              </a:solidFill>
              <a:latin typeface="Trebuchet MS"/>
              <a:cs typeface="Trebuchet MS"/>
            </a:endParaRPr>
          </a:p>
        </p:txBody>
      </p:sp>
    </p:spTree>
    <p:extLst>
      <p:ext uri="{BB962C8B-B14F-4D97-AF65-F5344CB8AC3E}">
        <p14:creationId xmlns:p14="http://schemas.microsoft.com/office/powerpoint/2010/main" val="3282442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175" name="TextBox 174"/>
          <p:cNvSpPr txBox="1"/>
          <p:nvPr/>
        </p:nvSpPr>
        <p:spPr>
          <a:xfrm>
            <a:off x="6990929" y="5821124"/>
            <a:ext cx="184666" cy="369332"/>
          </a:xfrm>
          <a:prstGeom prst="rect">
            <a:avLst/>
          </a:prstGeom>
          <a:noFill/>
        </p:spPr>
        <p:txBody>
          <a:bodyPr wrap="none" rtlCol="0">
            <a:spAutoFit/>
          </a:bodyPr>
          <a:lstStyle/>
          <a:p>
            <a:endParaRPr lang="en-US" dirty="0">
              <a:solidFill>
                <a:prstClr val="black"/>
              </a:solidFill>
            </a:endParaRPr>
          </a:p>
        </p:txBody>
      </p:sp>
      <p:grpSp>
        <p:nvGrpSpPr>
          <p:cNvPr id="51" name="Group 12"/>
          <p:cNvGrpSpPr/>
          <p:nvPr/>
        </p:nvGrpSpPr>
        <p:grpSpPr>
          <a:xfrm rot="16200000">
            <a:off x="3676036" y="1818927"/>
            <a:ext cx="1137531" cy="2090593"/>
            <a:chOff x="3531862" y="1709064"/>
            <a:chExt cx="1390937" cy="2818683"/>
          </a:xfrm>
        </p:grpSpPr>
        <p:sp>
          <p:nvSpPr>
            <p:cNvPr id="52" name="Isosceles Triangle 13"/>
            <p:cNvSpPr/>
            <p:nvPr/>
          </p:nvSpPr>
          <p:spPr>
            <a:xfrm rot="16200000">
              <a:off x="4605244" y="2362843"/>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4" name="Shape 53"/>
            <p:cNvCxnSpPr/>
            <p:nvPr/>
          </p:nvCxnSpPr>
          <p:spPr>
            <a:xfrm rot="16200000" flipH="1">
              <a:off x="3508390"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5" name="Isosceles Triangle 15"/>
            <p:cNvSpPr/>
            <p:nvPr/>
          </p:nvSpPr>
          <p:spPr>
            <a:xfrm rot="16200000">
              <a:off x="3901155" y="2358491"/>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6" name="Shape 55"/>
            <p:cNvCxnSpPr/>
            <p:nvPr/>
          </p:nvCxnSpPr>
          <p:spPr>
            <a:xfrm rot="16200000">
              <a:off x="4204149" y="4103170"/>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7" name="Isosceles Triangle 56"/>
            <p:cNvSpPr/>
            <p:nvPr/>
          </p:nvSpPr>
          <p:spPr>
            <a:xfrm rot="16200000">
              <a:off x="4591665" y="3763557"/>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58" name="Shape 57"/>
            <p:cNvCxnSpPr/>
            <p:nvPr/>
          </p:nvCxnSpPr>
          <p:spPr>
            <a:xfrm rot="16200000">
              <a:off x="3529645" y="4107522"/>
              <a:ext cx="679528" cy="160922"/>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59" name="Isosceles Triangle 58"/>
            <p:cNvSpPr/>
            <p:nvPr/>
          </p:nvSpPr>
          <p:spPr>
            <a:xfrm rot="16200000">
              <a:off x="3917160" y="3767908"/>
              <a:ext cx="206567" cy="141149"/>
            </a:xfrm>
            <a:prstGeom prst="triangle">
              <a:avLst/>
            </a:prstGeom>
            <a:ln w="38100">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60" name="Shape 59"/>
            <p:cNvCxnSpPr/>
            <p:nvPr/>
          </p:nvCxnSpPr>
          <p:spPr>
            <a:xfrm rot="16200000" flipH="1">
              <a:off x="4212478" y="2003589"/>
              <a:ext cx="720000" cy="130949"/>
            </a:xfrm>
            <a:prstGeom prst="bentConnector2">
              <a:avLst/>
            </a:prstGeom>
            <a:ln w="3810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65" name="Rounded Rectangle 64"/>
            <p:cNvSpPr/>
            <p:nvPr/>
          </p:nvSpPr>
          <p:spPr>
            <a:xfrm rot="5400000">
              <a:off x="4030124" y="3490305"/>
              <a:ext cx="380839" cy="1377364"/>
            </a:xfrm>
            <a:prstGeom prst="roundRect">
              <a:avLst/>
            </a:prstGeom>
            <a:solidFill>
              <a:schemeClr val="bg1"/>
            </a:solid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66" name="Rounded Rectangle 65"/>
            <p:cNvSpPr/>
            <p:nvPr/>
          </p:nvSpPr>
          <p:spPr>
            <a:xfrm rot="5400000">
              <a:off x="4065868" y="1371255"/>
              <a:ext cx="380839" cy="1333023"/>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nvGrpSpPr>
          <p:cNvPr id="78" name="Group 40"/>
          <p:cNvGrpSpPr/>
          <p:nvPr/>
        </p:nvGrpSpPr>
        <p:grpSpPr>
          <a:xfrm rot="16200000">
            <a:off x="3926852" y="775747"/>
            <a:ext cx="601252" cy="2097761"/>
            <a:chOff x="1981201" y="1676401"/>
            <a:chExt cx="735198" cy="2828360"/>
          </a:xfrm>
        </p:grpSpPr>
        <p:cxnSp>
          <p:nvCxnSpPr>
            <p:cNvPr id="80" name="Shape 79"/>
            <p:cNvCxnSpPr/>
            <p:nvPr/>
          </p:nvCxnSpPr>
          <p:spPr>
            <a:xfrm rot="16200000" flipH="1">
              <a:off x="1962488" y="1949927"/>
              <a:ext cx="720000" cy="172947"/>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88" name="Isosceles Triangle 87"/>
            <p:cNvSpPr/>
            <p:nvPr/>
          </p:nvSpPr>
          <p:spPr>
            <a:xfrm rot="16200000">
              <a:off x="2376253" y="232582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91" name="Shape 90"/>
            <p:cNvCxnSpPr/>
            <p:nvPr/>
          </p:nvCxnSpPr>
          <p:spPr>
            <a:xfrm rot="16200000">
              <a:off x="1988739" y="4084534"/>
              <a:ext cx="679531" cy="160923"/>
            </a:xfrm>
            <a:prstGeom prst="bentConnector2">
              <a:avLst/>
            </a:prstGeom>
            <a:ln w="38100"/>
          </p:spPr>
          <p:style>
            <a:lnRef idx="2">
              <a:schemeClr val="accent1"/>
            </a:lnRef>
            <a:fillRef idx="0">
              <a:schemeClr val="accent1"/>
            </a:fillRef>
            <a:effectRef idx="1">
              <a:schemeClr val="accent1"/>
            </a:effectRef>
            <a:fontRef idx="minor">
              <a:schemeClr val="tx1"/>
            </a:fontRef>
          </p:style>
        </p:cxnSp>
        <p:sp>
          <p:nvSpPr>
            <p:cNvPr id="92" name="Isosceles Triangle 91"/>
            <p:cNvSpPr/>
            <p:nvPr/>
          </p:nvSpPr>
          <p:spPr>
            <a:xfrm rot="16200000">
              <a:off x="2376253" y="3760287"/>
              <a:ext cx="206567" cy="141149"/>
            </a:xfrm>
            <a:prstGeom prst="triangl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sp>
          <p:nvSpPr>
            <p:cNvPr id="93" name="Rounded Rectangle 92"/>
            <p:cNvSpPr/>
            <p:nvPr/>
          </p:nvSpPr>
          <p:spPr>
            <a:xfrm rot="5400000">
              <a:off x="2158381" y="1670169"/>
              <a:ext cx="380839" cy="7351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sp>
          <p:nvSpPr>
            <p:cNvPr id="94" name="Rounded Rectangle 93"/>
            <p:cNvSpPr/>
            <p:nvPr/>
          </p:nvSpPr>
          <p:spPr>
            <a:xfrm rot="5400000">
              <a:off x="2158380" y="3811388"/>
              <a:ext cx="380839" cy="735198"/>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solidFill>
                  <a:prstClr val="black"/>
                </a:solidFill>
              </a:endParaRPr>
            </a:p>
          </p:txBody>
        </p:sp>
      </p:grpSp>
      <p:sp>
        <p:nvSpPr>
          <p:cNvPr id="95" name="TextBox 94"/>
          <p:cNvSpPr txBox="1"/>
          <p:nvPr/>
        </p:nvSpPr>
        <p:spPr>
          <a:xfrm>
            <a:off x="1875061" y="1596009"/>
            <a:ext cx="1297485" cy="553998"/>
          </a:xfrm>
          <a:prstGeom prst="rect">
            <a:avLst/>
          </a:prstGeom>
          <a:noFill/>
        </p:spPr>
        <p:txBody>
          <a:bodyPr wrap="none" rtlCol="0">
            <a:spAutoFit/>
          </a:bodyPr>
          <a:lstStyle/>
          <a:p>
            <a:r>
              <a:rPr lang="en-US" sz="2400" dirty="0" smtClean="0">
                <a:solidFill>
                  <a:prstClr val="black"/>
                </a:solidFill>
                <a:latin typeface="Trebuchet MS"/>
                <a:cs typeface="Trebuchet MS"/>
              </a:rPr>
              <a:t>Alice</a:t>
            </a:r>
            <a:endParaRPr lang="en-US" sz="2400" dirty="0">
              <a:solidFill>
                <a:prstClr val="black"/>
              </a:solidFill>
              <a:latin typeface="Trebuchet MS"/>
              <a:cs typeface="Trebuchet MS"/>
            </a:endParaRPr>
          </a:p>
        </p:txBody>
      </p:sp>
      <p:sp>
        <p:nvSpPr>
          <p:cNvPr id="96" name="TextBox 95"/>
          <p:cNvSpPr txBox="1"/>
          <p:nvPr/>
        </p:nvSpPr>
        <p:spPr>
          <a:xfrm>
            <a:off x="1896416" y="2667132"/>
            <a:ext cx="1043210" cy="553998"/>
          </a:xfrm>
          <a:prstGeom prst="rect">
            <a:avLst/>
          </a:prstGeom>
          <a:noFill/>
        </p:spPr>
        <p:txBody>
          <a:bodyPr wrap="none" rtlCol="0">
            <a:spAutoFit/>
          </a:bodyPr>
          <a:lstStyle/>
          <a:p>
            <a:r>
              <a:rPr lang="en-US" sz="2400" dirty="0" smtClean="0">
                <a:solidFill>
                  <a:prstClr val="black"/>
                </a:solidFill>
                <a:latin typeface="Trebuchet MS"/>
                <a:cs typeface="Trebuchet MS"/>
              </a:rPr>
              <a:t>Bob</a:t>
            </a:r>
            <a:endParaRPr lang="en-US" sz="2400" dirty="0">
              <a:solidFill>
                <a:prstClr val="black"/>
              </a:solidFill>
              <a:latin typeface="Trebuchet MS"/>
              <a:cs typeface="Trebuchet MS"/>
            </a:endParaRPr>
          </a:p>
        </p:txBody>
      </p:sp>
      <p:grpSp>
        <p:nvGrpSpPr>
          <p:cNvPr id="97" name="Group 47"/>
          <p:cNvGrpSpPr/>
          <p:nvPr/>
        </p:nvGrpSpPr>
        <p:grpSpPr>
          <a:xfrm>
            <a:off x="1887041" y="3550689"/>
            <a:ext cx="3405039" cy="1478511"/>
            <a:chOff x="545380" y="3550689"/>
            <a:chExt cx="3405039" cy="1478511"/>
          </a:xfrm>
        </p:grpSpPr>
        <p:grpSp>
          <p:nvGrpSpPr>
            <p:cNvPr id="98" name="Group 86"/>
            <p:cNvGrpSpPr/>
            <p:nvPr/>
          </p:nvGrpSpPr>
          <p:grpSpPr>
            <a:xfrm rot="16200000">
              <a:off x="2165086" y="3243867"/>
              <a:ext cx="1478511" cy="2092155"/>
              <a:chOff x="2644260" y="2296205"/>
              <a:chExt cx="1013338" cy="1743461"/>
            </a:xfrm>
          </p:grpSpPr>
          <p:sp>
            <p:nvSpPr>
              <p:cNvPr id="100" name="Isosceles Triangle 13"/>
              <p:cNvSpPr/>
              <p:nvPr/>
            </p:nvSpPr>
            <p:spPr>
              <a:xfrm rot="16200000">
                <a:off x="3472640" y="2704353"/>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1" name="Shape 100"/>
              <p:cNvCxnSpPr/>
              <p:nvPr/>
            </p:nvCxnSpPr>
            <p:spPr>
              <a:xfrm rot="16200000" flipH="1">
                <a:off x="3237712" y="2482013"/>
                <a:ext cx="445015" cy="733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02" name="Shape 101"/>
              <p:cNvCxnSpPr/>
              <p:nvPr/>
            </p:nvCxnSpPr>
            <p:spPr>
              <a:xfrm rot="16200000">
                <a:off x="3242386" y="3775629"/>
                <a:ext cx="420000" cy="90199"/>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03" name="Isosceles Triangle 102"/>
              <p:cNvSpPr/>
              <p:nvPr/>
            </p:nvSpPr>
            <p:spPr>
              <a:xfrm rot="16200000">
                <a:off x="3473205" y="3564432"/>
                <a:ext cx="127674" cy="79116"/>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grpSp>
            <p:nvGrpSpPr>
              <p:cNvPr id="104" name="Group 12"/>
              <p:cNvGrpSpPr/>
              <p:nvPr/>
            </p:nvGrpSpPr>
            <p:grpSpPr>
              <a:xfrm>
                <a:off x="2644260" y="2296783"/>
                <a:ext cx="1013338" cy="1742883"/>
                <a:chOff x="3568342" y="1709059"/>
                <a:chExt cx="1807873" cy="2819852"/>
              </a:xfrm>
            </p:grpSpPr>
            <p:sp>
              <p:nvSpPr>
                <p:cNvPr id="105" name="Isosceles Triangle 13"/>
                <p:cNvSpPr/>
                <p:nvPr/>
              </p:nvSpPr>
              <p:spPr>
                <a:xfrm rot="16200000">
                  <a:off x="4498635" y="2362840"/>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6" name="Shape 105"/>
                <p:cNvCxnSpPr/>
                <p:nvPr/>
              </p:nvCxnSpPr>
              <p:spPr>
                <a:xfrm rot="16200000" flipH="1">
                  <a:off x="3523179" y="2003586"/>
                  <a:ext cx="720000" cy="130948"/>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07" name="Isosceles Triangle 15"/>
                <p:cNvSpPr/>
                <p:nvPr/>
              </p:nvSpPr>
              <p:spPr>
                <a:xfrm rot="16200000">
                  <a:off x="3915944" y="2358488"/>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08" name="Shape 107"/>
                <p:cNvCxnSpPr/>
                <p:nvPr/>
              </p:nvCxnSpPr>
              <p:spPr>
                <a:xfrm rot="16200000">
                  <a:off x="4094543" y="4104335"/>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09" name="Isosceles Triangle 108"/>
                <p:cNvSpPr/>
                <p:nvPr/>
              </p:nvSpPr>
              <p:spPr>
                <a:xfrm rot="16200000">
                  <a:off x="4482057" y="3763555"/>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10" name="Shape 109"/>
                <p:cNvCxnSpPr/>
                <p:nvPr/>
              </p:nvCxnSpPr>
              <p:spPr>
                <a:xfrm rot="16200000">
                  <a:off x="3518645" y="4108687"/>
                  <a:ext cx="679527" cy="160922"/>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1" name="Isosceles Triangle 110"/>
                <p:cNvSpPr/>
                <p:nvPr/>
              </p:nvSpPr>
              <p:spPr>
                <a:xfrm rot="16200000">
                  <a:off x="3906159" y="3767906"/>
                  <a:ext cx="206567" cy="141149"/>
                </a:xfrm>
                <a:prstGeom prst="triangle">
                  <a:avLst/>
                </a:prstGeom>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solidFill>
                      <a:prstClr val="black"/>
                    </a:solidFill>
                  </a:endParaRPr>
                </a:p>
              </p:txBody>
            </p:sp>
            <p:cxnSp>
              <p:nvCxnSpPr>
                <p:cNvPr id="112" name="Shape 111"/>
                <p:cNvCxnSpPr/>
                <p:nvPr/>
              </p:nvCxnSpPr>
              <p:spPr>
                <a:xfrm rot="16200000" flipH="1">
                  <a:off x="4105869" y="2003584"/>
                  <a:ext cx="720000" cy="130950"/>
                </a:xfrm>
                <a:prstGeom prst="bentConnector2">
                  <a:avLst/>
                </a:prstGeom>
                <a:ln w="381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3" name="Rounded Rectangle 112"/>
                <p:cNvSpPr/>
                <p:nvPr/>
              </p:nvSpPr>
              <p:spPr>
                <a:xfrm rot="5400000">
                  <a:off x="4277097" y="3279811"/>
                  <a:ext cx="380840"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sp>
              <p:nvSpPr>
                <p:cNvPr id="114" name="Rounded Rectangle 113"/>
                <p:cNvSpPr/>
                <p:nvPr/>
              </p:nvSpPr>
              <p:spPr>
                <a:xfrm rot="5400000">
                  <a:off x="4297346" y="1127866"/>
                  <a:ext cx="359389" cy="1798349"/>
                </a:xfrm>
                <a:prstGeom prst="roundRect">
                  <a:avLst/>
                </a:prstGeom>
                <a:ln w="38100">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a:solidFill>
                      <a:prstClr val="black"/>
                    </a:solidFill>
                  </a:endParaRPr>
                </a:p>
              </p:txBody>
            </p:sp>
          </p:grpSp>
        </p:grpSp>
        <p:sp>
          <p:nvSpPr>
            <p:cNvPr id="99" name="TextBox 98"/>
            <p:cNvSpPr txBox="1"/>
            <p:nvPr/>
          </p:nvSpPr>
          <p:spPr>
            <a:xfrm>
              <a:off x="545380" y="4026618"/>
              <a:ext cx="868898" cy="461665"/>
            </a:xfrm>
            <a:prstGeom prst="rect">
              <a:avLst/>
            </a:prstGeom>
            <a:noFill/>
          </p:spPr>
          <p:txBody>
            <a:bodyPr wrap="none" rtlCol="0">
              <a:spAutoFit/>
            </a:bodyPr>
            <a:lstStyle/>
            <a:p>
              <a:r>
                <a:rPr lang="en-US" sz="2400" dirty="0" smtClean="0">
                  <a:solidFill>
                    <a:prstClr val="black"/>
                  </a:solidFill>
                  <a:latin typeface="Trebuchet MS"/>
                  <a:cs typeface="Trebuchet MS"/>
                </a:rPr>
                <a:t>Chris</a:t>
              </a:r>
              <a:endParaRPr lang="en-US" sz="2400" dirty="0">
                <a:solidFill>
                  <a:prstClr val="black"/>
                </a:solidFill>
                <a:latin typeface="Trebuchet MS"/>
                <a:cs typeface="Trebuchet MS"/>
              </a:endParaRPr>
            </a:p>
          </p:txBody>
        </p:sp>
      </p:grpSp>
      <p:cxnSp>
        <p:nvCxnSpPr>
          <p:cNvPr id="115" name="Straight Arrow Connector 26"/>
          <p:cNvCxnSpPr/>
          <p:nvPr/>
        </p:nvCxnSpPr>
        <p:spPr>
          <a:xfrm rot="16200000">
            <a:off x="4294229" y="2301648"/>
            <a:ext cx="2769" cy="910712"/>
          </a:xfrm>
          <a:prstGeom prst="straightConnector1">
            <a:avLst/>
          </a:prstGeom>
          <a:ln w="63500">
            <a:solidFill>
              <a:schemeClr val="accent3">
                <a:lumMod val="75000"/>
              </a:schemeClr>
            </a:solidFill>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116" name="Straight Arrow Connector 26"/>
          <p:cNvCxnSpPr/>
          <p:nvPr/>
        </p:nvCxnSpPr>
        <p:spPr>
          <a:xfrm rot="16200000">
            <a:off x="4243187" y="1214862"/>
            <a:ext cx="2769" cy="910713"/>
          </a:xfrm>
          <a:prstGeom prst="straightConnector1">
            <a:avLst/>
          </a:prstGeom>
          <a:ln w="63500">
            <a:prstDash val="solid"/>
            <a:tailEnd type="arrow" w="sm" len="sm"/>
          </a:ln>
        </p:spPr>
        <p:style>
          <a:lnRef idx="2">
            <a:schemeClr val="accent1"/>
          </a:lnRef>
          <a:fillRef idx="0">
            <a:schemeClr val="accent1"/>
          </a:fillRef>
          <a:effectRef idx="1">
            <a:schemeClr val="accent1"/>
          </a:effectRef>
          <a:fontRef idx="minor">
            <a:schemeClr val="tx1"/>
          </a:fontRef>
        </p:style>
      </p:cxnSp>
      <p:cxnSp>
        <p:nvCxnSpPr>
          <p:cNvPr id="117" name="Straight Arrow Connector 26"/>
          <p:cNvCxnSpPr/>
          <p:nvPr/>
        </p:nvCxnSpPr>
        <p:spPr>
          <a:xfrm rot="16200000">
            <a:off x="4269973" y="3692578"/>
            <a:ext cx="2769" cy="910712"/>
          </a:xfrm>
          <a:prstGeom prst="straightConnector1">
            <a:avLst/>
          </a:prstGeom>
          <a:ln w="63500">
            <a:solidFill>
              <a:schemeClr val="accent2"/>
            </a:solidFill>
            <a:prstDash val="solid"/>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5175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Throughput Results</a:t>
            </a:r>
            <a:endParaRPr lang="en-US" dirty="0"/>
          </a:p>
        </p:txBody>
      </p:sp>
      <p:graphicFrame>
        <p:nvGraphicFramePr>
          <p:cNvPr id="7" name="Chart 6"/>
          <p:cNvGraphicFramePr/>
          <p:nvPr/>
        </p:nvGraphicFramePr>
        <p:xfrm>
          <a:off x="717550" y="1310564"/>
          <a:ext cx="77089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841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717550" y="1310564"/>
          <a:ext cx="77089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Throughput Results</a:t>
            </a:r>
            <a:endParaRPr lang="en-US" dirty="0"/>
          </a:p>
        </p:txBody>
      </p:sp>
      <p:sp>
        <p:nvSpPr>
          <p:cNvPr id="7" name="Rectangle 6"/>
          <p:cNvSpPr/>
          <p:nvPr/>
        </p:nvSpPr>
        <p:spPr>
          <a:xfrm>
            <a:off x="6553200" y="3581400"/>
            <a:ext cx="1524000" cy="381000"/>
          </a:xfrm>
          <a:prstGeom prst="rect">
            <a:avLst/>
          </a:prstGeom>
          <a:solidFill>
            <a:schemeClr val="bg1"/>
          </a:solidFill>
          <a:ln>
            <a:solidFill>
              <a:schemeClr val="bg1">
                <a:alpha val="99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283520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717550" y="1310564"/>
          <a:ext cx="77089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Throughput Results</a:t>
            </a:r>
            <a:endParaRPr lang="en-US" dirty="0"/>
          </a:p>
        </p:txBody>
      </p:sp>
      <p:cxnSp>
        <p:nvCxnSpPr>
          <p:cNvPr id="8" name="Straight Arrow Connector 7"/>
          <p:cNvCxnSpPr/>
          <p:nvPr/>
        </p:nvCxnSpPr>
        <p:spPr>
          <a:xfrm>
            <a:off x="3871375" y="2923356"/>
            <a:ext cx="1981200" cy="1588"/>
          </a:xfrm>
          <a:prstGeom prst="straightConnector1">
            <a:avLst/>
          </a:prstGeom>
          <a:ln w="38100">
            <a:solidFill>
              <a:schemeClr val="tx1">
                <a:lumMod val="85000"/>
                <a:lumOff val="15000"/>
              </a:schemeClr>
            </a:solidFill>
            <a:prstDash val="sysDot"/>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499992" y="2442954"/>
            <a:ext cx="737890" cy="553998"/>
          </a:xfrm>
          <a:prstGeom prst="rect">
            <a:avLst/>
          </a:prstGeom>
          <a:noFill/>
        </p:spPr>
        <p:txBody>
          <a:bodyPr wrap="none" rtlCol="0">
            <a:spAutoFit/>
          </a:bodyPr>
          <a:lstStyle/>
          <a:p>
            <a:r>
              <a:rPr lang="en-US" sz="3000" dirty="0" smtClean="0">
                <a:solidFill>
                  <a:prstClr val="black">
                    <a:lumMod val="85000"/>
                    <a:lumOff val="15000"/>
                  </a:prstClr>
                </a:solidFill>
              </a:rPr>
              <a:t>~2x</a:t>
            </a:r>
            <a:endParaRPr lang="en-US" sz="3000" dirty="0">
              <a:solidFill>
                <a:prstClr val="black">
                  <a:lumMod val="85000"/>
                  <a:lumOff val="15000"/>
                </a:prstClr>
              </a:solidFill>
            </a:endParaRPr>
          </a:p>
        </p:txBody>
      </p:sp>
      <p:sp>
        <p:nvSpPr>
          <p:cNvPr id="15" name="Rounded Rectangle 14"/>
          <p:cNvSpPr/>
          <p:nvPr/>
        </p:nvSpPr>
        <p:spPr>
          <a:xfrm>
            <a:off x="128273" y="5486400"/>
            <a:ext cx="8894712" cy="820776"/>
          </a:xfrm>
          <a:prstGeom prst="roundRect">
            <a:avLst/>
          </a:prstGeom>
          <a:solidFill>
            <a:schemeClr val="accent3">
              <a:lumMod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dirty="0" smtClean="0">
                <a:solidFill>
                  <a:prstClr val="white"/>
                </a:solidFill>
                <a:latin typeface="Trebuchet MS"/>
                <a:cs typeface="Trebuchet MS"/>
              </a:rPr>
              <a:t>n</a:t>
            </a:r>
            <a:r>
              <a:rPr lang="en-US" sz="4000" baseline="30000" dirty="0" smtClean="0">
                <a:solidFill>
                  <a:prstClr val="white"/>
                </a:solidFill>
                <a:latin typeface="Trebuchet MS"/>
                <a:cs typeface="Trebuchet MS"/>
              </a:rPr>
              <a:t>+</a:t>
            </a:r>
            <a:r>
              <a:rPr lang="en-US" sz="3000" dirty="0" smtClean="0">
                <a:solidFill>
                  <a:prstClr val="white"/>
                </a:solidFill>
                <a:latin typeface="Trebuchet MS"/>
                <a:cs typeface="Trebuchet MS"/>
              </a:rPr>
              <a:t> doubles the median throughput</a:t>
            </a:r>
            <a:endParaRPr lang="en-US" sz="3000" dirty="0">
              <a:solidFill>
                <a:prstClr val="white"/>
              </a:solidFill>
              <a:latin typeface="Trebuchet MS"/>
              <a:cs typeface="Trebuchet MS"/>
            </a:endParaRPr>
          </a:p>
        </p:txBody>
      </p:sp>
    </p:spTree>
    <p:custDataLst>
      <p:tags r:id="rId1"/>
    </p:custDataLst>
    <p:extLst>
      <p:ext uri="{BB962C8B-B14F-4D97-AF65-F5344CB8AC3E}">
        <p14:creationId xmlns:p14="http://schemas.microsoft.com/office/powerpoint/2010/main" val="33028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273224" y="908720"/>
            <a:ext cx="9123312" cy="4495800"/>
          </a:xfrm>
        </p:spPr>
        <p:txBody>
          <a:bodyPr>
            <a:normAutofit/>
          </a:bodyPr>
          <a:lstStyle/>
          <a:p>
            <a:r>
              <a:rPr lang="en-US" dirty="0" smtClean="0"/>
              <a:t>Information theory</a:t>
            </a:r>
          </a:p>
          <a:p>
            <a:pPr lvl="1"/>
            <a:r>
              <a:rPr lang="en-US" dirty="0" smtClean="0"/>
              <a:t>[CJ08], [MMK08], [JS08], …</a:t>
            </a:r>
          </a:p>
          <a:p>
            <a:pPr lvl="8"/>
            <a:endParaRPr lang="en-US" sz="1100" dirty="0" smtClean="0">
              <a:solidFill>
                <a:srgbClr val="77933C"/>
              </a:solidFill>
            </a:endParaRPr>
          </a:p>
          <a:p>
            <a:r>
              <a:rPr lang="en-US" dirty="0" smtClean="0"/>
              <a:t>MIMO systems</a:t>
            </a:r>
          </a:p>
          <a:p>
            <a:pPr lvl="1"/>
            <a:r>
              <a:rPr lang="en-US" dirty="0" err="1" smtClean="0"/>
              <a:t>Beamforming</a:t>
            </a:r>
            <a:r>
              <a:rPr lang="en-US" dirty="0" smtClean="0"/>
              <a:t> </a:t>
            </a:r>
            <a:r>
              <a:rPr lang="en-US" sz="2000" dirty="0" smtClean="0"/>
              <a:t>[AASK10]</a:t>
            </a:r>
            <a:r>
              <a:rPr lang="en-US" dirty="0" smtClean="0"/>
              <a:t>, SAM </a:t>
            </a:r>
            <a:r>
              <a:rPr lang="en-US" sz="2000" dirty="0" smtClean="0"/>
              <a:t>[TLFWZC09]</a:t>
            </a:r>
            <a:r>
              <a:rPr lang="en-US" dirty="0" smtClean="0"/>
              <a:t>, and IAC </a:t>
            </a:r>
            <a:r>
              <a:rPr lang="en-US" sz="2000" dirty="0" smtClean="0"/>
              <a:t>[GPK09]</a:t>
            </a:r>
            <a:endParaRPr lang="en-US" dirty="0" smtClean="0">
              <a:solidFill>
                <a:srgbClr val="77933C"/>
              </a:solidFill>
            </a:endParaRPr>
          </a:p>
          <a:p>
            <a:pPr lvl="1">
              <a:buNone/>
            </a:pPr>
            <a:endParaRPr lang="en-US" dirty="0"/>
          </a:p>
        </p:txBody>
      </p:sp>
      <p:sp>
        <p:nvSpPr>
          <p:cNvPr id="7" name="Rectangle 6"/>
          <p:cNvSpPr/>
          <p:nvPr/>
        </p:nvSpPr>
        <p:spPr>
          <a:xfrm>
            <a:off x="251520" y="3645024"/>
            <a:ext cx="8646344" cy="2308324"/>
          </a:xfrm>
          <a:prstGeom prst="rect">
            <a:avLst/>
          </a:prstGeom>
          <a:solidFill>
            <a:schemeClr val="accent2">
              <a:lumMod val="75000"/>
            </a:schemeClr>
          </a:solidFill>
          <a:effectLst>
            <a:outerShdw blurRad="50800" dist="38100" dir="8100000" sx="101000" sy="101000" algn="tr" rotWithShape="0">
              <a:prstClr val="black">
                <a:alpha val="40000"/>
              </a:prstClr>
            </a:outerShdw>
          </a:effectLst>
        </p:spPr>
        <p:txBody>
          <a:bodyPr wrap="square">
            <a:spAutoFit/>
          </a:bodyPr>
          <a:lstStyle/>
          <a:p>
            <a:pPr algn="ctr"/>
            <a:r>
              <a:rPr lang="en-US" sz="3600" b="1" dirty="0" smtClean="0">
                <a:solidFill>
                  <a:prstClr val="white"/>
                </a:solidFill>
                <a:effectLst>
                  <a:outerShdw blurRad="38100" dist="38100" dir="2700000" algn="tl">
                    <a:srgbClr val="000000">
                      <a:alpha val="43137"/>
                    </a:srgbClr>
                  </a:outerShdw>
                </a:effectLst>
                <a:latin typeface="Trebuchet MS"/>
                <a:cs typeface="Trebuchet MS"/>
              </a:rPr>
              <a:t>N+ is the first random access MAC where nodes contend for time and  concurrent transmissions </a:t>
            </a:r>
            <a:br>
              <a:rPr lang="en-US" sz="3600" b="1" dirty="0" smtClean="0">
                <a:solidFill>
                  <a:prstClr val="white"/>
                </a:solidFill>
                <a:effectLst>
                  <a:outerShdw blurRad="38100" dist="38100" dir="2700000" algn="tl">
                    <a:srgbClr val="000000">
                      <a:alpha val="43137"/>
                    </a:srgbClr>
                  </a:outerShdw>
                </a:effectLst>
                <a:latin typeface="Trebuchet MS"/>
                <a:cs typeface="Trebuchet MS"/>
              </a:rPr>
            </a:br>
            <a:endParaRPr lang="en-US" sz="3600" b="1" dirty="0">
              <a:solidFill>
                <a:prstClr val="white"/>
              </a:solidFill>
              <a:effectLst>
                <a:outerShdw blurRad="38100" dist="38100" dir="2700000" algn="tl">
                  <a:srgbClr val="000000">
                    <a:alpha val="43137"/>
                  </a:srgbClr>
                </a:outerShdw>
              </a:effectLst>
              <a:latin typeface="Trebuchet MS"/>
              <a:cs typeface="Trebuchet MS"/>
            </a:endParaRPr>
          </a:p>
        </p:txBody>
      </p:sp>
    </p:spTree>
    <p:custDataLst>
      <p:tags r:id="rId1"/>
    </p:custDataLst>
    <p:extLst>
      <p:ext uri="{BB962C8B-B14F-4D97-AF65-F5344CB8AC3E}">
        <p14:creationId xmlns:p14="http://schemas.microsoft.com/office/powerpoint/2010/main" val="189425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30200" y="1295400"/>
            <a:ext cx="8356600" cy="4897026"/>
          </a:xfrm>
        </p:spPr>
        <p:txBody>
          <a:bodyPr>
            <a:normAutofit/>
          </a:bodyPr>
          <a:lstStyle/>
          <a:p>
            <a:r>
              <a:rPr lang="en-US" dirty="0" smtClean="0"/>
              <a:t>In today’s 802.11, MIMO is an add-on</a:t>
            </a:r>
          </a:p>
          <a:p>
            <a:endParaRPr lang="en-US" dirty="0" smtClean="0"/>
          </a:p>
          <a:p>
            <a:r>
              <a:rPr lang="en-US" dirty="0" smtClean="0"/>
              <a:t>In 802.11n</a:t>
            </a:r>
            <a:r>
              <a:rPr lang="en-US" sz="4400" baseline="30000" dirty="0" smtClean="0"/>
              <a:t>+</a:t>
            </a:r>
            <a:r>
              <a:rPr lang="en-US" dirty="0" smtClean="0"/>
              <a:t>, MIMO is a first-class citizen</a:t>
            </a:r>
          </a:p>
          <a:p>
            <a:pPr lvl="1"/>
            <a:r>
              <a:rPr lang="en-US" sz="2800" dirty="0" smtClean="0"/>
              <a:t>Higher concurrency</a:t>
            </a:r>
          </a:p>
          <a:p>
            <a:pPr lvl="1"/>
            <a:r>
              <a:rPr lang="en-US" sz="2800" dirty="0" smtClean="0"/>
              <a:t>With random access</a:t>
            </a:r>
          </a:p>
          <a:p>
            <a:pPr lvl="8">
              <a:buNone/>
            </a:pPr>
            <a:endParaRPr lang="en-US" dirty="0" smtClean="0"/>
          </a:p>
          <a:p>
            <a:r>
              <a:rPr lang="en-US" dirty="0" smtClean="0"/>
              <a:t>Shown practical via implementation and </a:t>
            </a:r>
            <a:r>
              <a:rPr lang="en-US" dirty="0" err="1" smtClean="0"/>
              <a:t>testbed</a:t>
            </a:r>
            <a:r>
              <a:rPr lang="en-US" dirty="0" smtClean="0"/>
              <a:t> evaluation</a:t>
            </a:r>
          </a:p>
        </p:txBody>
      </p:sp>
    </p:spTree>
    <p:extLst>
      <p:ext uri="{BB962C8B-B14F-4D97-AF65-F5344CB8AC3E}">
        <p14:creationId xmlns:p14="http://schemas.microsoft.com/office/powerpoint/2010/main" val="4115229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9144000" cy="1143000"/>
          </a:xfrm>
        </p:spPr>
        <p:txBody>
          <a:bodyPr>
            <a:noAutofit/>
          </a:bodyPr>
          <a:lstStyle/>
          <a:p>
            <a:r>
              <a:rPr lang="en-US" b="1" dirty="0" err="1" smtClean="0">
                <a:solidFill>
                  <a:srgbClr val="0070C0"/>
                </a:solidFill>
              </a:rPr>
              <a:t>MegaMIMO</a:t>
            </a:r>
            <a:r>
              <a:rPr lang="en-US" b="1" dirty="0" smtClean="0">
                <a:solidFill>
                  <a:srgbClr val="0070C0"/>
                </a:solidFill>
              </a:rPr>
              <a:t>: Scaling Wireless Throughput with the Number of Users</a:t>
            </a:r>
            <a:endParaRPr lang="en-US" b="1" dirty="0">
              <a:solidFill>
                <a:srgbClr val="0070C0"/>
              </a:solidFill>
            </a:endParaRPr>
          </a:p>
        </p:txBody>
      </p:sp>
      <p:sp>
        <p:nvSpPr>
          <p:cNvPr id="3" name="TextBox 2"/>
          <p:cNvSpPr txBox="1"/>
          <p:nvPr/>
        </p:nvSpPr>
        <p:spPr>
          <a:xfrm>
            <a:off x="0" y="5130225"/>
            <a:ext cx="9144000" cy="584775"/>
          </a:xfrm>
          <a:prstGeom prst="rect">
            <a:avLst/>
          </a:prstGeom>
          <a:noFill/>
        </p:spPr>
        <p:txBody>
          <a:bodyPr wrap="square" rtlCol="0">
            <a:spAutoFit/>
          </a:bodyPr>
          <a:lstStyle/>
          <a:p>
            <a:pPr algn="ctr"/>
            <a:r>
              <a:rPr lang="en-US" sz="3200" b="1" dirty="0" err="1" smtClean="0"/>
              <a:t>Hariharan</a:t>
            </a:r>
            <a:r>
              <a:rPr lang="en-US" sz="3200" b="1" dirty="0" smtClean="0"/>
              <a:t> Rahul</a:t>
            </a:r>
            <a:r>
              <a:rPr lang="en-US" sz="3200" dirty="0" smtClean="0"/>
              <a:t>, </a:t>
            </a:r>
            <a:r>
              <a:rPr lang="en-US" sz="3200" dirty="0" err="1" smtClean="0"/>
              <a:t>Swarun</a:t>
            </a:r>
            <a:r>
              <a:rPr lang="en-US" sz="3200" dirty="0" smtClean="0"/>
              <a:t> Kumar and Dina </a:t>
            </a:r>
            <a:r>
              <a:rPr lang="en-US" sz="3200" dirty="0" err="1" smtClean="0"/>
              <a:t>Katabi</a:t>
            </a:r>
            <a:endParaRPr lang="en-US" sz="3200" dirty="0"/>
          </a:p>
        </p:txBody>
      </p:sp>
    </p:spTree>
    <p:extLst>
      <p:ext uri="{BB962C8B-B14F-4D97-AF65-F5344CB8AC3E}">
        <p14:creationId xmlns:p14="http://schemas.microsoft.com/office/powerpoint/2010/main" val="363986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p:cNvSpPr>
            <a:spLocks noGrp="1"/>
          </p:cNvSpPr>
          <p:nvPr>
            <p:ph type="title"/>
          </p:nvPr>
        </p:nvSpPr>
        <p:spPr>
          <a:xfrm>
            <a:off x="20688" y="1066800"/>
            <a:ext cx="9123312" cy="1124744"/>
          </a:xfrm>
          <a:effectLst/>
        </p:spPr>
        <p:txBody>
          <a:bodyPr>
            <a:normAutofit/>
          </a:bodyPr>
          <a:lstStyle/>
          <a:p>
            <a:pPr lvl="0"/>
            <a:r>
              <a:rPr lang="en-US" sz="3000" b="0" dirty="0" smtClean="0">
                <a:solidFill>
                  <a:schemeClr val="tx1"/>
                </a:solidFill>
                <a:latin typeface="Trebuchet MS"/>
                <a:cs typeface="Trebuchet MS"/>
              </a:rPr>
              <a:t>Enable concurrent transmissions</a:t>
            </a:r>
            <a:endParaRPr lang="en-US" sz="3000" b="0" dirty="0">
              <a:solidFill>
                <a:schemeClr val="tx1"/>
              </a:solidFill>
            </a:endParaRPr>
          </a:p>
        </p:txBody>
      </p:sp>
      <p:sp>
        <p:nvSpPr>
          <p:cNvPr id="5" name="Content Placeholder 2"/>
          <p:cNvSpPr txBox="1">
            <a:spLocks/>
          </p:cNvSpPr>
          <p:nvPr/>
        </p:nvSpPr>
        <p:spPr>
          <a:xfrm>
            <a:off x="2133600" y="2588520"/>
            <a:ext cx="5080000" cy="914400"/>
          </a:xfrm>
          <a:prstGeom prst="rect">
            <a:avLst/>
          </a:prstGeom>
          <a:effectLst/>
        </p:spPr>
        <p:txBody>
          <a:bodyPr vert="horz" lIns="101596" tIns="50796" rIns="101596" bIns="50796" rtlCol="0">
            <a:normAutofit/>
          </a:bodyPr>
          <a:lstStyle/>
          <a:p>
            <a:pPr marL="380984" indent="-380984" algn="ctr" defTabSz="1015960">
              <a:spcBef>
                <a:spcPct val="20000"/>
              </a:spcBef>
              <a:buFont typeface="Arial" pitchFamily="34" charset="0"/>
              <a:buNone/>
              <a:defRPr/>
            </a:pPr>
            <a:endParaRPr lang="en-US" sz="3200" b="1" dirty="0">
              <a:solidFill>
                <a:srgbClr val="F79646">
                  <a:lumMod val="75000"/>
                </a:srgbClr>
              </a:solidFill>
              <a:latin typeface="Trebuchet MS"/>
              <a:cs typeface="Trebuchet MS"/>
            </a:endParaRPr>
          </a:p>
        </p:txBody>
      </p:sp>
      <p:sp>
        <p:nvSpPr>
          <p:cNvPr id="6" name="Content Placeholder 2"/>
          <p:cNvSpPr txBox="1">
            <a:spLocks/>
          </p:cNvSpPr>
          <p:nvPr/>
        </p:nvSpPr>
        <p:spPr>
          <a:xfrm>
            <a:off x="-351468" y="2133600"/>
            <a:ext cx="9804400" cy="1371600"/>
          </a:xfrm>
          <a:prstGeom prst="rect">
            <a:avLst/>
          </a:prstGeom>
          <a:effectLst/>
        </p:spPr>
        <p:txBody>
          <a:bodyPr vert="horz" lIns="101596" tIns="50796" rIns="101596" bIns="50796" rtlCol="0">
            <a:noAutofit/>
          </a:bodyPr>
          <a:lstStyle/>
          <a:p>
            <a:pPr marL="380984" indent="-380984" algn="ctr">
              <a:spcBef>
                <a:spcPct val="0"/>
              </a:spcBef>
              <a:defRPr/>
            </a:pPr>
            <a:r>
              <a:rPr lang="en-US" sz="3000" dirty="0" smtClean="0">
                <a:solidFill>
                  <a:srgbClr val="000000"/>
                </a:solidFill>
                <a:latin typeface="Trebuchet MS"/>
                <a:ea typeface="MS UI Gothic" pitchFamily="34" charset="-128"/>
                <a:cs typeface="Trebuchet MS"/>
              </a:rPr>
              <a:t>without harming ongoing transmissions</a:t>
            </a:r>
            <a:endParaRPr lang="en-US" sz="3000" dirty="0">
              <a:solidFill>
                <a:srgbClr val="000000"/>
              </a:solidFill>
              <a:latin typeface="Trebuchet MS"/>
              <a:ea typeface="MS UI Gothic" pitchFamily="34" charset="-128"/>
              <a:cs typeface="Trebuchet MS"/>
            </a:endParaRPr>
          </a:p>
        </p:txBody>
      </p:sp>
      <p:sp>
        <p:nvSpPr>
          <p:cNvPr id="7" name="Rounded Rectangle 6"/>
          <p:cNvSpPr/>
          <p:nvPr/>
        </p:nvSpPr>
        <p:spPr>
          <a:xfrm>
            <a:off x="2895600" y="3581400"/>
            <a:ext cx="3657600" cy="990600"/>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6600" b="1" baseline="30000" dirty="0">
              <a:solidFill>
                <a:srgbClr val="9BBB59">
                  <a:lumMod val="75000"/>
                </a:srgbClr>
              </a:solidFill>
            </a:endParaRPr>
          </a:p>
        </p:txBody>
      </p:sp>
      <p:sp>
        <p:nvSpPr>
          <p:cNvPr id="17" name="TextBox 16"/>
          <p:cNvSpPr txBox="1"/>
          <p:nvPr/>
        </p:nvSpPr>
        <p:spPr>
          <a:xfrm>
            <a:off x="6334721" y="7022068"/>
            <a:ext cx="184666" cy="369332"/>
          </a:xfrm>
          <a:prstGeom prst="rect">
            <a:avLst/>
          </a:prstGeom>
          <a:noFill/>
          <a:effectLst/>
        </p:spPr>
        <p:txBody>
          <a:bodyPr wrap="none" rtlCol="0">
            <a:spAutoFit/>
          </a:bodyPr>
          <a:lstStyle/>
          <a:p>
            <a:endParaRPr lang="en-US" dirty="0">
              <a:solidFill>
                <a:prstClr val="black"/>
              </a:solidFill>
            </a:endParaRPr>
          </a:p>
        </p:txBody>
      </p:sp>
      <p:sp>
        <p:nvSpPr>
          <p:cNvPr id="19" name="Title 1"/>
          <p:cNvSpPr txBox="1">
            <a:spLocks/>
          </p:cNvSpPr>
          <p:nvPr/>
        </p:nvSpPr>
        <p:spPr>
          <a:xfrm>
            <a:off x="467544" y="0"/>
            <a:ext cx="8229600" cy="1124744"/>
          </a:xfrm>
          <a:prstGeom prst="rect">
            <a:avLst/>
          </a:prstGeom>
        </p:spPr>
        <p:txBody>
          <a:bodyPr vert="horz" lIns="91440" tIns="45720" rIns="91440" bIns="45720" rtlCol="0" anchor="ctr">
            <a:normAutofit/>
          </a:bodyPr>
          <a:lstStyle/>
          <a:p>
            <a:pPr algn="ctr">
              <a:spcBef>
                <a:spcPct val="0"/>
              </a:spcBef>
              <a:defRPr/>
            </a:pPr>
            <a:r>
              <a:rPr lang="en-US" altLang="zh-TW" sz="4000" b="1" dirty="0" smtClean="0">
                <a:solidFill>
                  <a:srgbClr val="376092"/>
                </a:solidFill>
                <a:latin typeface="Trebuchet MS" pitchFamily="34" charset="0"/>
                <a:ea typeface="MS UI Gothic" pitchFamily="34" charset="-128"/>
                <a:cs typeface="Lucida Sans Unicode" pitchFamily="34" charset="0"/>
              </a:rPr>
              <a:t>Goal</a:t>
            </a:r>
            <a:endParaRPr lang="en-US" sz="4000" b="1" dirty="0">
              <a:solidFill>
                <a:srgbClr val="376092"/>
              </a:solidFill>
              <a:latin typeface="Trebuchet MS" pitchFamily="34" charset="0"/>
              <a:ea typeface="MS UI Gothic" pitchFamily="34" charset="-128"/>
              <a:cs typeface="Lucida Sans Unicode" pitchFamily="34" charset="0"/>
            </a:endParaRPr>
          </a:p>
        </p:txBody>
      </p:sp>
      <p:sp>
        <p:nvSpPr>
          <p:cNvPr id="10" name="Rounded Rectangle 9"/>
          <p:cNvSpPr/>
          <p:nvPr/>
        </p:nvSpPr>
        <p:spPr>
          <a:xfrm>
            <a:off x="2895600" y="4498080"/>
            <a:ext cx="3657600" cy="990600"/>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smtClean="0">
                <a:solidFill>
                  <a:srgbClr val="F79646">
                    <a:lumMod val="75000"/>
                  </a:srgbClr>
                </a:solidFill>
              </a:rPr>
              <a:t>802.11n</a:t>
            </a:r>
            <a:r>
              <a:rPr lang="en-US" sz="6600" b="1" baseline="30000" dirty="0" smtClean="0">
                <a:solidFill>
                  <a:srgbClr val="F79646">
                    <a:lumMod val="75000"/>
                  </a:srgbClr>
                </a:solidFill>
              </a:rPr>
              <a:t>+</a:t>
            </a:r>
            <a:endParaRPr lang="en-US" sz="6600" b="1" baseline="30000" dirty="0">
              <a:solidFill>
                <a:srgbClr val="F79646">
                  <a:lumMod val="75000"/>
                </a:srgbClr>
              </a:solidFill>
            </a:endParaRPr>
          </a:p>
        </p:txBody>
      </p:sp>
      <p:sp>
        <p:nvSpPr>
          <p:cNvPr id="11" name="Down Arrow 10"/>
          <p:cNvSpPr/>
          <p:nvPr/>
        </p:nvSpPr>
        <p:spPr>
          <a:xfrm>
            <a:off x="4191000" y="3583680"/>
            <a:ext cx="838200" cy="914400"/>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98786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066800"/>
            <a:ext cx="3878366" cy="2918635"/>
          </a:xfrm>
          <a:prstGeom prst="rect">
            <a:avLst/>
          </a:prstGeom>
        </p:spPr>
      </p:pic>
      <p:pic>
        <p:nvPicPr>
          <p:cNvPr id="5" name="Picture 3"/>
          <p:cNvPicPr>
            <a:picLocks noChangeAspect="1" noChangeArrowheads="1"/>
          </p:cNvPicPr>
          <p:nvPr/>
        </p:nvPicPr>
        <p:blipFill>
          <a:blip r:embed="rId5" cstate="print"/>
          <a:srcRect/>
          <a:stretch>
            <a:fillRect/>
          </a:stretch>
        </p:blipFill>
        <p:spPr bwMode="auto">
          <a:xfrm>
            <a:off x="6769995" y="3193282"/>
            <a:ext cx="2362200" cy="3447162"/>
          </a:xfrm>
          <a:prstGeom prst="rect">
            <a:avLst/>
          </a:prstGeom>
          <a:noFill/>
          <a:ln w="9525">
            <a:noFill/>
            <a:miter lim="800000"/>
            <a:headEnd/>
            <a:tailEnd/>
          </a:ln>
        </p:spPr>
      </p:pic>
      <p:sp>
        <p:nvSpPr>
          <p:cNvPr id="6" name="TextBox 5"/>
          <p:cNvSpPr txBox="1"/>
          <p:nvPr/>
        </p:nvSpPr>
        <p:spPr>
          <a:xfrm>
            <a:off x="4564166" y="932206"/>
            <a:ext cx="4415685" cy="2092881"/>
          </a:xfrm>
          <a:prstGeom prst="rect">
            <a:avLst/>
          </a:prstGeom>
          <a:noFill/>
        </p:spPr>
        <p:txBody>
          <a:bodyPr wrap="square" rtlCol="0">
            <a:spAutoFit/>
          </a:bodyPr>
          <a:lstStyle/>
          <a:p>
            <a:r>
              <a:rPr lang="en-US" sz="2600" dirty="0"/>
              <a:t>G</a:t>
            </a:r>
            <a:r>
              <a:rPr lang="en-US" sz="2600" dirty="0" smtClean="0"/>
              <a:t>iven the trends in the growth of wireless demand, and based on current technology, the </a:t>
            </a:r>
            <a:r>
              <a:rPr lang="en-US" sz="2600" dirty="0"/>
              <a:t>FCC projects </a:t>
            </a:r>
            <a:r>
              <a:rPr lang="en-US" sz="2600" dirty="0" smtClean="0"/>
              <a:t>that </a:t>
            </a:r>
            <a:r>
              <a:rPr lang="en-US" sz="2600" dirty="0"/>
              <a:t>the </a:t>
            </a:r>
            <a:r>
              <a:rPr lang="en-US" sz="2600" dirty="0" smtClean="0"/>
              <a:t>US will face a spectrum shortfall in 2013.</a:t>
            </a:r>
            <a:endParaRPr lang="en-US" sz="2600" dirty="0"/>
          </a:p>
        </p:txBody>
      </p:sp>
      <p:sp>
        <p:nvSpPr>
          <p:cNvPr id="7" name="Content Placeholder 2"/>
          <p:cNvSpPr txBox="1">
            <a:spLocks/>
          </p:cNvSpPr>
          <p:nvPr/>
        </p:nvSpPr>
        <p:spPr>
          <a:xfrm>
            <a:off x="127779" y="4352660"/>
            <a:ext cx="6934200" cy="18288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dirty="0" smtClean="0"/>
              <a:t>The iPhone 4 demo failed at Steve </a:t>
            </a:r>
            <a:r>
              <a:rPr lang="en-US" sz="2800" dirty="0" err="1" smtClean="0"/>
              <a:t>Jobs’s</a:t>
            </a:r>
            <a:r>
              <a:rPr lang="en-US" sz="2800" dirty="0" smtClean="0"/>
              <a:t> keynote due to wireless congestion.</a:t>
            </a:r>
          </a:p>
          <a:p>
            <a:pPr marL="0" indent="0">
              <a:buFont typeface="Arial" pitchFamily="34" charset="0"/>
              <a:buNone/>
            </a:pPr>
            <a:r>
              <a:rPr lang="en-US" sz="2800" dirty="0" err="1" smtClean="0"/>
              <a:t>Jobs’s</a:t>
            </a:r>
            <a:r>
              <a:rPr lang="en-US" sz="2800" dirty="0" smtClean="0"/>
              <a:t> reaction: </a:t>
            </a:r>
            <a:r>
              <a:rPr lang="en-US" sz="2800" i="1" dirty="0" smtClean="0">
                <a:solidFill>
                  <a:schemeClr val="tx1">
                    <a:lumMod val="50000"/>
                    <a:lumOff val="50000"/>
                  </a:schemeClr>
                </a:solidFill>
              </a:rPr>
              <a:t>“If you want to see the demos, shut off your laptops, turn off all these </a:t>
            </a:r>
            <a:r>
              <a:rPr lang="en-US" sz="2800" i="1" dirty="0" err="1" smtClean="0">
                <a:solidFill>
                  <a:schemeClr val="tx1">
                    <a:lumMod val="50000"/>
                    <a:lumOff val="50000"/>
                  </a:schemeClr>
                </a:solidFill>
              </a:rPr>
              <a:t>MiFi</a:t>
            </a:r>
            <a:r>
              <a:rPr lang="en-US" sz="2800" i="1" dirty="0" smtClean="0">
                <a:solidFill>
                  <a:schemeClr val="tx1">
                    <a:lumMod val="50000"/>
                    <a:lumOff val="50000"/>
                  </a:schemeClr>
                </a:solidFill>
              </a:rPr>
              <a:t> base stations, and put them on the floor, please.”</a:t>
            </a:r>
          </a:p>
          <a:p>
            <a:endParaRPr lang="en-US" sz="2800" dirty="0"/>
          </a:p>
        </p:txBody>
      </p:sp>
      <p:sp>
        <p:nvSpPr>
          <p:cNvPr id="8" name="Rectangle 7"/>
          <p:cNvSpPr/>
          <p:nvPr/>
        </p:nvSpPr>
        <p:spPr>
          <a:xfrm>
            <a:off x="-397378" y="0"/>
            <a:ext cx="9906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smtClean="0">
                <a:solidFill>
                  <a:srgbClr val="0070C0"/>
                </a:solidFill>
              </a:rPr>
              <a:t>There is a Looming Wireless Capacity Crunch</a:t>
            </a:r>
            <a:endParaRPr lang="en-US" sz="3100" b="1" dirty="0">
              <a:solidFill>
                <a:srgbClr val="0070C0"/>
              </a:solidFill>
            </a:endParaRPr>
          </a:p>
        </p:txBody>
      </p:sp>
    </p:spTree>
    <p:custDataLst>
      <p:tags r:id="rId1"/>
    </p:custDataLst>
    <p:extLst>
      <p:ext uri="{BB962C8B-B14F-4D97-AF65-F5344CB8AC3E}">
        <p14:creationId xmlns:p14="http://schemas.microsoft.com/office/powerpoint/2010/main" val="1783131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04799"/>
            <a:ext cx="9144000" cy="769441"/>
          </a:xfrm>
          <a:prstGeom prst="rect">
            <a:avLst/>
          </a:prstGeom>
          <a:noFill/>
        </p:spPr>
        <p:txBody>
          <a:bodyPr wrap="square" rtlCol="0">
            <a:spAutoFit/>
          </a:bodyPr>
          <a:lstStyle/>
          <a:p>
            <a:pPr algn="ctr"/>
            <a:r>
              <a:rPr lang="en-US" sz="4400" b="1" dirty="0" err="1" smtClean="0">
                <a:solidFill>
                  <a:srgbClr val="0070C0"/>
                </a:solidFill>
              </a:rPr>
              <a:t>MegaMIMO</a:t>
            </a:r>
            <a:endParaRPr lang="en-US" sz="4400" b="1" dirty="0">
              <a:solidFill>
                <a:srgbClr val="0070C0"/>
              </a:solidFill>
            </a:endParaRPr>
          </a:p>
        </p:txBody>
      </p:sp>
      <p:sp>
        <p:nvSpPr>
          <p:cNvPr id="9" name="TextBox 8"/>
          <p:cNvSpPr txBox="1"/>
          <p:nvPr/>
        </p:nvSpPr>
        <p:spPr>
          <a:xfrm>
            <a:off x="0" y="2609671"/>
            <a:ext cx="9144000" cy="1754326"/>
          </a:xfrm>
          <a:prstGeom prst="rect">
            <a:avLst/>
          </a:prstGeom>
          <a:noFill/>
        </p:spPr>
        <p:txBody>
          <a:bodyPr wrap="square" rtlCol="0">
            <a:spAutoFit/>
          </a:bodyPr>
          <a:lstStyle/>
          <a:p>
            <a:pPr algn="ctr"/>
            <a:r>
              <a:rPr lang="en-US" sz="3600" dirty="0" err="1" smtClean="0"/>
              <a:t>MegaMIMO</a:t>
            </a:r>
            <a:r>
              <a:rPr lang="en-US" sz="3600" dirty="0" smtClean="0"/>
              <a:t> alleviates the capacity crunch by transmitting more bits per unit of </a:t>
            </a:r>
            <a:r>
              <a:rPr lang="en-US" sz="3600" dirty="0" smtClean="0"/>
              <a:t>spectrum</a:t>
            </a:r>
            <a:r>
              <a:rPr lang="en-US" sz="3600" dirty="0"/>
              <a:t> </a:t>
            </a:r>
            <a:r>
              <a:rPr lang="en-US" sz="3600" dirty="0" smtClean="0">
                <a:solidFill>
                  <a:srgbClr val="FF0000"/>
                </a:solidFill>
              </a:rPr>
              <a:t>using a distributed MIMO transmitter</a:t>
            </a:r>
            <a:endParaRPr lang="en-US" sz="3600" dirty="0">
              <a:solidFill>
                <a:srgbClr val="FF0000"/>
              </a:solidFill>
            </a:endParaRPr>
          </a:p>
        </p:txBody>
      </p:sp>
    </p:spTree>
    <p:extLst>
      <p:ext uri="{BB962C8B-B14F-4D97-AF65-F5344CB8AC3E}">
        <p14:creationId xmlns:p14="http://schemas.microsoft.com/office/powerpoint/2010/main" val="205927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3032" y="3934009"/>
            <a:ext cx="615360" cy="745891"/>
          </a:xfrm>
          <a:prstGeom prst="rect">
            <a:avLst/>
          </a:prstGeom>
          <a:effectLst>
            <a:softEdge rad="63500"/>
          </a:effectLst>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439" y="4128192"/>
            <a:ext cx="990600" cy="751623"/>
          </a:xfrm>
          <a:prstGeom prst="rect">
            <a:avLst/>
          </a:prstGeom>
          <a:effectLst>
            <a:softEdge rad="63500"/>
          </a:effectLst>
        </p:spPr>
      </p:pic>
      <p:pic>
        <p:nvPicPr>
          <p:cNvPr id="73" name="Picture 6" descr="C:\Users\rahul\AppData\Local\Microsoft\Windows\Temporary Internet Files\Content.IE5\ZSWFMQDP\MP90044236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8389" y="3896391"/>
            <a:ext cx="546452" cy="8211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5" name="Group 206"/>
          <p:cNvGrpSpPr/>
          <p:nvPr/>
        </p:nvGrpSpPr>
        <p:grpSpPr>
          <a:xfrm>
            <a:off x="838200" y="1112700"/>
            <a:ext cx="1477491" cy="1211401"/>
            <a:chOff x="1690850" y="609600"/>
            <a:chExt cx="1477491" cy="1211401"/>
          </a:xfrm>
        </p:grpSpPr>
        <p:cxnSp>
          <p:nvCxnSpPr>
            <p:cNvPr id="17" name="Straight Connector 16"/>
            <p:cNvCxnSpPr/>
            <p:nvPr/>
          </p:nvCxnSpPr>
          <p:spPr>
            <a:xfrm rot="5400000" flipH="1" flipV="1">
              <a:off x="1919451"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690850" y="1135201"/>
              <a:ext cx="1213157"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latin typeface="+mj-lt"/>
                </a:rPr>
                <a:t>Access Point 1</a:t>
              </a:r>
              <a:endParaRPr lang="en-US" sz="2400" b="1" dirty="0">
                <a:solidFill>
                  <a:schemeClr val="tx1"/>
                </a:solidFill>
                <a:latin typeface="+mj-lt"/>
              </a:endParaRPr>
            </a:p>
          </p:txBody>
        </p:sp>
        <p:sp>
          <p:nvSpPr>
            <p:cNvPr id="19" name="Isosceles Triangle 18"/>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20" name="Shape 19"/>
            <p:cNvCxnSpPr>
              <a:stCxn id="18" idx="3"/>
              <a:endCxn id="19" idx="0"/>
            </p:cNvCxnSpPr>
            <p:nvPr/>
          </p:nvCxnSpPr>
          <p:spPr>
            <a:xfrm flipV="1">
              <a:off x="2904007" y="1163181"/>
              <a:ext cx="154239"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2" name="Group 206"/>
          <p:cNvGrpSpPr/>
          <p:nvPr/>
        </p:nvGrpSpPr>
        <p:grpSpPr>
          <a:xfrm>
            <a:off x="3829849" y="1114372"/>
            <a:ext cx="1351751" cy="1211401"/>
            <a:chOff x="1816590" y="609600"/>
            <a:chExt cx="1351751" cy="1211401"/>
          </a:xfrm>
        </p:grpSpPr>
        <p:cxnSp>
          <p:nvCxnSpPr>
            <p:cNvPr id="47" name="Straight Connector 46"/>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rPr>
                <a:t>Access Point </a:t>
              </a:r>
              <a:r>
                <a:rPr lang="en-US" sz="2400" b="1" dirty="0" smtClean="0">
                  <a:solidFill>
                    <a:schemeClr val="tx1"/>
                  </a:solidFill>
                </a:rPr>
                <a:t>2</a:t>
              </a:r>
              <a:endParaRPr lang="en-US" sz="2400" b="1" dirty="0">
                <a:solidFill>
                  <a:schemeClr val="tx1"/>
                </a:solidFill>
              </a:endParaRPr>
            </a:p>
          </p:txBody>
        </p:sp>
        <p:sp>
          <p:nvSpPr>
            <p:cNvPr id="49" name="Isosceles Triangle 48"/>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0" name="Shape 49"/>
            <p:cNvCxnSpPr>
              <a:stCxn id="48" idx="3"/>
              <a:endCxn id="49"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a:off x="1082041" y="1112698"/>
            <a:ext cx="7056120" cy="45542"/>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a:off x="457200" y="-15344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70C0"/>
                </a:solidFill>
              </a:rPr>
              <a:t>Today’s Wireless Networks</a:t>
            </a:r>
            <a:endParaRPr lang="en-US" sz="4000" b="1" dirty="0">
              <a:solidFill>
                <a:srgbClr val="0070C0"/>
              </a:solidFill>
            </a:endParaRPr>
          </a:p>
        </p:txBody>
      </p:sp>
      <p:sp>
        <p:nvSpPr>
          <p:cNvPr id="58" name="TextBox 57"/>
          <p:cNvSpPr txBox="1"/>
          <p:nvPr/>
        </p:nvSpPr>
        <p:spPr>
          <a:xfrm>
            <a:off x="3753648" y="609600"/>
            <a:ext cx="1988820" cy="535530"/>
          </a:xfrm>
          <a:prstGeom prst="rect">
            <a:avLst/>
          </a:prstGeom>
          <a:noFill/>
        </p:spPr>
        <p:txBody>
          <a:bodyPr wrap="square" lIns="91439" tIns="45719" rIns="91439" bIns="45719" rtlCol="0">
            <a:spAutoFit/>
          </a:bodyPr>
          <a:lstStyle/>
          <a:p>
            <a:r>
              <a:rPr lang="en-US" sz="2900" b="1" dirty="0">
                <a:latin typeface="+mj-lt"/>
              </a:rPr>
              <a:t>Ethernet </a:t>
            </a:r>
          </a:p>
        </p:txBody>
      </p:sp>
      <p:grpSp>
        <p:nvGrpSpPr>
          <p:cNvPr id="51" name="Group 206"/>
          <p:cNvGrpSpPr/>
          <p:nvPr/>
        </p:nvGrpSpPr>
        <p:grpSpPr>
          <a:xfrm>
            <a:off x="6705601" y="1114372"/>
            <a:ext cx="1371599" cy="1211401"/>
            <a:chOff x="1796742" y="609600"/>
            <a:chExt cx="1371599" cy="1211401"/>
          </a:xfrm>
        </p:grpSpPr>
        <p:cxnSp>
          <p:nvCxnSpPr>
            <p:cNvPr id="59" name="Straight Connector 58"/>
            <p:cNvCxnSpPr/>
            <p:nvPr/>
          </p:nvCxnSpPr>
          <p:spPr>
            <a:xfrm rot="5400000" flipH="1" flipV="1">
              <a:off x="18729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1796742" y="1135201"/>
              <a:ext cx="1107266"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rPr>
                <a:t>Access Point </a:t>
              </a:r>
              <a:r>
                <a:rPr lang="en-US" sz="2400" b="1" dirty="0" smtClean="0">
                  <a:solidFill>
                    <a:schemeClr val="tx1"/>
                  </a:solidFill>
                </a:rPr>
                <a:t>3</a:t>
              </a:r>
              <a:endParaRPr lang="en-US" sz="2400" b="1" dirty="0">
                <a:solidFill>
                  <a:schemeClr val="tx1"/>
                </a:solidFill>
              </a:endParaRPr>
            </a:p>
          </p:txBody>
        </p:sp>
        <p:sp>
          <p:nvSpPr>
            <p:cNvPr id="62" name="Isosceles Triangle 6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63" name="Shape 49"/>
            <p:cNvCxnSpPr>
              <a:stCxn id="60" idx="3"/>
              <a:endCxn id="6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4200940" y="4872337"/>
            <a:ext cx="1805784" cy="461663"/>
          </a:xfrm>
          <a:prstGeom prst="rect">
            <a:avLst/>
          </a:prstGeom>
          <a:noFill/>
        </p:spPr>
        <p:txBody>
          <a:bodyPr wrap="square" lIns="91439" tIns="45719" rIns="91439" bIns="45719" rtlCol="0">
            <a:spAutoFit/>
          </a:bodyPr>
          <a:lstStyle/>
          <a:p>
            <a:r>
              <a:rPr lang="en-US" sz="2400" b="1" dirty="0">
                <a:latin typeface="+mj-lt"/>
              </a:rPr>
              <a:t>User </a:t>
            </a:r>
            <a:r>
              <a:rPr lang="en-US" sz="2400" b="1" dirty="0" smtClean="0">
                <a:latin typeface="+mj-lt"/>
              </a:rPr>
              <a:t>2</a:t>
            </a:r>
          </a:p>
        </p:txBody>
      </p:sp>
      <p:sp>
        <p:nvSpPr>
          <p:cNvPr id="69" name="TextBox 68"/>
          <p:cNvSpPr txBox="1"/>
          <p:nvPr/>
        </p:nvSpPr>
        <p:spPr>
          <a:xfrm>
            <a:off x="6888341" y="4604266"/>
            <a:ext cx="1950859" cy="461663"/>
          </a:xfrm>
          <a:prstGeom prst="rect">
            <a:avLst/>
          </a:prstGeom>
          <a:noFill/>
        </p:spPr>
        <p:txBody>
          <a:bodyPr wrap="square" lIns="91439" tIns="45719" rIns="91439" bIns="45719" rtlCol="0">
            <a:spAutoFit/>
          </a:bodyPr>
          <a:lstStyle/>
          <a:p>
            <a:r>
              <a:rPr lang="en-US" sz="2400" b="1" dirty="0">
                <a:latin typeface="+mj-lt"/>
              </a:rPr>
              <a:t>User </a:t>
            </a:r>
            <a:r>
              <a:rPr lang="en-US" sz="2400" b="1" dirty="0" smtClean="0">
                <a:latin typeface="+mj-lt"/>
              </a:rPr>
              <a:t>3</a:t>
            </a:r>
          </a:p>
        </p:txBody>
      </p:sp>
      <p:grpSp>
        <p:nvGrpSpPr>
          <p:cNvPr id="40" name="Group 39"/>
          <p:cNvGrpSpPr/>
          <p:nvPr/>
        </p:nvGrpSpPr>
        <p:grpSpPr>
          <a:xfrm>
            <a:off x="152400" y="1112977"/>
            <a:ext cx="3296448" cy="2965248"/>
            <a:chOff x="-983440" y="18134"/>
            <a:chExt cx="3727699" cy="3778309"/>
          </a:xfrm>
        </p:grpSpPr>
        <p:grpSp>
          <p:nvGrpSpPr>
            <p:cNvPr id="41" name="Group 40"/>
            <p:cNvGrpSpPr>
              <a:grpSpLocks noChangeAspect="1"/>
            </p:cNvGrpSpPr>
            <p:nvPr/>
          </p:nvGrpSpPr>
          <p:grpSpPr>
            <a:xfrm rot="5400000">
              <a:off x="-1049906" y="84600"/>
              <a:ext cx="3323240" cy="3190307"/>
              <a:chOff x="2410345" y="4415509"/>
              <a:chExt cx="1905000" cy="1828800"/>
            </a:xfrm>
          </p:grpSpPr>
          <p:sp>
            <p:nvSpPr>
              <p:cNvPr id="43" name="Arc 42"/>
              <p:cNvSpPr/>
              <p:nvPr/>
            </p:nvSpPr>
            <p:spPr>
              <a:xfrm>
                <a:off x="2650386" y="5037624"/>
                <a:ext cx="914399" cy="952500"/>
              </a:xfrm>
              <a:prstGeom prst="arc">
                <a:avLst>
                  <a:gd name="adj1" fmla="val 17345517"/>
                  <a:gd name="adj2" fmla="val 0"/>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44" name="Arc 43"/>
              <p:cNvSpPr/>
              <p:nvPr/>
            </p:nvSpPr>
            <p:spPr>
              <a:xfrm rot="979701">
                <a:off x="2566043" y="4747234"/>
                <a:ext cx="1295399" cy="1219200"/>
              </a:xfrm>
              <a:prstGeom prst="arc">
                <a:avLst>
                  <a:gd name="adj1" fmla="val 15397569"/>
                  <a:gd name="adj2" fmla="val 21158321"/>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45" name="Arc 44"/>
              <p:cNvSpPr/>
              <p:nvPr/>
            </p:nvSpPr>
            <p:spPr>
              <a:xfrm>
                <a:off x="2410345" y="4415509"/>
                <a:ext cx="1905000" cy="1828800"/>
              </a:xfrm>
              <a:prstGeom prst="arc">
                <a:avLst>
                  <a:gd name="adj1" fmla="val 15742316"/>
                  <a:gd name="adj2" fmla="val 322739"/>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sp>
          <p:nvSpPr>
            <p:cNvPr id="42" name="Arc 41"/>
            <p:cNvSpPr/>
            <p:nvPr/>
          </p:nvSpPr>
          <p:spPr>
            <a:xfrm rot="5400000">
              <a:off x="-512514" y="539669"/>
              <a:ext cx="3323240" cy="3190307"/>
            </a:xfrm>
            <a:prstGeom prst="arc">
              <a:avLst>
                <a:gd name="adj1" fmla="val 14810992"/>
                <a:gd name="adj2" fmla="val 650865"/>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grpSp>
        <p:nvGrpSpPr>
          <p:cNvPr id="46" name="Group 45"/>
          <p:cNvGrpSpPr>
            <a:grpSpLocks noChangeAspect="1"/>
          </p:cNvGrpSpPr>
          <p:nvPr/>
        </p:nvGrpSpPr>
        <p:grpSpPr>
          <a:xfrm rot="8777851">
            <a:off x="2460079" y="935851"/>
            <a:ext cx="3779459" cy="3663394"/>
            <a:chOff x="2514601" y="4343400"/>
            <a:chExt cx="1905000" cy="1846501"/>
          </a:xfrm>
          <a:noFill/>
        </p:grpSpPr>
        <p:sp>
          <p:nvSpPr>
            <p:cNvPr id="52" name="Arc 51"/>
            <p:cNvSpPr/>
            <p:nvPr/>
          </p:nvSpPr>
          <p:spPr>
            <a:xfrm>
              <a:off x="2743202" y="5135589"/>
              <a:ext cx="914399" cy="952500"/>
            </a:xfrm>
            <a:prstGeom prst="arc">
              <a:avLst>
                <a:gd name="adj1" fmla="val 16117414"/>
                <a:gd name="adj2" fmla="val 20250221"/>
              </a:avLst>
            </a:prstGeom>
            <a:grpFill/>
            <a:ln w="31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53" name="Arc 52"/>
            <p:cNvSpPr/>
            <p:nvPr/>
          </p:nvSpPr>
          <p:spPr>
            <a:xfrm>
              <a:off x="2541140" y="4592253"/>
              <a:ext cx="1600199" cy="1597648"/>
            </a:xfrm>
            <a:prstGeom prst="arc">
              <a:avLst>
                <a:gd name="adj1" fmla="val 13332488"/>
                <a:gd name="adj2" fmla="val 1017234"/>
              </a:avLst>
            </a:prstGeom>
            <a:grpFill/>
            <a:ln w="31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54" name="Arc 53"/>
            <p:cNvSpPr/>
            <p:nvPr/>
          </p:nvSpPr>
          <p:spPr>
            <a:xfrm>
              <a:off x="2611637" y="4904273"/>
              <a:ext cx="1295399" cy="1219200"/>
            </a:xfrm>
            <a:prstGeom prst="arc">
              <a:avLst>
                <a:gd name="adj1" fmla="val 13876109"/>
                <a:gd name="adj2" fmla="val 803387"/>
              </a:avLst>
            </a:prstGeom>
            <a:grpFill/>
            <a:ln w="31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55" name="Arc 54"/>
            <p:cNvSpPr/>
            <p:nvPr/>
          </p:nvSpPr>
          <p:spPr>
            <a:xfrm rot="1101345">
              <a:off x="2514601" y="4343400"/>
              <a:ext cx="1905000" cy="1828800"/>
            </a:xfrm>
            <a:prstGeom prst="arc">
              <a:avLst>
                <a:gd name="adj1" fmla="val 12894908"/>
                <a:gd name="adj2" fmla="val 0"/>
              </a:avLst>
            </a:prstGeom>
            <a:grpFill/>
            <a:ln w="31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grpSp>
        <p:nvGrpSpPr>
          <p:cNvPr id="61" name="Group 60"/>
          <p:cNvGrpSpPr>
            <a:grpSpLocks noChangeAspect="1"/>
          </p:cNvGrpSpPr>
          <p:nvPr/>
        </p:nvGrpSpPr>
        <p:grpSpPr>
          <a:xfrm rot="8400000">
            <a:off x="5423911" y="1279782"/>
            <a:ext cx="3183386" cy="2828578"/>
            <a:chOff x="2544738" y="4177535"/>
            <a:chExt cx="2216631" cy="1968356"/>
          </a:xfrm>
        </p:grpSpPr>
        <p:sp>
          <p:nvSpPr>
            <p:cNvPr id="77" name="Arc 76"/>
            <p:cNvSpPr/>
            <p:nvPr/>
          </p:nvSpPr>
          <p:spPr>
            <a:xfrm>
              <a:off x="2544738" y="4861307"/>
              <a:ext cx="914399" cy="952500"/>
            </a:xfrm>
            <a:prstGeom prst="arc">
              <a:avLst/>
            </a:prstGeom>
            <a:ln w="63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78" name="Arc 77"/>
            <p:cNvSpPr/>
            <p:nvPr/>
          </p:nvSpPr>
          <p:spPr>
            <a:xfrm rot="1334190">
              <a:off x="2795666" y="4345475"/>
              <a:ext cx="1600199" cy="1800416"/>
            </a:xfrm>
            <a:prstGeom prst="arc">
              <a:avLst>
                <a:gd name="adj1" fmla="val 14910456"/>
                <a:gd name="adj2" fmla="val 0"/>
              </a:avLst>
            </a:prstGeom>
            <a:ln w="63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79" name="Arc 78"/>
            <p:cNvSpPr/>
            <p:nvPr/>
          </p:nvSpPr>
          <p:spPr>
            <a:xfrm rot="1263171">
              <a:off x="2579828" y="4567766"/>
              <a:ext cx="1295399" cy="1219200"/>
            </a:xfrm>
            <a:prstGeom prst="arc">
              <a:avLst>
                <a:gd name="adj1" fmla="val 14944290"/>
                <a:gd name="adj2" fmla="val 0"/>
              </a:avLst>
            </a:prstGeom>
            <a:ln w="63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80" name="Arc 79"/>
            <p:cNvSpPr/>
            <p:nvPr/>
          </p:nvSpPr>
          <p:spPr>
            <a:xfrm rot="318908">
              <a:off x="2856369" y="4177535"/>
              <a:ext cx="1905000" cy="1926085"/>
            </a:xfrm>
            <a:prstGeom prst="arc">
              <a:avLst>
                <a:gd name="adj1" fmla="val 15593649"/>
                <a:gd name="adj2" fmla="val 966997"/>
              </a:avLst>
            </a:prstGeom>
            <a:ln w="63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sp>
        <p:nvSpPr>
          <p:cNvPr id="65" name="TextBox 64"/>
          <p:cNvSpPr txBox="1"/>
          <p:nvPr/>
        </p:nvSpPr>
        <p:spPr>
          <a:xfrm>
            <a:off x="1053724" y="4653063"/>
            <a:ext cx="1175782" cy="461663"/>
          </a:xfrm>
          <a:prstGeom prst="rect">
            <a:avLst/>
          </a:prstGeom>
          <a:noFill/>
        </p:spPr>
        <p:txBody>
          <a:bodyPr wrap="square" lIns="91439" tIns="45719" rIns="91439" bIns="45719" rtlCol="0">
            <a:spAutoFit/>
          </a:bodyPr>
          <a:lstStyle/>
          <a:p>
            <a:r>
              <a:rPr lang="en-US" sz="2400" b="1" dirty="0">
                <a:latin typeface="+mj-lt"/>
              </a:rPr>
              <a:t>User </a:t>
            </a:r>
            <a:r>
              <a:rPr lang="en-US" sz="2400" b="1" dirty="0" smtClean="0">
                <a:latin typeface="+mj-lt"/>
              </a:rPr>
              <a:t>1</a:t>
            </a:r>
            <a:endParaRPr lang="en-US" sz="2400" b="1" dirty="0">
              <a:latin typeface="+mj-lt"/>
            </a:endParaRPr>
          </a:p>
        </p:txBody>
      </p:sp>
      <p:sp>
        <p:nvSpPr>
          <p:cNvPr id="2" name="Explosion 1 1"/>
          <p:cNvSpPr/>
          <p:nvPr/>
        </p:nvSpPr>
        <p:spPr>
          <a:xfrm>
            <a:off x="2205594" y="2423623"/>
            <a:ext cx="4943541" cy="1781843"/>
          </a:xfrm>
          <a:prstGeom prst="irregularSeal1">
            <a:avLst/>
          </a:prstGeom>
          <a:solidFill>
            <a:srgbClr val="C00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smtClean="0"/>
              <a:t>Interference!</a:t>
            </a:r>
            <a:endParaRPr lang="en-US" sz="3300" b="1" dirty="0"/>
          </a:p>
        </p:txBody>
      </p:sp>
      <p:sp>
        <p:nvSpPr>
          <p:cNvPr id="66" name="TextBox 65"/>
          <p:cNvSpPr txBox="1"/>
          <p:nvPr/>
        </p:nvSpPr>
        <p:spPr>
          <a:xfrm>
            <a:off x="0" y="5638800"/>
            <a:ext cx="9144000" cy="119109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82296" tIns="41148" rIns="82296" bIns="41148" rtlCol="0">
            <a:spAutoFit/>
          </a:bodyPr>
          <a:lstStyle/>
          <a:p>
            <a:pPr algn="ctr"/>
            <a:r>
              <a:rPr lang="en-US" sz="3600" dirty="0" smtClean="0">
                <a:solidFill>
                  <a:srgbClr val="FF0000"/>
                </a:solidFill>
              </a:rPr>
              <a:t>Access Points Can’t </a:t>
            </a:r>
            <a:r>
              <a:rPr lang="en-US" sz="3600" dirty="0">
                <a:solidFill>
                  <a:srgbClr val="FF0000"/>
                </a:solidFill>
              </a:rPr>
              <a:t>T</a:t>
            </a:r>
            <a:r>
              <a:rPr lang="en-US" sz="3600" dirty="0" smtClean="0">
                <a:solidFill>
                  <a:srgbClr val="FF0000"/>
                </a:solidFill>
              </a:rPr>
              <a:t>ransmit Together in the Same </a:t>
            </a:r>
            <a:r>
              <a:rPr lang="en-US" sz="3600" dirty="0">
                <a:solidFill>
                  <a:srgbClr val="FF0000"/>
                </a:solidFill>
              </a:rPr>
              <a:t>C</a:t>
            </a:r>
            <a:r>
              <a:rPr lang="en-US" sz="3600" dirty="0" smtClean="0">
                <a:solidFill>
                  <a:srgbClr val="FF0000"/>
                </a:solidFill>
              </a:rPr>
              <a:t>hannel</a:t>
            </a:r>
            <a:endParaRPr lang="en-US" sz="3600" dirty="0">
              <a:solidFill>
                <a:srgbClr val="FF0000"/>
              </a:solidFill>
            </a:endParaRPr>
          </a:p>
        </p:txBody>
      </p:sp>
      <p:pic>
        <p:nvPicPr>
          <p:cNvPr id="67" name="Picture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8930" y="3974926"/>
            <a:ext cx="546948" cy="511713"/>
          </a:xfrm>
          <a:prstGeom prst="rect">
            <a:avLst/>
          </a:prstGeom>
          <a:effectLst>
            <a:softEdge rad="127000"/>
          </a:effectLst>
        </p:spPr>
      </p:pic>
      <p:pic>
        <p:nvPicPr>
          <p:cNvPr id="68" name="Picture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4151987"/>
            <a:ext cx="604474" cy="565533"/>
          </a:xfrm>
          <a:prstGeom prst="rect">
            <a:avLst/>
          </a:prstGeom>
          <a:effectLst>
            <a:softEdge rad="127000"/>
          </a:effectLst>
        </p:spPr>
      </p:pic>
      <p:pic>
        <p:nvPicPr>
          <p:cNvPr id="70" name="Picture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9269" y="3994173"/>
            <a:ext cx="610853" cy="571501"/>
          </a:xfrm>
          <a:prstGeom prst="rect">
            <a:avLst/>
          </a:prstGeom>
          <a:effectLst>
            <a:softEdge rad="127000"/>
          </a:effectLst>
        </p:spPr>
      </p:pic>
    </p:spTree>
    <p:custDataLst>
      <p:tags r:id="rId1"/>
    </p:custDataLst>
    <p:extLst>
      <p:ext uri="{BB962C8B-B14F-4D97-AF65-F5344CB8AC3E}">
        <p14:creationId xmlns:p14="http://schemas.microsoft.com/office/powerpoint/2010/main" val="96709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par>
                          <p:cTn id="39" fill="hold">
                            <p:stCondLst>
                              <p:cond delay="0"/>
                            </p:stCondLst>
                            <p:childTnLst>
                              <p:par>
                                <p:cTn id="40" presetID="53" presetClass="entr" presetSubtype="16" fill="hold" grpId="0" nodeType="afterEffect">
                                  <p:stCondLst>
                                    <p:cond delay="90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1400"/>
                            </p:stCondLst>
                            <p:childTnLst>
                              <p:par>
                                <p:cTn id="46" presetID="1" presetClass="entr" presetSubtype="0" fill="hold" nodeType="afterEffect">
                                  <p:stCondLst>
                                    <p:cond delay="0"/>
                                  </p:stCondLst>
                                  <p:childTnLst>
                                    <p:set>
                                      <p:cBhvr>
                                        <p:cTn id="47" dur="1" fill="hold">
                                          <p:stCondLst>
                                            <p:cond delay="0"/>
                                          </p:stCondLst>
                                        </p:cTn>
                                        <p:tgtEl>
                                          <p:spTgt spid="67"/>
                                        </p:tgtEl>
                                        <p:attrNameLst>
                                          <p:attrName>style.visibility</p:attrName>
                                        </p:attrNameLst>
                                      </p:cBhvr>
                                      <p:to>
                                        <p:strVal val="visible"/>
                                      </p:to>
                                    </p:set>
                                  </p:childTnLst>
                                </p:cTn>
                              </p:par>
                            </p:childTnLst>
                          </p:cTn>
                        </p:par>
                        <p:par>
                          <p:cTn id="48" fill="hold">
                            <p:stCondLst>
                              <p:cond delay="1400"/>
                            </p:stCondLst>
                            <p:childTnLst>
                              <p:par>
                                <p:cTn id="49" presetID="1" presetClass="entr" presetSubtype="0"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par>
                          <p:cTn id="51" fill="hold">
                            <p:stCondLst>
                              <p:cond delay="1400"/>
                            </p:stCondLst>
                            <p:childTnLst>
                              <p:par>
                                <p:cTn id="52" presetID="1" presetClass="entr" presetSubtype="0"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4" grpId="0"/>
      <p:bldP spid="69" grpId="0"/>
      <p:bldP spid="65" grpId="0"/>
      <p:bldP spid="2" grpId="0" animBg="1"/>
      <p:bldP spid="6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3032" y="3934009"/>
            <a:ext cx="615360" cy="745891"/>
          </a:xfrm>
          <a:prstGeom prst="rect">
            <a:avLst/>
          </a:prstGeom>
          <a:effectLst>
            <a:softEdge rad="63500"/>
          </a:effectLst>
        </p:spPr>
      </p:pic>
      <p:pic>
        <p:nvPicPr>
          <p:cNvPr id="51" name="Picture 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439" y="4128192"/>
            <a:ext cx="990600" cy="751623"/>
          </a:xfrm>
          <a:prstGeom prst="rect">
            <a:avLst/>
          </a:prstGeom>
          <a:effectLst>
            <a:softEdge rad="63500"/>
          </a:effectLst>
        </p:spPr>
      </p:pic>
      <p:pic>
        <p:nvPicPr>
          <p:cNvPr id="50" name="Picture 6" descr="C:\Users\rahul\AppData\Local\Microsoft\Windows\Temporary Internet Files\Content.IE5\ZSWFMQDP\MP90044236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8389" y="3896391"/>
            <a:ext cx="546452" cy="8211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152400" y="5034158"/>
            <a:ext cx="3308290" cy="1200329"/>
          </a:xfrm>
          <a:prstGeom prst="rect">
            <a:avLst/>
          </a:prstGeom>
          <a:noFill/>
        </p:spPr>
        <p:txBody>
          <a:bodyPr wrap="square" rtlCol="0">
            <a:spAutoFit/>
          </a:bodyPr>
          <a:lstStyle/>
          <a:p>
            <a:pPr algn="ctr"/>
            <a:r>
              <a:rPr lang="en-US" sz="2400" b="1" dirty="0" smtClean="0"/>
              <a:t>Interference</a:t>
            </a:r>
            <a:r>
              <a:rPr lang="en-US" sz="2400" dirty="0"/>
              <a:t> </a:t>
            </a:r>
            <a:r>
              <a:rPr lang="en-US" sz="2400" b="1" dirty="0" smtClean="0"/>
              <a:t>from</a:t>
            </a:r>
            <a:r>
              <a:rPr lang="en-US" sz="2400" dirty="0" smtClean="0"/>
              <a:t> x</a:t>
            </a:r>
            <a:r>
              <a:rPr lang="en-US" sz="2400" b="1" baseline="-25000" dirty="0" smtClean="0"/>
              <a:t>2</a:t>
            </a:r>
            <a:r>
              <a:rPr lang="en-US" sz="2400" dirty="0" smtClean="0"/>
              <a:t>+x</a:t>
            </a:r>
            <a:r>
              <a:rPr lang="en-US" sz="2400" b="1" baseline="-25000" dirty="0" smtClean="0"/>
              <a:t>3</a:t>
            </a:r>
            <a:r>
              <a:rPr lang="en-US" sz="2400" dirty="0" smtClean="0"/>
              <a:t>≈0</a:t>
            </a:r>
          </a:p>
          <a:p>
            <a:pPr algn="ctr"/>
            <a:r>
              <a:rPr lang="en-US" sz="2400" b="1" dirty="0" smtClean="0"/>
              <a:t>Data</a:t>
            </a:r>
            <a:r>
              <a:rPr lang="en-US" sz="2400" dirty="0" smtClean="0"/>
              <a:t>: x</a:t>
            </a:r>
            <a:r>
              <a:rPr lang="en-US" sz="2400" b="1" baseline="-25000" dirty="0" smtClean="0"/>
              <a:t>1</a:t>
            </a:r>
            <a:r>
              <a:rPr lang="en-US" sz="2400" b="1" dirty="0" smtClean="0"/>
              <a:t> </a:t>
            </a:r>
            <a:r>
              <a:rPr lang="en-US" sz="2400" i="1" u="sng" dirty="0" smtClean="0"/>
              <a:t>survives</a:t>
            </a:r>
            <a:endParaRPr lang="en-US" sz="2400" i="1" u="sng" dirty="0"/>
          </a:p>
        </p:txBody>
      </p:sp>
      <p:sp>
        <p:nvSpPr>
          <p:cNvPr id="57" name="Title 1"/>
          <p:cNvSpPr txBox="1">
            <a:spLocks/>
          </p:cNvSpPr>
          <p:nvPr/>
        </p:nvSpPr>
        <p:spPr>
          <a:xfrm>
            <a:off x="457200" y="-1784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err="1" smtClean="0">
                <a:solidFill>
                  <a:srgbClr val="0070C0"/>
                </a:solidFill>
              </a:rPr>
              <a:t>MegaMIMO</a:t>
            </a:r>
            <a:endParaRPr lang="en-US" sz="4000" b="1" dirty="0">
              <a:solidFill>
                <a:srgbClr val="0070C0"/>
              </a:solidFill>
            </a:endParaRPr>
          </a:p>
        </p:txBody>
      </p:sp>
      <p:grpSp>
        <p:nvGrpSpPr>
          <p:cNvPr id="40" name="Group 39"/>
          <p:cNvGrpSpPr/>
          <p:nvPr/>
        </p:nvGrpSpPr>
        <p:grpSpPr>
          <a:xfrm>
            <a:off x="152400" y="1112977"/>
            <a:ext cx="3296448" cy="2965248"/>
            <a:chOff x="-983440" y="18134"/>
            <a:chExt cx="3727699" cy="3778309"/>
          </a:xfrm>
        </p:grpSpPr>
        <p:grpSp>
          <p:nvGrpSpPr>
            <p:cNvPr id="41" name="Group 40"/>
            <p:cNvGrpSpPr>
              <a:grpSpLocks noChangeAspect="1"/>
            </p:cNvGrpSpPr>
            <p:nvPr/>
          </p:nvGrpSpPr>
          <p:grpSpPr>
            <a:xfrm rot="5400000">
              <a:off x="-1049906" y="84600"/>
              <a:ext cx="3323240" cy="3190307"/>
              <a:chOff x="2410345" y="4415509"/>
              <a:chExt cx="1905000" cy="1828800"/>
            </a:xfrm>
          </p:grpSpPr>
          <p:sp>
            <p:nvSpPr>
              <p:cNvPr id="43" name="Arc 42"/>
              <p:cNvSpPr/>
              <p:nvPr/>
            </p:nvSpPr>
            <p:spPr>
              <a:xfrm>
                <a:off x="2650386" y="5037624"/>
                <a:ext cx="914399" cy="952500"/>
              </a:xfrm>
              <a:prstGeom prst="arc">
                <a:avLst>
                  <a:gd name="adj1" fmla="val 17345517"/>
                  <a:gd name="adj2" fmla="val 0"/>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44" name="Arc 43"/>
              <p:cNvSpPr/>
              <p:nvPr/>
            </p:nvSpPr>
            <p:spPr>
              <a:xfrm rot="979701">
                <a:off x="2566043" y="4747234"/>
                <a:ext cx="1295399" cy="1219200"/>
              </a:xfrm>
              <a:prstGeom prst="arc">
                <a:avLst>
                  <a:gd name="adj1" fmla="val 15397569"/>
                  <a:gd name="adj2" fmla="val 21158321"/>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45" name="Arc 44"/>
              <p:cNvSpPr/>
              <p:nvPr/>
            </p:nvSpPr>
            <p:spPr>
              <a:xfrm>
                <a:off x="2410345" y="4415509"/>
                <a:ext cx="1905000" cy="1828800"/>
              </a:xfrm>
              <a:prstGeom prst="arc">
                <a:avLst>
                  <a:gd name="adj1" fmla="val 15742316"/>
                  <a:gd name="adj2" fmla="val 322739"/>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sp>
          <p:nvSpPr>
            <p:cNvPr id="42" name="Arc 41"/>
            <p:cNvSpPr/>
            <p:nvPr/>
          </p:nvSpPr>
          <p:spPr>
            <a:xfrm rot="5400000">
              <a:off x="-512514" y="539669"/>
              <a:ext cx="3323240" cy="3190307"/>
            </a:xfrm>
            <a:prstGeom prst="arc">
              <a:avLst>
                <a:gd name="adj1" fmla="val 14810992"/>
                <a:gd name="adj2" fmla="val 650865"/>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grpSp>
        <p:nvGrpSpPr>
          <p:cNvPr id="46" name="Group 45"/>
          <p:cNvGrpSpPr>
            <a:grpSpLocks noChangeAspect="1"/>
          </p:cNvGrpSpPr>
          <p:nvPr/>
        </p:nvGrpSpPr>
        <p:grpSpPr>
          <a:xfrm rot="8777851">
            <a:off x="2460079" y="935851"/>
            <a:ext cx="3779459" cy="3663394"/>
            <a:chOff x="2514601" y="4343400"/>
            <a:chExt cx="1905000" cy="1846501"/>
          </a:xfrm>
        </p:grpSpPr>
        <p:sp>
          <p:nvSpPr>
            <p:cNvPr id="52" name="Arc 51"/>
            <p:cNvSpPr/>
            <p:nvPr/>
          </p:nvSpPr>
          <p:spPr>
            <a:xfrm>
              <a:off x="2743202" y="5135589"/>
              <a:ext cx="914399" cy="952500"/>
            </a:xfrm>
            <a:prstGeom prst="arc">
              <a:avLst>
                <a:gd name="adj1" fmla="val 16117414"/>
                <a:gd name="adj2" fmla="val 20250221"/>
              </a:avLst>
            </a:prstGeom>
            <a:ln w="31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53" name="Arc 52"/>
            <p:cNvSpPr/>
            <p:nvPr/>
          </p:nvSpPr>
          <p:spPr>
            <a:xfrm>
              <a:off x="2541140" y="4592253"/>
              <a:ext cx="1600199" cy="1597648"/>
            </a:xfrm>
            <a:prstGeom prst="arc">
              <a:avLst>
                <a:gd name="adj1" fmla="val 13332488"/>
                <a:gd name="adj2" fmla="val 1017234"/>
              </a:avLst>
            </a:prstGeom>
            <a:ln w="31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54" name="Arc 53"/>
            <p:cNvSpPr/>
            <p:nvPr/>
          </p:nvSpPr>
          <p:spPr>
            <a:xfrm>
              <a:off x="2611637" y="4904273"/>
              <a:ext cx="1295399" cy="1219200"/>
            </a:xfrm>
            <a:prstGeom prst="arc">
              <a:avLst>
                <a:gd name="adj1" fmla="val 13876109"/>
                <a:gd name="adj2" fmla="val 803387"/>
              </a:avLst>
            </a:prstGeom>
            <a:ln w="31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55" name="Arc 54"/>
            <p:cNvSpPr/>
            <p:nvPr/>
          </p:nvSpPr>
          <p:spPr>
            <a:xfrm rot="1101345">
              <a:off x="2514601" y="4343400"/>
              <a:ext cx="1905000" cy="1828800"/>
            </a:xfrm>
            <a:prstGeom prst="arc">
              <a:avLst>
                <a:gd name="adj1" fmla="val 12894908"/>
                <a:gd name="adj2" fmla="val 0"/>
              </a:avLst>
            </a:prstGeom>
            <a:ln w="3175">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grpSp>
        <p:nvGrpSpPr>
          <p:cNvPr id="61" name="Group 60"/>
          <p:cNvGrpSpPr>
            <a:grpSpLocks noChangeAspect="1"/>
          </p:cNvGrpSpPr>
          <p:nvPr/>
        </p:nvGrpSpPr>
        <p:grpSpPr>
          <a:xfrm rot="8400000">
            <a:off x="5423911" y="1279782"/>
            <a:ext cx="3183386" cy="2828578"/>
            <a:chOff x="2544738" y="4177535"/>
            <a:chExt cx="2216631" cy="1968356"/>
          </a:xfrm>
        </p:grpSpPr>
        <p:sp>
          <p:nvSpPr>
            <p:cNvPr id="77" name="Arc 76"/>
            <p:cNvSpPr/>
            <p:nvPr/>
          </p:nvSpPr>
          <p:spPr>
            <a:xfrm>
              <a:off x="2544738" y="4861307"/>
              <a:ext cx="914399" cy="952500"/>
            </a:xfrm>
            <a:prstGeom prst="arc">
              <a:avLst/>
            </a:prstGeom>
            <a:ln w="63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78" name="Arc 77"/>
            <p:cNvSpPr/>
            <p:nvPr/>
          </p:nvSpPr>
          <p:spPr>
            <a:xfrm rot="1334190">
              <a:off x="2795666" y="4345475"/>
              <a:ext cx="1600199" cy="1800416"/>
            </a:xfrm>
            <a:prstGeom prst="arc">
              <a:avLst>
                <a:gd name="adj1" fmla="val 14910456"/>
                <a:gd name="adj2" fmla="val 0"/>
              </a:avLst>
            </a:prstGeom>
            <a:ln w="63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79" name="Arc 78"/>
            <p:cNvSpPr/>
            <p:nvPr/>
          </p:nvSpPr>
          <p:spPr>
            <a:xfrm rot="1263171">
              <a:off x="2579828" y="4567766"/>
              <a:ext cx="1295399" cy="1219200"/>
            </a:xfrm>
            <a:prstGeom prst="arc">
              <a:avLst>
                <a:gd name="adj1" fmla="val 14944290"/>
                <a:gd name="adj2" fmla="val 0"/>
              </a:avLst>
            </a:prstGeom>
            <a:ln w="63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80" name="Arc 79"/>
            <p:cNvSpPr/>
            <p:nvPr/>
          </p:nvSpPr>
          <p:spPr>
            <a:xfrm rot="318908">
              <a:off x="2856369" y="4177535"/>
              <a:ext cx="1905000" cy="1926085"/>
            </a:xfrm>
            <a:prstGeom prst="arc">
              <a:avLst>
                <a:gd name="adj1" fmla="val 15593649"/>
                <a:gd name="adj2" fmla="val 966997"/>
              </a:avLst>
            </a:prstGeom>
            <a:ln w="63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sp>
        <p:nvSpPr>
          <p:cNvPr id="100" name="TextBox 99"/>
          <p:cNvSpPr txBox="1"/>
          <p:nvPr/>
        </p:nvSpPr>
        <p:spPr>
          <a:xfrm>
            <a:off x="0" y="6253168"/>
            <a:ext cx="9144000" cy="452432"/>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lIns="82296" tIns="41148" rIns="82296" bIns="41148" rtlCol="0">
            <a:spAutoFit/>
          </a:bodyPr>
          <a:lstStyle/>
          <a:p>
            <a:pPr algn="ctr"/>
            <a:r>
              <a:rPr lang="en-US" sz="2400" dirty="0" smtClean="0">
                <a:solidFill>
                  <a:srgbClr val="FF0000"/>
                </a:solidFill>
              </a:rPr>
              <a:t>All Access Points Can Transmit Simultaneously in the Same Channel</a:t>
            </a:r>
            <a:endParaRPr lang="en-US" sz="2400" dirty="0">
              <a:solidFill>
                <a:srgbClr val="FF0000"/>
              </a:solidFill>
            </a:endParaRPr>
          </a:p>
        </p:txBody>
      </p:sp>
      <p:sp>
        <p:nvSpPr>
          <p:cNvPr id="67" name="TextBox 66"/>
          <p:cNvSpPr txBox="1"/>
          <p:nvPr/>
        </p:nvSpPr>
        <p:spPr>
          <a:xfrm>
            <a:off x="3124200" y="5157311"/>
            <a:ext cx="3124200" cy="1200329"/>
          </a:xfrm>
          <a:prstGeom prst="rect">
            <a:avLst/>
          </a:prstGeom>
          <a:noFill/>
        </p:spPr>
        <p:txBody>
          <a:bodyPr wrap="square" rtlCol="0">
            <a:spAutoFit/>
          </a:bodyPr>
          <a:lstStyle/>
          <a:p>
            <a:pPr algn="ctr"/>
            <a:r>
              <a:rPr lang="en-US" sz="2400" b="1" dirty="0" smtClean="0"/>
              <a:t>Interference</a:t>
            </a:r>
            <a:r>
              <a:rPr lang="en-US" sz="2400" dirty="0"/>
              <a:t> </a:t>
            </a:r>
            <a:r>
              <a:rPr lang="en-US" sz="2400" b="1" dirty="0" smtClean="0"/>
              <a:t>from</a:t>
            </a:r>
            <a:r>
              <a:rPr lang="en-US" sz="2400" dirty="0" smtClean="0"/>
              <a:t> x</a:t>
            </a:r>
            <a:r>
              <a:rPr lang="en-US" sz="2400" b="1" baseline="-25000" dirty="0" smtClean="0"/>
              <a:t>1</a:t>
            </a:r>
            <a:r>
              <a:rPr lang="en-US" sz="2400" dirty="0" smtClean="0"/>
              <a:t>+x</a:t>
            </a:r>
            <a:r>
              <a:rPr lang="en-US" sz="2400" b="1" baseline="-25000" dirty="0" smtClean="0"/>
              <a:t>3</a:t>
            </a:r>
            <a:r>
              <a:rPr lang="en-US" sz="2400" dirty="0" smtClean="0"/>
              <a:t>≈0</a:t>
            </a:r>
          </a:p>
          <a:p>
            <a:pPr algn="ctr"/>
            <a:r>
              <a:rPr lang="en-US" sz="2400" b="1" dirty="0" smtClean="0"/>
              <a:t>Data</a:t>
            </a:r>
            <a:r>
              <a:rPr lang="en-US" sz="2400" dirty="0" smtClean="0"/>
              <a:t>: x</a:t>
            </a:r>
            <a:r>
              <a:rPr lang="en-US" sz="2400" b="1" baseline="-25000" dirty="0" smtClean="0"/>
              <a:t>2</a:t>
            </a:r>
            <a:r>
              <a:rPr lang="en-US" sz="2400" b="1" dirty="0" smtClean="0"/>
              <a:t> </a:t>
            </a:r>
            <a:r>
              <a:rPr lang="en-US" sz="2400" i="1" u="sng" dirty="0" smtClean="0"/>
              <a:t>survives</a:t>
            </a:r>
            <a:endParaRPr lang="en-US" sz="2400" i="1" u="sng" dirty="0"/>
          </a:p>
        </p:txBody>
      </p:sp>
      <p:sp>
        <p:nvSpPr>
          <p:cNvPr id="68" name="TextBox 67"/>
          <p:cNvSpPr txBox="1"/>
          <p:nvPr/>
        </p:nvSpPr>
        <p:spPr>
          <a:xfrm>
            <a:off x="6313100" y="4942917"/>
            <a:ext cx="2907100" cy="1200329"/>
          </a:xfrm>
          <a:prstGeom prst="rect">
            <a:avLst/>
          </a:prstGeom>
          <a:noFill/>
        </p:spPr>
        <p:txBody>
          <a:bodyPr wrap="square" rtlCol="0">
            <a:spAutoFit/>
          </a:bodyPr>
          <a:lstStyle/>
          <a:p>
            <a:pPr algn="ctr"/>
            <a:r>
              <a:rPr lang="en-US" sz="2400" b="1" dirty="0" smtClean="0"/>
              <a:t>Interference</a:t>
            </a:r>
            <a:r>
              <a:rPr lang="en-US" sz="2400" dirty="0"/>
              <a:t> </a:t>
            </a:r>
            <a:r>
              <a:rPr lang="en-US" sz="2400" b="1" dirty="0" smtClean="0"/>
              <a:t>from</a:t>
            </a:r>
            <a:r>
              <a:rPr lang="en-US" sz="2400" dirty="0" smtClean="0"/>
              <a:t> x</a:t>
            </a:r>
            <a:r>
              <a:rPr lang="en-US" sz="2400" b="1" baseline="-25000" dirty="0" smtClean="0"/>
              <a:t>1</a:t>
            </a:r>
            <a:r>
              <a:rPr lang="en-US" sz="2400" dirty="0" smtClean="0"/>
              <a:t>+x</a:t>
            </a:r>
            <a:r>
              <a:rPr lang="en-US" sz="2400" b="1" baseline="-25000" dirty="0" smtClean="0"/>
              <a:t>2</a:t>
            </a:r>
            <a:r>
              <a:rPr lang="en-US" sz="2400" dirty="0" smtClean="0"/>
              <a:t>≈0</a:t>
            </a:r>
          </a:p>
          <a:p>
            <a:pPr algn="ctr"/>
            <a:r>
              <a:rPr lang="en-US" sz="2400" b="1" dirty="0" smtClean="0"/>
              <a:t>Data</a:t>
            </a:r>
            <a:r>
              <a:rPr lang="en-US" sz="2400" dirty="0" smtClean="0"/>
              <a:t>: x</a:t>
            </a:r>
            <a:r>
              <a:rPr lang="en-US" sz="2400" b="1" baseline="-25000" dirty="0" smtClean="0"/>
              <a:t>3</a:t>
            </a:r>
            <a:r>
              <a:rPr lang="en-US" sz="2400" b="1" dirty="0" smtClean="0"/>
              <a:t> </a:t>
            </a:r>
            <a:r>
              <a:rPr lang="en-US" sz="2400" i="1" u="sng" dirty="0" smtClean="0"/>
              <a:t>survives</a:t>
            </a:r>
            <a:endParaRPr lang="en-US" sz="2400" i="1" u="sng" dirty="0"/>
          </a:p>
        </p:txBody>
      </p:sp>
      <p:sp>
        <p:nvSpPr>
          <p:cNvPr id="70" name="TextBox 69"/>
          <p:cNvSpPr txBox="1"/>
          <p:nvPr/>
        </p:nvSpPr>
        <p:spPr>
          <a:xfrm>
            <a:off x="4200940" y="4872337"/>
            <a:ext cx="1805784" cy="461663"/>
          </a:xfrm>
          <a:prstGeom prst="rect">
            <a:avLst/>
          </a:prstGeom>
          <a:noFill/>
        </p:spPr>
        <p:txBody>
          <a:bodyPr wrap="square" lIns="91439" tIns="45719" rIns="91439" bIns="45719" rtlCol="0">
            <a:spAutoFit/>
          </a:bodyPr>
          <a:lstStyle/>
          <a:p>
            <a:r>
              <a:rPr lang="en-US" sz="2400" b="1" dirty="0">
                <a:latin typeface="+mj-lt"/>
              </a:rPr>
              <a:t>User </a:t>
            </a:r>
            <a:r>
              <a:rPr lang="en-US" sz="2400" b="1" dirty="0" smtClean="0">
                <a:latin typeface="+mj-lt"/>
              </a:rPr>
              <a:t>2</a:t>
            </a:r>
          </a:p>
        </p:txBody>
      </p:sp>
      <p:sp>
        <p:nvSpPr>
          <p:cNvPr id="71" name="TextBox 70"/>
          <p:cNvSpPr txBox="1"/>
          <p:nvPr/>
        </p:nvSpPr>
        <p:spPr>
          <a:xfrm>
            <a:off x="6888341" y="4604266"/>
            <a:ext cx="1950859" cy="461663"/>
          </a:xfrm>
          <a:prstGeom prst="rect">
            <a:avLst/>
          </a:prstGeom>
          <a:noFill/>
        </p:spPr>
        <p:txBody>
          <a:bodyPr wrap="square" lIns="91439" tIns="45719" rIns="91439" bIns="45719" rtlCol="0">
            <a:spAutoFit/>
          </a:bodyPr>
          <a:lstStyle/>
          <a:p>
            <a:r>
              <a:rPr lang="en-US" sz="2400" b="1" dirty="0">
                <a:latin typeface="+mj-lt"/>
              </a:rPr>
              <a:t>User </a:t>
            </a:r>
            <a:r>
              <a:rPr lang="en-US" sz="2400" b="1" dirty="0" smtClean="0">
                <a:latin typeface="+mj-lt"/>
              </a:rPr>
              <a:t>3</a:t>
            </a:r>
          </a:p>
        </p:txBody>
      </p:sp>
      <p:sp>
        <p:nvSpPr>
          <p:cNvPr id="72" name="TextBox 71"/>
          <p:cNvSpPr txBox="1"/>
          <p:nvPr/>
        </p:nvSpPr>
        <p:spPr>
          <a:xfrm>
            <a:off x="1053724" y="4653063"/>
            <a:ext cx="1175782" cy="461663"/>
          </a:xfrm>
          <a:prstGeom prst="rect">
            <a:avLst/>
          </a:prstGeom>
          <a:noFill/>
        </p:spPr>
        <p:txBody>
          <a:bodyPr wrap="square" lIns="91439" tIns="45719" rIns="91439" bIns="45719" rtlCol="0">
            <a:spAutoFit/>
          </a:bodyPr>
          <a:lstStyle/>
          <a:p>
            <a:r>
              <a:rPr lang="en-US" sz="2400" b="1" dirty="0">
                <a:latin typeface="+mj-lt"/>
              </a:rPr>
              <a:t>User </a:t>
            </a:r>
            <a:r>
              <a:rPr lang="en-US" sz="2400" b="1" dirty="0" smtClean="0">
                <a:latin typeface="+mj-lt"/>
              </a:rPr>
              <a:t>1</a:t>
            </a:r>
            <a:endParaRPr lang="en-US" sz="2400" b="1" dirty="0">
              <a:latin typeface="+mj-lt"/>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4539" y="3962400"/>
            <a:ext cx="555892" cy="555892"/>
          </a:xfrm>
          <a:prstGeom prst="rect">
            <a:avLst/>
          </a:prstGeom>
          <a:effectLst>
            <a:softEdge rad="127000"/>
          </a:effectLst>
        </p:spPr>
      </p:pic>
      <p:pic>
        <p:nvPicPr>
          <p:cNvPr id="81" name="Picture 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5545" y="4143865"/>
            <a:ext cx="573655" cy="573655"/>
          </a:xfrm>
          <a:prstGeom prst="rect">
            <a:avLst/>
          </a:prstGeom>
          <a:effectLst>
            <a:softEdge rad="127000"/>
          </a:effectLst>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86785" y="3979890"/>
            <a:ext cx="573655" cy="573655"/>
          </a:xfrm>
          <a:prstGeom prst="rect">
            <a:avLst/>
          </a:prstGeom>
          <a:effectLst>
            <a:softEdge rad="127000"/>
          </a:effectLst>
        </p:spPr>
      </p:pic>
      <p:grpSp>
        <p:nvGrpSpPr>
          <p:cNvPr id="64" name="Group 206"/>
          <p:cNvGrpSpPr/>
          <p:nvPr/>
        </p:nvGrpSpPr>
        <p:grpSpPr>
          <a:xfrm>
            <a:off x="838200" y="1112700"/>
            <a:ext cx="1477491" cy="1211401"/>
            <a:chOff x="1690850" y="609600"/>
            <a:chExt cx="1477491" cy="1211401"/>
          </a:xfrm>
        </p:grpSpPr>
        <p:cxnSp>
          <p:nvCxnSpPr>
            <p:cNvPr id="69" name="Straight Connector 68"/>
            <p:cNvCxnSpPr/>
            <p:nvPr/>
          </p:nvCxnSpPr>
          <p:spPr>
            <a:xfrm rot="5400000" flipH="1" flipV="1">
              <a:off x="1919451"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1690850" y="1135201"/>
              <a:ext cx="1213157"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latin typeface="+mj-lt"/>
                </a:rPr>
                <a:t>Access Point 1</a:t>
              </a:r>
              <a:endParaRPr lang="en-US" sz="2400" b="1" dirty="0">
                <a:solidFill>
                  <a:schemeClr val="tx1"/>
                </a:solidFill>
                <a:latin typeface="+mj-lt"/>
              </a:endParaRPr>
            </a:p>
          </p:txBody>
        </p:sp>
        <p:sp>
          <p:nvSpPr>
            <p:cNvPr id="75" name="Isosceles Triangle 74"/>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83" name="Shape 19"/>
            <p:cNvCxnSpPr>
              <a:stCxn id="73" idx="3"/>
              <a:endCxn id="75" idx="0"/>
            </p:cNvCxnSpPr>
            <p:nvPr/>
          </p:nvCxnSpPr>
          <p:spPr>
            <a:xfrm flipV="1">
              <a:off x="2904007" y="1163181"/>
              <a:ext cx="154239"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84" name="Group 206"/>
          <p:cNvGrpSpPr/>
          <p:nvPr/>
        </p:nvGrpSpPr>
        <p:grpSpPr>
          <a:xfrm>
            <a:off x="3829849" y="1114372"/>
            <a:ext cx="1351751" cy="1211401"/>
            <a:chOff x="1816590" y="609600"/>
            <a:chExt cx="1351751" cy="1211401"/>
          </a:xfrm>
        </p:grpSpPr>
        <p:cxnSp>
          <p:nvCxnSpPr>
            <p:cNvPr id="85" name="Straight Connector 84"/>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rPr>
                <a:t>Access Point </a:t>
              </a:r>
              <a:r>
                <a:rPr lang="en-US" sz="2400" b="1" dirty="0" smtClean="0">
                  <a:solidFill>
                    <a:schemeClr val="tx1"/>
                  </a:solidFill>
                </a:rPr>
                <a:t>2</a:t>
              </a:r>
              <a:endParaRPr lang="en-US" sz="2400" b="1" dirty="0">
                <a:solidFill>
                  <a:schemeClr val="tx1"/>
                </a:solidFill>
              </a:endParaRPr>
            </a:p>
          </p:txBody>
        </p:sp>
        <p:sp>
          <p:nvSpPr>
            <p:cNvPr id="87" name="Isosceles Triangle 86"/>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88" name="Shape 49"/>
            <p:cNvCxnSpPr>
              <a:stCxn id="86" idx="3"/>
              <a:endCxn id="87"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a:off x="1082041" y="1112698"/>
            <a:ext cx="7056120" cy="45542"/>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753648" y="609600"/>
            <a:ext cx="1988820" cy="535530"/>
          </a:xfrm>
          <a:prstGeom prst="rect">
            <a:avLst/>
          </a:prstGeom>
          <a:noFill/>
        </p:spPr>
        <p:txBody>
          <a:bodyPr wrap="square" lIns="91439" tIns="45719" rIns="91439" bIns="45719" rtlCol="0">
            <a:spAutoFit/>
          </a:bodyPr>
          <a:lstStyle/>
          <a:p>
            <a:r>
              <a:rPr lang="en-US" sz="2900" b="1" dirty="0">
                <a:latin typeface="+mj-lt"/>
              </a:rPr>
              <a:t>Ethernet </a:t>
            </a:r>
          </a:p>
        </p:txBody>
      </p:sp>
      <p:grpSp>
        <p:nvGrpSpPr>
          <p:cNvPr id="91" name="Group 206"/>
          <p:cNvGrpSpPr/>
          <p:nvPr/>
        </p:nvGrpSpPr>
        <p:grpSpPr>
          <a:xfrm>
            <a:off x="6705601" y="1114372"/>
            <a:ext cx="1371599" cy="1211401"/>
            <a:chOff x="1796742" y="609600"/>
            <a:chExt cx="1371599" cy="1211401"/>
          </a:xfrm>
        </p:grpSpPr>
        <p:cxnSp>
          <p:nvCxnSpPr>
            <p:cNvPr id="92" name="Straight Connector 91"/>
            <p:cNvCxnSpPr/>
            <p:nvPr/>
          </p:nvCxnSpPr>
          <p:spPr>
            <a:xfrm rot="5400000" flipH="1" flipV="1">
              <a:off x="18729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1796742" y="1135201"/>
              <a:ext cx="1107266"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solidFill>
                </a:rPr>
                <a:t>Access Point </a:t>
              </a:r>
              <a:r>
                <a:rPr lang="en-US" sz="2400" b="1" dirty="0" smtClean="0">
                  <a:solidFill>
                    <a:schemeClr val="tx1"/>
                  </a:solidFill>
                </a:rPr>
                <a:t>3</a:t>
              </a:r>
              <a:endParaRPr lang="en-US" sz="2400" b="1" dirty="0">
                <a:solidFill>
                  <a:schemeClr val="tx1"/>
                </a:solidFill>
              </a:endParaRPr>
            </a:p>
          </p:txBody>
        </p:sp>
        <p:sp>
          <p:nvSpPr>
            <p:cNvPr id="94" name="Isosceles Triangle 93"/>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95" name="Shape 49"/>
            <p:cNvCxnSpPr>
              <a:stCxn id="93" idx="3"/>
              <a:endCxn id="94"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152400" y="5257016"/>
            <a:ext cx="8839200" cy="1371600"/>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txBody>
          <a:bodyPr wrap="square" lIns="91438" tIns="45718" rIns="91438" bIns="45718" rtlCol="0" anchor="ctr">
            <a:noAutofit/>
          </a:bodyPr>
          <a:lstStyle/>
          <a:p>
            <a:pPr marL="231771" algn="ctr">
              <a:lnSpc>
                <a:spcPts val="3240"/>
              </a:lnSpc>
            </a:pPr>
            <a:r>
              <a:rPr lang="en-US" sz="3600" b="1" dirty="0">
                <a:solidFill>
                  <a:schemeClr val="bg1"/>
                </a:solidFill>
                <a:sym typeface="Wingdings" pitchFamily="2" charset="2"/>
              </a:rPr>
              <a:t>E</a:t>
            </a:r>
            <a:r>
              <a:rPr lang="en-US" sz="3600" b="1" dirty="0" smtClean="0">
                <a:solidFill>
                  <a:schemeClr val="bg1"/>
                </a:solidFill>
                <a:sym typeface="Wingdings" pitchFamily="2" charset="2"/>
              </a:rPr>
              <a:t>nables senders  to transmit together without interference</a:t>
            </a:r>
            <a:endParaRPr lang="en-US" sz="3600" b="1" dirty="0">
              <a:solidFill>
                <a:schemeClr val="bg1"/>
              </a:solidFill>
              <a:sym typeface="Wingdings" pitchFamily="2" charset="2"/>
            </a:endParaRPr>
          </a:p>
        </p:txBody>
      </p:sp>
    </p:spTree>
    <p:custDataLst>
      <p:tags r:id="rId1"/>
    </p:custDataLst>
    <p:extLst>
      <p:ext uri="{BB962C8B-B14F-4D97-AF65-F5344CB8AC3E}">
        <p14:creationId xmlns:p14="http://schemas.microsoft.com/office/powerpoint/2010/main" val="395308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100" grpId="0"/>
      <p:bldP spid="67" grpId="0"/>
      <p:bldP spid="68" grpId="0"/>
      <p:bldP spid="10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041" y="5156611"/>
            <a:ext cx="1363979" cy="538607"/>
          </a:xfrm>
          <a:prstGeom prst="rect">
            <a:avLst/>
          </a:prstGeom>
          <a:noFill/>
        </p:spPr>
        <p:txBody>
          <a:bodyPr wrap="square" lIns="91439" tIns="45719" rIns="91439" bIns="45719" rtlCol="0">
            <a:spAutoFit/>
          </a:bodyPr>
          <a:lstStyle/>
          <a:p>
            <a:r>
              <a:rPr lang="en-US" sz="2900" b="1" dirty="0">
                <a:latin typeface="+mj-lt"/>
              </a:rPr>
              <a:t>User 1</a:t>
            </a:r>
          </a:p>
        </p:txBody>
      </p:sp>
      <p:grpSp>
        <p:nvGrpSpPr>
          <p:cNvPr id="3" name="Group 264"/>
          <p:cNvGrpSpPr/>
          <p:nvPr/>
        </p:nvGrpSpPr>
        <p:grpSpPr>
          <a:xfrm>
            <a:off x="1417320" y="4242437"/>
            <a:ext cx="838200" cy="887883"/>
            <a:chOff x="1066800" y="3568659"/>
            <a:chExt cx="838200" cy="887883"/>
          </a:xfrm>
        </p:grpSpPr>
        <p:sp>
          <p:nvSpPr>
            <p:cNvPr id="6" name="Isosceles Triangle 5"/>
            <p:cNvSpPr/>
            <p:nvPr/>
          </p:nvSpPr>
          <p:spPr>
            <a:xfrm flipV="1">
              <a:off x="1371600" y="3568659"/>
              <a:ext cx="220191" cy="165141"/>
            </a:xfrm>
            <a:prstGeom prst="triangle">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66800" y="3949659"/>
              <a:ext cx="838200" cy="506883"/>
            </a:xfrm>
            <a:prstGeom prst="rect">
              <a:avLst/>
            </a:prstGeom>
            <a:solidFill>
              <a:schemeClr val="bg1">
                <a:lumMod val="6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7" idx="0"/>
              <a:endCxn id="6" idx="0"/>
            </p:cNvCxnSpPr>
            <p:nvPr/>
          </p:nvCxnSpPr>
          <p:spPr>
            <a:xfrm rot="16200000" flipV="1">
              <a:off x="1375869" y="3839628"/>
              <a:ext cx="215859" cy="420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1082041" y="2250035"/>
            <a:ext cx="7056120" cy="45542"/>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97980" y="1746937"/>
            <a:ext cx="1988820" cy="535530"/>
          </a:xfrm>
          <a:prstGeom prst="rect">
            <a:avLst/>
          </a:prstGeom>
          <a:noFill/>
        </p:spPr>
        <p:txBody>
          <a:bodyPr wrap="square" lIns="91439" tIns="45719" rIns="91439" bIns="45719" rtlCol="0">
            <a:spAutoFit/>
          </a:bodyPr>
          <a:lstStyle/>
          <a:p>
            <a:r>
              <a:rPr lang="en-US" sz="2900" b="1" dirty="0">
                <a:latin typeface="+mj-lt"/>
              </a:rPr>
              <a:t>Ethernet </a:t>
            </a:r>
          </a:p>
        </p:txBody>
      </p:sp>
      <p:grpSp>
        <p:nvGrpSpPr>
          <p:cNvPr id="5" name="Group 206"/>
          <p:cNvGrpSpPr/>
          <p:nvPr/>
        </p:nvGrpSpPr>
        <p:grpSpPr>
          <a:xfrm>
            <a:off x="672862" y="2318616"/>
            <a:ext cx="1248891" cy="1211401"/>
            <a:chOff x="1919450" y="609600"/>
            <a:chExt cx="1248891" cy="1211401"/>
          </a:xfrm>
        </p:grpSpPr>
        <p:cxnSp>
          <p:nvCxnSpPr>
            <p:cNvPr id="17" name="Straight Connector 16"/>
            <p:cNvCxnSpPr/>
            <p:nvPr/>
          </p:nvCxnSpPr>
          <p:spPr>
            <a:xfrm rot="5400000" flipH="1" flipV="1">
              <a:off x="204899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919450" y="1135201"/>
              <a:ext cx="984557"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900" b="1" dirty="0">
                  <a:solidFill>
                    <a:schemeClr val="tx1"/>
                  </a:solidFill>
                  <a:latin typeface="+mj-lt"/>
                </a:rPr>
                <a:t>AP1</a:t>
              </a:r>
            </a:p>
          </p:txBody>
        </p:sp>
        <p:sp>
          <p:nvSpPr>
            <p:cNvPr id="19" name="Isosceles Triangle 18"/>
            <p:cNvSpPr/>
            <p:nvPr/>
          </p:nvSpPr>
          <p:spPr>
            <a:xfrm flipV="1">
              <a:off x="2948150" y="79230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20" name="Shape 19"/>
            <p:cNvCxnSpPr/>
            <p:nvPr/>
          </p:nvCxnSpPr>
          <p:spPr>
            <a:xfrm flipV="1">
              <a:off x="2904007" y="92946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2768356" y="5150717"/>
            <a:ext cx="1341588" cy="538607"/>
          </a:xfrm>
          <a:prstGeom prst="rect">
            <a:avLst/>
          </a:prstGeom>
          <a:noFill/>
        </p:spPr>
        <p:txBody>
          <a:bodyPr wrap="square" lIns="91439" tIns="45719" rIns="91439" bIns="45719" rtlCol="0">
            <a:spAutoFit/>
          </a:bodyPr>
          <a:lstStyle/>
          <a:p>
            <a:r>
              <a:rPr lang="en-US" sz="2900" b="1" dirty="0">
                <a:latin typeface="+mj-lt"/>
              </a:rPr>
              <a:t>User 2</a:t>
            </a:r>
          </a:p>
        </p:txBody>
      </p:sp>
      <p:grpSp>
        <p:nvGrpSpPr>
          <p:cNvPr id="9" name="Group 264"/>
          <p:cNvGrpSpPr/>
          <p:nvPr/>
        </p:nvGrpSpPr>
        <p:grpSpPr>
          <a:xfrm>
            <a:off x="3081244" y="4236543"/>
            <a:ext cx="838200" cy="887883"/>
            <a:chOff x="1066800" y="3568659"/>
            <a:chExt cx="838200" cy="887883"/>
          </a:xfrm>
        </p:grpSpPr>
        <p:sp>
          <p:nvSpPr>
            <p:cNvPr id="76" name="Isosceles Triangle 75"/>
            <p:cNvSpPr/>
            <p:nvPr/>
          </p:nvSpPr>
          <p:spPr>
            <a:xfrm flipV="1">
              <a:off x="1371600" y="3568659"/>
              <a:ext cx="220191" cy="165141"/>
            </a:xfrm>
            <a:prstGeom prst="triangle">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066800" y="3949659"/>
              <a:ext cx="838200" cy="506883"/>
            </a:xfrm>
            <a:prstGeom prst="rect">
              <a:avLst/>
            </a:prstGeom>
            <a:solidFill>
              <a:schemeClr val="bg1">
                <a:lumMod val="6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stCxn id="81" idx="0"/>
              <a:endCxn id="76" idx="0"/>
            </p:cNvCxnSpPr>
            <p:nvPr/>
          </p:nvCxnSpPr>
          <p:spPr>
            <a:xfrm rot="16200000" flipV="1">
              <a:off x="1375869" y="3839628"/>
              <a:ext cx="215859" cy="420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206"/>
          <p:cNvGrpSpPr/>
          <p:nvPr/>
        </p:nvGrpSpPr>
        <p:grpSpPr>
          <a:xfrm>
            <a:off x="2336786" y="2312722"/>
            <a:ext cx="1248891" cy="1211401"/>
            <a:chOff x="1919450" y="609600"/>
            <a:chExt cx="1248891" cy="1211401"/>
          </a:xfrm>
        </p:grpSpPr>
        <p:cxnSp>
          <p:nvCxnSpPr>
            <p:cNvPr id="86" name="Straight Connector 85"/>
            <p:cNvCxnSpPr/>
            <p:nvPr/>
          </p:nvCxnSpPr>
          <p:spPr>
            <a:xfrm rot="5400000" flipH="1" flipV="1">
              <a:off x="204899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1919450" y="1135201"/>
              <a:ext cx="984557"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900" b="1" dirty="0">
                  <a:solidFill>
                    <a:schemeClr val="tx1"/>
                  </a:solidFill>
                  <a:latin typeface="+mj-lt"/>
                </a:rPr>
                <a:t>AP2</a:t>
              </a:r>
            </a:p>
          </p:txBody>
        </p:sp>
        <p:sp>
          <p:nvSpPr>
            <p:cNvPr id="88" name="Isosceles Triangle 87"/>
            <p:cNvSpPr/>
            <p:nvPr/>
          </p:nvSpPr>
          <p:spPr>
            <a:xfrm flipV="1">
              <a:off x="2948150" y="798195"/>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89" name="Shape 88"/>
            <p:cNvCxnSpPr>
              <a:endCxn id="88" idx="0"/>
            </p:cNvCxnSpPr>
            <p:nvPr/>
          </p:nvCxnSpPr>
          <p:spPr>
            <a:xfrm flipV="1">
              <a:off x="2904007" y="963335"/>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1" name="Group 51"/>
          <p:cNvGrpSpPr>
            <a:grpSpLocks noChangeAspect="1"/>
          </p:cNvGrpSpPr>
          <p:nvPr/>
        </p:nvGrpSpPr>
        <p:grpSpPr>
          <a:xfrm rot="7341510">
            <a:off x="2717213" y="2720716"/>
            <a:ext cx="1394769" cy="1369483"/>
            <a:chOff x="2514601" y="4343400"/>
            <a:chExt cx="1905000" cy="1828800"/>
          </a:xfrm>
        </p:grpSpPr>
        <p:sp>
          <p:nvSpPr>
            <p:cNvPr id="91" name="Arc 90"/>
            <p:cNvSpPr/>
            <p:nvPr/>
          </p:nvSpPr>
          <p:spPr>
            <a:xfrm>
              <a:off x="2743203" y="5029200"/>
              <a:ext cx="914399" cy="952500"/>
            </a:xfrm>
            <a:prstGeom prst="arc">
              <a:avLst>
                <a:gd name="adj1" fmla="val 16200000"/>
                <a:gd name="adj2" fmla="val 20412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92" name="Arc 91"/>
            <p:cNvSpPr/>
            <p:nvPr/>
          </p:nvSpPr>
          <p:spPr>
            <a:xfrm>
              <a:off x="2514601" y="4572000"/>
              <a:ext cx="1600199" cy="1597648"/>
            </a:xfrm>
            <a:prstGeom prst="arc">
              <a:avLst>
                <a:gd name="adj1" fmla="val 16200000"/>
                <a:gd name="adj2" fmla="val 204274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93" name="Arc 92"/>
            <p:cNvSpPr/>
            <p:nvPr/>
          </p:nvSpPr>
          <p:spPr>
            <a:xfrm>
              <a:off x="2590801" y="4800601"/>
              <a:ext cx="1295399" cy="1219200"/>
            </a:xfrm>
            <a:prstGeom prst="arc">
              <a:avLst>
                <a:gd name="adj1" fmla="val 16200000"/>
                <a:gd name="adj2" fmla="val 206697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94" name="Arc 93"/>
            <p:cNvSpPr/>
            <p:nvPr/>
          </p:nvSpPr>
          <p:spPr>
            <a:xfrm>
              <a:off x="2514601" y="4343400"/>
              <a:ext cx="1905000" cy="1828800"/>
            </a:xfrm>
            <a:prstGeom prst="arc">
              <a:avLst>
                <a:gd name="adj1" fmla="val 15742316"/>
                <a:gd name="adj2" fmla="val 2050046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sp>
        <p:nvSpPr>
          <p:cNvPr id="95" name="TextBox 94"/>
          <p:cNvSpPr txBox="1"/>
          <p:nvPr/>
        </p:nvSpPr>
        <p:spPr>
          <a:xfrm>
            <a:off x="4454931" y="5133572"/>
            <a:ext cx="1341588" cy="538607"/>
          </a:xfrm>
          <a:prstGeom prst="rect">
            <a:avLst/>
          </a:prstGeom>
          <a:noFill/>
        </p:spPr>
        <p:txBody>
          <a:bodyPr wrap="square" lIns="91439" tIns="45719" rIns="91439" bIns="45719" rtlCol="0">
            <a:spAutoFit/>
          </a:bodyPr>
          <a:lstStyle/>
          <a:p>
            <a:r>
              <a:rPr lang="en-US" sz="2900" b="1" dirty="0">
                <a:latin typeface="+mj-lt"/>
              </a:rPr>
              <a:t>User 3</a:t>
            </a:r>
          </a:p>
        </p:txBody>
      </p:sp>
      <p:grpSp>
        <p:nvGrpSpPr>
          <p:cNvPr id="12" name="Group 264"/>
          <p:cNvGrpSpPr/>
          <p:nvPr/>
        </p:nvGrpSpPr>
        <p:grpSpPr>
          <a:xfrm>
            <a:off x="4767819" y="4219398"/>
            <a:ext cx="838200" cy="887883"/>
            <a:chOff x="1066800" y="3568659"/>
            <a:chExt cx="838200" cy="887883"/>
          </a:xfrm>
        </p:grpSpPr>
        <p:sp>
          <p:nvSpPr>
            <p:cNvPr id="97" name="Isosceles Triangle 96"/>
            <p:cNvSpPr/>
            <p:nvPr/>
          </p:nvSpPr>
          <p:spPr>
            <a:xfrm flipV="1">
              <a:off x="1371600" y="3568659"/>
              <a:ext cx="220191" cy="165141"/>
            </a:xfrm>
            <a:prstGeom prst="triangle">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066800" y="3949659"/>
              <a:ext cx="838200" cy="506883"/>
            </a:xfrm>
            <a:prstGeom prst="rect">
              <a:avLst/>
            </a:prstGeom>
            <a:solidFill>
              <a:schemeClr val="bg1">
                <a:lumMod val="6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0"/>
              <a:endCxn id="97" idx="0"/>
            </p:cNvCxnSpPr>
            <p:nvPr/>
          </p:nvCxnSpPr>
          <p:spPr>
            <a:xfrm rot="16200000" flipV="1">
              <a:off x="1375869" y="3839628"/>
              <a:ext cx="215859" cy="420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206"/>
          <p:cNvGrpSpPr/>
          <p:nvPr/>
        </p:nvGrpSpPr>
        <p:grpSpPr>
          <a:xfrm>
            <a:off x="4023361" y="2295577"/>
            <a:ext cx="1248891" cy="1211401"/>
            <a:chOff x="1919450" y="609600"/>
            <a:chExt cx="1248891" cy="1211401"/>
          </a:xfrm>
        </p:grpSpPr>
        <p:cxnSp>
          <p:nvCxnSpPr>
            <p:cNvPr id="101" name="Straight Connector 100"/>
            <p:cNvCxnSpPr/>
            <p:nvPr/>
          </p:nvCxnSpPr>
          <p:spPr>
            <a:xfrm rot="5400000" flipH="1" flipV="1">
              <a:off x="204899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1919450" y="1135201"/>
              <a:ext cx="984557"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900" b="1" dirty="0">
                  <a:solidFill>
                    <a:schemeClr val="tx1"/>
                  </a:solidFill>
                  <a:latin typeface="+mj-lt"/>
                </a:rPr>
                <a:t>AP3</a:t>
              </a:r>
            </a:p>
          </p:txBody>
        </p:sp>
        <p:sp>
          <p:nvSpPr>
            <p:cNvPr id="103" name="Isosceles Triangle 102"/>
            <p:cNvSpPr/>
            <p:nvPr/>
          </p:nvSpPr>
          <p:spPr>
            <a:xfrm flipV="1">
              <a:off x="2948150" y="815340"/>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04" name="Shape 103"/>
            <p:cNvCxnSpPr>
              <a:endCxn id="103" idx="0"/>
            </p:cNvCxnSpPr>
            <p:nvPr/>
          </p:nvCxnSpPr>
          <p:spPr>
            <a:xfrm flipV="1">
              <a:off x="2904007" y="980480"/>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6" name="Group 51"/>
          <p:cNvGrpSpPr>
            <a:grpSpLocks noChangeAspect="1"/>
          </p:cNvGrpSpPr>
          <p:nvPr/>
        </p:nvGrpSpPr>
        <p:grpSpPr>
          <a:xfrm rot="7341510">
            <a:off x="4403788" y="2703571"/>
            <a:ext cx="1394769" cy="1369483"/>
            <a:chOff x="2514601" y="4343400"/>
            <a:chExt cx="1905000" cy="1828800"/>
          </a:xfrm>
        </p:grpSpPr>
        <p:sp>
          <p:nvSpPr>
            <p:cNvPr id="106" name="Arc 105"/>
            <p:cNvSpPr/>
            <p:nvPr/>
          </p:nvSpPr>
          <p:spPr>
            <a:xfrm>
              <a:off x="2743203" y="5029200"/>
              <a:ext cx="914399" cy="952500"/>
            </a:xfrm>
            <a:prstGeom prst="arc">
              <a:avLst>
                <a:gd name="adj1" fmla="val 16200000"/>
                <a:gd name="adj2" fmla="val 20412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07" name="Arc 106"/>
            <p:cNvSpPr/>
            <p:nvPr/>
          </p:nvSpPr>
          <p:spPr>
            <a:xfrm>
              <a:off x="2514601" y="4572000"/>
              <a:ext cx="1600199" cy="1597648"/>
            </a:xfrm>
            <a:prstGeom prst="arc">
              <a:avLst>
                <a:gd name="adj1" fmla="val 16200000"/>
                <a:gd name="adj2" fmla="val 204274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08" name="Arc 107"/>
            <p:cNvSpPr/>
            <p:nvPr/>
          </p:nvSpPr>
          <p:spPr>
            <a:xfrm>
              <a:off x="2590801" y="4800601"/>
              <a:ext cx="1295399" cy="1219200"/>
            </a:xfrm>
            <a:prstGeom prst="arc">
              <a:avLst>
                <a:gd name="adj1" fmla="val 16200000"/>
                <a:gd name="adj2" fmla="val 206697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09" name="Arc 108"/>
            <p:cNvSpPr/>
            <p:nvPr/>
          </p:nvSpPr>
          <p:spPr>
            <a:xfrm>
              <a:off x="2514601" y="4343400"/>
              <a:ext cx="1905000" cy="1828800"/>
            </a:xfrm>
            <a:prstGeom prst="arc">
              <a:avLst>
                <a:gd name="adj1" fmla="val 15742316"/>
                <a:gd name="adj2" fmla="val 2050046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sp>
        <p:nvSpPr>
          <p:cNvPr id="110" name="TextBox 109"/>
          <p:cNvSpPr txBox="1"/>
          <p:nvPr/>
        </p:nvSpPr>
        <p:spPr>
          <a:xfrm>
            <a:off x="7597602" y="5133572"/>
            <a:ext cx="1546398" cy="535530"/>
          </a:xfrm>
          <a:prstGeom prst="rect">
            <a:avLst/>
          </a:prstGeom>
          <a:noFill/>
        </p:spPr>
        <p:txBody>
          <a:bodyPr wrap="square" lIns="91439" tIns="45719" rIns="91439" bIns="45719" rtlCol="0">
            <a:spAutoFit/>
          </a:bodyPr>
          <a:lstStyle/>
          <a:p>
            <a:r>
              <a:rPr lang="en-US" sz="2900" b="1" dirty="0">
                <a:latin typeface="+mj-lt"/>
              </a:rPr>
              <a:t>User 10</a:t>
            </a:r>
          </a:p>
        </p:txBody>
      </p:sp>
      <p:grpSp>
        <p:nvGrpSpPr>
          <p:cNvPr id="21" name="Group 264"/>
          <p:cNvGrpSpPr/>
          <p:nvPr/>
        </p:nvGrpSpPr>
        <p:grpSpPr>
          <a:xfrm>
            <a:off x="7744684" y="4219398"/>
            <a:ext cx="838200" cy="887883"/>
            <a:chOff x="1066800" y="3568659"/>
            <a:chExt cx="838200" cy="887883"/>
          </a:xfrm>
        </p:grpSpPr>
        <p:sp>
          <p:nvSpPr>
            <p:cNvPr id="112" name="Isosceles Triangle 111"/>
            <p:cNvSpPr/>
            <p:nvPr/>
          </p:nvSpPr>
          <p:spPr>
            <a:xfrm flipV="1">
              <a:off x="1371600" y="3568659"/>
              <a:ext cx="220191" cy="165141"/>
            </a:xfrm>
            <a:prstGeom prst="triangle">
              <a:avLst/>
            </a:prstGeom>
            <a:solidFill>
              <a:schemeClr val="bg1">
                <a:lumMod val="6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066800" y="3949659"/>
              <a:ext cx="838200" cy="506883"/>
            </a:xfrm>
            <a:prstGeom prst="rect">
              <a:avLst/>
            </a:prstGeom>
            <a:solidFill>
              <a:schemeClr val="bg1">
                <a:lumMod val="6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113" idx="0"/>
              <a:endCxn id="112" idx="0"/>
            </p:cNvCxnSpPr>
            <p:nvPr/>
          </p:nvCxnSpPr>
          <p:spPr>
            <a:xfrm rot="16200000" flipV="1">
              <a:off x="1375869" y="3839628"/>
              <a:ext cx="215859" cy="420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06"/>
          <p:cNvGrpSpPr/>
          <p:nvPr/>
        </p:nvGrpSpPr>
        <p:grpSpPr>
          <a:xfrm>
            <a:off x="6766560" y="2295577"/>
            <a:ext cx="1482556" cy="1211401"/>
            <a:chOff x="1919450" y="609600"/>
            <a:chExt cx="1248890" cy="1211401"/>
          </a:xfrm>
        </p:grpSpPr>
        <p:cxnSp>
          <p:nvCxnSpPr>
            <p:cNvPr id="116" name="Straight Connector 115"/>
            <p:cNvCxnSpPr/>
            <p:nvPr/>
          </p:nvCxnSpPr>
          <p:spPr>
            <a:xfrm rot="5400000" flipH="1" flipV="1">
              <a:off x="1967907"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ounded Rectangle 116"/>
            <p:cNvSpPr/>
            <p:nvPr/>
          </p:nvSpPr>
          <p:spPr>
            <a:xfrm>
              <a:off x="1919450" y="1135201"/>
              <a:ext cx="984557"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900" b="1" dirty="0">
                  <a:solidFill>
                    <a:schemeClr val="tx1"/>
                  </a:solidFill>
                  <a:latin typeface="+mj-lt"/>
                </a:rPr>
                <a:t>AP10</a:t>
              </a:r>
            </a:p>
          </p:txBody>
        </p:sp>
        <p:sp>
          <p:nvSpPr>
            <p:cNvPr id="118" name="Isosceles Triangle 117"/>
            <p:cNvSpPr/>
            <p:nvPr/>
          </p:nvSpPr>
          <p:spPr>
            <a:xfrm flipV="1">
              <a:off x="2948149" y="815340"/>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9" name="Shape 118"/>
            <p:cNvCxnSpPr>
              <a:endCxn id="118" idx="0"/>
            </p:cNvCxnSpPr>
            <p:nvPr/>
          </p:nvCxnSpPr>
          <p:spPr>
            <a:xfrm flipV="1">
              <a:off x="2904006" y="980480"/>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23" name="Group 51"/>
          <p:cNvGrpSpPr>
            <a:grpSpLocks noChangeAspect="1"/>
          </p:cNvGrpSpPr>
          <p:nvPr/>
        </p:nvGrpSpPr>
        <p:grpSpPr>
          <a:xfrm rot="7341510">
            <a:off x="7380653" y="2703571"/>
            <a:ext cx="1394769" cy="1369483"/>
            <a:chOff x="2514601" y="4343400"/>
            <a:chExt cx="1905000" cy="1828800"/>
          </a:xfrm>
        </p:grpSpPr>
        <p:sp>
          <p:nvSpPr>
            <p:cNvPr id="121" name="Arc 120"/>
            <p:cNvSpPr/>
            <p:nvPr/>
          </p:nvSpPr>
          <p:spPr>
            <a:xfrm>
              <a:off x="2743203" y="5029200"/>
              <a:ext cx="914399" cy="952500"/>
            </a:xfrm>
            <a:prstGeom prst="arc">
              <a:avLst>
                <a:gd name="adj1" fmla="val 16200000"/>
                <a:gd name="adj2" fmla="val 20412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22" name="Arc 121"/>
            <p:cNvSpPr/>
            <p:nvPr/>
          </p:nvSpPr>
          <p:spPr>
            <a:xfrm>
              <a:off x="2514601" y="4572000"/>
              <a:ext cx="1600199" cy="1597648"/>
            </a:xfrm>
            <a:prstGeom prst="arc">
              <a:avLst>
                <a:gd name="adj1" fmla="val 16200000"/>
                <a:gd name="adj2" fmla="val 204274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23" name="Arc 122"/>
            <p:cNvSpPr/>
            <p:nvPr/>
          </p:nvSpPr>
          <p:spPr>
            <a:xfrm>
              <a:off x="2590801" y="4800601"/>
              <a:ext cx="1295399" cy="1219200"/>
            </a:xfrm>
            <a:prstGeom prst="arc">
              <a:avLst>
                <a:gd name="adj1" fmla="val 16200000"/>
                <a:gd name="adj2" fmla="val 206697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124" name="Arc 123"/>
            <p:cNvSpPr/>
            <p:nvPr/>
          </p:nvSpPr>
          <p:spPr>
            <a:xfrm>
              <a:off x="2514601" y="4343400"/>
              <a:ext cx="1905000" cy="1828800"/>
            </a:xfrm>
            <a:prstGeom prst="arc">
              <a:avLst>
                <a:gd name="adj1" fmla="val 15742316"/>
                <a:gd name="adj2" fmla="val 2050046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sp>
        <p:nvSpPr>
          <p:cNvPr id="126" name="Content Placeholder 8"/>
          <p:cNvSpPr txBox="1">
            <a:spLocks/>
          </p:cNvSpPr>
          <p:nvPr/>
        </p:nvSpPr>
        <p:spPr>
          <a:xfrm>
            <a:off x="6080760" y="2766113"/>
            <a:ext cx="685800" cy="548640"/>
          </a:xfrm>
          <a:prstGeom prst="rect">
            <a:avLst/>
          </a:prstGeom>
        </p:spPr>
        <p:txBody>
          <a:bodyPr vert="horz" lIns="91436" tIns="45716" rIns="91436" bIns="45716" rtlCol="0">
            <a:noAutofit/>
          </a:bodyPr>
          <a:lstStyle/>
          <a:p>
            <a:pPr marL="0" lvl="8" indent="22860" defTabSz="914355">
              <a:spcBef>
                <a:spcPct val="20000"/>
              </a:spcBef>
              <a:defRPr/>
            </a:pPr>
            <a:r>
              <a:rPr lang="en-US" sz="5900" dirty="0">
                <a:latin typeface="Comic Sans MS" pitchFamily="66" charset="0"/>
              </a:rPr>
              <a:t>…</a:t>
            </a:r>
            <a:endParaRPr lang="en-US" sz="4300" dirty="0"/>
          </a:p>
        </p:txBody>
      </p:sp>
      <p:sp>
        <p:nvSpPr>
          <p:cNvPr id="127" name="Content Placeholder 8"/>
          <p:cNvSpPr txBox="1">
            <a:spLocks/>
          </p:cNvSpPr>
          <p:nvPr/>
        </p:nvSpPr>
        <p:spPr>
          <a:xfrm>
            <a:off x="6217920" y="4448176"/>
            <a:ext cx="685800" cy="548640"/>
          </a:xfrm>
          <a:prstGeom prst="rect">
            <a:avLst/>
          </a:prstGeom>
        </p:spPr>
        <p:txBody>
          <a:bodyPr vert="horz" lIns="91436" tIns="45716" rIns="91436" bIns="45716" rtlCol="0">
            <a:noAutofit/>
          </a:bodyPr>
          <a:lstStyle/>
          <a:p>
            <a:pPr marL="0" lvl="8" indent="22860" defTabSz="914355">
              <a:spcBef>
                <a:spcPct val="20000"/>
              </a:spcBef>
              <a:defRPr/>
            </a:pPr>
            <a:r>
              <a:rPr lang="en-US" sz="5900" dirty="0">
                <a:latin typeface="Comic Sans MS" pitchFamily="66" charset="0"/>
              </a:rPr>
              <a:t>…</a:t>
            </a:r>
            <a:endParaRPr lang="en-US" sz="4300" dirty="0"/>
          </a:p>
        </p:txBody>
      </p:sp>
      <p:sp>
        <p:nvSpPr>
          <p:cNvPr id="128" name="Content Placeholder 2"/>
          <p:cNvSpPr>
            <a:spLocks noGrp="1"/>
          </p:cNvSpPr>
          <p:nvPr>
            <p:ph idx="1"/>
          </p:nvPr>
        </p:nvSpPr>
        <p:spPr>
          <a:xfrm>
            <a:off x="228600" y="822961"/>
            <a:ext cx="8732520" cy="685482"/>
          </a:xfrm>
        </p:spPr>
        <p:txBody>
          <a:bodyPr>
            <a:noAutofit/>
          </a:bodyPr>
          <a:lstStyle/>
          <a:p>
            <a:pPr algn="ctr">
              <a:buNone/>
            </a:pPr>
            <a:r>
              <a:rPr lang="en-US" sz="2700" dirty="0"/>
              <a:t>Distributed protocol for APs to act as a huge MIMO transmitter with sum of antennas</a:t>
            </a:r>
          </a:p>
        </p:txBody>
      </p:sp>
      <p:sp>
        <p:nvSpPr>
          <p:cNvPr id="129" name="Content Placeholder 2"/>
          <p:cNvSpPr txBox="1">
            <a:spLocks/>
          </p:cNvSpPr>
          <p:nvPr/>
        </p:nvSpPr>
        <p:spPr>
          <a:xfrm>
            <a:off x="68580" y="5898198"/>
            <a:ext cx="8892540" cy="685482"/>
          </a:xfrm>
          <a:prstGeom prst="rect">
            <a:avLst/>
          </a:prstGeom>
        </p:spPr>
        <p:txBody>
          <a:bodyPr vert="horz" lIns="91436" tIns="45716" rIns="91436" bIns="45716" rtlCol="0">
            <a:normAutofit/>
          </a:bodyPr>
          <a:lstStyle/>
          <a:p>
            <a:pPr marL="342883" indent="-342883" algn="ctr" defTabSz="914355">
              <a:spcBef>
                <a:spcPct val="20000"/>
              </a:spcBef>
              <a:defRPr/>
            </a:pPr>
            <a:r>
              <a:rPr lang="en-US" sz="3100" b="1" dirty="0">
                <a:solidFill>
                  <a:srgbClr val="FF0000"/>
                </a:solidFill>
                <a:sym typeface="Wingdings" pitchFamily="2" charset="2"/>
              </a:rPr>
              <a:t>10 APs  1</a:t>
            </a:r>
            <a:r>
              <a:rPr lang="en-US" sz="3100" b="1" dirty="0">
                <a:solidFill>
                  <a:srgbClr val="FF0000"/>
                </a:solidFill>
              </a:rPr>
              <a:t>0x higher throughput</a:t>
            </a:r>
          </a:p>
        </p:txBody>
      </p:sp>
      <p:grpSp>
        <p:nvGrpSpPr>
          <p:cNvPr id="24" name="Group 51"/>
          <p:cNvGrpSpPr>
            <a:grpSpLocks noChangeAspect="1"/>
          </p:cNvGrpSpPr>
          <p:nvPr/>
        </p:nvGrpSpPr>
        <p:grpSpPr>
          <a:xfrm rot="7341510">
            <a:off x="1053289" y="2726610"/>
            <a:ext cx="1394769" cy="1369483"/>
            <a:chOff x="2514601" y="4343400"/>
            <a:chExt cx="1905000" cy="1828800"/>
          </a:xfrm>
        </p:grpSpPr>
        <p:sp>
          <p:nvSpPr>
            <p:cNvPr id="32" name="Arc 31"/>
            <p:cNvSpPr/>
            <p:nvPr/>
          </p:nvSpPr>
          <p:spPr>
            <a:xfrm>
              <a:off x="2743203" y="5029200"/>
              <a:ext cx="914399" cy="952500"/>
            </a:xfrm>
            <a:prstGeom prst="arc">
              <a:avLst>
                <a:gd name="adj1" fmla="val 16200000"/>
                <a:gd name="adj2" fmla="val 204124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33" name="Arc 32"/>
            <p:cNvSpPr/>
            <p:nvPr/>
          </p:nvSpPr>
          <p:spPr>
            <a:xfrm>
              <a:off x="2514601" y="4572000"/>
              <a:ext cx="1600199" cy="1597648"/>
            </a:xfrm>
            <a:prstGeom prst="arc">
              <a:avLst>
                <a:gd name="adj1" fmla="val 16200000"/>
                <a:gd name="adj2" fmla="val 2042743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34" name="Arc 33"/>
            <p:cNvSpPr/>
            <p:nvPr/>
          </p:nvSpPr>
          <p:spPr>
            <a:xfrm>
              <a:off x="2590801" y="4800601"/>
              <a:ext cx="1295399" cy="1219200"/>
            </a:xfrm>
            <a:prstGeom prst="arc">
              <a:avLst>
                <a:gd name="adj1" fmla="val 16200000"/>
                <a:gd name="adj2" fmla="val 2066971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sp>
          <p:nvSpPr>
            <p:cNvPr id="35" name="Arc 34"/>
            <p:cNvSpPr/>
            <p:nvPr/>
          </p:nvSpPr>
          <p:spPr>
            <a:xfrm>
              <a:off x="2514601" y="4343400"/>
              <a:ext cx="1905000" cy="1828800"/>
            </a:xfrm>
            <a:prstGeom prst="arc">
              <a:avLst>
                <a:gd name="adj1" fmla="val 15742316"/>
                <a:gd name="adj2" fmla="val 2050046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endParaRPr>
            </a:p>
          </p:txBody>
        </p:sp>
      </p:grpSp>
      <p:sp>
        <p:nvSpPr>
          <p:cNvPr id="73" name="Title 1"/>
          <p:cNvSpPr txBox="1">
            <a:spLocks/>
          </p:cNvSpPr>
          <p:nvPr/>
        </p:nvSpPr>
        <p:spPr>
          <a:xfrm>
            <a:off x="0" y="22860"/>
            <a:ext cx="9144000" cy="868680"/>
          </a:xfrm>
          <a:prstGeom prst="rect">
            <a:avLst/>
          </a:prstGeom>
        </p:spPr>
        <p:txBody>
          <a:bodyPr vert="horz" lIns="91439" tIns="45719" rIns="91439" bIns="457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0070C0"/>
                </a:solidFill>
              </a:rPr>
              <a:t>MegaMIMO</a:t>
            </a:r>
            <a:r>
              <a:rPr lang="en-US" b="1" dirty="0" smtClean="0">
                <a:solidFill>
                  <a:srgbClr val="0070C0"/>
                </a:solidFill>
              </a:rPr>
              <a:t> = Distributed MIMO</a:t>
            </a:r>
            <a:endParaRPr lang="en-US" b="1" dirty="0">
              <a:solidFill>
                <a:srgbClr val="0070C0"/>
              </a:solidFill>
            </a:endParaRPr>
          </a:p>
        </p:txBody>
      </p:sp>
      <p:sp>
        <p:nvSpPr>
          <p:cNvPr id="70" name="Rounded Rectangle 69"/>
          <p:cNvSpPr/>
          <p:nvPr/>
        </p:nvSpPr>
        <p:spPr>
          <a:xfrm>
            <a:off x="594360" y="2775637"/>
            <a:ext cx="7749540" cy="822960"/>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en-US"/>
          </a:p>
        </p:txBody>
      </p:sp>
    </p:spTree>
    <p:custDataLst>
      <p:tags r:id="rId1"/>
    </p:custDataLst>
    <p:extLst>
      <p:ext uri="{BB962C8B-B14F-4D97-AF65-F5344CB8AC3E}">
        <p14:creationId xmlns:p14="http://schemas.microsoft.com/office/powerpoint/2010/main" val="126192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30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30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30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300"/>
                                  </p:stCondLst>
                                  <p:childTnLst>
                                    <p:set>
                                      <p:cBhvr>
                                        <p:cTn id="30" dur="1" fill="hold">
                                          <p:stCondLst>
                                            <p:cond delay="0"/>
                                          </p:stCondLst>
                                        </p:cTn>
                                        <p:tgtEl>
                                          <p:spTgt spid="71"/>
                                        </p:tgtEl>
                                        <p:attrNameLst>
                                          <p:attrName>style.visibility</p:attrName>
                                        </p:attrNameLst>
                                      </p:cBhvr>
                                      <p:to>
                                        <p:strVal val="visible"/>
                                      </p:to>
                                    </p:set>
                                  </p:childTnLst>
                                </p:cTn>
                              </p:par>
                            </p:childTnLst>
                          </p:cTn>
                        </p:par>
                        <p:par>
                          <p:cTn id="31" fill="hold">
                            <p:stCondLst>
                              <p:cond delay="300"/>
                            </p:stCondLst>
                            <p:childTnLst>
                              <p:par>
                                <p:cTn id="32" presetID="1" presetClass="entr" presetSubtype="0" fill="hold" nodeType="afterEffect">
                                  <p:stCondLst>
                                    <p:cond delay="30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nodeType="withEffect">
                                  <p:stCondLst>
                                    <p:cond delay="30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30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grpId="0" nodeType="withEffect">
                                  <p:stCondLst>
                                    <p:cond delay="300"/>
                                  </p:stCondLst>
                                  <p:childTnLst>
                                    <p:set>
                                      <p:cBhvr>
                                        <p:cTn id="39" dur="1" fill="hold">
                                          <p:stCondLst>
                                            <p:cond delay="0"/>
                                          </p:stCondLst>
                                        </p:cTn>
                                        <p:tgtEl>
                                          <p:spTgt spid="95"/>
                                        </p:tgtEl>
                                        <p:attrNameLst>
                                          <p:attrName>style.visibility</p:attrName>
                                        </p:attrNameLst>
                                      </p:cBhvr>
                                      <p:to>
                                        <p:strVal val="visible"/>
                                      </p:to>
                                    </p:set>
                                  </p:childTnLst>
                                </p:cTn>
                              </p:par>
                            </p:childTnLst>
                          </p:cTn>
                        </p:par>
                        <p:par>
                          <p:cTn id="40" fill="hold">
                            <p:stCondLst>
                              <p:cond delay="600"/>
                            </p:stCondLst>
                            <p:childTnLst>
                              <p:par>
                                <p:cTn id="41" presetID="1" presetClass="entr" presetSubtype="0" fill="hold" nodeType="afterEffect">
                                  <p:stCondLst>
                                    <p:cond delay="30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30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30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300"/>
                                  </p:stCondLst>
                                  <p:childTnLst>
                                    <p:set>
                                      <p:cBhvr>
                                        <p:cTn id="48" dur="1" fill="hold">
                                          <p:stCondLst>
                                            <p:cond delay="0"/>
                                          </p:stCondLst>
                                        </p:cTn>
                                        <p:tgtEl>
                                          <p:spTgt spid="1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71" grpId="0"/>
      <p:bldP spid="95" grpId="0"/>
      <p:bldP spid="110" grpId="0"/>
      <p:bldP spid="126" grpId="0"/>
      <p:bldP spid="127" grpId="0"/>
      <p:bldP spid="128" grpId="0" build="p"/>
      <p:bldP spid="129" grpId="0" build="p"/>
      <p:bldP spid="7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b="1" dirty="0" smtClean="0">
                <a:solidFill>
                  <a:srgbClr val="0070C0"/>
                </a:solidFill>
              </a:rPr>
              <a:t>Diving Into The Details</a:t>
            </a:r>
            <a:endParaRPr lang="en-US" b="1" dirty="0">
              <a:solidFill>
                <a:srgbClr val="0070C0"/>
              </a:solidFill>
            </a:endParaRPr>
          </a:p>
        </p:txBody>
      </p:sp>
    </p:spTree>
    <p:extLst>
      <p:ext uri="{BB962C8B-B14F-4D97-AF65-F5344CB8AC3E}">
        <p14:creationId xmlns:p14="http://schemas.microsoft.com/office/powerpoint/2010/main" val="67814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981200" y="990600"/>
            <a:ext cx="4876800" cy="2478743"/>
            <a:chOff x="1981200" y="799708"/>
            <a:chExt cx="4876800" cy="3010291"/>
          </a:xfrm>
        </p:grpSpPr>
        <p:grpSp>
          <p:nvGrpSpPr>
            <p:cNvPr id="9" name="Group 206"/>
            <p:cNvGrpSpPr/>
            <p:nvPr/>
          </p:nvGrpSpPr>
          <p:grpSpPr>
            <a:xfrm>
              <a:off x="5750089" y="839874"/>
              <a:ext cx="955512" cy="868501"/>
              <a:chOff x="1816590" y="609600"/>
              <a:chExt cx="1351751" cy="1211401"/>
            </a:xfrm>
          </p:grpSpPr>
          <p:cxnSp>
            <p:nvCxnSpPr>
              <p:cNvPr id="10" name="Straight Connector 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12" name="Isosceles Triangle 1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3" name="Shape 49"/>
              <p:cNvCxnSpPr>
                <a:stCxn id="11" idx="3"/>
                <a:endCxn id="1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6"/>
            <p:cNvGrpSpPr/>
            <p:nvPr/>
          </p:nvGrpSpPr>
          <p:grpSpPr>
            <a:xfrm>
              <a:off x="2209800" y="836180"/>
              <a:ext cx="955512" cy="868501"/>
              <a:chOff x="1816590" y="609600"/>
              <a:chExt cx="1351751" cy="1211401"/>
            </a:xfrm>
          </p:grpSpPr>
          <p:cxnSp>
            <p:nvCxnSpPr>
              <p:cNvPr id="22" name="Straight Connector 21"/>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24" name="Isosceles Triangle 23"/>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25" name="Shape 49"/>
              <p:cNvCxnSpPr>
                <a:stCxn id="23" idx="3"/>
                <a:endCxn id="24"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8" name="Group 206"/>
            <p:cNvGrpSpPr/>
            <p:nvPr/>
          </p:nvGrpSpPr>
          <p:grpSpPr>
            <a:xfrm>
              <a:off x="2209800" y="3219987"/>
              <a:ext cx="955512" cy="590012"/>
              <a:chOff x="1816590" y="998041"/>
              <a:chExt cx="1351751" cy="822960"/>
            </a:xfrm>
          </p:grpSpPr>
          <p:sp>
            <p:nvSpPr>
              <p:cNvPr id="30" name="Rounded Rectangle 29"/>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31" name="Isosceles Triangle 30"/>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32" name="Shape 49"/>
              <p:cNvCxnSpPr>
                <a:stCxn id="30" idx="3"/>
                <a:endCxn id="31"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206"/>
            <p:cNvGrpSpPr/>
            <p:nvPr/>
          </p:nvGrpSpPr>
          <p:grpSpPr>
            <a:xfrm>
              <a:off x="5826288" y="3219254"/>
              <a:ext cx="955512" cy="590012"/>
              <a:chOff x="1816590" y="998041"/>
              <a:chExt cx="1351751" cy="822960"/>
            </a:xfrm>
          </p:grpSpPr>
          <p:sp>
            <p:nvSpPr>
              <p:cNvPr id="38" name="Rounded Rectangle 37"/>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39" name="Isosceles Triangle 38"/>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0" name="Shape 49"/>
              <p:cNvCxnSpPr>
                <a:stCxn id="38" idx="3"/>
                <a:endCxn id="39"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TextBox 43"/>
          <p:cNvSpPr txBox="1"/>
          <p:nvPr/>
        </p:nvSpPr>
        <p:spPr>
          <a:xfrm>
            <a:off x="533400" y="2553092"/>
            <a:ext cx="1724575" cy="584775"/>
          </a:xfrm>
          <a:prstGeom prst="rect">
            <a:avLst/>
          </a:prstGeom>
          <a:noFill/>
        </p:spPr>
        <p:txBody>
          <a:bodyPr wrap="none" rtlCol="0">
            <a:spAutoFit/>
          </a:bodyPr>
          <a:lstStyle/>
          <a:p>
            <a:r>
              <a:rPr lang="en-US" sz="3200" dirty="0" smtClean="0">
                <a:solidFill>
                  <a:schemeClr val="bg1">
                    <a:lumMod val="50000"/>
                  </a:schemeClr>
                </a:solidFill>
              </a:rPr>
              <a:t>Wants </a:t>
            </a:r>
            <a:r>
              <a:rPr lang="en-US" sz="3200" dirty="0" smtClean="0">
                <a:solidFill>
                  <a:schemeClr val="bg1">
                    <a:lumMod val="50000"/>
                  </a:schemeClr>
                </a:solidFill>
                <a:latin typeface="Palatino Linotype" pitchFamily="18" charset="0"/>
              </a:rPr>
              <a:t>x</a:t>
            </a:r>
            <a:r>
              <a:rPr lang="en-US" sz="3200" b="1" baseline="-25000" dirty="0" smtClean="0">
                <a:solidFill>
                  <a:schemeClr val="bg1">
                    <a:lumMod val="50000"/>
                  </a:schemeClr>
                </a:solidFill>
                <a:latin typeface="Palatino Linotype" pitchFamily="18" charset="0"/>
              </a:rPr>
              <a:t>1</a:t>
            </a:r>
            <a:endParaRPr lang="en-US" sz="3200" b="1" baseline="-25000" dirty="0">
              <a:solidFill>
                <a:schemeClr val="bg1">
                  <a:lumMod val="50000"/>
                </a:schemeClr>
              </a:solidFill>
            </a:endParaRPr>
          </a:p>
        </p:txBody>
      </p:sp>
      <p:sp>
        <p:nvSpPr>
          <p:cNvPr id="47" name="TextBox 46"/>
          <p:cNvSpPr txBox="1"/>
          <p:nvPr/>
        </p:nvSpPr>
        <p:spPr>
          <a:xfrm>
            <a:off x="184334" y="2958917"/>
            <a:ext cx="2101666" cy="584775"/>
          </a:xfrm>
          <a:prstGeom prst="rect">
            <a:avLst/>
          </a:prstGeom>
          <a:noFill/>
        </p:spPr>
        <p:txBody>
          <a:bodyPr wrap="none" rtlCol="0">
            <a:spAutoFit/>
          </a:bodyPr>
          <a:lstStyle/>
          <a:p>
            <a:r>
              <a:rPr lang="en-US" sz="3200" dirty="0" smtClean="0"/>
              <a:t>Receives </a:t>
            </a:r>
            <a:r>
              <a:rPr lang="en-US" sz="3200" dirty="0">
                <a:latin typeface="Palatino Linotype" pitchFamily="18" charset="0"/>
              </a:rPr>
              <a:t>y</a:t>
            </a:r>
            <a:r>
              <a:rPr lang="en-US" sz="3200" b="1" baseline="-25000" dirty="0">
                <a:latin typeface="Palatino Linotype" pitchFamily="18" charset="0"/>
              </a:rPr>
              <a:t>1</a:t>
            </a:r>
            <a:endParaRPr lang="en-US" sz="3200" b="1" baseline="-25000" dirty="0"/>
          </a:p>
        </p:txBody>
      </p:sp>
      <p:sp>
        <p:nvSpPr>
          <p:cNvPr id="50" name="TextBox 49"/>
          <p:cNvSpPr txBox="1"/>
          <p:nvPr/>
        </p:nvSpPr>
        <p:spPr>
          <a:xfrm>
            <a:off x="2819400" y="3606225"/>
            <a:ext cx="3579826"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d</a:t>
            </a:r>
            <a:r>
              <a:rPr lang="en-US" sz="3200" b="1" baseline="-25000" dirty="0" smtClean="0">
                <a:latin typeface="Palatino Linotype" pitchFamily="18" charset="0"/>
              </a:rPr>
              <a:t>1</a:t>
            </a:r>
            <a:r>
              <a:rPr lang="en-US" sz="3200" dirty="0" smtClean="0">
                <a:latin typeface="Palatino Linotype" pitchFamily="18" charset="0"/>
              </a:rPr>
              <a:t> x</a:t>
            </a:r>
            <a:r>
              <a:rPr lang="en-US" sz="3200" b="1" baseline="-25000" dirty="0" smtClean="0">
                <a:latin typeface="Palatino Linotype" pitchFamily="18" charset="0"/>
              </a:rPr>
              <a:t>1</a:t>
            </a:r>
            <a:r>
              <a:rPr lang="en-US" sz="3200" dirty="0" smtClean="0">
                <a:latin typeface="Palatino Linotype" pitchFamily="18" charset="0"/>
              </a:rPr>
              <a:t> + 0 . x</a:t>
            </a:r>
            <a:r>
              <a:rPr lang="en-US" sz="3200" b="1" baseline="-25000" dirty="0" smtClean="0">
                <a:latin typeface="Palatino Linotype" pitchFamily="18" charset="0"/>
              </a:rPr>
              <a:t>2</a:t>
            </a:r>
            <a:endParaRPr lang="en-US" sz="3200" b="1" baseline="-25000" dirty="0">
              <a:latin typeface="Palatino Linotype" pitchFamily="18" charset="0"/>
            </a:endParaRPr>
          </a:p>
        </p:txBody>
      </p:sp>
      <p:sp>
        <p:nvSpPr>
          <p:cNvPr id="51" name="TextBox 50"/>
          <p:cNvSpPr txBox="1"/>
          <p:nvPr/>
        </p:nvSpPr>
        <p:spPr>
          <a:xfrm>
            <a:off x="4142825" y="2543665"/>
            <a:ext cx="1724575" cy="584775"/>
          </a:xfrm>
          <a:prstGeom prst="rect">
            <a:avLst/>
          </a:prstGeom>
          <a:noFill/>
        </p:spPr>
        <p:txBody>
          <a:bodyPr wrap="none" rtlCol="0">
            <a:spAutoFit/>
          </a:bodyPr>
          <a:lstStyle/>
          <a:p>
            <a:r>
              <a:rPr lang="en-US" sz="3200" dirty="0" smtClean="0">
                <a:solidFill>
                  <a:schemeClr val="bg1">
                    <a:lumMod val="50000"/>
                  </a:schemeClr>
                </a:solidFill>
              </a:rPr>
              <a:t>Wants </a:t>
            </a:r>
            <a:r>
              <a:rPr lang="en-US" sz="3200" dirty="0" smtClean="0">
                <a:solidFill>
                  <a:schemeClr val="bg1">
                    <a:lumMod val="50000"/>
                  </a:schemeClr>
                </a:solidFill>
                <a:latin typeface="Palatino Linotype" pitchFamily="18" charset="0"/>
              </a:rPr>
              <a:t>x</a:t>
            </a:r>
            <a:r>
              <a:rPr lang="en-US" sz="3200" b="1" baseline="-25000" dirty="0">
                <a:solidFill>
                  <a:schemeClr val="bg1">
                    <a:lumMod val="50000"/>
                  </a:schemeClr>
                </a:solidFill>
                <a:latin typeface="Palatino Linotype" pitchFamily="18" charset="0"/>
              </a:rPr>
              <a:t>2</a:t>
            </a:r>
            <a:endParaRPr lang="en-US" sz="3200" b="1" baseline="-25000" dirty="0">
              <a:solidFill>
                <a:schemeClr val="bg1">
                  <a:lumMod val="50000"/>
                </a:schemeClr>
              </a:solidFill>
            </a:endParaRPr>
          </a:p>
        </p:txBody>
      </p:sp>
      <p:sp>
        <p:nvSpPr>
          <p:cNvPr id="52" name="TextBox 51"/>
          <p:cNvSpPr txBox="1"/>
          <p:nvPr/>
        </p:nvSpPr>
        <p:spPr>
          <a:xfrm>
            <a:off x="3765734" y="2949490"/>
            <a:ext cx="2101666" cy="584775"/>
          </a:xfrm>
          <a:prstGeom prst="rect">
            <a:avLst/>
          </a:prstGeom>
          <a:noFill/>
        </p:spPr>
        <p:txBody>
          <a:bodyPr wrap="none" rtlCol="0">
            <a:spAutoFit/>
          </a:bodyPr>
          <a:lstStyle/>
          <a:p>
            <a:r>
              <a:rPr lang="en-US" sz="3200" dirty="0" smtClean="0"/>
              <a:t>Receives </a:t>
            </a:r>
            <a:r>
              <a:rPr lang="en-US" sz="3200" dirty="0" smtClean="0">
                <a:latin typeface="Palatino Linotype" pitchFamily="18" charset="0"/>
              </a:rPr>
              <a:t>y</a:t>
            </a:r>
            <a:r>
              <a:rPr lang="en-US" sz="3200" b="1" baseline="-25000" dirty="0" smtClean="0">
                <a:latin typeface="Palatino Linotype" pitchFamily="18" charset="0"/>
              </a:rPr>
              <a:t>2</a:t>
            </a:r>
            <a:endParaRPr lang="en-US" sz="3200" b="1" baseline="-25000" dirty="0"/>
          </a:p>
        </p:txBody>
      </p:sp>
      <p:sp>
        <p:nvSpPr>
          <p:cNvPr id="53" name="TextBox 52"/>
          <p:cNvSpPr txBox="1"/>
          <p:nvPr/>
        </p:nvSpPr>
        <p:spPr>
          <a:xfrm>
            <a:off x="2819400" y="4164450"/>
            <a:ext cx="3579826" cy="584775"/>
          </a:xfrm>
          <a:prstGeom prst="rect">
            <a:avLst/>
          </a:prstGeom>
          <a:noFill/>
        </p:spPr>
        <p:txBody>
          <a:bodyPr wrap="none" rtlCol="0">
            <a:spAutoFit/>
          </a:bodyPr>
          <a:lstStyle/>
          <a:p>
            <a:r>
              <a:rPr lang="en-US" sz="3200" dirty="0" smtClean="0">
                <a:latin typeface="Palatino Linotype" pitchFamily="18" charset="0"/>
              </a:rPr>
              <a:t> y</a:t>
            </a:r>
            <a:r>
              <a:rPr lang="en-US" sz="3200" b="1" baseline="-25000" dirty="0" smtClean="0">
                <a:latin typeface="Palatino Linotype" pitchFamily="18" charset="0"/>
              </a:rPr>
              <a:t>2</a:t>
            </a:r>
            <a:r>
              <a:rPr lang="en-US" sz="3200" dirty="0" smtClean="0">
                <a:latin typeface="Palatino Linotype" pitchFamily="18" charset="0"/>
              </a:rPr>
              <a:t>   =  0 . x</a:t>
            </a:r>
            <a:r>
              <a:rPr lang="en-US" sz="3200" b="1" baseline="-25000" dirty="0" smtClean="0">
                <a:latin typeface="Palatino Linotype" pitchFamily="18" charset="0"/>
              </a:rPr>
              <a:t>1</a:t>
            </a:r>
            <a:r>
              <a:rPr lang="en-US" sz="3200" dirty="0" smtClean="0">
                <a:latin typeface="Palatino Linotype" pitchFamily="18" charset="0"/>
              </a:rPr>
              <a:t> + d</a:t>
            </a:r>
            <a:r>
              <a:rPr lang="en-US" sz="3200" b="1" baseline="-25000" dirty="0" smtClean="0">
                <a:latin typeface="Palatino Linotype" pitchFamily="18" charset="0"/>
              </a:rPr>
              <a:t>2</a:t>
            </a:r>
            <a:r>
              <a:rPr lang="en-US" sz="3200" dirty="0" smtClean="0">
                <a:latin typeface="Palatino Linotype" pitchFamily="18" charset="0"/>
              </a:rPr>
              <a:t> x</a:t>
            </a:r>
            <a:r>
              <a:rPr lang="en-US" sz="3200" b="1" baseline="-25000" dirty="0" smtClean="0">
                <a:latin typeface="Palatino Linotype" pitchFamily="18" charset="0"/>
              </a:rPr>
              <a:t>2</a:t>
            </a:r>
            <a:endParaRPr lang="en-US" sz="3200" b="1" baseline="-25000" dirty="0">
              <a:latin typeface="Palatino Linotype" pitchFamily="18" charset="0"/>
            </a:endParaRPr>
          </a:p>
        </p:txBody>
      </p:sp>
      <p:grpSp>
        <p:nvGrpSpPr>
          <p:cNvPr id="77" name="Group 76"/>
          <p:cNvGrpSpPr/>
          <p:nvPr/>
        </p:nvGrpSpPr>
        <p:grpSpPr>
          <a:xfrm>
            <a:off x="2667000" y="5181600"/>
            <a:ext cx="182880" cy="1143000"/>
            <a:chOff x="2667000" y="4572000"/>
            <a:chExt cx="182880" cy="1143000"/>
          </a:xfrm>
        </p:grpSpPr>
        <p:cxnSp>
          <p:nvCxnSpPr>
            <p:cNvPr id="58" name="Straight Connector 57"/>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3322320" y="5181600"/>
            <a:ext cx="182880" cy="1143000"/>
            <a:chOff x="3322320" y="4572000"/>
            <a:chExt cx="182880" cy="1143000"/>
          </a:xfrm>
        </p:grpSpPr>
        <p:cxnSp>
          <p:nvCxnSpPr>
            <p:cNvPr id="62" name="Straight Connector 6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2804252" y="50540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66" name="Rectangle 65"/>
          <p:cNvSpPr/>
          <p:nvPr/>
        </p:nvSpPr>
        <p:spPr>
          <a:xfrm>
            <a:off x="2819400" y="56636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67" name="Rectangle 66"/>
          <p:cNvSpPr/>
          <p:nvPr/>
        </p:nvSpPr>
        <p:spPr>
          <a:xfrm>
            <a:off x="3581400" y="54350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68" name="Straight Connector 67"/>
          <p:cNvCxnSpPr/>
          <p:nvPr/>
        </p:nvCxnSpPr>
        <p:spPr>
          <a:xfrm>
            <a:off x="5257800" y="51816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257800" y="51816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57800" y="63151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913120" y="51816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96000" y="51816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13120" y="63151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395052" y="5054025"/>
            <a:ext cx="532518" cy="584775"/>
          </a:xfrm>
          <a:prstGeom prst="rect">
            <a:avLst/>
          </a:prstGeom>
        </p:spPr>
        <p:txBody>
          <a:bodyPr wrap="none">
            <a:spAutoFit/>
          </a:bodyPr>
          <a:lstStyle/>
          <a:p>
            <a:r>
              <a:rPr lang="en-US" sz="3200" dirty="0" smtClean="0">
                <a:latin typeface="Palatino Linotype" pitchFamily="18" charset="0"/>
              </a:rPr>
              <a:t>x</a:t>
            </a:r>
            <a:r>
              <a:rPr lang="en-US" sz="3200" b="1" baseline="-25000" dirty="0" smtClean="0">
                <a:latin typeface="Palatino Linotype" pitchFamily="18" charset="0"/>
              </a:rPr>
              <a:t>1</a:t>
            </a:r>
            <a:endParaRPr lang="en-US" sz="3200" dirty="0"/>
          </a:p>
        </p:txBody>
      </p:sp>
      <p:sp>
        <p:nvSpPr>
          <p:cNvPr id="75" name="Rectangle 74"/>
          <p:cNvSpPr/>
          <p:nvPr/>
        </p:nvSpPr>
        <p:spPr>
          <a:xfrm>
            <a:off x="5410200" y="5663625"/>
            <a:ext cx="532518" cy="584775"/>
          </a:xfrm>
          <a:prstGeom prst="rect">
            <a:avLst/>
          </a:prstGeom>
        </p:spPr>
        <p:txBody>
          <a:bodyPr wrap="none">
            <a:spAutoFit/>
          </a:bodyPr>
          <a:lstStyle/>
          <a:p>
            <a:r>
              <a:rPr lang="en-US" sz="3200" dirty="0">
                <a:latin typeface="Palatino Linotype" pitchFamily="18" charset="0"/>
              </a:rPr>
              <a:t>x</a:t>
            </a:r>
            <a:r>
              <a:rPr lang="en-US" sz="3200" b="1" baseline="-25000" dirty="0" smtClean="0">
                <a:latin typeface="Palatino Linotype" pitchFamily="18" charset="0"/>
              </a:rPr>
              <a:t>2</a:t>
            </a:r>
            <a:endParaRPr lang="en-US" sz="3200" dirty="0"/>
          </a:p>
        </p:txBody>
      </p:sp>
      <p:grpSp>
        <p:nvGrpSpPr>
          <p:cNvPr id="78" name="Group 77"/>
          <p:cNvGrpSpPr/>
          <p:nvPr/>
        </p:nvGrpSpPr>
        <p:grpSpPr>
          <a:xfrm>
            <a:off x="4008120" y="5181600"/>
            <a:ext cx="182880" cy="1143000"/>
            <a:chOff x="2667000" y="4572000"/>
            <a:chExt cx="182880" cy="1143000"/>
          </a:xfrm>
        </p:grpSpPr>
        <p:cxnSp>
          <p:nvCxnSpPr>
            <p:cNvPr id="79" name="Straight Connector 78"/>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4008304" y="5057481"/>
            <a:ext cx="570990" cy="584775"/>
          </a:xfrm>
          <a:prstGeom prst="rect">
            <a:avLst/>
          </a:prstGeom>
        </p:spPr>
        <p:txBody>
          <a:bodyPr wrap="none">
            <a:spAutoFit/>
          </a:bodyPr>
          <a:lstStyle/>
          <a:p>
            <a:r>
              <a:rPr lang="en-US" sz="3200" dirty="0" smtClean="0">
                <a:latin typeface="Palatino Linotype" pitchFamily="18" charset="0"/>
              </a:rPr>
              <a:t>d</a:t>
            </a:r>
            <a:r>
              <a:rPr lang="en-US" sz="3200" b="1" baseline="-25000" dirty="0" smtClean="0">
                <a:latin typeface="Palatino Linotype" pitchFamily="18" charset="0"/>
              </a:rPr>
              <a:t>1</a:t>
            </a:r>
            <a:endParaRPr lang="en-US" sz="3200" dirty="0"/>
          </a:p>
        </p:txBody>
      </p:sp>
      <p:sp>
        <p:nvSpPr>
          <p:cNvPr id="83" name="Rectangle 82"/>
          <p:cNvSpPr/>
          <p:nvPr/>
        </p:nvSpPr>
        <p:spPr>
          <a:xfrm>
            <a:off x="4061160" y="5667081"/>
            <a:ext cx="389850" cy="584775"/>
          </a:xfrm>
          <a:prstGeom prst="rect">
            <a:avLst/>
          </a:prstGeom>
        </p:spPr>
        <p:txBody>
          <a:bodyPr wrap="none">
            <a:spAutoFit/>
          </a:bodyPr>
          <a:lstStyle/>
          <a:p>
            <a:r>
              <a:rPr lang="en-US" sz="3200" dirty="0">
                <a:latin typeface="Palatino Linotype" pitchFamily="18" charset="0"/>
              </a:rPr>
              <a:t>0</a:t>
            </a:r>
            <a:endParaRPr lang="en-US" sz="3200" dirty="0"/>
          </a:p>
        </p:txBody>
      </p:sp>
      <p:sp>
        <p:nvSpPr>
          <p:cNvPr id="89" name="Rectangle 88"/>
          <p:cNvSpPr/>
          <p:nvPr/>
        </p:nvSpPr>
        <p:spPr>
          <a:xfrm>
            <a:off x="4590972" y="5110587"/>
            <a:ext cx="389850" cy="584775"/>
          </a:xfrm>
          <a:prstGeom prst="rect">
            <a:avLst/>
          </a:prstGeom>
        </p:spPr>
        <p:txBody>
          <a:bodyPr wrap="none">
            <a:spAutoFit/>
          </a:bodyPr>
          <a:lstStyle/>
          <a:p>
            <a:r>
              <a:rPr lang="en-US" sz="3200" dirty="0">
                <a:latin typeface="Palatino Linotype" pitchFamily="18" charset="0"/>
              </a:rPr>
              <a:t>0</a:t>
            </a:r>
            <a:endParaRPr lang="en-US" sz="3200" dirty="0"/>
          </a:p>
        </p:txBody>
      </p:sp>
      <p:sp>
        <p:nvSpPr>
          <p:cNvPr id="90" name="Rectangle 89"/>
          <p:cNvSpPr/>
          <p:nvPr/>
        </p:nvSpPr>
        <p:spPr>
          <a:xfrm>
            <a:off x="4549558" y="5663625"/>
            <a:ext cx="570990" cy="584775"/>
          </a:xfrm>
          <a:prstGeom prst="rect">
            <a:avLst/>
          </a:prstGeom>
        </p:spPr>
        <p:txBody>
          <a:bodyPr wrap="none">
            <a:spAutoFit/>
          </a:bodyPr>
          <a:lstStyle/>
          <a:p>
            <a:r>
              <a:rPr lang="en-US" sz="3200" dirty="0">
                <a:latin typeface="Palatino Linotype" pitchFamily="18" charset="0"/>
              </a:rPr>
              <a:t>d</a:t>
            </a:r>
            <a:r>
              <a:rPr lang="en-US" sz="3200" b="1" baseline="-25000" dirty="0" smtClean="0">
                <a:latin typeface="Palatino Linotype" pitchFamily="18" charset="0"/>
              </a:rPr>
              <a:t>2</a:t>
            </a:r>
            <a:endParaRPr lang="en-US" sz="3200" dirty="0"/>
          </a:p>
        </p:txBody>
      </p:sp>
      <p:grpSp>
        <p:nvGrpSpPr>
          <p:cNvPr id="94" name="Group 93"/>
          <p:cNvGrpSpPr/>
          <p:nvPr/>
        </p:nvGrpSpPr>
        <p:grpSpPr>
          <a:xfrm>
            <a:off x="4922520" y="5181600"/>
            <a:ext cx="182880" cy="1143000"/>
            <a:chOff x="3322320" y="4572000"/>
            <a:chExt cx="182880" cy="1143000"/>
          </a:xfrm>
        </p:grpSpPr>
        <p:cxnSp>
          <p:nvCxnSpPr>
            <p:cNvPr id="95" name="Straight Connector 94"/>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4980822" y="3606225"/>
            <a:ext cx="1418404"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3915265" y="4158479"/>
            <a:ext cx="1418404"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0" y="100208"/>
            <a:ext cx="9144000" cy="646331"/>
          </a:xfrm>
          <a:prstGeom prst="rect">
            <a:avLst/>
          </a:prstGeom>
          <a:noFill/>
        </p:spPr>
        <p:txBody>
          <a:bodyPr wrap="square" rtlCol="0">
            <a:spAutoFit/>
          </a:bodyPr>
          <a:lstStyle/>
          <a:p>
            <a:pPr algn="ctr"/>
            <a:r>
              <a:rPr lang="en-US" sz="3600" b="1" dirty="0" smtClean="0">
                <a:solidFill>
                  <a:srgbClr val="0070C0"/>
                </a:solidFill>
              </a:rPr>
              <a:t>Transmitting Without Interference</a:t>
            </a:r>
            <a:endParaRPr lang="en-US" sz="3600" b="1" dirty="0">
              <a:solidFill>
                <a:srgbClr val="0070C0"/>
              </a:solidFill>
            </a:endParaRPr>
          </a:p>
        </p:txBody>
      </p:sp>
    </p:spTree>
    <p:custDataLst>
      <p:tags r:id="rId1"/>
    </p:custDataLst>
    <p:extLst>
      <p:ext uri="{BB962C8B-B14F-4D97-AF65-F5344CB8AC3E}">
        <p14:creationId xmlns:p14="http://schemas.microsoft.com/office/powerpoint/2010/main" val="405435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9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1" grpId="0"/>
      <p:bldP spid="52" grpId="0"/>
      <p:bldP spid="53" grpId="0"/>
      <p:bldP spid="65" grpId="0"/>
      <p:bldP spid="66" grpId="0"/>
      <p:bldP spid="67" grpId="0"/>
      <p:bldP spid="74" grpId="0"/>
      <p:bldP spid="75" grpId="0"/>
      <p:bldP spid="82" grpId="0"/>
      <p:bldP spid="83" grpId="0"/>
      <p:bldP spid="89" grpId="0"/>
      <p:bldP spid="90" grpId="0"/>
      <p:bldP spid="98" grpId="0" animBg="1"/>
      <p:bldP spid="9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981200" y="990600"/>
            <a:ext cx="4876800" cy="2478743"/>
            <a:chOff x="1981200" y="799708"/>
            <a:chExt cx="4876800" cy="3010291"/>
          </a:xfrm>
        </p:grpSpPr>
        <p:grpSp>
          <p:nvGrpSpPr>
            <p:cNvPr id="9" name="Group 206"/>
            <p:cNvGrpSpPr/>
            <p:nvPr/>
          </p:nvGrpSpPr>
          <p:grpSpPr>
            <a:xfrm>
              <a:off x="5750089" y="839874"/>
              <a:ext cx="955512" cy="868501"/>
              <a:chOff x="1816590" y="609600"/>
              <a:chExt cx="1351751" cy="1211401"/>
            </a:xfrm>
          </p:grpSpPr>
          <p:cxnSp>
            <p:nvCxnSpPr>
              <p:cNvPr id="10" name="Straight Connector 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12" name="Isosceles Triangle 1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3" name="Shape 49"/>
              <p:cNvCxnSpPr>
                <a:stCxn id="11" idx="3"/>
                <a:endCxn id="1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6"/>
            <p:cNvGrpSpPr/>
            <p:nvPr/>
          </p:nvGrpSpPr>
          <p:grpSpPr>
            <a:xfrm>
              <a:off x="2209800" y="836180"/>
              <a:ext cx="955512" cy="868501"/>
              <a:chOff x="1816590" y="609600"/>
              <a:chExt cx="1351751" cy="1211401"/>
            </a:xfrm>
          </p:grpSpPr>
          <p:cxnSp>
            <p:nvCxnSpPr>
              <p:cNvPr id="22" name="Straight Connector 21"/>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24" name="Isosceles Triangle 23"/>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25" name="Shape 49"/>
              <p:cNvCxnSpPr>
                <a:stCxn id="23" idx="3"/>
                <a:endCxn id="24"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8" name="Group 206"/>
            <p:cNvGrpSpPr/>
            <p:nvPr/>
          </p:nvGrpSpPr>
          <p:grpSpPr>
            <a:xfrm>
              <a:off x="2209800" y="3219987"/>
              <a:ext cx="955512" cy="590012"/>
              <a:chOff x="1816590" y="998041"/>
              <a:chExt cx="1351751" cy="822960"/>
            </a:xfrm>
          </p:grpSpPr>
          <p:sp>
            <p:nvSpPr>
              <p:cNvPr id="30" name="Rounded Rectangle 29"/>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31" name="Isosceles Triangle 30"/>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32" name="Shape 49"/>
              <p:cNvCxnSpPr>
                <a:stCxn id="30" idx="3"/>
                <a:endCxn id="31"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206"/>
            <p:cNvGrpSpPr/>
            <p:nvPr/>
          </p:nvGrpSpPr>
          <p:grpSpPr>
            <a:xfrm>
              <a:off x="5826288" y="3219254"/>
              <a:ext cx="955512" cy="590012"/>
              <a:chOff x="1816590" y="998041"/>
              <a:chExt cx="1351751" cy="822960"/>
            </a:xfrm>
          </p:grpSpPr>
          <p:sp>
            <p:nvSpPr>
              <p:cNvPr id="38" name="Rounded Rectangle 37"/>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39" name="Isosceles Triangle 38"/>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0" name="Shape 49"/>
              <p:cNvCxnSpPr>
                <a:stCxn id="38" idx="3"/>
                <a:endCxn id="39"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4" name="TextBox 43"/>
          <p:cNvSpPr txBox="1"/>
          <p:nvPr/>
        </p:nvSpPr>
        <p:spPr>
          <a:xfrm>
            <a:off x="533400" y="2553092"/>
            <a:ext cx="1724575" cy="584775"/>
          </a:xfrm>
          <a:prstGeom prst="rect">
            <a:avLst/>
          </a:prstGeom>
          <a:noFill/>
        </p:spPr>
        <p:txBody>
          <a:bodyPr wrap="none" rtlCol="0">
            <a:spAutoFit/>
          </a:bodyPr>
          <a:lstStyle/>
          <a:p>
            <a:r>
              <a:rPr lang="en-US" sz="3200" dirty="0" smtClean="0">
                <a:solidFill>
                  <a:schemeClr val="bg1">
                    <a:lumMod val="50000"/>
                  </a:schemeClr>
                </a:solidFill>
              </a:rPr>
              <a:t>Wants </a:t>
            </a:r>
            <a:r>
              <a:rPr lang="en-US" sz="3200" dirty="0" smtClean="0">
                <a:solidFill>
                  <a:schemeClr val="bg1">
                    <a:lumMod val="50000"/>
                  </a:schemeClr>
                </a:solidFill>
                <a:latin typeface="Palatino Linotype" pitchFamily="18" charset="0"/>
              </a:rPr>
              <a:t>x</a:t>
            </a:r>
            <a:r>
              <a:rPr lang="en-US" sz="3200" b="1" baseline="-25000" dirty="0" smtClean="0">
                <a:solidFill>
                  <a:schemeClr val="bg1">
                    <a:lumMod val="50000"/>
                  </a:schemeClr>
                </a:solidFill>
                <a:latin typeface="Palatino Linotype" pitchFamily="18" charset="0"/>
              </a:rPr>
              <a:t>1</a:t>
            </a:r>
            <a:endParaRPr lang="en-US" sz="3200" b="1" baseline="-25000" dirty="0">
              <a:solidFill>
                <a:schemeClr val="bg1">
                  <a:lumMod val="50000"/>
                </a:schemeClr>
              </a:solidFill>
            </a:endParaRPr>
          </a:p>
        </p:txBody>
      </p:sp>
      <p:sp>
        <p:nvSpPr>
          <p:cNvPr id="50" name="TextBox 49"/>
          <p:cNvSpPr txBox="1"/>
          <p:nvPr/>
        </p:nvSpPr>
        <p:spPr>
          <a:xfrm>
            <a:off x="2819400" y="3606225"/>
            <a:ext cx="3579826"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d</a:t>
            </a:r>
            <a:r>
              <a:rPr lang="en-US" sz="3200" b="1" baseline="-25000" dirty="0" smtClean="0">
                <a:latin typeface="Palatino Linotype" pitchFamily="18" charset="0"/>
              </a:rPr>
              <a:t>1</a:t>
            </a:r>
            <a:r>
              <a:rPr lang="en-US" sz="3200" dirty="0" smtClean="0">
                <a:latin typeface="Palatino Linotype" pitchFamily="18" charset="0"/>
              </a:rPr>
              <a:t> x</a:t>
            </a:r>
            <a:r>
              <a:rPr lang="en-US" sz="3200" b="1" baseline="-25000" dirty="0" smtClean="0">
                <a:latin typeface="Palatino Linotype" pitchFamily="18" charset="0"/>
              </a:rPr>
              <a:t>1</a:t>
            </a:r>
            <a:r>
              <a:rPr lang="en-US" sz="3200" dirty="0" smtClean="0">
                <a:latin typeface="Palatino Linotype" pitchFamily="18" charset="0"/>
              </a:rPr>
              <a:t> + 0 . x</a:t>
            </a:r>
            <a:r>
              <a:rPr lang="en-US" sz="3200" b="1" baseline="-25000" dirty="0" smtClean="0">
                <a:latin typeface="Palatino Linotype" pitchFamily="18" charset="0"/>
              </a:rPr>
              <a:t>2</a:t>
            </a:r>
            <a:endParaRPr lang="en-US" sz="3200" b="1" baseline="-25000" dirty="0">
              <a:latin typeface="Palatino Linotype" pitchFamily="18" charset="0"/>
            </a:endParaRPr>
          </a:p>
        </p:txBody>
      </p:sp>
      <p:sp>
        <p:nvSpPr>
          <p:cNvPr id="51" name="TextBox 50"/>
          <p:cNvSpPr txBox="1"/>
          <p:nvPr/>
        </p:nvSpPr>
        <p:spPr>
          <a:xfrm>
            <a:off x="4142825" y="2543665"/>
            <a:ext cx="1724575" cy="584775"/>
          </a:xfrm>
          <a:prstGeom prst="rect">
            <a:avLst/>
          </a:prstGeom>
          <a:noFill/>
        </p:spPr>
        <p:txBody>
          <a:bodyPr wrap="none" rtlCol="0">
            <a:spAutoFit/>
          </a:bodyPr>
          <a:lstStyle/>
          <a:p>
            <a:r>
              <a:rPr lang="en-US" sz="3200" dirty="0" smtClean="0">
                <a:solidFill>
                  <a:schemeClr val="bg1">
                    <a:lumMod val="50000"/>
                  </a:schemeClr>
                </a:solidFill>
              </a:rPr>
              <a:t>Wants </a:t>
            </a:r>
            <a:r>
              <a:rPr lang="en-US" sz="3200" dirty="0" smtClean="0">
                <a:solidFill>
                  <a:schemeClr val="bg1">
                    <a:lumMod val="50000"/>
                  </a:schemeClr>
                </a:solidFill>
                <a:latin typeface="Palatino Linotype" pitchFamily="18" charset="0"/>
              </a:rPr>
              <a:t>x</a:t>
            </a:r>
            <a:r>
              <a:rPr lang="en-US" sz="3200" b="1" baseline="-25000" dirty="0">
                <a:solidFill>
                  <a:schemeClr val="bg1">
                    <a:lumMod val="50000"/>
                  </a:schemeClr>
                </a:solidFill>
                <a:latin typeface="Palatino Linotype" pitchFamily="18" charset="0"/>
              </a:rPr>
              <a:t>2</a:t>
            </a:r>
            <a:endParaRPr lang="en-US" sz="3200" b="1" baseline="-25000" dirty="0">
              <a:solidFill>
                <a:schemeClr val="bg1">
                  <a:lumMod val="50000"/>
                </a:schemeClr>
              </a:solidFill>
            </a:endParaRPr>
          </a:p>
        </p:txBody>
      </p:sp>
      <p:sp>
        <p:nvSpPr>
          <p:cNvPr id="53" name="TextBox 52"/>
          <p:cNvSpPr txBox="1"/>
          <p:nvPr/>
        </p:nvSpPr>
        <p:spPr>
          <a:xfrm>
            <a:off x="2819400" y="4164450"/>
            <a:ext cx="3579826" cy="584775"/>
          </a:xfrm>
          <a:prstGeom prst="rect">
            <a:avLst/>
          </a:prstGeom>
          <a:noFill/>
        </p:spPr>
        <p:txBody>
          <a:bodyPr wrap="none" rtlCol="0">
            <a:spAutoFit/>
          </a:bodyPr>
          <a:lstStyle/>
          <a:p>
            <a:r>
              <a:rPr lang="en-US" sz="3200" dirty="0" smtClean="0">
                <a:latin typeface="Palatino Linotype" pitchFamily="18" charset="0"/>
              </a:rPr>
              <a:t> y</a:t>
            </a:r>
            <a:r>
              <a:rPr lang="en-US" sz="3200" b="1" baseline="-25000" dirty="0" smtClean="0">
                <a:latin typeface="Palatino Linotype" pitchFamily="18" charset="0"/>
              </a:rPr>
              <a:t>2</a:t>
            </a:r>
            <a:r>
              <a:rPr lang="en-US" sz="3200" dirty="0" smtClean="0">
                <a:latin typeface="Palatino Linotype" pitchFamily="18" charset="0"/>
              </a:rPr>
              <a:t>   =  0 . x</a:t>
            </a:r>
            <a:r>
              <a:rPr lang="en-US" sz="3200" b="1" baseline="-25000" dirty="0" smtClean="0">
                <a:latin typeface="Palatino Linotype" pitchFamily="18" charset="0"/>
              </a:rPr>
              <a:t>1</a:t>
            </a:r>
            <a:r>
              <a:rPr lang="en-US" sz="3200" dirty="0" smtClean="0">
                <a:latin typeface="Palatino Linotype" pitchFamily="18" charset="0"/>
              </a:rPr>
              <a:t> + d</a:t>
            </a:r>
            <a:r>
              <a:rPr lang="en-US" sz="3200" b="1" baseline="-25000" dirty="0" smtClean="0">
                <a:latin typeface="Palatino Linotype" pitchFamily="18" charset="0"/>
              </a:rPr>
              <a:t>2</a:t>
            </a:r>
            <a:r>
              <a:rPr lang="en-US" sz="3200" dirty="0" smtClean="0">
                <a:latin typeface="Palatino Linotype" pitchFamily="18" charset="0"/>
              </a:rPr>
              <a:t> x</a:t>
            </a:r>
            <a:r>
              <a:rPr lang="en-US" sz="3200" b="1" baseline="-25000" dirty="0" smtClean="0">
                <a:latin typeface="Palatino Linotype" pitchFamily="18" charset="0"/>
              </a:rPr>
              <a:t>2</a:t>
            </a:r>
            <a:endParaRPr lang="en-US" sz="3200" b="1" baseline="-25000" dirty="0">
              <a:latin typeface="Palatino Linotype" pitchFamily="18" charset="0"/>
            </a:endParaRPr>
          </a:p>
        </p:txBody>
      </p:sp>
      <p:grpSp>
        <p:nvGrpSpPr>
          <p:cNvPr id="77" name="Group 76"/>
          <p:cNvGrpSpPr/>
          <p:nvPr/>
        </p:nvGrpSpPr>
        <p:grpSpPr>
          <a:xfrm>
            <a:off x="2667000" y="5181600"/>
            <a:ext cx="182880" cy="1143000"/>
            <a:chOff x="2667000" y="4572000"/>
            <a:chExt cx="182880" cy="1143000"/>
          </a:xfrm>
        </p:grpSpPr>
        <p:cxnSp>
          <p:nvCxnSpPr>
            <p:cNvPr id="58" name="Straight Connector 57"/>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3322320" y="5181600"/>
            <a:ext cx="182880" cy="1143000"/>
            <a:chOff x="3322320" y="4572000"/>
            <a:chExt cx="182880" cy="1143000"/>
          </a:xfrm>
        </p:grpSpPr>
        <p:cxnSp>
          <p:nvCxnSpPr>
            <p:cNvPr id="62" name="Straight Connector 6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2804252" y="50540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66" name="Rectangle 65"/>
          <p:cNvSpPr/>
          <p:nvPr/>
        </p:nvSpPr>
        <p:spPr>
          <a:xfrm>
            <a:off x="2819400" y="56636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67" name="Rectangle 66"/>
          <p:cNvSpPr/>
          <p:nvPr/>
        </p:nvSpPr>
        <p:spPr>
          <a:xfrm>
            <a:off x="3581400" y="54350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68" name="Straight Connector 67"/>
          <p:cNvCxnSpPr/>
          <p:nvPr/>
        </p:nvCxnSpPr>
        <p:spPr>
          <a:xfrm>
            <a:off x="5257800" y="51816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257800" y="51816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57800" y="63151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913120" y="51816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96000" y="51816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913120" y="63151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5395052" y="5054025"/>
            <a:ext cx="532518" cy="584775"/>
          </a:xfrm>
          <a:prstGeom prst="rect">
            <a:avLst/>
          </a:prstGeom>
        </p:spPr>
        <p:txBody>
          <a:bodyPr wrap="none">
            <a:spAutoFit/>
          </a:bodyPr>
          <a:lstStyle/>
          <a:p>
            <a:r>
              <a:rPr lang="en-US" sz="3200" dirty="0" smtClean="0">
                <a:latin typeface="Palatino Linotype" pitchFamily="18" charset="0"/>
              </a:rPr>
              <a:t>x</a:t>
            </a:r>
            <a:r>
              <a:rPr lang="en-US" sz="3200" b="1" baseline="-25000" dirty="0" smtClean="0">
                <a:latin typeface="Palatino Linotype" pitchFamily="18" charset="0"/>
              </a:rPr>
              <a:t>1</a:t>
            </a:r>
            <a:endParaRPr lang="en-US" sz="3200" dirty="0"/>
          </a:p>
        </p:txBody>
      </p:sp>
      <p:sp>
        <p:nvSpPr>
          <p:cNvPr id="75" name="Rectangle 74"/>
          <p:cNvSpPr/>
          <p:nvPr/>
        </p:nvSpPr>
        <p:spPr>
          <a:xfrm>
            <a:off x="5410200" y="5663625"/>
            <a:ext cx="532518" cy="584775"/>
          </a:xfrm>
          <a:prstGeom prst="rect">
            <a:avLst/>
          </a:prstGeom>
        </p:spPr>
        <p:txBody>
          <a:bodyPr wrap="none">
            <a:spAutoFit/>
          </a:bodyPr>
          <a:lstStyle/>
          <a:p>
            <a:r>
              <a:rPr lang="en-US" sz="3200" dirty="0">
                <a:latin typeface="Palatino Linotype" pitchFamily="18" charset="0"/>
              </a:rPr>
              <a:t>x</a:t>
            </a:r>
            <a:r>
              <a:rPr lang="en-US" sz="3200" b="1" baseline="-25000" dirty="0" smtClean="0">
                <a:latin typeface="Palatino Linotype" pitchFamily="18" charset="0"/>
              </a:rPr>
              <a:t>2</a:t>
            </a:r>
            <a:endParaRPr lang="en-US" sz="3200" dirty="0"/>
          </a:p>
        </p:txBody>
      </p:sp>
      <p:sp>
        <p:nvSpPr>
          <p:cNvPr id="90" name="Rectangle 89"/>
          <p:cNvSpPr/>
          <p:nvPr/>
        </p:nvSpPr>
        <p:spPr>
          <a:xfrm>
            <a:off x="4299589" y="5411177"/>
            <a:ext cx="567784" cy="646331"/>
          </a:xfrm>
          <a:prstGeom prst="rect">
            <a:avLst/>
          </a:prstGeom>
        </p:spPr>
        <p:txBody>
          <a:bodyPr wrap="none">
            <a:spAutoFit/>
          </a:bodyPr>
          <a:lstStyle/>
          <a:p>
            <a:r>
              <a:rPr lang="en-US" sz="3600" b="1" dirty="0" smtClean="0">
                <a:latin typeface="Palatino Linotype" pitchFamily="18" charset="0"/>
              </a:rPr>
              <a:t>D</a:t>
            </a:r>
            <a:endParaRPr lang="en-US" sz="3600" b="1" dirty="0"/>
          </a:p>
        </p:txBody>
      </p:sp>
      <p:sp>
        <p:nvSpPr>
          <p:cNvPr id="2" name="Oval 1"/>
          <p:cNvSpPr/>
          <p:nvPr/>
        </p:nvSpPr>
        <p:spPr>
          <a:xfrm>
            <a:off x="4142825" y="5346412"/>
            <a:ext cx="862288" cy="711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572000" y="5980522"/>
            <a:ext cx="2177592" cy="747500"/>
          </a:xfrm>
          <a:custGeom>
            <a:avLst/>
            <a:gdLst>
              <a:gd name="connsiteX0" fmla="*/ 0 w 2177592"/>
              <a:gd name="connsiteY0" fmla="*/ 94268 h 747500"/>
              <a:gd name="connsiteX1" fmla="*/ 169682 w 2177592"/>
              <a:gd name="connsiteY1" fmla="*/ 386499 h 747500"/>
              <a:gd name="connsiteX2" fmla="*/ 169682 w 2177592"/>
              <a:gd name="connsiteY2" fmla="*/ 386499 h 747500"/>
              <a:gd name="connsiteX3" fmla="*/ 490194 w 2177592"/>
              <a:gd name="connsiteY3" fmla="*/ 612742 h 747500"/>
              <a:gd name="connsiteX4" fmla="*/ 1102936 w 2177592"/>
              <a:gd name="connsiteY4" fmla="*/ 735290 h 747500"/>
              <a:gd name="connsiteX5" fmla="*/ 1677971 w 2177592"/>
              <a:gd name="connsiteY5" fmla="*/ 659876 h 747500"/>
              <a:gd name="connsiteX6" fmla="*/ 2177592 w 2177592"/>
              <a:gd name="connsiteY6" fmla="*/ 0 h 747500"/>
              <a:gd name="connsiteX7" fmla="*/ 2177592 w 2177592"/>
              <a:gd name="connsiteY7" fmla="*/ 0 h 7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592" h="747500">
                <a:moveTo>
                  <a:pt x="0" y="94268"/>
                </a:moveTo>
                <a:lnTo>
                  <a:pt x="169682" y="386499"/>
                </a:lnTo>
                <a:lnTo>
                  <a:pt x="169682" y="386499"/>
                </a:lnTo>
                <a:cubicBezTo>
                  <a:pt x="223101" y="424206"/>
                  <a:pt x="334652" y="554610"/>
                  <a:pt x="490194" y="612742"/>
                </a:cubicBezTo>
                <a:cubicBezTo>
                  <a:pt x="645736" y="670874"/>
                  <a:pt x="904973" y="727434"/>
                  <a:pt x="1102936" y="735290"/>
                </a:cubicBezTo>
                <a:cubicBezTo>
                  <a:pt x="1300899" y="743146"/>
                  <a:pt x="1498862" y="782424"/>
                  <a:pt x="1677971" y="659876"/>
                </a:cubicBezTo>
                <a:cubicBezTo>
                  <a:pt x="1857080" y="537328"/>
                  <a:pt x="2177592" y="0"/>
                  <a:pt x="2177592" y="0"/>
                </a:cubicBezTo>
                <a:lnTo>
                  <a:pt x="2177592" y="0"/>
                </a:ln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6682470" y="5663625"/>
            <a:ext cx="1623330" cy="584775"/>
          </a:xfrm>
          <a:prstGeom prst="rect">
            <a:avLst/>
          </a:prstGeom>
          <a:noFill/>
        </p:spPr>
        <p:txBody>
          <a:bodyPr wrap="none" rtlCol="0">
            <a:spAutoFit/>
          </a:bodyPr>
          <a:lstStyle/>
          <a:p>
            <a:r>
              <a:rPr lang="en-US" sz="3200" dirty="0" smtClean="0">
                <a:solidFill>
                  <a:srgbClr val="FF0000"/>
                </a:solidFill>
              </a:rPr>
              <a:t>Diagonal</a:t>
            </a:r>
            <a:endParaRPr lang="en-US" sz="3200" b="1" baseline="-25000" dirty="0">
              <a:solidFill>
                <a:srgbClr val="FF0000"/>
              </a:solidFill>
            </a:endParaRPr>
          </a:p>
        </p:txBody>
      </p:sp>
      <p:sp>
        <p:nvSpPr>
          <p:cNvPr id="54" name="TextBox 53"/>
          <p:cNvSpPr txBox="1"/>
          <p:nvPr/>
        </p:nvSpPr>
        <p:spPr>
          <a:xfrm>
            <a:off x="0" y="100208"/>
            <a:ext cx="9144000" cy="646331"/>
          </a:xfrm>
          <a:prstGeom prst="rect">
            <a:avLst/>
          </a:prstGeom>
          <a:noFill/>
        </p:spPr>
        <p:txBody>
          <a:bodyPr wrap="square" rtlCol="0">
            <a:spAutoFit/>
          </a:bodyPr>
          <a:lstStyle/>
          <a:p>
            <a:pPr algn="ctr"/>
            <a:r>
              <a:rPr lang="en-US" sz="3600" b="1" dirty="0" smtClean="0">
                <a:solidFill>
                  <a:srgbClr val="0070C0"/>
                </a:solidFill>
              </a:rPr>
              <a:t>Transmitting Without Interference</a:t>
            </a:r>
            <a:endParaRPr lang="en-US" sz="3600" b="1" dirty="0">
              <a:solidFill>
                <a:srgbClr val="0070C0"/>
              </a:solidFill>
            </a:endParaRPr>
          </a:p>
        </p:txBody>
      </p:sp>
      <p:sp>
        <p:nvSpPr>
          <p:cNvPr id="55" name="TextBox 54"/>
          <p:cNvSpPr txBox="1"/>
          <p:nvPr/>
        </p:nvSpPr>
        <p:spPr>
          <a:xfrm>
            <a:off x="184334" y="2958133"/>
            <a:ext cx="2101666" cy="584775"/>
          </a:xfrm>
          <a:prstGeom prst="rect">
            <a:avLst/>
          </a:prstGeom>
          <a:noFill/>
        </p:spPr>
        <p:txBody>
          <a:bodyPr wrap="none" rtlCol="0">
            <a:spAutoFit/>
          </a:bodyPr>
          <a:lstStyle/>
          <a:p>
            <a:r>
              <a:rPr lang="en-US" sz="3200" dirty="0" smtClean="0"/>
              <a:t>Receives </a:t>
            </a:r>
            <a:r>
              <a:rPr lang="en-US" sz="3200" dirty="0">
                <a:latin typeface="Palatino Linotype" pitchFamily="18" charset="0"/>
              </a:rPr>
              <a:t>y</a:t>
            </a:r>
            <a:r>
              <a:rPr lang="en-US" sz="3200" b="1" baseline="-25000" dirty="0">
                <a:latin typeface="Palatino Linotype" pitchFamily="18" charset="0"/>
              </a:rPr>
              <a:t>1</a:t>
            </a:r>
            <a:endParaRPr lang="en-US" sz="3200" b="1" baseline="-25000" dirty="0"/>
          </a:p>
        </p:txBody>
      </p:sp>
      <p:sp>
        <p:nvSpPr>
          <p:cNvPr id="56" name="TextBox 55"/>
          <p:cNvSpPr txBox="1"/>
          <p:nvPr/>
        </p:nvSpPr>
        <p:spPr>
          <a:xfrm>
            <a:off x="3765734" y="2948706"/>
            <a:ext cx="2101666" cy="584775"/>
          </a:xfrm>
          <a:prstGeom prst="rect">
            <a:avLst/>
          </a:prstGeom>
          <a:noFill/>
        </p:spPr>
        <p:txBody>
          <a:bodyPr wrap="none" rtlCol="0">
            <a:spAutoFit/>
          </a:bodyPr>
          <a:lstStyle/>
          <a:p>
            <a:r>
              <a:rPr lang="en-US" sz="3200" dirty="0" smtClean="0"/>
              <a:t>Receives </a:t>
            </a:r>
            <a:r>
              <a:rPr lang="en-US" sz="3200" dirty="0" smtClean="0">
                <a:latin typeface="Palatino Linotype" pitchFamily="18" charset="0"/>
              </a:rPr>
              <a:t>y</a:t>
            </a:r>
            <a:r>
              <a:rPr lang="en-US" sz="3200" b="1" baseline="-25000" dirty="0" smtClean="0">
                <a:latin typeface="Palatino Linotype" pitchFamily="18" charset="0"/>
              </a:rPr>
              <a:t>2</a:t>
            </a:r>
            <a:endParaRPr lang="en-US" sz="3200" b="1" baseline="-25000" dirty="0"/>
          </a:p>
        </p:txBody>
      </p:sp>
      <p:sp>
        <p:nvSpPr>
          <p:cNvPr id="57" name="TextBox 56"/>
          <p:cNvSpPr txBox="1"/>
          <p:nvPr/>
        </p:nvSpPr>
        <p:spPr>
          <a:xfrm>
            <a:off x="144379" y="5018692"/>
            <a:ext cx="8839200" cy="1371600"/>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txBody>
          <a:bodyPr wrap="square" lIns="91438" tIns="45718" rIns="91438" bIns="45718" rtlCol="0" anchor="ctr">
            <a:noAutofit/>
          </a:bodyPr>
          <a:lstStyle/>
          <a:p>
            <a:pPr marL="231771" algn="ctr">
              <a:lnSpc>
                <a:spcPts val="3240"/>
              </a:lnSpc>
            </a:pPr>
            <a:r>
              <a:rPr lang="en-US" sz="3400" b="1" dirty="0" smtClean="0">
                <a:solidFill>
                  <a:schemeClr val="bg1"/>
                </a:solidFill>
                <a:sym typeface="Wingdings" pitchFamily="2" charset="2"/>
              </a:rPr>
              <a:t>Goal: Make the effective channel matrix diagonal</a:t>
            </a:r>
            <a:endParaRPr lang="en-US" sz="3400" b="1" dirty="0">
              <a:solidFill>
                <a:schemeClr val="bg1"/>
              </a:solidFill>
              <a:sym typeface="Wingdings" pitchFamily="2" charset="2"/>
            </a:endParaRPr>
          </a:p>
        </p:txBody>
      </p:sp>
      <p:sp>
        <p:nvSpPr>
          <p:cNvPr id="59" name="TextBox 58"/>
          <p:cNvSpPr txBox="1"/>
          <p:nvPr/>
        </p:nvSpPr>
        <p:spPr>
          <a:xfrm>
            <a:off x="152400" y="3352800"/>
            <a:ext cx="8839200" cy="1371600"/>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txBody>
          <a:bodyPr wrap="square" lIns="91438" tIns="45718" rIns="91438" bIns="45718" rtlCol="0" anchor="ctr">
            <a:noAutofit/>
          </a:bodyPr>
          <a:lstStyle/>
          <a:p>
            <a:pPr marL="231771" algn="ctr">
              <a:lnSpc>
                <a:spcPts val="3240"/>
              </a:lnSpc>
            </a:pPr>
            <a:r>
              <a:rPr lang="en-US" sz="3400" b="1" dirty="0" smtClean="0">
                <a:solidFill>
                  <a:schemeClr val="bg1"/>
                </a:solidFill>
                <a:sym typeface="Wingdings" pitchFamily="2" charset="2"/>
              </a:rPr>
              <a:t>Diagonal Matrix  Non-Interference</a:t>
            </a:r>
            <a:endParaRPr lang="en-US" sz="3400" b="1" dirty="0">
              <a:solidFill>
                <a:schemeClr val="bg1"/>
              </a:solidFill>
              <a:sym typeface="Wingdings" pitchFamily="2" charset="2"/>
            </a:endParaRPr>
          </a:p>
        </p:txBody>
      </p:sp>
    </p:spTree>
    <p:custDataLst>
      <p:tags r:id="rId1"/>
    </p:custDataLst>
    <p:extLst>
      <p:ext uri="{BB962C8B-B14F-4D97-AF65-F5344CB8AC3E}">
        <p14:creationId xmlns:p14="http://schemas.microsoft.com/office/powerpoint/2010/main" val="293364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6" grpId="0"/>
      <p:bldP spid="57" grpId="0" animBg="1"/>
      <p:bldP spid="5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On-Chip MIMO</a:t>
            </a:r>
            <a:endParaRPr lang="en-US" b="1" dirty="0">
              <a:solidFill>
                <a:srgbClr val="0070C0"/>
              </a:solidFill>
            </a:endParaRPr>
          </a:p>
        </p:txBody>
      </p:sp>
      <p:sp>
        <p:nvSpPr>
          <p:cNvPr id="3" name="Content Placeholder 2"/>
          <p:cNvSpPr>
            <a:spLocks noGrp="1"/>
          </p:cNvSpPr>
          <p:nvPr>
            <p:ph idx="1"/>
          </p:nvPr>
        </p:nvSpPr>
        <p:spPr>
          <a:xfrm>
            <a:off x="457200" y="1600200"/>
            <a:ext cx="8229600" cy="3886199"/>
          </a:xfrm>
        </p:spPr>
        <p:txBody>
          <a:bodyPr>
            <a:normAutofit/>
          </a:bodyPr>
          <a:lstStyle/>
          <a:p>
            <a:r>
              <a:rPr lang="en-US" dirty="0" smtClean="0"/>
              <a:t>All </a:t>
            </a:r>
            <a:r>
              <a:rPr lang="en-US" dirty="0" smtClean="0"/>
              <a:t>antennas</a:t>
            </a:r>
            <a:r>
              <a:rPr lang="en-US" dirty="0" smtClean="0"/>
              <a:t> on the MIMO sender are </a:t>
            </a:r>
            <a:r>
              <a:rPr lang="en-US" dirty="0" smtClean="0"/>
              <a:t>synchronized in time to within nanoseconds of each other.</a:t>
            </a:r>
          </a:p>
          <a:p>
            <a:pPr marL="0" indent="0">
              <a:buNone/>
            </a:pPr>
            <a:endParaRPr lang="en-US" dirty="0" smtClean="0"/>
          </a:p>
          <a:p>
            <a:r>
              <a:rPr lang="en-US" dirty="0" smtClean="0"/>
              <a:t>All antennas on a MIMO sender </a:t>
            </a:r>
            <a:r>
              <a:rPr lang="en-US" dirty="0" smtClean="0"/>
              <a:t>have exactly the same </a:t>
            </a:r>
            <a:r>
              <a:rPr lang="en-US" dirty="0" smtClean="0"/>
              <a:t>oscillator</a:t>
            </a:r>
            <a:r>
              <a:rPr lang="en-US" dirty="0" smtClean="0"/>
              <a:t>, </a:t>
            </a:r>
            <a:r>
              <a:rPr lang="en-US" dirty="0" smtClean="0"/>
              <a:t>i.e., no frequency offset.</a:t>
            </a:r>
            <a:endParaRPr lang="en-US" dirty="0"/>
          </a:p>
        </p:txBody>
      </p:sp>
    </p:spTree>
    <p:custDataLst>
      <p:tags r:id="rId1"/>
    </p:custDataLst>
    <p:extLst>
      <p:ext uri="{BB962C8B-B14F-4D97-AF65-F5344CB8AC3E}">
        <p14:creationId xmlns:p14="http://schemas.microsoft.com/office/powerpoint/2010/main" val="5533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819400" y="3606225"/>
            <a:ext cx="3703258"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11</a:t>
            </a:r>
            <a:r>
              <a:rPr lang="en-US" sz="3200" dirty="0" smtClean="0">
                <a:latin typeface="Palatino Linotype" pitchFamily="18" charset="0"/>
              </a:rPr>
              <a:t> </a:t>
            </a:r>
            <a:r>
              <a:rPr lang="en-US" sz="3200" dirty="0">
                <a:latin typeface="Palatino Linotype" pitchFamily="18" charset="0"/>
              </a:rPr>
              <a:t>x</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12</a:t>
            </a:r>
            <a:r>
              <a:rPr lang="en-US" sz="3200" dirty="0" smtClean="0">
                <a:latin typeface="Palatino Linotype" pitchFamily="18" charset="0"/>
              </a:rPr>
              <a:t> </a:t>
            </a:r>
            <a:r>
              <a:rPr lang="en-US" sz="3200" dirty="0">
                <a:latin typeface="Palatino Linotype" pitchFamily="18" charset="0"/>
              </a:rPr>
              <a:t>x</a:t>
            </a:r>
            <a:r>
              <a:rPr lang="en-US" sz="3200" b="1" baseline="-25000" dirty="0" smtClean="0">
                <a:latin typeface="Palatino Linotype" pitchFamily="18" charset="0"/>
              </a:rPr>
              <a:t>2</a:t>
            </a:r>
            <a:endParaRPr lang="en-US" sz="3200" b="1" baseline="-25000" dirty="0">
              <a:latin typeface="Palatino Linotype" pitchFamily="18" charset="0"/>
            </a:endParaRPr>
          </a:p>
        </p:txBody>
      </p:sp>
      <p:sp>
        <p:nvSpPr>
          <p:cNvPr id="79" name="TextBox 78"/>
          <p:cNvSpPr txBox="1"/>
          <p:nvPr/>
        </p:nvSpPr>
        <p:spPr>
          <a:xfrm>
            <a:off x="2819400" y="4139625"/>
            <a:ext cx="3703258"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a:latin typeface="Palatino Linotype" pitchFamily="18" charset="0"/>
              </a:rPr>
              <a:t>2</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1</a:t>
            </a:r>
            <a:r>
              <a:rPr lang="en-US" sz="3200" dirty="0" smtClean="0">
                <a:latin typeface="Palatino Linotype" pitchFamily="18" charset="0"/>
              </a:rPr>
              <a:t> </a:t>
            </a:r>
            <a:r>
              <a:rPr lang="en-US" sz="3200" dirty="0">
                <a:latin typeface="Palatino Linotype" pitchFamily="18" charset="0"/>
              </a:rPr>
              <a:t>x</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2</a:t>
            </a:r>
            <a:r>
              <a:rPr lang="en-US" sz="3200" dirty="0" smtClean="0">
                <a:latin typeface="Palatino Linotype" pitchFamily="18" charset="0"/>
              </a:rPr>
              <a:t> </a:t>
            </a:r>
            <a:r>
              <a:rPr lang="en-US" sz="3200" dirty="0">
                <a:latin typeface="Palatino Linotype" pitchFamily="18" charset="0"/>
              </a:rPr>
              <a:t>x</a:t>
            </a:r>
            <a:r>
              <a:rPr lang="en-US" sz="3200" b="1" baseline="-25000" dirty="0" smtClean="0">
                <a:latin typeface="Palatino Linotype" pitchFamily="18" charset="0"/>
              </a:rPr>
              <a:t>2</a:t>
            </a:r>
            <a:endParaRPr lang="en-US" sz="3200" b="1" baseline="-25000" dirty="0">
              <a:latin typeface="Palatino Linotype" pitchFamily="18" charset="0"/>
            </a:endParaRPr>
          </a:p>
        </p:txBody>
      </p:sp>
      <p:grpSp>
        <p:nvGrpSpPr>
          <p:cNvPr id="80" name="Group 79"/>
          <p:cNvGrpSpPr/>
          <p:nvPr/>
        </p:nvGrpSpPr>
        <p:grpSpPr>
          <a:xfrm>
            <a:off x="2781692" y="4953000"/>
            <a:ext cx="182880" cy="1143000"/>
            <a:chOff x="2667000" y="4572000"/>
            <a:chExt cx="182880" cy="1143000"/>
          </a:xfrm>
        </p:grpSpPr>
        <p:cxnSp>
          <p:nvCxnSpPr>
            <p:cNvPr id="81" name="Straight Connector 80"/>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437012" y="4953000"/>
            <a:ext cx="182880" cy="1143000"/>
            <a:chOff x="3322320" y="4572000"/>
            <a:chExt cx="182880" cy="1143000"/>
          </a:xfrm>
        </p:grpSpPr>
        <p:cxnSp>
          <p:nvCxnSpPr>
            <p:cNvPr id="85" name="Straight Connector 84"/>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2918944" y="48254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89" name="Rectangle 88"/>
          <p:cNvSpPr/>
          <p:nvPr/>
        </p:nvSpPr>
        <p:spPr>
          <a:xfrm>
            <a:off x="2934092" y="54350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90" name="Rectangle 89"/>
          <p:cNvSpPr/>
          <p:nvPr/>
        </p:nvSpPr>
        <p:spPr>
          <a:xfrm>
            <a:off x="3696092" y="52064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93" name="Straight Connector 92"/>
          <p:cNvCxnSpPr/>
          <p:nvPr/>
        </p:nvCxnSpPr>
        <p:spPr>
          <a:xfrm>
            <a:off x="5791200" y="4953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91200" y="4953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791200" y="6086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446520" y="4953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629400" y="4953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46520" y="6086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5928452" y="4825425"/>
            <a:ext cx="532518" cy="584775"/>
          </a:xfrm>
          <a:prstGeom prst="rect">
            <a:avLst/>
          </a:prstGeom>
        </p:spPr>
        <p:txBody>
          <a:bodyPr wrap="none">
            <a:spAutoFit/>
          </a:bodyPr>
          <a:lstStyle/>
          <a:p>
            <a:r>
              <a:rPr lang="en-US" sz="3200" dirty="0">
                <a:latin typeface="Palatino Linotype" pitchFamily="18" charset="0"/>
              </a:rPr>
              <a:t>x</a:t>
            </a:r>
            <a:r>
              <a:rPr lang="en-US" sz="3200" b="1" baseline="-25000" dirty="0" smtClean="0">
                <a:latin typeface="Palatino Linotype" pitchFamily="18" charset="0"/>
              </a:rPr>
              <a:t>1</a:t>
            </a:r>
            <a:endParaRPr lang="en-US" sz="3200" dirty="0"/>
          </a:p>
        </p:txBody>
      </p:sp>
      <p:sp>
        <p:nvSpPr>
          <p:cNvPr id="100" name="Rectangle 99"/>
          <p:cNvSpPr/>
          <p:nvPr/>
        </p:nvSpPr>
        <p:spPr>
          <a:xfrm>
            <a:off x="5943600" y="5435025"/>
            <a:ext cx="532518" cy="584775"/>
          </a:xfrm>
          <a:prstGeom prst="rect">
            <a:avLst/>
          </a:prstGeom>
        </p:spPr>
        <p:txBody>
          <a:bodyPr wrap="none">
            <a:spAutoFit/>
          </a:bodyPr>
          <a:lstStyle/>
          <a:p>
            <a:r>
              <a:rPr lang="en-US" sz="3200" dirty="0">
                <a:latin typeface="Palatino Linotype" pitchFamily="18" charset="0"/>
              </a:rPr>
              <a:t>x</a:t>
            </a:r>
            <a:r>
              <a:rPr lang="en-US" sz="3200" b="1" baseline="-25000" dirty="0" smtClean="0">
                <a:latin typeface="Palatino Linotype" pitchFamily="18" charset="0"/>
              </a:rPr>
              <a:t>2</a:t>
            </a:r>
            <a:endParaRPr lang="en-US" sz="3200" dirty="0"/>
          </a:p>
        </p:txBody>
      </p:sp>
      <p:grpSp>
        <p:nvGrpSpPr>
          <p:cNvPr id="101" name="Group 100"/>
          <p:cNvGrpSpPr/>
          <p:nvPr/>
        </p:nvGrpSpPr>
        <p:grpSpPr>
          <a:xfrm>
            <a:off x="4122812" y="4953000"/>
            <a:ext cx="182880" cy="1143000"/>
            <a:chOff x="2667000" y="4572000"/>
            <a:chExt cx="182880" cy="1143000"/>
          </a:xfrm>
        </p:grpSpPr>
        <p:cxnSp>
          <p:nvCxnSpPr>
            <p:cNvPr id="102" name="Straight Connector 101"/>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5" name="Rectangle 104"/>
          <p:cNvSpPr/>
          <p:nvPr/>
        </p:nvSpPr>
        <p:spPr>
          <a:xfrm>
            <a:off x="4122996" y="482888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sp>
        <p:nvSpPr>
          <p:cNvPr id="108" name="Rectangle 107"/>
          <p:cNvSpPr/>
          <p:nvPr/>
        </p:nvSpPr>
        <p:spPr>
          <a:xfrm>
            <a:off x="5029200" y="5435025"/>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109" name="Group 108"/>
          <p:cNvGrpSpPr/>
          <p:nvPr/>
        </p:nvGrpSpPr>
        <p:grpSpPr>
          <a:xfrm>
            <a:off x="5532120" y="4953000"/>
            <a:ext cx="182880" cy="1143000"/>
            <a:chOff x="3322320" y="4572000"/>
            <a:chExt cx="182880" cy="1143000"/>
          </a:xfrm>
        </p:grpSpPr>
        <p:cxnSp>
          <p:nvCxnSpPr>
            <p:cNvPr id="110" name="Straight Connector 109"/>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5028403" y="4839092"/>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sp>
        <p:nvSpPr>
          <p:cNvPr id="114" name="Rectangle 113"/>
          <p:cNvSpPr/>
          <p:nvPr/>
        </p:nvSpPr>
        <p:spPr>
          <a:xfrm>
            <a:off x="4133991" y="542481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21</a:t>
            </a:r>
            <a:endParaRPr lang="en-US" sz="3200" dirty="0"/>
          </a:p>
        </p:txBody>
      </p:sp>
      <p:sp>
        <p:nvSpPr>
          <p:cNvPr id="71" name="TextBox 70"/>
          <p:cNvSpPr txBox="1"/>
          <p:nvPr/>
        </p:nvSpPr>
        <p:spPr>
          <a:xfrm>
            <a:off x="0" y="137786"/>
            <a:ext cx="9144000" cy="646331"/>
          </a:xfrm>
          <a:prstGeom prst="rect">
            <a:avLst/>
          </a:prstGeom>
          <a:noFill/>
        </p:spPr>
        <p:txBody>
          <a:bodyPr wrap="square" rtlCol="0">
            <a:spAutoFit/>
          </a:bodyPr>
          <a:lstStyle/>
          <a:p>
            <a:pPr algn="ctr"/>
            <a:r>
              <a:rPr lang="en-US" sz="3600" b="1" dirty="0" smtClean="0">
                <a:solidFill>
                  <a:srgbClr val="0070C0"/>
                </a:solidFill>
              </a:rPr>
              <a:t>On-Chip MIMO</a:t>
            </a:r>
            <a:endParaRPr lang="en-US" sz="3600" b="1" dirty="0">
              <a:solidFill>
                <a:srgbClr val="0070C0"/>
              </a:solidFill>
            </a:endParaRPr>
          </a:p>
        </p:txBody>
      </p:sp>
      <p:sp>
        <p:nvSpPr>
          <p:cNvPr id="2" name="Rounded Rectangle 1"/>
          <p:cNvSpPr/>
          <p:nvPr/>
        </p:nvSpPr>
        <p:spPr>
          <a:xfrm>
            <a:off x="4085942" y="4724400"/>
            <a:ext cx="1664147" cy="152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2" idx="2"/>
          </p:cNvCxnSpPr>
          <p:nvPr/>
        </p:nvCxnSpPr>
        <p:spPr>
          <a:xfrm>
            <a:off x="4918016" y="6248400"/>
            <a:ext cx="1939984" cy="762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70262" y="5345729"/>
            <a:ext cx="2514600" cy="1569660"/>
          </a:xfrm>
          <a:prstGeom prst="rect">
            <a:avLst/>
          </a:prstGeom>
          <a:noFill/>
        </p:spPr>
        <p:txBody>
          <a:bodyPr wrap="square" rtlCol="0">
            <a:spAutoFit/>
          </a:bodyPr>
          <a:lstStyle/>
          <a:p>
            <a:r>
              <a:rPr lang="en-US" sz="3200" dirty="0" smtClean="0">
                <a:solidFill>
                  <a:srgbClr val="FF0000"/>
                </a:solidFill>
              </a:rPr>
              <a:t>Non-diagonal Matrix </a:t>
            </a:r>
            <a:r>
              <a:rPr lang="en-US" sz="3200" dirty="0" smtClean="0">
                <a:solidFill>
                  <a:srgbClr val="FF0000"/>
                </a:solidFill>
                <a:sym typeface="Wingdings" pitchFamily="2" charset="2"/>
              </a:rPr>
              <a:t> Interference</a:t>
            </a:r>
            <a:endParaRPr lang="en-US" sz="3200" dirty="0">
              <a:solidFill>
                <a:srgbClr val="FF0000"/>
              </a:solidFill>
            </a:endParaRPr>
          </a:p>
        </p:txBody>
      </p:sp>
      <p:grpSp>
        <p:nvGrpSpPr>
          <p:cNvPr id="16" name="Group 15"/>
          <p:cNvGrpSpPr/>
          <p:nvPr/>
        </p:nvGrpSpPr>
        <p:grpSpPr>
          <a:xfrm>
            <a:off x="533400" y="990600"/>
            <a:ext cx="7696200" cy="2514600"/>
            <a:chOff x="533400" y="990600"/>
            <a:chExt cx="7696200" cy="2514600"/>
          </a:xfrm>
        </p:grpSpPr>
        <p:grpSp>
          <p:nvGrpSpPr>
            <p:cNvPr id="41" name="Group 40"/>
            <p:cNvGrpSpPr/>
            <p:nvPr/>
          </p:nvGrpSpPr>
          <p:grpSpPr>
            <a:xfrm>
              <a:off x="1981200" y="990600"/>
              <a:ext cx="4876800" cy="2478743"/>
              <a:chOff x="1981200" y="799708"/>
              <a:chExt cx="4876800" cy="3010291"/>
            </a:xfrm>
          </p:grpSpPr>
          <p:grpSp>
            <p:nvGrpSpPr>
              <p:cNvPr id="9" name="Group 206"/>
              <p:cNvGrpSpPr/>
              <p:nvPr/>
            </p:nvGrpSpPr>
            <p:grpSpPr>
              <a:xfrm>
                <a:off x="6166967" y="839874"/>
                <a:ext cx="538635" cy="655569"/>
                <a:chOff x="2406341" y="609600"/>
                <a:chExt cx="762000" cy="914400"/>
              </a:xfrm>
            </p:grpSpPr>
            <p:cxnSp>
              <p:nvCxnSpPr>
                <p:cNvPr id="10" name="Straight Connector 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3" name="Shape 49"/>
                <p:cNvCxnSpPr>
                  <a:endCxn id="1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6"/>
              <p:cNvGrpSpPr/>
              <p:nvPr/>
            </p:nvGrpSpPr>
            <p:grpSpPr>
              <a:xfrm>
                <a:off x="2209800" y="836180"/>
                <a:ext cx="4308953" cy="868501"/>
                <a:chOff x="1816590" y="609600"/>
                <a:chExt cx="6095822" cy="1211401"/>
              </a:xfrm>
            </p:grpSpPr>
            <p:cxnSp>
              <p:nvCxnSpPr>
                <p:cNvPr id="22" name="Straight Connector 21"/>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816590" y="1135202"/>
                  <a:ext cx="6095822" cy="68579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a:t>
                  </a:r>
                  <a:endParaRPr lang="en-US" sz="2400" b="1" dirty="0">
                    <a:solidFill>
                      <a:schemeClr val="tx1"/>
                    </a:solidFill>
                  </a:endParaRPr>
                </a:p>
              </p:txBody>
            </p:sp>
          </p:grpSp>
          <p:cxnSp>
            <p:nvCxnSpPr>
              <p:cNvPr id="27" name="Straight Connector 26"/>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8" name="Group 206"/>
              <p:cNvGrpSpPr/>
              <p:nvPr/>
            </p:nvGrpSpPr>
            <p:grpSpPr>
              <a:xfrm>
                <a:off x="2209800" y="3219987"/>
                <a:ext cx="955512" cy="590012"/>
                <a:chOff x="1816590" y="998041"/>
                <a:chExt cx="1351751" cy="822960"/>
              </a:xfrm>
            </p:grpSpPr>
            <p:sp>
              <p:nvSpPr>
                <p:cNvPr id="30" name="Rounded Rectangle 29"/>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31" name="Isosceles Triangle 30"/>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32" name="Shape 49"/>
                <p:cNvCxnSpPr>
                  <a:stCxn id="30" idx="3"/>
                  <a:endCxn id="31"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206"/>
              <p:cNvGrpSpPr/>
              <p:nvPr/>
            </p:nvGrpSpPr>
            <p:grpSpPr>
              <a:xfrm>
                <a:off x="5826288" y="3219254"/>
                <a:ext cx="955512" cy="590012"/>
                <a:chOff x="1816590" y="998041"/>
                <a:chExt cx="1351751" cy="822960"/>
              </a:xfrm>
            </p:grpSpPr>
            <p:sp>
              <p:nvSpPr>
                <p:cNvPr id="38" name="Rounded Rectangle 37"/>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39" name="Isosceles Triangle 38"/>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0" name="Shape 49"/>
                <p:cNvCxnSpPr>
                  <a:stCxn id="38" idx="3"/>
                  <a:endCxn id="39"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5" name="TextBox 54"/>
            <p:cNvSpPr txBox="1"/>
            <p:nvPr/>
          </p:nvSpPr>
          <p:spPr>
            <a:xfrm>
              <a:off x="533400" y="1147760"/>
              <a:ext cx="1604927"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x</a:t>
              </a:r>
              <a:r>
                <a:rPr lang="en-US" sz="3200" b="1" baseline="-25000" dirty="0" smtClean="0">
                  <a:latin typeface="Palatino Linotype" pitchFamily="18" charset="0"/>
                </a:rPr>
                <a:t>1</a:t>
              </a:r>
              <a:endParaRPr lang="en-US" sz="3200" b="1" baseline="-25000" dirty="0"/>
            </a:p>
          </p:txBody>
        </p:sp>
        <p:sp>
          <p:nvSpPr>
            <p:cNvPr id="56" name="TextBox 55"/>
            <p:cNvSpPr txBox="1"/>
            <p:nvPr/>
          </p:nvSpPr>
          <p:spPr>
            <a:xfrm>
              <a:off x="6624673" y="1157288"/>
              <a:ext cx="1604927"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x</a:t>
              </a:r>
              <a:r>
                <a:rPr lang="en-US" sz="3200" b="1" baseline="-25000" dirty="0" smtClean="0">
                  <a:latin typeface="Palatino Linotype" pitchFamily="18" charset="0"/>
                </a:rPr>
                <a:t>2</a:t>
              </a:r>
              <a:endParaRPr lang="en-US" sz="3200" b="1" baseline="-25000" dirty="0"/>
            </a:p>
          </p:txBody>
        </p:sp>
        <p:cxnSp>
          <p:nvCxnSpPr>
            <p:cNvPr id="6" name="Straight Arrow Connector 5"/>
            <p:cNvCxnSpPr>
              <a:endCxn id="30"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8" name="Straight Arrow Connector 7"/>
            <p:cNvCxnSpPr>
              <a:endCxn id="30"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15" name="Straight Arrow Connector 14"/>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17" name="Straight Arrow Connector 16"/>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sp>
          <p:nvSpPr>
            <p:cNvPr id="69" name="TextBox 68"/>
            <p:cNvSpPr txBox="1"/>
            <p:nvPr/>
          </p:nvSpPr>
          <p:spPr>
            <a:xfrm>
              <a:off x="1752600" y="3043535"/>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1</a:t>
              </a:r>
              <a:endParaRPr lang="en-US" sz="2400" b="1" baseline="-25000" dirty="0"/>
            </a:p>
          </p:txBody>
        </p:sp>
        <p:sp>
          <p:nvSpPr>
            <p:cNvPr id="70" name="TextBox 69"/>
            <p:cNvSpPr txBox="1"/>
            <p:nvPr/>
          </p:nvSpPr>
          <p:spPr>
            <a:xfrm>
              <a:off x="5410200" y="3034108"/>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2</a:t>
              </a:r>
              <a:endParaRPr lang="en-US" sz="2400" b="1" baseline="-25000" dirty="0"/>
            </a:p>
          </p:txBody>
        </p:sp>
        <p:grpSp>
          <p:nvGrpSpPr>
            <p:cNvPr id="14" name="Group 13"/>
            <p:cNvGrpSpPr/>
            <p:nvPr/>
          </p:nvGrpSpPr>
          <p:grpSpPr>
            <a:xfrm>
              <a:off x="2009776" y="1276352"/>
              <a:ext cx="159014" cy="268937"/>
              <a:chOff x="533400" y="2931463"/>
              <a:chExt cx="159014" cy="268937"/>
            </a:xfrm>
          </p:grpSpPr>
          <p:sp>
            <p:nvSpPr>
              <p:cNvPr id="73" name="Isosceles Triangle 72"/>
              <p:cNvSpPr/>
              <p:nvPr/>
            </p:nvSpPr>
            <p:spPr>
              <a:xfrm flipV="1">
                <a:off x="533400" y="2931463"/>
                <a:ext cx="155646" cy="97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74" name="Shape 49"/>
              <p:cNvCxnSpPr/>
              <p:nvPr/>
            </p:nvCxnSpPr>
            <p:spPr>
              <a:xfrm flipV="1">
                <a:off x="583388" y="3014489"/>
                <a:ext cx="109026" cy="185911"/>
              </a:xfrm>
              <a:prstGeom prst="bentConnector2">
                <a:avLst/>
              </a:prstGeom>
              <a:ln w="38100"/>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sp>
        <p:nvSpPr>
          <p:cNvPr id="20" name="Rounded Rectangle 19"/>
          <p:cNvSpPr/>
          <p:nvPr/>
        </p:nvSpPr>
        <p:spPr>
          <a:xfrm>
            <a:off x="1981200" y="1981200"/>
            <a:ext cx="533400" cy="508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1662112" y="1276352"/>
            <a:ext cx="381000" cy="4704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2938464" y="2234625"/>
            <a:ext cx="533400" cy="5085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7739064" y="1266824"/>
            <a:ext cx="381000" cy="4704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2182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0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9" grpId="0"/>
      <p:bldP spid="88" grpId="0"/>
      <p:bldP spid="89" grpId="0"/>
      <p:bldP spid="90" grpId="0"/>
      <p:bldP spid="99" grpId="0"/>
      <p:bldP spid="100" grpId="0"/>
      <p:bldP spid="105" grpId="0"/>
      <p:bldP spid="108" grpId="0"/>
      <p:bldP spid="113" grpId="0"/>
      <p:bldP spid="114" grpId="0"/>
      <p:bldP spid="2" grpId="0" animBg="1"/>
      <p:bldP spid="5" grpId="0"/>
      <p:bldP spid="20" grpId="0" animBg="1"/>
      <p:bldP spid="20" grpId="1" animBg="1"/>
      <p:bldP spid="91" grpId="0" animBg="1"/>
      <p:bldP spid="91" grpId="1" animBg="1"/>
      <p:bldP spid="92" grpId="0" animBg="1"/>
      <p:bldP spid="92" grpId="1" animBg="1"/>
      <p:bldP spid="106" grpId="0" animBg="1"/>
      <p:bldP spid="10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802.11n</a:t>
            </a:r>
            <a:r>
              <a:rPr lang="en-US" sz="7200" baseline="30000" dirty="0" smtClean="0"/>
              <a:t>+</a:t>
            </a:r>
            <a:endParaRPr lang="en-US" sz="5400" dirty="0"/>
          </a:p>
        </p:txBody>
      </p:sp>
      <p:sp>
        <p:nvSpPr>
          <p:cNvPr id="3" name="Content Placeholder 2"/>
          <p:cNvSpPr>
            <a:spLocks noGrp="1"/>
          </p:cNvSpPr>
          <p:nvPr>
            <p:ph idx="1"/>
          </p:nvPr>
        </p:nvSpPr>
        <p:spPr>
          <a:xfrm>
            <a:off x="228600" y="1295400"/>
            <a:ext cx="8686800" cy="5157936"/>
          </a:xfrm>
        </p:spPr>
        <p:txBody>
          <a:bodyPr/>
          <a:lstStyle/>
          <a:p>
            <a:r>
              <a:rPr lang="en-US" dirty="0" smtClean="0"/>
              <a:t>Enables 802.11 nodes to contend for both time and concurrent transmissions </a:t>
            </a:r>
          </a:p>
          <a:p>
            <a:endParaRPr lang="en-US" dirty="0" smtClean="0"/>
          </a:p>
          <a:p>
            <a:r>
              <a:rPr lang="en-US" dirty="0" smtClean="0"/>
              <a:t>Maintains random access</a:t>
            </a:r>
          </a:p>
          <a:p>
            <a:pPr lvl="1"/>
            <a:endParaRPr lang="en-US" dirty="0" smtClean="0"/>
          </a:p>
        </p:txBody>
      </p:sp>
    </p:spTree>
    <p:custDataLst>
      <p:tags r:id="rId1"/>
    </p:custDataLst>
    <p:extLst>
      <p:ext uri="{BB962C8B-B14F-4D97-AF65-F5344CB8AC3E}">
        <p14:creationId xmlns:p14="http://schemas.microsoft.com/office/powerpoint/2010/main" val="12406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819400" y="3606225"/>
            <a:ext cx="3703258"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11</a:t>
            </a:r>
            <a:r>
              <a:rPr lang="en-US" sz="3200" dirty="0" smtClean="0">
                <a:latin typeface="Palatino Linotype" pitchFamily="18" charset="0"/>
              </a:rPr>
              <a:t> </a:t>
            </a:r>
            <a:r>
              <a:rPr lang="en-US" sz="3200" dirty="0">
                <a:latin typeface="Palatino Linotype" pitchFamily="18" charset="0"/>
              </a:rPr>
              <a:t>x</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12</a:t>
            </a:r>
            <a:r>
              <a:rPr lang="en-US" sz="3200" dirty="0" smtClean="0">
                <a:latin typeface="Palatino Linotype" pitchFamily="18" charset="0"/>
              </a:rPr>
              <a:t> </a:t>
            </a:r>
            <a:r>
              <a:rPr lang="en-US" sz="3200" dirty="0">
                <a:latin typeface="Palatino Linotype" pitchFamily="18" charset="0"/>
              </a:rPr>
              <a:t>x</a:t>
            </a:r>
            <a:r>
              <a:rPr lang="en-US" sz="3200" b="1" baseline="-25000" dirty="0" smtClean="0">
                <a:latin typeface="Palatino Linotype" pitchFamily="18" charset="0"/>
              </a:rPr>
              <a:t>2</a:t>
            </a:r>
            <a:endParaRPr lang="en-US" sz="3200" b="1" baseline="-25000" dirty="0">
              <a:latin typeface="Palatino Linotype" pitchFamily="18" charset="0"/>
            </a:endParaRPr>
          </a:p>
        </p:txBody>
      </p:sp>
      <p:sp>
        <p:nvSpPr>
          <p:cNvPr id="79" name="TextBox 78"/>
          <p:cNvSpPr txBox="1"/>
          <p:nvPr/>
        </p:nvSpPr>
        <p:spPr>
          <a:xfrm>
            <a:off x="2819400" y="4139625"/>
            <a:ext cx="3703258"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a:latin typeface="Palatino Linotype" pitchFamily="18" charset="0"/>
              </a:rPr>
              <a:t>2</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1</a:t>
            </a:r>
            <a:r>
              <a:rPr lang="en-US" sz="3200" dirty="0" smtClean="0">
                <a:latin typeface="Palatino Linotype" pitchFamily="18" charset="0"/>
              </a:rPr>
              <a:t> </a:t>
            </a:r>
            <a:r>
              <a:rPr lang="en-US" sz="3200" dirty="0">
                <a:latin typeface="Palatino Linotype" pitchFamily="18" charset="0"/>
              </a:rPr>
              <a:t>x</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2</a:t>
            </a:r>
            <a:r>
              <a:rPr lang="en-US" sz="3200" dirty="0" smtClean="0">
                <a:latin typeface="Palatino Linotype" pitchFamily="18" charset="0"/>
              </a:rPr>
              <a:t> </a:t>
            </a:r>
            <a:r>
              <a:rPr lang="en-US" sz="3200" dirty="0">
                <a:latin typeface="Palatino Linotype" pitchFamily="18" charset="0"/>
              </a:rPr>
              <a:t>x</a:t>
            </a:r>
            <a:r>
              <a:rPr lang="en-US" sz="3200" b="1" baseline="-25000" dirty="0" smtClean="0">
                <a:latin typeface="Palatino Linotype" pitchFamily="18" charset="0"/>
              </a:rPr>
              <a:t>2</a:t>
            </a:r>
            <a:endParaRPr lang="en-US" sz="3200" b="1" baseline="-25000" dirty="0">
              <a:latin typeface="Palatino Linotype" pitchFamily="18" charset="0"/>
            </a:endParaRPr>
          </a:p>
        </p:txBody>
      </p:sp>
      <p:grpSp>
        <p:nvGrpSpPr>
          <p:cNvPr id="80" name="Group 79"/>
          <p:cNvGrpSpPr/>
          <p:nvPr/>
        </p:nvGrpSpPr>
        <p:grpSpPr>
          <a:xfrm>
            <a:off x="2781692" y="4953000"/>
            <a:ext cx="182880" cy="1143000"/>
            <a:chOff x="2667000" y="4572000"/>
            <a:chExt cx="182880" cy="1143000"/>
          </a:xfrm>
        </p:grpSpPr>
        <p:cxnSp>
          <p:nvCxnSpPr>
            <p:cNvPr id="81" name="Straight Connector 80"/>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437012" y="4953000"/>
            <a:ext cx="182880" cy="1143000"/>
            <a:chOff x="3322320" y="4572000"/>
            <a:chExt cx="182880" cy="1143000"/>
          </a:xfrm>
        </p:grpSpPr>
        <p:cxnSp>
          <p:nvCxnSpPr>
            <p:cNvPr id="85" name="Straight Connector 84"/>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2918944" y="48254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89" name="Rectangle 88"/>
          <p:cNvSpPr/>
          <p:nvPr/>
        </p:nvSpPr>
        <p:spPr>
          <a:xfrm>
            <a:off x="2934092" y="54350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90" name="Rectangle 89"/>
          <p:cNvSpPr/>
          <p:nvPr/>
        </p:nvSpPr>
        <p:spPr>
          <a:xfrm>
            <a:off x="3696092" y="52064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93" name="Straight Connector 92"/>
          <p:cNvCxnSpPr/>
          <p:nvPr/>
        </p:nvCxnSpPr>
        <p:spPr>
          <a:xfrm>
            <a:off x="5791200" y="4953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91200" y="4953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791200" y="6086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446520" y="4953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629400" y="4953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46520" y="6086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5928452" y="4825425"/>
            <a:ext cx="532518" cy="584775"/>
          </a:xfrm>
          <a:prstGeom prst="rect">
            <a:avLst/>
          </a:prstGeom>
        </p:spPr>
        <p:txBody>
          <a:bodyPr wrap="none">
            <a:spAutoFit/>
          </a:bodyPr>
          <a:lstStyle/>
          <a:p>
            <a:r>
              <a:rPr lang="en-US" sz="3200" dirty="0">
                <a:latin typeface="Palatino Linotype" pitchFamily="18" charset="0"/>
              </a:rPr>
              <a:t>x</a:t>
            </a:r>
            <a:r>
              <a:rPr lang="en-US" sz="3200" b="1" baseline="-25000" dirty="0" smtClean="0">
                <a:latin typeface="Palatino Linotype" pitchFamily="18" charset="0"/>
              </a:rPr>
              <a:t>1</a:t>
            </a:r>
            <a:endParaRPr lang="en-US" sz="3200" dirty="0"/>
          </a:p>
        </p:txBody>
      </p:sp>
      <p:sp>
        <p:nvSpPr>
          <p:cNvPr id="100" name="Rectangle 99"/>
          <p:cNvSpPr/>
          <p:nvPr/>
        </p:nvSpPr>
        <p:spPr>
          <a:xfrm>
            <a:off x="5943600" y="5435025"/>
            <a:ext cx="532518" cy="584775"/>
          </a:xfrm>
          <a:prstGeom prst="rect">
            <a:avLst/>
          </a:prstGeom>
        </p:spPr>
        <p:txBody>
          <a:bodyPr wrap="none">
            <a:spAutoFit/>
          </a:bodyPr>
          <a:lstStyle/>
          <a:p>
            <a:r>
              <a:rPr lang="en-US" sz="3200" dirty="0">
                <a:latin typeface="Palatino Linotype" pitchFamily="18" charset="0"/>
              </a:rPr>
              <a:t>x</a:t>
            </a:r>
            <a:r>
              <a:rPr lang="en-US" sz="3200" b="1" baseline="-25000" dirty="0" smtClean="0">
                <a:latin typeface="Palatino Linotype" pitchFamily="18" charset="0"/>
              </a:rPr>
              <a:t>2</a:t>
            </a:r>
            <a:endParaRPr lang="en-US" sz="3200" dirty="0"/>
          </a:p>
        </p:txBody>
      </p:sp>
      <p:grpSp>
        <p:nvGrpSpPr>
          <p:cNvPr id="101" name="Group 100"/>
          <p:cNvGrpSpPr/>
          <p:nvPr/>
        </p:nvGrpSpPr>
        <p:grpSpPr>
          <a:xfrm>
            <a:off x="4122812" y="4953000"/>
            <a:ext cx="182880" cy="1143000"/>
            <a:chOff x="2667000" y="4572000"/>
            <a:chExt cx="182880" cy="1143000"/>
          </a:xfrm>
        </p:grpSpPr>
        <p:cxnSp>
          <p:nvCxnSpPr>
            <p:cNvPr id="102" name="Straight Connector 101"/>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5" name="Rectangle 104"/>
          <p:cNvSpPr/>
          <p:nvPr/>
        </p:nvSpPr>
        <p:spPr>
          <a:xfrm>
            <a:off x="4122996" y="482888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sp>
        <p:nvSpPr>
          <p:cNvPr id="108" name="Rectangle 107"/>
          <p:cNvSpPr/>
          <p:nvPr/>
        </p:nvSpPr>
        <p:spPr>
          <a:xfrm>
            <a:off x="5029200" y="5435025"/>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109" name="Group 108"/>
          <p:cNvGrpSpPr/>
          <p:nvPr/>
        </p:nvGrpSpPr>
        <p:grpSpPr>
          <a:xfrm>
            <a:off x="5532120" y="4953000"/>
            <a:ext cx="182880" cy="1143000"/>
            <a:chOff x="3322320" y="4572000"/>
            <a:chExt cx="182880" cy="1143000"/>
          </a:xfrm>
        </p:grpSpPr>
        <p:cxnSp>
          <p:nvCxnSpPr>
            <p:cNvPr id="110" name="Straight Connector 109"/>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5028403" y="4839092"/>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sp>
        <p:nvSpPr>
          <p:cNvPr id="114" name="Rectangle 113"/>
          <p:cNvSpPr/>
          <p:nvPr/>
        </p:nvSpPr>
        <p:spPr>
          <a:xfrm>
            <a:off x="4133991" y="542481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21</a:t>
            </a:r>
            <a:endParaRPr lang="en-US" sz="3200" dirty="0"/>
          </a:p>
        </p:txBody>
      </p:sp>
      <p:sp>
        <p:nvSpPr>
          <p:cNvPr id="71" name="TextBox 70"/>
          <p:cNvSpPr txBox="1"/>
          <p:nvPr/>
        </p:nvSpPr>
        <p:spPr>
          <a:xfrm>
            <a:off x="0" y="137786"/>
            <a:ext cx="9144000" cy="646331"/>
          </a:xfrm>
          <a:prstGeom prst="rect">
            <a:avLst/>
          </a:prstGeom>
          <a:noFill/>
        </p:spPr>
        <p:txBody>
          <a:bodyPr wrap="square" rtlCol="0">
            <a:spAutoFit/>
          </a:bodyPr>
          <a:lstStyle/>
          <a:p>
            <a:pPr algn="ctr"/>
            <a:r>
              <a:rPr lang="en-US" sz="3600" b="1" dirty="0" smtClean="0">
                <a:solidFill>
                  <a:srgbClr val="0070C0"/>
                </a:solidFill>
              </a:rPr>
              <a:t>On-Chip MIMO</a:t>
            </a:r>
            <a:endParaRPr lang="en-US" sz="3600" b="1" dirty="0">
              <a:solidFill>
                <a:srgbClr val="0070C0"/>
              </a:solidFill>
            </a:endParaRPr>
          </a:p>
        </p:txBody>
      </p:sp>
      <p:grpSp>
        <p:nvGrpSpPr>
          <p:cNvPr id="68" name="Group 67"/>
          <p:cNvGrpSpPr/>
          <p:nvPr/>
        </p:nvGrpSpPr>
        <p:grpSpPr>
          <a:xfrm>
            <a:off x="533400" y="990600"/>
            <a:ext cx="7696200" cy="2514600"/>
            <a:chOff x="533400" y="990600"/>
            <a:chExt cx="7696200" cy="2514600"/>
          </a:xfrm>
        </p:grpSpPr>
        <p:grpSp>
          <p:nvGrpSpPr>
            <p:cNvPr id="72" name="Group 71"/>
            <p:cNvGrpSpPr/>
            <p:nvPr/>
          </p:nvGrpSpPr>
          <p:grpSpPr>
            <a:xfrm>
              <a:off x="1981200" y="990600"/>
              <a:ext cx="4876800" cy="2478743"/>
              <a:chOff x="1981200" y="799708"/>
              <a:chExt cx="4876800" cy="3010291"/>
            </a:xfrm>
          </p:grpSpPr>
          <p:grpSp>
            <p:nvGrpSpPr>
              <p:cNvPr id="122" name="Group 206"/>
              <p:cNvGrpSpPr/>
              <p:nvPr/>
            </p:nvGrpSpPr>
            <p:grpSpPr>
              <a:xfrm>
                <a:off x="6166967" y="839874"/>
                <a:ext cx="538635" cy="655569"/>
                <a:chOff x="2406341" y="609600"/>
                <a:chExt cx="762000" cy="914400"/>
              </a:xfrm>
            </p:grpSpPr>
            <p:cxnSp>
              <p:nvCxnSpPr>
                <p:cNvPr id="135" name="Straight Connector 134"/>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Isosceles Triangle 13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37" name="Shape 49"/>
                <p:cNvCxnSpPr>
                  <a:endCxn id="13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23" name="Group 206"/>
              <p:cNvGrpSpPr/>
              <p:nvPr/>
            </p:nvGrpSpPr>
            <p:grpSpPr>
              <a:xfrm>
                <a:off x="2209800" y="836180"/>
                <a:ext cx="4308953" cy="868501"/>
                <a:chOff x="1816590" y="609600"/>
                <a:chExt cx="6095822" cy="1211401"/>
              </a:xfrm>
            </p:grpSpPr>
            <p:cxnSp>
              <p:nvCxnSpPr>
                <p:cNvPr id="133" name="Straight Connector 132"/>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Rounded Rectangle 133"/>
                <p:cNvSpPr/>
                <p:nvPr/>
              </p:nvSpPr>
              <p:spPr>
                <a:xfrm>
                  <a:off x="1816590" y="1135202"/>
                  <a:ext cx="6095822" cy="68579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a:t>
                  </a:r>
                  <a:endParaRPr lang="en-US" sz="2400" b="1" dirty="0">
                    <a:solidFill>
                      <a:schemeClr val="tx1"/>
                    </a:solidFill>
                  </a:endParaRPr>
                </a:p>
              </p:txBody>
            </p:sp>
          </p:grpSp>
          <p:cxnSp>
            <p:nvCxnSpPr>
              <p:cNvPr id="124" name="Straight Connector 123"/>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25" name="Group 206"/>
              <p:cNvGrpSpPr/>
              <p:nvPr/>
            </p:nvGrpSpPr>
            <p:grpSpPr>
              <a:xfrm>
                <a:off x="2209800" y="3219987"/>
                <a:ext cx="955512" cy="590012"/>
                <a:chOff x="1816590" y="998041"/>
                <a:chExt cx="1351751" cy="822960"/>
              </a:xfrm>
            </p:grpSpPr>
            <p:sp>
              <p:nvSpPr>
                <p:cNvPr id="130" name="Rounded Rectangle 129"/>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131" name="Isosceles Triangle 130"/>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32" name="Shape 49"/>
                <p:cNvCxnSpPr>
                  <a:stCxn id="130" idx="3"/>
                  <a:endCxn id="131"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6" name="Group 206"/>
              <p:cNvGrpSpPr/>
              <p:nvPr/>
            </p:nvGrpSpPr>
            <p:grpSpPr>
              <a:xfrm>
                <a:off x="5826288" y="3219254"/>
                <a:ext cx="955512" cy="590012"/>
                <a:chOff x="1816590" y="998041"/>
                <a:chExt cx="1351751" cy="822960"/>
              </a:xfrm>
            </p:grpSpPr>
            <p:sp>
              <p:nvSpPr>
                <p:cNvPr id="127" name="Rounded Rectangle 12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128" name="Isosceles Triangle 12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29" name="Shape 49"/>
                <p:cNvCxnSpPr>
                  <a:stCxn id="127" idx="3"/>
                  <a:endCxn id="12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73" name="TextBox 72"/>
            <p:cNvSpPr txBox="1"/>
            <p:nvPr/>
          </p:nvSpPr>
          <p:spPr>
            <a:xfrm>
              <a:off x="533400" y="1147760"/>
              <a:ext cx="1604927"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x</a:t>
              </a:r>
              <a:r>
                <a:rPr lang="en-US" sz="3200" b="1" baseline="-25000" dirty="0" smtClean="0">
                  <a:latin typeface="Palatino Linotype" pitchFamily="18" charset="0"/>
                </a:rPr>
                <a:t>1</a:t>
              </a:r>
              <a:endParaRPr lang="en-US" sz="3200" b="1" baseline="-25000" dirty="0"/>
            </a:p>
          </p:txBody>
        </p:sp>
        <p:sp>
          <p:nvSpPr>
            <p:cNvPr id="74" name="TextBox 73"/>
            <p:cNvSpPr txBox="1"/>
            <p:nvPr/>
          </p:nvSpPr>
          <p:spPr>
            <a:xfrm>
              <a:off x="6624673" y="1157288"/>
              <a:ext cx="1604927"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x</a:t>
              </a:r>
              <a:r>
                <a:rPr lang="en-US" sz="3200" b="1" baseline="-25000" dirty="0" smtClean="0">
                  <a:latin typeface="Palatino Linotype" pitchFamily="18" charset="0"/>
                </a:rPr>
                <a:t>2</a:t>
              </a:r>
              <a:endParaRPr lang="en-US" sz="3200" b="1" baseline="-25000" dirty="0"/>
            </a:p>
          </p:txBody>
        </p:sp>
        <p:cxnSp>
          <p:nvCxnSpPr>
            <p:cNvPr id="75" name="Straight Arrow Connector 74"/>
            <p:cNvCxnSpPr>
              <a:endCxn id="130"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91" name="Straight Arrow Connector 90"/>
            <p:cNvCxnSpPr>
              <a:endCxn id="130"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106" name="Straight Arrow Connector 105"/>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115" name="Straight Arrow Connector 114"/>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sp>
          <p:nvSpPr>
            <p:cNvPr id="117" name="TextBox 116"/>
            <p:cNvSpPr txBox="1"/>
            <p:nvPr/>
          </p:nvSpPr>
          <p:spPr>
            <a:xfrm>
              <a:off x="1752600" y="3043535"/>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1</a:t>
              </a:r>
              <a:endParaRPr lang="en-US" sz="2400" b="1" baseline="-25000" dirty="0"/>
            </a:p>
          </p:txBody>
        </p:sp>
        <p:sp>
          <p:nvSpPr>
            <p:cNvPr id="118" name="TextBox 117"/>
            <p:cNvSpPr txBox="1"/>
            <p:nvPr/>
          </p:nvSpPr>
          <p:spPr>
            <a:xfrm>
              <a:off x="5410200" y="3034108"/>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2</a:t>
              </a:r>
              <a:endParaRPr lang="en-US" sz="2400" b="1" baseline="-25000" dirty="0"/>
            </a:p>
          </p:txBody>
        </p:sp>
        <p:grpSp>
          <p:nvGrpSpPr>
            <p:cNvPr id="119" name="Group 118"/>
            <p:cNvGrpSpPr/>
            <p:nvPr/>
          </p:nvGrpSpPr>
          <p:grpSpPr>
            <a:xfrm>
              <a:off x="2009776" y="1276352"/>
              <a:ext cx="159014" cy="268937"/>
              <a:chOff x="533400" y="2931463"/>
              <a:chExt cx="159014" cy="268937"/>
            </a:xfrm>
          </p:grpSpPr>
          <p:sp>
            <p:nvSpPr>
              <p:cNvPr id="120" name="Isosceles Triangle 119"/>
              <p:cNvSpPr/>
              <p:nvPr/>
            </p:nvSpPr>
            <p:spPr>
              <a:xfrm flipV="1">
                <a:off x="533400" y="2931463"/>
                <a:ext cx="155646" cy="97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21" name="Shape 49"/>
              <p:cNvCxnSpPr/>
              <p:nvPr/>
            </p:nvCxnSpPr>
            <p:spPr>
              <a:xfrm flipV="1">
                <a:off x="583388" y="3014489"/>
                <a:ext cx="109026" cy="185911"/>
              </a:xfrm>
              <a:prstGeom prst="bentConnector2">
                <a:avLst/>
              </a:prstGeom>
              <a:ln w="38100"/>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25241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819400" y="36062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11</a:t>
            </a:r>
            <a:r>
              <a:rPr lang="en-US" sz="3200" dirty="0" smtClean="0">
                <a:latin typeface="Palatino Linotype" pitchFamily="18" charset="0"/>
              </a:rPr>
              <a:t> </a:t>
            </a:r>
            <a:r>
              <a:rPr lang="en-US" sz="3200" dirty="0">
                <a:solidFill>
                  <a:srgbClr val="FF0000"/>
                </a:solidFill>
                <a:latin typeface="Palatino Linotype" pitchFamily="18" charset="0"/>
              </a:rPr>
              <a:t>s</a:t>
            </a:r>
            <a:r>
              <a:rPr lang="en-US" sz="3200" b="1" baseline="-25000" dirty="0" smtClean="0">
                <a:solidFill>
                  <a:srgbClr val="FF0000"/>
                </a:solidFill>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12</a:t>
            </a:r>
            <a:r>
              <a:rPr lang="en-US" sz="3200" dirty="0" smtClean="0">
                <a:latin typeface="Palatino Linotype" pitchFamily="18" charset="0"/>
              </a:rPr>
              <a:t> </a:t>
            </a:r>
            <a:r>
              <a:rPr lang="en-US" sz="3200" dirty="0">
                <a:solidFill>
                  <a:srgbClr val="FF0000"/>
                </a:solidFill>
                <a:latin typeface="Palatino Linotype" pitchFamily="18" charset="0"/>
              </a:rPr>
              <a:t>s</a:t>
            </a:r>
            <a:r>
              <a:rPr lang="en-US" sz="3200" b="1" baseline="-25000" dirty="0" smtClean="0">
                <a:solidFill>
                  <a:srgbClr val="FF0000"/>
                </a:solidFill>
                <a:latin typeface="Palatino Linotype" pitchFamily="18" charset="0"/>
              </a:rPr>
              <a:t>2</a:t>
            </a:r>
            <a:endParaRPr lang="en-US" sz="3200" b="1" baseline="-25000" dirty="0">
              <a:solidFill>
                <a:srgbClr val="FF0000"/>
              </a:solidFill>
              <a:latin typeface="Palatino Linotype" pitchFamily="18" charset="0"/>
            </a:endParaRPr>
          </a:p>
        </p:txBody>
      </p:sp>
      <p:sp>
        <p:nvSpPr>
          <p:cNvPr id="79" name="TextBox 78"/>
          <p:cNvSpPr txBox="1"/>
          <p:nvPr/>
        </p:nvSpPr>
        <p:spPr>
          <a:xfrm>
            <a:off x="2819400" y="41396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a:latin typeface="Palatino Linotype" pitchFamily="18" charset="0"/>
              </a:rPr>
              <a:t>2</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1</a:t>
            </a:r>
            <a:r>
              <a:rPr lang="en-US" sz="3200" dirty="0" smtClean="0">
                <a:latin typeface="Palatino Linotype" pitchFamily="18" charset="0"/>
              </a:rPr>
              <a:t> </a:t>
            </a:r>
            <a:r>
              <a:rPr lang="en-US" sz="3200" dirty="0">
                <a:solidFill>
                  <a:srgbClr val="FF0000"/>
                </a:solidFill>
                <a:latin typeface="Palatino Linotype" pitchFamily="18" charset="0"/>
              </a:rPr>
              <a:t>s</a:t>
            </a:r>
            <a:r>
              <a:rPr lang="en-US" sz="3200" b="1" baseline="-25000" dirty="0" smtClean="0">
                <a:solidFill>
                  <a:srgbClr val="FF0000"/>
                </a:solidFill>
                <a:latin typeface="Palatino Linotype" pitchFamily="18" charset="0"/>
              </a:rPr>
              <a:t>1</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2</a:t>
            </a:r>
            <a:r>
              <a:rPr lang="en-US" sz="3200" dirty="0" smtClean="0">
                <a:latin typeface="Palatino Linotype" pitchFamily="18" charset="0"/>
              </a:rPr>
              <a:t> </a:t>
            </a:r>
            <a:r>
              <a:rPr lang="en-US" sz="3200" dirty="0">
                <a:solidFill>
                  <a:srgbClr val="FF0000"/>
                </a:solidFill>
                <a:latin typeface="Palatino Linotype" pitchFamily="18" charset="0"/>
              </a:rPr>
              <a:t>s</a:t>
            </a:r>
            <a:r>
              <a:rPr lang="en-US" sz="3200" b="1" baseline="-25000" dirty="0" smtClean="0">
                <a:solidFill>
                  <a:srgbClr val="FF0000"/>
                </a:solidFill>
                <a:latin typeface="Palatino Linotype" pitchFamily="18" charset="0"/>
              </a:rPr>
              <a:t>2</a:t>
            </a:r>
            <a:endParaRPr lang="en-US" sz="3200" b="1" baseline="-25000" dirty="0">
              <a:solidFill>
                <a:srgbClr val="FF0000"/>
              </a:solidFill>
              <a:latin typeface="Palatino Linotype" pitchFamily="18" charset="0"/>
            </a:endParaRPr>
          </a:p>
        </p:txBody>
      </p:sp>
      <p:grpSp>
        <p:nvGrpSpPr>
          <p:cNvPr id="80" name="Group 79"/>
          <p:cNvGrpSpPr/>
          <p:nvPr/>
        </p:nvGrpSpPr>
        <p:grpSpPr>
          <a:xfrm>
            <a:off x="2781692" y="4953000"/>
            <a:ext cx="182880" cy="1143000"/>
            <a:chOff x="2667000" y="4572000"/>
            <a:chExt cx="182880" cy="1143000"/>
          </a:xfrm>
        </p:grpSpPr>
        <p:cxnSp>
          <p:nvCxnSpPr>
            <p:cNvPr id="81" name="Straight Connector 80"/>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437012" y="4953000"/>
            <a:ext cx="182880" cy="1143000"/>
            <a:chOff x="3322320" y="4572000"/>
            <a:chExt cx="182880" cy="1143000"/>
          </a:xfrm>
        </p:grpSpPr>
        <p:cxnSp>
          <p:nvCxnSpPr>
            <p:cNvPr id="85" name="Straight Connector 84"/>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2918944" y="48254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89" name="Rectangle 88"/>
          <p:cNvSpPr/>
          <p:nvPr/>
        </p:nvSpPr>
        <p:spPr>
          <a:xfrm>
            <a:off x="2934092" y="54350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90" name="Rectangle 89"/>
          <p:cNvSpPr/>
          <p:nvPr/>
        </p:nvSpPr>
        <p:spPr>
          <a:xfrm>
            <a:off x="3696092" y="52064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93" name="Straight Connector 92"/>
          <p:cNvCxnSpPr/>
          <p:nvPr/>
        </p:nvCxnSpPr>
        <p:spPr>
          <a:xfrm>
            <a:off x="5791200" y="4953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91200" y="4953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791200" y="6086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446520" y="4953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629400" y="4953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46520" y="6086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5928452" y="4825425"/>
            <a:ext cx="495649" cy="584775"/>
          </a:xfrm>
          <a:prstGeom prst="rect">
            <a:avLst/>
          </a:prstGeom>
        </p:spPr>
        <p:txBody>
          <a:bodyPr wrap="none">
            <a:spAutoFit/>
          </a:bodyPr>
          <a:lstStyle/>
          <a:p>
            <a:r>
              <a:rPr lang="en-US" sz="3200" dirty="0">
                <a:solidFill>
                  <a:srgbClr val="FF0000"/>
                </a:solidFill>
                <a:latin typeface="Palatino Linotype" pitchFamily="18" charset="0"/>
              </a:rPr>
              <a:t>s</a:t>
            </a:r>
            <a:r>
              <a:rPr lang="en-US" sz="3200" b="1" baseline="-25000" dirty="0" smtClean="0">
                <a:solidFill>
                  <a:srgbClr val="FF0000"/>
                </a:solidFill>
                <a:latin typeface="Palatino Linotype" pitchFamily="18" charset="0"/>
              </a:rPr>
              <a:t>1</a:t>
            </a:r>
            <a:endParaRPr lang="en-US" sz="3200" dirty="0">
              <a:solidFill>
                <a:srgbClr val="FF0000"/>
              </a:solidFill>
            </a:endParaRPr>
          </a:p>
        </p:txBody>
      </p:sp>
      <p:sp>
        <p:nvSpPr>
          <p:cNvPr id="100" name="Rectangle 99"/>
          <p:cNvSpPr/>
          <p:nvPr/>
        </p:nvSpPr>
        <p:spPr>
          <a:xfrm>
            <a:off x="5943600" y="5435025"/>
            <a:ext cx="495649" cy="584775"/>
          </a:xfrm>
          <a:prstGeom prst="rect">
            <a:avLst/>
          </a:prstGeom>
        </p:spPr>
        <p:txBody>
          <a:bodyPr wrap="none">
            <a:spAutoFit/>
          </a:bodyPr>
          <a:lstStyle/>
          <a:p>
            <a:r>
              <a:rPr lang="en-US" sz="3200" dirty="0">
                <a:solidFill>
                  <a:srgbClr val="FF0000"/>
                </a:solidFill>
                <a:latin typeface="Palatino Linotype" pitchFamily="18" charset="0"/>
              </a:rPr>
              <a:t>s</a:t>
            </a:r>
            <a:r>
              <a:rPr lang="en-US" sz="3200" b="1" baseline="-25000" dirty="0" smtClean="0">
                <a:solidFill>
                  <a:srgbClr val="FF0000"/>
                </a:solidFill>
                <a:latin typeface="Palatino Linotype" pitchFamily="18" charset="0"/>
              </a:rPr>
              <a:t>2</a:t>
            </a:r>
            <a:endParaRPr lang="en-US" sz="3200" dirty="0">
              <a:solidFill>
                <a:srgbClr val="FF0000"/>
              </a:solidFill>
            </a:endParaRPr>
          </a:p>
        </p:txBody>
      </p:sp>
      <p:grpSp>
        <p:nvGrpSpPr>
          <p:cNvPr id="101" name="Group 100"/>
          <p:cNvGrpSpPr/>
          <p:nvPr/>
        </p:nvGrpSpPr>
        <p:grpSpPr>
          <a:xfrm>
            <a:off x="4122812" y="4953000"/>
            <a:ext cx="182880" cy="1143000"/>
            <a:chOff x="2667000" y="4572000"/>
            <a:chExt cx="182880" cy="1143000"/>
          </a:xfrm>
        </p:grpSpPr>
        <p:cxnSp>
          <p:nvCxnSpPr>
            <p:cNvPr id="102" name="Straight Connector 101"/>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5" name="Rectangle 104"/>
          <p:cNvSpPr/>
          <p:nvPr/>
        </p:nvSpPr>
        <p:spPr>
          <a:xfrm>
            <a:off x="4122996" y="482888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sp>
        <p:nvSpPr>
          <p:cNvPr id="108" name="Rectangle 107"/>
          <p:cNvSpPr/>
          <p:nvPr/>
        </p:nvSpPr>
        <p:spPr>
          <a:xfrm>
            <a:off x="5029200" y="5435025"/>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109" name="Group 108"/>
          <p:cNvGrpSpPr/>
          <p:nvPr/>
        </p:nvGrpSpPr>
        <p:grpSpPr>
          <a:xfrm>
            <a:off x="5532120" y="4953000"/>
            <a:ext cx="182880" cy="1143000"/>
            <a:chOff x="3322320" y="4572000"/>
            <a:chExt cx="182880" cy="1143000"/>
          </a:xfrm>
        </p:grpSpPr>
        <p:cxnSp>
          <p:nvCxnSpPr>
            <p:cNvPr id="110" name="Straight Connector 109"/>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3" name="Rectangle 112"/>
          <p:cNvSpPr/>
          <p:nvPr/>
        </p:nvSpPr>
        <p:spPr>
          <a:xfrm>
            <a:off x="5028403" y="4839092"/>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sp>
        <p:nvSpPr>
          <p:cNvPr id="114" name="Rectangle 113"/>
          <p:cNvSpPr/>
          <p:nvPr/>
        </p:nvSpPr>
        <p:spPr>
          <a:xfrm>
            <a:off x="4133991" y="542481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21</a:t>
            </a:r>
            <a:endParaRPr lang="en-US" sz="3200" dirty="0"/>
          </a:p>
        </p:txBody>
      </p:sp>
      <p:sp>
        <p:nvSpPr>
          <p:cNvPr id="71" name="TextBox 70"/>
          <p:cNvSpPr txBox="1"/>
          <p:nvPr/>
        </p:nvSpPr>
        <p:spPr>
          <a:xfrm>
            <a:off x="0" y="137786"/>
            <a:ext cx="9144000" cy="646331"/>
          </a:xfrm>
          <a:prstGeom prst="rect">
            <a:avLst/>
          </a:prstGeom>
          <a:noFill/>
        </p:spPr>
        <p:txBody>
          <a:bodyPr wrap="square" rtlCol="0">
            <a:spAutoFit/>
          </a:bodyPr>
          <a:lstStyle/>
          <a:p>
            <a:pPr algn="ctr"/>
            <a:r>
              <a:rPr lang="en-US" sz="3600" b="1" dirty="0" smtClean="0">
                <a:solidFill>
                  <a:srgbClr val="0070C0"/>
                </a:solidFill>
              </a:rPr>
              <a:t>On-Chip MIMO</a:t>
            </a:r>
            <a:endParaRPr lang="en-US" sz="3600" b="1" dirty="0">
              <a:solidFill>
                <a:srgbClr val="0070C0"/>
              </a:solidFill>
            </a:endParaRPr>
          </a:p>
        </p:txBody>
      </p:sp>
      <p:grpSp>
        <p:nvGrpSpPr>
          <p:cNvPr id="138" name="Group 137"/>
          <p:cNvGrpSpPr/>
          <p:nvPr/>
        </p:nvGrpSpPr>
        <p:grpSpPr>
          <a:xfrm>
            <a:off x="533400" y="990600"/>
            <a:ext cx="7659331" cy="2514600"/>
            <a:chOff x="533400" y="990600"/>
            <a:chExt cx="7659331" cy="2514600"/>
          </a:xfrm>
        </p:grpSpPr>
        <p:grpSp>
          <p:nvGrpSpPr>
            <p:cNvPr id="139" name="Group 138"/>
            <p:cNvGrpSpPr/>
            <p:nvPr/>
          </p:nvGrpSpPr>
          <p:grpSpPr>
            <a:xfrm>
              <a:off x="1981200" y="990600"/>
              <a:ext cx="4876800" cy="2478743"/>
              <a:chOff x="1981200" y="799708"/>
              <a:chExt cx="4876800" cy="3010291"/>
            </a:xfrm>
          </p:grpSpPr>
          <p:grpSp>
            <p:nvGrpSpPr>
              <p:cNvPr id="155" name="Group 206"/>
              <p:cNvGrpSpPr/>
              <p:nvPr/>
            </p:nvGrpSpPr>
            <p:grpSpPr>
              <a:xfrm>
                <a:off x="6166967" y="839874"/>
                <a:ext cx="538635" cy="655569"/>
                <a:chOff x="2406341" y="609600"/>
                <a:chExt cx="762000" cy="914400"/>
              </a:xfrm>
            </p:grpSpPr>
            <p:cxnSp>
              <p:nvCxnSpPr>
                <p:cNvPr id="168" name="Straight Connector 167"/>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Isosceles Triangle 168"/>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70" name="Shape 49"/>
                <p:cNvCxnSpPr>
                  <a:endCxn id="169"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56" name="Group 206"/>
              <p:cNvGrpSpPr/>
              <p:nvPr/>
            </p:nvGrpSpPr>
            <p:grpSpPr>
              <a:xfrm>
                <a:off x="2209800" y="836180"/>
                <a:ext cx="4308953" cy="868501"/>
                <a:chOff x="1816590" y="609600"/>
                <a:chExt cx="6095822" cy="1211401"/>
              </a:xfrm>
            </p:grpSpPr>
            <p:cxnSp>
              <p:nvCxnSpPr>
                <p:cNvPr id="166" name="Straight Connector 165"/>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ounded Rectangle 166"/>
                <p:cNvSpPr/>
                <p:nvPr/>
              </p:nvSpPr>
              <p:spPr>
                <a:xfrm>
                  <a:off x="1816590" y="1135202"/>
                  <a:ext cx="6095822" cy="68579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a:t>
                  </a:r>
                  <a:endParaRPr lang="en-US" sz="2400" b="1" dirty="0">
                    <a:solidFill>
                      <a:schemeClr val="tx1"/>
                    </a:solidFill>
                  </a:endParaRPr>
                </a:p>
              </p:txBody>
            </p:sp>
          </p:grpSp>
          <p:cxnSp>
            <p:nvCxnSpPr>
              <p:cNvPr id="157" name="Straight Connector 156"/>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58" name="Group 206"/>
              <p:cNvGrpSpPr/>
              <p:nvPr/>
            </p:nvGrpSpPr>
            <p:grpSpPr>
              <a:xfrm>
                <a:off x="2209800" y="3219987"/>
                <a:ext cx="955512" cy="590012"/>
                <a:chOff x="1816590" y="998041"/>
                <a:chExt cx="1351751" cy="822960"/>
              </a:xfrm>
            </p:grpSpPr>
            <p:sp>
              <p:nvSpPr>
                <p:cNvPr id="163" name="Rounded Rectangle 162"/>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164" name="Isosceles Triangle 163"/>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65" name="Shape 49"/>
                <p:cNvCxnSpPr>
                  <a:stCxn id="163" idx="3"/>
                  <a:endCxn id="164"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9" name="Group 206"/>
              <p:cNvGrpSpPr/>
              <p:nvPr/>
            </p:nvGrpSpPr>
            <p:grpSpPr>
              <a:xfrm>
                <a:off x="5826288" y="3219254"/>
                <a:ext cx="955512" cy="590012"/>
                <a:chOff x="1816590" y="998041"/>
                <a:chExt cx="1351751" cy="822960"/>
              </a:xfrm>
            </p:grpSpPr>
            <p:sp>
              <p:nvSpPr>
                <p:cNvPr id="160" name="Rounded Rectangle 159"/>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161" name="Isosceles Triangle 160"/>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62" name="Shape 49"/>
                <p:cNvCxnSpPr>
                  <a:stCxn id="160" idx="3"/>
                  <a:endCxn id="161"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40" name="TextBox 139"/>
            <p:cNvSpPr txBox="1"/>
            <p:nvPr/>
          </p:nvSpPr>
          <p:spPr>
            <a:xfrm>
              <a:off x="533400" y="1147760"/>
              <a:ext cx="1568058" cy="584775"/>
            </a:xfrm>
            <a:prstGeom prst="rect">
              <a:avLst/>
            </a:prstGeom>
            <a:noFill/>
          </p:spPr>
          <p:txBody>
            <a:bodyPr wrap="none" rtlCol="0">
              <a:spAutoFit/>
            </a:bodyPr>
            <a:lstStyle/>
            <a:p>
              <a:r>
                <a:rPr lang="en-US" sz="3200" dirty="0" smtClean="0">
                  <a:solidFill>
                    <a:srgbClr val="FF0000"/>
                  </a:solidFill>
                </a:rPr>
                <a:t>Sends </a:t>
              </a:r>
              <a:r>
                <a:rPr lang="en-US" sz="3200" dirty="0">
                  <a:solidFill>
                    <a:srgbClr val="FF0000"/>
                  </a:solidFill>
                  <a:latin typeface="Palatino Linotype" pitchFamily="18" charset="0"/>
                </a:rPr>
                <a:t>s</a:t>
              </a:r>
              <a:r>
                <a:rPr lang="en-US" sz="3200" b="1" baseline="-25000" dirty="0" smtClean="0">
                  <a:solidFill>
                    <a:srgbClr val="FF0000"/>
                  </a:solidFill>
                  <a:latin typeface="Palatino Linotype" pitchFamily="18" charset="0"/>
                </a:rPr>
                <a:t>1</a:t>
              </a:r>
              <a:endParaRPr lang="en-US" sz="3200" b="1" baseline="-25000" dirty="0">
                <a:solidFill>
                  <a:srgbClr val="FF0000"/>
                </a:solidFill>
              </a:endParaRPr>
            </a:p>
          </p:txBody>
        </p:sp>
        <p:sp>
          <p:nvSpPr>
            <p:cNvPr id="141" name="TextBox 140"/>
            <p:cNvSpPr txBox="1"/>
            <p:nvPr/>
          </p:nvSpPr>
          <p:spPr>
            <a:xfrm>
              <a:off x="6624673" y="1157288"/>
              <a:ext cx="1568058" cy="584775"/>
            </a:xfrm>
            <a:prstGeom prst="rect">
              <a:avLst/>
            </a:prstGeom>
            <a:noFill/>
          </p:spPr>
          <p:txBody>
            <a:bodyPr wrap="none" rtlCol="0">
              <a:spAutoFit/>
            </a:bodyPr>
            <a:lstStyle/>
            <a:p>
              <a:r>
                <a:rPr lang="en-US" sz="3200" dirty="0" smtClean="0">
                  <a:solidFill>
                    <a:srgbClr val="FF0000"/>
                  </a:solidFill>
                </a:rPr>
                <a:t>Sends </a:t>
              </a:r>
              <a:r>
                <a:rPr lang="en-US" sz="3200" dirty="0">
                  <a:solidFill>
                    <a:srgbClr val="FF0000"/>
                  </a:solidFill>
                  <a:latin typeface="Palatino Linotype" pitchFamily="18" charset="0"/>
                </a:rPr>
                <a:t>s</a:t>
              </a:r>
              <a:r>
                <a:rPr lang="en-US" sz="3200" b="1" baseline="-25000" dirty="0" smtClean="0">
                  <a:solidFill>
                    <a:srgbClr val="FF0000"/>
                  </a:solidFill>
                  <a:latin typeface="Palatino Linotype" pitchFamily="18" charset="0"/>
                </a:rPr>
                <a:t>2</a:t>
              </a:r>
              <a:endParaRPr lang="en-US" sz="3200" b="1" baseline="-25000" dirty="0">
                <a:solidFill>
                  <a:srgbClr val="FF0000"/>
                </a:solidFill>
              </a:endParaRPr>
            </a:p>
          </p:txBody>
        </p:sp>
        <p:cxnSp>
          <p:nvCxnSpPr>
            <p:cNvPr id="142" name="Straight Arrow Connector 141"/>
            <p:cNvCxnSpPr>
              <a:endCxn id="163"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144" name="Straight Arrow Connector 143"/>
            <p:cNvCxnSpPr>
              <a:endCxn id="163"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146" name="Straight Arrow Connector 145"/>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148" name="Straight Arrow Connector 147"/>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sp>
          <p:nvSpPr>
            <p:cNvPr id="150" name="TextBox 149"/>
            <p:cNvSpPr txBox="1"/>
            <p:nvPr/>
          </p:nvSpPr>
          <p:spPr>
            <a:xfrm>
              <a:off x="1752600" y="3043535"/>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1</a:t>
              </a:r>
              <a:endParaRPr lang="en-US" sz="2400" b="1" baseline="-25000" dirty="0"/>
            </a:p>
          </p:txBody>
        </p:sp>
        <p:sp>
          <p:nvSpPr>
            <p:cNvPr id="151" name="TextBox 150"/>
            <p:cNvSpPr txBox="1"/>
            <p:nvPr/>
          </p:nvSpPr>
          <p:spPr>
            <a:xfrm>
              <a:off x="5410200" y="3034108"/>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2</a:t>
              </a:r>
              <a:endParaRPr lang="en-US" sz="2400" b="1" baseline="-25000" dirty="0"/>
            </a:p>
          </p:txBody>
        </p:sp>
        <p:grpSp>
          <p:nvGrpSpPr>
            <p:cNvPr id="152" name="Group 151"/>
            <p:cNvGrpSpPr/>
            <p:nvPr/>
          </p:nvGrpSpPr>
          <p:grpSpPr>
            <a:xfrm>
              <a:off x="2009776" y="1276352"/>
              <a:ext cx="159014" cy="268937"/>
              <a:chOff x="533400" y="2931463"/>
              <a:chExt cx="159014" cy="268937"/>
            </a:xfrm>
          </p:grpSpPr>
          <p:sp>
            <p:nvSpPr>
              <p:cNvPr id="153" name="Isosceles Triangle 152"/>
              <p:cNvSpPr/>
              <p:nvPr/>
            </p:nvSpPr>
            <p:spPr>
              <a:xfrm flipV="1">
                <a:off x="533400" y="2931463"/>
                <a:ext cx="155646" cy="97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54" name="Shape 49"/>
              <p:cNvCxnSpPr/>
              <p:nvPr/>
            </p:nvCxnSpPr>
            <p:spPr>
              <a:xfrm flipV="1">
                <a:off x="583388" y="3014489"/>
                <a:ext cx="109026" cy="185911"/>
              </a:xfrm>
              <a:prstGeom prst="bentConnector2">
                <a:avLst/>
              </a:prstGeom>
              <a:ln w="38100"/>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85267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819400" y="36062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11</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12</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latin typeface="Palatino Linotype" pitchFamily="18" charset="0"/>
            </a:endParaRPr>
          </a:p>
        </p:txBody>
      </p:sp>
      <p:sp>
        <p:nvSpPr>
          <p:cNvPr id="79" name="TextBox 78"/>
          <p:cNvSpPr txBox="1"/>
          <p:nvPr/>
        </p:nvSpPr>
        <p:spPr>
          <a:xfrm>
            <a:off x="2819400" y="41396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a:latin typeface="Palatino Linotype" pitchFamily="18" charset="0"/>
              </a:rPr>
              <a:t>2</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1</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2</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latin typeface="Palatino Linotype" pitchFamily="18" charset="0"/>
            </a:endParaRPr>
          </a:p>
        </p:txBody>
      </p:sp>
      <p:grpSp>
        <p:nvGrpSpPr>
          <p:cNvPr id="80" name="Group 79"/>
          <p:cNvGrpSpPr/>
          <p:nvPr/>
        </p:nvGrpSpPr>
        <p:grpSpPr>
          <a:xfrm>
            <a:off x="2781692" y="4953000"/>
            <a:ext cx="182880" cy="1143000"/>
            <a:chOff x="2667000" y="4572000"/>
            <a:chExt cx="182880" cy="1143000"/>
          </a:xfrm>
        </p:grpSpPr>
        <p:cxnSp>
          <p:nvCxnSpPr>
            <p:cNvPr id="81" name="Straight Connector 80"/>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437012" y="4953000"/>
            <a:ext cx="182880" cy="1143000"/>
            <a:chOff x="3322320" y="4572000"/>
            <a:chExt cx="182880" cy="1143000"/>
          </a:xfrm>
        </p:grpSpPr>
        <p:cxnSp>
          <p:nvCxnSpPr>
            <p:cNvPr id="85" name="Straight Connector 84"/>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2918944" y="48254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89" name="Rectangle 88"/>
          <p:cNvSpPr/>
          <p:nvPr/>
        </p:nvSpPr>
        <p:spPr>
          <a:xfrm>
            <a:off x="2934092" y="54350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90" name="Rectangle 89"/>
          <p:cNvSpPr/>
          <p:nvPr/>
        </p:nvSpPr>
        <p:spPr>
          <a:xfrm>
            <a:off x="3696092" y="52064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grpSp>
        <p:nvGrpSpPr>
          <p:cNvPr id="2" name="Group 1"/>
          <p:cNvGrpSpPr/>
          <p:nvPr/>
        </p:nvGrpSpPr>
        <p:grpSpPr>
          <a:xfrm>
            <a:off x="5791200" y="4953000"/>
            <a:ext cx="182880" cy="1143000"/>
            <a:chOff x="5791200" y="4953000"/>
            <a:chExt cx="182880" cy="1143000"/>
          </a:xfrm>
        </p:grpSpPr>
        <p:cxnSp>
          <p:nvCxnSpPr>
            <p:cNvPr id="93" name="Straight Connector 92"/>
            <p:cNvCxnSpPr/>
            <p:nvPr/>
          </p:nvCxnSpPr>
          <p:spPr>
            <a:xfrm>
              <a:off x="5791200" y="4953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91200" y="4953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791200" y="6086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6446520" y="4953000"/>
            <a:ext cx="182880" cy="1143000"/>
            <a:chOff x="6446520" y="4953000"/>
            <a:chExt cx="182880" cy="1143000"/>
          </a:xfrm>
        </p:grpSpPr>
        <p:cxnSp>
          <p:nvCxnSpPr>
            <p:cNvPr id="96" name="Straight Connector 95"/>
            <p:cNvCxnSpPr/>
            <p:nvPr/>
          </p:nvCxnSpPr>
          <p:spPr>
            <a:xfrm>
              <a:off x="6446520" y="4953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629400" y="4953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46520" y="6086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5928452" y="4825425"/>
            <a:ext cx="495649" cy="584775"/>
          </a:xfrm>
          <a:prstGeom prst="rect">
            <a:avLst/>
          </a:prstGeom>
          <a:ln>
            <a:noFill/>
          </a:ln>
        </p:spPr>
        <p:txBody>
          <a:bodyPr wrap="none">
            <a:spAutoFit/>
          </a:bodyPr>
          <a:lstStyle/>
          <a:p>
            <a:r>
              <a:rPr lang="en-US" sz="3200" dirty="0">
                <a:latin typeface="Palatino Linotype" pitchFamily="18" charset="0"/>
              </a:rPr>
              <a:t>s</a:t>
            </a:r>
            <a:r>
              <a:rPr lang="en-US" sz="3200" b="1" baseline="-25000" dirty="0" smtClean="0">
                <a:latin typeface="Palatino Linotype" pitchFamily="18" charset="0"/>
              </a:rPr>
              <a:t>1</a:t>
            </a:r>
            <a:endParaRPr lang="en-US" sz="3200" dirty="0"/>
          </a:p>
        </p:txBody>
      </p:sp>
      <p:sp>
        <p:nvSpPr>
          <p:cNvPr id="100" name="Rectangle 99"/>
          <p:cNvSpPr/>
          <p:nvPr/>
        </p:nvSpPr>
        <p:spPr>
          <a:xfrm>
            <a:off x="5943600" y="5435025"/>
            <a:ext cx="495649" cy="584775"/>
          </a:xfrm>
          <a:prstGeom prst="rect">
            <a:avLst/>
          </a:prstGeom>
          <a:ln>
            <a:noFill/>
          </a:ln>
        </p:spPr>
        <p:txBody>
          <a:bodyPr wrap="none">
            <a:spAutoFit/>
          </a:bodyPr>
          <a:lstStyle/>
          <a:p>
            <a:r>
              <a:rPr lang="en-US" sz="3200" dirty="0">
                <a:latin typeface="Palatino Linotype" pitchFamily="18" charset="0"/>
              </a:rPr>
              <a:t>s</a:t>
            </a:r>
            <a:r>
              <a:rPr lang="en-US" sz="3200" b="1" baseline="-25000" dirty="0" smtClean="0">
                <a:latin typeface="Palatino Linotype" pitchFamily="18" charset="0"/>
              </a:rPr>
              <a:t>2</a:t>
            </a:r>
            <a:endParaRPr lang="en-US" sz="3200" dirty="0"/>
          </a:p>
        </p:txBody>
      </p:sp>
      <p:sp>
        <p:nvSpPr>
          <p:cNvPr id="69" name="Rectangle 68"/>
          <p:cNvSpPr/>
          <p:nvPr/>
        </p:nvSpPr>
        <p:spPr>
          <a:xfrm>
            <a:off x="4537616" y="5181600"/>
            <a:ext cx="567784" cy="646331"/>
          </a:xfrm>
          <a:prstGeom prst="rect">
            <a:avLst/>
          </a:prstGeom>
        </p:spPr>
        <p:txBody>
          <a:bodyPr wrap="none">
            <a:spAutoFit/>
          </a:bodyPr>
          <a:lstStyle/>
          <a:p>
            <a:r>
              <a:rPr lang="en-US" sz="3600" b="1" dirty="0" smtClean="0">
                <a:latin typeface="Palatino Linotype" pitchFamily="18" charset="0"/>
              </a:rPr>
              <a:t>H</a:t>
            </a:r>
            <a:endParaRPr lang="en-US" sz="3600" b="1" dirty="0"/>
          </a:p>
        </p:txBody>
      </p:sp>
      <p:sp>
        <p:nvSpPr>
          <p:cNvPr id="63" name="TextBox 62"/>
          <p:cNvSpPr txBox="1"/>
          <p:nvPr/>
        </p:nvSpPr>
        <p:spPr>
          <a:xfrm>
            <a:off x="0" y="137786"/>
            <a:ext cx="9144000" cy="646331"/>
          </a:xfrm>
          <a:prstGeom prst="rect">
            <a:avLst/>
          </a:prstGeom>
          <a:noFill/>
        </p:spPr>
        <p:txBody>
          <a:bodyPr wrap="square" rtlCol="0">
            <a:spAutoFit/>
          </a:bodyPr>
          <a:lstStyle/>
          <a:p>
            <a:pPr algn="ctr"/>
            <a:r>
              <a:rPr lang="en-US" sz="3600" b="1" dirty="0" smtClean="0">
                <a:solidFill>
                  <a:srgbClr val="0070C0"/>
                </a:solidFill>
              </a:rPr>
              <a:t>On-Chip MIMO</a:t>
            </a:r>
            <a:endParaRPr lang="en-US" sz="3600" b="1" dirty="0">
              <a:solidFill>
                <a:srgbClr val="0070C0"/>
              </a:solidFill>
            </a:endParaRPr>
          </a:p>
        </p:txBody>
      </p:sp>
      <p:grpSp>
        <p:nvGrpSpPr>
          <p:cNvPr id="60" name="Group 59"/>
          <p:cNvGrpSpPr/>
          <p:nvPr/>
        </p:nvGrpSpPr>
        <p:grpSpPr>
          <a:xfrm>
            <a:off x="533400" y="990600"/>
            <a:ext cx="7659331" cy="2514600"/>
            <a:chOff x="533400" y="990600"/>
            <a:chExt cx="7659331" cy="2514600"/>
          </a:xfrm>
        </p:grpSpPr>
        <p:grpSp>
          <p:nvGrpSpPr>
            <p:cNvPr id="64" name="Group 63"/>
            <p:cNvGrpSpPr/>
            <p:nvPr/>
          </p:nvGrpSpPr>
          <p:grpSpPr>
            <a:xfrm>
              <a:off x="1981200" y="990600"/>
              <a:ext cx="4876800" cy="2478743"/>
              <a:chOff x="1981200" y="799708"/>
              <a:chExt cx="4876800" cy="3010291"/>
            </a:xfrm>
          </p:grpSpPr>
          <p:grpSp>
            <p:nvGrpSpPr>
              <p:cNvPr id="103" name="Group 206"/>
              <p:cNvGrpSpPr/>
              <p:nvPr/>
            </p:nvGrpSpPr>
            <p:grpSpPr>
              <a:xfrm>
                <a:off x="6166967" y="839874"/>
                <a:ext cx="538635" cy="655569"/>
                <a:chOff x="2406341" y="609600"/>
                <a:chExt cx="762000" cy="914400"/>
              </a:xfrm>
            </p:grpSpPr>
            <p:cxnSp>
              <p:nvCxnSpPr>
                <p:cNvPr id="116" name="Straight Connector 115"/>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Isosceles Triangle 116"/>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8" name="Shape 49"/>
                <p:cNvCxnSpPr>
                  <a:endCxn id="117"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04" name="Group 206"/>
              <p:cNvGrpSpPr/>
              <p:nvPr/>
            </p:nvGrpSpPr>
            <p:grpSpPr>
              <a:xfrm>
                <a:off x="2209800" y="836180"/>
                <a:ext cx="4308953" cy="868501"/>
                <a:chOff x="1816590" y="609600"/>
                <a:chExt cx="6095822" cy="1211401"/>
              </a:xfrm>
            </p:grpSpPr>
            <p:cxnSp>
              <p:nvCxnSpPr>
                <p:cNvPr id="114" name="Straight Connector 11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1816590" y="1135202"/>
                  <a:ext cx="6095822" cy="68579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a:t>
                  </a:r>
                  <a:endParaRPr lang="en-US" sz="2400" b="1" dirty="0">
                    <a:solidFill>
                      <a:schemeClr val="tx1"/>
                    </a:solidFill>
                  </a:endParaRPr>
                </a:p>
              </p:txBody>
            </p:sp>
          </p:grpSp>
          <p:cxnSp>
            <p:nvCxnSpPr>
              <p:cNvPr id="105" name="Straight Connector 104"/>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6" name="Group 206"/>
              <p:cNvGrpSpPr/>
              <p:nvPr/>
            </p:nvGrpSpPr>
            <p:grpSpPr>
              <a:xfrm>
                <a:off x="2209800" y="3219987"/>
                <a:ext cx="955512" cy="590012"/>
                <a:chOff x="1816590" y="998041"/>
                <a:chExt cx="1351751" cy="822960"/>
              </a:xfrm>
            </p:grpSpPr>
            <p:sp>
              <p:nvSpPr>
                <p:cNvPr id="111" name="Rounded Rectangle 110"/>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112" name="Isosceles Triangle 111"/>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3" name="Shape 49"/>
                <p:cNvCxnSpPr>
                  <a:stCxn id="111" idx="3"/>
                  <a:endCxn id="112"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206"/>
              <p:cNvGrpSpPr/>
              <p:nvPr/>
            </p:nvGrpSpPr>
            <p:grpSpPr>
              <a:xfrm>
                <a:off x="5826288" y="3219254"/>
                <a:ext cx="955512" cy="590012"/>
                <a:chOff x="1816590" y="998041"/>
                <a:chExt cx="1351751" cy="822960"/>
              </a:xfrm>
            </p:grpSpPr>
            <p:sp>
              <p:nvSpPr>
                <p:cNvPr id="108" name="Rounded Rectangle 107"/>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109" name="Isosceles Triangle 108"/>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0" name="Shape 49"/>
                <p:cNvCxnSpPr>
                  <a:stCxn id="108" idx="3"/>
                  <a:endCxn id="109"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5" name="TextBox 64"/>
            <p:cNvSpPr txBox="1"/>
            <p:nvPr/>
          </p:nvSpPr>
          <p:spPr>
            <a:xfrm>
              <a:off x="533400" y="1147760"/>
              <a:ext cx="1568058"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s</a:t>
              </a:r>
              <a:r>
                <a:rPr lang="en-US" sz="3200" b="1" baseline="-25000" dirty="0" smtClean="0">
                  <a:latin typeface="Palatino Linotype" pitchFamily="18" charset="0"/>
                </a:rPr>
                <a:t>1</a:t>
              </a:r>
              <a:endParaRPr lang="en-US" sz="3200" b="1" baseline="-25000" dirty="0"/>
            </a:p>
          </p:txBody>
        </p:sp>
        <p:sp>
          <p:nvSpPr>
            <p:cNvPr id="66" name="TextBox 65"/>
            <p:cNvSpPr txBox="1"/>
            <p:nvPr/>
          </p:nvSpPr>
          <p:spPr>
            <a:xfrm>
              <a:off x="6624673" y="1157288"/>
              <a:ext cx="1568058"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p>
          </p:txBody>
        </p:sp>
        <p:cxnSp>
          <p:nvCxnSpPr>
            <p:cNvPr id="67" name="Straight Arrow Connector 66"/>
            <p:cNvCxnSpPr>
              <a:endCxn id="111"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70" name="Straight Arrow Connector 69"/>
            <p:cNvCxnSpPr>
              <a:endCxn id="111"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72" name="Straight Arrow Connector 71"/>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4" name="Straight Arrow Connector 73"/>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sp>
          <p:nvSpPr>
            <p:cNvPr id="77" name="TextBox 76"/>
            <p:cNvSpPr txBox="1"/>
            <p:nvPr/>
          </p:nvSpPr>
          <p:spPr>
            <a:xfrm>
              <a:off x="1752600" y="3043535"/>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1</a:t>
              </a:r>
              <a:endParaRPr lang="en-US" sz="2400" b="1" baseline="-25000" dirty="0"/>
            </a:p>
          </p:txBody>
        </p:sp>
        <p:sp>
          <p:nvSpPr>
            <p:cNvPr id="91" name="TextBox 90"/>
            <p:cNvSpPr txBox="1"/>
            <p:nvPr/>
          </p:nvSpPr>
          <p:spPr>
            <a:xfrm>
              <a:off x="5410200" y="3034108"/>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2</a:t>
              </a:r>
              <a:endParaRPr lang="en-US" sz="2400" b="1" baseline="-25000" dirty="0"/>
            </a:p>
          </p:txBody>
        </p:sp>
        <p:grpSp>
          <p:nvGrpSpPr>
            <p:cNvPr id="92" name="Group 91"/>
            <p:cNvGrpSpPr/>
            <p:nvPr/>
          </p:nvGrpSpPr>
          <p:grpSpPr>
            <a:xfrm>
              <a:off x="2009776" y="1276352"/>
              <a:ext cx="159014" cy="268937"/>
              <a:chOff x="533400" y="2931463"/>
              <a:chExt cx="159014" cy="268937"/>
            </a:xfrm>
          </p:grpSpPr>
          <p:sp>
            <p:nvSpPr>
              <p:cNvPr id="101" name="Isosceles Triangle 100"/>
              <p:cNvSpPr/>
              <p:nvPr/>
            </p:nvSpPr>
            <p:spPr>
              <a:xfrm flipV="1">
                <a:off x="533400" y="2931463"/>
                <a:ext cx="155646" cy="97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02" name="Shape 49"/>
              <p:cNvCxnSpPr/>
              <p:nvPr/>
            </p:nvCxnSpPr>
            <p:spPr>
              <a:xfrm flipV="1">
                <a:off x="583388" y="3014489"/>
                <a:ext cx="109026" cy="185911"/>
              </a:xfrm>
              <a:prstGeom prst="bentConnector2">
                <a:avLst/>
              </a:prstGeom>
              <a:ln w="38100"/>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0710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819400" y="36062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11</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12</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latin typeface="Palatino Linotype" pitchFamily="18" charset="0"/>
            </a:endParaRPr>
          </a:p>
        </p:txBody>
      </p:sp>
      <p:sp>
        <p:nvSpPr>
          <p:cNvPr id="79" name="TextBox 78"/>
          <p:cNvSpPr txBox="1"/>
          <p:nvPr/>
        </p:nvSpPr>
        <p:spPr>
          <a:xfrm>
            <a:off x="2819400" y="41396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a:latin typeface="Palatino Linotype" pitchFamily="18" charset="0"/>
              </a:rPr>
              <a:t>2</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1</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2</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latin typeface="Palatino Linotype" pitchFamily="18" charset="0"/>
            </a:endParaRPr>
          </a:p>
        </p:txBody>
      </p:sp>
      <p:grpSp>
        <p:nvGrpSpPr>
          <p:cNvPr id="80" name="Group 79"/>
          <p:cNvGrpSpPr/>
          <p:nvPr/>
        </p:nvGrpSpPr>
        <p:grpSpPr>
          <a:xfrm>
            <a:off x="2781692" y="4953000"/>
            <a:ext cx="182880" cy="1143000"/>
            <a:chOff x="2667000" y="4572000"/>
            <a:chExt cx="182880" cy="1143000"/>
          </a:xfrm>
        </p:grpSpPr>
        <p:cxnSp>
          <p:nvCxnSpPr>
            <p:cNvPr id="81" name="Straight Connector 80"/>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437012" y="4953000"/>
            <a:ext cx="182880" cy="1143000"/>
            <a:chOff x="3322320" y="4572000"/>
            <a:chExt cx="182880" cy="1143000"/>
          </a:xfrm>
        </p:grpSpPr>
        <p:cxnSp>
          <p:nvCxnSpPr>
            <p:cNvPr id="85" name="Straight Connector 84"/>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2918944" y="48254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89" name="Rectangle 88"/>
          <p:cNvSpPr/>
          <p:nvPr/>
        </p:nvSpPr>
        <p:spPr>
          <a:xfrm>
            <a:off x="2934092" y="54350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90" name="Rectangle 89"/>
          <p:cNvSpPr/>
          <p:nvPr/>
        </p:nvSpPr>
        <p:spPr>
          <a:xfrm>
            <a:off x="3696092" y="52064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93" name="Straight Connector 92"/>
          <p:cNvCxnSpPr/>
          <p:nvPr/>
        </p:nvCxnSpPr>
        <p:spPr>
          <a:xfrm>
            <a:off x="5791200" y="49530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91200" y="49530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791200" y="60865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446520" y="49530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629400" y="49530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46520" y="60865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5928452" y="4825425"/>
            <a:ext cx="495649" cy="584775"/>
          </a:xfrm>
          <a:prstGeom prst="rect">
            <a:avLst/>
          </a:prstGeom>
          <a:ln>
            <a:noFill/>
          </a:ln>
        </p:spPr>
        <p:txBody>
          <a:bodyPr wrap="none">
            <a:spAutoFit/>
          </a:bodyPr>
          <a:lstStyle/>
          <a:p>
            <a:r>
              <a:rPr lang="en-US" sz="3200" dirty="0">
                <a:solidFill>
                  <a:srgbClr val="0070C0"/>
                </a:solidFill>
                <a:latin typeface="Palatino Linotype" pitchFamily="18" charset="0"/>
              </a:rPr>
              <a:t>s</a:t>
            </a:r>
            <a:r>
              <a:rPr lang="en-US" sz="3200" b="1" baseline="-25000" dirty="0" smtClean="0">
                <a:solidFill>
                  <a:srgbClr val="0070C0"/>
                </a:solidFill>
                <a:latin typeface="Palatino Linotype" pitchFamily="18" charset="0"/>
              </a:rPr>
              <a:t>1</a:t>
            </a:r>
            <a:endParaRPr lang="en-US" sz="3200" dirty="0">
              <a:solidFill>
                <a:srgbClr val="0070C0"/>
              </a:solidFill>
            </a:endParaRPr>
          </a:p>
        </p:txBody>
      </p:sp>
      <p:sp>
        <p:nvSpPr>
          <p:cNvPr id="100" name="Rectangle 99"/>
          <p:cNvSpPr/>
          <p:nvPr/>
        </p:nvSpPr>
        <p:spPr>
          <a:xfrm>
            <a:off x="5943600" y="5435025"/>
            <a:ext cx="495649" cy="584775"/>
          </a:xfrm>
          <a:prstGeom prst="rect">
            <a:avLst/>
          </a:prstGeom>
          <a:ln>
            <a:noFill/>
          </a:ln>
        </p:spPr>
        <p:txBody>
          <a:bodyPr wrap="none">
            <a:spAutoFit/>
          </a:bodyPr>
          <a:lstStyle/>
          <a:p>
            <a:r>
              <a:rPr lang="en-US" sz="3200" dirty="0">
                <a:solidFill>
                  <a:srgbClr val="0070C0"/>
                </a:solidFill>
                <a:latin typeface="Palatino Linotype" pitchFamily="18" charset="0"/>
              </a:rPr>
              <a:t>s</a:t>
            </a:r>
            <a:r>
              <a:rPr lang="en-US" sz="3200" b="1" baseline="-25000" dirty="0" smtClean="0">
                <a:solidFill>
                  <a:srgbClr val="0070C0"/>
                </a:solidFill>
                <a:latin typeface="Palatino Linotype" pitchFamily="18" charset="0"/>
              </a:rPr>
              <a:t>2</a:t>
            </a:r>
            <a:endParaRPr lang="en-US" sz="3200" dirty="0">
              <a:solidFill>
                <a:srgbClr val="0070C0"/>
              </a:solidFill>
            </a:endParaRPr>
          </a:p>
        </p:txBody>
      </p:sp>
      <p:sp>
        <p:nvSpPr>
          <p:cNvPr id="69" name="Rectangle 68"/>
          <p:cNvSpPr/>
          <p:nvPr/>
        </p:nvSpPr>
        <p:spPr>
          <a:xfrm>
            <a:off x="4537616" y="5181600"/>
            <a:ext cx="567784" cy="646331"/>
          </a:xfrm>
          <a:prstGeom prst="rect">
            <a:avLst/>
          </a:prstGeom>
        </p:spPr>
        <p:txBody>
          <a:bodyPr wrap="none">
            <a:spAutoFit/>
          </a:bodyPr>
          <a:lstStyle/>
          <a:p>
            <a:r>
              <a:rPr lang="en-US" sz="3600" b="1" dirty="0" smtClean="0">
                <a:latin typeface="Palatino Linotype" pitchFamily="18" charset="0"/>
              </a:rPr>
              <a:t>H</a:t>
            </a:r>
            <a:endParaRPr lang="en-US" sz="3600" b="1" dirty="0"/>
          </a:p>
        </p:txBody>
      </p:sp>
      <p:sp>
        <p:nvSpPr>
          <p:cNvPr id="63" name="TextBox 62"/>
          <p:cNvSpPr txBox="1"/>
          <p:nvPr/>
        </p:nvSpPr>
        <p:spPr>
          <a:xfrm>
            <a:off x="0" y="162838"/>
            <a:ext cx="9144000" cy="615553"/>
          </a:xfrm>
          <a:prstGeom prst="rect">
            <a:avLst/>
          </a:prstGeom>
          <a:noFill/>
        </p:spPr>
        <p:txBody>
          <a:bodyPr wrap="square" rtlCol="0">
            <a:spAutoFit/>
          </a:bodyPr>
          <a:lstStyle/>
          <a:p>
            <a:pPr algn="ctr"/>
            <a:r>
              <a:rPr lang="en-US" sz="3400" b="1" dirty="0" smtClean="0">
                <a:solidFill>
                  <a:srgbClr val="0070C0"/>
                </a:solidFill>
              </a:rPr>
              <a:t>Making Effective Channel Matrix Diagonal</a:t>
            </a:r>
            <a:endParaRPr lang="en-US" sz="3400" b="1" dirty="0">
              <a:solidFill>
                <a:srgbClr val="0070C0"/>
              </a:solidFill>
            </a:endParaRPr>
          </a:p>
        </p:txBody>
      </p:sp>
      <p:grpSp>
        <p:nvGrpSpPr>
          <p:cNvPr id="58" name="Group 57"/>
          <p:cNvGrpSpPr/>
          <p:nvPr/>
        </p:nvGrpSpPr>
        <p:grpSpPr>
          <a:xfrm>
            <a:off x="533400" y="990600"/>
            <a:ext cx="7659331" cy="2514600"/>
            <a:chOff x="533400" y="990600"/>
            <a:chExt cx="7659331" cy="2514600"/>
          </a:xfrm>
        </p:grpSpPr>
        <p:grpSp>
          <p:nvGrpSpPr>
            <p:cNvPr id="60" name="Group 59"/>
            <p:cNvGrpSpPr/>
            <p:nvPr/>
          </p:nvGrpSpPr>
          <p:grpSpPr>
            <a:xfrm>
              <a:off x="1981200" y="990600"/>
              <a:ext cx="4876800" cy="2478743"/>
              <a:chOff x="1981200" y="799708"/>
              <a:chExt cx="4876800" cy="3010291"/>
            </a:xfrm>
          </p:grpSpPr>
          <p:grpSp>
            <p:nvGrpSpPr>
              <p:cNvPr id="102" name="Group 206"/>
              <p:cNvGrpSpPr/>
              <p:nvPr/>
            </p:nvGrpSpPr>
            <p:grpSpPr>
              <a:xfrm>
                <a:off x="6166967" y="839874"/>
                <a:ext cx="538635" cy="655569"/>
                <a:chOff x="2406341" y="609600"/>
                <a:chExt cx="762000" cy="914400"/>
              </a:xfrm>
            </p:grpSpPr>
            <p:cxnSp>
              <p:nvCxnSpPr>
                <p:cNvPr id="115" name="Straight Connector 114"/>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7" name="Shape 49"/>
                <p:cNvCxnSpPr>
                  <a:endCxn id="11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03" name="Group 206"/>
              <p:cNvGrpSpPr/>
              <p:nvPr/>
            </p:nvGrpSpPr>
            <p:grpSpPr>
              <a:xfrm>
                <a:off x="2209800" y="836180"/>
                <a:ext cx="4308953" cy="868501"/>
                <a:chOff x="1816590" y="609600"/>
                <a:chExt cx="6095822" cy="1211401"/>
              </a:xfrm>
            </p:grpSpPr>
            <p:cxnSp>
              <p:nvCxnSpPr>
                <p:cNvPr id="113" name="Straight Connector 112"/>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1816590" y="1135202"/>
                  <a:ext cx="6095822" cy="68579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a:t>
                  </a:r>
                  <a:endParaRPr lang="en-US" sz="2400" b="1" dirty="0">
                    <a:solidFill>
                      <a:schemeClr val="tx1"/>
                    </a:solidFill>
                  </a:endParaRPr>
                </a:p>
              </p:txBody>
            </p:sp>
          </p:grpSp>
          <p:cxnSp>
            <p:nvCxnSpPr>
              <p:cNvPr id="104" name="Straight Connector 103"/>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5" name="Group 206"/>
              <p:cNvGrpSpPr/>
              <p:nvPr/>
            </p:nvGrpSpPr>
            <p:grpSpPr>
              <a:xfrm>
                <a:off x="2209800" y="3219987"/>
                <a:ext cx="955512" cy="590012"/>
                <a:chOff x="1816590" y="998041"/>
                <a:chExt cx="1351751" cy="822960"/>
              </a:xfrm>
            </p:grpSpPr>
            <p:sp>
              <p:nvSpPr>
                <p:cNvPr id="110" name="Rounded Rectangle 109"/>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111" name="Isosceles Triangle 110"/>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2" name="Shape 49"/>
                <p:cNvCxnSpPr>
                  <a:stCxn id="110" idx="3"/>
                  <a:endCxn id="111"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oup 206"/>
              <p:cNvGrpSpPr/>
              <p:nvPr/>
            </p:nvGrpSpPr>
            <p:grpSpPr>
              <a:xfrm>
                <a:off x="5826288" y="3219254"/>
                <a:ext cx="955512" cy="590012"/>
                <a:chOff x="1816590" y="998041"/>
                <a:chExt cx="1351751" cy="822960"/>
              </a:xfrm>
            </p:grpSpPr>
            <p:sp>
              <p:nvSpPr>
                <p:cNvPr id="107" name="Rounded Rectangle 10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108" name="Isosceles Triangle 10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09" name="Shape 49"/>
                <p:cNvCxnSpPr>
                  <a:stCxn id="107" idx="3"/>
                  <a:endCxn id="10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4" name="TextBox 63"/>
            <p:cNvSpPr txBox="1"/>
            <p:nvPr/>
          </p:nvSpPr>
          <p:spPr>
            <a:xfrm>
              <a:off x="533400" y="1147760"/>
              <a:ext cx="1568058"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s</a:t>
              </a:r>
              <a:r>
                <a:rPr lang="en-US" sz="3200" b="1" baseline="-25000" dirty="0" smtClean="0">
                  <a:latin typeface="Palatino Linotype" pitchFamily="18" charset="0"/>
                </a:rPr>
                <a:t>1</a:t>
              </a:r>
              <a:endParaRPr lang="en-US" sz="3200" b="1" baseline="-25000" dirty="0"/>
            </a:p>
          </p:txBody>
        </p:sp>
        <p:sp>
          <p:nvSpPr>
            <p:cNvPr id="65" name="TextBox 64"/>
            <p:cNvSpPr txBox="1"/>
            <p:nvPr/>
          </p:nvSpPr>
          <p:spPr>
            <a:xfrm>
              <a:off x="6624673" y="1157288"/>
              <a:ext cx="1568058"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p>
          </p:txBody>
        </p:sp>
        <p:cxnSp>
          <p:nvCxnSpPr>
            <p:cNvPr id="66" name="Straight Arrow Connector 65"/>
            <p:cNvCxnSpPr>
              <a:endCxn id="110"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8" name="Straight Arrow Connector 67"/>
            <p:cNvCxnSpPr>
              <a:endCxn id="110"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71" name="Straight Arrow Connector 70"/>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3" name="Straight Arrow Connector 7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sp>
          <p:nvSpPr>
            <p:cNvPr id="75" name="TextBox 74"/>
            <p:cNvSpPr txBox="1"/>
            <p:nvPr/>
          </p:nvSpPr>
          <p:spPr>
            <a:xfrm>
              <a:off x="1752600" y="3043535"/>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1</a:t>
              </a:r>
              <a:endParaRPr lang="en-US" sz="2400" b="1" baseline="-25000" dirty="0"/>
            </a:p>
          </p:txBody>
        </p:sp>
        <p:sp>
          <p:nvSpPr>
            <p:cNvPr id="77" name="TextBox 76"/>
            <p:cNvSpPr txBox="1"/>
            <p:nvPr/>
          </p:nvSpPr>
          <p:spPr>
            <a:xfrm>
              <a:off x="5410200" y="3034108"/>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2</a:t>
              </a:r>
              <a:endParaRPr lang="en-US" sz="2400" b="1" baseline="-25000" dirty="0"/>
            </a:p>
          </p:txBody>
        </p:sp>
        <p:grpSp>
          <p:nvGrpSpPr>
            <p:cNvPr id="91" name="Group 90"/>
            <p:cNvGrpSpPr/>
            <p:nvPr/>
          </p:nvGrpSpPr>
          <p:grpSpPr>
            <a:xfrm>
              <a:off x="2009776" y="1276352"/>
              <a:ext cx="159014" cy="268937"/>
              <a:chOff x="533400" y="2931463"/>
              <a:chExt cx="159014" cy="268937"/>
            </a:xfrm>
          </p:grpSpPr>
          <p:sp>
            <p:nvSpPr>
              <p:cNvPr id="92" name="Isosceles Triangle 91"/>
              <p:cNvSpPr/>
              <p:nvPr/>
            </p:nvSpPr>
            <p:spPr>
              <a:xfrm flipV="1">
                <a:off x="533400" y="2931463"/>
                <a:ext cx="155646" cy="97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01" name="Shape 49"/>
              <p:cNvCxnSpPr/>
              <p:nvPr/>
            </p:nvCxnSpPr>
            <p:spPr>
              <a:xfrm flipV="1">
                <a:off x="583388" y="3014489"/>
                <a:ext cx="109026" cy="185911"/>
              </a:xfrm>
              <a:prstGeom prst="bentConnector2">
                <a:avLst/>
              </a:prstGeom>
              <a:ln w="38100"/>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27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819400" y="36062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11</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12</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latin typeface="Palatino Linotype" pitchFamily="18" charset="0"/>
            </a:endParaRPr>
          </a:p>
        </p:txBody>
      </p:sp>
      <p:sp>
        <p:nvSpPr>
          <p:cNvPr id="79" name="TextBox 78"/>
          <p:cNvSpPr txBox="1"/>
          <p:nvPr/>
        </p:nvSpPr>
        <p:spPr>
          <a:xfrm>
            <a:off x="2819400" y="41396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a:latin typeface="Palatino Linotype" pitchFamily="18" charset="0"/>
              </a:rPr>
              <a:t>2</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1</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2</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latin typeface="Palatino Linotype" pitchFamily="18" charset="0"/>
            </a:endParaRPr>
          </a:p>
        </p:txBody>
      </p:sp>
      <p:grpSp>
        <p:nvGrpSpPr>
          <p:cNvPr id="80" name="Group 79"/>
          <p:cNvGrpSpPr/>
          <p:nvPr/>
        </p:nvGrpSpPr>
        <p:grpSpPr>
          <a:xfrm>
            <a:off x="2781692" y="4953000"/>
            <a:ext cx="182880" cy="1143000"/>
            <a:chOff x="2667000" y="4572000"/>
            <a:chExt cx="182880" cy="1143000"/>
          </a:xfrm>
        </p:grpSpPr>
        <p:cxnSp>
          <p:nvCxnSpPr>
            <p:cNvPr id="81" name="Straight Connector 80"/>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437012" y="4953000"/>
            <a:ext cx="182880" cy="1143000"/>
            <a:chOff x="3322320" y="4572000"/>
            <a:chExt cx="182880" cy="1143000"/>
          </a:xfrm>
        </p:grpSpPr>
        <p:cxnSp>
          <p:nvCxnSpPr>
            <p:cNvPr id="85" name="Straight Connector 84"/>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2918944" y="48254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89" name="Rectangle 88"/>
          <p:cNvSpPr/>
          <p:nvPr/>
        </p:nvSpPr>
        <p:spPr>
          <a:xfrm>
            <a:off x="2934092" y="54350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90" name="Rectangle 89"/>
          <p:cNvSpPr/>
          <p:nvPr/>
        </p:nvSpPr>
        <p:spPr>
          <a:xfrm>
            <a:off x="3696092" y="52064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93" name="Straight Connector 92"/>
          <p:cNvCxnSpPr/>
          <p:nvPr/>
        </p:nvCxnSpPr>
        <p:spPr>
          <a:xfrm>
            <a:off x="5791200" y="49530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91200" y="49530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791200" y="60865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446520" y="49530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629400" y="49530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446520" y="60865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5928452" y="4825425"/>
            <a:ext cx="495649" cy="584775"/>
          </a:xfrm>
          <a:prstGeom prst="rect">
            <a:avLst/>
          </a:prstGeom>
          <a:ln>
            <a:noFill/>
          </a:ln>
        </p:spPr>
        <p:txBody>
          <a:bodyPr wrap="none">
            <a:spAutoFit/>
          </a:bodyPr>
          <a:lstStyle/>
          <a:p>
            <a:r>
              <a:rPr lang="en-US" sz="3200" dirty="0">
                <a:solidFill>
                  <a:srgbClr val="0070C0"/>
                </a:solidFill>
                <a:latin typeface="Palatino Linotype" pitchFamily="18" charset="0"/>
              </a:rPr>
              <a:t>s</a:t>
            </a:r>
            <a:r>
              <a:rPr lang="en-US" sz="3200" b="1" baseline="-25000" dirty="0" smtClean="0">
                <a:solidFill>
                  <a:srgbClr val="0070C0"/>
                </a:solidFill>
                <a:latin typeface="Palatino Linotype" pitchFamily="18" charset="0"/>
              </a:rPr>
              <a:t>1</a:t>
            </a:r>
            <a:endParaRPr lang="en-US" sz="3200" dirty="0">
              <a:solidFill>
                <a:srgbClr val="0070C0"/>
              </a:solidFill>
            </a:endParaRPr>
          </a:p>
        </p:txBody>
      </p:sp>
      <p:sp>
        <p:nvSpPr>
          <p:cNvPr id="100" name="Rectangle 99"/>
          <p:cNvSpPr/>
          <p:nvPr/>
        </p:nvSpPr>
        <p:spPr>
          <a:xfrm>
            <a:off x="5943600" y="5435025"/>
            <a:ext cx="495649" cy="584775"/>
          </a:xfrm>
          <a:prstGeom prst="rect">
            <a:avLst/>
          </a:prstGeom>
          <a:ln>
            <a:noFill/>
          </a:ln>
        </p:spPr>
        <p:txBody>
          <a:bodyPr wrap="none">
            <a:spAutoFit/>
          </a:bodyPr>
          <a:lstStyle/>
          <a:p>
            <a:r>
              <a:rPr lang="en-US" sz="3200" dirty="0">
                <a:solidFill>
                  <a:srgbClr val="0070C0"/>
                </a:solidFill>
                <a:latin typeface="Palatino Linotype" pitchFamily="18" charset="0"/>
              </a:rPr>
              <a:t>s</a:t>
            </a:r>
            <a:r>
              <a:rPr lang="en-US" sz="3200" b="1" baseline="-25000" dirty="0" smtClean="0">
                <a:solidFill>
                  <a:srgbClr val="0070C0"/>
                </a:solidFill>
                <a:latin typeface="Palatino Linotype" pitchFamily="18" charset="0"/>
              </a:rPr>
              <a:t>2</a:t>
            </a:r>
            <a:endParaRPr lang="en-US" sz="3200" dirty="0">
              <a:solidFill>
                <a:srgbClr val="0070C0"/>
              </a:solidFill>
            </a:endParaRPr>
          </a:p>
        </p:txBody>
      </p:sp>
      <p:sp>
        <p:nvSpPr>
          <p:cNvPr id="69" name="Rectangle 68"/>
          <p:cNvSpPr/>
          <p:nvPr/>
        </p:nvSpPr>
        <p:spPr>
          <a:xfrm>
            <a:off x="4537616" y="5181600"/>
            <a:ext cx="567784" cy="646331"/>
          </a:xfrm>
          <a:prstGeom prst="rect">
            <a:avLst/>
          </a:prstGeom>
        </p:spPr>
        <p:txBody>
          <a:bodyPr wrap="none">
            <a:spAutoFit/>
          </a:bodyPr>
          <a:lstStyle/>
          <a:p>
            <a:r>
              <a:rPr lang="en-US" sz="3600" b="1" dirty="0" smtClean="0">
                <a:latin typeface="Palatino Linotype" pitchFamily="18" charset="0"/>
              </a:rPr>
              <a:t>H</a:t>
            </a:r>
            <a:endParaRPr lang="en-US" sz="3600" b="1" dirty="0"/>
          </a:p>
        </p:txBody>
      </p:sp>
      <p:sp>
        <p:nvSpPr>
          <p:cNvPr id="63" name="TextBox 62"/>
          <p:cNvSpPr txBox="1"/>
          <p:nvPr/>
        </p:nvSpPr>
        <p:spPr>
          <a:xfrm>
            <a:off x="0" y="162838"/>
            <a:ext cx="9144000" cy="615553"/>
          </a:xfrm>
          <a:prstGeom prst="rect">
            <a:avLst/>
          </a:prstGeom>
          <a:noFill/>
        </p:spPr>
        <p:txBody>
          <a:bodyPr wrap="square" rtlCol="0">
            <a:spAutoFit/>
          </a:bodyPr>
          <a:lstStyle/>
          <a:p>
            <a:pPr algn="ctr"/>
            <a:r>
              <a:rPr lang="en-US" sz="3400" b="1" dirty="0" smtClean="0">
                <a:solidFill>
                  <a:srgbClr val="0070C0"/>
                </a:solidFill>
              </a:rPr>
              <a:t>Making Effective Channel Matrix Diagonal</a:t>
            </a:r>
            <a:endParaRPr lang="en-US" sz="3400" b="1" dirty="0">
              <a:solidFill>
                <a:srgbClr val="0070C0"/>
              </a:solidFill>
            </a:endParaRPr>
          </a:p>
        </p:txBody>
      </p:sp>
      <p:grpSp>
        <p:nvGrpSpPr>
          <p:cNvPr id="58" name="Group 57"/>
          <p:cNvGrpSpPr/>
          <p:nvPr/>
        </p:nvGrpSpPr>
        <p:grpSpPr>
          <a:xfrm>
            <a:off x="533400" y="990600"/>
            <a:ext cx="7659331" cy="2514600"/>
            <a:chOff x="533400" y="990600"/>
            <a:chExt cx="7659331" cy="2514600"/>
          </a:xfrm>
        </p:grpSpPr>
        <p:grpSp>
          <p:nvGrpSpPr>
            <p:cNvPr id="60" name="Group 59"/>
            <p:cNvGrpSpPr/>
            <p:nvPr/>
          </p:nvGrpSpPr>
          <p:grpSpPr>
            <a:xfrm>
              <a:off x="1981200" y="990600"/>
              <a:ext cx="4876800" cy="2478743"/>
              <a:chOff x="1981200" y="799708"/>
              <a:chExt cx="4876800" cy="3010291"/>
            </a:xfrm>
          </p:grpSpPr>
          <p:grpSp>
            <p:nvGrpSpPr>
              <p:cNvPr id="102" name="Group 206"/>
              <p:cNvGrpSpPr/>
              <p:nvPr/>
            </p:nvGrpSpPr>
            <p:grpSpPr>
              <a:xfrm>
                <a:off x="6166967" y="839874"/>
                <a:ext cx="538635" cy="655569"/>
                <a:chOff x="2406341" y="609600"/>
                <a:chExt cx="762000" cy="914400"/>
              </a:xfrm>
            </p:grpSpPr>
            <p:cxnSp>
              <p:nvCxnSpPr>
                <p:cNvPr id="115" name="Straight Connector 114"/>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7" name="Shape 49"/>
                <p:cNvCxnSpPr>
                  <a:endCxn id="11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03" name="Group 206"/>
              <p:cNvGrpSpPr/>
              <p:nvPr/>
            </p:nvGrpSpPr>
            <p:grpSpPr>
              <a:xfrm>
                <a:off x="2209800" y="836180"/>
                <a:ext cx="4308953" cy="868501"/>
                <a:chOff x="1816590" y="609600"/>
                <a:chExt cx="6095822" cy="1211401"/>
              </a:xfrm>
            </p:grpSpPr>
            <p:cxnSp>
              <p:nvCxnSpPr>
                <p:cNvPr id="113" name="Straight Connector 112"/>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ounded Rectangle 113"/>
                <p:cNvSpPr/>
                <p:nvPr/>
              </p:nvSpPr>
              <p:spPr>
                <a:xfrm>
                  <a:off x="1816590" y="1135202"/>
                  <a:ext cx="6095822" cy="68579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a:t>
                  </a:r>
                  <a:endParaRPr lang="en-US" sz="2400" b="1" dirty="0">
                    <a:solidFill>
                      <a:schemeClr val="tx1"/>
                    </a:solidFill>
                  </a:endParaRPr>
                </a:p>
              </p:txBody>
            </p:sp>
          </p:grpSp>
          <p:cxnSp>
            <p:nvCxnSpPr>
              <p:cNvPr id="104" name="Straight Connector 103"/>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5" name="Group 206"/>
              <p:cNvGrpSpPr/>
              <p:nvPr/>
            </p:nvGrpSpPr>
            <p:grpSpPr>
              <a:xfrm>
                <a:off x="2209800" y="3219987"/>
                <a:ext cx="955512" cy="590012"/>
                <a:chOff x="1816590" y="998041"/>
                <a:chExt cx="1351751" cy="822960"/>
              </a:xfrm>
            </p:grpSpPr>
            <p:sp>
              <p:nvSpPr>
                <p:cNvPr id="110" name="Rounded Rectangle 109"/>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111" name="Isosceles Triangle 110"/>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2" name="Shape 49"/>
                <p:cNvCxnSpPr>
                  <a:stCxn id="110" idx="3"/>
                  <a:endCxn id="111"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6" name="Group 206"/>
              <p:cNvGrpSpPr/>
              <p:nvPr/>
            </p:nvGrpSpPr>
            <p:grpSpPr>
              <a:xfrm>
                <a:off x="5826288" y="3219254"/>
                <a:ext cx="955512" cy="590012"/>
                <a:chOff x="1816590" y="998041"/>
                <a:chExt cx="1351751" cy="822960"/>
              </a:xfrm>
            </p:grpSpPr>
            <p:sp>
              <p:nvSpPr>
                <p:cNvPr id="107" name="Rounded Rectangle 10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108" name="Isosceles Triangle 10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09" name="Shape 49"/>
                <p:cNvCxnSpPr>
                  <a:stCxn id="107" idx="3"/>
                  <a:endCxn id="10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4" name="TextBox 63"/>
            <p:cNvSpPr txBox="1"/>
            <p:nvPr/>
          </p:nvSpPr>
          <p:spPr>
            <a:xfrm>
              <a:off x="533400" y="1147760"/>
              <a:ext cx="1568058"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s</a:t>
              </a:r>
              <a:r>
                <a:rPr lang="en-US" sz="3200" b="1" baseline="-25000" dirty="0" smtClean="0">
                  <a:latin typeface="Palatino Linotype" pitchFamily="18" charset="0"/>
                </a:rPr>
                <a:t>1</a:t>
              </a:r>
              <a:endParaRPr lang="en-US" sz="3200" b="1" baseline="-25000" dirty="0"/>
            </a:p>
          </p:txBody>
        </p:sp>
        <p:sp>
          <p:nvSpPr>
            <p:cNvPr id="65" name="TextBox 64"/>
            <p:cNvSpPr txBox="1"/>
            <p:nvPr/>
          </p:nvSpPr>
          <p:spPr>
            <a:xfrm>
              <a:off x="6624673" y="1157288"/>
              <a:ext cx="1568058"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p>
          </p:txBody>
        </p:sp>
        <p:cxnSp>
          <p:nvCxnSpPr>
            <p:cNvPr id="66" name="Straight Arrow Connector 65"/>
            <p:cNvCxnSpPr>
              <a:endCxn id="110"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8" name="Straight Arrow Connector 67"/>
            <p:cNvCxnSpPr>
              <a:endCxn id="110"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71" name="Straight Arrow Connector 70"/>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3" name="Straight Arrow Connector 7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sp>
          <p:nvSpPr>
            <p:cNvPr id="75" name="TextBox 74"/>
            <p:cNvSpPr txBox="1"/>
            <p:nvPr/>
          </p:nvSpPr>
          <p:spPr>
            <a:xfrm>
              <a:off x="1752600" y="3043535"/>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1</a:t>
              </a:r>
              <a:endParaRPr lang="en-US" sz="2400" b="1" baseline="-25000" dirty="0"/>
            </a:p>
          </p:txBody>
        </p:sp>
        <p:sp>
          <p:nvSpPr>
            <p:cNvPr id="77" name="TextBox 76"/>
            <p:cNvSpPr txBox="1"/>
            <p:nvPr/>
          </p:nvSpPr>
          <p:spPr>
            <a:xfrm>
              <a:off x="5410200" y="3034108"/>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2</a:t>
              </a:r>
              <a:endParaRPr lang="en-US" sz="2400" b="1" baseline="-25000" dirty="0"/>
            </a:p>
          </p:txBody>
        </p:sp>
        <p:grpSp>
          <p:nvGrpSpPr>
            <p:cNvPr id="91" name="Group 90"/>
            <p:cNvGrpSpPr/>
            <p:nvPr/>
          </p:nvGrpSpPr>
          <p:grpSpPr>
            <a:xfrm>
              <a:off x="2009776" y="1276352"/>
              <a:ext cx="159014" cy="268937"/>
              <a:chOff x="533400" y="2931463"/>
              <a:chExt cx="159014" cy="268937"/>
            </a:xfrm>
          </p:grpSpPr>
          <p:sp>
            <p:nvSpPr>
              <p:cNvPr id="92" name="Isosceles Triangle 91"/>
              <p:cNvSpPr/>
              <p:nvPr/>
            </p:nvSpPr>
            <p:spPr>
              <a:xfrm flipV="1">
                <a:off x="533400" y="2931463"/>
                <a:ext cx="155646" cy="97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01" name="Shape 49"/>
              <p:cNvCxnSpPr/>
              <p:nvPr/>
            </p:nvCxnSpPr>
            <p:spPr>
              <a:xfrm flipV="1">
                <a:off x="583388" y="3014489"/>
                <a:ext cx="109026" cy="185911"/>
              </a:xfrm>
              <a:prstGeom prst="bentConnector2">
                <a:avLst/>
              </a:prstGeom>
              <a:ln w="38100"/>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sp>
        <p:nvSpPr>
          <p:cNvPr id="2" name="Rectangular Callout 1"/>
          <p:cNvSpPr/>
          <p:nvPr/>
        </p:nvSpPr>
        <p:spPr>
          <a:xfrm>
            <a:off x="6858000" y="3606225"/>
            <a:ext cx="1981200" cy="1380071"/>
          </a:xfrm>
          <a:prstGeom prst="wedgeRectCallout">
            <a:avLst>
              <a:gd name="adj1" fmla="val -58715"/>
              <a:gd name="adj2" fmla="val 86148"/>
            </a:avLst>
          </a:prstGeom>
          <a:solidFill>
            <a:schemeClr val="accent6">
              <a:lumMod val="60000"/>
              <a:lumOff val="40000"/>
              <a:alpha val="27000"/>
            </a:schemeClr>
          </a:solidFill>
          <a:ln w="158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9" name="Straight Connector 58"/>
          <p:cNvCxnSpPr/>
          <p:nvPr/>
        </p:nvCxnSpPr>
        <p:spPr>
          <a:xfrm>
            <a:off x="7848600" y="3708975"/>
            <a:ext cx="182880" cy="0"/>
          </a:xfrm>
          <a:prstGeom prst="line">
            <a:avLst/>
          </a:prstGeom>
          <a:ln w="25400">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48600" y="3708975"/>
            <a:ext cx="0" cy="1143000"/>
          </a:xfrm>
          <a:prstGeom prst="line">
            <a:avLst/>
          </a:prstGeom>
          <a:ln w="25400">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848600" y="4842548"/>
            <a:ext cx="182880" cy="0"/>
          </a:xfrm>
          <a:prstGeom prst="line">
            <a:avLst/>
          </a:prstGeom>
          <a:ln w="25400">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503920" y="3708975"/>
            <a:ext cx="182880" cy="0"/>
          </a:xfrm>
          <a:prstGeom prst="line">
            <a:avLst/>
          </a:prstGeom>
          <a:ln w="25400">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686800" y="3708975"/>
            <a:ext cx="0" cy="1143000"/>
          </a:xfrm>
          <a:prstGeom prst="line">
            <a:avLst/>
          </a:prstGeom>
          <a:ln w="25400">
            <a:solidFill>
              <a:srgbClr val="7030A0"/>
            </a:solidFill>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8503920" y="4842548"/>
            <a:ext cx="182880" cy="0"/>
          </a:xfrm>
          <a:prstGeom prst="line">
            <a:avLst/>
          </a:prstGeom>
          <a:ln w="25400">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7985852" y="3581400"/>
            <a:ext cx="532518" cy="584775"/>
          </a:xfrm>
          <a:prstGeom prst="rect">
            <a:avLst/>
          </a:prstGeom>
          <a:ln>
            <a:noFill/>
          </a:ln>
        </p:spPr>
        <p:txBody>
          <a:bodyPr wrap="none">
            <a:spAutoFit/>
          </a:bodyPr>
          <a:lstStyle/>
          <a:p>
            <a:r>
              <a:rPr lang="en-US" sz="3200" dirty="0" smtClean="0">
                <a:solidFill>
                  <a:srgbClr val="7030A0"/>
                </a:solidFill>
                <a:latin typeface="Palatino Linotype" pitchFamily="18" charset="0"/>
              </a:rPr>
              <a:t>x</a:t>
            </a:r>
            <a:r>
              <a:rPr lang="en-US" sz="3200" b="1" baseline="-25000" dirty="0" smtClean="0">
                <a:solidFill>
                  <a:srgbClr val="7030A0"/>
                </a:solidFill>
                <a:latin typeface="Palatino Linotype" pitchFamily="18" charset="0"/>
              </a:rPr>
              <a:t>1</a:t>
            </a:r>
            <a:endParaRPr lang="en-US" sz="3200" dirty="0">
              <a:solidFill>
                <a:srgbClr val="7030A0"/>
              </a:solidFill>
            </a:endParaRPr>
          </a:p>
        </p:txBody>
      </p:sp>
      <p:sp>
        <p:nvSpPr>
          <p:cNvPr id="120" name="Rectangle 119"/>
          <p:cNvSpPr/>
          <p:nvPr/>
        </p:nvSpPr>
        <p:spPr>
          <a:xfrm>
            <a:off x="8001000" y="4191000"/>
            <a:ext cx="532518" cy="584775"/>
          </a:xfrm>
          <a:prstGeom prst="rect">
            <a:avLst/>
          </a:prstGeom>
          <a:ln>
            <a:noFill/>
          </a:ln>
        </p:spPr>
        <p:txBody>
          <a:bodyPr wrap="none">
            <a:spAutoFit/>
          </a:bodyPr>
          <a:lstStyle/>
          <a:p>
            <a:r>
              <a:rPr lang="en-US" sz="3200" dirty="0">
                <a:solidFill>
                  <a:srgbClr val="7030A0"/>
                </a:solidFill>
                <a:latin typeface="Palatino Linotype" pitchFamily="18" charset="0"/>
              </a:rPr>
              <a:t>x</a:t>
            </a:r>
            <a:r>
              <a:rPr lang="en-US" sz="3200" b="1" baseline="-25000" dirty="0" smtClean="0">
                <a:solidFill>
                  <a:srgbClr val="7030A0"/>
                </a:solidFill>
                <a:latin typeface="Palatino Linotype" pitchFamily="18" charset="0"/>
              </a:rPr>
              <a:t>2</a:t>
            </a:r>
            <a:endParaRPr lang="en-US" sz="3200" dirty="0">
              <a:solidFill>
                <a:srgbClr val="7030A0"/>
              </a:solidFill>
            </a:endParaRPr>
          </a:p>
        </p:txBody>
      </p:sp>
      <p:sp>
        <p:nvSpPr>
          <p:cNvPr id="121" name="Rectangle 120"/>
          <p:cNvSpPr/>
          <p:nvPr/>
        </p:nvSpPr>
        <p:spPr>
          <a:xfrm>
            <a:off x="6982119" y="3947002"/>
            <a:ext cx="825867" cy="646331"/>
          </a:xfrm>
          <a:prstGeom prst="rect">
            <a:avLst/>
          </a:prstGeom>
          <a:ln>
            <a:noFill/>
          </a:ln>
        </p:spPr>
        <p:txBody>
          <a:bodyPr wrap="none">
            <a:spAutoFit/>
          </a:bodyPr>
          <a:lstStyle/>
          <a:p>
            <a:r>
              <a:rPr lang="en-US" sz="3600" b="1" dirty="0" smtClean="0">
                <a:solidFill>
                  <a:srgbClr val="7030A0"/>
                </a:solidFill>
                <a:latin typeface="Palatino Linotype" pitchFamily="18" charset="0"/>
              </a:rPr>
              <a:t>H</a:t>
            </a:r>
            <a:r>
              <a:rPr lang="en-US" sz="3600" b="1" baseline="30000" dirty="0" smtClean="0">
                <a:solidFill>
                  <a:srgbClr val="7030A0"/>
                </a:solidFill>
                <a:latin typeface="Palatino Linotype" pitchFamily="18" charset="0"/>
              </a:rPr>
              <a:t>-1</a:t>
            </a:r>
            <a:endParaRPr lang="en-US" sz="3600" b="1" baseline="30000" dirty="0">
              <a:solidFill>
                <a:srgbClr val="7030A0"/>
              </a:solidFill>
            </a:endParaRPr>
          </a:p>
        </p:txBody>
      </p:sp>
    </p:spTree>
    <p:extLst>
      <p:ext uri="{BB962C8B-B14F-4D97-AF65-F5344CB8AC3E}">
        <p14:creationId xmlns:p14="http://schemas.microsoft.com/office/powerpoint/2010/main" val="407861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2819400" y="36062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11</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smtClean="0">
                <a:latin typeface="Palatino Linotype" pitchFamily="18" charset="0"/>
              </a:rPr>
              <a:t>12</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latin typeface="Palatino Linotype" pitchFamily="18" charset="0"/>
            </a:endParaRPr>
          </a:p>
        </p:txBody>
      </p:sp>
      <p:sp>
        <p:nvSpPr>
          <p:cNvPr id="79" name="TextBox 78"/>
          <p:cNvSpPr txBox="1"/>
          <p:nvPr/>
        </p:nvSpPr>
        <p:spPr>
          <a:xfrm>
            <a:off x="2819400" y="4139625"/>
            <a:ext cx="3629520" cy="584775"/>
          </a:xfrm>
          <a:prstGeom prst="rect">
            <a:avLst/>
          </a:prstGeom>
          <a:noFill/>
        </p:spPr>
        <p:txBody>
          <a:bodyPr wrap="none" rtlCol="0">
            <a:spAutoFit/>
          </a:bodyPr>
          <a:lstStyle/>
          <a:p>
            <a:r>
              <a:rPr lang="en-US" sz="3200" dirty="0">
                <a:latin typeface="Palatino Linotype" pitchFamily="18" charset="0"/>
              </a:rPr>
              <a:t> </a:t>
            </a:r>
            <a:r>
              <a:rPr lang="en-US" sz="3200" dirty="0" smtClean="0">
                <a:latin typeface="Palatino Linotype" pitchFamily="18" charset="0"/>
              </a:rPr>
              <a:t>y</a:t>
            </a:r>
            <a:r>
              <a:rPr lang="en-US" sz="3200" b="1" baseline="-25000" dirty="0">
                <a:latin typeface="Palatino Linotype" pitchFamily="18" charset="0"/>
              </a:rPr>
              <a:t>2</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1</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 + h</a:t>
            </a:r>
            <a:r>
              <a:rPr lang="en-US" sz="3200" b="1" baseline="-25000" dirty="0">
                <a:latin typeface="Palatino Linotype" pitchFamily="18" charset="0"/>
              </a:rPr>
              <a:t>2</a:t>
            </a:r>
            <a:r>
              <a:rPr lang="en-US" sz="3200" b="1" baseline="-25000" dirty="0" smtClean="0">
                <a:latin typeface="Palatino Linotype" pitchFamily="18" charset="0"/>
              </a:rPr>
              <a:t>2</a:t>
            </a:r>
            <a:r>
              <a:rPr lang="en-US" sz="3200" dirty="0" smtClean="0">
                <a:latin typeface="Palatino Linotype" pitchFamily="18" charset="0"/>
              </a:rPr>
              <a:t>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latin typeface="Palatino Linotype" pitchFamily="18" charset="0"/>
            </a:endParaRPr>
          </a:p>
        </p:txBody>
      </p:sp>
      <p:grpSp>
        <p:nvGrpSpPr>
          <p:cNvPr id="80" name="Group 79"/>
          <p:cNvGrpSpPr/>
          <p:nvPr/>
        </p:nvGrpSpPr>
        <p:grpSpPr>
          <a:xfrm>
            <a:off x="2781692" y="4953000"/>
            <a:ext cx="182880" cy="1143000"/>
            <a:chOff x="2667000" y="4572000"/>
            <a:chExt cx="182880" cy="1143000"/>
          </a:xfrm>
        </p:grpSpPr>
        <p:cxnSp>
          <p:nvCxnSpPr>
            <p:cNvPr id="81" name="Straight Connector 80"/>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437012" y="4953000"/>
            <a:ext cx="182880" cy="1143000"/>
            <a:chOff x="3322320" y="4572000"/>
            <a:chExt cx="182880" cy="1143000"/>
          </a:xfrm>
        </p:grpSpPr>
        <p:cxnSp>
          <p:nvCxnSpPr>
            <p:cNvPr id="85" name="Straight Connector 84"/>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2918944" y="4825425"/>
            <a:ext cx="548548" cy="584775"/>
          </a:xfrm>
          <a:prstGeom prst="rect">
            <a:avLst/>
          </a:prstGeom>
        </p:spPr>
        <p:txBody>
          <a:bodyPr wrap="none">
            <a:spAutoFit/>
          </a:bodyPr>
          <a:lstStyle/>
          <a:p>
            <a:r>
              <a:rPr lang="en-US" sz="3200" dirty="0">
                <a:latin typeface="Palatino Linotype" pitchFamily="18" charset="0"/>
              </a:rPr>
              <a:t>y</a:t>
            </a:r>
            <a:r>
              <a:rPr lang="en-US" sz="3200" b="1" baseline="-25000" dirty="0">
                <a:latin typeface="Palatino Linotype" pitchFamily="18" charset="0"/>
              </a:rPr>
              <a:t>1</a:t>
            </a:r>
            <a:endParaRPr lang="en-US" sz="3200" dirty="0"/>
          </a:p>
        </p:txBody>
      </p:sp>
      <p:sp>
        <p:nvSpPr>
          <p:cNvPr id="89" name="Rectangle 88"/>
          <p:cNvSpPr/>
          <p:nvPr/>
        </p:nvSpPr>
        <p:spPr>
          <a:xfrm>
            <a:off x="2934092" y="5435025"/>
            <a:ext cx="548548"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endParaRPr lang="en-US" sz="3200" dirty="0"/>
          </a:p>
        </p:txBody>
      </p:sp>
      <p:sp>
        <p:nvSpPr>
          <p:cNvPr id="90" name="Rectangle 89"/>
          <p:cNvSpPr/>
          <p:nvPr/>
        </p:nvSpPr>
        <p:spPr>
          <a:xfrm>
            <a:off x="3696092" y="5206425"/>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93" name="Straight Connector 92"/>
          <p:cNvCxnSpPr/>
          <p:nvPr/>
        </p:nvCxnSpPr>
        <p:spPr>
          <a:xfrm>
            <a:off x="5867400" y="49530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867400" y="49530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867400" y="60865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522720" y="49530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705600" y="49530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6522720" y="60865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6004652" y="4825425"/>
            <a:ext cx="532518"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1</a:t>
            </a:r>
            <a:endParaRPr lang="en-US" sz="3200" dirty="0">
              <a:solidFill>
                <a:srgbClr val="0070C0"/>
              </a:solidFill>
            </a:endParaRPr>
          </a:p>
        </p:txBody>
      </p:sp>
      <p:sp>
        <p:nvSpPr>
          <p:cNvPr id="100" name="Rectangle 99"/>
          <p:cNvSpPr/>
          <p:nvPr/>
        </p:nvSpPr>
        <p:spPr>
          <a:xfrm>
            <a:off x="6019800" y="5435025"/>
            <a:ext cx="532518" cy="584775"/>
          </a:xfrm>
          <a:prstGeom prst="rect">
            <a:avLst/>
          </a:prstGeom>
          <a:ln>
            <a:noFill/>
          </a:ln>
        </p:spPr>
        <p:txBody>
          <a:bodyPr wrap="none">
            <a:spAutoFit/>
          </a:bodyPr>
          <a:lstStyle/>
          <a:p>
            <a:r>
              <a:rPr lang="en-US" sz="3200" dirty="0">
                <a:solidFill>
                  <a:srgbClr val="0070C0"/>
                </a:solidFill>
                <a:latin typeface="Palatino Linotype" pitchFamily="18" charset="0"/>
              </a:rPr>
              <a:t>x</a:t>
            </a:r>
            <a:r>
              <a:rPr lang="en-US" sz="3200" b="1" baseline="-25000" dirty="0" smtClean="0">
                <a:solidFill>
                  <a:srgbClr val="0070C0"/>
                </a:solidFill>
                <a:latin typeface="Palatino Linotype" pitchFamily="18" charset="0"/>
              </a:rPr>
              <a:t>2</a:t>
            </a:r>
            <a:endParaRPr lang="en-US" sz="3200" dirty="0">
              <a:solidFill>
                <a:srgbClr val="0070C0"/>
              </a:solidFill>
            </a:endParaRPr>
          </a:p>
        </p:txBody>
      </p:sp>
      <p:sp>
        <p:nvSpPr>
          <p:cNvPr id="69" name="Rectangle 68"/>
          <p:cNvSpPr/>
          <p:nvPr/>
        </p:nvSpPr>
        <p:spPr>
          <a:xfrm>
            <a:off x="4537616" y="5181600"/>
            <a:ext cx="567784" cy="646331"/>
          </a:xfrm>
          <a:prstGeom prst="rect">
            <a:avLst/>
          </a:prstGeom>
        </p:spPr>
        <p:txBody>
          <a:bodyPr wrap="none">
            <a:spAutoFit/>
          </a:bodyPr>
          <a:lstStyle/>
          <a:p>
            <a:r>
              <a:rPr lang="en-US" sz="3600" b="1" dirty="0" smtClean="0">
                <a:latin typeface="Palatino Linotype" pitchFamily="18" charset="0"/>
              </a:rPr>
              <a:t>H</a:t>
            </a:r>
            <a:endParaRPr lang="en-US" sz="3600" b="1" dirty="0"/>
          </a:p>
        </p:txBody>
      </p:sp>
      <p:sp>
        <p:nvSpPr>
          <p:cNvPr id="58" name="Rectangle 57"/>
          <p:cNvSpPr/>
          <p:nvPr/>
        </p:nvSpPr>
        <p:spPr>
          <a:xfrm>
            <a:off x="5000919" y="5191027"/>
            <a:ext cx="825867" cy="646331"/>
          </a:xfrm>
          <a:prstGeom prst="rect">
            <a:avLst/>
          </a:prstGeom>
          <a:ln>
            <a:noFill/>
          </a:ln>
        </p:spPr>
        <p:txBody>
          <a:bodyPr wrap="none">
            <a:spAutoFit/>
          </a:bodyPr>
          <a:lstStyle/>
          <a:p>
            <a:r>
              <a:rPr lang="en-US" sz="3600" b="1" dirty="0" smtClean="0">
                <a:solidFill>
                  <a:srgbClr val="0070C0"/>
                </a:solidFill>
                <a:latin typeface="Palatino Linotype" pitchFamily="18" charset="0"/>
              </a:rPr>
              <a:t>H</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60" name="Oval 59"/>
          <p:cNvSpPr/>
          <p:nvPr/>
        </p:nvSpPr>
        <p:spPr>
          <a:xfrm>
            <a:off x="4537615" y="4934146"/>
            <a:ext cx="1212473"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181600" y="5867400"/>
            <a:ext cx="3061937" cy="816614"/>
          </a:xfrm>
          <a:custGeom>
            <a:avLst/>
            <a:gdLst>
              <a:gd name="connsiteX0" fmla="*/ 0 w 2177592"/>
              <a:gd name="connsiteY0" fmla="*/ 94268 h 747500"/>
              <a:gd name="connsiteX1" fmla="*/ 169682 w 2177592"/>
              <a:gd name="connsiteY1" fmla="*/ 386499 h 747500"/>
              <a:gd name="connsiteX2" fmla="*/ 169682 w 2177592"/>
              <a:gd name="connsiteY2" fmla="*/ 386499 h 747500"/>
              <a:gd name="connsiteX3" fmla="*/ 490194 w 2177592"/>
              <a:gd name="connsiteY3" fmla="*/ 612742 h 747500"/>
              <a:gd name="connsiteX4" fmla="*/ 1102936 w 2177592"/>
              <a:gd name="connsiteY4" fmla="*/ 735290 h 747500"/>
              <a:gd name="connsiteX5" fmla="*/ 1677971 w 2177592"/>
              <a:gd name="connsiteY5" fmla="*/ 659876 h 747500"/>
              <a:gd name="connsiteX6" fmla="*/ 2177592 w 2177592"/>
              <a:gd name="connsiteY6" fmla="*/ 0 h 747500"/>
              <a:gd name="connsiteX7" fmla="*/ 2177592 w 2177592"/>
              <a:gd name="connsiteY7" fmla="*/ 0 h 7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592" h="747500">
                <a:moveTo>
                  <a:pt x="0" y="94268"/>
                </a:moveTo>
                <a:lnTo>
                  <a:pt x="169682" y="386499"/>
                </a:lnTo>
                <a:lnTo>
                  <a:pt x="169682" y="386499"/>
                </a:lnTo>
                <a:cubicBezTo>
                  <a:pt x="223101" y="424206"/>
                  <a:pt x="334652" y="554610"/>
                  <a:pt x="490194" y="612742"/>
                </a:cubicBezTo>
                <a:cubicBezTo>
                  <a:pt x="645736" y="670874"/>
                  <a:pt x="904973" y="727434"/>
                  <a:pt x="1102936" y="735290"/>
                </a:cubicBezTo>
                <a:cubicBezTo>
                  <a:pt x="1300899" y="743146"/>
                  <a:pt x="1498862" y="782424"/>
                  <a:pt x="1677971" y="659876"/>
                </a:cubicBezTo>
                <a:cubicBezTo>
                  <a:pt x="1857080" y="537328"/>
                  <a:pt x="2177592" y="0"/>
                  <a:pt x="2177592" y="0"/>
                </a:cubicBezTo>
                <a:lnTo>
                  <a:pt x="2177592" y="0"/>
                </a:ln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6934200" y="4343400"/>
            <a:ext cx="2587383" cy="1569660"/>
          </a:xfrm>
          <a:prstGeom prst="rect">
            <a:avLst/>
          </a:prstGeom>
          <a:noFill/>
        </p:spPr>
        <p:txBody>
          <a:bodyPr wrap="square" rtlCol="0">
            <a:spAutoFit/>
          </a:bodyPr>
          <a:lstStyle/>
          <a:p>
            <a:pPr algn="ctr"/>
            <a:r>
              <a:rPr lang="en-US" sz="3200" dirty="0" smtClean="0">
                <a:solidFill>
                  <a:srgbClr val="FF0000"/>
                </a:solidFill>
              </a:rPr>
              <a:t>Effective channel is diagonal</a:t>
            </a:r>
            <a:endParaRPr lang="en-US" sz="3200" b="1" baseline="-25000" dirty="0">
              <a:solidFill>
                <a:srgbClr val="FF0000"/>
              </a:solidFill>
            </a:endParaRPr>
          </a:p>
        </p:txBody>
      </p:sp>
      <p:sp>
        <p:nvSpPr>
          <p:cNvPr id="65" name="TextBox 64"/>
          <p:cNvSpPr txBox="1"/>
          <p:nvPr/>
        </p:nvSpPr>
        <p:spPr>
          <a:xfrm>
            <a:off x="0" y="166817"/>
            <a:ext cx="9144000" cy="615553"/>
          </a:xfrm>
          <a:prstGeom prst="rect">
            <a:avLst/>
          </a:prstGeom>
          <a:noFill/>
        </p:spPr>
        <p:txBody>
          <a:bodyPr wrap="square" rtlCol="0">
            <a:spAutoFit/>
          </a:bodyPr>
          <a:lstStyle/>
          <a:p>
            <a:pPr algn="ctr"/>
            <a:r>
              <a:rPr lang="en-US" sz="3400" b="1" dirty="0" smtClean="0">
                <a:solidFill>
                  <a:srgbClr val="0070C0"/>
                </a:solidFill>
              </a:rPr>
              <a:t>Making Effective Channel Matrix Diagonal</a:t>
            </a:r>
            <a:endParaRPr lang="en-US" sz="3400" b="1" dirty="0">
              <a:solidFill>
                <a:srgbClr val="0070C0"/>
              </a:solidFill>
            </a:endParaRPr>
          </a:p>
        </p:txBody>
      </p:sp>
      <p:grpSp>
        <p:nvGrpSpPr>
          <p:cNvPr id="66" name="Group 65"/>
          <p:cNvGrpSpPr/>
          <p:nvPr/>
        </p:nvGrpSpPr>
        <p:grpSpPr>
          <a:xfrm>
            <a:off x="533400" y="990600"/>
            <a:ext cx="7659331" cy="2514600"/>
            <a:chOff x="533400" y="990600"/>
            <a:chExt cx="7659331" cy="2514600"/>
          </a:xfrm>
        </p:grpSpPr>
        <p:grpSp>
          <p:nvGrpSpPr>
            <p:cNvPr id="67" name="Group 66"/>
            <p:cNvGrpSpPr/>
            <p:nvPr/>
          </p:nvGrpSpPr>
          <p:grpSpPr>
            <a:xfrm>
              <a:off x="1981200" y="990600"/>
              <a:ext cx="4876800" cy="2478743"/>
              <a:chOff x="1981200" y="799708"/>
              <a:chExt cx="4876800" cy="3010291"/>
            </a:xfrm>
          </p:grpSpPr>
          <p:grpSp>
            <p:nvGrpSpPr>
              <p:cNvPr id="106" name="Group 206"/>
              <p:cNvGrpSpPr/>
              <p:nvPr/>
            </p:nvGrpSpPr>
            <p:grpSpPr>
              <a:xfrm>
                <a:off x="6166967" y="839874"/>
                <a:ext cx="538635" cy="655569"/>
                <a:chOff x="2406341" y="609600"/>
                <a:chExt cx="762000" cy="914400"/>
              </a:xfrm>
            </p:grpSpPr>
            <p:cxnSp>
              <p:nvCxnSpPr>
                <p:cNvPr id="119" name="Straight Connector 118"/>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Isosceles Triangle 119"/>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21" name="Shape 49"/>
                <p:cNvCxnSpPr>
                  <a:endCxn id="120"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107" name="Group 206"/>
              <p:cNvGrpSpPr/>
              <p:nvPr/>
            </p:nvGrpSpPr>
            <p:grpSpPr>
              <a:xfrm>
                <a:off x="2209800" y="836180"/>
                <a:ext cx="4308953" cy="868501"/>
                <a:chOff x="1816590" y="609600"/>
                <a:chExt cx="6095822" cy="1211401"/>
              </a:xfrm>
            </p:grpSpPr>
            <p:cxnSp>
              <p:nvCxnSpPr>
                <p:cNvPr id="117" name="Straight Connector 116"/>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a:xfrm>
                  <a:off x="1816590" y="1135202"/>
                  <a:ext cx="6095822" cy="68579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a:t>
                  </a:r>
                  <a:endParaRPr lang="en-US" sz="2400" b="1" dirty="0">
                    <a:solidFill>
                      <a:schemeClr val="tx1"/>
                    </a:solidFill>
                  </a:endParaRPr>
                </a:p>
              </p:txBody>
            </p:sp>
          </p:grpSp>
          <p:cxnSp>
            <p:nvCxnSpPr>
              <p:cNvPr id="108" name="Straight Connector 107"/>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109" name="Group 206"/>
              <p:cNvGrpSpPr/>
              <p:nvPr/>
            </p:nvGrpSpPr>
            <p:grpSpPr>
              <a:xfrm>
                <a:off x="2209800" y="3219987"/>
                <a:ext cx="955512" cy="590012"/>
                <a:chOff x="1816590" y="998041"/>
                <a:chExt cx="1351751" cy="822960"/>
              </a:xfrm>
            </p:grpSpPr>
            <p:sp>
              <p:nvSpPr>
                <p:cNvPr id="114" name="Rounded Rectangle 11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115" name="Isosceles Triangle 11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6" name="Shape 49"/>
                <p:cNvCxnSpPr>
                  <a:stCxn id="114" idx="3"/>
                  <a:endCxn id="11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206"/>
              <p:cNvGrpSpPr/>
              <p:nvPr/>
            </p:nvGrpSpPr>
            <p:grpSpPr>
              <a:xfrm>
                <a:off x="5826288" y="3219254"/>
                <a:ext cx="955512" cy="590012"/>
                <a:chOff x="1816590" y="998041"/>
                <a:chExt cx="1351751" cy="822960"/>
              </a:xfrm>
            </p:grpSpPr>
            <p:sp>
              <p:nvSpPr>
                <p:cNvPr id="111" name="Rounded Rectangle 110"/>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112" name="Isosceles Triangle 111"/>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13" name="Shape 49"/>
                <p:cNvCxnSpPr>
                  <a:stCxn id="111" idx="3"/>
                  <a:endCxn id="112"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68" name="TextBox 67"/>
            <p:cNvSpPr txBox="1"/>
            <p:nvPr/>
          </p:nvSpPr>
          <p:spPr>
            <a:xfrm>
              <a:off x="533400" y="1147760"/>
              <a:ext cx="1568058"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s</a:t>
              </a:r>
              <a:r>
                <a:rPr lang="en-US" sz="3200" b="1" baseline="-25000" dirty="0" smtClean="0">
                  <a:latin typeface="Palatino Linotype" pitchFamily="18" charset="0"/>
                </a:rPr>
                <a:t>1</a:t>
              </a:r>
              <a:endParaRPr lang="en-US" sz="3200" b="1" baseline="-25000" dirty="0"/>
            </a:p>
          </p:txBody>
        </p:sp>
        <p:sp>
          <p:nvSpPr>
            <p:cNvPr id="70" name="TextBox 69"/>
            <p:cNvSpPr txBox="1"/>
            <p:nvPr/>
          </p:nvSpPr>
          <p:spPr>
            <a:xfrm>
              <a:off x="6624673" y="1157288"/>
              <a:ext cx="1568058" cy="584775"/>
            </a:xfrm>
            <a:prstGeom prst="rect">
              <a:avLst/>
            </a:prstGeom>
            <a:noFill/>
          </p:spPr>
          <p:txBody>
            <a:bodyPr wrap="none" rtlCol="0">
              <a:spAutoFit/>
            </a:bodyPr>
            <a:lstStyle/>
            <a:p>
              <a:r>
                <a:rPr lang="en-US" sz="3200" dirty="0" smtClean="0"/>
                <a:t>Sends </a:t>
              </a:r>
              <a:r>
                <a:rPr lang="en-US" sz="3200" dirty="0">
                  <a:latin typeface="Palatino Linotype" pitchFamily="18" charset="0"/>
                </a:rPr>
                <a:t>s</a:t>
              </a:r>
              <a:r>
                <a:rPr lang="en-US" sz="3200" b="1" baseline="-25000" dirty="0" smtClean="0">
                  <a:latin typeface="Palatino Linotype" pitchFamily="18" charset="0"/>
                </a:rPr>
                <a:t>2</a:t>
              </a:r>
              <a:endParaRPr lang="en-US" sz="3200" b="1" baseline="-25000" dirty="0"/>
            </a:p>
          </p:txBody>
        </p:sp>
        <p:cxnSp>
          <p:nvCxnSpPr>
            <p:cNvPr id="71" name="Straight Arrow Connector 70"/>
            <p:cNvCxnSpPr>
              <a:endCxn id="114"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73" name="Straight Arrow Connector 72"/>
            <p:cNvCxnSpPr>
              <a:endCxn id="114"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75" name="Straight Arrow Connector 74"/>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91" name="Straight Arrow Connector 90"/>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sp>
          <p:nvSpPr>
            <p:cNvPr id="101" name="TextBox 100"/>
            <p:cNvSpPr txBox="1"/>
            <p:nvPr/>
          </p:nvSpPr>
          <p:spPr>
            <a:xfrm>
              <a:off x="1752600" y="3043535"/>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1</a:t>
              </a:r>
              <a:endParaRPr lang="en-US" sz="2400" b="1" baseline="-25000" dirty="0"/>
            </a:p>
          </p:txBody>
        </p:sp>
        <p:sp>
          <p:nvSpPr>
            <p:cNvPr id="102" name="TextBox 101"/>
            <p:cNvSpPr txBox="1"/>
            <p:nvPr/>
          </p:nvSpPr>
          <p:spPr>
            <a:xfrm>
              <a:off x="5410200" y="3034108"/>
              <a:ext cx="458780" cy="461665"/>
            </a:xfrm>
            <a:prstGeom prst="rect">
              <a:avLst/>
            </a:prstGeom>
            <a:noFill/>
          </p:spPr>
          <p:txBody>
            <a:bodyPr wrap="none" rtlCol="0">
              <a:spAutoFit/>
            </a:bodyPr>
            <a:lstStyle/>
            <a:p>
              <a:r>
                <a:rPr lang="en-US" sz="2400" dirty="0" smtClean="0">
                  <a:latin typeface="Palatino Linotype" pitchFamily="18" charset="0"/>
                </a:rPr>
                <a:t>y</a:t>
              </a:r>
              <a:r>
                <a:rPr lang="en-US" sz="2400" b="1" baseline="-25000" dirty="0" smtClean="0">
                  <a:latin typeface="Palatino Linotype" pitchFamily="18" charset="0"/>
                </a:rPr>
                <a:t>2</a:t>
              </a:r>
              <a:endParaRPr lang="en-US" sz="2400" b="1" baseline="-25000" dirty="0"/>
            </a:p>
          </p:txBody>
        </p:sp>
        <p:grpSp>
          <p:nvGrpSpPr>
            <p:cNvPr id="103" name="Group 102"/>
            <p:cNvGrpSpPr/>
            <p:nvPr/>
          </p:nvGrpSpPr>
          <p:grpSpPr>
            <a:xfrm>
              <a:off x="2009776" y="1276352"/>
              <a:ext cx="159014" cy="268937"/>
              <a:chOff x="533400" y="2931463"/>
              <a:chExt cx="159014" cy="268937"/>
            </a:xfrm>
          </p:grpSpPr>
          <p:sp>
            <p:nvSpPr>
              <p:cNvPr id="104" name="Isosceles Triangle 103"/>
              <p:cNvSpPr/>
              <p:nvPr/>
            </p:nvSpPr>
            <p:spPr>
              <a:xfrm flipV="1">
                <a:off x="533400" y="2931463"/>
                <a:ext cx="155646" cy="9748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105" name="Shape 49"/>
              <p:cNvCxnSpPr/>
              <p:nvPr/>
            </p:nvCxnSpPr>
            <p:spPr>
              <a:xfrm flipV="1">
                <a:off x="583388" y="3014489"/>
                <a:ext cx="109026" cy="185911"/>
              </a:xfrm>
              <a:prstGeom prst="bentConnector2">
                <a:avLst/>
              </a:prstGeom>
              <a:ln w="38100"/>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269028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228600" y="3416588"/>
            <a:ext cx="8839200" cy="2450812"/>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MIMO sender c</a:t>
            </a:r>
            <a:r>
              <a:rPr lang="en-US" dirty="0" smtClean="0"/>
              <a:t>omputes </a:t>
            </a:r>
            <a:r>
              <a:rPr lang="en-US" dirty="0" smtClean="0"/>
              <a:t>its </a:t>
            </a:r>
            <a:r>
              <a:rPr lang="en-US" dirty="0" err="1" smtClean="0"/>
              <a:t>beamformed</a:t>
            </a:r>
            <a:r>
              <a:rPr lang="en-US" dirty="0" smtClean="0"/>
              <a:t> signal </a:t>
            </a:r>
            <a:r>
              <a:rPr lang="en-US" dirty="0" err="1" smtClean="0">
                <a:latin typeface="Palatino Linotype" pitchFamily="18" charset="0"/>
              </a:rPr>
              <a:t>s</a:t>
            </a:r>
            <a:r>
              <a:rPr lang="en-US" b="1" baseline="-25000" dirty="0" err="1" smtClean="0">
                <a:latin typeface="Palatino Linotype" pitchFamily="18" charset="0"/>
              </a:rPr>
              <a:t>i</a:t>
            </a:r>
            <a:r>
              <a:rPr lang="en-US" b="1" dirty="0" smtClean="0">
                <a:latin typeface="Palatino Linotype" pitchFamily="18" charset="0"/>
              </a:rPr>
              <a:t> </a:t>
            </a:r>
            <a:r>
              <a:rPr lang="en-US" dirty="0" smtClean="0"/>
              <a:t>using the equation</a:t>
            </a:r>
            <a:endParaRPr lang="en-US" dirty="0"/>
          </a:p>
          <a:p>
            <a:r>
              <a:rPr lang="en-US" dirty="0" smtClean="0"/>
              <a:t>Clients </a:t>
            </a:r>
            <a:r>
              <a:rPr lang="en-US" dirty="0"/>
              <a:t>1 and 2 decode </a:t>
            </a:r>
            <a:r>
              <a:rPr lang="en-US" dirty="0">
                <a:latin typeface="Palatino Linotype" pitchFamily="18" charset="0"/>
              </a:rPr>
              <a:t>x</a:t>
            </a:r>
            <a:r>
              <a:rPr lang="en-US" b="1" baseline="-25000" dirty="0">
                <a:latin typeface="Palatino Linotype" pitchFamily="18" charset="0"/>
              </a:rPr>
              <a:t>1</a:t>
            </a:r>
            <a:r>
              <a:rPr lang="en-US" dirty="0"/>
              <a:t> and </a:t>
            </a:r>
            <a:r>
              <a:rPr lang="en-US" dirty="0">
                <a:latin typeface="Palatino Linotype" pitchFamily="18" charset="0"/>
              </a:rPr>
              <a:t>x</a:t>
            </a:r>
            <a:r>
              <a:rPr lang="en-US" b="1" baseline="-25000" dirty="0">
                <a:latin typeface="Palatino Linotype" pitchFamily="18" charset="0"/>
              </a:rPr>
              <a:t>2</a:t>
            </a:r>
            <a:r>
              <a:rPr lang="en-US" b="1" dirty="0">
                <a:latin typeface="Palatino Linotype" pitchFamily="18" charset="0"/>
              </a:rPr>
              <a:t> </a:t>
            </a:r>
            <a:r>
              <a:rPr lang="en-US" dirty="0"/>
              <a:t>independently</a:t>
            </a:r>
            <a:endParaRPr lang="en-US" dirty="0" smtClean="0"/>
          </a:p>
        </p:txBody>
      </p:sp>
      <p:sp>
        <p:nvSpPr>
          <p:cNvPr id="3" name="Content Placeholder 2"/>
          <p:cNvSpPr>
            <a:spLocks noGrp="1"/>
          </p:cNvSpPr>
          <p:nvPr>
            <p:ph idx="1"/>
          </p:nvPr>
        </p:nvSpPr>
        <p:spPr>
          <a:xfrm>
            <a:off x="228600" y="1447800"/>
            <a:ext cx="9067800" cy="1384012"/>
          </a:xfrm>
          <a:ln>
            <a:noFill/>
          </a:ln>
        </p:spPr>
        <p:txBody>
          <a:bodyPr>
            <a:noAutofit/>
          </a:bodyPr>
          <a:lstStyle/>
          <a:p>
            <a:r>
              <a:rPr lang="en-US" dirty="0"/>
              <a:t>M</a:t>
            </a:r>
            <a:r>
              <a:rPr lang="en-US" dirty="0" smtClean="0"/>
              <a:t>easure </a:t>
            </a:r>
            <a:r>
              <a:rPr lang="en-US" dirty="0" smtClean="0"/>
              <a:t>channels </a:t>
            </a:r>
            <a:r>
              <a:rPr lang="en-US" dirty="0" smtClean="0"/>
              <a:t>from sending antennas to </a:t>
            </a:r>
            <a:r>
              <a:rPr lang="en-US" dirty="0" smtClean="0"/>
              <a:t>clients</a:t>
            </a:r>
          </a:p>
          <a:p>
            <a:r>
              <a:rPr lang="en-US" dirty="0" smtClean="0"/>
              <a:t>Clients report measured channels back to APs</a:t>
            </a:r>
          </a:p>
        </p:txBody>
      </p:sp>
      <p:sp>
        <p:nvSpPr>
          <p:cNvPr id="2" name="Title 1"/>
          <p:cNvSpPr>
            <a:spLocks noGrp="1"/>
          </p:cNvSpPr>
          <p:nvPr>
            <p:ph type="title"/>
          </p:nvPr>
        </p:nvSpPr>
        <p:spPr>
          <a:xfrm>
            <a:off x="0" y="-64718"/>
            <a:ext cx="9144000" cy="1143000"/>
          </a:xfrm>
        </p:spPr>
        <p:txBody>
          <a:bodyPr>
            <a:normAutofit/>
          </a:bodyPr>
          <a:lstStyle/>
          <a:p>
            <a:r>
              <a:rPr lang="en-US" sz="4200" b="1" dirty="0" err="1" smtClean="0">
                <a:solidFill>
                  <a:srgbClr val="0070C0"/>
                </a:solidFill>
              </a:rPr>
              <a:t>Beamforming</a:t>
            </a:r>
            <a:r>
              <a:rPr lang="en-US" sz="4200" b="1" dirty="0" smtClean="0">
                <a:solidFill>
                  <a:srgbClr val="0070C0"/>
                </a:solidFill>
              </a:rPr>
              <a:t> System Description</a:t>
            </a:r>
            <a:endParaRPr lang="en-US" sz="4200" b="1" dirty="0">
              <a:solidFill>
                <a:srgbClr val="0070C0"/>
              </a:solidFill>
            </a:endParaRPr>
          </a:p>
        </p:txBody>
      </p:sp>
      <p:sp>
        <p:nvSpPr>
          <p:cNvPr id="24" name="TextBox 23"/>
          <p:cNvSpPr txBox="1"/>
          <p:nvPr/>
        </p:nvSpPr>
        <p:spPr>
          <a:xfrm>
            <a:off x="153474" y="939225"/>
            <a:ext cx="4644028" cy="584775"/>
          </a:xfrm>
          <a:prstGeom prst="rect">
            <a:avLst/>
          </a:prstGeom>
          <a:noFill/>
        </p:spPr>
        <p:txBody>
          <a:bodyPr wrap="none" rtlCol="0">
            <a:spAutoFit/>
          </a:bodyPr>
          <a:lstStyle/>
          <a:p>
            <a:r>
              <a:rPr lang="en-US" sz="3200" b="1" u="sng" dirty="0" smtClean="0">
                <a:solidFill>
                  <a:srgbClr val="0070C0"/>
                </a:solidFill>
              </a:rPr>
              <a:t>Channel Measurement:</a:t>
            </a:r>
            <a:endParaRPr lang="en-US" sz="3200" b="1" u="sng" dirty="0">
              <a:solidFill>
                <a:srgbClr val="0070C0"/>
              </a:solidFill>
            </a:endParaRPr>
          </a:p>
        </p:txBody>
      </p:sp>
      <p:sp>
        <p:nvSpPr>
          <p:cNvPr id="25" name="TextBox 24"/>
          <p:cNvSpPr txBox="1"/>
          <p:nvPr/>
        </p:nvSpPr>
        <p:spPr>
          <a:xfrm>
            <a:off x="153474" y="2920425"/>
            <a:ext cx="3784434" cy="584775"/>
          </a:xfrm>
          <a:prstGeom prst="rect">
            <a:avLst/>
          </a:prstGeom>
          <a:noFill/>
        </p:spPr>
        <p:txBody>
          <a:bodyPr wrap="none" rtlCol="0">
            <a:spAutoFit/>
          </a:bodyPr>
          <a:lstStyle/>
          <a:p>
            <a:r>
              <a:rPr lang="en-US" sz="3200" b="1" u="sng" dirty="0" smtClean="0">
                <a:solidFill>
                  <a:srgbClr val="0070C0"/>
                </a:solidFill>
              </a:rPr>
              <a:t>Data Transmission:</a:t>
            </a:r>
            <a:endParaRPr lang="en-US" sz="3200" b="1" u="sng" dirty="0">
              <a:solidFill>
                <a:srgbClr val="0070C0"/>
              </a:solidFill>
            </a:endParaRPr>
          </a:p>
        </p:txBody>
      </p:sp>
      <p:grpSp>
        <p:nvGrpSpPr>
          <p:cNvPr id="30" name="Group 29"/>
          <p:cNvGrpSpPr/>
          <p:nvPr/>
        </p:nvGrpSpPr>
        <p:grpSpPr>
          <a:xfrm>
            <a:off x="3762107" y="3949733"/>
            <a:ext cx="1809853" cy="646331"/>
            <a:chOff x="3393057" y="4254533"/>
            <a:chExt cx="1809853" cy="646331"/>
          </a:xfrm>
        </p:grpSpPr>
        <p:sp>
          <p:nvSpPr>
            <p:cNvPr id="26" name="Rectangle 25"/>
            <p:cNvSpPr/>
            <p:nvPr/>
          </p:nvSpPr>
          <p:spPr>
            <a:xfrm>
              <a:off x="3393057" y="4254533"/>
              <a:ext cx="1800493" cy="646331"/>
            </a:xfrm>
            <a:prstGeom prst="rect">
              <a:avLst/>
            </a:prstGeom>
            <a:ln>
              <a:noFill/>
            </a:ln>
          </p:spPr>
          <p:txBody>
            <a:bodyPr wrap="none">
              <a:spAutoFit/>
            </a:bodyPr>
            <a:lstStyle/>
            <a:p>
              <a:r>
                <a:rPr lang="en-US" sz="3600" b="1" dirty="0">
                  <a:latin typeface="Palatino Linotype" pitchFamily="18" charset="0"/>
                </a:rPr>
                <a:t>s</a:t>
              </a:r>
              <a:r>
                <a:rPr lang="en-US" sz="3600" b="1" dirty="0" smtClean="0">
                  <a:latin typeface="Palatino Linotype" pitchFamily="18" charset="0"/>
                </a:rPr>
                <a:t> = H</a:t>
              </a:r>
              <a:r>
                <a:rPr lang="en-US" sz="3600" b="1" baseline="30000" dirty="0" smtClean="0">
                  <a:latin typeface="Palatino Linotype" pitchFamily="18" charset="0"/>
                </a:rPr>
                <a:t>-1 </a:t>
              </a:r>
              <a:r>
                <a:rPr lang="en-US" sz="3600" b="1" dirty="0" smtClean="0">
                  <a:latin typeface="Palatino Linotype" pitchFamily="18" charset="0"/>
                </a:rPr>
                <a:t>x</a:t>
              </a:r>
              <a:endParaRPr lang="en-US" sz="3600" b="1" baseline="30000" dirty="0"/>
            </a:p>
          </p:txBody>
        </p:sp>
        <p:cxnSp>
          <p:nvCxnSpPr>
            <p:cNvPr id="27" name="Straight Arrow Connector 26"/>
            <p:cNvCxnSpPr/>
            <p:nvPr/>
          </p:nvCxnSpPr>
          <p:spPr>
            <a:xfrm>
              <a:off x="4907466" y="4394200"/>
              <a:ext cx="2954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17150" y="4394200"/>
              <a:ext cx="2954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0231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4" grpId="0"/>
      <p:bldP spid="2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38200" y="1211176"/>
            <a:ext cx="7772400" cy="838200"/>
          </a:xfrm>
          <a:prstGeom prst="roundRect">
            <a:avLst/>
          </a:prstGeom>
          <a:solidFill>
            <a:schemeClr val="accent6">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1143000"/>
          </a:xfrm>
        </p:spPr>
        <p:txBody>
          <a:bodyPr>
            <a:normAutofit/>
          </a:bodyPr>
          <a:lstStyle/>
          <a:p>
            <a:r>
              <a:rPr lang="en-US" sz="3600" b="1" dirty="0" smtClean="0">
                <a:solidFill>
                  <a:srgbClr val="0070C0"/>
                </a:solidFill>
              </a:rPr>
              <a:t>Distributed </a:t>
            </a:r>
            <a:r>
              <a:rPr lang="en-US" sz="3600" b="1" dirty="0" smtClean="0">
                <a:solidFill>
                  <a:srgbClr val="0070C0"/>
                </a:solidFill>
              </a:rPr>
              <a:t>Transmitters Are Different</a:t>
            </a:r>
            <a:endParaRPr lang="en-US" sz="3600" b="1" dirty="0">
              <a:solidFill>
                <a:srgbClr val="0070C0"/>
              </a:solidFill>
            </a:endParaRPr>
          </a:p>
        </p:txBody>
      </p:sp>
      <p:sp>
        <p:nvSpPr>
          <p:cNvPr id="3" name="Content Placeholder 2"/>
          <p:cNvSpPr>
            <a:spLocks noGrp="1"/>
          </p:cNvSpPr>
          <p:nvPr>
            <p:ph idx="1"/>
          </p:nvPr>
        </p:nvSpPr>
        <p:spPr>
          <a:xfrm>
            <a:off x="457200" y="1371600"/>
            <a:ext cx="8229600" cy="5334000"/>
          </a:xfrm>
        </p:spPr>
        <p:txBody>
          <a:bodyPr>
            <a:normAutofit/>
          </a:bodyPr>
          <a:lstStyle/>
          <a:p>
            <a:r>
              <a:rPr lang="en-US" dirty="0" smtClean="0"/>
              <a:t>Nodes are not synchronized in time.</a:t>
            </a:r>
          </a:p>
          <a:p>
            <a:pPr lvl="1"/>
            <a:r>
              <a:rPr lang="en-US" dirty="0" smtClean="0">
                <a:solidFill>
                  <a:srgbClr val="0070C0"/>
                </a:solidFill>
              </a:rPr>
              <a:t>We use </a:t>
            </a:r>
            <a:r>
              <a:rPr lang="en-US" dirty="0" err="1" smtClean="0">
                <a:solidFill>
                  <a:srgbClr val="0070C0"/>
                </a:solidFill>
              </a:rPr>
              <a:t>SourceSync</a:t>
            </a:r>
            <a:r>
              <a:rPr lang="en-US" dirty="0" smtClean="0">
                <a:solidFill>
                  <a:srgbClr val="0070C0"/>
                </a:solidFill>
              </a:rPr>
              <a:t> to synchronize senders within 10s of ns </a:t>
            </a:r>
          </a:p>
          <a:p>
            <a:pPr lvl="1"/>
            <a:r>
              <a:rPr lang="en-US" dirty="0" smtClean="0">
                <a:solidFill>
                  <a:srgbClr val="0070C0"/>
                </a:solidFill>
              </a:rPr>
              <a:t>Works for OFDM based systems like Wi-Fi, LTE etc.</a:t>
            </a:r>
            <a:endParaRPr lang="en-US" dirty="0"/>
          </a:p>
          <a:p>
            <a:r>
              <a:rPr lang="en-US" dirty="0" smtClean="0"/>
              <a:t>Oscillators are not synchronized and have frequency offsets relative to each other.</a:t>
            </a:r>
          </a:p>
          <a:p>
            <a:pPr lvl="1"/>
            <a:endParaRPr lang="en-US" dirty="0"/>
          </a:p>
        </p:txBody>
      </p:sp>
    </p:spTree>
    <p:custDataLst>
      <p:tags r:id="rId1"/>
    </p:custDataLst>
    <p:extLst>
      <p:ext uri="{BB962C8B-B14F-4D97-AF65-F5344CB8AC3E}">
        <p14:creationId xmlns:p14="http://schemas.microsoft.com/office/powerpoint/2010/main" val="46844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1318337951"/>
              </p:ext>
            </p:extLst>
          </p:nvPr>
        </p:nvGraphicFramePr>
        <p:xfrm>
          <a:off x="718456" y="2753958"/>
          <a:ext cx="7446597" cy="302312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200" y="0"/>
            <a:ext cx="8229600" cy="1143000"/>
          </a:xfrm>
        </p:spPr>
        <p:txBody>
          <a:bodyPr/>
          <a:lstStyle/>
          <a:p>
            <a:r>
              <a:rPr lang="en-US" dirty="0" smtClean="0"/>
              <a:t>Packet Detection Delay</a:t>
            </a:r>
            <a:endParaRPr lang="en-US" dirty="0"/>
          </a:p>
        </p:txBody>
      </p:sp>
      <p:sp>
        <p:nvSpPr>
          <p:cNvPr id="3" name="Content Placeholder 2"/>
          <p:cNvSpPr>
            <a:spLocks noGrp="1"/>
          </p:cNvSpPr>
          <p:nvPr>
            <p:ph idx="1"/>
          </p:nvPr>
        </p:nvSpPr>
        <p:spPr>
          <a:xfrm>
            <a:off x="0" y="1090668"/>
            <a:ext cx="9144000" cy="1760108"/>
          </a:xfrm>
        </p:spPr>
        <p:txBody>
          <a:bodyPr>
            <a:normAutofit fontScale="92500" lnSpcReduction="10000"/>
          </a:bodyPr>
          <a:lstStyle/>
          <a:p>
            <a:r>
              <a:rPr lang="en-US" sz="2800" dirty="0" smtClean="0"/>
              <a:t>Receivers detect packet using  correlation</a:t>
            </a:r>
          </a:p>
          <a:p>
            <a:r>
              <a:rPr lang="en-US" sz="2800" dirty="0" smtClean="0"/>
              <a:t>Random noise </a:t>
            </a:r>
            <a:r>
              <a:rPr lang="en-US" sz="2800" dirty="0" smtClean="0">
                <a:sym typeface="Wingdings" pitchFamily="2" charset="2"/>
              </a:rPr>
              <a:t> Do not detect packet on first sample</a:t>
            </a:r>
          </a:p>
          <a:p>
            <a:r>
              <a:rPr lang="en-US" sz="2800" dirty="0" smtClean="0">
                <a:solidFill>
                  <a:schemeClr val="bg1"/>
                </a:solidFill>
              </a:rPr>
              <a:t>Different receivers </a:t>
            </a:r>
            <a:r>
              <a:rPr lang="en-US" sz="2800" dirty="0" smtClean="0">
                <a:solidFill>
                  <a:schemeClr val="bg1"/>
                </a:solidFill>
                <a:sym typeface="Wingdings" pitchFamily="2" charset="2"/>
              </a:rPr>
              <a:t></a:t>
            </a:r>
            <a:r>
              <a:rPr lang="en-US" sz="2800" dirty="0" smtClean="0">
                <a:solidFill>
                  <a:schemeClr val="bg1"/>
                </a:solidFill>
              </a:rPr>
              <a:t> different noise </a:t>
            </a:r>
          </a:p>
          <a:p>
            <a:pPr marL="0" indent="0">
              <a:buNone/>
            </a:pPr>
            <a:r>
              <a:rPr lang="en-US" sz="2800" dirty="0" smtClean="0">
                <a:solidFill>
                  <a:schemeClr val="bg1"/>
                </a:solidFill>
                <a:sym typeface="Wingdings" pitchFamily="2" charset="2"/>
              </a:rPr>
              <a:t>                                        different detection delay</a:t>
            </a:r>
            <a:endParaRPr lang="en-US" sz="2800" dirty="0" smtClean="0">
              <a:solidFill>
                <a:schemeClr val="bg1"/>
              </a:solidFill>
            </a:endParaRPr>
          </a:p>
        </p:txBody>
      </p:sp>
      <p:cxnSp>
        <p:nvCxnSpPr>
          <p:cNvPr id="5" name="Straight Arrow Connector 4"/>
          <p:cNvCxnSpPr/>
          <p:nvPr/>
        </p:nvCxnSpPr>
        <p:spPr>
          <a:xfrm>
            <a:off x="6468677" y="3068557"/>
            <a:ext cx="598729" cy="247426"/>
          </a:xfrm>
          <a:prstGeom prst="straightConnector1">
            <a:avLst/>
          </a:prstGeom>
          <a:ln w="19050" cmpd="sng">
            <a:solidFill>
              <a:schemeClr val="accent1">
                <a:lumMod val="75000"/>
              </a:schemeClr>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45890" y="3147666"/>
            <a:ext cx="876394" cy="523220"/>
          </a:xfrm>
          <a:prstGeom prst="rect">
            <a:avLst/>
          </a:prstGeom>
          <a:noFill/>
        </p:spPr>
        <p:txBody>
          <a:bodyPr wrap="none" rtlCol="0">
            <a:spAutoFit/>
          </a:bodyPr>
          <a:lstStyle/>
          <a:p>
            <a:pPr defTabSz="457200"/>
            <a:r>
              <a:rPr lang="en-US" sz="2800" dirty="0" smtClean="0">
                <a:solidFill>
                  <a:srgbClr val="4F81BD"/>
                </a:solidFill>
              </a:rPr>
              <a:t>Peak</a:t>
            </a:r>
          </a:p>
        </p:txBody>
      </p:sp>
    </p:spTree>
    <p:custDataLst>
      <p:tags r:id="rId1"/>
    </p:custDataLst>
    <p:extLst>
      <p:ext uri="{BB962C8B-B14F-4D97-AF65-F5344CB8AC3E}">
        <p14:creationId xmlns:p14="http://schemas.microsoft.com/office/powerpoint/2010/main" val="2987881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3" grpId="0" build="p"/>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Packet Detection Delay</a:t>
            </a:r>
            <a:endParaRPr lang="en-US" dirty="0"/>
          </a:p>
        </p:txBody>
      </p:sp>
      <p:sp>
        <p:nvSpPr>
          <p:cNvPr id="3" name="Content Placeholder 2"/>
          <p:cNvSpPr>
            <a:spLocks noGrp="1"/>
          </p:cNvSpPr>
          <p:nvPr>
            <p:ph idx="1"/>
          </p:nvPr>
        </p:nvSpPr>
        <p:spPr>
          <a:xfrm>
            <a:off x="0" y="1090668"/>
            <a:ext cx="9144000" cy="1760108"/>
          </a:xfrm>
        </p:spPr>
        <p:txBody>
          <a:bodyPr>
            <a:normAutofit fontScale="92500" lnSpcReduction="10000"/>
          </a:bodyPr>
          <a:lstStyle/>
          <a:p>
            <a:r>
              <a:rPr lang="en-US" sz="2800" dirty="0" smtClean="0"/>
              <a:t>Receivers detect packet using  correlation</a:t>
            </a:r>
          </a:p>
          <a:p>
            <a:r>
              <a:rPr lang="en-US" sz="2800" dirty="0" smtClean="0"/>
              <a:t>Random noise </a:t>
            </a:r>
            <a:r>
              <a:rPr lang="en-US" sz="2800" dirty="0" smtClean="0">
                <a:sym typeface="Wingdings" pitchFamily="2" charset="2"/>
              </a:rPr>
              <a:t> Do not detect packet on first sample</a:t>
            </a:r>
          </a:p>
          <a:p>
            <a:r>
              <a:rPr lang="en-US" sz="2800" dirty="0" smtClean="0"/>
              <a:t>Different receivers </a:t>
            </a:r>
            <a:r>
              <a:rPr lang="en-US" sz="2800" dirty="0" smtClean="0">
                <a:sym typeface="Wingdings" pitchFamily="2" charset="2"/>
              </a:rPr>
              <a:t></a:t>
            </a:r>
            <a:r>
              <a:rPr lang="en-US" sz="2800" dirty="0" smtClean="0"/>
              <a:t> different noise </a:t>
            </a:r>
          </a:p>
          <a:p>
            <a:pPr marL="0" indent="0">
              <a:buNone/>
            </a:pPr>
            <a:r>
              <a:rPr lang="en-US" sz="2800" dirty="0" smtClean="0">
                <a:solidFill>
                  <a:schemeClr val="bg1"/>
                </a:solidFill>
                <a:sym typeface="Wingdings" pitchFamily="2" charset="2"/>
              </a:rPr>
              <a:t>                                        different detection delay</a:t>
            </a:r>
            <a:endParaRPr lang="en-US" sz="2800" dirty="0" smtClean="0">
              <a:solidFill>
                <a:schemeClr val="bg1"/>
              </a:solidFill>
            </a:endParaRPr>
          </a:p>
        </p:txBody>
      </p:sp>
      <p:graphicFrame>
        <p:nvGraphicFramePr>
          <p:cNvPr id="13" name="Chart 12"/>
          <p:cNvGraphicFramePr>
            <a:graphicFrameLocks/>
          </p:cNvGraphicFramePr>
          <p:nvPr>
            <p:extLst>
              <p:ext uri="{D42A27DB-BD31-4B8C-83A1-F6EECF244321}">
                <p14:modId xmlns:p14="http://schemas.microsoft.com/office/powerpoint/2010/main" val="3457938223"/>
              </p:ext>
            </p:extLst>
          </p:nvPr>
        </p:nvGraphicFramePr>
        <p:xfrm>
          <a:off x="718456" y="2753958"/>
          <a:ext cx="7446597" cy="302312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Arrow Connector 13"/>
          <p:cNvCxnSpPr/>
          <p:nvPr/>
        </p:nvCxnSpPr>
        <p:spPr>
          <a:xfrm>
            <a:off x="6468677" y="3068557"/>
            <a:ext cx="598729" cy="247426"/>
          </a:xfrm>
          <a:prstGeom prst="straightConnector1">
            <a:avLst/>
          </a:prstGeom>
          <a:ln w="19050" cmpd="sng">
            <a:solidFill>
              <a:schemeClr val="accent1">
                <a:lumMod val="75000"/>
              </a:schemeClr>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045890" y="3147666"/>
            <a:ext cx="876394" cy="523220"/>
          </a:xfrm>
          <a:prstGeom prst="rect">
            <a:avLst/>
          </a:prstGeom>
          <a:noFill/>
        </p:spPr>
        <p:txBody>
          <a:bodyPr wrap="none" rtlCol="0">
            <a:spAutoFit/>
          </a:bodyPr>
          <a:lstStyle/>
          <a:p>
            <a:pPr defTabSz="457200"/>
            <a:r>
              <a:rPr lang="en-US" sz="2800" dirty="0" smtClean="0">
                <a:solidFill>
                  <a:srgbClr val="4F81BD"/>
                </a:solidFill>
              </a:rPr>
              <a:t>Peak</a:t>
            </a:r>
          </a:p>
        </p:txBody>
      </p:sp>
    </p:spTree>
    <p:custDataLst>
      <p:tags r:id="rId1"/>
    </p:custDataLst>
    <p:extLst>
      <p:ext uri="{BB962C8B-B14F-4D97-AF65-F5344CB8AC3E}">
        <p14:creationId xmlns:p14="http://schemas.microsoft.com/office/powerpoint/2010/main" val="3732257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686800" cy="4298630"/>
          </a:xfrm>
        </p:spPr>
        <p:txBody>
          <a:bodyPr>
            <a:normAutofit lnSpcReduction="10000"/>
          </a:bodyPr>
          <a:lstStyle/>
          <a:p>
            <a:pPr marL="514350" indent="-514350">
              <a:buFont typeface="+mj-lt"/>
              <a:buAutoNum type="arabicPeriod"/>
            </a:pPr>
            <a:r>
              <a:rPr lang="en-US" dirty="0" smtClean="0"/>
              <a:t>How to transmit without interfering with receivers with fewer antennas?</a:t>
            </a:r>
          </a:p>
          <a:p>
            <a:pPr lvl="1"/>
            <a:r>
              <a:rPr lang="en-US" sz="2800" dirty="0" smtClean="0">
                <a:solidFill>
                  <a:schemeClr val="bg1"/>
                </a:solidFill>
              </a:rPr>
              <a:t>Interference </a:t>
            </a:r>
            <a:r>
              <a:rPr lang="en-US" sz="2800" dirty="0" err="1" smtClean="0">
                <a:solidFill>
                  <a:schemeClr val="bg1"/>
                </a:solidFill>
              </a:rPr>
              <a:t>nulling</a:t>
            </a:r>
            <a:endParaRPr lang="en-US" sz="2800" dirty="0" smtClean="0">
              <a:solidFill>
                <a:schemeClr val="bg1"/>
              </a:solidFill>
            </a:endParaRPr>
          </a:p>
          <a:p>
            <a:pPr lvl="1"/>
            <a:r>
              <a:rPr lang="en-US" sz="2800" dirty="0" smtClean="0">
                <a:solidFill>
                  <a:schemeClr val="bg1"/>
                </a:solidFill>
              </a:rPr>
              <a:t>Interference alignment</a:t>
            </a:r>
          </a:p>
          <a:p>
            <a:pPr lvl="4"/>
            <a:endParaRPr lang="en-US" dirty="0" smtClean="0"/>
          </a:p>
          <a:p>
            <a:pPr marL="514350" lvl="0" indent="-514350">
              <a:buFont typeface="+mj-lt"/>
              <a:buAutoNum type="arabicPeriod"/>
            </a:pPr>
            <a:r>
              <a:rPr lang="en-US" dirty="0" smtClean="0"/>
              <a:t>How do we achieve it in a random access manner?</a:t>
            </a:r>
          </a:p>
          <a:p>
            <a:pPr lvl="1"/>
            <a:r>
              <a:rPr lang="en-US" sz="2800" dirty="0" smtClean="0">
                <a:solidFill>
                  <a:srgbClr val="FFFFFF"/>
                </a:solidFill>
              </a:rPr>
              <a:t>Multi-dimensional carrier sense</a:t>
            </a:r>
          </a:p>
        </p:txBody>
      </p:sp>
    </p:spTree>
    <p:extLst>
      <p:ext uri="{BB962C8B-B14F-4D97-AF65-F5344CB8AC3E}">
        <p14:creationId xmlns:p14="http://schemas.microsoft.com/office/powerpoint/2010/main" val="42239499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1325954672"/>
              </p:ext>
            </p:extLst>
          </p:nvPr>
        </p:nvGraphicFramePr>
        <p:xfrm>
          <a:off x="718456" y="2753958"/>
          <a:ext cx="7446597" cy="3023120"/>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p:cNvSpPr>
            <a:spLocks noGrp="1"/>
          </p:cNvSpPr>
          <p:nvPr>
            <p:ph idx="1"/>
          </p:nvPr>
        </p:nvSpPr>
        <p:spPr>
          <a:xfrm>
            <a:off x="0" y="1090668"/>
            <a:ext cx="9144000" cy="1760108"/>
          </a:xfrm>
        </p:spPr>
        <p:txBody>
          <a:bodyPr>
            <a:normAutofit fontScale="92500" lnSpcReduction="10000"/>
          </a:bodyPr>
          <a:lstStyle/>
          <a:p>
            <a:r>
              <a:rPr lang="en-US" sz="2800" dirty="0" smtClean="0"/>
              <a:t>Receivers detect packet using  correlation</a:t>
            </a:r>
          </a:p>
          <a:p>
            <a:r>
              <a:rPr lang="en-US" sz="2800" dirty="0" smtClean="0"/>
              <a:t>Random noise </a:t>
            </a:r>
            <a:r>
              <a:rPr lang="en-US" sz="2800" dirty="0" smtClean="0">
                <a:sym typeface="Wingdings" pitchFamily="2" charset="2"/>
              </a:rPr>
              <a:t> Do not detect packet on first sample</a:t>
            </a:r>
          </a:p>
          <a:p>
            <a:r>
              <a:rPr lang="en-US" sz="2800" dirty="0" smtClean="0"/>
              <a:t>Different receivers </a:t>
            </a:r>
            <a:r>
              <a:rPr lang="en-US" sz="2800" dirty="0" smtClean="0">
                <a:sym typeface="Wingdings" pitchFamily="2" charset="2"/>
              </a:rPr>
              <a:t></a:t>
            </a:r>
            <a:r>
              <a:rPr lang="en-US" sz="2800" dirty="0" smtClean="0"/>
              <a:t> different noise </a:t>
            </a:r>
          </a:p>
          <a:p>
            <a:pPr marL="0" indent="0">
              <a:buNone/>
            </a:pPr>
            <a:r>
              <a:rPr lang="en-US" sz="2800" dirty="0" smtClean="0">
                <a:sym typeface="Wingdings" pitchFamily="2" charset="2"/>
              </a:rPr>
              <a:t>                                        different detection delay</a:t>
            </a:r>
            <a:endParaRPr lang="en-US" sz="2800" dirty="0" smtClean="0"/>
          </a:p>
        </p:txBody>
      </p:sp>
      <p:sp>
        <p:nvSpPr>
          <p:cNvPr id="2" name="Title 1"/>
          <p:cNvSpPr>
            <a:spLocks noGrp="1"/>
          </p:cNvSpPr>
          <p:nvPr>
            <p:ph type="title"/>
          </p:nvPr>
        </p:nvSpPr>
        <p:spPr>
          <a:xfrm>
            <a:off x="457200" y="0"/>
            <a:ext cx="8229600" cy="1143000"/>
          </a:xfrm>
        </p:spPr>
        <p:txBody>
          <a:bodyPr/>
          <a:lstStyle/>
          <a:p>
            <a:r>
              <a:rPr lang="en-US" dirty="0" smtClean="0"/>
              <a:t>Packet Detection Delay</a:t>
            </a:r>
            <a:endParaRPr lang="en-US" dirty="0"/>
          </a:p>
        </p:txBody>
      </p:sp>
      <p:cxnSp>
        <p:nvCxnSpPr>
          <p:cNvPr id="6" name="Straight Arrow Connector 5"/>
          <p:cNvCxnSpPr/>
          <p:nvPr/>
        </p:nvCxnSpPr>
        <p:spPr>
          <a:xfrm flipH="1">
            <a:off x="4910813" y="4109422"/>
            <a:ext cx="484093" cy="484094"/>
          </a:xfrm>
          <a:prstGeom prst="straightConnector1">
            <a:avLst/>
          </a:prstGeom>
          <a:ln w="19050" cmpd="sng">
            <a:solidFill>
              <a:srgbClr val="BE4B48"/>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59351" y="4451026"/>
            <a:ext cx="876394" cy="523220"/>
          </a:xfrm>
          <a:prstGeom prst="rect">
            <a:avLst/>
          </a:prstGeom>
          <a:noFill/>
          <a:ln>
            <a:noFill/>
          </a:ln>
        </p:spPr>
        <p:txBody>
          <a:bodyPr wrap="none" rtlCol="0">
            <a:spAutoFit/>
          </a:bodyPr>
          <a:lstStyle/>
          <a:p>
            <a:pPr defTabSz="457200"/>
            <a:r>
              <a:rPr lang="en-US" sz="2800" dirty="0" smtClean="0">
                <a:solidFill>
                  <a:srgbClr val="BE4B48"/>
                </a:solidFill>
              </a:rPr>
              <a:t>Peak</a:t>
            </a:r>
          </a:p>
        </p:txBody>
      </p:sp>
      <p:cxnSp>
        <p:nvCxnSpPr>
          <p:cNvPr id="19" name="Straight Arrow Connector 18"/>
          <p:cNvCxnSpPr/>
          <p:nvPr/>
        </p:nvCxnSpPr>
        <p:spPr>
          <a:xfrm>
            <a:off x="6468677" y="3068557"/>
            <a:ext cx="598729" cy="247426"/>
          </a:xfrm>
          <a:prstGeom prst="straightConnector1">
            <a:avLst/>
          </a:prstGeom>
          <a:ln w="19050" cmpd="sng">
            <a:solidFill>
              <a:schemeClr val="accent1">
                <a:lumMod val="75000"/>
              </a:schemeClr>
            </a:solidFill>
            <a:prstDash val="solid"/>
            <a:headEnd type="stealth" w="lg" len="lg"/>
            <a:tailEnd type="non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45890" y="3147666"/>
            <a:ext cx="876394" cy="523220"/>
          </a:xfrm>
          <a:prstGeom prst="rect">
            <a:avLst/>
          </a:prstGeom>
          <a:noFill/>
        </p:spPr>
        <p:txBody>
          <a:bodyPr wrap="none" rtlCol="0">
            <a:spAutoFit/>
          </a:bodyPr>
          <a:lstStyle/>
          <a:p>
            <a:pPr defTabSz="457200"/>
            <a:r>
              <a:rPr lang="en-US" sz="2800" dirty="0" smtClean="0">
                <a:solidFill>
                  <a:srgbClr val="4F81BD"/>
                </a:solidFill>
              </a:rPr>
              <a:t>Peak</a:t>
            </a:r>
          </a:p>
        </p:txBody>
      </p:sp>
    </p:spTree>
    <p:custDataLst>
      <p:tags r:id="rId1"/>
    </p:custDataLst>
    <p:extLst>
      <p:ext uri="{BB962C8B-B14F-4D97-AF65-F5344CB8AC3E}">
        <p14:creationId xmlns:p14="http://schemas.microsoft.com/office/powerpoint/2010/main" val="3804160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Packet Detection Delay</a:t>
            </a:r>
            <a:endParaRPr lang="en-US" dirty="0"/>
          </a:p>
        </p:txBody>
      </p:sp>
      <p:sp>
        <p:nvSpPr>
          <p:cNvPr id="3" name="Content Placeholder 2"/>
          <p:cNvSpPr>
            <a:spLocks noGrp="1"/>
          </p:cNvSpPr>
          <p:nvPr>
            <p:ph idx="1"/>
          </p:nvPr>
        </p:nvSpPr>
        <p:spPr>
          <a:xfrm>
            <a:off x="0" y="2456889"/>
            <a:ext cx="9144000" cy="1760108"/>
          </a:xfrm>
        </p:spPr>
        <p:txBody>
          <a:bodyPr>
            <a:normAutofit fontScale="92500" lnSpcReduction="10000"/>
          </a:bodyPr>
          <a:lstStyle/>
          <a:p>
            <a:pPr marL="0" indent="0" algn="ctr">
              <a:buNone/>
            </a:pPr>
            <a:r>
              <a:rPr lang="en-US" sz="2800" dirty="0" smtClean="0"/>
              <a:t>APs</a:t>
            </a:r>
            <a:r>
              <a:rPr lang="en-US" sz="2800" dirty="0" smtClean="0"/>
              <a:t> </a:t>
            </a:r>
            <a:r>
              <a:rPr lang="en-US" sz="2800" dirty="0" smtClean="0"/>
              <a:t>estimate packet detection delay</a:t>
            </a:r>
          </a:p>
          <a:p>
            <a:pPr marL="0" indent="0" algn="ctr">
              <a:lnSpc>
                <a:spcPct val="300000"/>
              </a:lnSpc>
              <a:spcBef>
                <a:spcPts val="1200"/>
              </a:spcBef>
              <a:buNone/>
            </a:pPr>
            <a:r>
              <a:rPr lang="en-US" sz="2800" dirty="0" smtClean="0"/>
              <a:t>Compensate for detection delay by syncing to first sample</a:t>
            </a:r>
          </a:p>
          <a:p>
            <a:endParaRPr lang="en-US" sz="2800" dirty="0" smtClean="0"/>
          </a:p>
        </p:txBody>
      </p:sp>
    </p:spTree>
    <p:custDataLst>
      <p:tags r:id="rId1"/>
    </p:custDataLst>
    <p:extLst>
      <p:ext uri="{BB962C8B-B14F-4D97-AF65-F5344CB8AC3E}">
        <p14:creationId xmlns:p14="http://schemas.microsoft.com/office/powerpoint/2010/main" val="3640135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43000"/>
          </a:xfrm>
        </p:spPr>
        <p:txBody>
          <a:bodyPr/>
          <a:lstStyle/>
          <a:p>
            <a:r>
              <a:rPr lang="en-US" dirty="0" smtClean="0"/>
              <a:t>Estimating Packet Detection Delay</a:t>
            </a:r>
            <a:endParaRPr lang="en-US" dirty="0"/>
          </a:p>
        </p:txBody>
      </p:sp>
      <p:sp>
        <p:nvSpPr>
          <p:cNvPr id="7" name="Content Placeholder 2"/>
          <p:cNvSpPr>
            <a:spLocks noGrp="1"/>
          </p:cNvSpPr>
          <p:nvPr>
            <p:ph idx="1"/>
          </p:nvPr>
        </p:nvSpPr>
        <p:spPr>
          <a:xfrm>
            <a:off x="0" y="971550"/>
            <a:ext cx="9144000" cy="765810"/>
          </a:xfrm>
        </p:spPr>
        <p:txBody>
          <a:bodyPr>
            <a:normAutofit/>
          </a:bodyPr>
          <a:lstStyle/>
          <a:p>
            <a:pPr marL="0" indent="0" algn="ctr">
              <a:buNone/>
            </a:pPr>
            <a:r>
              <a:rPr lang="en-US" sz="3000" dirty="0" smtClean="0"/>
              <a:t>   OFDM transmits signal over multiple frequencies</a:t>
            </a:r>
            <a:endParaRPr lang="en-US" sz="3000" dirty="0"/>
          </a:p>
        </p:txBody>
      </p:sp>
      <p:graphicFrame>
        <p:nvGraphicFramePr>
          <p:cNvPr id="10" name="Chart 9"/>
          <p:cNvGraphicFramePr>
            <a:graphicFrameLocks/>
          </p:cNvGraphicFramePr>
          <p:nvPr>
            <p:extLst>
              <p:ext uri="{D42A27DB-BD31-4B8C-83A1-F6EECF244321}">
                <p14:modId xmlns:p14="http://schemas.microsoft.com/office/powerpoint/2010/main" val="1132073047"/>
              </p:ext>
            </p:extLst>
          </p:nvPr>
        </p:nvGraphicFramePr>
        <p:xfrm>
          <a:off x="1143000" y="1633281"/>
          <a:ext cx="7747496" cy="330447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267200" y="1783080"/>
            <a:ext cx="792480" cy="584775"/>
          </a:xfrm>
          <a:prstGeom prst="rect">
            <a:avLst/>
          </a:prstGeom>
          <a:noFill/>
        </p:spPr>
        <p:txBody>
          <a:bodyPr wrap="square" rtlCol="0">
            <a:spAutoFit/>
          </a:bodyPr>
          <a:lstStyle/>
          <a:p>
            <a:pPr defTabSz="457200"/>
            <a:r>
              <a:rPr lang="en-US" sz="3200" dirty="0" smtClean="0">
                <a:solidFill>
                  <a:srgbClr val="0066FF"/>
                </a:solidFill>
              </a:rPr>
              <a:t>f1</a:t>
            </a:r>
          </a:p>
        </p:txBody>
      </p:sp>
    </p:spTree>
    <p:custDataLst>
      <p:tags r:id="rId1"/>
    </p:custDataLst>
    <p:extLst>
      <p:ext uri="{BB962C8B-B14F-4D97-AF65-F5344CB8AC3E}">
        <p14:creationId xmlns:p14="http://schemas.microsoft.com/office/powerpoint/2010/main" val="18468754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Graphic spid="10" grpId="0">
        <p:bldAsOne/>
      </p:bldGraphic>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43000"/>
          </a:xfrm>
        </p:spPr>
        <p:txBody>
          <a:bodyPr/>
          <a:lstStyle/>
          <a:p>
            <a:r>
              <a:rPr lang="en-US" dirty="0" smtClean="0"/>
              <a:t>Estimating Packet Detection Delay</a:t>
            </a:r>
            <a:endParaRPr lang="en-US" dirty="0"/>
          </a:p>
        </p:txBody>
      </p:sp>
      <p:sp>
        <p:nvSpPr>
          <p:cNvPr id="3" name="Content Placeholder 2"/>
          <p:cNvSpPr>
            <a:spLocks noGrp="1"/>
          </p:cNvSpPr>
          <p:nvPr>
            <p:ph idx="1"/>
          </p:nvPr>
        </p:nvSpPr>
        <p:spPr>
          <a:xfrm>
            <a:off x="0" y="971550"/>
            <a:ext cx="9144000" cy="765810"/>
          </a:xfrm>
        </p:spPr>
        <p:txBody>
          <a:bodyPr>
            <a:normAutofit/>
          </a:bodyPr>
          <a:lstStyle/>
          <a:p>
            <a:pPr marL="0" indent="0" algn="ctr">
              <a:buNone/>
            </a:pPr>
            <a:r>
              <a:rPr lang="en-US" sz="3000" dirty="0" smtClean="0"/>
              <a:t>   OFDM transmits signal over multiple frequencies</a:t>
            </a:r>
            <a:endParaRPr lang="en-US" sz="3000" dirty="0"/>
          </a:p>
        </p:txBody>
      </p:sp>
      <p:graphicFrame>
        <p:nvGraphicFramePr>
          <p:cNvPr id="6" name="Chart 5"/>
          <p:cNvGraphicFramePr>
            <a:graphicFrameLocks/>
          </p:cNvGraphicFramePr>
          <p:nvPr>
            <p:extLst>
              <p:ext uri="{D42A27DB-BD31-4B8C-83A1-F6EECF244321}">
                <p14:modId xmlns:p14="http://schemas.microsoft.com/office/powerpoint/2010/main" val="2779063070"/>
              </p:ext>
            </p:extLst>
          </p:nvPr>
        </p:nvGraphicFramePr>
        <p:xfrm>
          <a:off x="1143000" y="1633281"/>
          <a:ext cx="7747496" cy="330447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154680" y="2392680"/>
            <a:ext cx="670560" cy="584775"/>
          </a:xfrm>
          <a:prstGeom prst="rect">
            <a:avLst/>
          </a:prstGeom>
          <a:noFill/>
        </p:spPr>
        <p:txBody>
          <a:bodyPr wrap="square" rtlCol="0">
            <a:spAutoFit/>
          </a:bodyPr>
          <a:lstStyle/>
          <a:p>
            <a:pPr defTabSz="457200"/>
            <a:r>
              <a:rPr lang="en-US" sz="3200" dirty="0" smtClean="0">
                <a:solidFill>
                  <a:srgbClr val="C00000"/>
                </a:solidFill>
              </a:rPr>
              <a:t>f2</a:t>
            </a:r>
          </a:p>
        </p:txBody>
      </p:sp>
      <p:sp>
        <p:nvSpPr>
          <p:cNvPr id="8" name="TextBox 7"/>
          <p:cNvSpPr txBox="1"/>
          <p:nvPr/>
        </p:nvSpPr>
        <p:spPr>
          <a:xfrm>
            <a:off x="4267200" y="1783080"/>
            <a:ext cx="792480" cy="584775"/>
          </a:xfrm>
          <a:prstGeom prst="rect">
            <a:avLst/>
          </a:prstGeom>
          <a:noFill/>
        </p:spPr>
        <p:txBody>
          <a:bodyPr wrap="square" rtlCol="0">
            <a:spAutoFit/>
          </a:bodyPr>
          <a:lstStyle/>
          <a:p>
            <a:pPr defTabSz="457200"/>
            <a:r>
              <a:rPr lang="en-US" sz="3200" dirty="0" smtClean="0">
                <a:solidFill>
                  <a:srgbClr val="0066FF"/>
                </a:solidFill>
              </a:rPr>
              <a:t>f1</a:t>
            </a:r>
          </a:p>
        </p:txBody>
      </p:sp>
      <p:sp>
        <p:nvSpPr>
          <p:cNvPr id="11" name="Rounded Rectangular Callout 10"/>
          <p:cNvSpPr/>
          <p:nvPr/>
        </p:nvSpPr>
        <p:spPr>
          <a:xfrm>
            <a:off x="91440" y="1645920"/>
            <a:ext cx="1402080" cy="838200"/>
          </a:xfrm>
          <a:prstGeom prst="wedgeRoundRectCallout">
            <a:avLst>
              <a:gd name="adj1" fmla="val 33280"/>
              <a:gd name="adj2" fmla="val 109526"/>
              <a:gd name="adj3" fmla="val 16667"/>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dirty="0" smtClean="0">
                <a:solidFill>
                  <a:prstClr val="black"/>
                </a:solidFill>
              </a:rPr>
              <a:t>First Sample</a:t>
            </a:r>
            <a:endParaRPr lang="en-US" sz="2800" dirty="0">
              <a:solidFill>
                <a:prstClr val="black"/>
              </a:solidFill>
            </a:endParaRPr>
          </a:p>
        </p:txBody>
      </p:sp>
      <p:sp>
        <p:nvSpPr>
          <p:cNvPr id="24" name="Content Placeholder 2"/>
          <p:cNvSpPr txBox="1">
            <a:spLocks/>
          </p:cNvSpPr>
          <p:nvPr/>
        </p:nvSpPr>
        <p:spPr>
          <a:xfrm>
            <a:off x="45720" y="4751070"/>
            <a:ext cx="9144000" cy="659130"/>
          </a:xfrm>
          <a:prstGeom prst="rect">
            <a:avLst/>
          </a:prstGeom>
        </p:spPr>
        <p:txBody>
          <a:bodyPr vert="horz" lIns="91440" tIns="45720" rIns="91440" bIns="45720" rtlCol="0">
            <a:normAutofit/>
          </a:bodyPr>
          <a:lstStyle/>
          <a:p>
            <a:pPr algn="ctr" defTabSz="457200">
              <a:spcBef>
                <a:spcPct val="20000"/>
              </a:spcBef>
              <a:buFont typeface="Arial"/>
              <a:buNone/>
              <a:defRPr/>
            </a:pPr>
            <a:r>
              <a:rPr lang="en-US" sz="3200" dirty="0" smtClean="0">
                <a:solidFill>
                  <a:prstClr val="black"/>
                </a:solidFill>
              </a:rPr>
              <a:t>Detect on first sample </a:t>
            </a:r>
            <a:r>
              <a:rPr lang="en-US" sz="3200" dirty="0" smtClean="0">
                <a:solidFill>
                  <a:prstClr val="black"/>
                </a:solidFill>
                <a:sym typeface="Wingdings" pitchFamily="2" charset="2"/>
              </a:rPr>
              <a:t></a:t>
            </a:r>
            <a:r>
              <a:rPr lang="en-US" sz="3200" dirty="0" smtClean="0">
                <a:solidFill>
                  <a:prstClr val="black"/>
                </a:solidFill>
              </a:rPr>
              <a:t> Same phase</a:t>
            </a:r>
          </a:p>
        </p:txBody>
      </p:sp>
      <p:sp>
        <p:nvSpPr>
          <p:cNvPr id="25" name="Content Placeholder 2"/>
          <p:cNvSpPr txBox="1">
            <a:spLocks/>
          </p:cNvSpPr>
          <p:nvPr/>
        </p:nvSpPr>
        <p:spPr>
          <a:xfrm>
            <a:off x="152400" y="4933950"/>
            <a:ext cx="9144000" cy="659130"/>
          </a:xfrm>
          <a:prstGeom prst="rect">
            <a:avLst/>
          </a:prstGeom>
        </p:spPr>
        <p:txBody>
          <a:bodyPr vert="horz" lIns="91440" tIns="45720" rIns="91440" bIns="45720" rtlCol="0">
            <a:normAutofit/>
          </a:bodyPr>
          <a:lstStyle/>
          <a:p>
            <a:pPr algn="ctr" defTabSz="457200">
              <a:spcBef>
                <a:spcPct val="20000"/>
              </a:spcBef>
              <a:buFont typeface="Arial"/>
              <a:buNone/>
              <a:defRPr/>
            </a:pPr>
            <a:endParaRPr lang="en-US" sz="3000" dirty="0" smtClean="0">
              <a:solidFill>
                <a:prstClr val="black"/>
              </a:solidFill>
            </a:endParaRPr>
          </a:p>
        </p:txBody>
      </p:sp>
    </p:spTree>
    <p:custDataLst>
      <p:tags r:id="rId1"/>
    </p:custDataLst>
    <p:extLst>
      <p:ext uri="{BB962C8B-B14F-4D97-AF65-F5344CB8AC3E}">
        <p14:creationId xmlns:p14="http://schemas.microsoft.com/office/powerpoint/2010/main" val="1709158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43000"/>
          </a:xfrm>
        </p:spPr>
        <p:txBody>
          <a:bodyPr/>
          <a:lstStyle/>
          <a:p>
            <a:r>
              <a:rPr lang="en-US" dirty="0" smtClean="0"/>
              <a:t>Estimating Packet Detection Delay</a:t>
            </a:r>
            <a:endParaRPr lang="en-US" dirty="0"/>
          </a:p>
        </p:txBody>
      </p:sp>
      <p:sp>
        <p:nvSpPr>
          <p:cNvPr id="3" name="Content Placeholder 2"/>
          <p:cNvSpPr>
            <a:spLocks noGrp="1"/>
          </p:cNvSpPr>
          <p:nvPr>
            <p:ph idx="1"/>
          </p:nvPr>
        </p:nvSpPr>
        <p:spPr>
          <a:xfrm>
            <a:off x="0" y="971550"/>
            <a:ext cx="9144000" cy="765810"/>
          </a:xfrm>
        </p:spPr>
        <p:txBody>
          <a:bodyPr>
            <a:normAutofit/>
          </a:bodyPr>
          <a:lstStyle/>
          <a:p>
            <a:pPr marL="0" indent="0" algn="ctr">
              <a:buNone/>
            </a:pPr>
            <a:r>
              <a:rPr lang="en-US" sz="3000" dirty="0" smtClean="0"/>
              <a:t>   OFDM transmits signal over multiple frequencies</a:t>
            </a:r>
            <a:endParaRPr lang="en-US" sz="3000" dirty="0"/>
          </a:p>
        </p:txBody>
      </p:sp>
      <p:graphicFrame>
        <p:nvGraphicFramePr>
          <p:cNvPr id="6" name="Chart 5"/>
          <p:cNvGraphicFramePr>
            <a:graphicFrameLocks/>
          </p:cNvGraphicFramePr>
          <p:nvPr>
            <p:extLst>
              <p:ext uri="{D42A27DB-BD31-4B8C-83A1-F6EECF244321}">
                <p14:modId xmlns:p14="http://schemas.microsoft.com/office/powerpoint/2010/main" val="988176594"/>
              </p:ext>
            </p:extLst>
          </p:nvPr>
        </p:nvGraphicFramePr>
        <p:xfrm>
          <a:off x="1143000" y="1633281"/>
          <a:ext cx="7747496" cy="330447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154680" y="2392680"/>
            <a:ext cx="670560" cy="584775"/>
          </a:xfrm>
          <a:prstGeom prst="rect">
            <a:avLst/>
          </a:prstGeom>
          <a:noFill/>
        </p:spPr>
        <p:txBody>
          <a:bodyPr wrap="square" rtlCol="0">
            <a:spAutoFit/>
          </a:bodyPr>
          <a:lstStyle/>
          <a:p>
            <a:pPr defTabSz="457200"/>
            <a:r>
              <a:rPr lang="en-US" sz="3200" dirty="0" smtClean="0">
                <a:solidFill>
                  <a:srgbClr val="C00000"/>
                </a:solidFill>
              </a:rPr>
              <a:t>f2</a:t>
            </a:r>
          </a:p>
        </p:txBody>
      </p:sp>
      <p:sp>
        <p:nvSpPr>
          <p:cNvPr id="8" name="TextBox 7"/>
          <p:cNvSpPr txBox="1"/>
          <p:nvPr/>
        </p:nvSpPr>
        <p:spPr>
          <a:xfrm>
            <a:off x="4267200" y="1783080"/>
            <a:ext cx="792480" cy="584775"/>
          </a:xfrm>
          <a:prstGeom prst="rect">
            <a:avLst/>
          </a:prstGeom>
          <a:noFill/>
        </p:spPr>
        <p:txBody>
          <a:bodyPr wrap="square" rtlCol="0">
            <a:spAutoFit/>
          </a:bodyPr>
          <a:lstStyle/>
          <a:p>
            <a:pPr defTabSz="457200"/>
            <a:r>
              <a:rPr lang="en-US" sz="3200" dirty="0" smtClean="0">
                <a:solidFill>
                  <a:srgbClr val="0066FF"/>
                </a:solidFill>
              </a:rPr>
              <a:t>f1</a:t>
            </a:r>
          </a:p>
        </p:txBody>
      </p:sp>
      <p:cxnSp>
        <p:nvCxnSpPr>
          <p:cNvPr id="13" name="Straight Connector 12"/>
          <p:cNvCxnSpPr/>
          <p:nvPr/>
        </p:nvCxnSpPr>
        <p:spPr>
          <a:xfrm>
            <a:off x="2316480" y="1615440"/>
            <a:ext cx="22860" cy="2758440"/>
          </a:xfrm>
          <a:prstGeom prst="line">
            <a:avLst/>
          </a:prstGeom>
          <a:ln w="19050" cmpd="sng">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295400" y="3307080"/>
            <a:ext cx="1043940" cy="0"/>
          </a:xfrm>
          <a:prstGeom prst="straightConnector1">
            <a:avLst/>
          </a:prstGeom>
          <a:ln w="19050" cmpd="sng">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524000" y="3398520"/>
            <a:ext cx="701040" cy="584775"/>
          </a:xfrm>
          <a:prstGeom prst="rect">
            <a:avLst/>
          </a:prstGeom>
          <a:solidFill>
            <a:schemeClr val="bg1"/>
          </a:solidFill>
        </p:spPr>
        <p:txBody>
          <a:bodyPr wrap="square" rtlCol="0">
            <a:spAutoFit/>
          </a:bodyPr>
          <a:lstStyle/>
          <a:p>
            <a:pPr algn="ctr" defTabSz="457200"/>
            <a:r>
              <a:rPr lang="en-US" sz="3200" dirty="0" smtClean="0">
                <a:solidFill>
                  <a:prstClr val="black"/>
                </a:solidFill>
              </a:rPr>
              <a:t>T</a:t>
            </a:r>
          </a:p>
        </p:txBody>
      </p:sp>
      <p:sp>
        <p:nvSpPr>
          <p:cNvPr id="24" name="Content Placeholder 2"/>
          <p:cNvSpPr txBox="1">
            <a:spLocks/>
          </p:cNvSpPr>
          <p:nvPr/>
        </p:nvSpPr>
        <p:spPr>
          <a:xfrm>
            <a:off x="0" y="4522470"/>
            <a:ext cx="9144000" cy="1390650"/>
          </a:xfrm>
          <a:prstGeom prst="rect">
            <a:avLst/>
          </a:prstGeom>
        </p:spPr>
        <p:txBody>
          <a:bodyPr vert="horz" lIns="91440" tIns="45720" rIns="91440" bIns="45720" rtlCol="0">
            <a:normAutofit/>
          </a:bodyPr>
          <a:lstStyle/>
          <a:p>
            <a:pPr marL="168275" defTabSz="457200">
              <a:spcBef>
                <a:spcPct val="20000"/>
              </a:spcBef>
            </a:pPr>
            <a:r>
              <a:rPr lang="en-US" sz="3200" u="sng" dirty="0" smtClean="0">
                <a:solidFill>
                  <a:prstClr val="black"/>
                </a:solidFill>
              </a:rPr>
              <a:t>Detect after T</a:t>
            </a:r>
            <a:endParaRPr lang="en-US" sz="3200" u="sng" dirty="0" smtClean="0">
              <a:solidFill>
                <a:prstClr val="black"/>
              </a:solidFill>
              <a:sym typeface="Wingdings" pitchFamily="2" charset="2"/>
            </a:endParaRPr>
          </a:p>
          <a:p>
            <a:pPr algn="ctr" defTabSz="457200">
              <a:spcBef>
                <a:spcPct val="20000"/>
              </a:spcBef>
            </a:pPr>
            <a:r>
              <a:rPr lang="en-US" sz="3200" dirty="0" smtClean="0">
                <a:solidFill>
                  <a:prstClr val="black"/>
                </a:solidFill>
              </a:rPr>
              <a:t>	Frequencies rotate at different speeds</a:t>
            </a:r>
          </a:p>
          <a:p>
            <a:pPr algn="ctr" defTabSz="457200">
              <a:spcBef>
                <a:spcPct val="20000"/>
              </a:spcBef>
            </a:pPr>
            <a:endParaRPr lang="en-US" sz="3200" dirty="0" smtClean="0">
              <a:solidFill>
                <a:prstClr val="black"/>
              </a:solidFill>
            </a:endParaRPr>
          </a:p>
        </p:txBody>
      </p:sp>
      <p:sp>
        <p:nvSpPr>
          <p:cNvPr id="25" name="Content Placeholder 2"/>
          <p:cNvSpPr txBox="1">
            <a:spLocks/>
          </p:cNvSpPr>
          <p:nvPr/>
        </p:nvSpPr>
        <p:spPr>
          <a:xfrm>
            <a:off x="152400" y="4933950"/>
            <a:ext cx="9144000" cy="659130"/>
          </a:xfrm>
          <a:prstGeom prst="rect">
            <a:avLst/>
          </a:prstGeom>
        </p:spPr>
        <p:txBody>
          <a:bodyPr vert="horz" lIns="91440" tIns="45720" rIns="91440" bIns="45720" rtlCol="0">
            <a:normAutofit/>
          </a:bodyPr>
          <a:lstStyle/>
          <a:p>
            <a:pPr algn="ctr" defTabSz="457200">
              <a:spcBef>
                <a:spcPct val="20000"/>
              </a:spcBef>
              <a:buFont typeface="Arial"/>
              <a:buNone/>
              <a:defRPr/>
            </a:pPr>
            <a:endParaRPr lang="en-US" sz="3000" dirty="0" smtClean="0">
              <a:solidFill>
                <a:prstClr val="black"/>
              </a:solidFill>
            </a:endParaRPr>
          </a:p>
        </p:txBody>
      </p:sp>
    </p:spTree>
    <p:custDataLst>
      <p:tags r:id="rId1"/>
    </p:custDataLst>
    <p:extLst>
      <p:ext uri="{BB962C8B-B14F-4D97-AF65-F5344CB8AC3E}">
        <p14:creationId xmlns:p14="http://schemas.microsoft.com/office/powerpoint/2010/main" val="22352929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0"/>
            <a:ext cx="8229600" cy="1143000"/>
          </a:xfrm>
        </p:spPr>
        <p:txBody>
          <a:bodyPr/>
          <a:lstStyle/>
          <a:p>
            <a:r>
              <a:rPr lang="en-US" dirty="0" smtClean="0"/>
              <a:t>Estimating Packet Detection Delay</a:t>
            </a:r>
            <a:endParaRPr lang="en-US" dirty="0"/>
          </a:p>
        </p:txBody>
      </p:sp>
      <p:sp>
        <p:nvSpPr>
          <p:cNvPr id="3" name="Content Placeholder 2"/>
          <p:cNvSpPr>
            <a:spLocks noGrp="1"/>
          </p:cNvSpPr>
          <p:nvPr>
            <p:ph idx="1"/>
          </p:nvPr>
        </p:nvSpPr>
        <p:spPr>
          <a:xfrm>
            <a:off x="0" y="971550"/>
            <a:ext cx="9144000" cy="765810"/>
          </a:xfrm>
        </p:spPr>
        <p:txBody>
          <a:bodyPr>
            <a:normAutofit/>
          </a:bodyPr>
          <a:lstStyle/>
          <a:p>
            <a:pPr marL="0" indent="0" algn="ctr">
              <a:buNone/>
            </a:pPr>
            <a:r>
              <a:rPr lang="en-US" sz="3000" dirty="0" smtClean="0"/>
              <a:t>   OFDM transmits signal over multiple frequencies</a:t>
            </a:r>
            <a:endParaRPr lang="en-US" sz="3000" dirty="0"/>
          </a:p>
        </p:txBody>
      </p:sp>
      <p:graphicFrame>
        <p:nvGraphicFramePr>
          <p:cNvPr id="6" name="Chart 5"/>
          <p:cNvGraphicFramePr>
            <a:graphicFrameLocks/>
          </p:cNvGraphicFramePr>
          <p:nvPr>
            <p:extLst>
              <p:ext uri="{D42A27DB-BD31-4B8C-83A1-F6EECF244321}">
                <p14:modId xmlns:p14="http://schemas.microsoft.com/office/powerpoint/2010/main" val="1159878820"/>
              </p:ext>
            </p:extLst>
          </p:nvPr>
        </p:nvGraphicFramePr>
        <p:xfrm>
          <a:off x="1143000" y="1633281"/>
          <a:ext cx="7747496" cy="330447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154680" y="2392680"/>
            <a:ext cx="670560" cy="584775"/>
          </a:xfrm>
          <a:prstGeom prst="rect">
            <a:avLst/>
          </a:prstGeom>
          <a:noFill/>
        </p:spPr>
        <p:txBody>
          <a:bodyPr wrap="square" rtlCol="0">
            <a:spAutoFit/>
          </a:bodyPr>
          <a:lstStyle/>
          <a:p>
            <a:pPr defTabSz="457200"/>
            <a:r>
              <a:rPr lang="en-US" sz="3200" dirty="0" smtClean="0">
                <a:solidFill>
                  <a:srgbClr val="C00000"/>
                </a:solidFill>
              </a:rPr>
              <a:t>f2</a:t>
            </a:r>
          </a:p>
        </p:txBody>
      </p:sp>
      <p:sp>
        <p:nvSpPr>
          <p:cNvPr id="8" name="TextBox 7"/>
          <p:cNvSpPr txBox="1"/>
          <p:nvPr/>
        </p:nvSpPr>
        <p:spPr>
          <a:xfrm>
            <a:off x="4267200" y="1783080"/>
            <a:ext cx="792480" cy="584775"/>
          </a:xfrm>
          <a:prstGeom prst="rect">
            <a:avLst/>
          </a:prstGeom>
          <a:noFill/>
        </p:spPr>
        <p:txBody>
          <a:bodyPr wrap="square" rtlCol="0">
            <a:spAutoFit/>
          </a:bodyPr>
          <a:lstStyle/>
          <a:p>
            <a:pPr defTabSz="457200"/>
            <a:r>
              <a:rPr lang="en-US" sz="3200" dirty="0" smtClean="0">
                <a:solidFill>
                  <a:srgbClr val="0066FF"/>
                </a:solidFill>
              </a:rPr>
              <a:t>f1</a:t>
            </a:r>
          </a:p>
        </p:txBody>
      </p:sp>
      <p:sp>
        <p:nvSpPr>
          <p:cNvPr id="23" name="TextBox 22"/>
          <p:cNvSpPr txBox="1"/>
          <p:nvPr/>
        </p:nvSpPr>
        <p:spPr>
          <a:xfrm>
            <a:off x="1524000" y="3398520"/>
            <a:ext cx="701040" cy="584775"/>
          </a:xfrm>
          <a:prstGeom prst="rect">
            <a:avLst/>
          </a:prstGeom>
          <a:solidFill>
            <a:schemeClr val="bg1"/>
          </a:solidFill>
        </p:spPr>
        <p:txBody>
          <a:bodyPr wrap="square" rtlCol="0">
            <a:spAutoFit/>
          </a:bodyPr>
          <a:lstStyle/>
          <a:p>
            <a:pPr algn="ctr" defTabSz="457200"/>
            <a:r>
              <a:rPr lang="en-US" sz="3200" dirty="0" smtClean="0">
                <a:solidFill>
                  <a:prstClr val="black"/>
                </a:solidFill>
              </a:rPr>
              <a:t>T</a:t>
            </a:r>
          </a:p>
        </p:txBody>
      </p:sp>
      <p:sp>
        <p:nvSpPr>
          <p:cNvPr id="24" name="Content Placeholder 2"/>
          <p:cNvSpPr txBox="1">
            <a:spLocks/>
          </p:cNvSpPr>
          <p:nvPr/>
        </p:nvSpPr>
        <p:spPr>
          <a:xfrm>
            <a:off x="0" y="4522470"/>
            <a:ext cx="9144000" cy="1390650"/>
          </a:xfrm>
          <a:prstGeom prst="rect">
            <a:avLst/>
          </a:prstGeom>
        </p:spPr>
        <p:txBody>
          <a:bodyPr vert="horz" lIns="91440" tIns="45720" rIns="91440" bIns="45720" rtlCol="0">
            <a:normAutofit/>
          </a:bodyPr>
          <a:lstStyle/>
          <a:p>
            <a:pPr marL="168275" defTabSz="457200">
              <a:spcBef>
                <a:spcPct val="20000"/>
              </a:spcBef>
            </a:pPr>
            <a:r>
              <a:rPr lang="en-US" sz="3200" u="sng" dirty="0" smtClean="0">
                <a:solidFill>
                  <a:prstClr val="black"/>
                </a:solidFill>
              </a:rPr>
              <a:t>Detect after T</a:t>
            </a:r>
            <a:endParaRPr lang="en-US" sz="3200" u="sng" dirty="0" smtClean="0">
              <a:solidFill>
                <a:prstClr val="black"/>
              </a:solidFill>
              <a:sym typeface="Wingdings" pitchFamily="2" charset="2"/>
            </a:endParaRPr>
          </a:p>
          <a:p>
            <a:pPr algn="ctr" defTabSz="457200">
              <a:spcBef>
                <a:spcPct val="20000"/>
              </a:spcBef>
            </a:pPr>
            <a:r>
              <a:rPr lang="en-US" sz="3200" dirty="0" smtClean="0">
                <a:solidFill>
                  <a:prstClr val="black"/>
                </a:solidFill>
              </a:rPr>
              <a:t>	</a:t>
            </a:r>
          </a:p>
          <a:p>
            <a:pPr algn="ctr" defTabSz="457200">
              <a:spcBef>
                <a:spcPct val="20000"/>
              </a:spcBef>
            </a:pPr>
            <a:endParaRPr lang="en-US" sz="3200" dirty="0" smtClean="0">
              <a:solidFill>
                <a:prstClr val="black"/>
              </a:solidFill>
            </a:endParaRPr>
          </a:p>
        </p:txBody>
      </p:sp>
      <p:sp>
        <p:nvSpPr>
          <p:cNvPr id="25" name="Content Placeholder 2"/>
          <p:cNvSpPr txBox="1">
            <a:spLocks/>
          </p:cNvSpPr>
          <p:nvPr/>
        </p:nvSpPr>
        <p:spPr>
          <a:xfrm>
            <a:off x="152400" y="4933950"/>
            <a:ext cx="9144000" cy="659130"/>
          </a:xfrm>
          <a:prstGeom prst="rect">
            <a:avLst/>
          </a:prstGeom>
        </p:spPr>
        <p:txBody>
          <a:bodyPr vert="horz" lIns="91440" tIns="45720" rIns="91440" bIns="45720" rtlCol="0">
            <a:normAutofit/>
          </a:bodyPr>
          <a:lstStyle/>
          <a:p>
            <a:pPr algn="ctr" defTabSz="457200">
              <a:spcBef>
                <a:spcPct val="20000"/>
              </a:spcBef>
              <a:buFont typeface="Arial"/>
              <a:buNone/>
              <a:defRPr/>
            </a:pPr>
            <a:endParaRPr lang="en-US" sz="3000" dirty="0" smtClean="0">
              <a:solidFill>
                <a:prstClr val="black"/>
              </a:solidFill>
            </a:endParaRPr>
          </a:p>
        </p:txBody>
      </p:sp>
      <p:sp>
        <p:nvSpPr>
          <p:cNvPr id="12" name="Content Placeholder 2"/>
          <p:cNvSpPr txBox="1">
            <a:spLocks/>
          </p:cNvSpPr>
          <p:nvPr/>
        </p:nvSpPr>
        <p:spPr>
          <a:xfrm>
            <a:off x="0" y="5147310"/>
            <a:ext cx="9144000" cy="1421130"/>
          </a:xfrm>
          <a:prstGeom prst="rect">
            <a:avLst/>
          </a:prstGeom>
        </p:spPr>
        <p:txBody>
          <a:bodyPr vert="horz" lIns="91440" tIns="45720" rIns="91440" bIns="45720" rtlCol="0">
            <a:normAutofit/>
          </a:bodyPr>
          <a:lstStyle/>
          <a:p>
            <a:pPr algn="ctr" defTabSz="457200">
              <a:spcBef>
                <a:spcPct val="20000"/>
              </a:spcBef>
            </a:pPr>
            <a:r>
              <a:rPr lang="en-US" sz="3200" dirty="0" smtClean="0">
                <a:solidFill>
                  <a:prstClr val="black"/>
                </a:solidFill>
                <a:sym typeface="Wingdings" pitchFamily="2" charset="2"/>
              </a:rPr>
              <a:t>Different frequencies exhibit different </a:t>
            </a:r>
            <a:r>
              <a:rPr lang="en-US" sz="3200" dirty="0" smtClean="0">
                <a:solidFill>
                  <a:prstClr val="black"/>
                </a:solidFill>
              </a:rPr>
              <a:t>phases</a:t>
            </a:r>
          </a:p>
          <a:p>
            <a:pPr algn="ctr" defTabSz="457200">
              <a:spcBef>
                <a:spcPct val="20000"/>
              </a:spcBef>
            </a:pPr>
            <a:r>
              <a:rPr lang="en-US" sz="3200" i="1" dirty="0" smtClean="0">
                <a:solidFill>
                  <a:srgbClr val="FF0000"/>
                </a:solidFill>
              </a:rPr>
              <a:t>Phase = 2</a:t>
            </a:r>
            <a:r>
              <a:rPr lang="el-GR" sz="3200" i="1" dirty="0" smtClean="0">
                <a:solidFill>
                  <a:srgbClr val="FF0000"/>
                </a:solidFill>
              </a:rPr>
              <a:t>π</a:t>
            </a:r>
            <a:r>
              <a:rPr lang="en-US" sz="3200" i="1" dirty="0" err="1" smtClean="0">
                <a:solidFill>
                  <a:srgbClr val="FF0000"/>
                </a:solidFill>
              </a:rPr>
              <a:t>fT</a:t>
            </a:r>
            <a:r>
              <a:rPr lang="en-US" sz="3200" i="1" dirty="0" smtClean="0">
                <a:solidFill>
                  <a:srgbClr val="FF0000"/>
                </a:solidFill>
              </a:rPr>
              <a:t> </a:t>
            </a:r>
          </a:p>
        </p:txBody>
      </p:sp>
      <p:cxnSp>
        <p:nvCxnSpPr>
          <p:cNvPr id="14" name="Straight Connector 13"/>
          <p:cNvCxnSpPr/>
          <p:nvPr/>
        </p:nvCxnSpPr>
        <p:spPr>
          <a:xfrm>
            <a:off x="2316480" y="1615440"/>
            <a:ext cx="22860" cy="2758440"/>
          </a:xfrm>
          <a:prstGeom prst="line">
            <a:avLst/>
          </a:prstGeom>
          <a:ln w="19050" cmpd="sng">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295400" y="3307080"/>
            <a:ext cx="1043940" cy="0"/>
          </a:xfrm>
          <a:prstGeom prst="straightConnector1">
            <a:avLst/>
          </a:prstGeom>
          <a:ln w="19050" cmpd="sng">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2037774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rot="5400000">
            <a:off x="2745704" y="3048000"/>
            <a:ext cx="3048000" cy="0"/>
          </a:xfrm>
          <a:prstGeom prst="line">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43000" y="3124200"/>
            <a:ext cx="6172200" cy="1588"/>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25824" y="1066800"/>
            <a:ext cx="3156816" cy="892552"/>
          </a:xfrm>
          <a:prstGeom prst="rect">
            <a:avLst/>
          </a:prstGeom>
          <a:noFill/>
        </p:spPr>
        <p:txBody>
          <a:bodyPr wrap="square" rtlCol="0">
            <a:spAutoFit/>
          </a:bodyPr>
          <a:lstStyle/>
          <a:p>
            <a:pPr algn="ctr" defTabSz="457200"/>
            <a:r>
              <a:rPr lang="en-US" sz="2400" dirty="0" smtClean="0">
                <a:solidFill>
                  <a:prstClr val="black"/>
                </a:solidFill>
              </a:rPr>
              <a:t>Phase</a:t>
            </a:r>
            <a:endParaRPr lang="en-US" sz="2800" dirty="0" smtClean="0">
              <a:solidFill>
                <a:prstClr val="black"/>
              </a:solidFill>
            </a:endParaRPr>
          </a:p>
          <a:p>
            <a:pPr algn="ctr" defTabSz="457200"/>
            <a:endParaRPr lang="en-US" sz="2800" dirty="0" smtClean="0">
              <a:solidFill>
                <a:prstClr val="black"/>
              </a:solidFill>
            </a:endParaRPr>
          </a:p>
        </p:txBody>
      </p:sp>
      <p:sp>
        <p:nvSpPr>
          <p:cNvPr id="12" name="TextBox 11"/>
          <p:cNvSpPr txBox="1"/>
          <p:nvPr/>
        </p:nvSpPr>
        <p:spPr>
          <a:xfrm>
            <a:off x="7342945" y="2621280"/>
            <a:ext cx="1694375" cy="830997"/>
          </a:xfrm>
          <a:prstGeom prst="rect">
            <a:avLst/>
          </a:prstGeom>
          <a:noFill/>
        </p:spPr>
        <p:txBody>
          <a:bodyPr wrap="square" rtlCol="0">
            <a:spAutoFit/>
          </a:bodyPr>
          <a:lstStyle/>
          <a:p>
            <a:pPr defTabSz="457200"/>
            <a:r>
              <a:rPr lang="en-US" sz="2400" dirty="0" smtClean="0">
                <a:solidFill>
                  <a:prstClr val="black"/>
                </a:solidFill>
              </a:rPr>
              <a:t>OFDM </a:t>
            </a:r>
          </a:p>
          <a:p>
            <a:pPr defTabSz="457200"/>
            <a:r>
              <a:rPr lang="en-US" sz="2400" dirty="0" smtClean="0">
                <a:solidFill>
                  <a:prstClr val="black"/>
                </a:solidFill>
              </a:rPr>
              <a:t>Frequency </a:t>
            </a:r>
            <a:r>
              <a:rPr lang="en-US" sz="2400" i="1" dirty="0" smtClean="0">
                <a:solidFill>
                  <a:prstClr val="black"/>
                </a:solidFill>
              </a:rPr>
              <a:t>f</a:t>
            </a:r>
            <a:r>
              <a:rPr lang="en-US" sz="2400" dirty="0" smtClean="0">
                <a:solidFill>
                  <a:prstClr val="black"/>
                </a:solidFill>
              </a:rPr>
              <a:t> </a:t>
            </a:r>
            <a:endParaRPr lang="en-US" sz="2400" dirty="0" smtClean="0">
              <a:solidFill>
                <a:srgbClr val="FF0000"/>
              </a:solidFill>
            </a:endParaRPr>
          </a:p>
        </p:txBody>
      </p:sp>
      <p:cxnSp>
        <p:nvCxnSpPr>
          <p:cNvPr id="20" name="Straight Connector 19"/>
          <p:cNvCxnSpPr/>
          <p:nvPr/>
        </p:nvCxnSpPr>
        <p:spPr>
          <a:xfrm>
            <a:off x="1724960" y="2199752"/>
            <a:ext cx="5181600" cy="0"/>
          </a:xfrm>
          <a:prstGeom prst="line">
            <a:avLst/>
          </a:prstGeom>
          <a:ln w="28575">
            <a:solidFill>
              <a:schemeClr val="tx2"/>
            </a:solidFill>
          </a:ln>
          <a:scene3d>
            <a:camera prst="orthographicFront">
              <a:rot lat="0" lon="0" rev="120000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5149776" y="1838848"/>
            <a:ext cx="381000" cy="762000"/>
          </a:xfrm>
          <a:prstGeom prst="arc">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US">
              <a:solidFill>
                <a:prstClr val="black"/>
              </a:solidFill>
            </a:endParaRPr>
          </a:p>
        </p:txBody>
      </p:sp>
      <p:cxnSp>
        <p:nvCxnSpPr>
          <p:cNvPr id="29" name="Straight Connector 28"/>
          <p:cNvCxnSpPr/>
          <p:nvPr/>
        </p:nvCxnSpPr>
        <p:spPr>
          <a:xfrm>
            <a:off x="4267200" y="2209800"/>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0" y="0"/>
            <a:ext cx="9144000" cy="1143000"/>
          </a:xfrm>
        </p:spPr>
        <p:txBody>
          <a:bodyPr>
            <a:normAutofit/>
          </a:bodyPr>
          <a:lstStyle/>
          <a:p>
            <a:r>
              <a:rPr lang="en-US" dirty="0" smtClean="0"/>
              <a:t>Estimating Packet Detection Delay</a:t>
            </a:r>
            <a:endParaRPr lang="en-US" dirty="0"/>
          </a:p>
        </p:txBody>
      </p:sp>
      <p:sp>
        <p:nvSpPr>
          <p:cNvPr id="13" name="TextBox 12"/>
          <p:cNvSpPr txBox="1"/>
          <p:nvPr/>
        </p:nvSpPr>
        <p:spPr>
          <a:xfrm>
            <a:off x="5151120" y="1676400"/>
            <a:ext cx="3215640" cy="584775"/>
          </a:xfrm>
          <a:prstGeom prst="rect">
            <a:avLst/>
          </a:prstGeom>
          <a:noFill/>
        </p:spPr>
        <p:txBody>
          <a:bodyPr wrap="square" rtlCol="0">
            <a:spAutoFit/>
          </a:bodyPr>
          <a:lstStyle/>
          <a:p>
            <a:pPr algn="ctr" defTabSz="457200"/>
            <a:r>
              <a:rPr lang="en-US" sz="3200" i="1" dirty="0" smtClean="0">
                <a:solidFill>
                  <a:srgbClr val="FF0000"/>
                </a:solidFill>
              </a:rPr>
              <a:t>Slope is 2</a:t>
            </a:r>
            <a:r>
              <a:rPr lang="el-GR" sz="3200" i="1" dirty="0" smtClean="0">
                <a:solidFill>
                  <a:srgbClr val="FF0000"/>
                </a:solidFill>
              </a:rPr>
              <a:t>π</a:t>
            </a:r>
            <a:r>
              <a:rPr lang="en-US" sz="3200" i="1" dirty="0" smtClean="0">
                <a:solidFill>
                  <a:srgbClr val="FF0000"/>
                </a:solidFill>
              </a:rPr>
              <a:t>T </a:t>
            </a:r>
          </a:p>
        </p:txBody>
      </p:sp>
      <p:sp>
        <p:nvSpPr>
          <p:cNvPr id="15" name="Rectangle 5"/>
          <p:cNvSpPr>
            <a:spLocks noChangeArrowheads="1"/>
          </p:cNvSpPr>
          <p:nvPr/>
        </p:nvSpPr>
        <p:spPr bwMode="auto">
          <a:xfrm>
            <a:off x="152400" y="4128772"/>
            <a:ext cx="8884920" cy="1706583"/>
          </a:xfrm>
          <a:prstGeom prst="rect">
            <a:avLst/>
          </a:prstGeom>
          <a:solidFill>
            <a:srgbClr val="790015"/>
          </a:solidFill>
          <a:ln w="9525">
            <a:noFill/>
            <a:miter lim="800000"/>
            <a:headEnd/>
            <a:tailEnd/>
          </a:ln>
          <a:effectLst>
            <a:outerShdw blurRad="50800" dist="38100" dir="2700000" algn="tl" rotWithShape="0">
              <a:prstClr val="black">
                <a:alpha val="40000"/>
              </a:prstClr>
            </a:outerShdw>
          </a:effectLst>
        </p:spPr>
        <p:txBody>
          <a:bodyPr anchor="ctr"/>
          <a:lstStyle/>
          <a:p>
            <a:pPr marL="457200" indent="-457200" defTabSz="457200">
              <a:lnSpc>
                <a:spcPct val="150000"/>
              </a:lnSpc>
              <a:spcBef>
                <a:spcPct val="5000"/>
              </a:spcBef>
              <a:buFont typeface="Arial" pitchFamily="34" charset="0"/>
              <a:buChar char="•"/>
              <a:defRPr/>
            </a:pPr>
            <a:r>
              <a:rPr lang="en-US" sz="2800" dirty="0" smtClean="0">
                <a:solidFill>
                  <a:srgbClr val="FFFF66"/>
                </a:solidFill>
              </a:rPr>
              <a:t>Each </a:t>
            </a:r>
            <a:r>
              <a:rPr lang="en-US" sz="2800" dirty="0" smtClean="0">
                <a:solidFill>
                  <a:srgbClr val="FFFF66"/>
                </a:solidFill>
              </a:rPr>
              <a:t>AP </a:t>
            </a:r>
            <a:r>
              <a:rPr lang="en-US" sz="2800" dirty="0" smtClean="0">
                <a:solidFill>
                  <a:srgbClr val="FFFF66"/>
                </a:solidFill>
              </a:rPr>
              <a:t>estimates packet detection delay</a:t>
            </a:r>
          </a:p>
          <a:p>
            <a:pPr marL="457200" indent="-457200" defTabSz="457200">
              <a:lnSpc>
                <a:spcPct val="150000"/>
              </a:lnSpc>
              <a:spcBef>
                <a:spcPct val="5000"/>
              </a:spcBef>
              <a:buFont typeface="Arial" pitchFamily="34" charset="0"/>
              <a:buChar char="•"/>
              <a:defRPr/>
            </a:pPr>
            <a:r>
              <a:rPr lang="en-US" sz="2800" dirty="0" smtClean="0">
                <a:solidFill>
                  <a:srgbClr val="FFFF66"/>
                </a:solidFill>
              </a:rPr>
              <a:t>Estimate uses every symbol in packet </a:t>
            </a:r>
            <a:r>
              <a:rPr lang="en-US" sz="2800" dirty="0" smtClean="0">
                <a:solidFill>
                  <a:srgbClr val="FFFF66"/>
                </a:solidFill>
                <a:sym typeface="Wingdings" pitchFamily="2" charset="2"/>
              </a:rPr>
              <a:t> Robust to noise</a:t>
            </a:r>
            <a:endParaRPr lang="en-US" sz="2800" dirty="0">
              <a:solidFill>
                <a:srgbClr val="FFFF66"/>
              </a:solidFill>
            </a:endParaRPr>
          </a:p>
        </p:txBody>
      </p:sp>
    </p:spTree>
    <p:custDataLst>
      <p:tags r:id="rId1"/>
    </p:custDataLst>
    <p:extLst>
      <p:ext uri="{BB962C8B-B14F-4D97-AF65-F5344CB8AC3E}">
        <p14:creationId xmlns:p14="http://schemas.microsoft.com/office/powerpoint/2010/main" val="1467566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8200" y="3902240"/>
            <a:ext cx="7772400" cy="1066800"/>
          </a:xfrm>
          <a:prstGeom prst="roundRect">
            <a:avLst/>
          </a:prstGeom>
          <a:solidFill>
            <a:schemeClr val="accent6">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457200" y="1371600"/>
            <a:ext cx="8229600" cy="5334000"/>
          </a:xfrm>
        </p:spPr>
        <p:txBody>
          <a:bodyPr>
            <a:normAutofit/>
          </a:bodyPr>
          <a:lstStyle/>
          <a:p>
            <a:r>
              <a:rPr lang="en-US" dirty="0" smtClean="0"/>
              <a:t>Nodes are not synchronized in time.</a:t>
            </a:r>
          </a:p>
          <a:p>
            <a:pPr lvl="1"/>
            <a:r>
              <a:rPr lang="en-US" dirty="0" smtClean="0">
                <a:solidFill>
                  <a:srgbClr val="0070C0"/>
                </a:solidFill>
              </a:rPr>
              <a:t>We use </a:t>
            </a:r>
            <a:r>
              <a:rPr lang="en-US" dirty="0" err="1" smtClean="0">
                <a:solidFill>
                  <a:srgbClr val="0070C0"/>
                </a:solidFill>
              </a:rPr>
              <a:t>SourceSync</a:t>
            </a:r>
            <a:r>
              <a:rPr lang="en-US" dirty="0" smtClean="0">
                <a:solidFill>
                  <a:srgbClr val="0070C0"/>
                </a:solidFill>
              </a:rPr>
              <a:t> to synchronize senders within 10s of ns </a:t>
            </a:r>
          </a:p>
          <a:p>
            <a:pPr lvl="1"/>
            <a:r>
              <a:rPr lang="en-US" dirty="0" smtClean="0">
                <a:solidFill>
                  <a:srgbClr val="0070C0"/>
                </a:solidFill>
              </a:rPr>
              <a:t>Works for OFDM based systems like Wi-Fi, LTE etc.</a:t>
            </a:r>
            <a:endParaRPr lang="en-US" dirty="0"/>
          </a:p>
          <a:p>
            <a:r>
              <a:rPr lang="en-US" dirty="0" smtClean="0"/>
              <a:t>Oscillators are not synchronized and have frequency offsets relative to each other.</a:t>
            </a:r>
          </a:p>
          <a:p>
            <a:pPr lvl="1"/>
            <a:endParaRPr lang="en-US" dirty="0"/>
          </a:p>
        </p:txBody>
      </p:sp>
      <p:sp>
        <p:nvSpPr>
          <p:cNvPr id="7" name="Title 1"/>
          <p:cNvSpPr>
            <a:spLocks noGrp="1"/>
          </p:cNvSpPr>
          <p:nvPr>
            <p:ph type="title"/>
          </p:nvPr>
        </p:nvSpPr>
        <p:spPr>
          <a:xfrm>
            <a:off x="0" y="0"/>
            <a:ext cx="9144000" cy="1143000"/>
          </a:xfrm>
        </p:spPr>
        <p:txBody>
          <a:bodyPr>
            <a:normAutofit/>
          </a:bodyPr>
          <a:lstStyle/>
          <a:p>
            <a:r>
              <a:rPr lang="en-US" sz="3600" b="1" dirty="0" smtClean="0">
                <a:solidFill>
                  <a:srgbClr val="0070C0"/>
                </a:solidFill>
              </a:rPr>
              <a:t>Distributed </a:t>
            </a:r>
            <a:r>
              <a:rPr lang="en-US" sz="3600" b="1" dirty="0" smtClean="0">
                <a:solidFill>
                  <a:srgbClr val="0070C0"/>
                </a:solidFill>
              </a:rPr>
              <a:t>Transmitters Are Different</a:t>
            </a:r>
            <a:endParaRPr lang="en-US" sz="3600" b="1" dirty="0">
              <a:solidFill>
                <a:srgbClr val="0070C0"/>
              </a:solidFill>
            </a:endParaRPr>
          </a:p>
        </p:txBody>
      </p:sp>
    </p:spTree>
    <p:custDataLst>
      <p:tags r:id="rId1"/>
    </p:custDataLst>
    <p:extLst>
      <p:ext uri="{BB962C8B-B14F-4D97-AF65-F5344CB8AC3E}">
        <p14:creationId xmlns:p14="http://schemas.microsoft.com/office/powerpoint/2010/main" val="422638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MegaMIMO</a:t>
            </a:r>
            <a:endParaRPr lang="en-US" b="1" dirty="0">
              <a:solidFill>
                <a:srgbClr val="0070C0"/>
              </a:solidFill>
            </a:endParaRPr>
          </a:p>
        </p:txBody>
      </p:sp>
      <p:sp>
        <p:nvSpPr>
          <p:cNvPr id="3" name="Content Placeholder 2"/>
          <p:cNvSpPr>
            <a:spLocks noGrp="1"/>
          </p:cNvSpPr>
          <p:nvPr>
            <p:ph idx="1"/>
          </p:nvPr>
        </p:nvSpPr>
        <p:spPr/>
        <p:txBody>
          <a:bodyPr/>
          <a:lstStyle/>
          <a:p>
            <a:r>
              <a:rPr lang="en-US" dirty="0"/>
              <a:t>First wireless network that can scale network throughput with the number of transmitters</a:t>
            </a:r>
          </a:p>
          <a:p>
            <a:r>
              <a:rPr lang="en-US" dirty="0" smtClean="0"/>
              <a:t>Algorithm for phase </a:t>
            </a:r>
            <a:r>
              <a:rPr lang="en-US" dirty="0"/>
              <a:t>s</a:t>
            </a:r>
            <a:r>
              <a:rPr lang="en-US" dirty="0" smtClean="0"/>
              <a:t>ynchronization across multiple independent transmitters</a:t>
            </a:r>
          </a:p>
          <a:p>
            <a:r>
              <a:rPr lang="en-US" dirty="0" smtClean="0"/>
              <a:t>Demonstrated in a wireless </a:t>
            </a:r>
            <a:r>
              <a:rPr lang="en-US" dirty="0" err="1" smtClean="0"/>
              <a:t>testbed</a:t>
            </a:r>
            <a:r>
              <a:rPr lang="en-US" dirty="0" smtClean="0"/>
              <a:t> implementation</a:t>
            </a:r>
            <a:endParaRPr lang="en-US" dirty="0"/>
          </a:p>
        </p:txBody>
      </p:sp>
    </p:spTree>
    <p:custDataLst>
      <p:tags r:id="rId1"/>
    </p:custDataLst>
    <p:extLst>
      <p:ext uri="{BB962C8B-B14F-4D97-AF65-F5344CB8AC3E}">
        <p14:creationId xmlns:p14="http://schemas.microsoft.com/office/powerpoint/2010/main" val="533278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3" name="Group 72"/>
          <p:cNvGrpSpPr/>
          <p:nvPr/>
        </p:nvGrpSpPr>
        <p:grpSpPr>
          <a:xfrm>
            <a:off x="1981200" y="4038600"/>
            <a:ext cx="278818" cy="2438400"/>
            <a:chOff x="2667000" y="4572000"/>
            <a:chExt cx="182880" cy="1143000"/>
          </a:xfrm>
        </p:grpSpPr>
        <p:cxnSp>
          <p:nvCxnSpPr>
            <p:cNvPr id="74" name="Straight Connector 73"/>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5143095" y="571076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8" name="Group 77"/>
          <p:cNvGrpSpPr/>
          <p:nvPr/>
        </p:nvGrpSpPr>
        <p:grpSpPr>
          <a:xfrm>
            <a:off x="7340489" y="4038599"/>
            <a:ext cx="279511" cy="2443113"/>
            <a:chOff x="3322320" y="4572000"/>
            <a:chExt cx="182880" cy="1143000"/>
          </a:xfrm>
        </p:grpSpPr>
        <p:cxnSp>
          <p:nvCxnSpPr>
            <p:cNvPr id="79" name="Straight Connector 78"/>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2237237" y="571720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83" name="Rectangle 82"/>
          <p:cNvSpPr/>
          <p:nvPr/>
        </p:nvSpPr>
        <p:spPr>
          <a:xfrm>
            <a:off x="2237237" y="4244106"/>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84" name="Rectangle 83"/>
          <p:cNvSpPr/>
          <p:nvPr/>
        </p:nvSpPr>
        <p:spPr>
          <a:xfrm>
            <a:off x="5095176" y="425667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sp>
        <p:nvSpPr>
          <p:cNvPr id="58" name="Title 1"/>
          <p:cNvSpPr>
            <a:spLocks noGrp="1"/>
          </p:cNvSpPr>
          <p:nvPr>
            <p:ph type="title"/>
          </p:nvPr>
        </p:nvSpPr>
        <p:spPr>
          <a:xfrm>
            <a:off x="0" y="203548"/>
            <a:ext cx="9144000" cy="685800"/>
          </a:xfrm>
        </p:spPr>
        <p:txBody>
          <a:bodyPr>
            <a:noAutofit/>
          </a:bodyPr>
          <a:lstStyle/>
          <a:p>
            <a:r>
              <a:rPr lang="en-US" sz="3200" b="1" dirty="0" smtClean="0">
                <a:solidFill>
                  <a:srgbClr val="0070C0"/>
                </a:solidFill>
              </a:rPr>
              <a:t>What Happens with Independent Oscillators?</a:t>
            </a:r>
            <a:endParaRPr lang="en-US" sz="3200" b="1" dirty="0">
              <a:solidFill>
                <a:srgbClr val="0070C0"/>
              </a:solidFill>
            </a:endParaRPr>
          </a:p>
        </p:txBody>
      </p:sp>
    </p:spTree>
    <p:custDataLst>
      <p:tags r:id="rId1"/>
    </p:custDataLst>
    <p:extLst>
      <p:ext uri="{BB962C8B-B14F-4D97-AF65-F5344CB8AC3E}">
        <p14:creationId xmlns:p14="http://schemas.microsoft.com/office/powerpoint/2010/main" val="369781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2" grpId="0"/>
      <p:bldP spid="83" grpId="0"/>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6177" y="1182076"/>
            <a:ext cx="8634558" cy="11058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 name="Content Placeholder 2"/>
          <p:cNvSpPr>
            <a:spLocks noGrp="1"/>
          </p:cNvSpPr>
          <p:nvPr>
            <p:ph idx="1"/>
          </p:nvPr>
        </p:nvSpPr>
        <p:spPr>
          <a:xfrm>
            <a:off x="381000" y="1219200"/>
            <a:ext cx="8686800" cy="4298630"/>
          </a:xfrm>
        </p:spPr>
        <p:txBody>
          <a:bodyPr>
            <a:normAutofit lnSpcReduction="10000"/>
          </a:bodyPr>
          <a:lstStyle/>
          <a:p>
            <a:pPr marL="514350" indent="-514350">
              <a:buFont typeface="+mj-lt"/>
              <a:buAutoNum type="arabicPeriod"/>
            </a:pPr>
            <a:r>
              <a:rPr lang="en-US" dirty="0" smtClean="0"/>
              <a:t>How to transmit without interfering with receivers with fewer antennas?</a:t>
            </a:r>
          </a:p>
          <a:p>
            <a:pPr lvl="1"/>
            <a:r>
              <a:rPr lang="en-US" sz="2800" dirty="0" smtClean="0">
                <a:solidFill>
                  <a:schemeClr val="bg1"/>
                </a:solidFill>
              </a:rPr>
              <a:t>Interference </a:t>
            </a:r>
            <a:r>
              <a:rPr lang="en-US" sz="2800" dirty="0" err="1" smtClean="0">
                <a:solidFill>
                  <a:schemeClr val="bg1"/>
                </a:solidFill>
              </a:rPr>
              <a:t>nulling</a:t>
            </a:r>
            <a:endParaRPr lang="en-US" sz="2800" dirty="0" smtClean="0">
              <a:solidFill>
                <a:schemeClr val="bg1"/>
              </a:solidFill>
            </a:endParaRPr>
          </a:p>
          <a:p>
            <a:pPr lvl="1"/>
            <a:r>
              <a:rPr lang="en-US" sz="2800" dirty="0" smtClean="0">
                <a:solidFill>
                  <a:schemeClr val="bg1"/>
                </a:solidFill>
              </a:rPr>
              <a:t>Interference alignment</a:t>
            </a:r>
          </a:p>
          <a:p>
            <a:pPr lvl="4"/>
            <a:endParaRPr lang="en-US" dirty="0" smtClean="0"/>
          </a:p>
          <a:p>
            <a:pPr marL="514350" lvl="0" indent="-514350">
              <a:buFont typeface="+mj-lt"/>
              <a:buAutoNum type="arabicPeriod"/>
            </a:pPr>
            <a:r>
              <a:rPr lang="en-US" dirty="0" smtClean="0"/>
              <a:t>How do we achieve it in a random access manner?</a:t>
            </a:r>
          </a:p>
          <a:p>
            <a:pPr lvl="1"/>
            <a:r>
              <a:rPr lang="en-US" sz="2800" dirty="0" smtClean="0">
                <a:solidFill>
                  <a:srgbClr val="FFFFFF"/>
                </a:solidFill>
              </a:rPr>
              <a:t>Multi-dimensional carrier sense</a:t>
            </a:r>
          </a:p>
        </p:txBody>
      </p:sp>
    </p:spTree>
    <p:extLst>
      <p:ext uri="{BB962C8B-B14F-4D97-AF65-F5344CB8AC3E}">
        <p14:creationId xmlns:p14="http://schemas.microsoft.com/office/powerpoint/2010/main" val="17187166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solidFill>
                  <a:srgbClr val="FF0000"/>
                </a:solidFill>
                <a:latin typeface="Palatino Linotype" pitchFamily="18" charset="0"/>
              </a:rPr>
              <a:t>h</a:t>
            </a:r>
            <a:r>
              <a:rPr lang="en-US" sz="3200" b="1" baseline="-25000" dirty="0" smtClean="0">
                <a:solidFill>
                  <a:srgbClr val="FF0000"/>
                </a:solidFill>
                <a:latin typeface="Palatino Linotype" pitchFamily="18" charset="0"/>
              </a:rPr>
              <a:t>11</a:t>
            </a:r>
            <a:endParaRPr lang="en-US" sz="3200" dirty="0">
              <a:solidFill>
                <a:srgbClr val="FF0000"/>
              </a:solidFill>
            </a:endParaRPr>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3" name="Group 72"/>
          <p:cNvGrpSpPr/>
          <p:nvPr/>
        </p:nvGrpSpPr>
        <p:grpSpPr>
          <a:xfrm>
            <a:off x="1981200" y="4038600"/>
            <a:ext cx="278818" cy="2438400"/>
            <a:chOff x="2667000" y="4572000"/>
            <a:chExt cx="182880" cy="1143000"/>
          </a:xfrm>
        </p:grpSpPr>
        <p:cxnSp>
          <p:nvCxnSpPr>
            <p:cNvPr id="74" name="Straight Connector 73"/>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5143095" y="571076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8" name="Group 77"/>
          <p:cNvGrpSpPr/>
          <p:nvPr/>
        </p:nvGrpSpPr>
        <p:grpSpPr>
          <a:xfrm>
            <a:off x="7340489" y="4038599"/>
            <a:ext cx="279511" cy="2443113"/>
            <a:chOff x="3322320" y="4572000"/>
            <a:chExt cx="182880" cy="1143000"/>
          </a:xfrm>
        </p:grpSpPr>
        <p:cxnSp>
          <p:nvCxnSpPr>
            <p:cNvPr id="79" name="Straight Connector 78"/>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2237237" y="571720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83" name="Rectangle 82"/>
          <p:cNvSpPr/>
          <p:nvPr/>
        </p:nvSpPr>
        <p:spPr>
          <a:xfrm>
            <a:off x="2237237" y="4244106"/>
            <a:ext cx="696024" cy="584775"/>
          </a:xfrm>
          <a:prstGeom prst="rect">
            <a:avLst/>
          </a:prstGeom>
        </p:spPr>
        <p:txBody>
          <a:bodyPr wrap="none">
            <a:spAutoFit/>
          </a:bodyPr>
          <a:lstStyle/>
          <a:p>
            <a:r>
              <a:rPr lang="en-US" sz="3200" dirty="0" smtClean="0">
                <a:solidFill>
                  <a:srgbClr val="FF0000"/>
                </a:solidFill>
                <a:latin typeface="Palatino Linotype" pitchFamily="18" charset="0"/>
              </a:rPr>
              <a:t>h</a:t>
            </a:r>
            <a:r>
              <a:rPr lang="en-US" sz="3200" b="1" baseline="-25000" dirty="0" smtClean="0">
                <a:solidFill>
                  <a:srgbClr val="FF0000"/>
                </a:solidFill>
                <a:latin typeface="Palatino Linotype" pitchFamily="18" charset="0"/>
              </a:rPr>
              <a:t>11</a:t>
            </a:r>
            <a:endParaRPr lang="en-US" sz="3200" baseline="30000" dirty="0">
              <a:solidFill>
                <a:srgbClr val="FF0000"/>
              </a:solidFill>
            </a:endParaRPr>
          </a:p>
        </p:txBody>
      </p:sp>
      <p:sp>
        <p:nvSpPr>
          <p:cNvPr id="84" name="Rectangle 83"/>
          <p:cNvSpPr/>
          <p:nvPr/>
        </p:nvSpPr>
        <p:spPr>
          <a:xfrm>
            <a:off x="5095176" y="425667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94" name="Group 93"/>
          <p:cNvGrpSpPr/>
          <p:nvPr/>
        </p:nvGrpSpPr>
        <p:grpSpPr>
          <a:xfrm>
            <a:off x="2794808" y="4248820"/>
            <a:ext cx="1853392" cy="584775"/>
            <a:chOff x="7467600" y="2367897"/>
            <a:chExt cx="1853392" cy="584775"/>
          </a:xfrm>
        </p:grpSpPr>
        <p:sp>
          <p:nvSpPr>
            <p:cNvPr id="91" name="Rectangle 90"/>
            <p:cNvSpPr/>
            <p:nvPr/>
          </p:nvSpPr>
          <p:spPr>
            <a:xfrm>
              <a:off x="7467600" y="2367897"/>
              <a:ext cx="1853392" cy="584775"/>
            </a:xfrm>
            <a:prstGeom prst="rect">
              <a:avLst/>
            </a:prstGeom>
          </p:spPr>
          <p:txBody>
            <a:bodyPr wrap="none">
              <a:spAutoFit/>
            </a:bodyPr>
            <a:lstStyle/>
            <a:p>
              <a:r>
                <a:rPr lang="en-US" sz="3200" b="1" dirty="0" err="1">
                  <a:solidFill>
                    <a:srgbClr val="FF0000"/>
                  </a:solidFill>
                  <a:latin typeface="Palatino Linotype" pitchFamily="18" charset="0"/>
                </a:rPr>
                <a:t>e</a:t>
              </a:r>
              <a:r>
                <a:rPr lang="en-US" sz="3200" b="1" baseline="30000" dirty="0" err="1">
                  <a:solidFill>
                    <a:srgbClr val="FF0000"/>
                  </a:solidFill>
                  <a:latin typeface="Palatino Linotype" pitchFamily="18" charset="0"/>
                </a:rPr>
                <a:t>j</a:t>
              </a:r>
              <a:r>
                <a:rPr lang="en-US" sz="3200" b="1" baseline="30000" dirty="0">
                  <a:solidFill>
                    <a:srgbClr val="FF0000"/>
                  </a:solidFill>
                  <a:latin typeface="Palatino Linotype" pitchFamily="18" charset="0"/>
                </a:rPr>
                <a:t>(</a:t>
              </a:r>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 </a:t>
              </a:r>
              <a:r>
                <a:rPr lang="el-GR" sz="3200" b="1" baseline="30000" dirty="0">
                  <a:solidFill>
                    <a:srgbClr val="FF0000"/>
                  </a:solidFill>
                  <a:latin typeface="Calibri"/>
                  <a:cs typeface="Calibri"/>
                </a:rPr>
                <a:t> ω</a:t>
              </a:r>
              <a:r>
                <a:rPr lang="en-US" sz="3200" b="1" baseline="30000" dirty="0">
                  <a:solidFill>
                    <a:srgbClr val="FF0000"/>
                  </a:solidFill>
                  <a:latin typeface="Calibri"/>
                  <a:cs typeface="Calibri"/>
                </a:rPr>
                <a:t> </a:t>
              </a:r>
              <a:r>
                <a:rPr lang="en-US" sz="3200" b="1" dirty="0">
                  <a:solidFill>
                    <a:srgbClr val="FF0000"/>
                  </a:solidFill>
                  <a:latin typeface="Calibri"/>
                  <a:cs typeface="Calibri"/>
                </a:rPr>
                <a:t>  </a:t>
              </a:r>
              <a:r>
                <a:rPr lang="en-US" sz="3200" b="1" baseline="30000" dirty="0">
                  <a:solidFill>
                    <a:srgbClr val="FF0000"/>
                  </a:solidFill>
                  <a:latin typeface="Calibri"/>
                  <a:cs typeface="Calibri"/>
                </a:rPr>
                <a:t>)t</a:t>
              </a:r>
              <a:endParaRPr lang="en-US" sz="3200" baseline="30000" dirty="0">
                <a:solidFill>
                  <a:srgbClr val="FF0000"/>
                </a:solidFill>
              </a:endParaRPr>
            </a:p>
          </p:txBody>
        </p:sp>
        <p:sp>
          <p:nvSpPr>
            <p:cNvPr id="92" name="Rectangle 91"/>
            <p:cNvSpPr/>
            <p:nvPr/>
          </p:nvSpPr>
          <p:spPr>
            <a:xfrm>
              <a:off x="8062991" y="2531252"/>
              <a:ext cx="453970" cy="369332"/>
            </a:xfrm>
            <a:prstGeom prst="rect">
              <a:avLst/>
            </a:prstGeom>
          </p:spPr>
          <p:txBody>
            <a:bodyPr wrap="none">
              <a:spAutoFit/>
            </a:bodyPr>
            <a:lstStyle/>
            <a:p>
              <a:r>
                <a:rPr lang="en-US" b="1" dirty="0" smtClean="0">
                  <a:solidFill>
                    <a:srgbClr val="FF0000"/>
                  </a:solidFill>
                  <a:latin typeface="Palatino Linotype" pitchFamily="18" charset="0"/>
                </a:rPr>
                <a:t>T1</a:t>
              </a:r>
              <a:endParaRPr lang="en-US" b="1" dirty="0">
                <a:solidFill>
                  <a:srgbClr val="FF0000"/>
                </a:solidFill>
              </a:endParaRPr>
            </a:p>
          </p:txBody>
        </p:sp>
        <p:sp>
          <p:nvSpPr>
            <p:cNvPr id="93" name="Rectangle 92"/>
            <p:cNvSpPr/>
            <p:nvPr/>
          </p:nvSpPr>
          <p:spPr>
            <a:xfrm>
              <a:off x="8688235" y="2525595"/>
              <a:ext cx="465192" cy="369332"/>
            </a:xfrm>
            <a:prstGeom prst="rect">
              <a:avLst/>
            </a:prstGeom>
          </p:spPr>
          <p:txBody>
            <a:bodyPr wrap="none">
              <a:spAutoFit/>
            </a:bodyPr>
            <a:lstStyle/>
            <a:p>
              <a:r>
                <a:rPr lang="en-US" b="1" dirty="0">
                  <a:solidFill>
                    <a:srgbClr val="FF0000"/>
                  </a:solidFill>
                  <a:latin typeface="Palatino Linotype" pitchFamily="18" charset="0"/>
                </a:rPr>
                <a:t>R</a:t>
              </a:r>
              <a:r>
                <a:rPr lang="en-US" b="1" dirty="0" smtClean="0">
                  <a:solidFill>
                    <a:srgbClr val="FF0000"/>
                  </a:solidFill>
                  <a:latin typeface="Palatino Linotype" pitchFamily="18" charset="0"/>
                </a:rPr>
                <a:t>1</a:t>
              </a:r>
              <a:endParaRPr lang="en-US" b="1" dirty="0">
                <a:solidFill>
                  <a:srgbClr val="FF0000"/>
                </a:solidFill>
              </a:endParaRPr>
            </a:p>
          </p:txBody>
        </p:sp>
      </p:grpSp>
      <p:grpSp>
        <p:nvGrpSpPr>
          <p:cNvPr id="3" name="Group 2"/>
          <p:cNvGrpSpPr/>
          <p:nvPr/>
        </p:nvGrpSpPr>
        <p:grpSpPr>
          <a:xfrm>
            <a:off x="1557931" y="1253452"/>
            <a:ext cx="647521" cy="584775"/>
            <a:chOff x="4406730" y="3244334"/>
            <a:chExt cx="647521" cy="584775"/>
          </a:xfrm>
        </p:grpSpPr>
        <p:sp>
          <p:nvSpPr>
            <p:cNvPr id="2" name="Rectangle 1"/>
            <p:cNvSpPr/>
            <p:nvPr/>
          </p:nvSpPr>
          <p:spPr>
            <a:xfrm>
              <a:off x="4406730" y="3244334"/>
              <a:ext cx="444352" cy="584775"/>
            </a:xfrm>
            <a:prstGeom prst="rect">
              <a:avLst/>
            </a:prstGeom>
          </p:spPr>
          <p:txBody>
            <a:bodyPr wrap="none">
              <a:spAutoFit/>
            </a:bodyPr>
            <a:lstStyle/>
            <a:p>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a:t>
              </a:r>
              <a:endParaRPr lang="en-US" sz="3200" dirty="0"/>
            </a:p>
          </p:txBody>
        </p:sp>
        <p:sp>
          <p:nvSpPr>
            <p:cNvPr id="62" name="Rectangle 61"/>
            <p:cNvSpPr/>
            <p:nvPr/>
          </p:nvSpPr>
          <p:spPr>
            <a:xfrm>
              <a:off x="4600281" y="3429000"/>
              <a:ext cx="453970" cy="369332"/>
            </a:xfrm>
            <a:prstGeom prst="rect">
              <a:avLst/>
            </a:prstGeom>
          </p:spPr>
          <p:txBody>
            <a:bodyPr wrap="none">
              <a:spAutoFit/>
            </a:bodyPr>
            <a:lstStyle/>
            <a:p>
              <a:r>
                <a:rPr lang="en-US" b="1" dirty="0" smtClean="0">
                  <a:solidFill>
                    <a:srgbClr val="FF0000"/>
                  </a:solidFill>
                  <a:latin typeface="Palatino Linotype" pitchFamily="18" charset="0"/>
                </a:rPr>
                <a:t>T1</a:t>
              </a:r>
              <a:endParaRPr lang="en-US" b="1" dirty="0">
                <a:solidFill>
                  <a:srgbClr val="FF0000"/>
                </a:solidFill>
              </a:endParaRPr>
            </a:p>
          </p:txBody>
        </p:sp>
      </p:grpSp>
      <p:grpSp>
        <p:nvGrpSpPr>
          <p:cNvPr id="87" name="Group 86"/>
          <p:cNvGrpSpPr/>
          <p:nvPr/>
        </p:nvGrpSpPr>
        <p:grpSpPr>
          <a:xfrm>
            <a:off x="1600200" y="2996625"/>
            <a:ext cx="658743" cy="584775"/>
            <a:chOff x="4406730" y="3244334"/>
            <a:chExt cx="658743" cy="584775"/>
          </a:xfrm>
        </p:grpSpPr>
        <p:sp>
          <p:nvSpPr>
            <p:cNvPr id="88" name="Rectangle 87"/>
            <p:cNvSpPr/>
            <p:nvPr/>
          </p:nvSpPr>
          <p:spPr>
            <a:xfrm>
              <a:off x="4406730" y="3244334"/>
              <a:ext cx="444352" cy="584775"/>
            </a:xfrm>
            <a:prstGeom prst="rect">
              <a:avLst/>
            </a:prstGeom>
          </p:spPr>
          <p:txBody>
            <a:bodyPr wrap="none">
              <a:spAutoFit/>
            </a:bodyPr>
            <a:lstStyle/>
            <a:p>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a:t>
              </a:r>
              <a:endParaRPr lang="en-US" sz="3200" dirty="0"/>
            </a:p>
          </p:txBody>
        </p:sp>
        <p:sp>
          <p:nvSpPr>
            <p:cNvPr id="89" name="Rectangle 88"/>
            <p:cNvSpPr/>
            <p:nvPr/>
          </p:nvSpPr>
          <p:spPr>
            <a:xfrm>
              <a:off x="4600281" y="3429000"/>
              <a:ext cx="465192" cy="369332"/>
            </a:xfrm>
            <a:prstGeom prst="rect">
              <a:avLst/>
            </a:prstGeom>
          </p:spPr>
          <p:txBody>
            <a:bodyPr wrap="none">
              <a:spAutoFit/>
            </a:bodyPr>
            <a:lstStyle/>
            <a:p>
              <a:r>
                <a:rPr lang="en-US" b="1" dirty="0">
                  <a:solidFill>
                    <a:srgbClr val="FF0000"/>
                  </a:solidFill>
                  <a:latin typeface="Palatino Linotype" pitchFamily="18" charset="0"/>
                </a:rPr>
                <a:t>R</a:t>
              </a:r>
              <a:r>
                <a:rPr lang="en-US" b="1" dirty="0" smtClean="0">
                  <a:solidFill>
                    <a:srgbClr val="FF0000"/>
                  </a:solidFill>
                  <a:latin typeface="Palatino Linotype" pitchFamily="18" charset="0"/>
                </a:rPr>
                <a:t>1</a:t>
              </a:r>
              <a:endParaRPr lang="en-US" b="1" dirty="0">
                <a:solidFill>
                  <a:srgbClr val="FF0000"/>
                </a:solidFill>
              </a:endParaRPr>
            </a:p>
          </p:txBody>
        </p:sp>
      </p:grpSp>
      <p:sp>
        <p:nvSpPr>
          <p:cNvPr id="58" name="Title 1"/>
          <p:cNvSpPr>
            <a:spLocks noGrp="1"/>
          </p:cNvSpPr>
          <p:nvPr>
            <p:ph type="title"/>
          </p:nvPr>
        </p:nvSpPr>
        <p:spPr>
          <a:xfrm>
            <a:off x="0" y="203548"/>
            <a:ext cx="9144000" cy="685800"/>
          </a:xfrm>
        </p:spPr>
        <p:txBody>
          <a:bodyPr>
            <a:noAutofit/>
          </a:bodyPr>
          <a:lstStyle/>
          <a:p>
            <a:r>
              <a:rPr lang="en-US" sz="3200" b="1" dirty="0" smtClean="0">
                <a:solidFill>
                  <a:srgbClr val="0070C0"/>
                </a:solidFill>
              </a:rPr>
              <a:t>What Happens with Independent Oscillators?</a:t>
            </a:r>
            <a:endParaRPr lang="en-US" sz="3200" b="1" dirty="0">
              <a:solidFill>
                <a:srgbClr val="0070C0"/>
              </a:solidFill>
            </a:endParaRPr>
          </a:p>
        </p:txBody>
      </p:sp>
    </p:spTree>
    <p:custDataLst>
      <p:tags r:id="rId1"/>
    </p:custDataLst>
    <p:extLst>
      <p:ext uri="{BB962C8B-B14F-4D97-AF65-F5344CB8AC3E}">
        <p14:creationId xmlns:p14="http://schemas.microsoft.com/office/powerpoint/2010/main" val="309030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3" name="Group 72"/>
          <p:cNvGrpSpPr/>
          <p:nvPr/>
        </p:nvGrpSpPr>
        <p:grpSpPr>
          <a:xfrm>
            <a:off x="1981200" y="4038600"/>
            <a:ext cx="278818" cy="2438400"/>
            <a:chOff x="2667000" y="4572000"/>
            <a:chExt cx="182880" cy="1143000"/>
          </a:xfrm>
        </p:grpSpPr>
        <p:cxnSp>
          <p:nvCxnSpPr>
            <p:cNvPr id="74" name="Straight Connector 73"/>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5143095" y="571076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8" name="Group 77"/>
          <p:cNvGrpSpPr/>
          <p:nvPr/>
        </p:nvGrpSpPr>
        <p:grpSpPr>
          <a:xfrm>
            <a:off x="7340489" y="4038599"/>
            <a:ext cx="279511" cy="2443113"/>
            <a:chOff x="3322320" y="4572000"/>
            <a:chExt cx="182880" cy="1143000"/>
          </a:xfrm>
        </p:grpSpPr>
        <p:cxnSp>
          <p:nvCxnSpPr>
            <p:cNvPr id="79" name="Straight Connector 78"/>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2237237" y="571720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83" name="Rectangle 82"/>
          <p:cNvSpPr/>
          <p:nvPr/>
        </p:nvSpPr>
        <p:spPr>
          <a:xfrm>
            <a:off x="2237237" y="4244106"/>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84" name="Rectangle 83"/>
          <p:cNvSpPr/>
          <p:nvPr/>
        </p:nvSpPr>
        <p:spPr>
          <a:xfrm>
            <a:off x="5095176" y="425667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94" name="Group 93"/>
          <p:cNvGrpSpPr/>
          <p:nvPr/>
        </p:nvGrpSpPr>
        <p:grpSpPr>
          <a:xfrm>
            <a:off x="2794808" y="4248820"/>
            <a:ext cx="1853392" cy="584775"/>
            <a:chOff x="7467600" y="2367897"/>
            <a:chExt cx="1853392" cy="584775"/>
          </a:xfrm>
        </p:grpSpPr>
        <p:sp>
          <p:nvSpPr>
            <p:cNvPr id="91" name="Rectangle 90"/>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92" name="Rectangle 91"/>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93" name="Rectangle 92"/>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3" name="Group 2"/>
          <p:cNvGrpSpPr/>
          <p:nvPr/>
        </p:nvGrpSpPr>
        <p:grpSpPr>
          <a:xfrm>
            <a:off x="1557931" y="1253452"/>
            <a:ext cx="647521" cy="584775"/>
            <a:chOff x="4406730" y="3244334"/>
            <a:chExt cx="647521" cy="584775"/>
          </a:xfrm>
        </p:grpSpPr>
        <p:sp>
          <p:nvSpPr>
            <p:cNvPr id="2" name="Rectangle 1"/>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62" name="Rectangle 61"/>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87" name="Group 86"/>
          <p:cNvGrpSpPr/>
          <p:nvPr/>
        </p:nvGrpSpPr>
        <p:grpSpPr>
          <a:xfrm>
            <a:off x="1600200" y="2996625"/>
            <a:ext cx="658743" cy="584775"/>
            <a:chOff x="4406730" y="3244334"/>
            <a:chExt cx="658743" cy="584775"/>
          </a:xfrm>
        </p:grpSpPr>
        <p:sp>
          <p:nvSpPr>
            <p:cNvPr id="88" name="Rectangle 87"/>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9" name="Rectangle 88"/>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sp>
        <p:nvSpPr>
          <p:cNvPr id="58" name="Title 1"/>
          <p:cNvSpPr>
            <a:spLocks noGrp="1"/>
          </p:cNvSpPr>
          <p:nvPr>
            <p:ph type="title"/>
          </p:nvPr>
        </p:nvSpPr>
        <p:spPr>
          <a:xfrm>
            <a:off x="0" y="203548"/>
            <a:ext cx="9144000" cy="685800"/>
          </a:xfrm>
        </p:spPr>
        <p:txBody>
          <a:bodyPr>
            <a:noAutofit/>
          </a:bodyPr>
          <a:lstStyle/>
          <a:p>
            <a:r>
              <a:rPr lang="en-US" sz="3200" b="1" dirty="0" smtClean="0">
                <a:solidFill>
                  <a:srgbClr val="0070C0"/>
                </a:solidFill>
              </a:rPr>
              <a:t>What Happens with Independent Oscillators?</a:t>
            </a:r>
            <a:endParaRPr lang="en-US" sz="3200" b="1" dirty="0">
              <a:solidFill>
                <a:srgbClr val="0070C0"/>
              </a:solidFill>
            </a:endParaRPr>
          </a:p>
        </p:txBody>
      </p:sp>
    </p:spTree>
    <p:extLst>
      <p:ext uri="{BB962C8B-B14F-4D97-AF65-F5344CB8AC3E}">
        <p14:creationId xmlns:p14="http://schemas.microsoft.com/office/powerpoint/2010/main" val="380270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solidFill>
                  <a:srgbClr val="FF0000"/>
                </a:solidFill>
                <a:latin typeface="Palatino Linotype" pitchFamily="18" charset="0"/>
              </a:rPr>
              <a:t>h</a:t>
            </a:r>
            <a:r>
              <a:rPr lang="en-US" sz="3200" b="1" baseline="-25000" dirty="0" smtClean="0">
                <a:solidFill>
                  <a:srgbClr val="FF0000"/>
                </a:solidFill>
                <a:latin typeface="Palatino Linotype" pitchFamily="18" charset="0"/>
              </a:rPr>
              <a:t>12</a:t>
            </a:r>
            <a:endParaRPr lang="en-US" sz="3200" dirty="0">
              <a:solidFill>
                <a:srgbClr val="FF0000"/>
              </a:solidFill>
            </a:endParaRPr>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3" name="Group 72"/>
          <p:cNvGrpSpPr/>
          <p:nvPr/>
        </p:nvGrpSpPr>
        <p:grpSpPr>
          <a:xfrm>
            <a:off x="1981200" y="4038600"/>
            <a:ext cx="278818" cy="2438400"/>
            <a:chOff x="2667000" y="4572000"/>
            <a:chExt cx="182880" cy="1143000"/>
          </a:xfrm>
        </p:grpSpPr>
        <p:cxnSp>
          <p:nvCxnSpPr>
            <p:cNvPr id="74" name="Straight Connector 73"/>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5143095" y="571076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8" name="Group 77"/>
          <p:cNvGrpSpPr/>
          <p:nvPr/>
        </p:nvGrpSpPr>
        <p:grpSpPr>
          <a:xfrm>
            <a:off x="7340489" y="4038599"/>
            <a:ext cx="279511" cy="2443113"/>
            <a:chOff x="3322320" y="4572000"/>
            <a:chExt cx="182880" cy="1143000"/>
          </a:xfrm>
        </p:grpSpPr>
        <p:cxnSp>
          <p:nvCxnSpPr>
            <p:cNvPr id="79" name="Straight Connector 78"/>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2237237" y="571720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83" name="Rectangle 82"/>
          <p:cNvSpPr/>
          <p:nvPr/>
        </p:nvSpPr>
        <p:spPr>
          <a:xfrm>
            <a:off x="2237237" y="4244106"/>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84" name="Rectangle 83"/>
          <p:cNvSpPr/>
          <p:nvPr/>
        </p:nvSpPr>
        <p:spPr>
          <a:xfrm>
            <a:off x="5095176" y="425667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94" name="Group 93"/>
          <p:cNvGrpSpPr/>
          <p:nvPr/>
        </p:nvGrpSpPr>
        <p:grpSpPr>
          <a:xfrm>
            <a:off x="2794808" y="4248820"/>
            <a:ext cx="1853392" cy="584775"/>
            <a:chOff x="7467600" y="2367897"/>
            <a:chExt cx="1853392" cy="584775"/>
          </a:xfrm>
        </p:grpSpPr>
        <p:sp>
          <p:nvSpPr>
            <p:cNvPr id="91" name="Rectangle 90"/>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92" name="Rectangle 91"/>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93" name="Rectangle 92"/>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58" name="Group 57"/>
          <p:cNvGrpSpPr/>
          <p:nvPr/>
        </p:nvGrpSpPr>
        <p:grpSpPr>
          <a:xfrm>
            <a:off x="5614208" y="4256989"/>
            <a:ext cx="1853392" cy="584775"/>
            <a:chOff x="7467600" y="2367897"/>
            <a:chExt cx="1853392" cy="584775"/>
          </a:xfrm>
        </p:grpSpPr>
        <p:sp>
          <p:nvSpPr>
            <p:cNvPr id="59" name="Rectangle 58"/>
            <p:cNvSpPr/>
            <p:nvPr/>
          </p:nvSpPr>
          <p:spPr>
            <a:xfrm>
              <a:off x="7467600" y="2367897"/>
              <a:ext cx="1853392" cy="584775"/>
            </a:xfrm>
            <a:prstGeom prst="rect">
              <a:avLst/>
            </a:prstGeom>
          </p:spPr>
          <p:txBody>
            <a:bodyPr wrap="none">
              <a:spAutoFit/>
            </a:bodyPr>
            <a:lstStyle/>
            <a:p>
              <a:r>
                <a:rPr lang="en-US" sz="3200" b="1" dirty="0" err="1">
                  <a:solidFill>
                    <a:srgbClr val="FF0000"/>
                  </a:solidFill>
                  <a:latin typeface="Palatino Linotype" pitchFamily="18" charset="0"/>
                </a:rPr>
                <a:t>e</a:t>
              </a:r>
              <a:r>
                <a:rPr lang="en-US" sz="3200" b="1" baseline="30000" dirty="0" err="1">
                  <a:solidFill>
                    <a:srgbClr val="FF0000"/>
                  </a:solidFill>
                  <a:latin typeface="Palatino Linotype" pitchFamily="18" charset="0"/>
                </a:rPr>
                <a:t>j</a:t>
              </a:r>
              <a:r>
                <a:rPr lang="en-US" sz="3200" b="1" baseline="30000" dirty="0">
                  <a:solidFill>
                    <a:srgbClr val="FF0000"/>
                  </a:solidFill>
                  <a:latin typeface="Palatino Linotype" pitchFamily="18" charset="0"/>
                </a:rPr>
                <a:t>(</a:t>
              </a:r>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 </a:t>
              </a:r>
              <a:r>
                <a:rPr lang="el-GR" sz="3200" b="1" baseline="30000" dirty="0">
                  <a:solidFill>
                    <a:srgbClr val="FF0000"/>
                  </a:solidFill>
                  <a:latin typeface="Calibri"/>
                  <a:cs typeface="Calibri"/>
                </a:rPr>
                <a:t> ω</a:t>
              </a:r>
              <a:r>
                <a:rPr lang="en-US" sz="3200" b="1" baseline="30000" dirty="0">
                  <a:solidFill>
                    <a:srgbClr val="FF0000"/>
                  </a:solidFill>
                  <a:latin typeface="Calibri"/>
                  <a:cs typeface="Calibri"/>
                </a:rPr>
                <a:t> </a:t>
              </a:r>
              <a:r>
                <a:rPr lang="en-US" sz="3200" b="1" dirty="0">
                  <a:solidFill>
                    <a:srgbClr val="FF0000"/>
                  </a:solidFill>
                  <a:latin typeface="Calibri"/>
                  <a:cs typeface="Calibri"/>
                </a:rPr>
                <a:t>  </a:t>
              </a:r>
              <a:r>
                <a:rPr lang="en-US" sz="3200" b="1" baseline="30000" dirty="0">
                  <a:solidFill>
                    <a:srgbClr val="FF0000"/>
                  </a:solidFill>
                  <a:latin typeface="Calibri"/>
                  <a:cs typeface="Calibri"/>
                </a:rPr>
                <a:t>)t</a:t>
              </a:r>
              <a:endParaRPr lang="en-US" sz="3200" baseline="30000" dirty="0">
                <a:solidFill>
                  <a:srgbClr val="FF0000"/>
                </a:solidFill>
              </a:endParaRPr>
            </a:p>
          </p:txBody>
        </p:sp>
        <p:sp>
          <p:nvSpPr>
            <p:cNvPr id="60" name="Rectangle 59"/>
            <p:cNvSpPr/>
            <p:nvPr/>
          </p:nvSpPr>
          <p:spPr>
            <a:xfrm>
              <a:off x="8062991" y="2531252"/>
              <a:ext cx="453970" cy="369332"/>
            </a:xfrm>
            <a:prstGeom prst="rect">
              <a:avLst/>
            </a:prstGeom>
          </p:spPr>
          <p:txBody>
            <a:bodyPr wrap="none">
              <a:spAutoFit/>
            </a:bodyPr>
            <a:lstStyle/>
            <a:p>
              <a:r>
                <a:rPr lang="en-US" b="1" dirty="0" smtClean="0">
                  <a:solidFill>
                    <a:srgbClr val="FF0000"/>
                  </a:solidFill>
                  <a:latin typeface="Palatino Linotype" pitchFamily="18" charset="0"/>
                </a:rPr>
                <a:t>T2</a:t>
              </a:r>
              <a:endParaRPr lang="en-US" b="1" dirty="0">
                <a:solidFill>
                  <a:srgbClr val="FF0000"/>
                </a:solidFill>
              </a:endParaRPr>
            </a:p>
          </p:txBody>
        </p:sp>
        <p:sp>
          <p:nvSpPr>
            <p:cNvPr id="61" name="Rectangle 60"/>
            <p:cNvSpPr/>
            <p:nvPr/>
          </p:nvSpPr>
          <p:spPr>
            <a:xfrm>
              <a:off x="8688235" y="2525595"/>
              <a:ext cx="465192" cy="369332"/>
            </a:xfrm>
            <a:prstGeom prst="rect">
              <a:avLst/>
            </a:prstGeom>
          </p:spPr>
          <p:txBody>
            <a:bodyPr wrap="none">
              <a:spAutoFit/>
            </a:bodyPr>
            <a:lstStyle/>
            <a:p>
              <a:r>
                <a:rPr lang="en-US" b="1" dirty="0">
                  <a:solidFill>
                    <a:srgbClr val="FF0000"/>
                  </a:solidFill>
                  <a:latin typeface="Palatino Linotype" pitchFamily="18" charset="0"/>
                </a:rPr>
                <a:t>R</a:t>
              </a:r>
              <a:r>
                <a:rPr lang="en-US" b="1" dirty="0" smtClean="0">
                  <a:solidFill>
                    <a:srgbClr val="FF0000"/>
                  </a:solidFill>
                  <a:latin typeface="Palatino Linotype" pitchFamily="18" charset="0"/>
                </a:rPr>
                <a:t>1</a:t>
              </a:r>
              <a:endParaRPr lang="en-US" b="1" dirty="0">
                <a:solidFill>
                  <a:srgbClr val="FF0000"/>
                </a:solidFill>
              </a:endParaRPr>
            </a:p>
          </p:txBody>
        </p:sp>
      </p:grpSp>
      <p:grpSp>
        <p:nvGrpSpPr>
          <p:cNvPr id="62" name="Group 61"/>
          <p:cNvGrpSpPr/>
          <p:nvPr/>
        </p:nvGrpSpPr>
        <p:grpSpPr>
          <a:xfrm>
            <a:off x="1557931" y="1253452"/>
            <a:ext cx="647521" cy="584775"/>
            <a:chOff x="4406730" y="3244334"/>
            <a:chExt cx="647521" cy="584775"/>
          </a:xfrm>
        </p:grpSpPr>
        <p:sp>
          <p:nvSpPr>
            <p:cNvPr id="87" name="Rectangle 86"/>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8" name="Rectangle 87"/>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89" name="Group 88"/>
          <p:cNvGrpSpPr/>
          <p:nvPr/>
        </p:nvGrpSpPr>
        <p:grpSpPr>
          <a:xfrm>
            <a:off x="1600200" y="2996625"/>
            <a:ext cx="658743" cy="584775"/>
            <a:chOff x="4406730" y="3244334"/>
            <a:chExt cx="658743" cy="584775"/>
          </a:xfrm>
        </p:grpSpPr>
        <p:sp>
          <p:nvSpPr>
            <p:cNvPr id="90" name="Rectangle 89"/>
            <p:cNvSpPr/>
            <p:nvPr/>
          </p:nvSpPr>
          <p:spPr>
            <a:xfrm>
              <a:off x="4406730" y="3244334"/>
              <a:ext cx="444352" cy="584775"/>
            </a:xfrm>
            <a:prstGeom prst="rect">
              <a:avLst/>
            </a:prstGeom>
          </p:spPr>
          <p:txBody>
            <a:bodyPr wrap="none">
              <a:spAutoFit/>
            </a:bodyPr>
            <a:lstStyle/>
            <a:p>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a:t>
              </a:r>
              <a:endParaRPr lang="en-US" sz="3200" dirty="0">
                <a:solidFill>
                  <a:srgbClr val="FF0000"/>
                </a:solidFill>
              </a:endParaRPr>
            </a:p>
          </p:txBody>
        </p:sp>
        <p:sp>
          <p:nvSpPr>
            <p:cNvPr id="99" name="Rectangle 98"/>
            <p:cNvSpPr/>
            <p:nvPr/>
          </p:nvSpPr>
          <p:spPr>
            <a:xfrm>
              <a:off x="4600281" y="3429000"/>
              <a:ext cx="465192" cy="369332"/>
            </a:xfrm>
            <a:prstGeom prst="rect">
              <a:avLst/>
            </a:prstGeom>
          </p:spPr>
          <p:txBody>
            <a:bodyPr wrap="none">
              <a:spAutoFit/>
            </a:bodyPr>
            <a:lstStyle/>
            <a:p>
              <a:r>
                <a:rPr lang="en-US" b="1" dirty="0">
                  <a:solidFill>
                    <a:srgbClr val="FF0000"/>
                  </a:solidFill>
                  <a:latin typeface="Palatino Linotype" pitchFamily="18" charset="0"/>
                </a:rPr>
                <a:t>R</a:t>
              </a:r>
              <a:r>
                <a:rPr lang="en-US" b="1" dirty="0" smtClean="0">
                  <a:solidFill>
                    <a:srgbClr val="FF0000"/>
                  </a:solidFill>
                  <a:latin typeface="Palatino Linotype" pitchFamily="18" charset="0"/>
                </a:rPr>
                <a:t>1</a:t>
              </a:r>
              <a:endParaRPr lang="en-US" b="1" dirty="0">
                <a:solidFill>
                  <a:srgbClr val="FF0000"/>
                </a:solidFill>
              </a:endParaRPr>
            </a:p>
          </p:txBody>
        </p:sp>
      </p:grpSp>
      <p:grpSp>
        <p:nvGrpSpPr>
          <p:cNvPr id="100" name="Group 99"/>
          <p:cNvGrpSpPr/>
          <p:nvPr/>
        </p:nvGrpSpPr>
        <p:grpSpPr>
          <a:xfrm>
            <a:off x="5181600" y="1253452"/>
            <a:ext cx="647521" cy="584775"/>
            <a:chOff x="4406730" y="3244334"/>
            <a:chExt cx="647521" cy="584775"/>
          </a:xfrm>
        </p:grpSpPr>
        <p:sp>
          <p:nvSpPr>
            <p:cNvPr id="101" name="Rectangle 100"/>
            <p:cNvSpPr/>
            <p:nvPr/>
          </p:nvSpPr>
          <p:spPr>
            <a:xfrm>
              <a:off x="4406730" y="3244334"/>
              <a:ext cx="444352" cy="584775"/>
            </a:xfrm>
            <a:prstGeom prst="rect">
              <a:avLst/>
            </a:prstGeom>
          </p:spPr>
          <p:txBody>
            <a:bodyPr wrap="none">
              <a:spAutoFit/>
            </a:bodyPr>
            <a:lstStyle/>
            <a:p>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a:t>
              </a:r>
              <a:endParaRPr lang="en-US" sz="3200" dirty="0"/>
            </a:p>
          </p:txBody>
        </p:sp>
        <p:sp>
          <p:nvSpPr>
            <p:cNvPr id="102" name="Rectangle 101"/>
            <p:cNvSpPr/>
            <p:nvPr/>
          </p:nvSpPr>
          <p:spPr>
            <a:xfrm>
              <a:off x="4600281" y="3429000"/>
              <a:ext cx="453970" cy="369332"/>
            </a:xfrm>
            <a:prstGeom prst="rect">
              <a:avLst/>
            </a:prstGeom>
          </p:spPr>
          <p:txBody>
            <a:bodyPr wrap="none">
              <a:spAutoFit/>
            </a:bodyPr>
            <a:lstStyle/>
            <a:p>
              <a:r>
                <a:rPr lang="en-US" b="1" dirty="0" smtClean="0">
                  <a:solidFill>
                    <a:srgbClr val="FF0000"/>
                  </a:solidFill>
                  <a:latin typeface="Palatino Linotype" pitchFamily="18" charset="0"/>
                </a:rPr>
                <a:t>T2</a:t>
              </a:r>
              <a:endParaRPr lang="en-US" b="1" dirty="0">
                <a:solidFill>
                  <a:srgbClr val="FF0000"/>
                </a:solidFill>
              </a:endParaRPr>
            </a:p>
          </p:txBody>
        </p:sp>
      </p:grpSp>
      <p:sp>
        <p:nvSpPr>
          <p:cNvPr id="63" name="Title 1"/>
          <p:cNvSpPr>
            <a:spLocks noGrp="1"/>
          </p:cNvSpPr>
          <p:nvPr>
            <p:ph type="title"/>
          </p:nvPr>
        </p:nvSpPr>
        <p:spPr>
          <a:xfrm>
            <a:off x="0" y="203548"/>
            <a:ext cx="9144000" cy="685800"/>
          </a:xfrm>
        </p:spPr>
        <p:txBody>
          <a:bodyPr>
            <a:noAutofit/>
          </a:bodyPr>
          <a:lstStyle/>
          <a:p>
            <a:r>
              <a:rPr lang="en-US" sz="3200" b="1" dirty="0" smtClean="0">
                <a:solidFill>
                  <a:srgbClr val="0070C0"/>
                </a:solidFill>
              </a:rPr>
              <a:t>What Happens with Independent Oscillators?</a:t>
            </a:r>
            <a:endParaRPr lang="en-US" sz="3200" b="1" dirty="0">
              <a:solidFill>
                <a:srgbClr val="0070C0"/>
              </a:solidFill>
            </a:endParaRPr>
          </a:p>
        </p:txBody>
      </p:sp>
    </p:spTree>
    <p:custDataLst>
      <p:tags r:id="rId1"/>
    </p:custDataLst>
    <p:extLst>
      <p:ext uri="{BB962C8B-B14F-4D97-AF65-F5344CB8AC3E}">
        <p14:creationId xmlns:p14="http://schemas.microsoft.com/office/powerpoint/2010/main" val="309030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3" name="Group 72"/>
          <p:cNvGrpSpPr/>
          <p:nvPr/>
        </p:nvGrpSpPr>
        <p:grpSpPr>
          <a:xfrm>
            <a:off x="1981200" y="4038600"/>
            <a:ext cx="278818" cy="2438400"/>
            <a:chOff x="2667000" y="4572000"/>
            <a:chExt cx="182880" cy="1143000"/>
          </a:xfrm>
        </p:grpSpPr>
        <p:cxnSp>
          <p:nvCxnSpPr>
            <p:cNvPr id="74" name="Straight Connector 73"/>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5143095" y="571076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8" name="Group 77"/>
          <p:cNvGrpSpPr/>
          <p:nvPr/>
        </p:nvGrpSpPr>
        <p:grpSpPr>
          <a:xfrm>
            <a:off x="7340489" y="4038599"/>
            <a:ext cx="279511" cy="2443113"/>
            <a:chOff x="3322320" y="4572000"/>
            <a:chExt cx="182880" cy="1143000"/>
          </a:xfrm>
        </p:grpSpPr>
        <p:cxnSp>
          <p:nvCxnSpPr>
            <p:cNvPr id="79" name="Straight Connector 78"/>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2237237" y="571720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83" name="Rectangle 82"/>
          <p:cNvSpPr/>
          <p:nvPr/>
        </p:nvSpPr>
        <p:spPr>
          <a:xfrm>
            <a:off x="2237237" y="4244106"/>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84" name="Rectangle 83"/>
          <p:cNvSpPr/>
          <p:nvPr/>
        </p:nvSpPr>
        <p:spPr>
          <a:xfrm>
            <a:off x="5095176" y="425667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94" name="Group 93"/>
          <p:cNvGrpSpPr/>
          <p:nvPr/>
        </p:nvGrpSpPr>
        <p:grpSpPr>
          <a:xfrm>
            <a:off x="2794808" y="4248820"/>
            <a:ext cx="1853392" cy="584775"/>
            <a:chOff x="7467600" y="2367897"/>
            <a:chExt cx="1853392" cy="584775"/>
          </a:xfrm>
        </p:grpSpPr>
        <p:sp>
          <p:nvSpPr>
            <p:cNvPr id="91" name="Rectangle 90"/>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92" name="Rectangle 91"/>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93" name="Rectangle 92"/>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58" name="Group 57"/>
          <p:cNvGrpSpPr/>
          <p:nvPr/>
        </p:nvGrpSpPr>
        <p:grpSpPr>
          <a:xfrm>
            <a:off x="5614208" y="4256989"/>
            <a:ext cx="1853392" cy="584775"/>
            <a:chOff x="7467600" y="2367897"/>
            <a:chExt cx="1853392" cy="584775"/>
          </a:xfrm>
        </p:grpSpPr>
        <p:sp>
          <p:nvSpPr>
            <p:cNvPr id="59" name="Rectangle 58"/>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60" name="Rectangle 59"/>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sp>
          <p:nvSpPr>
            <p:cNvPr id="61" name="Rectangle 60"/>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62" name="Group 61"/>
          <p:cNvGrpSpPr/>
          <p:nvPr/>
        </p:nvGrpSpPr>
        <p:grpSpPr>
          <a:xfrm>
            <a:off x="1557931" y="1253452"/>
            <a:ext cx="647521" cy="584775"/>
            <a:chOff x="4406730" y="3244334"/>
            <a:chExt cx="647521" cy="584775"/>
          </a:xfrm>
        </p:grpSpPr>
        <p:sp>
          <p:nvSpPr>
            <p:cNvPr id="87" name="Rectangle 86"/>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8" name="Rectangle 87"/>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89" name="Group 88"/>
          <p:cNvGrpSpPr/>
          <p:nvPr/>
        </p:nvGrpSpPr>
        <p:grpSpPr>
          <a:xfrm>
            <a:off x="1600200" y="2996625"/>
            <a:ext cx="658743" cy="584775"/>
            <a:chOff x="4406730" y="3244334"/>
            <a:chExt cx="658743" cy="584775"/>
          </a:xfrm>
        </p:grpSpPr>
        <p:sp>
          <p:nvSpPr>
            <p:cNvPr id="90" name="Rectangle 89"/>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99" name="Rectangle 98"/>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100" name="Group 99"/>
          <p:cNvGrpSpPr/>
          <p:nvPr/>
        </p:nvGrpSpPr>
        <p:grpSpPr>
          <a:xfrm>
            <a:off x="5181600" y="1253452"/>
            <a:ext cx="647521" cy="584775"/>
            <a:chOff x="4406730" y="3244334"/>
            <a:chExt cx="647521" cy="584775"/>
          </a:xfrm>
        </p:grpSpPr>
        <p:sp>
          <p:nvSpPr>
            <p:cNvPr id="101" name="Rectangle 100"/>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102" name="Rectangle 101"/>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sp>
        <p:nvSpPr>
          <p:cNvPr id="63" name="Title 1"/>
          <p:cNvSpPr>
            <a:spLocks noGrp="1"/>
          </p:cNvSpPr>
          <p:nvPr>
            <p:ph type="title"/>
          </p:nvPr>
        </p:nvSpPr>
        <p:spPr>
          <a:xfrm>
            <a:off x="0" y="203548"/>
            <a:ext cx="9144000" cy="685800"/>
          </a:xfrm>
        </p:spPr>
        <p:txBody>
          <a:bodyPr>
            <a:noAutofit/>
          </a:bodyPr>
          <a:lstStyle/>
          <a:p>
            <a:r>
              <a:rPr lang="en-US" sz="3200" b="1" dirty="0" smtClean="0">
                <a:solidFill>
                  <a:srgbClr val="0070C0"/>
                </a:solidFill>
              </a:rPr>
              <a:t>What Happens with Independent Oscillators?</a:t>
            </a:r>
            <a:endParaRPr lang="en-US" sz="3200" b="1" dirty="0">
              <a:solidFill>
                <a:srgbClr val="0070C0"/>
              </a:solidFill>
            </a:endParaRPr>
          </a:p>
        </p:txBody>
      </p:sp>
    </p:spTree>
    <p:extLst>
      <p:ext uri="{BB962C8B-B14F-4D97-AF65-F5344CB8AC3E}">
        <p14:creationId xmlns:p14="http://schemas.microsoft.com/office/powerpoint/2010/main" val="277252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solidFill>
                  <a:srgbClr val="FF0000"/>
                </a:solidFill>
                <a:latin typeface="Palatino Linotype" pitchFamily="18" charset="0"/>
              </a:rPr>
              <a:t>h</a:t>
            </a:r>
            <a:r>
              <a:rPr lang="en-US" sz="3200" b="1" baseline="-25000" dirty="0" smtClean="0">
                <a:solidFill>
                  <a:srgbClr val="FF0000"/>
                </a:solidFill>
                <a:latin typeface="Palatino Linotype" pitchFamily="18" charset="0"/>
              </a:rPr>
              <a:t>2</a:t>
            </a:r>
            <a:r>
              <a:rPr lang="en-US" sz="3200" b="1" baseline="-25000" dirty="0">
                <a:solidFill>
                  <a:srgbClr val="FF0000"/>
                </a:solidFill>
                <a:latin typeface="Palatino Linotype" pitchFamily="18" charset="0"/>
              </a:rPr>
              <a:t>1</a:t>
            </a:r>
            <a:endParaRPr lang="en-US" sz="3200" dirty="0">
              <a:solidFill>
                <a:srgbClr val="FF0000"/>
              </a:solidFill>
            </a:endParaRPr>
          </a:p>
        </p:txBody>
      </p:sp>
      <p:cxnSp>
        <p:nvCxnSpPr>
          <p:cNvPr id="70" name="Straight Arrow Connector 69"/>
          <p:cNvCxnSpPr>
            <a:stCxn id="55" idx="2"/>
          </p:cNvCxnSpPr>
          <p:nvPr/>
        </p:nvCxnSpPr>
        <p:spPr>
          <a:xfrm flipH="1">
            <a:off x="6134420" y="1738818"/>
            <a:ext cx="1" cy="13256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solidFill>
                  <a:srgbClr val="FF0000"/>
                </a:solidFill>
                <a:latin typeface="Palatino Linotype" pitchFamily="18" charset="0"/>
              </a:rPr>
              <a:t>h</a:t>
            </a:r>
            <a:r>
              <a:rPr lang="en-US" sz="3200" b="1" baseline="-25000" dirty="0" smtClean="0">
                <a:solidFill>
                  <a:srgbClr val="FF0000"/>
                </a:solidFill>
                <a:latin typeface="Palatino Linotype" pitchFamily="18" charset="0"/>
              </a:rPr>
              <a:t>22</a:t>
            </a:r>
            <a:endParaRPr lang="en-US" sz="3200" dirty="0">
              <a:solidFill>
                <a:srgbClr val="FF0000"/>
              </a:solidFill>
            </a:endParaRPr>
          </a:p>
        </p:txBody>
      </p:sp>
      <p:grpSp>
        <p:nvGrpSpPr>
          <p:cNvPr id="73" name="Group 72"/>
          <p:cNvGrpSpPr/>
          <p:nvPr/>
        </p:nvGrpSpPr>
        <p:grpSpPr>
          <a:xfrm>
            <a:off x="1981200" y="4038600"/>
            <a:ext cx="278818" cy="2438400"/>
            <a:chOff x="2667000" y="4572000"/>
            <a:chExt cx="182880" cy="1143000"/>
          </a:xfrm>
        </p:grpSpPr>
        <p:cxnSp>
          <p:nvCxnSpPr>
            <p:cNvPr id="74" name="Straight Connector 73"/>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5143095" y="571076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8" name="Group 77"/>
          <p:cNvGrpSpPr/>
          <p:nvPr/>
        </p:nvGrpSpPr>
        <p:grpSpPr>
          <a:xfrm>
            <a:off x="7340489" y="4038599"/>
            <a:ext cx="279511" cy="2443113"/>
            <a:chOff x="3322320" y="4572000"/>
            <a:chExt cx="182880" cy="1143000"/>
          </a:xfrm>
        </p:grpSpPr>
        <p:cxnSp>
          <p:nvCxnSpPr>
            <p:cNvPr id="79" name="Straight Connector 78"/>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2237237" y="571720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83" name="Rectangle 82"/>
          <p:cNvSpPr/>
          <p:nvPr/>
        </p:nvSpPr>
        <p:spPr>
          <a:xfrm>
            <a:off x="2237237" y="4244106"/>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84" name="Rectangle 83"/>
          <p:cNvSpPr/>
          <p:nvPr/>
        </p:nvSpPr>
        <p:spPr>
          <a:xfrm>
            <a:off x="5095176" y="425667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94" name="Group 93"/>
          <p:cNvGrpSpPr/>
          <p:nvPr/>
        </p:nvGrpSpPr>
        <p:grpSpPr>
          <a:xfrm>
            <a:off x="2794808" y="4248820"/>
            <a:ext cx="1853392" cy="584775"/>
            <a:chOff x="7467600" y="2367897"/>
            <a:chExt cx="1853392" cy="584775"/>
          </a:xfrm>
        </p:grpSpPr>
        <p:sp>
          <p:nvSpPr>
            <p:cNvPr id="91" name="Rectangle 90"/>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92" name="Rectangle 91"/>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93" name="Rectangle 92"/>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58" name="Group 57"/>
          <p:cNvGrpSpPr/>
          <p:nvPr/>
        </p:nvGrpSpPr>
        <p:grpSpPr>
          <a:xfrm>
            <a:off x="5614208" y="4256989"/>
            <a:ext cx="1853392" cy="584775"/>
            <a:chOff x="7467600" y="2367897"/>
            <a:chExt cx="1853392" cy="584775"/>
          </a:xfrm>
        </p:grpSpPr>
        <p:sp>
          <p:nvSpPr>
            <p:cNvPr id="59" name="Rectangle 58"/>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60" name="Rectangle 59"/>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sp>
          <p:nvSpPr>
            <p:cNvPr id="61" name="Rectangle 60"/>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62" name="Group 61"/>
          <p:cNvGrpSpPr/>
          <p:nvPr/>
        </p:nvGrpSpPr>
        <p:grpSpPr>
          <a:xfrm>
            <a:off x="1557931" y="1253452"/>
            <a:ext cx="647521" cy="584775"/>
            <a:chOff x="4406730" y="3244334"/>
            <a:chExt cx="647521" cy="584775"/>
          </a:xfrm>
        </p:grpSpPr>
        <p:sp>
          <p:nvSpPr>
            <p:cNvPr id="87" name="Rectangle 86"/>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8" name="Rectangle 87"/>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89" name="Group 88"/>
          <p:cNvGrpSpPr/>
          <p:nvPr/>
        </p:nvGrpSpPr>
        <p:grpSpPr>
          <a:xfrm>
            <a:off x="1600200" y="2996625"/>
            <a:ext cx="658743" cy="584775"/>
            <a:chOff x="4406730" y="3244334"/>
            <a:chExt cx="658743" cy="584775"/>
          </a:xfrm>
        </p:grpSpPr>
        <p:sp>
          <p:nvSpPr>
            <p:cNvPr id="90" name="Rectangle 89"/>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99" name="Rectangle 98"/>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100" name="Group 99"/>
          <p:cNvGrpSpPr/>
          <p:nvPr/>
        </p:nvGrpSpPr>
        <p:grpSpPr>
          <a:xfrm>
            <a:off x="5181600" y="1253452"/>
            <a:ext cx="647521" cy="584775"/>
            <a:chOff x="4406730" y="3244334"/>
            <a:chExt cx="647521" cy="584775"/>
          </a:xfrm>
        </p:grpSpPr>
        <p:sp>
          <p:nvSpPr>
            <p:cNvPr id="101" name="Rectangle 100"/>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102" name="Rectangle 101"/>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63" name="Group 62"/>
          <p:cNvGrpSpPr/>
          <p:nvPr/>
        </p:nvGrpSpPr>
        <p:grpSpPr>
          <a:xfrm>
            <a:off x="5181600" y="2920425"/>
            <a:ext cx="658743" cy="584775"/>
            <a:chOff x="4406730" y="3244334"/>
            <a:chExt cx="658743" cy="584775"/>
          </a:xfrm>
        </p:grpSpPr>
        <p:sp>
          <p:nvSpPr>
            <p:cNvPr id="72" name="Rectangle 71"/>
            <p:cNvSpPr/>
            <p:nvPr/>
          </p:nvSpPr>
          <p:spPr>
            <a:xfrm>
              <a:off x="4406730" y="3244334"/>
              <a:ext cx="444352" cy="584775"/>
            </a:xfrm>
            <a:prstGeom prst="rect">
              <a:avLst/>
            </a:prstGeom>
          </p:spPr>
          <p:txBody>
            <a:bodyPr wrap="none">
              <a:spAutoFit/>
            </a:bodyPr>
            <a:lstStyle/>
            <a:p>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a:t>
              </a:r>
              <a:endParaRPr lang="en-US" sz="3200" dirty="0">
                <a:solidFill>
                  <a:srgbClr val="FF0000"/>
                </a:solidFill>
              </a:endParaRPr>
            </a:p>
          </p:txBody>
        </p:sp>
        <p:sp>
          <p:nvSpPr>
            <p:cNvPr id="85" name="Rectangle 84"/>
            <p:cNvSpPr/>
            <p:nvPr/>
          </p:nvSpPr>
          <p:spPr>
            <a:xfrm>
              <a:off x="4600281" y="3429000"/>
              <a:ext cx="465192" cy="369332"/>
            </a:xfrm>
            <a:prstGeom prst="rect">
              <a:avLst/>
            </a:prstGeom>
          </p:spPr>
          <p:txBody>
            <a:bodyPr wrap="none">
              <a:spAutoFit/>
            </a:bodyPr>
            <a:lstStyle/>
            <a:p>
              <a:r>
                <a:rPr lang="en-US" b="1" dirty="0">
                  <a:solidFill>
                    <a:srgbClr val="FF0000"/>
                  </a:solidFill>
                  <a:latin typeface="Palatino Linotype" pitchFamily="18" charset="0"/>
                </a:rPr>
                <a:t>R</a:t>
              </a:r>
              <a:r>
                <a:rPr lang="en-US" b="1" dirty="0" smtClean="0">
                  <a:solidFill>
                    <a:srgbClr val="FF0000"/>
                  </a:solidFill>
                  <a:latin typeface="Palatino Linotype" pitchFamily="18" charset="0"/>
                </a:rPr>
                <a:t>2</a:t>
              </a:r>
              <a:endParaRPr lang="en-US" b="1" dirty="0">
                <a:solidFill>
                  <a:srgbClr val="FF0000"/>
                </a:solidFill>
              </a:endParaRPr>
            </a:p>
          </p:txBody>
        </p:sp>
      </p:grpSp>
      <p:grpSp>
        <p:nvGrpSpPr>
          <p:cNvPr id="86" name="Group 85"/>
          <p:cNvGrpSpPr/>
          <p:nvPr/>
        </p:nvGrpSpPr>
        <p:grpSpPr>
          <a:xfrm>
            <a:off x="2794808" y="5710760"/>
            <a:ext cx="1853392" cy="584775"/>
            <a:chOff x="7467600" y="2367897"/>
            <a:chExt cx="1853392" cy="584775"/>
          </a:xfrm>
        </p:grpSpPr>
        <p:sp>
          <p:nvSpPr>
            <p:cNvPr id="95" name="Rectangle 94"/>
            <p:cNvSpPr/>
            <p:nvPr/>
          </p:nvSpPr>
          <p:spPr>
            <a:xfrm>
              <a:off x="7467600" y="2367897"/>
              <a:ext cx="1853392" cy="584775"/>
            </a:xfrm>
            <a:prstGeom prst="rect">
              <a:avLst/>
            </a:prstGeom>
          </p:spPr>
          <p:txBody>
            <a:bodyPr wrap="none">
              <a:spAutoFit/>
            </a:bodyPr>
            <a:lstStyle/>
            <a:p>
              <a:r>
                <a:rPr lang="en-US" sz="3200" b="1" dirty="0" err="1">
                  <a:solidFill>
                    <a:srgbClr val="FF0000"/>
                  </a:solidFill>
                  <a:latin typeface="Palatino Linotype" pitchFamily="18" charset="0"/>
                </a:rPr>
                <a:t>e</a:t>
              </a:r>
              <a:r>
                <a:rPr lang="en-US" sz="3200" b="1" baseline="30000" dirty="0" err="1">
                  <a:solidFill>
                    <a:srgbClr val="FF0000"/>
                  </a:solidFill>
                  <a:latin typeface="Palatino Linotype" pitchFamily="18" charset="0"/>
                </a:rPr>
                <a:t>j</a:t>
              </a:r>
              <a:r>
                <a:rPr lang="en-US" sz="3200" b="1" baseline="30000" dirty="0">
                  <a:solidFill>
                    <a:srgbClr val="FF0000"/>
                  </a:solidFill>
                  <a:latin typeface="Palatino Linotype" pitchFamily="18" charset="0"/>
                </a:rPr>
                <a:t>(</a:t>
              </a:r>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 </a:t>
              </a:r>
              <a:r>
                <a:rPr lang="el-GR" sz="3200" b="1" baseline="30000" dirty="0">
                  <a:solidFill>
                    <a:srgbClr val="FF0000"/>
                  </a:solidFill>
                  <a:latin typeface="Calibri"/>
                  <a:cs typeface="Calibri"/>
                </a:rPr>
                <a:t> ω</a:t>
              </a:r>
              <a:r>
                <a:rPr lang="en-US" sz="3200" b="1" baseline="30000" dirty="0">
                  <a:solidFill>
                    <a:srgbClr val="FF0000"/>
                  </a:solidFill>
                  <a:latin typeface="Calibri"/>
                  <a:cs typeface="Calibri"/>
                </a:rPr>
                <a:t> </a:t>
              </a:r>
              <a:r>
                <a:rPr lang="en-US" sz="3200" b="1" dirty="0">
                  <a:solidFill>
                    <a:srgbClr val="FF0000"/>
                  </a:solidFill>
                  <a:latin typeface="Calibri"/>
                  <a:cs typeface="Calibri"/>
                </a:rPr>
                <a:t>  </a:t>
              </a:r>
              <a:r>
                <a:rPr lang="en-US" sz="3200" b="1" baseline="30000" dirty="0">
                  <a:solidFill>
                    <a:srgbClr val="FF0000"/>
                  </a:solidFill>
                  <a:latin typeface="Calibri"/>
                  <a:cs typeface="Calibri"/>
                </a:rPr>
                <a:t>)t</a:t>
              </a:r>
              <a:endParaRPr lang="en-US" sz="3200" baseline="30000" dirty="0">
                <a:solidFill>
                  <a:srgbClr val="FF0000"/>
                </a:solidFill>
              </a:endParaRPr>
            </a:p>
          </p:txBody>
        </p:sp>
        <p:sp>
          <p:nvSpPr>
            <p:cNvPr id="96" name="Rectangle 95"/>
            <p:cNvSpPr/>
            <p:nvPr/>
          </p:nvSpPr>
          <p:spPr>
            <a:xfrm>
              <a:off x="8062991" y="2531252"/>
              <a:ext cx="453970" cy="369332"/>
            </a:xfrm>
            <a:prstGeom prst="rect">
              <a:avLst/>
            </a:prstGeom>
          </p:spPr>
          <p:txBody>
            <a:bodyPr wrap="none">
              <a:spAutoFit/>
            </a:bodyPr>
            <a:lstStyle/>
            <a:p>
              <a:r>
                <a:rPr lang="en-US" b="1" dirty="0" smtClean="0">
                  <a:solidFill>
                    <a:srgbClr val="FF0000"/>
                  </a:solidFill>
                  <a:latin typeface="Palatino Linotype" pitchFamily="18" charset="0"/>
                </a:rPr>
                <a:t>T1</a:t>
              </a:r>
              <a:endParaRPr lang="en-US" b="1" dirty="0">
                <a:solidFill>
                  <a:srgbClr val="FF0000"/>
                </a:solidFill>
              </a:endParaRPr>
            </a:p>
          </p:txBody>
        </p:sp>
        <p:sp>
          <p:nvSpPr>
            <p:cNvPr id="97" name="Rectangle 96"/>
            <p:cNvSpPr/>
            <p:nvPr/>
          </p:nvSpPr>
          <p:spPr>
            <a:xfrm>
              <a:off x="8688235" y="2525595"/>
              <a:ext cx="465192" cy="369332"/>
            </a:xfrm>
            <a:prstGeom prst="rect">
              <a:avLst/>
            </a:prstGeom>
          </p:spPr>
          <p:txBody>
            <a:bodyPr wrap="none">
              <a:spAutoFit/>
            </a:bodyPr>
            <a:lstStyle/>
            <a:p>
              <a:r>
                <a:rPr lang="en-US" b="1" dirty="0" smtClean="0">
                  <a:solidFill>
                    <a:srgbClr val="FF0000"/>
                  </a:solidFill>
                  <a:latin typeface="Palatino Linotype" pitchFamily="18" charset="0"/>
                </a:rPr>
                <a:t>R2</a:t>
              </a:r>
              <a:endParaRPr lang="en-US" b="1" dirty="0">
                <a:solidFill>
                  <a:srgbClr val="FF0000"/>
                </a:solidFill>
              </a:endParaRPr>
            </a:p>
          </p:txBody>
        </p:sp>
      </p:grpSp>
      <p:grpSp>
        <p:nvGrpSpPr>
          <p:cNvPr id="98" name="Group 97"/>
          <p:cNvGrpSpPr/>
          <p:nvPr/>
        </p:nvGrpSpPr>
        <p:grpSpPr>
          <a:xfrm>
            <a:off x="5680981" y="5715000"/>
            <a:ext cx="1853392" cy="584775"/>
            <a:chOff x="7467600" y="2367897"/>
            <a:chExt cx="1853392" cy="584775"/>
          </a:xfrm>
        </p:grpSpPr>
        <p:sp>
          <p:nvSpPr>
            <p:cNvPr id="103" name="Rectangle 102"/>
            <p:cNvSpPr/>
            <p:nvPr/>
          </p:nvSpPr>
          <p:spPr>
            <a:xfrm>
              <a:off x="7467600" y="2367897"/>
              <a:ext cx="1853392" cy="584775"/>
            </a:xfrm>
            <a:prstGeom prst="rect">
              <a:avLst/>
            </a:prstGeom>
          </p:spPr>
          <p:txBody>
            <a:bodyPr wrap="none">
              <a:spAutoFit/>
            </a:bodyPr>
            <a:lstStyle/>
            <a:p>
              <a:r>
                <a:rPr lang="en-US" sz="3200" b="1" dirty="0" err="1">
                  <a:solidFill>
                    <a:srgbClr val="FF0000"/>
                  </a:solidFill>
                  <a:latin typeface="Palatino Linotype" pitchFamily="18" charset="0"/>
                </a:rPr>
                <a:t>e</a:t>
              </a:r>
              <a:r>
                <a:rPr lang="en-US" sz="3200" b="1" baseline="30000" dirty="0" err="1">
                  <a:solidFill>
                    <a:srgbClr val="FF0000"/>
                  </a:solidFill>
                  <a:latin typeface="Palatino Linotype" pitchFamily="18" charset="0"/>
                </a:rPr>
                <a:t>j</a:t>
              </a:r>
              <a:r>
                <a:rPr lang="en-US" sz="3200" b="1" baseline="30000" dirty="0">
                  <a:solidFill>
                    <a:srgbClr val="FF0000"/>
                  </a:solidFill>
                  <a:latin typeface="Palatino Linotype" pitchFamily="18" charset="0"/>
                </a:rPr>
                <a:t>(</a:t>
              </a:r>
              <a:r>
                <a:rPr lang="el-GR" sz="3200" b="1" baseline="30000" dirty="0">
                  <a:solidFill>
                    <a:srgbClr val="FF0000"/>
                  </a:solidFill>
                  <a:latin typeface="Calibri"/>
                  <a:cs typeface="Calibri"/>
                </a:rPr>
                <a:t>ω</a:t>
              </a:r>
              <a:r>
                <a:rPr lang="en-US" sz="3200" b="1" baseline="30000" dirty="0">
                  <a:solidFill>
                    <a:srgbClr val="FF0000"/>
                  </a:solidFill>
                  <a:latin typeface="Calibri"/>
                  <a:cs typeface="Calibri"/>
                </a:rPr>
                <a:t>    - </a:t>
              </a:r>
              <a:r>
                <a:rPr lang="el-GR" sz="3200" b="1" baseline="30000" dirty="0">
                  <a:solidFill>
                    <a:srgbClr val="FF0000"/>
                  </a:solidFill>
                  <a:latin typeface="Calibri"/>
                  <a:cs typeface="Calibri"/>
                </a:rPr>
                <a:t> ω</a:t>
              </a:r>
              <a:r>
                <a:rPr lang="en-US" sz="3200" b="1" baseline="30000" dirty="0">
                  <a:solidFill>
                    <a:srgbClr val="FF0000"/>
                  </a:solidFill>
                  <a:latin typeface="Calibri"/>
                  <a:cs typeface="Calibri"/>
                </a:rPr>
                <a:t> </a:t>
              </a:r>
              <a:r>
                <a:rPr lang="en-US" sz="3200" b="1" dirty="0">
                  <a:solidFill>
                    <a:srgbClr val="FF0000"/>
                  </a:solidFill>
                  <a:latin typeface="Calibri"/>
                  <a:cs typeface="Calibri"/>
                </a:rPr>
                <a:t>  </a:t>
              </a:r>
              <a:r>
                <a:rPr lang="en-US" sz="3200" b="1" baseline="30000" dirty="0">
                  <a:solidFill>
                    <a:srgbClr val="FF0000"/>
                  </a:solidFill>
                  <a:latin typeface="Calibri"/>
                  <a:cs typeface="Calibri"/>
                </a:rPr>
                <a:t>)t</a:t>
              </a:r>
              <a:endParaRPr lang="en-US" sz="3200" baseline="30000" dirty="0">
                <a:solidFill>
                  <a:srgbClr val="FF0000"/>
                </a:solidFill>
              </a:endParaRPr>
            </a:p>
          </p:txBody>
        </p:sp>
        <p:sp>
          <p:nvSpPr>
            <p:cNvPr id="104" name="Rectangle 103"/>
            <p:cNvSpPr/>
            <p:nvPr/>
          </p:nvSpPr>
          <p:spPr>
            <a:xfrm>
              <a:off x="8062991" y="2531252"/>
              <a:ext cx="453970" cy="369332"/>
            </a:xfrm>
            <a:prstGeom prst="rect">
              <a:avLst/>
            </a:prstGeom>
          </p:spPr>
          <p:txBody>
            <a:bodyPr wrap="none">
              <a:spAutoFit/>
            </a:bodyPr>
            <a:lstStyle/>
            <a:p>
              <a:r>
                <a:rPr lang="en-US" b="1" dirty="0" smtClean="0">
                  <a:solidFill>
                    <a:srgbClr val="FF0000"/>
                  </a:solidFill>
                  <a:latin typeface="Palatino Linotype" pitchFamily="18" charset="0"/>
                </a:rPr>
                <a:t>T2</a:t>
              </a:r>
              <a:endParaRPr lang="en-US" b="1" dirty="0">
                <a:solidFill>
                  <a:srgbClr val="FF0000"/>
                </a:solidFill>
              </a:endParaRPr>
            </a:p>
          </p:txBody>
        </p:sp>
        <p:sp>
          <p:nvSpPr>
            <p:cNvPr id="105" name="Rectangle 104"/>
            <p:cNvSpPr/>
            <p:nvPr/>
          </p:nvSpPr>
          <p:spPr>
            <a:xfrm>
              <a:off x="8688235" y="2525595"/>
              <a:ext cx="465192" cy="369332"/>
            </a:xfrm>
            <a:prstGeom prst="rect">
              <a:avLst/>
            </a:prstGeom>
          </p:spPr>
          <p:txBody>
            <a:bodyPr wrap="none">
              <a:spAutoFit/>
            </a:bodyPr>
            <a:lstStyle/>
            <a:p>
              <a:r>
                <a:rPr lang="en-US" b="1" dirty="0" smtClean="0">
                  <a:solidFill>
                    <a:srgbClr val="FF0000"/>
                  </a:solidFill>
                  <a:latin typeface="Palatino Linotype" pitchFamily="18" charset="0"/>
                </a:rPr>
                <a:t>R2</a:t>
              </a:r>
              <a:endParaRPr lang="en-US" b="1" dirty="0">
                <a:solidFill>
                  <a:srgbClr val="FF0000"/>
                </a:solidFill>
              </a:endParaRPr>
            </a:p>
          </p:txBody>
        </p:sp>
      </p:grpSp>
      <p:sp>
        <p:nvSpPr>
          <p:cNvPr id="106" name="Title 1"/>
          <p:cNvSpPr>
            <a:spLocks noGrp="1"/>
          </p:cNvSpPr>
          <p:nvPr>
            <p:ph type="title"/>
          </p:nvPr>
        </p:nvSpPr>
        <p:spPr>
          <a:xfrm>
            <a:off x="0" y="203548"/>
            <a:ext cx="9144000" cy="685800"/>
          </a:xfrm>
        </p:spPr>
        <p:txBody>
          <a:bodyPr>
            <a:noAutofit/>
          </a:bodyPr>
          <a:lstStyle/>
          <a:p>
            <a:r>
              <a:rPr lang="en-US" sz="3200" b="1" dirty="0" smtClean="0">
                <a:solidFill>
                  <a:srgbClr val="0070C0"/>
                </a:solidFill>
              </a:rPr>
              <a:t>What Happens with Independent Oscillators?</a:t>
            </a:r>
            <a:endParaRPr lang="en-US" sz="3200" b="1" dirty="0">
              <a:solidFill>
                <a:srgbClr val="0070C0"/>
              </a:solidFill>
            </a:endParaRPr>
          </a:p>
        </p:txBody>
      </p:sp>
    </p:spTree>
    <p:extLst>
      <p:ext uri="{BB962C8B-B14F-4D97-AF65-F5344CB8AC3E}">
        <p14:creationId xmlns:p14="http://schemas.microsoft.com/office/powerpoint/2010/main" val="901374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3" name="Group 72"/>
          <p:cNvGrpSpPr/>
          <p:nvPr/>
        </p:nvGrpSpPr>
        <p:grpSpPr>
          <a:xfrm>
            <a:off x="1981200" y="4038600"/>
            <a:ext cx="278818" cy="2438400"/>
            <a:chOff x="2667000" y="4572000"/>
            <a:chExt cx="182880" cy="1143000"/>
          </a:xfrm>
        </p:grpSpPr>
        <p:cxnSp>
          <p:nvCxnSpPr>
            <p:cNvPr id="74" name="Straight Connector 73"/>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77" name="Rectangle 76"/>
          <p:cNvSpPr/>
          <p:nvPr/>
        </p:nvSpPr>
        <p:spPr>
          <a:xfrm>
            <a:off x="5143095" y="571076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78" name="Group 77"/>
          <p:cNvGrpSpPr/>
          <p:nvPr/>
        </p:nvGrpSpPr>
        <p:grpSpPr>
          <a:xfrm>
            <a:off x="7340489" y="4038599"/>
            <a:ext cx="279511" cy="2443113"/>
            <a:chOff x="3322320" y="4572000"/>
            <a:chExt cx="182880" cy="1143000"/>
          </a:xfrm>
        </p:grpSpPr>
        <p:cxnSp>
          <p:nvCxnSpPr>
            <p:cNvPr id="79" name="Straight Connector 78"/>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2237237" y="5717201"/>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sp>
        <p:nvSpPr>
          <p:cNvPr id="83" name="Rectangle 82"/>
          <p:cNvSpPr/>
          <p:nvPr/>
        </p:nvSpPr>
        <p:spPr>
          <a:xfrm>
            <a:off x="2237237" y="4244106"/>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baseline="30000" dirty="0"/>
          </a:p>
        </p:txBody>
      </p:sp>
      <p:sp>
        <p:nvSpPr>
          <p:cNvPr id="84" name="Rectangle 83"/>
          <p:cNvSpPr/>
          <p:nvPr/>
        </p:nvSpPr>
        <p:spPr>
          <a:xfrm>
            <a:off x="5095176" y="425667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a:latin typeface="Palatino Linotype" pitchFamily="18" charset="0"/>
              </a:rPr>
              <a:t>1</a:t>
            </a:r>
            <a:r>
              <a:rPr lang="en-US" sz="3200" b="1" baseline="-25000" dirty="0" smtClean="0">
                <a:latin typeface="Palatino Linotype" pitchFamily="18" charset="0"/>
              </a:rPr>
              <a:t>2</a:t>
            </a:r>
            <a:endParaRPr lang="en-US" sz="3200" dirty="0"/>
          </a:p>
        </p:txBody>
      </p:sp>
      <p:grpSp>
        <p:nvGrpSpPr>
          <p:cNvPr id="94" name="Group 93"/>
          <p:cNvGrpSpPr/>
          <p:nvPr/>
        </p:nvGrpSpPr>
        <p:grpSpPr>
          <a:xfrm>
            <a:off x="2794808" y="4248820"/>
            <a:ext cx="1853392" cy="584775"/>
            <a:chOff x="7467600" y="2367897"/>
            <a:chExt cx="1853392" cy="584775"/>
          </a:xfrm>
        </p:grpSpPr>
        <p:sp>
          <p:nvSpPr>
            <p:cNvPr id="91" name="Rectangle 90"/>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92" name="Rectangle 91"/>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93" name="Rectangle 92"/>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58" name="Group 57"/>
          <p:cNvGrpSpPr/>
          <p:nvPr/>
        </p:nvGrpSpPr>
        <p:grpSpPr>
          <a:xfrm>
            <a:off x="5614208" y="4256989"/>
            <a:ext cx="1853392" cy="584775"/>
            <a:chOff x="7467600" y="2367897"/>
            <a:chExt cx="1853392" cy="584775"/>
          </a:xfrm>
        </p:grpSpPr>
        <p:sp>
          <p:nvSpPr>
            <p:cNvPr id="59" name="Rectangle 58"/>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60" name="Rectangle 59"/>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sp>
          <p:nvSpPr>
            <p:cNvPr id="61" name="Rectangle 60"/>
            <p:cNvSpPr/>
            <p:nvPr/>
          </p:nvSpPr>
          <p:spPr>
            <a:xfrm>
              <a:off x="8688235" y="2525595"/>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62" name="Group 61"/>
          <p:cNvGrpSpPr/>
          <p:nvPr/>
        </p:nvGrpSpPr>
        <p:grpSpPr>
          <a:xfrm>
            <a:off x="1557931" y="1253452"/>
            <a:ext cx="647521" cy="584775"/>
            <a:chOff x="4406730" y="3244334"/>
            <a:chExt cx="647521" cy="584775"/>
          </a:xfrm>
        </p:grpSpPr>
        <p:sp>
          <p:nvSpPr>
            <p:cNvPr id="87" name="Rectangle 86"/>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8" name="Rectangle 87"/>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89" name="Group 88"/>
          <p:cNvGrpSpPr/>
          <p:nvPr/>
        </p:nvGrpSpPr>
        <p:grpSpPr>
          <a:xfrm>
            <a:off x="1600200" y="2996625"/>
            <a:ext cx="658743" cy="584775"/>
            <a:chOff x="4406730" y="3244334"/>
            <a:chExt cx="658743" cy="584775"/>
          </a:xfrm>
        </p:grpSpPr>
        <p:sp>
          <p:nvSpPr>
            <p:cNvPr id="90" name="Rectangle 89"/>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99" name="Rectangle 98"/>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100" name="Group 99"/>
          <p:cNvGrpSpPr/>
          <p:nvPr/>
        </p:nvGrpSpPr>
        <p:grpSpPr>
          <a:xfrm>
            <a:off x="5181600" y="1253452"/>
            <a:ext cx="647521" cy="584775"/>
            <a:chOff x="4406730" y="3244334"/>
            <a:chExt cx="647521" cy="584775"/>
          </a:xfrm>
        </p:grpSpPr>
        <p:sp>
          <p:nvSpPr>
            <p:cNvPr id="101" name="Rectangle 100"/>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102" name="Rectangle 101"/>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63" name="Group 62"/>
          <p:cNvGrpSpPr/>
          <p:nvPr/>
        </p:nvGrpSpPr>
        <p:grpSpPr>
          <a:xfrm>
            <a:off x="5181600" y="2920425"/>
            <a:ext cx="658743" cy="584775"/>
            <a:chOff x="4406730" y="3244334"/>
            <a:chExt cx="658743" cy="584775"/>
          </a:xfrm>
        </p:grpSpPr>
        <p:sp>
          <p:nvSpPr>
            <p:cNvPr id="72" name="Rectangle 71"/>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5" name="Rectangle 84"/>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grpSp>
        <p:nvGrpSpPr>
          <p:cNvPr id="86" name="Group 85"/>
          <p:cNvGrpSpPr/>
          <p:nvPr/>
        </p:nvGrpSpPr>
        <p:grpSpPr>
          <a:xfrm>
            <a:off x="2794808" y="5710760"/>
            <a:ext cx="1853392" cy="584775"/>
            <a:chOff x="7467600" y="2367897"/>
            <a:chExt cx="1853392" cy="584775"/>
          </a:xfrm>
        </p:grpSpPr>
        <p:sp>
          <p:nvSpPr>
            <p:cNvPr id="95" name="Rectangle 94"/>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96" name="Rectangle 95"/>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sp>
          <p:nvSpPr>
            <p:cNvPr id="97" name="Rectangle 96"/>
            <p:cNvSpPr/>
            <p:nvPr/>
          </p:nvSpPr>
          <p:spPr>
            <a:xfrm>
              <a:off x="8688235" y="2525595"/>
              <a:ext cx="465192" cy="369332"/>
            </a:xfrm>
            <a:prstGeom prst="rect">
              <a:avLst/>
            </a:prstGeom>
          </p:spPr>
          <p:txBody>
            <a:bodyPr wrap="none">
              <a:spAutoFit/>
            </a:bodyPr>
            <a:lstStyle/>
            <a:p>
              <a:r>
                <a:rPr lang="en-US" b="1" dirty="0" smtClean="0">
                  <a:latin typeface="Palatino Linotype" pitchFamily="18" charset="0"/>
                </a:rPr>
                <a:t>R2</a:t>
              </a:r>
              <a:endParaRPr lang="en-US" b="1" dirty="0"/>
            </a:p>
          </p:txBody>
        </p:sp>
      </p:grpSp>
      <p:grpSp>
        <p:nvGrpSpPr>
          <p:cNvPr id="98" name="Group 97"/>
          <p:cNvGrpSpPr/>
          <p:nvPr/>
        </p:nvGrpSpPr>
        <p:grpSpPr>
          <a:xfrm>
            <a:off x="5680981" y="5715000"/>
            <a:ext cx="1853392" cy="584775"/>
            <a:chOff x="7467600" y="2367897"/>
            <a:chExt cx="1853392" cy="584775"/>
          </a:xfrm>
        </p:grpSpPr>
        <p:sp>
          <p:nvSpPr>
            <p:cNvPr id="103" name="Rectangle 102"/>
            <p:cNvSpPr/>
            <p:nvPr/>
          </p:nvSpPr>
          <p:spPr>
            <a:xfrm>
              <a:off x="7467600" y="2367897"/>
              <a:ext cx="1853392" cy="584775"/>
            </a:xfrm>
            <a:prstGeom prst="rect">
              <a:avLst/>
            </a:prstGeom>
          </p:spPr>
          <p:txBody>
            <a:bodyPr wrap="none">
              <a:spAutoFit/>
            </a:bodyPr>
            <a:lstStyle/>
            <a:p>
              <a:r>
                <a:rPr lang="en-US" sz="3200" b="1" dirty="0" err="1">
                  <a:latin typeface="Palatino Linotype" pitchFamily="18" charset="0"/>
                </a:rPr>
                <a:t>e</a:t>
              </a:r>
              <a:r>
                <a:rPr lang="en-US" sz="3200" b="1" baseline="30000" dirty="0" err="1">
                  <a:latin typeface="Palatino Linotype" pitchFamily="18" charset="0"/>
                </a:rPr>
                <a:t>j</a:t>
              </a:r>
              <a:r>
                <a:rPr lang="en-US" sz="3200" b="1" baseline="30000" dirty="0">
                  <a:latin typeface="Palatino Linotype" pitchFamily="18" charset="0"/>
                </a:rPr>
                <a:t>(</a:t>
              </a:r>
              <a:r>
                <a:rPr lang="el-GR" sz="3200" b="1" baseline="30000" dirty="0">
                  <a:latin typeface="Calibri"/>
                  <a:cs typeface="Calibri"/>
                </a:rPr>
                <a:t>ω</a:t>
              </a:r>
              <a:r>
                <a:rPr lang="en-US" sz="3200" b="1" baseline="30000" dirty="0">
                  <a:latin typeface="Calibri"/>
                  <a:cs typeface="Calibri"/>
                </a:rPr>
                <a:t>    - </a:t>
              </a:r>
              <a:r>
                <a:rPr lang="el-GR" sz="3200" b="1" baseline="30000" dirty="0">
                  <a:latin typeface="Calibri"/>
                  <a:cs typeface="Calibri"/>
                </a:rPr>
                <a:t> ω</a:t>
              </a:r>
              <a:r>
                <a:rPr lang="en-US" sz="3200" b="1" baseline="30000" dirty="0">
                  <a:latin typeface="Calibri"/>
                  <a:cs typeface="Calibri"/>
                </a:rPr>
                <a:t> </a:t>
              </a:r>
              <a:r>
                <a:rPr lang="en-US" sz="3200" b="1" dirty="0">
                  <a:latin typeface="Calibri"/>
                  <a:cs typeface="Calibri"/>
                </a:rPr>
                <a:t>  </a:t>
              </a:r>
              <a:r>
                <a:rPr lang="en-US" sz="3200" b="1" baseline="30000" dirty="0">
                  <a:latin typeface="Calibri"/>
                  <a:cs typeface="Calibri"/>
                </a:rPr>
                <a:t>)t</a:t>
              </a:r>
              <a:endParaRPr lang="en-US" sz="3200" baseline="30000" dirty="0"/>
            </a:p>
          </p:txBody>
        </p:sp>
        <p:sp>
          <p:nvSpPr>
            <p:cNvPr id="104" name="Rectangle 103"/>
            <p:cNvSpPr/>
            <p:nvPr/>
          </p:nvSpPr>
          <p:spPr>
            <a:xfrm>
              <a:off x="8062991" y="2531252"/>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sp>
          <p:nvSpPr>
            <p:cNvPr id="105" name="Rectangle 104"/>
            <p:cNvSpPr/>
            <p:nvPr/>
          </p:nvSpPr>
          <p:spPr>
            <a:xfrm>
              <a:off x="8688235" y="2525595"/>
              <a:ext cx="465192" cy="369332"/>
            </a:xfrm>
            <a:prstGeom prst="rect">
              <a:avLst/>
            </a:prstGeom>
          </p:spPr>
          <p:txBody>
            <a:bodyPr wrap="none">
              <a:spAutoFit/>
            </a:bodyPr>
            <a:lstStyle/>
            <a:p>
              <a:r>
                <a:rPr lang="en-US" b="1" dirty="0" smtClean="0">
                  <a:latin typeface="Palatino Linotype" pitchFamily="18" charset="0"/>
                </a:rPr>
                <a:t>R2</a:t>
              </a:r>
              <a:endParaRPr lang="en-US" b="1" dirty="0"/>
            </a:p>
          </p:txBody>
        </p:sp>
      </p:grpSp>
      <p:sp>
        <p:nvSpPr>
          <p:cNvPr id="106" name="Title 1"/>
          <p:cNvSpPr>
            <a:spLocks noGrp="1"/>
          </p:cNvSpPr>
          <p:nvPr>
            <p:ph type="title"/>
          </p:nvPr>
        </p:nvSpPr>
        <p:spPr>
          <a:xfrm>
            <a:off x="0" y="203548"/>
            <a:ext cx="9144000" cy="685800"/>
          </a:xfrm>
        </p:spPr>
        <p:txBody>
          <a:bodyPr>
            <a:noAutofit/>
          </a:bodyPr>
          <a:lstStyle/>
          <a:p>
            <a:r>
              <a:rPr lang="en-US" sz="3200" b="1" dirty="0" smtClean="0">
                <a:solidFill>
                  <a:srgbClr val="0070C0"/>
                </a:solidFill>
              </a:rPr>
              <a:t>What Happens with Independent Oscillators?</a:t>
            </a:r>
            <a:endParaRPr lang="en-US" sz="3200" b="1" dirty="0">
              <a:solidFill>
                <a:srgbClr val="0070C0"/>
              </a:solidFill>
            </a:endParaRPr>
          </a:p>
        </p:txBody>
      </p:sp>
      <p:cxnSp>
        <p:nvCxnSpPr>
          <p:cNvPr id="3" name="Straight Connector 2"/>
          <p:cNvCxnSpPr/>
          <p:nvPr/>
        </p:nvCxnSpPr>
        <p:spPr>
          <a:xfrm>
            <a:off x="2933261" y="4876800"/>
            <a:ext cx="1547374"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767826" y="4875454"/>
            <a:ext cx="1547374"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971800" y="6285978"/>
            <a:ext cx="1547374"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806365" y="6284632"/>
            <a:ext cx="1547374" cy="0"/>
          </a:xfrm>
          <a:prstGeom prst="line">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7571984" y="4637782"/>
            <a:ext cx="1994770" cy="1015663"/>
          </a:xfrm>
          <a:prstGeom prst="rect">
            <a:avLst/>
          </a:prstGeom>
          <a:noFill/>
        </p:spPr>
        <p:txBody>
          <a:bodyPr wrap="square" rtlCol="0">
            <a:spAutoFit/>
          </a:bodyPr>
          <a:lstStyle/>
          <a:p>
            <a:r>
              <a:rPr lang="en-US" sz="3000" b="1" dirty="0" smtClean="0">
                <a:solidFill>
                  <a:srgbClr val="FF0000"/>
                </a:solidFill>
              </a:rPr>
              <a:t>Time Varying</a:t>
            </a:r>
            <a:endParaRPr lang="en-US" sz="3000" b="1" dirty="0">
              <a:solidFill>
                <a:srgbClr val="FF0000"/>
              </a:solidFill>
            </a:endParaRPr>
          </a:p>
        </p:txBody>
      </p:sp>
    </p:spTree>
    <p:custDataLst>
      <p:tags r:id="rId1"/>
    </p:custDataLst>
    <p:extLst>
      <p:ext uri="{BB962C8B-B14F-4D97-AF65-F5344CB8AC3E}">
        <p14:creationId xmlns:p14="http://schemas.microsoft.com/office/powerpoint/2010/main" val="1566620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62" name="Group 61"/>
          <p:cNvGrpSpPr/>
          <p:nvPr/>
        </p:nvGrpSpPr>
        <p:grpSpPr>
          <a:xfrm>
            <a:off x="1557931" y="1253452"/>
            <a:ext cx="647521" cy="584775"/>
            <a:chOff x="4406730" y="3244334"/>
            <a:chExt cx="647521" cy="584775"/>
          </a:xfrm>
        </p:grpSpPr>
        <p:sp>
          <p:nvSpPr>
            <p:cNvPr id="87" name="Rectangle 86"/>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8" name="Rectangle 87"/>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89" name="Group 88"/>
          <p:cNvGrpSpPr/>
          <p:nvPr/>
        </p:nvGrpSpPr>
        <p:grpSpPr>
          <a:xfrm>
            <a:off x="1600200" y="2996625"/>
            <a:ext cx="658743" cy="584775"/>
            <a:chOff x="4406730" y="3244334"/>
            <a:chExt cx="658743" cy="584775"/>
          </a:xfrm>
        </p:grpSpPr>
        <p:sp>
          <p:nvSpPr>
            <p:cNvPr id="90" name="Rectangle 89"/>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99" name="Rectangle 98"/>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100" name="Group 99"/>
          <p:cNvGrpSpPr/>
          <p:nvPr/>
        </p:nvGrpSpPr>
        <p:grpSpPr>
          <a:xfrm>
            <a:off x="5181600" y="1253452"/>
            <a:ext cx="647521" cy="584775"/>
            <a:chOff x="4406730" y="3244334"/>
            <a:chExt cx="647521" cy="584775"/>
          </a:xfrm>
        </p:grpSpPr>
        <p:sp>
          <p:nvSpPr>
            <p:cNvPr id="101" name="Rectangle 100"/>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102" name="Rectangle 101"/>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63" name="Group 62"/>
          <p:cNvGrpSpPr/>
          <p:nvPr/>
        </p:nvGrpSpPr>
        <p:grpSpPr>
          <a:xfrm>
            <a:off x="5181600" y="2920425"/>
            <a:ext cx="658743" cy="584775"/>
            <a:chOff x="4406730" y="3244334"/>
            <a:chExt cx="658743" cy="584775"/>
          </a:xfrm>
        </p:grpSpPr>
        <p:sp>
          <p:nvSpPr>
            <p:cNvPr id="72" name="Rectangle 71"/>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5" name="Rectangle 84"/>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sp>
        <p:nvSpPr>
          <p:cNvPr id="106" name="Rectangle 105"/>
          <p:cNvSpPr/>
          <p:nvPr/>
        </p:nvSpPr>
        <p:spPr>
          <a:xfrm>
            <a:off x="3969832" y="4648200"/>
            <a:ext cx="1031051" cy="646331"/>
          </a:xfrm>
          <a:prstGeom prst="rect">
            <a:avLst/>
          </a:prstGeom>
        </p:spPr>
        <p:txBody>
          <a:bodyPr wrap="none">
            <a:spAutoFit/>
          </a:bodyPr>
          <a:lstStyle/>
          <a:p>
            <a:r>
              <a:rPr lang="en-US" sz="3600" b="1" dirty="0" smtClean="0">
                <a:latin typeface="Palatino Linotype" pitchFamily="18" charset="0"/>
              </a:rPr>
              <a:t>H(t)</a:t>
            </a:r>
            <a:endParaRPr lang="en-US" sz="3600" b="1" dirty="0"/>
          </a:p>
        </p:txBody>
      </p:sp>
      <p:sp>
        <p:nvSpPr>
          <p:cNvPr id="58" name="Title 1"/>
          <p:cNvSpPr>
            <a:spLocks noGrp="1"/>
          </p:cNvSpPr>
          <p:nvPr>
            <p:ph type="title"/>
          </p:nvPr>
        </p:nvSpPr>
        <p:spPr>
          <a:xfrm>
            <a:off x="0" y="189978"/>
            <a:ext cx="9144000" cy="685800"/>
          </a:xfrm>
        </p:spPr>
        <p:txBody>
          <a:bodyPr>
            <a:noAutofit/>
          </a:bodyPr>
          <a:lstStyle/>
          <a:p>
            <a:r>
              <a:rPr lang="en-US" sz="3300" b="1" dirty="0" smtClean="0">
                <a:solidFill>
                  <a:srgbClr val="0070C0"/>
                </a:solidFill>
              </a:rPr>
              <a:t>Channel is Time Varying</a:t>
            </a:r>
            <a:endParaRPr lang="en-US" sz="3300" b="1" dirty="0">
              <a:solidFill>
                <a:srgbClr val="0070C0"/>
              </a:solidFill>
            </a:endParaRPr>
          </a:p>
        </p:txBody>
      </p:sp>
    </p:spTree>
    <p:extLst>
      <p:ext uri="{BB962C8B-B14F-4D97-AF65-F5344CB8AC3E}">
        <p14:creationId xmlns:p14="http://schemas.microsoft.com/office/powerpoint/2010/main" val="53902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p:cNvSpPr/>
          <p:nvPr/>
        </p:nvSpPr>
        <p:spPr>
          <a:xfrm>
            <a:off x="5365987" y="4301452"/>
            <a:ext cx="904415" cy="584775"/>
          </a:xfrm>
          <a:prstGeom prst="rect">
            <a:avLst/>
          </a:prstGeom>
        </p:spPr>
        <p:txBody>
          <a:bodyPr wrap="none">
            <a:spAutoFit/>
          </a:bodyPr>
          <a:lstStyle/>
          <a:p>
            <a:r>
              <a:rPr lang="en-US" sz="3200" dirty="0" smtClean="0">
                <a:latin typeface="Palatino Linotype" pitchFamily="18" charset="0"/>
              </a:rPr>
              <a:t>s</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62" name="Group 61"/>
          <p:cNvGrpSpPr/>
          <p:nvPr/>
        </p:nvGrpSpPr>
        <p:grpSpPr>
          <a:xfrm>
            <a:off x="1557931" y="1253452"/>
            <a:ext cx="647521" cy="584775"/>
            <a:chOff x="4406730" y="3244334"/>
            <a:chExt cx="647521" cy="584775"/>
          </a:xfrm>
        </p:grpSpPr>
        <p:sp>
          <p:nvSpPr>
            <p:cNvPr id="87" name="Rectangle 86"/>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8" name="Rectangle 87"/>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89" name="Group 88"/>
          <p:cNvGrpSpPr/>
          <p:nvPr/>
        </p:nvGrpSpPr>
        <p:grpSpPr>
          <a:xfrm>
            <a:off x="1600200" y="2996625"/>
            <a:ext cx="658743" cy="584775"/>
            <a:chOff x="4406730" y="3244334"/>
            <a:chExt cx="658743" cy="584775"/>
          </a:xfrm>
        </p:grpSpPr>
        <p:sp>
          <p:nvSpPr>
            <p:cNvPr id="90" name="Rectangle 89"/>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99" name="Rectangle 98"/>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100" name="Group 99"/>
          <p:cNvGrpSpPr/>
          <p:nvPr/>
        </p:nvGrpSpPr>
        <p:grpSpPr>
          <a:xfrm>
            <a:off x="5181600" y="1253452"/>
            <a:ext cx="647521" cy="584775"/>
            <a:chOff x="4406730" y="3244334"/>
            <a:chExt cx="647521" cy="584775"/>
          </a:xfrm>
        </p:grpSpPr>
        <p:sp>
          <p:nvSpPr>
            <p:cNvPr id="101" name="Rectangle 100"/>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102" name="Rectangle 101"/>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63" name="Group 62"/>
          <p:cNvGrpSpPr/>
          <p:nvPr/>
        </p:nvGrpSpPr>
        <p:grpSpPr>
          <a:xfrm>
            <a:off x="5181600" y="2920425"/>
            <a:ext cx="658743" cy="584775"/>
            <a:chOff x="4406730" y="3244334"/>
            <a:chExt cx="658743" cy="584775"/>
          </a:xfrm>
        </p:grpSpPr>
        <p:sp>
          <p:nvSpPr>
            <p:cNvPr id="72" name="Rectangle 71"/>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5" name="Rectangle 84"/>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sp>
        <p:nvSpPr>
          <p:cNvPr id="106" name="Rectangle 105"/>
          <p:cNvSpPr/>
          <p:nvPr/>
        </p:nvSpPr>
        <p:spPr>
          <a:xfrm>
            <a:off x="3969832" y="4648200"/>
            <a:ext cx="1031051" cy="646331"/>
          </a:xfrm>
          <a:prstGeom prst="rect">
            <a:avLst/>
          </a:prstGeom>
        </p:spPr>
        <p:txBody>
          <a:bodyPr wrap="none">
            <a:spAutoFit/>
          </a:bodyPr>
          <a:lstStyle/>
          <a:p>
            <a:r>
              <a:rPr lang="en-US" sz="3600" b="1" dirty="0" smtClean="0">
                <a:latin typeface="Palatino Linotype" pitchFamily="18" charset="0"/>
              </a:rPr>
              <a:t>H(t)</a:t>
            </a:r>
            <a:endParaRPr lang="en-US" sz="3600" b="1" dirty="0"/>
          </a:p>
        </p:txBody>
      </p:sp>
      <p:grpSp>
        <p:nvGrpSpPr>
          <p:cNvPr id="107" name="Group 106"/>
          <p:cNvGrpSpPr/>
          <p:nvPr/>
        </p:nvGrpSpPr>
        <p:grpSpPr>
          <a:xfrm>
            <a:off x="2219227" y="4429027"/>
            <a:ext cx="182880" cy="1143000"/>
            <a:chOff x="2667000" y="4572000"/>
            <a:chExt cx="182880" cy="1143000"/>
          </a:xfrm>
        </p:grpSpPr>
        <p:cxnSp>
          <p:nvCxnSpPr>
            <p:cNvPr id="108" name="Straight Connector 107"/>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093720" y="4429027"/>
            <a:ext cx="182880" cy="1143000"/>
            <a:chOff x="3322320" y="4572000"/>
            <a:chExt cx="182880" cy="1143000"/>
          </a:xfrm>
        </p:grpSpPr>
        <p:cxnSp>
          <p:nvCxnSpPr>
            <p:cNvPr id="112" name="Straight Connector 11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5" name="Rectangle 114"/>
          <p:cNvSpPr/>
          <p:nvPr/>
        </p:nvSpPr>
        <p:spPr>
          <a:xfrm>
            <a:off x="2356479" y="4301452"/>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116" name="Rectangle 115"/>
          <p:cNvSpPr/>
          <p:nvPr/>
        </p:nvSpPr>
        <p:spPr>
          <a:xfrm>
            <a:off x="2371627" y="4911052"/>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117" name="Rectangle 116"/>
          <p:cNvSpPr/>
          <p:nvPr/>
        </p:nvSpPr>
        <p:spPr>
          <a:xfrm>
            <a:off x="3343950" y="4682452"/>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118" name="Straight Connector 117"/>
          <p:cNvCxnSpPr/>
          <p:nvPr/>
        </p:nvCxnSpPr>
        <p:spPr>
          <a:xfrm>
            <a:off x="5228735" y="4429027"/>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228735" y="4429027"/>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228735" y="55626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141720" y="4429027"/>
            <a:ext cx="182880" cy="1143000"/>
            <a:chOff x="5884055" y="4429027"/>
            <a:chExt cx="182880" cy="1143000"/>
          </a:xfrm>
        </p:grpSpPr>
        <p:cxnSp>
          <p:nvCxnSpPr>
            <p:cNvPr id="121" name="Straight Connector 120"/>
            <p:cNvCxnSpPr/>
            <p:nvPr/>
          </p:nvCxnSpPr>
          <p:spPr>
            <a:xfrm>
              <a:off x="5884055" y="4429027"/>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066935" y="4429027"/>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884055" y="55626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25" name="Rectangle 124"/>
          <p:cNvSpPr/>
          <p:nvPr/>
        </p:nvSpPr>
        <p:spPr>
          <a:xfrm>
            <a:off x="5381135" y="4911052"/>
            <a:ext cx="904415" cy="584775"/>
          </a:xfrm>
          <a:prstGeom prst="rect">
            <a:avLst/>
          </a:prstGeom>
        </p:spPr>
        <p:txBody>
          <a:bodyPr wrap="none">
            <a:spAutoFit/>
          </a:bodyPr>
          <a:lstStyle/>
          <a:p>
            <a:r>
              <a:rPr lang="en-US" sz="3200" dirty="0" smtClean="0">
                <a:latin typeface="Palatino Linotype" pitchFamily="18" charset="0"/>
              </a:rPr>
              <a:t>s</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73" name="Title 1"/>
          <p:cNvSpPr>
            <a:spLocks noGrp="1"/>
          </p:cNvSpPr>
          <p:nvPr>
            <p:ph type="title"/>
          </p:nvPr>
        </p:nvSpPr>
        <p:spPr>
          <a:xfrm>
            <a:off x="0" y="203548"/>
            <a:ext cx="9144000" cy="685800"/>
          </a:xfrm>
        </p:spPr>
        <p:txBody>
          <a:bodyPr>
            <a:noAutofit/>
          </a:bodyPr>
          <a:lstStyle/>
          <a:p>
            <a:r>
              <a:rPr lang="en-US" sz="3300" b="1" dirty="0" smtClean="0">
                <a:solidFill>
                  <a:srgbClr val="0070C0"/>
                </a:solidFill>
              </a:rPr>
              <a:t>Does Traditional </a:t>
            </a:r>
            <a:r>
              <a:rPr lang="en-US" sz="3300" b="1" dirty="0" err="1" smtClean="0">
                <a:solidFill>
                  <a:srgbClr val="0070C0"/>
                </a:solidFill>
              </a:rPr>
              <a:t>Beamforming</a:t>
            </a:r>
            <a:r>
              <a:rPr lang="en-US" sz="3300" b="1" dirty="0" smtClean="0">
                <a:solidFill>
                  <a:srgbClr val="0070C0"/>
                </a:solidFill>
              </a:rPr>
              <a:t> Still Work?</a:t>
            </a:r>
            <a:endParaRPr lang="en-US" sz="3300" b="1" dirty="0">
              <a:solidFill>
                <a:srgbClr val="0070C0"/>
              </a:solidFill>
            </a:endParaRPr>
          </a:p>
        </p:txBody>
      </p:sp>
    </p:spTree>
    <p:extLst>
      <p:ext uri="{BB962C8B-B14F-4D97-AF65-F5344CB8AC3E}">
        <p14:creationId xmlns:p14="http://schemas.microsoft.com/office/powerpoint/2010/main" val="22279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990600"/>
            <a:ext cx="4876800" cy="2478743"/>
            <a:chOff x="1981200" y="799708"/>
            <a:chExt cx="4876800" cy="3010291"/>
          </a:xfrm>
        </p:grpSpPr>
        <p:grpSp>
          <p:nvGrpSpPr>
            <p:cNvPr id="39" name="Group 206"/>
            <p:cNvGrpSpPr/>
            <p:nvPr/>
          </p:nvGrpSpPr>
          <p:grpSpPr>
            <a:xfrm>
              <a:off x="5750089" y="839874"/>
              <a:ext cx="955512" cy="868501"/>
              <a:chOff x="1816590" y="609600"/>
              <a:chExt cx="1351751" cy="1211401"/>
            </a:xfrm>
          </p:grpSpPr>
          <p:cxnSp>
            <p:nvCxnSpPr>
              <p:cNvPr id="54" name="Straight Connector 53"/>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2</a:t>
                </a:r>
                <a:endParaRPr lang="en-US" sz="2400" b="1" dirty="0">
                  <a:solidFill>
                    <a:schemeClr val="tx1"/>
                  </a:solidFill>
                </a:endParaRPr>
              </a:p>
            </p:txBody>
          </p:sp>
          <p:sp>
            <p:nvSpPr>
              <p:cNvPr id="56" name="Isosceles Triangle 55"/>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7" name="Shape 49"/>
              <p:cNvCxnSpPr>
                <a:stCxn id="55" idx="3"/>
                <a:endCxn id="56"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grpSp>
          <p:nvGrpSpPr>
            <p:cNvPr id="40" name="Group 206"/>
            <p:cNvGrpSpPr/>
            <p:nvPr/>
          </p:nvGrpSpPr>
          <p:grpSpPr>
            <a:xfrm>
              <a:off x="2209800" y="836180"/>
              <a:ext cx="955512" cy="868501"/>
              <a:chOff x="1816590" y="609600"/>
              <a:chExt cx="1351751" cy="1211401"/>
            </a:xfrm>
          </p:grpSpPr>
          <p:cxnSp>
            <p:nvCxnSpPr>
              <p:cNvPr id="50" name="Straight Connector 49"/>
              <p:cNvCxnSpPr/>
              <p:nvPr/>
            </p:nvCxnSpPr>
            <p:spPr>
              <a:xfrm rot="5400000" flipH="1" flipV="1">
                <a:off x="1949142" y="1066799"/>
                <a:ext cx="91440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1816590" y="1135201"/>
                <a:ext cx="1087418" cy="685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chemeClr val="tx1"/>
                    </a:solidFill>
                  </a:rPr>
                  <a:t>AP 1</a:t>
                </a:r>
                <a:endParaRPr lang="en-US" sz="2400" b="1" dirty="0">
                  <a:solidFill>
                    <a:schemeClr val="tx1"/>
                  </a:solidFill>
                </a:endParaRPr>
              </a:p>
            </p:txBody>
          </p:sp>
          <p:sp>
            <p:nvSpPr>
              <p:cNvPr id="52" name="Isosceles Triangle 51"/>
              <p:cNvSpPr/>
              <p:nvPr/>
            </p:nvSpPr>
            <p:spPr>
              <a:xfrm flipV="1">
                <a:off x="2948150" y="998041"/>
                <a:ext cx="220191" cy="1651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53" name="Shape 49"/>
              <p:cNvCxnSpPr>
                <a:stCxn id="51" idx="3"/>
                <a:endCxn id="52" idx="0"/>
              </p:cNvCxnSpPr>
              <p:nvPr/>
            </p:nvCxnSpPr>
            <p:spPr>
              <a:xfrm flipV="1">
                <a:off x="2904008" y="1163181"/>
                <a:ext cx="154238" cy="314920"/>
              </a:xfrm>
              <a:prstGeom prst="bentConnector2">
                <a:avLst/>
              </a:prstGeom>
              <a:ln w="3810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981200" y="799708"/>
              <a:ext cx="4876800" cy="0"/>
            </a:xfrm>
            <a:prstGeom prst="line">
              <a:avLst/>
            </a:prstGeom>
            <a:ln w="889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42" name="Group 206"/>
            <p:cNvGrpSpPr/>
            <p:nvPr/>
          </p:nvGrpSpPr>
          <p:grpSpPr>
            <a:xfrm>
              <a:off x="2209800" y="3219987"/>
              <a:ext cx="955512" cy="590012"/>
              <a:chOff x="1816590" y="998041"/>
              <a:chExt cx="1351751" cy="822960"/>
            </a:xfrm>
          </p:grpSpPr>
          <p:sp>
            <p:nvSpPr>
              <p:cNvPr id="47" name="Rounded Rectangle 46"/>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1</a:t>
                </a:r>
                <a:endParaRPr lang="en-US" sz="2400" b="1" dirty="0">
                  <a:solidFill>
                    <a:schemeClr val="tx1"/>
                  </a:solidFill>
                </a:endParaRPr>
              </a:p>
            </p:txBody>
          </p:sp>
          <p:sp>
            <p:nvSpPr>
              <p:cNvPr id="48" name="Isosceles Triangle 47"/>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9" name="Shape 49"/>
              <p:cNvCxnSpPr>
                <a:stCxn id="47" idx="3"/>
                <a:endCxn id="48"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 name="Group 206"/>
            <p:cNvGrpSpPr/>
            <p:nvPr/>
          </p:nvGrpSpPr>
          <p:grpSpPr>
            <a:xfrm>
              <a:off x="5826288" y="3219254"/>
              <a:ext cx="955512" cy="590012"/>
              <a:chOff x="1816590" y="998041"/>
              <a:chExt cx="1351751" cy="822960"/>
            </a:xfrm>
          </p:grpSpPr>
          <p:sp>
            <p:nvSpPr>
              <p:cNvPr id="44" name="Rounded Rectangle 43"/>
              <p:cNvSpPr/>
              <p:nvPr/>
            </p:nvSpPr>
            <p:spPr>
              <a:xfrm>
                <a:off x="1816590" y="1135201"/>
                <a:ext cx="1087418" cy="685800"/>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err="1" smtClean="0">
                    <a:solidFill>
                      <a:schemeClr val="tx1"/>
                    </a:solidFill>
                  </a:rPr>
                  <a:t>Cli</a:t>
                </a:r>
                <a:r>
                  <a:rPr lang="en-US" sz="2400" b="1" dirty="0" smtClean="0">
                    <a:solidFill>
                      <a:schemeClr val="tx1"/>
                    </a:solidFill>
                  </a:rPr>
                  <a:t> 2</a:t>
                </a:r>
                <a:endParaRPr lang="en-US" sz="2400" b="1" dirty="0">
                  <a:solidFill>
                    <a:schemeClr val="tx1"/>
                  </a:solidFill>
                </a:endParaRPr>
              </a:p>
            </p:txBody>
          </p:sp>
          <p:sp>
            <p:nvSpPr>
              <p:cNvPr id="45" name="Isosceles Triangle 44"/>
              <p:cNvSpPr/>
              <p:nvPr/>
            </p:nvSpPr>
            <p:spPr>
              <a:xfrm flipV="1">
                <a:off x="2948150" y="998041"/>
                <a:ext cx="220191" cy="165140"/>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mj-lt"/>
                </a:endParaRPr>
              </a:p>
            </p:txBody>
          </p:sp>
          <p:cxnSp>
            <p:nvCxnSpPr>
              <p:cNvPr id="46" name="Shape 49"/>
              <p:cNvCxnSpPr>
                <a:stCxn id="44" idx="3"/>
                <a:endCxn id="45" idx="0"/>
              </p:cNvCxnSpPr>
              <p:nvPr/>
            </p:nvCxnSpPr>
            <p:spPr>
              <a:xfrm flipV="1">
                <a:off x="2904008" y="1163181"/>
                <a:ext cx="154238" cy="314920"/>
              </a:xfrm>
              <a:prstGeom prst="bentConnector2">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64" name="Straight Arrow Connector 63"/>
          <p:cNvCxnSpPr>
            <a:endCxn id="47" idx="0"/>
          </p:cNvCxnSpPr>
          <p:nvPr/>
        </p:nvCxnSpPr>
        <p:spPr>
          <a:xfrm>
            <a:off x="2594131" y="1828800"/>
            <a:ext cx="1" cy="123568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905000" y="1905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11</a:t>
            </a:r>
            <a:endParaRPr lang="en-US" sz="3200" dirty="0"/>
          </a:p>
        </p:txBody>
      </p:sp>
      <p:cxnSp>
        <p:nvCxnSpPr>
          <p:cNvPr id="66" name="Straight Arrow Connector 65"/>
          <p:cNvCxnSpPr>
            <a:stCxn id="55" idx="2"/>
            <a:endCxn id="47" idx="0"/>
          </p:cNvCxnSpPr>
          <p:nvPr/>
        </p:nvCxnSpPr>
        <p:spPr>
          <a:xfrm flipH="1">
            <a:off x="2594132" y="1738818"/>
            <a:ext cx="3540289"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885376" y="2152454"/>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12</a:t>
            </a:r>
            <a:endParaRPr lang="en-US" sz="3200" dirty="0"/>
          </a:p>
        </p:txBody>
      </p:sp>
      <p:cxnSp>
        <p:nvCxnSpPr>
          <p:cNvPr id="68" name="Straight Arrow Connector 67"/>
          <p:cNvCxnSpPr/>
          <p:nvPr/>
        </p:nvCxnSpPr>
        <p:spPr>
          <a:xfrm>
            <a:off x="2601024" y="1828800"/>
            <a:ext cx="3494976" cy="1202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181600" y="22860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a:t>
            </a:r>
            <a:r>
              <a:rPr lang="en-US" sz="3200" b="1" baseline="-25000" dirty="0">
                <a:latin typeface="Palatino Linotype" pitchFamily="18" charset="0"/>
              </a:rPr>
              <a:t>1</a:t>
            </a:r>
            <a:endParaRPr lang="en-US" sz="3200" dirty="0"/>
          </a:p>
        </p:txBody>
      </p:sp>
      <p:cxnSp>
        <p:nvCxnSpPr>
          <p:cNvPr id="70" name="Straight Arrow Connector 69"/>
          <p:cNvCxnSpPr>
            <a:stCxn id="55" idx="2"/>
          </p:cNvCxnSpPr>
          <p:nvPr/>
        </p:nvCxnSpPr>
        <p:spPr>
          <a:xfrm flipH="1">
            <a:off x="6134420" y="1738818"/>
            <a:ext cx="1" cy="1325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085776" y="1981200"/>
            <a:ext cx="696024" cy="584775"/>
          </a:xfrm>
          <a:prstGeom prst="rect">
            <a:avLst/>
          </a:prstGeom>
        </p:spPr>
        <p:txBody>
          <a:bodyPr wrap="none">
            <a:spAutoFit/>
          </a:bodyPr>
          <a:lstStyle/>
          <a:p>
            <a:r>
              <a:rPr lang="en-US" sz="3200" dirty="0" smtClean="0">
                <a:latin typeface="Palatino Linotype" pitchFamily="18" charset="0"/>
              </a:rPr>
              <a:t>h</a:t>
            </a:r>
            <a:r>
              <a:rPr lang="en-US" sz="3200" b="1" baseline="-25000" dirty="0" smtClean="0">
                <a:latin typeface="Palatino Linotype" pitchFamily="18" charset="0"/>
              </a:rPr>
              <a:t>22</a:t>
            </a:r>
            <a:endParaRPr lang="en-US" sz="3200" dirty="0"/>
          </a:p>
        </p:txBody>
      </p:sp>
      <p:grpSp>
        <p:nvGrpSpPr>
          <p:cNvPr id="62" name="Group 61"/>
          <p:cNvGrpSpPr/>
          <p:nvPr/>
        </p:nvGrpSpPr>
        <p:grpSpPr>
          <a:xfrm>
            <a:off x="1557931" y="1253452"/>
            <a:ext cx="647521" cy="584775"/>
            <a:chOff x="4406730" y="3244334"/>
            <a:chExt cx="647521" cy="584775"/>
          </a:xfrm>
        </p:grpSpPr>
        <p:sp>
          <p:nvSpPr>
            <p:cNvPr id="87" name="Rectangle 86"/>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8" name="Rectangle 87"/>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T1</a:t>
              </a:r>
              <a:endParaRPr lang="en-US" b="1" dirty="0"/>
            </a:p>
          </p:txBody>
        </p:sp>
      </p:grpSp>
      <p:grpSp>
        <p:nvGrpSpPr>
          <p:cNvPr id="89" name="Group 88"/>
          <p:cNvGrpSpPr/>
          <p:nvPr/>
        </p:nvGrpSpPr>
        <p:grpSpPr>
          <a:xfrm>
            <a:off x="1600200" y="2996625"/>
            <a:ext cx="658743" cy="584775"/>
            <a:chOff x="4406730" y="3244334"/>
            <a:chExt cx="658743" cy="584775"/>
          </a:xfrm>
        </p:grpSpPr>
        <p:sp>
          <p:nvSpPr>
            <p:cNvPr id="90" name="Rectangle 89"/>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99" name="Rectangle 98"/>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1</a:t>
              </a:r>
              <a:endParaRPr lang="en-US" b="1" dirty="0"/>
            </a:p>
          </p:txBody>
        </p:sp>
      </p:grpSp>
      <p:grpSp>
        <p:nvGrpSpPr>
          <p:cNvPr id="100" name="Group 99"/>
          <p:cNvGrpSpPr/>
          <p:nvPr/>
        </p:nvGrpSpPr>
        <p:grpSpPr>
          <a:xfrm>
            <a:off x="5181600" y="1253452"/>
            <a:ext cx="647521" cy="584775"/>
            <a:chOff x="4406730" y="3244334"/>
            <a:chExt cx="647521" cy="584775"/>
          </a:xfrm>
        </p:grpSpPr>
        <p:sp>
          <p:nvSpPr>
            <p:cNvPr id="101" name="Rectangle 100"/>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102" name="Rectangle 101"/>
            <p:cNvSpPr/>
            <p:nvPr/>
          </p:nvSpPr>
          <p:spPr>
            <a:xfrm>
              <a:off x="4600281" y="3429000"/>
              <a:ext cx="453970" cy="369332"/>
            </a:xfrm>
            <a:prstGeom prst="rect">
              <a:avLst/>
            </a:prstGeom>
          </p:spPr>
          <p:txBody>
            <a:bodyPr wrap="none">
              <a:spAutoFit/>
            </a:bodyPr>
            <a:lstStyle/>
            <a:p>
              <a:r>
                <a:rPr lang="en-US" b="1" dirty="0" smtClean="0">
                  <a:latin typeface="Palatino Linotype" pitchFamily="18" charset="0"/>
                </a:rPr>
                <a:t>T2</a:t>
              </a:r>
              <a:endParaRPr lang="en-US" b="1" dirty="0"/>
            </a:p>
          </p:txBody>
        </p:sp>
      </p:grpSp>
      <p:grpSp>
        <p:nvGrpSpPr>
          <p:cNvPr id="63" name="Group 62"/>
          <p:cNvGrpSpPr/>
          <p:nvPr/>
        </p:nvGrpSpPr>
        <p:grpSpPr>
          <a:xfrm>
            <a:off x="5181600" y="2920425"/>
            <a:ext cx="658743" cy="584775"/>
            <a:chOff x="4406730" y="3244334"/>
            <a:chExt cx="658743" cy="584775"/>
          </a:xfrm>
        </p:grpSpPr>
        <p:sp>
          <p:nvSpPr>
            <p:cNvPr id="72" name="Rectangle 71"/>
            <p:cNvSpPr/>
            <p:nvPr/>
          </p:nvSpPr>
          <p:spPr>
            <a:xfrm>
              <a:off x="4406730" y="3244334"/>
              <a:ext cx="444352" cy="584775"/>
            </a:xfrm>
            <a:prstGeom prst="rect">
              <a:avLst/>
            </a:prstGeom>
          </p:spPr>
          <p:txBody>
            <a:bodyPr wrap="none">
              <a:spAutoFit/>
            </a:bodyPr>
            <a:lstStyle/>
            <a:p>
              <a:r>
                <a:rPr lang="el-GR" sz="3200" b="1" baseline="30000" dirty="0">
                  <a:latin typeface="Calibri"/>
                  <a:cs typeface="Calibri"/>
                </a:rPr>
                <a:t>ω</a:t>
              </a:r>
              <a:r>
                <a:rPr lang="en-US" sz="3200" b="1" baseline="30000" dirty="0">
                  <a:latin typeface="Calibri"/>
                  <a:cs typeface="Calibri"/>
                </a:rPr>
                <a:t> </a:t>
              </a:r>
              <a:endParaRPr lang="en-US" sz="3200" dirty="0"/>
            </a:p>
          </p:txBody>
        </p:sp>
        <p:sp>
          <p:nvSpPr>
            <p:cNvPr id="85" name="Rectangle 84"/>
            <p:cNvSpPr/>
            <p:nvPr/>
          </p:nvSpPr>
          <p:spPr>
            <a:xfrm>
              <a:off x="4600281" y="3429000"/>
              <a:ext cx="465192" cy="369332"/>
            </a:xfrm>
            <a:prstGeom prst="rect">
              <a:avLst/>
            </a:prstGeom>
          </p:spPr>
          <p:txBody>
            <a:bodyPr wrap="none">
              <a:spAutoFit/>
            </a:bodyPr>
            <a:lstStyle/>
            <a:p>
              <a:r>
                <a:rPr lang="en-US" b="1" dirty="0">
                  <a:latin typeface="Palatino Linotype" pitchFamily="18" charset="0"/>
                </a:rPr>
                <a:t>R</a:t>
              </a:r>
              <a:r>
                <a:rPr lang="en-US" b="1" dirty="0" smtClean="0">
                  <a:latin typeface="Palatino Linotype" pitchFamily="18" charset="0"/>
                </a:rPr>
                <a:t>2</a:t>
              </a:r>
              <a:endParaRPr lang="en-US" b="1" dirty="0"/>
            </a:p>
          </p:txBody>
        </p:sp>
      </p:grpSp>
      <p:sp>
        <p:nvSpPr>
          <p:cNvPr id="106" name="Rectangle 105"/>
          <p:cNvSpPr/>
          <p:nvPr/>
        </p:nvSpPr>
        <p:spPr>
          <a:xfrm>
            <a:off x="3969832" y="4648200"/>
            <a:ext cx="1031051" cy="646331"/>
          </a:xfrm>
          <a:prstGeom prst="rect">
            <a:avLst/>
          </a:prstGeom>
        </p:spPr>
        <p:txBody>
          <a:bodyPr wrap="none">
            <a:spAutoFit/>
          </a:bodyPr>
          <a:lstStyle/>
          <a:p>
            <a:r>
              <a:rPr lang="en-US" sz="3600" b="1" dirty="0" smtClean="0">
                <a:latin typeface="Palatino Linotype" pitchFamily="18" charset="0"/>
              </a:rPr>
              <a:t>H(t)</a:t>
            </a:r>
            <a:endParaRPr lang="en-US" sz="3600" b="1" dirty="0"/>
          </a:p>
        </p:txBody>
      </p:sp>
      <p:grpSp>
        <p:nvGrpSpPr>
          <p:cNvPr id="107" name="Group 106"/>
          <p:cNvGrpSpPr/>
          <p:nvPr/>
        </p:nvGrpSpPr>
        <p:grpSpPr>
          <a:xfrm>
            <a:off x="2219227" y="4429027"/>
            <a:ext cx="182880" cy="1143000"/>
            <a:chOff x="2667000" y="4572000"/>
            <a:chExt cx="182880" cy="1143000"/>
          </a:xfrm>
        </p:grpSpPr>
        <p:cxnSp>
          <p:nvCxnSpPr>
            <p:cNvPr id="108" name="Straight Connector 107"/>
            <p:cNvCxnSpPr/>
            <p:nvPr/>
          </p:nvCxnSpPr>
          <p:spPr>
            <a:xfrm>
              <a:off x="266700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6670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66700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3093720" y="4429027"/>
            <a:ext cx="182880" cy="1143000"/>
            <a:chOff x="3322320" y="4572000"/>
            <a:chExt cx="182880" cy="1143000"/>
          </a:xfrm>
        </p:grpSpPr>
        <p:cxnSp>
          <p:nvCxnSpPr>
            <p:cNvPr id="112" name="Straight Connector 111"/>
            <p:cNvCxnSpPr/>
            <p:nvPr/>
          </p:nvCxnSpPr>
          <p:spPr>
            <a:xfrm>
              <a:off x="3322320" y="4572000"/>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505200" y="4572000"/>
              <a:ext cx="0" cy="114300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322320" y="5705573"/>
              <a:ext cx="182880" cy="0"/>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15" name="Rectangle 114"/>
          <p:cNvSpPr/>
          <p:nvPr/>
        </p:nvSpPr>
        <p:spPr>
          <a:xfrm>
            <a:off x="2356479" y="4301452"/>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1</a:t>
            </a:r>
            <a:r>
              <a:rPr lang="en-US" sz="3200" dirty="0" smtClean="0">
                <a:latin typeface="Palatino Linotype" pitchFamily="18" charset="0"/>
              </a:rPr>
              <a:t>(t)</a:t>
            </a:r>
            <a:endParaRPr lang="en-US" sz="3200" dirty="0"/>
          </a:p>
        </p:txBody>
      </p:sp>
      <p:sp>
        <p:nvSpPr>
          <p:cNvPr id="116" name="Rectangle 115"/>
          <p:cNvSpPr/>
          <p:nvPr/>
        </p:nvSpPr>
        <p:spPr>
          <a:xfrm>
            <a:off x="2371627" y="4911052"/>
            <a:ext cx="957313" cy="584775"/>
          </a:xfrm>
          <a:prstGeom prst="rect">
            <a:avLst/>
          </a:prstGeom>
        </p:spPr>
        <p:txBody>
          <a:bodyPr wrap="none">
            <a:spAutoFit/>
          </a:bodyPr>
          <a:lstStyle/>
          <a:p>
            <a:r>
              <a:rPr lang="en-US" sz="3200" dirty="0" smtClean="0">
                <a:latin typeface="Palatino Linotype" pitchFamily="18" charset="0"/>
              </a:rPr>
              <a:t>y</a:t>
            </a:r>
            <a:r>
              <a:rPr lang="en-US" sz="3200" b="1" baseline="-25000" dirty="0" smtClean="0">
                <a:latin typeface="Palatino Linotype" pitchFamily="18" charset="0"/>
              </a:rPr>
              <a:t>2</a:t>
            </a:r>
            <a:r>
              <a:rPr lang="en-US" sz="3200" dirty="0" smtClean="0">
                <a:latin typeface="Palatino Linotype" pitchFamily="18" charset="0"/>
              </a:rPr>
              <a:t>(t)</a:t>
            </a:r>
            <a:endParaRPr lang="en-US" sz="3200" dirty="0"/>
          </a:p>
        </p:txBody>
      </p:sp>
      <p:sp>
        <p:nvSpPr>
          <p:cNvPr id="117" name="Rectangle 116"/>
          <p:cNvSpPr/>
          <p:nvPr/>
        </p:nvSpPr>
        <p:spPr>
          <a:xfrm>
            <a:off x="3343950" y="4682452"/>
            <a:ext cx="389850" cy="584775"/>
          </a:xfrm>
          <a:prstGeom prst="rect">
            <a:avLst/>
          </a:prstGeom>
        </p:spPr>
        <p:txBody>
          <a:bodyPr wrap="none">
            <a:spAutoFit/>
          </a:bodyPr>
          <a:lstStyle/>
          <a:p>
            <a:r>
              <a:rPr lang="en-US" sz="3200" dirty="0">
                <a:latin typeface="Palatino Linotype" pitchFamily="18" charset="0"/>
              </a:rPr>
              <a:t>=</a:t>
            </a:r>
            <a:endParaRPr lang="en-US" sz="3200" dirty="0"/>
          </a:p>
        </p:txBody>
      </p:sp>
      <p:cxnSp>
        <p:nvCxnSpPr>
          <p:cNvPr id="73" name="Straight Connector 72"/>
          <p:cNvCxnSpPr/>
          <p:nvPr/>
        </p:nvCxnSpPr>
        <p:spPr>
          <a:xfrm>
            <a:off x="5715000" y="44196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715000" y="44196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715000" y="55531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598920" y="4419600"/>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4419600"/>
            <a:ext cx="0" cy="114300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598920" y="5553173"/>
            <a:ext cx="182880" cy="0"/>
          </a:xfrm>
          <a:prstGeom prst="line">
            <a:avLst/>
          </a:prstGeom>
          <a:ln w="25400">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852252" y="4292025"/>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1</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80" name="Rectangle 79"/>
          <p:cNvSpPr/>
          <p:nvPr/>
        </p:nvSpPr>
        <p:spPr>
          <a:xfrm>
            <a:off x="5867400" y="4901625"/>
            <a:ext cx="941283" cy="584775"/>
          </a:xfrm>
          <a:prstGeom prst="rect">
            <a:avLst/>
          </a:prstGeom>
          <a:ln>
            <a:noFill/>
          </a:ln>
        </p:spPr>
        <p:txBody>
          <a:bodyPr wrap="none">
            <a:spAutoFit/>
          </a:bodyPr>
          <a:lstStyle/>
          <a:p>
            <a:r>
              <a:rPr lang="en-US" sz="3200" dirty="0" smtClean="0">
                <a:solidFill>
                  <a:srgbClr val="0070C0"/>
                </a:solidFill>
                <a:latin typeface="Palatino Linotype" pitchFamily="18" charset="0"/>
              </a:rPr>
              <a:t>x</a:t>
            </a:r>
            <a:r>
              <a:rPr lang="en-US" sz="3200" b="1" baseline="-25000" dirty="0" smtClean="0">
                <a:solidFill>
                  <a:srgbClr val="0070C0"/>
                </a:solidFill>
                <a:latin typeface="Palatino Linotype" pitchFamily="18" charset="0"/>
              </a:rPr>
              <a:t>2</a:t>
            </a:r>
            <a:r>
              <a:rPr lang="en-US" sz="3200" dirty="0" smtClean="0">
                <a:solidFill>
                  <a:srgbClr val="0070C0"/>
                </a:solidFill>
                <a:latin typeface="Palatino Linotype" pitchFamily="18" charset="0"/>
              </a:rPr>
              <a:t>(t)</a:t>
            </a:r>
            <a:endParaRPr lang="en-US" sz="3200" dirty="0">
              <a:solidFill>
                <a:srgbClr val="0070C0"/>
              </a:solidFill>
            </a:endParaRPr>
          </a:p>
        </p:txBody>
      </p:sp>
      <p:sp>
        <p:nvSpPr>
          <p:cNvPr id="81" name="Rectangle 80"/>
          <p:cNvSpPr/>
          <p:nvPr/>
        </p:nvSpPr>
        <p:spPr>
          <a:xfrm>
            <a:off x="4848519" y="4657627"/>
            <a:ext cx="825867" cy="646331"/>
          </a:xfrm>
          <a:prstGeom prst="rect">
            <a:avLst/>
          </a:prstGeom>
          <a:ln>
            <a:noFill/>
          </a:ln>
        </p:spPr>
        <p:txBody>
          <a:bodyPr wrap="none">
            <a:spAutoFit/>
          </a:bodyPr>
          <a:lstStyle/>
          <a:p>
            <a:r>
              <a:rPr lang="en-US" sz="3600" b="1" dirty="0" smtClean="0">
                <a:solidFill>
                  <a:srgbClr val="0070C0"/>
                </a:solidFill>
                <a:latin typeface="Palatino Linotype" pitchFamily="18" charset="0"/>
              </a:rPr>
              <a:t>H</a:t>
            </a:r>
            <a:r>
              <a:rPr lang="en-US" sz="3600" b="1" baseline="30000" dirty="0" smtClean="0">
                <a:solidFill>
                  <a:srgbClr val="0070C0"/>
                </a:solidFill>
                <a:latin typeface="Palatino Linotype" pitchFamily="18" charset="0"/>
              </a:rPr>
              <a:t>-1</a:t>
            </a:r>
            <a:endParaRPr lang="en-US" sz="3600" b="1" baseline="30000" dirty="0">
              <a:solidFill>
                <a:srgbClr val="0070C0"/>
              </a:solidFill>
            </a:endParaRPr>
          </a:p>
        </p:txBody>
      </p:sp>
      <p:sp>
        <p:nvSpPr>
          <p:cNvPr id="3" name="Oval 2"/>
          <p:cNvSpPr/>
          <p:nvPr/>
        </p:nvSpPr>
        <p:spPr>
          <a:xfrm>
            <a:off x="3886200" y="4429027"/>
            <a:ext cx="1752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4800600" y="5410200"/>
            <a:ext cx="3061937" cy="816614"/>
          </a:xfrm>
          <a:custGeom>
            <a:avLst/>
            <a:gdLst>
              <a:gd name="connsiteX0" fmla="*/ 0 w 2177592"/>
              <a:gd name="connsiteY0" fmla="*/ 94268 h 747500"/>
              <a:gd name="connsiteX1" fmla="*/ 169682 w 2177592"/>
              <a:gd name="connsiteY1" fmla="*/ 386499 h 747500"/>
              <a:gd name="connsiteX2" fmla="*/ 169682 w 2177592"/>
              <a:gd name="connsiteY2" fmla="*/ 386499 h 747500"/>
              <a:gd name="connsiteX3" fmla="*/ 490194 w 2177592"/>
              <a:gd name="connsiteY3" fmla="*/ 612742 h 747500"/>
              <a:gd name="connsiteX4" fmla="*/ 1102936 w 2177592"/>
              <a:gd name="connsiteY4" fmla="*/ 735290 h 747500"/>
              <a:gd name="connsiteX5" fmla="*/ 1677971 w 2177592"/>
              <a:gd name="connsiteY5" fmla="*/ 659876 h 747500"/>
              <a:gd name="connsiteX6" fmla="*/ 2177592 w 2177592"/>
              <a:gd name="connsiteY6" fmla="*/ 0 h 747500"/>
              <a:gd name="connsiteX7" fmla="*/ 2177592 w 2177592"/>
              <a:gd name="connsiteY7" fmla="*/ 0 h 7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7592" h="747500">
                <a:moveTo>
                  <a:pt x="0" y="94268"/>
                </a:moveTo>
                <a:lnTo>
                  <a:pt x="169682" y="386499"/>
                </a:lnTo>
                <a:lnTo>
                  <a:pt x="169682" y="386499"/>
                </a:lnTo>
                <a:cubicBezTo>
                  <a:pt x="223101" y="424206"/>
                  <a:pt x="334652" y="554610"/>
                  <a:pt x="490194" y="612742"/>
                </a:cubicBezTo>
                <a:cubicBezTo>
                  <a:pt x="645736" y="670874"/>
                  <a:pt x="904973" y="727434"/>
                  <a:pt x="1102936" y="735290"/>
                </a:cubicBezTo>
                <a:cubicBezTo>
                  <a:pt x="1300899" y="743146"/>
                  <a:pt x="1498862" y="782424"/>
                  <a:pt x="1677971" y="659876"/>
                </a:cubicBezTo>
                <a:cubicBezTo>
                  <a:pt x="1857080" y="537328"/>
                  <a:pt x="2177592" y="0"/>
                  <a:pt x="2177592" y="0"/>
                </a:cubicBezTo>
                <a:lnTo>
                  <a:pt x="2177592" y="0"/>
                </a:lnTo>
              </a:path>
            </a:pathLst>
          </a:custGeom>
          <a:noFill/>
          <a:ln>
            <a:solidFill>
              <a:srgbClr val="FF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868995" y="4410173"/>
            <a:ext cx="2282583" cy="1077218"/>
          </a:xfrm>
          <a:prstGeom prst="rect">
            <a:avLst/>
          </a:prstGeom>
          <a:noFill/>
        </p:spPr>
        <p:txBody>
          <a:bodyPr wrap="square" rtlCol="0">
            <a:spAutoFit/>
          </a:bodyPr>
          <a:lstStyle/>
          <a:p>
            <a:pPr algn="ctr"/>
            <a:r>
              <a:rPr lang="en-US" sz="3200" dirty="0" smtClean="0">
                <a:solidFill>
                  <a:srgbClr val="FF0000"/>
                </a:solidFill>
              </a:rPr>
              <a:t>Not Diagonal</a:t>
            </a:r>
            <a:endParaRPr lang="en-US" sz="3200" b="1" baseline="-25000" dirty="0">
              <a:solidFill>
                <a:srgbClr val="FF0000"/>
              </a:solidFill>
            </a:endParaRPr>
          </a:p>
        </p:txBody>
      </p:sp>
      <p:sp>
        <p:nvSpPr>
          <p:cNvPr id="84" name="Title 1"/>
          <p:cNvSpPr>
            <a:spLocks noGrp="1"/>
          </p:cNvSpPr>
          <p:nvPr>
            <p:ph type="title"/>
          </p:nvPr>
        </p:nvSpPr>
        <p:spPr>
          <a:xfrm>
            <a:off x="0" y="203548"/>
            <a:ext cx="9144000" cy="685800"/>
          </a:xfrm>
        </p:spPr>
        <p:txBody>
          <a:bodyPr>
            <a:noAutofit/>
          </a:bodyPr>
          <a:lstStyle/>
          <a:p>
            <a:r>
              <a:rPr lang="en-US" sz="3300" b="1" dirty="0" smtClean="0">
                <a:solidFill>
                  <a:srgbClr val="0070C0"/>
                </a:solidFill>
              </a:rPr>
              <a:t>Does Traditional </a:t>
            </a:r>
            <a:r>
              <a:rPr lang="en-US" sz="3300" b="1" dirty="0" err="1" smtClean="0">
                <a:solidFill>
                  <a:srgbClr val="0070C0"/>
                </a:solidFill>
              </a:rPr>
              <a:t>Beamforming</a:t>
            </a:r>
            <a:r>
              <a:rPr lang="en-US" sz="3300" b="1" dirty="0" smtClean="0">
                <a:solidFill>
                  <a:srgbClr val="0070C0"/>
                </a:solidFill>
              </a:rPr>
              <a:t> Still Work?</a:t>
            </a:r>
            <a:endParaRPr lang="en-US" sz="3300" b="1" dirty="0">
              <a:solidFill>
                <a:srgbClr val="0070C0"/>
              </a:solidFill>
            </a:endParaRPr>
          </a:p>
        </p:txBody>
      </p:sp>
      <p:sp>
        <p:nvSpPr>
          <p:cNvPr id="86" name="TextBox 85"/>
          <p:cNvSpPr txBox="1"/>
          <p:nvPr/>
        </p:nvSpPr>
        <p:spPr>
          <a:xfrm>
            <a:off x="152400" y="2743200"/>
            <a:ext cx="8839200" cy="1371600"/>
          </a:xfrm>
          <a:prstGeom prst="rect">
            <a:avLst/>
          </a:prstGeom>
          <a:solidFill>
            <a:srgbClr val="C00000"/>
          </a:solidFill>
          <a:ln>
            <a:solidFill>
              <a:schemeClr val="tx1"/>
            </a:solidFill>
          </a:ln>
          <a:effectLst>
            <a:outerShdw blurRad="50800" dist="38100" dir="5400000" algn="t" rotWithShape="0">
              <a:prstClr val="black">
                <a:alpha val="40000"/>
              </a:prstClr>
            </a:outerShdw>
          </a:effectLst>
        </p:spPr>
        <p:txBody>
          <a:bodyPr wrap="square" lIns="91438" tIns="45718" rIns="91438" bIns="45718" rtlCol="0" anchor="ctr">
            <a:noAutofit/>
          </a:bodyPr>
          <a:lstStyle/>
          <a:p>
            <a:pPr marL="231771" algn="ctr">
              <a:lnSpc>
                <a:spcPts val="3240"/>
              </a:lnSpc>
            </a:pPr>
            <a:r>
              <a:rPr lang="en-US" sz="3400" dirty="0" err="1" smtClean="0">
                <a:solidFill>
                  <a:schemeClr val="bg1"/>
                </a:solidFill>
                <a:sym typeface="Wingdings" pitchFamily="2" charset="2"/>
              </a:rPr>
              <a:t>Beamforming</a:t>
            </a:r>
            <a:r>
              <a:rPr lang="en-US" sz="3400" dirty="0" smtClean="0">
                <a:solidFill>
                  <a:schemeClr val="bg1"/>
                </a:solidFill>
                <a:sym typeface="Wingdings" pitchFamily="2" charset="2"/>
              </a:rPr>
              <a:t> does not work</a:t>
            </a:r>
            <a:endParaRPr lang="en-US" sz="3400" dirty="0">
              <a:solidFill>
                <a:schemeClr val="bg1"/>
              </a:solidFill>
              <a:sym typeface="Wingdings" pitchFamily="2" charset="2"/>
            </a:endParaRPr>
          </a:p>
        </p:txBody>
      </p:sp>
    </p:spTree>
    <p:custDataLst>
      <p:tags r:id="rId1"/>
    </p:custDataLst>
    <p:extLst>
      <p:ext uri="{BB962C8B-B14F-4D97-AF65-F5344CB8AC3E}">
        <p14:creationId xmlns:p14="http://schemas.microsoft.com/office/powerpoint/2010/main" val="284280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2" grpId="0" animBg="1"/>
      <p:bldP spid="83" grpId="0"/>
      <p:bldP spid="8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Challenge</a:t>
            </a:r>
            <a:endParaRPr lang="en-US" b="1" dirty="0">
              <a:solidFill>
                <a:srgbClr val="0070C0"/>
              </a:solidFill>
            </a:endParaRPr>
          </a:p>
        </p:txBody>
      </p:sp>
      <p:sp>
        <p:nvSpPr>
          <p:cNvPr id="3" name="Content Placeholder 2"/>
          <p:cNvSpPr>
            <a:spLocks noGrp="1"/>
          </p:cNvSpPr>
          <p:nvPr>
            <p:ph idx="1"/>
          </p:nvPr>
        </p:nvSpPr>
        <p:spPr>
          <a:xfrm>
            <a:off x="0" y="1600200"/>
            <a:ext cx="9144000" cy="762000"/>
          </a:xfrm>
        </p:spPr>
        <p:txBody>
          <a:bodyPr>
            <a:noAutofit/>
          </a:bodyPr>
          <a:lstStyle/>
          <a:p>
            <a:pPr marL="0" indent="0" algn="ctr">
              <a:buNone/>
            </a:pPr>
            <a:r>
              <a:rPr lang="en-US" sz="3400" dirty="0" smtClean="0"/>
              <a:t>Channel is Rapidly Time Varying</a:t>
            </a:r>
            <a:endParaRPr lang="en-US" sz="3400" dirty="0"/>
          </a:p>
        </p:txBody>
      </p:sp>
      <p:sp>
        <p:nvSpPr>
          <p:cNvPr id="4" name="Down Arrow 3"/>
          <p:cNvSpPr/>
          <p:nvPr/>
        </p:nvSpPr>
        <p:spPr>
          <a:xfrm>
            <a:off x="4038600" y="2286000"/>
            <a:ext cx="838200" cy="1066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0" y="3591339"/>
            <a:ext cx="91440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400" dirty="0" smtClean="0"/>
              <a:t>Relative Channel Phases of Transmitted Signals Changes Rapidly With Time</a:t>
            </a:r>
            <a:endParaRPr lang="en-US" sz="3400" dirty="0"/>
          </a:p>
        </p:txBody>
      </p:sp>
      <p:sp>
        <p:nvSpPr>
          <p:cNvPr id="6" name="Content Placeholder 2"/>
          <p:cNvSpPr txBox="1">
            <a:spLocks/>
          </p:cNvSpPr>
          <p:nvPr/>
        </p:nvSpPr>
        <p:spPr>
          <a:xfrm>
            <a:off x="0" y="5334000"/>
            <a:ext cx="91440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400" dirty="0" smtClean="0">
                <a:solidFill>
                  <a:srgbClr val="0070C0"/>
                </a:solidFill>
              </a:rPr>
              <a:t>Prevents </a:t>
            </a:r>
            <a:r>
              <a:rPr lang="en-US" sz="3400" dirty="0" err="1" smtClean="0">
                <a:solidFill>
                  <a:srgbClr val="0070C0"/>
                </a:solidFill>
              </a:rPr>
              <a:t>Beamforming</a:t>
            </a:r>
            <a:endParaRPr lang="en-US" sz="3400" dirty="0">
              <a:solidFill>
                <a:srgbClr val="0070C0"/>
              </a:solidFill>
            </a:endParaRPr>
          </a:p>
        </p:txBody>
      </p:sp>
    </p:spTree>
    <p:custDataLst>
      <p:tags r:id="rId1"/>
    </p:custDataLst>
    <p:extLst>
      <p:ext uri="{BB962C8B-B14F-4D97-AF65-F5344CB8AC3E}">
        <p14:creationId xmlns:p14="http://schemas.microsoft.com/office/powerpoint/2010/main" val="185473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8.6|1.8"/>
</p:tagLst>
</file>

<file path=ppt/tags/tag10.xml><?xml version="1.0" encoding="utf-8"?>
<p:tagLst xmlns:a="http://schemas.openxmlformats.org/drawingml/2006/main" xmlns:r="http://schemas.openxmlformats.org/officeDocument/2006/relationships" xmlns:p="http://schemas.openxmlformats.org/presentationml/2006/main">
  <p:tag name="TIMING" val="|3.4|3.8|11.3|8.6|9.9|3.7|1.2"/>
</p:tagLst>
</file>

<file path=ppt/tags/tag11.xml><?xml version="1.0" encoding="utf-8"?>
<p:tagLst xmlns:a="http://schemas.openxmlformats.org/drawingml/2006/main" xmlns:r="http://schemas.openxmlformats.org/officeDocument/2006/relationships" xmlns:p="http://schemas.openxmlformats.org/presentationml/2006/main">
  <p:tag name="TIMING" val="|6.2|7.3|1.6|3.1"/>
</p:tagLst>
</file>

<file path=ppt/tags/tag12.xml><?xml version="1.0" encoding="utf-8"?>
<p:tagLst xmlns:a="http://schemas.openxmlformats.org/drawingml/2006/main" xmlns:r="http://schemas.openxmlformats.org/officeDocument/2006/relationships" xmlns:p="http://schemas.openxmlformats.org/presentationml/2006/main">
  <p:tag name="TIMING" val="|13.2"/>
</p:tagLst>
</file>

<file path=ppt/tags/tag13.xml><?xml version="1.0" encoding="utf-8"?>
<p:tagLst xmlns:a="http://schemas.openxmlformats.org/drawingml/2006/main" xmlns:r="http://schemas.openxmlformats.org/officeDocument/2006/relationships" xmlns:p="http://schemas.openxmlformats.org/presentationml/2006/main">
  <p:tag name="TIMING" val="|8.9|5.3|3.4|1.3"/>
</p:tagLst>
</file>

<file path=ppt/tags/tag14.xml><?xml version="1.0" encoding="utf-8"?>
<p:tagLst xmlns:a="http://schemas.openxmlformats.org/drawingml/2006/main" xmlns:r="http://schemas.openxmlformats.org/officeDocument/2006/relationships" xmlns:p="http://schemas.openxmlformats.org/presentationml/2006/main">
  <p:tag name="TIMING" val="|4.1|12.2|9.8|11.4"/>
</p:tagLst>
</file>

<file path=ppt/tags/tag15.xml><?xml version="1.0" encoding="utf-8"?>
<p:tagLst xmlns:a="http://schemas.openxmlformats.org/drawingml/2006/main" xmlns:r="http://schemas.openxmlformats.org/officeDocument/2006/relationships" xmlns:p="http://schemas.openxmlformats.org/presentationml/2006/main">
  <p:tag name="TIMING" val="|8.2|4|4.6|16.8"/>
</p:tagLst>
</file>

<file path=ppt/tags/tag16.xml><?xml version="1.0" encoding="utf-8"?>
<p:tagLst xmlns:a="http://schemas.openxmlformats.org/drawingml/2006/main" xmlns:r="http://schemas.openxmlformats.org/officeDocument/2006/relationships" xmlns:p="http://schemas.openxmlformats.org/presentationml/2006/main">
  <p:tag name="TIMING" val="|16.4"/>
</p:tagLst>
</file>

<file path=ppt/tags/tag17.xml><?xml version="1.0" encoding="utf-8"?>
<p:tagLst xmlns:a="http://schemas.openxmlformats.org/drawingml/2006/main" xmlns:r="http://schemas.openxmlformats.org/officeDocument/2006/relationships" xmlns:p="http://schemas.openxmlformats.org/presentationml/2006/main">
  <p:tag name="TIMING" val="|9.7"/>
</p:tagLst>
</file>

<file path=ppt/tags/tag18.xml><?xml version="1.0" encoding="utf-8"?>
<p:tagLst xmlns:a="http://schemas.openxmlformats.org/drawingml/2006/main" xmlns:r="http://schemas.openxmlformats.org/officeDocument/2006/relationships" xmlns:p="http://schemas.openxmlformats.org/presentationml/2006/main">
  <p:tag name="TIMING" val="|0.1|10.5|7.7"/>
</p:tagLst>
</file>

<file path=ppt/tags/tag19.xml><?xml version="1.0" encoding="utf-8"?>
<p:tagLst xmlns:a="http://schemas.openxmlformats.org/drawingml/2006/main" xmlns:r="http://schemas.openxmlformats.org/officeDocument/2006/relationships" xmlns:p="http://schemas.openxmlformats.org/presentationml/2006/main">
  <p:tag name="TIMING" val="|2.8"/>
</p:tagLst>
</file>

<file path=ppt/tags/tag2.xml><?xml version="1.0" encoding="utf-8"?>
<p:tagLst xmlns:a="http://schemas.openxmlformats.org/drawingml/2006/main" xmlns:r="http://schemas.openxmlformats.org/officeDocument/2006/relationships" xmlns:p="http://schemas.openxmlformats.org/presentationml/2006/main">
  <p:tag name="TIMING" val="|8|5.3"/>
</p:tagLst>
</file>

<file path=ppt/tags/tag20.xml><?xml version="1.0" encoding="utf-8"?>
<p:tagLst xmlns:a="http://schemas.openxmlformats.org/drawingml/2006/main" xmlns:r="http://schemas.openxmlformats.org/officeDocument/2006/relationships" xmlns:p="http://schemas.openxmlformats.org/presentationml/2006/main">
  <p:tag name="TIMING" val="|14.4|22.5"/>
</p:tagLst>
</file>

<file path=ppt/tags/tag21.xml><?xml version="1.0" encoding="utf-8"?>
<p:tagLst xmlns:a="http://schemas.openxmlformats.org/drawingml/2006/main" xmlns:r="http://schemas.openxmlformats.org/officeDocument/2006/relationships" xmlns:p="http://schemas.openxmlformats.org/presentationml/2006/main">
  <p:tag name="TIMING" val="|16.3|2.9|4.5"/>
</p:tagLst>
</file>

<file path=ppt/tags/tag22.xml><?xml version="1.0" encoding="utf-8"?>
<p:tagLst xmlns:a="http://schemas.openxmlformats.org/drawingml/2006/main" xmlns:r="http://schemas.openxmlformats.org/officeDocument/2006/relationships" xmlns:p="http://schemas.openxmlformats.org/presentationml/2006/main">
  <p:tag name="TIMING" val="|9.7"/>
</p:tagLst>
</file>

<file path=ppt/tags/tag23.xml><?xml version="1.0" encoding="utf-8"?>
<p:tagLst xmlns:a="http://schemas.openxmlformats.org/drawingml/2006/main" xmlns:r="http://schemas.openxmlformats.org/officeDocument/2006/relationships" xmlns:p="http://schemas.openxmlformats.org/presentationml/2006/main">
  <p:tag name="TIMING" val="|6.1|2.2|9.7"/>
</p:tagLst>
</file>

<file path=ppt/tags/tag24.xml><?xml version="1.0" encoding="utf-8"?>
<p:tagLst xmlns:a="http://schemas.openxmlformats.org/drawingml/2006/main" xmlns:r="http://schemas.openxmlformats.org/officeDocument/2006/relationships" xmlns:p="http://schemas.openxmlformats.org/presentationml/2006/main">
  <p:tag name="TIMING" val="|4.9|5.4|5.1"/>
</p:tagLst>
</file>

<file path=ppt/tags/tag25.xml><?xml version="1.0" encoding="utf-8"?>
<p:tagLst xmlns:a="http://schemas.openxmlformats.org/drawingml/2006/main" xmlns:r="http://schemas.openxmlformats.org/officeDocument/2006/relationships" xmlns:p="http://schemas.openxmlformats.org/presentationml/2006/main">
  <p:tag name="TIMING" val="|5.2"/>
</p:tagLst>
</file>

<file path=ppt/tags/tag26.xml><?xml version="1.0" encoding="utf-8"?>
<p:tagLst xmlns:a="http://schemas.openxmlformats.org/drawingml/2006/main" xmlns:r="http://schemas.openxmlformats.org/officeDocument/2006/relationships" xmlns:p="http://schemas.openxmlformats.org/presentationml/2006/main">
  <p:tag name="TIMING" val="|7.3|5.5"/>
</p:tagLst>
</file>

<file path=ppt/tags/tag27.xml><?xml version="1.0" encoding="utf-8"?>
<p:tagLst xmlns:a="http://schemas.openxmlformats.org/drawingml/2006/main" xmlns:r="http://schemas.openxmlformats.org/officeDocument/2006/relationships" xmlns:p="http://schemas.openxmlformats.org/presentationml/2006/main">
  <p:tag name="TIMING" val="|12.1"/>
</p:tagLst>
</file>

<file path=ppt/tags/tag28.xml><?xml version="1.0" encoding="utf-8"?>
<p:tagLst xmlns:a="http://schemas.openxmlformats.org/drawingml/2006/main" xmlns:r="http://schemas.openxmlformats.org/officeDocument/2006/relationships" xmlns:p="http://schemas.openxmlformats.org/presentationml/2006/main">
  <p:tag name="TIMING" val="|5|11.6"/>
</p:tagLst>
</file>

<file path=ppt/tags/tag29.xml><?xml version="1.0" encoding="utf-8"?>
<p:tagLst xmlns:a="http://schemas.openxmlformats.org/drawingml/2006/main" xmlns:r="http://schemas.openxmlformats.org/officeDocument/2006/relationships" xmlns:p="http://schemas.openxmlformats.org/presentationml/2006/main">
  <p:tag name="TIMING" val="|3.8|2.6|3.4"/>
</p:tagLst>
</file>

<file path=ppt/tags/tag3.xml><?xml version="1.0" encoding="utf-8"?>
<p:tagLst xmlns:a="http://schemas.openxmlformats.org/drawingml/2006/main" xmlns:r="http://schemas.openxmlformats.org/officeDocument/2006/relationships" xmlns:p="http://schemas.openxmlformats.org/presentationml/2006/main">
  <p:tag name="TIMING" val="|7.5|0.7|4.3|1.6"/>
</p:tagLst>
</file>

<file path=ppt/tags/tag30.xml><?xml version="1.0" encoding="utf-8"?>
<p:tagLst xmlns:a="http://schemas.openxmlformats.org/drawingml/2006/main" xmlns:r="http://schemas.openxmlformats.org/officeDocument/2006/relationships" xmlns:p="http://schemas.openxmlformats.org/presentationml/2006/main">
  <p:tag name="TIMING" val="|3.7|23|11|8.2|0.9"/>
</p:tagLst>
</file>

<file path=ppt/tags/tag31.xml><?xml version="1.0" encoding="utf-8"?>
<p:tagLst xmlns:a="http://schemas.openxmlformats.org/drawingml/2006/main" xmlns:r="http://schemas.openxmlformats.org/officeDocument/2006/relationships" xmlns:p="http://schemas.openxmlformats.org/presentationml/2006/main">
  <p:tag name="TIMING" val="|34.2|0.9|3.8|3.2"/>
</p:tagLst>
</file>

<file path=ppt/tags/tag32.xml><?xml version="1.0" encoding="utf-8"?>
<p:tagLst xmlns:a="http://schemas.openxmlformats.org/drawingml/2006/main" xmlns:r="http://schemas.openxmlformats.org/officeDocument/2006/relationships" xmlns:p="http://schemas.openxmlformats.org/presentationml/2006/main">
  <p:tag name="TIMING" val="|4.4|4.7|2.9|7.2|2.5|7.8|4.5|3.6|5.4|3.4"/>
</p:tagLst>
</file>

<file path=ppt/tags/tag33.xml><?xml version="1.0" encoding="utf-8"?>
<p:tagLst xmlns:a="http://schemas.openxmlformats.org/drawingml/2006/main" xmlns:r="http://schemas.openxmlformats.org/officeDocument/2006/relationships" xmlns:p="http://schemas.openxmlformats.org/presentationml/2006/main">
  <p:tag name="TIMING" val="|2.5|2.8|4.1"/>
</p:tagLst>
</file>

<file path=ppt/tags/tag34.xml><?xml version="1.0" encoding="utf-8"?>
<p:tagLst xmlns:a="http://schemas.openxmlformats.org/drawingml/2006/main" xmlns:r="http://schemas.openxmlformats.org/officeDocument/2006/relationships" xmlns:p="http://schemas.openxmlformats.org/presentationml/2006/main">
  <p:tag name="TIMING" val="|10.6|9.2"/>
</p:tagLst>
</file>

<file path=ppt/tags/tag35.xml><?xml version="1.0" encoding="utf-8"?>
<p:tagLst xmlns:a="http://schemas.openxmlformats.org/drawingml/2006/main" xmlns:r="http://schemas.openxmlformats.org/officeDocument/2006/relationships" xmlns:p="http://schemas.openxmlformats.org/presentationml/2006/main">
  <p:tag name="TIMING" val="|17.6|2.9|1.2|2.9|4.7|3.8"/>
</p:tagLst>
</file>

<file path=ppt/tags/tag36.xml><?xml version="1.0" encoding="utf-8"?>
<p:tagLst xmlns:a="http://schemas.openxmlformats.org/drawingml/2006/main" xmlns:r="http://schemas.openxmlformats.org/officeDocument/2006/relationships" xmlns:p="http://schemas.openxmlformats.org/presentationml/2006/main">
  <p:tag name="TIMING" val="|2.7"/>
</p:tagLst>
</file>

<file path=ppt/tags/tag37.xml><?xml version="1.0" encoding="utf-8"?>
<p:tagLst xmlns:a="http://schemas.openxmlformats.org/drawingml/2006/main" xmlns:r="http://schemas.openxmlformats.org/officeDocument/2006/relationships" xmlns:p="http://schemas.openxmlformats.org/presentationml/2006/main">
  <p:tag name="TIMING" val="|2.3|1.9|3|6.5|4.9|13.9|5.9"/>
</p:tagLst>
</file>

<file path=ppt/tags/tag38.xml><?xml version="1.0" encoding="utf-8"?>
<p:tagLst xmlns:a="http://schemas.openxmlformats.org/drawingml/2006/main" xmlns:r="http://schemas.openxmlformats.org/officeDocument/2006/relationships" xmlns:p="http://schemas.openxmlformats.org/presentationml/2006/main">
  <p:tag name="TIMING" val="|3.1|9.2|8.2|2|6.7|9"/>
</p:tagLst>
</file>

<file path=ppt/tags/tag39.xml><?xml version="1.0" encoding="utf-8"?>
<p:tagLst xmlns:a="http://schemas.openxmlformats.org/drawingml/2006/main" xmlns:r="http://schemas.openxmlformats.org/officeDocument/2006/relationships" xmlns:p="http://schemas.openxmlformats.org/presentationml/2006/main">
  <p:tag name="TIMING" val="|7.5|6.6|2.1|3.1"/>
</p:tagLst>
</file>

<file path=ppt/tags/tag4.xml><?xml version="1.0" encoding="utf-8"?>
<p:tagLst xmlns:a="http://schemas.openxmlformats.org/drawingml/2006/main" xmlns:r="http://schemas.openxmlformats.org/officeDocument/2006/relationships" xmlns:p="http://schemas.openxmlformats.org/presentationml/2006/main">
  <p:tag name="TIMING" val="|5.6|4.8|1.9|10.9"/>
</p:tagLst>
</file>

<file path=ppt/tags/tag40.xml><?xml version="1.0" encoding="utf-8"?>
<p:tagLst xmlns:a="http://schemas.openxmlformats.org/drawingml/2006/main" xmlns:r="http://schemas.openxmlformats.org/officeDocument/2006/relationships" xmlns:p="http://schemas.openxmlformats.org/presentationml/2006/main">
  <p:tag name="TIMING" val="|7.6|3|7.7"/>
</p:tagLst>
</file>

<file path=ppt/tags/tag41.xml><?xml version="1.0" encoding="utf-8"?>
<p:tagLst xmlns:a="http://schemas.openxmlformats.org/drawingml/2006/main" xmlns:r="http://schemas.openxmlformats.org/officeDocument/2006/relationships" xmlns:p="http://schemas.openxmlformats.org/presentationml/2006/main">
  <p:tag name="TIMING" val="|7.6|3|7.7"/>
</p:tagLst>
</file>

<file path=ppt/tags/tag42.xml><?xml version="1.0" encoding="utf-8"?>
<p:tagLst xmlns:a="http://schemas.openxmlformats.org/drawingml/2006/main" xmlns:r="http://schemas.openxmlformats.org/officeDocument/2006/relationships" xmlns:p="http://schemas.openxmlformats.org/presentationml/2006/main">
  <p:tag name="TIMING" val="|3.4"/>
</p:tagLst>
</file>

<file path=ppt/tags/tag43.xml><?xml version="1.0" encoding="utf-8"?>
<p:tagLst xmlns:a="http://schemas.openxmlformats.org/drawingml/2006/main" xmlns:r="http://schemas.openxmlformats.org/officeDocument/2006/relationships" xmlns:p="http://schemas.openxmlformats.org/presentationml/2006/main">
  <p:tag name="TIMING" val="|1.6|12.5"/>
</p:tagLst>
</file>

<file path=ppt/tags/tag44.xml><?xml version="1.0" encoding="utf-8"?>
<p:tagLst xmlns:a="http://schemas.openxmlformats.org/drawingml/2006/main" xmlns:r="http://schemas.openxmlformats.org/officeDocument/2006/relationships" xmlns:p="http://schemas.openxmlformats.org/presentationml/2006/main">
  <p:tag name="TIMING" val="|8|2.3"/>
</p:tagLst>
</file>

<file path=ppt/tags/tag45.xml><?xml version="1.0" encoding="utf-8"?>
<p:tagLst xmlns:a="http://schemas.openxmlformats.org/drawingml/2006/main" xmlns:r="http://schemas.openxmlformats.org/officeDocument/2006/relationships" xmlns:p="http://schemas.openxmlformats.org/presentationml/2006/main">
  <p:tag name="TIMING" val="|3.1"/>
</p:tagLst>
</file>

<file path=ppt/tags/tag46.xml><?xml version="1.0" encoding="utf-8"?>
<p:tagLst xmlns:a="http://schemas.openxmlformats.org/drawingml/2006/main" xmlns:r="http://schemas.openxmlformats.org/officeDocument/2006/relationships" xmlns:p="http://schemas.openxmlformats.org/presentationml/2006/main">
  <p:tag name="TIMING" val="|4.2"/>
</p:tagLst>
</file>

<file path=ppt/tags/tag47.xml><?xml version="1.0" encoding="utf-8"?>
<p:tagLst xmlns:a="http://schemas.openxmlformats.org/drawingml/2006/main" xmlns:r="http://schemas.openxmlformats.org/officeDocument/2006/relationships" xmlns:p="http://schemas.openxmlformats.org/presentationml/2006/main">
  <p:tag name="TIMING" val="|7.8|2.2|2.9|5.8"/>
</p:tagLst>
</file>

<file path=ppt/tags/tag48.xml><?xml version="1.0" encoding="utf-8"?>
<p:tagLst xmlns:a="http://schemas.openxmlformats.org/drawingml/2006/main" xmlns:r="http://schemas.openxmlformats.org/officeDocument/2006/relationships" xmlns:p="http://schemas.openxmlformats.org/presentationml/2006/main">
  <p:tag name="TIMING" val="|3.1|9.2|8.2|2|6.7|9"/>
</p:tagLst>
</file>

<file path=ppt/tags/tag49.xml><?xml version="1.0" encoding="utf-8"?>
<p:tagLst xmlns:a="http://schemas.openxmlformats.org/drawingml/2006/main" xmlns:r="http://schemas.openxmlformats.org/officeDocument/2006/relationships" xmlns:p="http://schemas.openxmlformats.org/presentationml/2006/main">
  <p:tag name="TIMING" val="|3.3|7.1|7.3"/>
</p:tagLst>
</file>

<file path=ppt/tags/tag5.xml><?xml version="1.0" encoding="utf-8"?>
<p:tagLst xmlns:a="http://schemas.openxmlformats.org/drawingml/2006/main" xmlns:r="http://schemas.openxmlformats.org/officeDocument/2006/relationships" xmlns:p="http://schemas.openxmlformats.org/presentationml/2006/main">
  <p:tag name="TIMING" val="|7.5|18.3|18.2"/>
</p:tagLst>
</file>

<file path=ppt/tags/tag50.xml><?xml version="1.0" encoding="utf-8"?>
<p:tagLst xmlns:a="http://schemas.openxmlformats.org/drawingml/2006/main" xmlns:r="http://schemas.openxmlformats.org/officeDocument/2006/relationships" xmlns:p="http://schemas.openxmlformats.org/presentationml/2006/main">
  <p:tag name="TIMING" val="|9.3"/>
</p:tagLst>
</file>

<file path=ppt/tags/tag51.xml><?xml version="1.0" encoding="utf-8"?>
<p:tagLst xmlns:a="http://schemas.openxmlformats.org/drawingml/2006/main" xmlns:r="http://schemas.openxmlformats.org/officeDocument/2006/relationships" xmlns:p="http://schemas.openxmlformats.org/presentationml/2006/main">
  <p:tag name="TIMING" val="|3.9|3.6|8"/>
</p:tagLst>
</file>

<file path=ppt/tags/tag52.xml><?xml version="1.0" encoding="utf-8"?>
<p:tagLst xmlns:a="http://schemas.openxmlformats.org/drawingml/2006/main" xmlns:r="http://schemas.openxmlformats.org/officeDocument/2006/relationships" xmlns:p="http://schemas.openxmlformats.org/presentationml/2006/main">
  <p:tag name="TIMING" val="|1.6|0.7"/>
</p:tagLst>
</file>

<file path=ppt/tags/tag53.xml><?xml version="1.0" encoding="utf-8"?>
<p:tagLst xmlns:a="http://schemas.openxmlformats.org/drawingml/2006/main" xmlns:r="http://schemas.openxmlformats.org/officeDocument/2006/relationships" xmlns:p="http://schemas.openxmlformats.org/presentationml/2006/main">
  <p:tag name="TIMING" val="|0.6"/>
</p:tagLst>
</file>

<file path=ppt/tags/tag54.xml><?xml version="1.0" encoding="utf-8"?>
<p:tagLst xmlns:a="http://schemas.openxmlformats.org/drawingml/2006/main" xmlns:r="http://schemas.openxmlformats.org/officeDocument/2006/relationships" xmlns:p="http://schemas.openxmlformats.org/presentationml/2006/main">
  <p:tag name="TIMING" val="|3.1|5.3"/>
</p:tagLst>
</file>

<file path=ppt/tags/tag55.xml><?xml version="1.0" encoding="utf-8"?>
<p:tagLst xmlns:a="http://schemas.openxmlformats.org/drawingml/2006/main" xmlns:r="http://schemas.openxmlformats.org/officeDocument/2006/relationships" xmlns:p="http://schemas.openxmlformats.org/presentationml/2006/main">
  <p:tag name="TIMING" val="|21.8|5.4"/>
</p:tagLst>
</file>

<file path=ppt/tags/tag56.xml><?xml version="1.0" encoding="utf-8"?>
<p:tagLst xmlns:a="http://schemas.openxmlformats.org/drawingml/2006/main" xmlns:r="http://schemas.openxmlformats.org/officeDocument/2006/relationships" xmlns:p="http://schemas.openxmlformats.org/presentationml/2006/main">
  <p:tag name="TIMING" val="|6.7|1.8|4.9"/>
</p:tagLst>
</file>

<file path=ppt/tags/tag57.xml><?xml version="1.0" encoding="utf-8"?>
<p:tagLst xmlns:a="http://schemas.openxmlformats.org/drawingml/2006/main" xmlns:r="http://schemas.openxmlformats.org/officeDocument/2006/relationships" xmlns:p="http://schemas.openxmlformats.org/presentationml/2006/main">
  <p:tag name="TIMING" val="|1.2|9.5|8.4|13|12.2"/>
</p:tagLst>
</file>

<file path=ppt/tags/tag58.xml><?xml version="1.0" encoding="utf-8"?>
<p:tagLst xmlns:a="http://schemas.openxmlformats.org/drawingml/2006/main" xmlns:r="http://schemas.openxmlformats.org/officeDocument/2006/relationships" xmlns:p="http://schemas.openxmlformats.org/presentationml/2006/main">
  <p:tag name="TIMING" val="|4.7|5.4"/>
</p:tagLst>
</file>

<file path=ppt/tags/tag59.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10|1.7|13.2"/>
</p:tagLst>
</file>

<file path=ppt/tags/tag60.xml><?xml version="1.0" encoding="utf-8"?>
<p:tagLst xmlns:a="http://schemas.openxmlformats.org/drawingml/2006/main" xmlns:r="http://schemas.openxmlformats.org/officeDocument/2006/relationships" xmlns:p="http://schemas.openxmlformats.org/presentationml/2006/main">
  <p:tag name="TIMING" val="|3.2|4.8|0.9"/>
</p:tagLst>
</file>

<file path=ppt/tags/tag61.xml><?xml version="1.0" encoding="utf-8"?>
<p:tagLst xmlns:a="http://schemas.openxmlformats.org/drawingml/2006/main" xmlns:r="http://schemas.openxmlformats.org/officeDocument/2006/relationships" xmlns:p="http://schemas.openxmlformats.org/presentationml/2006/main">
  <p:tag name="TIMING" val="|3.6|8.1|3.7"/>
</p:tagLst>
</file>

<file path=ppt/tags/tag62.xml><?xml version="1.0" encoding="utf-8"?>
<p:tagLst xmlns:a="http://schemas.openxmlformats.org/drawingml/2006/main" xmlns:r="http://schemas.openxmlformats.org/officeDocument/2006/relationships" xmlns:p="http://schemas.openxmlformats.org/presentationml/2006/main">
  <p:tag name="TIMING" val="|1"/>
</p:tagLst>
</file>

<file path=ppt/tags/tag63.xml><?xml version="1.0" encoding="utf-8"?>
<p:tagLst xmlns:a="http://schemas.openxmlformats.org/drawingml/2006/main" xmlns:r="http://schemas.openxmlformats.org/officeDocument/2006/relationships" xmlns:p="http://schemas.openxmlformats.org/presentationml/2006/main">
  <p:tag name="TIMING" val="|6.8|5.7|8.2"/>
</p:tagLst>
</file>

<file path=ppt/tags/tag64.xml><?xml version="1.0" encoding="utf-8"?>
<p:tagLst xmlns:a="http://schemas.openxmlformats.org/drawingml/2006/main" xmlns:r="http://schemas.openxmlformats.org/officeDocument/2006/relationships" xmlns:p="http://schemas.openxmlformats.org/presentationml/2006/main">
  <p:tag name="TIMING" val="|2.2|8.3"/>
</p:tagLst>
</file>

<file path=ppt/tags/tag65.xml><?xml version="1.0" encoding="utf-8"?>
<p:tagLst xmlns:a="http://schemas.openxmlformats.org/drawingml/2006/main" xmlns:r="http://schemas.openxmlformats.org/officeDocument/2006/relationships" xmlns:p="http://schemas.openxmlformats.org/presentationml/2006/main">
  <p:tag name="TIMING" val="|2.4"/>
</p:tagLst>
</file>

<file path=ppt/tags/tag66.xml><?xml version="1.0" encoding="utf-8"?>
<p:tagLst xmlns:a="http://schemas.openxmlformats.org/drawingml/2006/main" xmlns:r="http://schemas.openxmlformats.org/officeDocument/2006/relationships" xmlns:p="http://schemas.openxmlformats.org/presentationml/2006/main">
  <p:tag name="TIMING" val="|7.3|8.8|11.9|10.7"/>
</p:tagLst>
</file>

<file path=ppt/tags/tag67.xml><?xml version="1.0" encoding="utf-8"?>
<p:tagLst xmlns:a="http://schemas.openxmlformats.org/drawingml/2006/main" xmlns:r="http://schemas.openxmlformats.org/officeDocument/2006/relationships" xmlns:p="http://schemas.openxmlformats.org/presentationml/2006/main">
  <p:tag name="TIMING" val="|1.5|10.4|18.2"/>
</p:tagLst>
</file>

<file path=ppt/tags/tag68.xml><?xml version="1.0" encoding="utf-8"?>
<p:tagLst xmlns:a="http://schemas.openxmlformats.org/drawingml/2006/main" xmlns:r="http://schemas.openxmlformats.org/officeDocument/2006/relationships" xmlns:p="http://schemas.openxmlformats.org/presentationml/2006/main">
  <p:tag name="TIMING" val="|1|18|5.7|1|2.6|2.5"/>
</p:tagLst>
</file>

<file path=ppt/tags/tag69.xml><?xml version="1.0" encoding="utf-8"?>
<p:tagLst xmlns:a="http://schemas.openxmlformats.org/drawingml/2006/main" xmlns:r="http://schemas.openxmlformats.org/officeDocument/2006/relationships" xmlns:p="http://schemas.openxmlformats.org/presentationml/2006/main">
  <p:tag name="TIMING" val="|0.8|0.9|6.1|0.7|0.5"/>
</p:tagLst>
</file>

<file path=ppt/tags/tag7.xml><?xml version="1.0" encoding="utf-8"?>
<p:tagLst xmlns:a="http://schemas.openxmlformats.org/drawingml/2006/main" xmlns:r="http://schemas.openxmlformats.org/officeDocument/2006/relationships" xmlns:p="http://schemas.openxmlformats.org/presentationml/2006/main">
  <p:tag name="TIMING" val="|5.6|7.7|6.2|7.8|8.1|19.5"/>
</p:tagLst>
</file>

<file path=ppt/tags/tag70.xml><?xml version="1.0" encoding="utf-8"?>
<p:tagLst xmlns:a="http://schemas.openxmlformats.org/drawingml/2006/main" xmlns:r="http://schemas.openxmlformats.org/officeDocument/2006/relationships" xmlns:p="http://schemas.openxmlformats.org/presentationml/2006/main">
  <p:tag name="TIMING" val="|0.5|6.3|1|1.5|1.3"/>
</p:tagLst>
</file>

<file path=ppt/tags/tag71.xml><?xml version="1.0" encoding="utf-8"?>
<p:tagLst xmlns:a="http://schemas.openxmlformats.org/drawingml/2006/main" xmlns:r="http://schemas.openxmlformats.org/officeDocument/2006/relationships" xmlns:p="http://schemas.openxmlformats.org/presentationml/2006/main">
  <p:tag name="TIMING" val="|0.8"/>
</p:tagLst>
</file>

<file path=ppt/tags/tag72.xml><?xml version="1.0" encoding="utf-8"?>
<p:tagLst xmlns:a="http://schemas.openxmlformats.org/drawingml/2006/main" xmlns:r="http://schemas.openxmlformats.org/officeDocument/2006/relationships" xmlns:p="http://schemas.openxmlformats.org/presentationml/2006/main">
  <p:tag name="TIMING" val="|0.8|0.5|3.2"/>
</p:tagLst>
</file>

<file path=ppt/tags/tag73.xml><?xml version="1.0" encoding="utf-8"?>
<p:tagLst xmlns:a="http://schemas.openxmlformats.org/drawingml/2006/main" xmlns:r="http://schemas.openxmlformats.org/officeDocument/2006/relationships" xmlns:p="http://schemas.openxmlformats.org/presentationml/2006/main">
  <p:tag name="TIMING" val="|4.1|5.7|12.5"/>
</p:tagLst>
</file>

<file path=ppt/tags/tag74.xml><?xml version="1.0" encoding="utf-8"?>
<p:tagLst xmlns:a="http://schemas.openxmlformats.org/drawingml/2006/main" xmlns:r="http://schemas.openxmlformats.org/officeDocument/2006/relationships" xmlns:p="http://schemas.openxmlformats.org/presentationml/2006/main">
  <p:tag name="TIMING" val="|0.8|1.9|0.8|9.9|4.9|4.3"/>
</p:tagLst>
</file>

<file path=ppt/tags/tag75.xml><?xml version="1.0" encoding="utf-8"?>
<p:tagLst xmlns:a="http://schemas.openxmlformats.org/drawingml/2006/main" xmlns:r="http://schemas.openxmlformats.org/officeDocument/2006/relationships" xmlns:p="http://schemas.openxmlformats.org/presentationml/2006/main">
  <p:tag name="TIMING" val="|34.8|1.3|17.3|22.6"/>
</p:tagLst>
</file>

<file path=ppt/tags/tag76.xml><?xml version="1.0" encoding="utf-8"?>
<p:tagLst xmlns:a="http://schemas.openxmlformats.org/drawingml/2006/main" xmlns:r="http://schemas.openxmlformats.org/officeDocument/2006/relationships" xmlns:p="http://schemas.openxmlformats.org/presentationml/2006/main">
  <p:tag name="TIMING" val="|1.2|1.9|3.8|6.3|4.6"/>
</p:tagLst>
</file>

<file path=ppt/tags/tag77.xml><?xml version="1.0" encoding="utf-8"?>
<p:tagLst xmlns:a="http://schemas.openxmlformats.org/drawingml/2006/main" xmlns:r="http://schemas.openxmlformats.org/officeDocument/2006/relationships" xmlns:p="http://schemas.openxmlformats.org/presentationml/2006/main">
  <p:tag name="TIMING" val="|7.6|3.6|4|9.2|5.1"/>
</p:tagLst>
</file>

<file path=ppt/tags/tag78.xml><?xml version="1.0" encoding="utf-8"?>
<p:tagLst xmlns:a="http://schemas.openxmlformats.org/drawingml/2006/main" xmlns:r="http://schemas.openxmlformats.org/officeDocument/2006/relationships" xmlns:p="http://schemas.openxmlformats.org/presentationml/2006/main">
  <p:tag name="TIMING" val="|5.5"/>
</p:tagLst>
</file>

<file path=ppt/tags/tag79.xml><?xml version="1.0" encoding="utf-8"?>
<p:tagLst xmlns:a="http://schemas.openxmlformats.org/drawingml/2006/main" xmlns:r="http://schemas.openxmlformats.org/officeDocument/2006/relationships" xmlns:p="http://schemas.openxmlformats.org/presentationml/2006/main">
  <p:tag name="TIMING" val="|5.4|5.6"/>
</p:tagLst>
</file>

<file path=ppt/tags/tag8.xml><?xml version="1.0" encoding="utf-8"?>
<p:tagLst xmlns:a="http://schemas.openxmlformats.org/drawingml/2006/main" xmlns:r="http://schemas.openxmlformats.org/officeDocument/2006/relationships" xmlns:p="http://schemas.openxmlformats.org/presentationml/2006/main">
  <p:tag name="TIMING" val="|6.2"/>
</p:tagLst>
</file>

<file path=ppt/tags/tag80.xml><?xml version="1.0" encoding="utf-8"?>
<p:tagLst xmlns:a="http://schemas.openxmlformats.org/drawingml/2006/main" xmlns:r="http://schemas.openxmlformats.org/officeDocument/2006/relationships" xmlns:p="http://schemas.openxmlformats.org/presentationml/2006/main">
  <p:tag name="TIMING" val="|0.5|7.2|9.8|17.3"/>
</p:tagLst>
</file>

<file path=ppt/tags/tag81.xml><?xml version="1.0" encoding="utf-8"?>
<p:tagLst xmlns:a="http://schemas.openxmlformats.org/drawingml/2006/main" xmlns:r="http://schemas.openxmlformats.org/officeDocument/2006/relationships" xmlns:p="http://schemas.openxmlformats.org/presentationml/2006/main">
  <p:tag name="TIMING" val="|4.8|6.8|3.8|3.3"/>
</p:tagLst>
</file>

<file path=ppt/tags/tag9.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cmpd="sng">
          <a:solidFill>
            <a:schemeClr val="tx1"/>
          </a:solidFill>
          <a:prstDash val="solid"/>
          <a:headEnd type="none" w="lg" len="lg"/>
          <a:tailEnd type="none"/>
        </a:ln>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rtlCol="0">
        <a:spAutoFit/>
      </a:bodyPr>
      <a:lstStyle>
        <a:defPPr>
          <a:defRPr sz="3200" dirty="0" smtClean="0"/>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11799</TotalTime>
  <Words>11133</Words>
  <Application>Microsoft Office PowerPoint</Application>
  <PresentationFormat>On-screen Show (4:3)</PresentationFormat>
  <Paragraphs>2133</Paragraphs>
  <Slides>138</Slides>
  <Notes>123</Notes>
  <HiddenSlides>35</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138</vt:i4>
      </vt:variant>
    </vt:vector>
  </HeadingPairs>
  <TitlesOfParts>
    <vt:vector size="143" baseType="lpstr">
      <vt:lpstr>Office Theme</vt:lpstr>
      <vt:lpstr>1_Office Theme</vt:lpstr>
      <vt:lpstr>2_Office Theme</vt:lpstr>
      <vt:lpstr>3_Office Theme</vt:lpstr>
      <vt:lpstr>Equation</vt:lpstr>
      <vt:lpstr>Next Generation 802.11n</vt:lpstr>
      <vt:lpstr>PowerPoint Presentation</vt:lpstr>
      <vt:lpstr>802.11 Was Designed for 1-Antenna Nodes</vt:lpstr>
      <vt:lpstr>But, MIMO Nodes Can Receive Multiple Concurrent Streams</vt:lpstr>
      <vt:lpstr>It’s Not That Simple</vt:lpstr>
      <vt:lpstr>Enable concurrent transmissions</vt:lpstr>
      <vt:lpstr>802.11n+</vt:lpstr>
      <vt:lpstr>PowerPoint Presentation</vt:lpstr>
      <vt:lpstr>PowerPoint Presentation</vt:lpstr>
      <vt:lpstr>Interference Nulling</vt:lpstr>
      <vt:lpstr>Interference Nulling</vt:lpstr>
      <vt:lpstr>Interference Nulling</vt:lpstr>
      <vt:lpstr>PowerPoint Presentation</vt:lpstr>
      <vt:lpstr>Is Nulling Alone Enough? NO!!</vt:lpstr>
      <vt:lpstr>Is Nulling Alone Enough? NO!!</vt:lpstr>
      <vt:lpstr>Is Nulling Alone Enough? NO!!</vt:lpstr>
      <vt:lpstr>MIMO Basics</vt:lpstr>
      <vt:lpstr>MIMO Basics</vt:lpstr>
      <vt:lpstr>MIMO Basics</vt:lpstr>
      <vt:lpstr>Interference Alignment</vt:lpstr>
      <vt:lpstr>Interference Alignment</vt:lpstr>
      <vt:lpstr>Use Nulling and Alignment</vt:lpstr>
      <vt:lpstr>Use Nulling and Alignment</vt:lpstr>
      <vt:lpstr>Use Nulling and Alignment</vt:lpstr>
      <vt:lpstr>MAC Protocol</vt:lpstr>
      <vt:lpstr>PowerPoint Presentation</vt:lpstr>
      <vt:lpstr>PowerPoint Presentation</vt:lpstr>
      <vt:lpstr>PowerPoint Presentation</vt:lpstr>
      <vt:lpstr>n+ maintains random access!</vt:lpstr>
      <vt:lpstr>PowerPoint Presentation</vt:lpstr>
      <vt:lpstr>PowerPoint Presentation</vt:lpstr>
      <vt:lpstr>Multi-Dimensional Carrier Sense</vt:lpstr>
      <vt:lpstr>Multi-Dimensional Carrier Sense</vt:lpstr>
      <vt:lpstr>Multi-Dimensional Carrier Sense</vt:lpstr>
      <vt:lpstr>Multi-Dimensional Carrier Sense</vt:lpstr>
      <vt:lpstr>Multi-Dimensional Carrier Sense</vt:lpstr>
      <vt:lpstr>Multi-Dimensional Carrier Sense</vt:lpstr>
      <vt:lpstr>PowerPoint Presentation</vt:lpstr>
      <vt:lpstr>Performance</vt:lpstr>
      <vt:lpstr>Implementation</vt:lpstr>
      <vt:lpstr>Testbed</vt:lpstr>
      <vt:lpstr>PowerPoint Presentation</vt:lpstr>
      <vt:lpstr>PowerPoint Presentation</vt:lpstr>
      <vt:lpstr>Nulling Experiment</vt:lpstr>
      <vt:lpstr>Nulling Experiment</vt:lpstr>
      <vt:lpstr>Nulling Experiment</vt:lpstr>
      <vt:lpstr>Alignment and Nulling Experiment</vt:lpstr>
      <vt:lpstr>Alignment and Nulling Experiment</vt:lpstr>
      <vt:lpstr>PowerPoint Presentation</vt:lpstr>
      <vt:lpstr>Carrier Sense Experiment</vt:lpstr>
      <vt:lpstr>Carrier Sense Experiment</vt:lpstr>
      <vt:lpstr>Carrier Sense Experiment</vt:lpstr>
      <vt:lpstr>Experiment</vt:lpstr>
      <vt:lpstr>Throughput Results</vt:lpstr>
      <vt:lpstr>Throughput Results</vt:lpstr>
      <vt:lpstr>Throughput Results</vt:lpstr>
      <vt:lpstr>Related Work</vt:lpstr>
      <vt:lpstr>Conclusion</vt:lpstr>
      <vt:lpstr>MegaMIMO: Scaling Wireless Throughput with the Number of Users</vt:lpstr>
      <vt:lpstr>PowerPoint Presentation</vt:lpstr>
      <vt:lpstr>PowerPoint Presentation</vt:lpstr>
      <vt:lpstr>PowerPoint Presentation</vt:lpstr>
      <vt:lpstr>PowerPoint Presentation</vt:lpstr>
      <vt:lpstr>PowerPoint Presentation</vt:lpstr>
      <vt:lpstr>Diving Into The Details</vt:lpstr>
      <vt:lpstr>PowerPoint Presentation</vt:lpstr>
      <vt:lpstr>PowerPoint Presentation</vt:lpstr>
      <vt:lpstr>On-Chip MIMO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Beamforming System Description</vt:lpstr>
      <vt:lpstr>Distributed Transmitters Are Different</vt:lpstr>
      <vt:lpstr>Packet Detection Delay</vt:lpstr>
      <vt:lpstr>Packet Detection Delay</vt:lpstr>
      <vt:lpstr>Packet Detection Delay</vt:lpstr>
      <vt:lpstr>Packet Detection Delay</vt:lpstr>
      <vt:lpstr>Estimating Packet Detection Delay</vt:lpstr>
      <vt:lpstr>Estimating Packet Detection Delay</vt:lpstr>
      <vt:lpstr>Estimating Packet Detection Delay</vt:lpstr>
      <vt:lpstr>Estimating Packet Detection Delay</vt:lpstr>
      <vt:lpstr>Estimating Packet Detection Delay</vt:lpstr>
      <vt:lpstr>Distributed Transmitters Are Different</vt:lpstr>
      <vt:lpstr>MegaMIMO</vt:lpstr>
      <vt:lpstr>What Happens with Independent Oscillators?</vt:lpstr>
      <vt:lpstr>What Happens with Independent Oscillators?</vt:lpstr>
      <vt:lpstr>What Happens with Independent Oscillators?</vt:lpstr>
      <vt:lpstr>What Happens with Independent Oscillators?</vt:lpstr>
      <vt:lpstr>What Happens with Independent Oscillators?</vt:lpstr>
      <vt:lpstr>What Happens with Independent Oscillators?</vt:lpstr>
      <vt:lpstr>What Happens with Independent Oscillators?</vt:lpstr>
      <vt:lpstr>Channel is Time Varying</vt:lpstr>
      <vt:lpstr>Does Traditional Beamforming Still Work?</vt:lpstr>
      <vt:lpstr>Does Traditional Beamforming Still Work?</vt:lpstr>
      <vt:lpstr>Challenge</vt:lpstr>
      <vt:lpstr>Distributed Phase Synchronization</vt:lpstr>
      <vt:lpstr>Decomposing H(t)</vt:lpstr>
      <vt:lpstr>Decomposing H(t)</vt:lpstr>
      <vt:lpstr>Decomposing H(t)</vt:lpstr>
      <vt:lpstr>Decomposing H(t)</vt:lpstr>
      <vt:lpstr>Decomposing H(t)</vt:lpstr>
      <vt:lpstr>Decomposing H(t)</vt:lpstr>
      <vt:lpstr>Decomposing H(t)</vt:lpstr>
      <vt:lpstr>Decomposing H(t)</vt:lpstr>
      <vt:lpstr>Beamforming with Different Oscillators</vt:lpstr>
      <vt:lpstr>Beamforming with Different Oscillators</vt:lpstr>
      <vt:lpstr>PowerPoint Presentation</vt:lpstr>
      <vt:lpstr>PowerPoint Presentation</vt:lpstr>
      <vt:lpstr>Measuring Phase Offset</vt:lpstr>
      <vt:lpstr>Resynchronization</vt:lpstr>
      <vt:lpstr>Resynchronization</vt:lpstr>
      <vt:lpstr>Resynchronization</vt:lpstr>
      <vt:lpstr>Receiver Compensation</vt:lpstr>
      <vt:lpstr>PowerPoint Presentation</vt:lpstr>
      <vt:lpstr>PowerPoint Presentation</vt:lpstr>
      <vt:lpstr>PowerPoint Presentation</vt:lpstr>
      <vt:lpstr>MegaMIMO Protocol</vt:lpstr>
      <vt:lpstr>Enhancements</vt:lpstr>
      <vt:lpstr>Performance</vt:lpstr>
      <vt:lpstr>Implementation</vt:lpstr>
      <vt:lpstr>Testbed</vt:lpstr>
      <vt:lpstr>Does MegaMIMO Scale Throughput with the Number of Users?</vt:lpstr>
      <vt:lpstr>Does MegaMIMO Scale Throughput with the Number of Users?</vt:lpstr>
      <vt:lpstr>Does MegaMIMO Scale Throughput with the Number of Users?</vt:lpstr>
      <vt:lpstr>Does MegaMIMO Scale Throughput with the Number of Users?</vt:lpstr>
      <vt:lpstr>What are MegaMIMO’s Scaling Limits?</vt:lpstr>
      <vt:lpstr>What are MegaMIMO’s Scaling Limits?</vt:lpstr>
      <vt:lpstr>What are MegaMIMO’s Scaling Limits?</vt:lpstr>
      <vt:lpstr>What are MegaMIMO’s Scaling Limits?</vt:lpstr>
      <vt:lpstr>Compatibility with 802.11n</vt:lpstr>
      <vt:lpstr>Compatibility with 802.11n</vt:lpstr>
      <vt:lpstr>Compatibility with 802.11n</vt:lpstr>
      <vt:lpstr>Related Work</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dc:creator>
  <cp:lastModifiedBy>dina</cp:lastModifiedBy>
  <cp:revision>780</cp:revision>
  <cp:lastPrinted>2012-07-30T01:37:56Z</cp:lastPrinted>
  <dcterms:created xsi:type="dcterms:W3CDTF">2006-08-16T00:00:00Z</dcterms:created>
  <dcterms:modified xsi:type="dcterms:W3CDTF">2013-10-10T18:56:20Z</dcterms:modified>
</cp:coreProperties>
</file>