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tags/tag13.xml" ContentType="application/vnd.openxmlformats-officedocument.presentationml.tags+xml"/>
  <Override PartName="/ppt/notesSlides/notesSlide35.xml" ContentType="application/vnd.openxmlformats-officedocument.presentationml.notesSlide+xml"/>
  <Override PartName="/ppt/tags/tag14.xml" ContentType="application/vnd.openxmlformats-officedocument.presentationml.tags+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 id="2147483888" r:id="rId2"/>
    <p:sldMasterId id="2147483902" r:id="rId3"/>
    <p:sldMasterId id="2147483916" r:id="rId4"/>
    <p:sldMasterId id="2147483928" r:id="rId5"/>
    <p:sldMasterId id="2147483953" r:id="rId6"/>
    <p:sldMasterId id="2147483965" r:id="rId7"/>
    <p:sldMasterId id="2147483979" r:id="rId8"/>
    <p:sldMasterId id="2147483992" r:id="rId9"/>
  </p:sldMasterIdLst>
  <p:notesMasterIdLst>
    <p:notesMasterId r:id="rId68"/>
  </p:notesMasterIdLst>
  <p:sldIdLst>
    <p:sldId id="900" r:id="rId10"/>
    <p:sldId id="938" r:id="rId11"/>
    <p:sldId id="937" r:id="rId12"/>
    <p:sldId id="853" r:id="rId13"/>
    <p:sldId id="854" r:id="rId14"/>
    <p:sldId id="855" r:id="rId15"/>
    <p:sldId id="856" r:id="rId16"/>
    <p:sldId id="857" r:id="rId17"/>
    <p:sldId id="858" r:id="rId18"/>
    <p:sldId id="859" r:id="rId19"/>
    <p:sldId id="862" r:id="rId20"/>
    <p:sldId id="863" r:id="rId21"/>
    <p:sldId id="917" r:id="rId22"/>
    <p:sldId id="918" r:id="rId23"/>
    <p:sldId id="919" r:id="rId24"/>
    <p:sldId id="920" r:id="rId25"/>
    <p:sldId id="921" r:id="rId26"/>
    <p:sldId id="922" r:id="rId27"/>
    <p:sldId id="923" r:id="rId28"/>
    <p:sldId id="924" r:id="rId29"/>
    <p:sldId id="925" r:id="rId30"/>
    <p:sldId id="926" r:id="rId31"/>
    <p:sldId id="927" r:id="rId32"/>
    <p:sldId id="928" r:id="rId33"/>
    <p:sldId id="929" r:id="rId34"/>
    <p:sldId id="916" r:id="rId35"/>
    <p:sldId id="884" r:id="rId36"/>
    <p:sldId id="893" r:id="rId37"/>
    <p:sldId id="894" r:id="rId38"/>
    <p:sldId id="895" r:id="rId39"/>
    <p:sldId id="911" r:id="rId40"/>
    <p:sldId id="896" r:id="rId41"/>
    <p:sldId id="887" r:id="rId42"/>
    <p:sldId id="888" r:id="rId43"/>
    <p:sldId id="912" r:id="rId44"/>
    <p:sldId id="913" r:id="rId45"/>
    <p:sldId id="914" r:id="rId46"/>
    <p:sldId id="889" r:id="rId47"/>
    <p:sldId id="890" r:id="rId48"/>
    <p:sldId id="891" r:id="rId49"/>
    <p:sldId id="892" r:id="rId50"/>
    <p:sldId id="930" r:id="rId51"/>
    <p:sldId id="931" r:id="rId52"/>
    <p:sldId id="939" r:id="rId53"/>
    <p:sldId id="940" r:id="rId54"/>
    <p:sldId id="941" r:id="rId55"/>
    <p:sldId id="942" r:id="rId56"/>
    <p:sldId id="943" r:id="rId57"/>
    <p:sldId id="944" r:id="rId58"/>
    <p:sldId id="903" r:id="rId59"/>
    <p:sldId id="904" r:id="rId60"/>
    <p:sldId id="905" r:id="rId61"/>
    <p:sldId id="906" r:id="rId62"/>
    <p:sldId id="907" r:id="rId63"/>
    <p:sldId id="908" r:id="rId64"/>
    <p:sldId id="909" r:id="rId65"/>
    <p:sldId id="910" r:id="rId66"/>
    <p:sldId id="915" r:id="rId67"/>
  </p:sldIdLst>
  <p:sldSz cx="10160000" cy="7620000"/>
  <p:notesSz cx="7102475" cy="10231438"/>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151" algn="l" rtl="0" fontAlgn="base">
      <a:spcBef>
        <a:spcPct val="0"/>
      </a:spcBef>
      <a:spcAft>
        <a:spcPct val="0"/>
      </a:spcAft>
      <a:defRPr sz="2400" kern="1200">
        <a:solidFill>
          <a:schemeClr val="tx1"/>
        </a:solidFill>
        <a:latin typeface="Times New Roman" charset="0"/>
        <a:ea typeface="+mn-ea"/>
        <a:cs typeface="+mn-cs"/>
      </a:defRPr>
    </a:lvl2pPr>
    <a:lvl3pPr marL="914296" algn="l" rtl="0" fontAlgn="base">
      <a:spcBef>
        <a:spcPct val="0"/>
      </a:spcBef>
      <a:spcAft>
        <a:spcPct val="0"/>
      </a:spcAft>
      <a:defRPr sz="2400" kern="1200">
        <a:solidFill>
          <a:schemeClr val="tx1"/>
        </a:solidFill>
        <a:latin typeface="Times New Roman" charset="0"/>
        <a:ea typeface="+mn-ea"/>
        <a:cs typeface="+mn-cs"/>
      </a:defRPr>
    </a:lvl3pPr>
    <a:lvl4pPr marL="1371452" algn="l" rtl="0" fontAlgn="base">
      <a:spcBef>
        <a:spcPct val="0"/>
      </a:spcBef>
      <a:spcAft>
        <a:spcPct val="0"/>
      </a:spcAft>
      <a:defRPr sz="2400" kern="1200">
        <a:solidFill>
          <a:schemeClr val="tx1"/>
        </a:solidFill>
        <a:latin typeface="Times New Roman" charset="0"/>
        <a:ea typeface="+mn-ea"/>
        <a:cs typeface="+mn-cs"/>
      </a:defRPr>
    </a:lvl4pPr>
    <a:lvl5pPr marL="1828598" algn="l" rtl="0" fontAlgn="base">
      <a:spcBef>
        <a:spcPct val="0"/>
      </a:spcBef>
      <a:spcAft>
        <a:spcPct val="0"/>
      </a:spcAft>
      <a:defRPr sz="2400" kern="1200">
        <a:solidFill>
          <a:schemeClr val="tx1"/>
        </a:solidFill>
        <a:latin typeface="Times New Roman" charset="0"/>
        <a:ea typeface="+mn-ea"/>
        <a:cs typeface="+mn-cs"/>
      </a:defRPr>
    </a:lvl5pPr>
    <a:lvl6pPr marL="2285749" algn="l" defTabSz="914296" rtl="0" eaLnBrk="1" latinLnBrk="0" hangingPunct="1">
      <a:defRPr sz="2400" kern="1200">
        <a:solidFill>
          <a:schemeClr val="tx1"/>
        </a:solidFill>
        <a:latin typeface="Times New Roman" charset="0"/>
        <a:ea typeface="+mn-ea"/>
        <a:cs typeface="+mn-cs"/>
      </a:defRPr>
    </a:lvl6pPr>
    <a:lvl7pPr marL="2742898" algn="l" defTabSz="914296" rtl="0" eaLnBrk="1" latinLnBrk="0" hangingPunct="1">
      <a:defRPr sz="2400" kern="1200">
        <a:solidFill>
          <a:schemeClr val="tx1"/>
        </a:solidFill>
        <a:latin typeface="Times New Roman" charset="0"/>
        <a:ea typeface="+mn-ea"/>
        <a:cs typeface="+mn-cs"/>
      </a:defRPr>
    </a:lvl7pPr>
    <a:lvl8pPr marL="3200048" algn="l" defTabSz="914296" rtl="0" eaLnBrk="1" latinLnBrk="0" hangingPunct="1">
      <a:defRPr sz="2400" kern="1200">
        <a:solidFill>
          <a:schemeClr val="tx1"/>
        </a:solidFill>
        <a:latin typeface="Times New Roman" charset="0"/>
        <a:ea typeface="+mn-ea"/>
        <a:cs typeface="+mn-cs"/>
      </a:defRPr>
    </a:lvl8pPr>
    <a:lvl9pPr marL="3657197" algn="l" defTabSz="914296"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EE0000"/>
    <a:srgbClr val="C0C0C0"/>
    <a:srgbClr val="0000CC"/>
    <a:srgbClr val="FF3399"/>
    <a:srgbClr val="3333CC"/>
    <a:srgbClr val="FF6699"/>
    <a:srgbClr val="EE12B4"/>
    <a:srgbClr val="9966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17" autoAdjust="0"/>
    <p:restoredTop sz="68777" autoAdjust="0"/>
  </p:normalViewPr>
  <p:slideViewPr>
    <p:cSldViewPr>
      <p:cViewPr>
        <p:scale>
          <a:sx n="60" d="100"/>
          <a:sy n="60" d="100"/>
        </p:scale>
        <p:origin x="-2118" y="-552"/>
      </p:cViewPr>
      <p:guideLst>
        <p:guide orient="horz" pos="2160"/>
        <p:guide pos="2880"/>
      </p:guideLst>
    </p:cSldViewPr>
  </p:slideViewPr>
  <p:outlineViewPr>
    <p:cViewPr>
      <p:scale>
        <a:sx n="33" d="100"/>
        <a:sy n="33" d="100"/>
      </p:scale>
      <p:origin x="0" y="7932"/>
    </p:cViewPr>
  </p:outlineViewPr>
  <p:notesTextViewPr>
    <p:cViewPr>
      <p:scale>
        <a:sx n="100" d="100"/>
        <a:sy n="100" d="100"/>
      </p:scale>
      <p:origin x="0" y="0"/>
    </p:cViewPr>
  </p:notesTextViewPr>
  <p:sorterViewPr>
    <p:cViewPr>
      <p:scale>
        <a:sx n="84" d="100"/>
        <a:sy n="84" d="100"/>
      </p:scale>
      <p:origin x="0" y="0"/>
    </p:cViewPr>
  </p:sorterViewPr>
  <p:notesViewPr>
    <p:cSldViewPr>
      <p:cViewPr>
        <p:scale>
          <a:sx n="71" d="100"/>
          <a:sy n="71" d="100"/>
        </p:scale>
        <p:origin x="-576" y="-186"/>
      </p:cViewPr>
      <p:guideLst>
        <p:guide orient="horz" pos="3223"/>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ina\AppData\Local\Temp\tp_versus_n_high-1.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dina\AppData\Local\Temp\SFT_graph.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MegaMIMO</c:v>
          </c:tx>
          <c:spPr>
            <a:ln w="38100"/>
          </c:spPr>
          <c:marker>
            <c:symbol val="none"/>
          </c:marker>
          <c:errBars>
            <c:errDir val="y"/>
            <c:errBarType val="both"/>
            <c:errValType val="cust"/>
            <c:noEndCap val="0"/>
            <c:plus>
              <c:numRef>
                <c:f>Sheet1!$C$1:$C$10</c:f>
                <c:numCache>
                  <c:formatCode>General</c:formatCode>
                  <c:ptCount val="10"/>
                  <c:pt idx="0">
                    <c:v>1.1700000000000021</c:v>
                  </c:pt>
                  <c:pt idx="1">
                    <c:v>2.44</c:v>
                  </c:pt>
                  <c:pt idx="2">
                    <c:v>1.6859999999999964</c:v>
                  </c:pt>
                  <c:pt idx="3">
                    <c:v>2.6159999999999997</c:v>
                  </c:pt>
                  <c:pt idx="4">
                    <c:v>4.1269999999999945</c:v>
                  </c:pt>
                  <c:pt idx="5">
                    <c:v>9.8640000000000008</c:v>
                  </c:pt>
                  <c:pt idx="6">
                    <c:v>3.5209999999999999</c:v>
                  </c:pt>
                  <c:pt idx="7">
                    <c:v>11.184000000000001</c:v>
                  </c:pt>
                  <c:pt idx="8">
                    <c:v>13.221</c:v>
                  </c:pt>
                  <c:pt idx="9">
                    <c:v>11.49</c:v>
                  </c:pt>
                </c:numCache>
              </c:numRef>
            </c:plus>
            <c:minus>
              <c:numRef>
                <c:f>Sheet1!$C$1:$C$10</c:f>
                <c:numCache>
                  <c:formatCode>General</c:formatCode>
                  <c:ptCount val="10"/>
                  <c:pt idx="0">
                    <c:v>1.1700000000000021</c:v>
                  </c:pt>
                  <c:pt idx="1">
                    <c:v>2.44</c:v>
                  </c:pt>
                  <c:pt idx="2">
                    <c:v>1.6859999999999964</c:v>
                  </c:pt>
                  <c:pt idx="3">
                    <c:v>2.6159999999999997</c:v>
                  </c:pt>
                  <c:pt idx="4">
                    <c:v>4.1269999999999945</c:v>
                  </c:pt>
                  <c:pt idx="5">
                    <c:v>9.8640000000000008</c:v>
                  </c:pt>
                  <c:pt idx="6">
                    <c:v>3.5209999999999999</c:v>
                  </c:pt>
                  <c:pt idx="7">
                    <c:v>11.184000000000001</c:v>
                  </c:pt>
                  <c:pt idx="8">
                    <c:v>13.221</c:v>
                  </c:pt>
                  <c:pt idx="9">
                    <c:v>11.49</c:v>
                  </c:pt>
                </c:numCache>
              </c:numRef>
            </c:minus>
            <c:spPr>
              <a:ln w="19050"/>
            </c:spPr>
          </c:errBars>
          <c:cat>
            <c:numRef>
              <c:f>Sheet1!$A$1:$A$10</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Sheet1!$B$1:$B$10</c:f>
              <c:numCache>
                <c:formatCode>General</c:formatCode>
                <c:ptCount val="10"/>
                <c:pt idx="0">
                  <c:v>23.110000000000031</c:v>
                </c:pt>
                <c:pt idx="1">
                  <c:v>46.27</c:v>
                </c:pt>
                <c:pt idx="2">
                  <c:v>70.751999999999995</c:v>
                </c:pt>
                <c:pt idx="3">
                  <c:v>95.427999999999997</c:v>
                </c:pt>
                <c:pt idx="4">
                  <c:v>117.25700000000002</c:v>
                </c:pt>
                <c:pt idx="5">
                  <c:v>141.066</c:v>
                </c:pt>
                <c:pt idx="6">
                  <c:v>167.32800000000051</c:v>
                </c:pt>
                <c:pt idx="7">
                  <c:v>186.17599999999999</c:v>
                </c:pt>
                <c:pt idx="8">
                  <c:v>211.32900000000001</c:v>
                </c:pt>
                <c:pt idx="9">
                  <c:v>236.52</c:v>
                </c:pt>
              </c:numCache>
            </c:numRef>
          </c:val>
          <c:smooth val="0"/>
        </c:ser>
        <c:ser>
          <c:idx val="1"/>
          <c:order val="1"/>
          <c:tx>
            <c:v>802.11</c:v>
          </c:tx>
          <c:spPr>
            <a:ln w="38100"/>
          </c:spPr>
          <c:marker>
            <c:symbol val="none"/>
          </c:marker>
          <c:errBars>
            <c:errDir val="y"/>
            <c:errBarType val="both"/>
            <c:errValType val="cust"/>
            <c:noEndCap val="0"/>
            <c:plus>
              <c:numRef>
                <c:f>Sheet1!$E$1:$E$10</c:f>
                <c:numCache>
                  <c:formatCode>General</c:formatCode>
                  <c:ptCount val="10"/>
                  <c:pt idx="0">
                    <c:v>2.2829999999999999</c:v>
                  </c:pt>
                  <c:pt idx="1">
                    <c:v>5.2519999999999998</c:v>
                  </c:pt>
                  <c:pt idx="2">
                    <c:v>4.2269999999999985</c:v>
                  </c:pt>
                  <c:pt idx="3">
                    <c:v>5.1079999999999846</c:v>
                  </c:pt>
                  <c:pt idx="4">
                    <c:v>4.1101999999999945</c:v>
                  </c:pt>
                  <c:pt idx="5">
                    <c:v>4.1069999999999975</c:v>
                  </c:pt>
                  <c:pt idx="6">
                    <c:v>5.1060999999999996</c:v>
                  </c:pt>
                  <c:pt idx="7">
                    <c:v>4.1029999999999855</c:v>
                  </c:pt>
                  <c:pt idx="8">
                    <c:v>3.1021000000000001</c:v>
                  </c:pt>
                  <c:pt idx="9">
                    <c:v>3.1010999999999997</c:v>
                  </c:pt>
                </c:numCache>
              </c:numRef>
            </c:plus>
            <c:minus>
              <c:numRef>
                <c:f>Sheet1!$E$1:$E$10</c:f>
                <c:numCache>
                  <c:formatCode>General</c:formatCode>
                  <c:ptCount val="10"/>
                  <c:pt idx="0">
                    <c:v>2.2829999999999999</c:v>
                  </c:pt>
                  <c:pt idx="1">
                    <c:v>5.2519999999999998</c:v>
                  </c:pt>
                  <c:pt idx="2">
                    <c:v>4.2269999999999985</c:v>
                  </c:pt>
                  <c:pt idx="3">
                    <c:v>5.1079999999999846</c:v>
                  </c:pt>
                  <c:pt idx="4">
                    <c:v>4.1101999999999945</c:v>
                  </c:pt>
                  <c:pt idx="5">
                    <c:v>4.1069999999999975</c:v>
                  </c:pt>
                  <c:pt idx="6">
                    <c:v>5.1060999999999996</c:v>
                  </c:pt>
                  <c:pt idx="7">
                    <c:v>4.1029999999999855</c:v>
                  </c:pt>
                  <c:pt idx="8">
                    <c:v>3.1021000000000001</c:v>
                  </c:pt>
                  <c:pt idx="9">
                    <c:v>3.1010999999999997</c:v>
                  </c:pt>
                </c:numCache>
              </c:numRef>
            </c:minus>
            <c:spPr>
              <a:ln w="19050">
                <a:solidFill>
                  <a:schemeClr val="tx1"/>
                </a:solidFill>
              </a:ln>
            </c:spPr>
          </c:errBars>
          <c:cat>
            <c:numRef>
              <c:f>Sheet1!$A$1:$A$10</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Sheet1!$D$1:$D$10</c:f>
              <c:numCache>
                <c:formatCode>General</c:formatCode>
                <c:ptCount val="10"/>
                <c:pt idx="0">
                  <c:v>23.099</c:v>
                </c:pt>
                <c:pt idx="1">
                  <c:v>23.584</c:v>
                </c:pt>
                <c:pt idx="2">
                  <c:v>23.934000000000001</c:v>
                </c:pt>
                <c:pt idx="3">
                  <c:v>23.995999999999931</c:v>
                </c:pt>
                <c:pt idx="4">
                  <c:v>23.93</c:v>
                </c:pt>
                <c:pt idx="5">
                  <c:v>24</c:v>
                </c:pt>
                <c:pt idx="6">
                  <c:v>23.995999999999931</c:v>
                </c:pt>
                <c:pt idx="7">
                  <c:v>23.936</c:v>
                </c:pt>
                <c:pt idx="8">
                  <c:v>24.003</c:v>
                </c:pt>
                <c:pt idx="9">
                  <c:v>24</c:v>
                </c:pt>
              </c:numCache>
            </c:numRef>
          </c:val>
          <c:smooth val="0"/>
        </c:ser>
        <c:dLbls>
          <c:showLegendKey val="0"/>
          <c:showVal val="0"/>
          <c:showCatName val="0"/>
          <c:showSerName val="0"/>
          <c:showPercent val="0"/>
          <c:showBubbleSize val="0"/>
        </c:dLbls>
        <c:marker val="1"/>
        <c:smooth val="0"/>
        <c:axId val="114895104"/>
        <c:axId val="114913280"/>
      </c:lineChart>
      <c:catAx>
        <c:axId val="114895104"/>
        <c:scaling>
          <c:orientation val="minMax"/>
        </c:scaling>
        <c:delete val="0"/>
        <c:axPos val="b"/>
        <c:numFmt formatCode="General" sourceLinked="1"/>
        <c:majorTickMark val="out"/>
        <c:minorTickMark val="none"/>
        <c:tickLblPos val="nextTo"/>
        <c:spPr>
          <a:ln w="22225"/>
        </c:spPr>
        <c:txPr>
          <a:bodyPr/>
          <a:lstStyle/>
          <a:p>
            <a:pPr>
              <a:defRPr sz="2400"/>
            </a:pPr>
            <a:endParaRPr lang="en-US"/>
          </a:p>
        </c:txPr>
        <c:crossAx val="114913280"/>
        <c:crosses val="autoZero"/>
        <c:auto val="1"/>
        <c:lblAlgn val="ctr"/>
        <c:lblOffset val="100"/>
        <c:noMultiLvlLbl val="0"/>
      </c:catAx>
      <c:valAx>
        <c:axId val="114913280"/>
        <c:scaling>
          <c:orientation val="minMax"/>
          <c:max val="300"/>
          <c:min val="0"/>
        </c:scaling>
        <c:delete val="0"/>
        <c:axPos val="l"/>
        <c:majorGridlines/>
        <c:numFmt formatCode="General" sourceLinked="1"/>
        <c:majorTickMark val="out"/>
        <c:minorTickMark val="none"/>
        <c:tickLblPos val="nextTo"/>
        <c:spPr>
          <a:ln w="22225"/>
        </c:spPr>
        <c:txPr>
          <a:bodyPr/>
          <a:lstStyle/>
          <a:p>
            <a:pPr>
              <a:defRPr sz="2400"/>
            </a:pPr>
            <a:endParaRPr lang="en-US"/>
          </a:p>
        </c:txPr>
        <c:crossAx val="11489510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solidFill>
                  <a:schemeClr val="tx1">
                    <a:lumMod val="75000"/>
                    <a:lumOff val="25000"/>
                  </a:schemeClr>
                </a:solidFill>
                <a:latin typeface="Arial" pitchFamily="34" charset="0"/>
                <a:cs typeface="Arial" pitchFamily="34" charset="0"/>
              </a:defRPr>
            </a:pPr>
            <a:r>
              <a:rPr lang="en-US" sz="2000" dirty="0">
                <a:solidFill>
                  <a:schemeClr val="tx1">
                    <a:lumMod val="75000"/>
                    <a:lumOff val="25000"/>
                  </a:schemeClr>
                </a:solidFill>
                <a:latin typeface="Arial" pitchFamily="34" charset="0"/>
                <a:cs typeface="Arial" pitchFamily="34" charset="0"/>
              </a:rPr>
              <a:t>Run</a:t>
            </a:r>
            <a:r>
              <a:rPr lang="en-US" sz="2000" baseline="0" dirty="0">
                <a:solidFill>
                  <a:schemeClr val="tx1">
                    <a:lumMod val="75000"/>
                    <a:lumOff val="25000"/>
                  </a:schemeClr>
                </a:solidFill>
                <a:latin typeface="Arial" pitchFamily="34" charset="0"/>
                <a:cs typeface="Arial" pitchFamily="34" charset="0"/>
              </a:rPr>
              <a:t> Time </a:t>
            </a:r>
            <a:r>
              <a:rPr lang="en-US" sz="2000" baseline="0" dirty="0" smtClean="0">
                <a:solidFill>
                  <a:schemeClr val="tx1">
                    <a:lumMod val="75000"/>
                    <a:lumOff val="25000"/>
                  </a:schemeClr>
                </a:solidFill>
                <a:latin typeface="Arial" pitchFamily="34" charset="0"/>
                <a:cs typeface="Arial" pitchFamily="34" charset="0"/>
              </a:rPr>
              <a:t>vs. </a:t>
            </a:r>
            <a:r>
              <a:rPr lang="en-US" sz="2000" baseline="0" dirty="0">
                <a:solidFill>
                  <a:schemeClr val="tx1">
                    <a:lumMod val="75000"/>
                    <a:lumOff val="25000"/>
                  </a:schemeClr>
                </a:solidFill>
                <a:latin typeface="Arial" pitchFamily="34" charset="0"/>
                <a:cs typeface="Arial" pitchFamily="34" charset="0"/>
              </a:rPr>
              <a:t>Signal Sparsity (N= </a:t>
            </a:r>
            <a:r>
              <a:rPr lang="en-US" sz="2000" baseline="0" dirty="0" smtClean="0">
                <a:solidFill>
                  <a:schemeClr val="tx1">
                    <a:lumMod val="75000"/>
                    <a:lumOff val="25000"/>
                  </a:schemeClr>
                </a:solidFill>
                <a:latin typeface="Arial" pitchFamily="34" charset="0"/>
                <a:cs typeface="Arial" pitchFamily="34" charset="0"/>
              </a:rPr>
              <a:t>2</a:t>
            </a:r>
            <a:r>
              <a:rPr lang="en-US" sz="2000" baseline="30000" dirty="0" smtClean="0">
                <a:solidFill>
                  <a:schemeClr val="tx1">
                    <a:lumMod val="75000"/>
                    <a:lumOff val="25000"/>
                  </a:schemeClr>
                </a:solidFill>
                <a:latin typeface="Arial" pitchFamily="34" charset="0"/>
                <a:cs typeface="Arial" pitchFamily="34" charset="0"/>
              </a:rPr>
              <a:t>22 </a:t>
            </a:r>
            <a:r>
              <a:rPr lang="en-US" sz="2000" b="1" i="0" u="none" strike="noStrike" baseline="0" dirty="0" smtClean="0">
                <a:effectLst/>
              </a:rPr>
              <a:t>≈ 4 million</a:t>
            </a:r>
            <a:r>
              <a:rPr lang="en-US" sz="2000" baseline="0" dirty="0" smtClean="0">
                <a:solidFill>
                  <a:schemeClr val="tx1">
                    <a:lumMod val="75000"/>
                    <a:lumOff val="25000"/>
                  </a:schemeClr>
                </a:solidFill>
                <a:latin typeface="Arial" pitchFamily="34" charset="0"/>
                <a:cs typeface="Arial" pitchFamily="34" charset="0"/>
              </a:rPr>
              <a:t>)</a:t>
            </a:r>
            <a:endParaRPr lang="en-US" sz="2000" dirty="0">
              <a:solidFill>
                <a:schemeClr val="tx1">
                  <a:lumMod val="75000"/>
                  <a:lumOff val="25000"/>
                </a:schemeClr>
              </a:solidFill>
              <a:latin typeface="Arial" pitchFamily="34" charset="0"/>
              <a:cs typeface="Arial" pitchFamily="34" charset="0"/>
            </a:endParaRPr>
          </a:p>
        </c:rich>
      </c:tx>
      <c:overlay val="0"/>
    </c:title>
    <c:autoTitleDeleted val="0"/>
    <c:plotArea>
      <c:layout/>
      <c:scatterChart>
        <c:scatterStyle val="smoothMarker"/>
        <c:varyColors val="0"/>
        <c:ser>
          <c:idx val="0"/>
          <c:order val="0"/>
          <c:tx>
            <c:v>FFTW</c:v>
          </c:tx>
          <c:spPr>
            <a:ln w="38100">
              <a:solidFill>
                <a:srgbClr val="000000"/>
              </a:solidFill>
            </a:ln>
          </c:spPr>
          <c:marker>
            <c:symbol val="triangle"/>
            <c:size val="5"/>
            <c:spPr>
              <a:solidFill>
                <a:schemeClr val="tx1"/>
              </a:solidFill>
              <a:ln>
                <a:solidFill>
                  <a:schemeClr val="tx1"/>
                </a:solidFill>
              </a:ln>
            </c:spPr>
          </c:marker>
          <c:xVal>
            <c:numRef>
              <c:f>Sheet1!$A$2:$A$15</c:f>
              <c:numCache>
                <c:formatCode>General</c:formatCode>
                <c:ptCount val="14"/>
                <c:pt idx="0">
                  <c:v>64</c:v>
                </c:pt>
                <c:pt idx="1">
                  <c:v>128</c:v>
                </c:pt>
                <c:pt idx="2">
                  <c:v>256</c:v>
                </c:pt>
                <c:pt idx="3">
                  <c:v>512</c:v>
                </c:pt>
                <c:pt idx="4">
                  <c:v>1024</c:v>
                </c:pt>
                <c:pt idx="5">
                  <c:v>2048</c:v>
                </c:pt>
                <c:pt idx="6">
                  <c:v>4096</c:v>
                </c:pt>
                <c:pt idx="7">
                  <c:v>8192</c:v>
                </c:pt>
                <c:pt idx="8">
                  <c:v>16384</c:v>
                </c:pt>
                <c:pt idx="9">
                  <c:v>32768</c:v>
                </c:pt>
                <c:pt idx="10">
                  <c:v>65536</c:v>
                </c:pt>
                <c:pt idx="11">
                  <c:v>100000</c:v>
                </c:pt>
                <c:pt idx="12">
                  <c:v>131072</c:v>
                </c:pt>
                <c:pt idx="13">
                  <c:v>262144</c:v>
                </c:pt>
              </c:numCache>
            </c:numRef>
          </c:xVal>
          <c:yVal>
            <c:numRef>
              <c:f>Sheet1!$B$2:$B$15</c:f>
              <c:numCache>
                <c:formatCode>General</c:formatCode>
                <c:ptCount val="14"/>
                <c:pt idx="0">
                  <c:v>0.55420000000000003</c:v>
                </c:pt>
                <c:pt idx="1">
                  <c:v>0.55420000000000003</c:v>
                </c:pt>
                <c:pt idx="2">
                  <c:v>0.55420000000000003</c:v>
                </c:pt>
                <c:pt idx="3">
                  <c:v>0.55420000000000003</c:v>
                </c:pt>
                <c:pt idx="4">
                  <c:v>0.55420000000000003</c:v>
                </c:pt>
                <c:pt idx="5">
                  <c:v>0.55420000000000003</c:v>
                </c:pt>
                <c:pt idx="6">
                  <c:v>0.55420000000000003</c:v>
                </c:pt>
                <c:pt idx="7">
                  <c:v>0.55420000000000003</c:v>
                </c:pt>
                <c:pt idx="8">
                  <c:v>0.55420000000000003</c:v>
                </c:pt>
                <c:pt idx="9">
                  <c:v>0.55420000000000003</c:v>
                </c:pt>
                <c:pt idx="10">
                  <c:v>0.55420000000000003</c:v>
                </c:pt>
                <c:pt idx="11">
                  <c:v>0.55420000000000003</c:v>
                </c:pt>
                <c:pt idx="12">
                  <c:v>0.55420000000000003</c:v>
                </c:pt>
                <c:pt idx="13">
                  <c:v>0.55420000000000003</c:v>
                </c:pt>
              </c:numCache>
            </c:numRef>
          </c:yVal>
          <c:smooth val="1"/>
        </c:ser>
        <c:ser>
          <c:idx val="1"/>
          <c:order val="1"/>
          <c:tx>
            <c:v>SFFT 3.0</c:v>
          </c:tx>
          <c:spPr>
            <a:ln w="38100">
              <a:solidFill>
                <a:srgbClr val="0000CC"/>
              </a:solidFill>
            </a:ln>
          </c:spPr>
          <c:marker>
            <c:symbol val="diamond"/>
            <c:size val="6"/>
            <c:spPr>
              <a:solidFill>
                <a:srgbClr val="0000CC"/>
              </a:solidFill>
              <a:ln>
                <a:solidFill>
                  <a:srgbClr val="0000CC"/>
                </a:solidFill>
              </a:ln>
            </c:spPr>
          </c:marker>
          <c:xVal>
            <c:numRef>
              <c:f>Sheet1!$A$2:$A$15</c:f>
              <c:numCache>
                <c:formatCode>General</c:formatCode>
                <c:ptCount val="14"/>
                <c:pt idx="0">
                  <c:v>64</c:v>
                </c:pt>
                <c:pt idx="1">
                  <c:v>128</c:v>
                </c:pt>
                <c:pt idx="2">
                  <c:v>256</c:v>
                </c:pt>
                <c:pt idx="3">
                  <c:v>512</c:v>
                </c:pt>
                <c:pt idx="4">
                  <c:v>1024</c:v>
                </c:pt>
                <c:pt idx="5">
                  <c:v>2048</c:v>
                </c:pt>
                <c:pt idx="6">
                  <c:v>4096</c:v>
                </c:pt>
                <c:pt idx="7">
                  <c:v>8192</c:v>
                </c:pt>
                <c:pt idx="8">
                  <c:v>16384</c:v>
                </c:pt>
                <c:pt idx="9">
                  <c:v>32768</c:v>
                </c:pt>
                <c:pt idx="10">
                  <c:v>65536</c:v>
                </c:pt>
                <c:pt idx="11">
                  <c:v>100000</c:v>
                </c:pt>
                <c:pt idx="12">
                  <c:v>131072</c:v>
                </c:pt>
                <c:pt idx="13">
                  <c:v>262144</c:v>
                </c:pt>
              </c:numCache>
            </c:numRef>
          </c:xVal>
          <c:yVal>
            <c:numRef>
              <c:f>Sheet1!$C$2:$C$15</c:f>
              <c:numCache>
                <c:formatCode>General</c:formatCode>
                <c:ptCount val="14"/>
                <c:pt idx="0">
                  <c:v>4.8769800000000001E-4</c:v>
                </c:pt>
                <c:pt idx="1">
                  <c:v>7.4712699999999999E-4</c:v>
                </c:pt>
                <c:pt idx="2">
                  <c:v>1.23423E-3</c:v>
                </c:pt>
                <c:pt idx="3">
                  <c:v>2.2568599999999999E-3</c:v>
                </c:pt>
                <c:pt idx="4">
                  <c:v>4.2447500000000003E-3</c:v>
                </c:pt>
                <c:pt idx="5">
                  <c:v>7.8417899999999995E-3</c:v>
                </c:pt>
                <c:pt idx="6">
                  <c:v>1.4846399999999999E-2</c:v>
                </c:pt>
                <c:pt idx="7">
                  <c:v>3.18984E-2</c:v>
                </c:pt>
                <c:pt idx="8">
                  <c:v>6.6858299999999996E-2</c:v>
                </c:pt>
                <c:pt idx="9">
                  <c:v>0.14311699999999999</c:v>
                </c:pt>
                <c:pt idx="10">
                  <c:v>0.33897500000000003</c:v>
                </c:pt>
                <c:pt idx="11">
                  <c:v>0.51541400000000004</c:v>
                </c:pt>
                <c:pt idx="12">
                  <c:v>0.73767000000000005</c:v>
                </c:pt>
                <c:pt idx="13">
                  <c:v>1.4831700000000001</c:v>
                </c:pt>
              </c:numCache>
            </c:numRef>
          </c:yVal>
          <c:smooth val="1"/>
        </c:ser>
        <c:dLbls>
          <c:showLegendKey val="0"/>
          <c:showVal val="0"/>
          <c:showCatName val="0"/>
          <c:showSerName val="0"/>
          <c:showPercent val="0"/>
          <c:showBubbleSize val="0"/>
        </c:dLbls>
        <c:axId val="101233408"/>
        <c:axId val="101235328"/>
      </c:scatterChart>
      <c:valAx>
        <c:axId val="101233408"/>
        <c:scaling>
          <c:logBase val="2"/>
          <c:orientation val="minMax"/>
          <c:max val="500000"/>
          <c:min val="32"/>
        </c:scaling>
        <c:delete val="0"/>
        <c:axPos val="b"/>
        <c:title>
          <c:tx>
            <c:rich>
              <a:bodyPr/>
              <a:lstStyle/>
              <a:p>
                <a:pPr>
                  <a:defRPr sz="2000">
                    <a:latin typeface="Arial" pitchFamily="34" charset="0"/>
                    <a:cs typeface="Arial" pitchFamily="34" charset="0"/>
                  </a:defRPr>
                </a:pPr>
                <a:r>
                  <a:rPr lang="en-US" sz="2000" dirty="0" smtClean="0">
                    <a:latin typeface="Arial" pitchFamily="34" charset="0"/>
                    <a:cs typeface="Arial" pitchFamily="34" charset="0"/>
                  </a:rPr>
                  <a:t>Sparsity (Number of non-zero</a:t>
                </a:r>
                <a:r>
                  <a:rPr lang="en-US" sz="2000" baseline="0" dirty="0" smtClean="0">
                    <a:latin typeface="Arial" pitchFamily="34" charset="0"/>
                    <a:cs typeface="Arial" pitchFamily="34" charset="0"/>
                  </a:rPr>
                  <a:t> frequencies)</a:t>
                </a:r>
                <a:endParaRPr lang="en-US" sz="2000" dirty="0">
                  <a:latin typeface="Arial" pitchFamily="34" charset="0"/>
                  <a:cs typeface="Arial" pitchFamily="34" charset="0"/>
                </a:endParaRPr>
              </a:p>
            </c:rich>
          </c:tx>
          <c:layout>
            <c:manualLayout>
              <c:xMode val="edge"/>
              <c:yMode val="edge"/>
              <c:x val="0.25885580614937276"/>
              <c:y val="0.93633302110419592"/>
            </c:manualLayout>
          </c:layout>
          <c:overlay val="0"/>
        </c:title>
        <c:numFmt formatCode="General" sourceLinked="1"/>
        <c:majorTickMark val="out"/>
        <c:minorTickMark val="out"/>
        <c:tickLblPos val="nextTo"/>
        <c:spPr>
          <a:ln w="15875">
            <a:solidFill>
              <a:srgbClr val="000000"/>
            </a:solidFill>
          </a:ln>
        </c:spPr>
        <c:txPr>
          <a:bodyPr/>
          <a:lstStyle/>
          <a:p>
            <a:pPr>
              <a:defRPr sz="2000" b="1">
                <a:latin typeface="Arial" pitchFamily="34" charset="0"/>
                <a:cs typeface="Arial" pitchFamily="34" charset="0"/>
              </a:defRPr>
            </a:pPr>
            <a:endParaRPr lang="en-US"/>
          </a:p>
        </c:txPr>
        <c:crossAx val="101235328"/>
        <c:crossesAt val="1.0000000000000009E-4"/>
        <c:crossBetween val="midCat"/>
        <c:majorUnit val="4"/>
        <c:minorUnit val="2"/>
      </c:valAx>
      <c:valAx>
        <c:axId val="101235328"/>
        <c:scaling>
          <c:logBase val="10"/>
          <c:orientation val="minMax"/>
          <c:max val="20"/>
          <c:min val="1.0000000000000009E-4"/>
        </c:scaling>
        <c:delete val="0"/>
        <c:axPos val="l"/>
        <c:majorGridlines>
          <c:spPr>
            <a:ln w="12700">
              <a:prstDash val="dash"/>
            </a:ln>
          </c:spPr>
        </c:majorGridlines>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Run Time (sec)</a:t>
                </a:r>
              </a:p>
            </c:rich>
          </c:tx>
          <c:overlay val="0"/>
        </c:title>
        <c:numFmt formatCode="General" sourceLinked="1"/>
        <c:majorTickMark val="out"/>
        <c:minorTickMark val="none"/>
        <c:tickLblPos val="nextTo"/>
        <c:spPr>
          <a:ln w="15875">
            <a:solidFill>
              <a:srgbClr val="000000"/>
            </a:solidFill>
          </a:ln>
        </c:spPr>
        <c:txPr>
          <a:bodyPr/>
          <a:lstStyle/>
          <a:p>
            <a:pPr>
              <a:defRPr sz="2000" b="1">
                <a:latin typeface="Arial" pitchFamily="34" charset="0"/>
                <a:cs typeface="Arial" pitchFamily="34" charset="0"/>
              </a:defRPr>
            </a:pPr>
            <a:endParaRPr lang="en-US"/>
          </a:p>
        </c:txPr>
        <c:crossAx val="101233408"/>
        <c:crossesAt val="32"/>
        <c:crossBetween val="midCat"/>
      </c:valAx>
    </c:plotArea>
    <c:plotVisOnly val="1"/>
    <c:dispBlanksAs val="gap"/>
    <c:showDLblsOverMax val="0"/>
  </c:chart>
  <c:spPr>
    <a:no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572"/>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3092" y="0"/>
            <a:ext cx="3077739" cy="511572"/>
          </a:xfrm>
          <a:prstGeom prst="rect">
            <a:avLst/>
          </a:prstGeom>
        </p:spPr>
        <p:txBody>
          <a:bodyPr vert="horz" lIns="99048" tIns="49524" rIns="99048" bIns="49524" rtlCol="0"/>
          <a:lstStyle>
            <a:lvl1pPr algn="r">
              <a:defRPr sz="1300"/>
            </a:lvl1pPr>
          </a:lstStyle>
          <a:p>
            <a:fld id="{9B99761A-2278-4219-9EEE-83741022E00A}" type="datetimeFigureOut">
              <a:rPr lang="en-US" smtClean="0"/>
              <a:pPr/>
              <a:t>9/6/2013</a:t>
            </a:fld>
            <a:endParaRPr lang="en-US"/>
          </a:p>
        </p:txBody>
      </p:sp>
      <p:sp>
        <p:nvSpPr>
          <p:cNvPr id="4" name="Slide Image Placeholder 3"/>
          <p:cNvSpPr>
            <a:spLocks noGrp="1" noRot="1" noChangeAspect="1"/>
          </p:cNvSpPr>
          <p:nvPr>
            <p:ph type="sldImg" idx="2"/>
          </p:nvPr>
        </p:nvSpPr>
        <p:spPr>
          <a:xfrm>
            <a:off x="993775" y="766763"/>
            <a:ext cx="5114925" cy="3836987"/>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10248" y="4859933"/>
            <a:ext cx="5681980" cy="4604147"/>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18090"/>
            <a:ext cx="3077739" cy="511572"/>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18090"/>
            <a:ext cx="3077739" cy="511572"/>
          </a:xfrm>
          <a:prstGeom prst="rect">
            <a:avLst/>
          </a:prstGeom>
        </p:spPr>
        <p:txBody>
          <a:bodyPr vert="horz" lIns="99048" tIns="49524" rIns="99048" bIns="49524" rtlCol="0" anchor="b"/>
          <a:lstStyle>
            <a:lvl1pPr algn="r">
              <a:defRPr sz="1300"/>
            </a:lvl1pPr>
          </a:lstStyle>
          <a:p>
            <a:fld id="{56116672-F69E-476E-885E-1414729565F4}" type="slidenum">
              <a:rPr lang="en-US" smtClean="0"/>
              <a:pPr/>
              <a:t>‹#›</a:t>
            </a:fld>
            <a:endParaRPr lang="en-US"/>
          </a:p>
        </p:txBody>
      </p:sp>
    </p:spTree>
    <p:extLst>
      <p:ext uri="{BB962C8B-B14F-4D97-AF65-F5344CB8AC3E}">
        <p14:creationId xmlns:p14="http://schemas.microsoft.com/office/powerpoint/2010/main" val="333928071"/>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51"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52" algn="l" defTabSz="914296" rtl="0" eaLnBrk="1" latinLnBrk="0" hangingPunct="1">
      <a:defRPr sz="1200" kern="1200">
        <a:solidFill>
          <a:schemeClr val="tx1"/>
        </a:solidFill>
        <a:latin typeface="+mn-lt"/>
        <a:ea typeface="+mn-ea"/>
        <a:cs typeface="+mn-cs"/>
      </a:defRPr>
    </a:lvl4pPr>
    <a:lvl5pPr marL="1828598" algn="l" defTabSz="914296" rtl="0" eaLnBrk="1" latinLnBrk="0" hangingPunct="1">
      <a:defRPr sz="1200" kern="1200">
        <a:solidFill>
          <a:schemeClr val="tx1"/>
        </a:solidFill>
        <a:latin typeface="+mn-lt"/>
        <a:ea typeface="+mn-ea"/>
        <a:cs typeface="+mn-cs"/>
      </a:defRPr>
    </a:lvl5pPr>
    <a:lvl6pPr marL="2285749" algn="l" defTabSz="914296" rtl="0" eaLnBrk="1" latinLnBrk="0" hangingPunct="1">
      <a:defRPr sz="1200" kern="1200">
        <a:solidFill>
          <a:schemeClr val="tx1"/>
        </a:solidFill>
        <a:latin typeface="+mn-lt"/>
        <a:ea typeface="+mn-ea"/>
        <a:cs typeface="+mn-cs"/>
      </a:defRPr>
    </a:lvl6pPr>
    <a:lvl7pPr marL="2742898" algn="l" defTabSz="914296" rtl="0" eaLnBrk="1" latinLnBrk="0" hangingPunct="1">
      <a:defRPr sz="1200" kern="1200">
        <a:solidFill>
          <a:schemeClr val="tx1"/>
        </a:solidFill>
        <a:latin typeface="+mn-lt"/>
        <a:ea typeface="+mn-ea"/>
        <a:cs typeface="+mn-cs"/>
      </a:defRPr>
    </a:lvl7pPr>
    <a:lvl8pPr marL="3200048" algn="l" defTabSz="914296" rtl="0" eaLnBrk="1" latinLnBrk="0" hangingPunct="1">
      <a:defRPr sz="1200" kern="1200">
        <a:solidFill>
          <a:schemeClr val="tx1"/>
        </a:solidFill>
        <a:latin typeface="+mn-lt"/>
        <a:ea typeface="+mn-ea"/>
        <a:cs typeface="+mn-cs"/>
      </a:defRPr>
    </a:lvl8pPr>
    <a:lvl9pPr marL="3657197"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FA42A7B-3C56-AE4C-83F2-557C9A1FD0E8}"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28706-0B46-42D5-B4C5-D2C656F13C9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6298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3122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first understand what OpenRF aims to achieve in a wireless network. </a:t>
            </a:r>
          </a:p>
          <a:p>
            <a:endParaRPr lang="en-US" baseline="0" dirty="0" smtClean="0"/>
          </a:p>
          <a:p>
            <a:r>
              <a:rPr lang="en-US" baseline="0" dirty="0" smtClean="0"/>
              <a:t>We consider a simple example where we have two access points : AP-1 and AP-2 connected by a wired backbone.</a:t>
            </a:r>
          </a:p>
          <a:p>
            <a:endParaRPr lang="en-US" baseline="0" dirty="0" smtClean="0"/>
          </a:p>
          <a:p>
            <a:r>
              <a:rPr lang="en-US" baseline="0" dirty="0" smtClean="0"/>
              <a:t>Let’s say that the APs serve two clients Alice and Bob.</a:t>
            </a:r>
          </a:p>
          <a:p>
            <a:endParaRPr lang="en-US" baseline="0" dirty="0" smtClean="0"/>
          </a:p>
          <a:p>
            <a:r>
              <a:rPr lang="en-US" baseline="0" dirty="0" smtClean="0"/>
              <a:t>Essentially, OpenRF aims to control downlink traffic from APs to clients. </a:t>
            </a:r>
          </a:p>
          <a:p>
            <a:endParaRPr lang="en-US" baseline="0" dirty="0" smtClean="0"/>
          </a:p>
          <a:p>
            <a:r>
              <a:rPr lang="en-US" baseline="0" dirty="0" smtClean="0"/>
              <a:t>In other words, it provides a software layer that controls each Access Point in the network to apply PHY techniques.</a:t>
            </a:r>
          </a:p>
          <a:p>
            <a:endParaRPr lang="en-US" baseline="0" dirty="0" smtClean="0"/>
          </a:p>
          <a:p>
            <a:r>
              <a:rPr lang="en-US" baseline="0" dirty="0" smtClean="0"/>
              <a:t>The clients however are independent devices that we do not coordinate or control.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4357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suppose Alice decides to start watching a High-Definition </a:t>
            </a:r>
            <a:r>
              <a:rPr lang="en-US" baseline="0" dirty="0" err="1" smtClean="0"/>
              <a:t>Youtube</a:t>
            </a:r>
            <a:r>
              <a:rPr lang="en-US" baseline="0" dirty="0" smtClean="0"/>
              <a:t> video. </a:t>
            </a:r>
          </a:p>
          <a:p>
            <a:endParaRPr lang="en-US" baseline="0" dirty="0" smtClean="0"/>
          </a:p>
          <a:p>
            <a:r>
              <a:rPr lang="en-US" baseline="0" dirty="0" smtClean="0"/>
              <a:t>Let’s say AP-1 sends packets to Alice at 6 Mbps, which is just about enough for good quality.</a:t>
            </a:r>
          </a:p>
          <a:p>
            <a:endParaRPr lang="en-US" baseline="0" dirty="0" smtClean="0"/>
          </a:p>
          <a:p>
            <a:r>
              <a:rPr lang="en-US" baseline="0" dirty="0" smtClean="0"/>
              <a:t>Now suppose Bob decides to watch a video as well!</a:t>
            </a:r>
          </a:p>
          <a:p>
            <a:endParaRPr lang="en-US" baseline="0" dirty="0" smtClean="0"/>
          </a:p>
          <a:p>
            <a:r>
              <a:rPr lang="en-US" baseline="0" dirty="0" smtClean="0"/>
              <a:t>Unfortunately, the wireless medium is shared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435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So, A</a:t>
            </a:r>
            <a:r>
              <a:rPr lang="en-US" baseline="0" dirty="0" smtClean="0"/>
              <a:t>lice and Bob are forced to take turns on the medium,</a:t>
            </a:r>
          </a:p>
          <a:p>
            <a:endParaRPr lang="en-US" baseline="0" dirty="0" smtClean="0"/>
          </a:p>
          <a:p>
            <a:r>
              <a:rPr lang="en-US" baseline="0" dirty="0" smtClean="0"/>
              <a:t>Thus, they only get half their earlier share, that is 3 Mbps each. </a:t>
            </a:r>
          </a:p>
          <a:p>
            <a:endParaRPr lang="en-US" baseline="0" dirty="0" smtClean="0"/>
          </a:p>
          <a:p>
            <a:r>
              <a:rPr lang="en-US" baseline="0" dirty="0" smtClean="0"/>
              <a:t>And this deteriorates the quality of service for both users. </a:t>
            </a:r>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4357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tackle this problem, OpenRF leverages a technique called interference nulling.</a:t>
            </a:r>
          </a:p>
          <a:p>
            <a:endParaRPr lang="en-US" baseline="0" dirty="0" smtClean="0"/>
          </a:p>
          <a:p>
            <a:r>
              <a:rPr lang="en-US" baseline="0" dirty="0" smtClean="0"/>
              <a:t>Essentially, AP-2 can leverage its multiple antennas to cancel any interference at Alice.</a:t>
            </a:r>
          </a:p>
          <a:p>
            <a:endParaRPr lang="en-US" baseline="0" dirty="0" smtClean="0"/>
          </a:p>
          <a:p>
            <a:r>
              <a:rPr lang="en-US" baseline="0" dirty="0" smtClean="0"/>
              <a:t>Similarly AP-1 cancels interference at Bob.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435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effect, this technique uses the multiple antennas on the AP to re-direct the interfering beams away from the clients. </a:t>
            </a:r>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24357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enables AP-1 and AP-2 to transmit simultaneously  and hence go back to 6 Mbps each.</a:t>
            </a:r>
          </a:p>
          <a:p>
            <a:endParaRPr lang="en-US" baseline="0" dirty="0" smtClean="0"/>
          </a:p>
          <a:p>
            <a:r>
              <a:rPr lang="en-US" baseline="0" dirty="0" smtClean="0"/>
              <a:t>Thus they can both enjoy HD quality videos. </a:t>
            </a:r>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435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now let’s say Bob walks farther away from AP-2, </a:t>
            </a:r>
          </a:p>
          <a:p>
            <a:endParaRPr lang="en-US" baseline="0" dirty="0" smtClean="0"/>
          </a:p>
          <a:p>
            <a:r>
              <a:rPr lang="en-US" baseline="0" dirty="0" smtClean="0"/>
              <a:t>… so his throughput drops to 3 Mbps. </a:t>
            </a:r>
          </a:p>
          <a:p>
            <a:endParaRPr lang="en-US" baseline="0" dirty="0" smtClean="0"/>
          </a:p>
          <a:p>
            <a:r>
              <a:rPr lang="en-US" baseline="0" dirty="0" smtClean="0"/>
              <a:t>In this case, OpenRF can apply another technique “coherent beamforming” to maximize received signal power to Bob.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435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Essentially this leverages the AP’s antennas to focus the beam and maximize received power at Bob. </a:t>
            </a:r>
          </a:p>
          <a:p>
            <a:endParaRPr lang="en-US" dirty="0" smtClean="0"/>
          </a:p>
          <a:p>
            <a:r>
              <a:rPr lang="en-US" dirty="0" smtClean="0"/>
              <a:t>In effect, this can push</a:t>
            </a:r>
            <a:r>
              <a:rPr lang="en-US" baseline="0" dirty="0" smtClean="0"/>
              <a:t> Bob’s rate back to its original 6 Mbps. </a:t>
            </a:r>
          </a:p>
          <a:p>
            <a:endParaRPr lang="en-US" baseline="0" dirty="0" smtClean="0"/>
          </a:p>
          <a:p>
            <a:r>
              <a:rPr lang="en-US" baseline="0" dirty="0" smtClean="0"/>
              <a:t>Hence, OpenRF must be able to apply the right set of MIMO techniques to self-configure to such dynamism in the network.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2435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FA42A7B-3C56-AE4C-83F2-557C9A1FD0E8}"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see how </a:t>
            </a:r>
            <a:r>
              <a:rPr lang="en-US" dirty="0" err="1" smtClean="0"/>
              <a:t>OpenRF’s</a:t>
            </a:r>
            <a:r>
              <a:rPr lang="en-US" dirty="0" smtClean="0"/>
              <a:t> architecture</a:t>
            </a:r>
            <a:r>
              <a:rPr lang="en-US" baseline="0" dirty="0" smtClean="0"/>
              <a:t> achieves this goal.</a:t>
            </a:r>
          </a:p>
          <a:p>
            <a:endParaRPr lang="en-US" baseline="0" dirty="0" smtClean="0"/>
          </a:p>
          <a:p>
            <a:r>
              <a:rPr lang="en-US" baseline="0" dirty="0" smtClean="0"/>
              <a:t>At the heart of OpenRF is an interface that separates the data and control plane.</a:t>
            </a:r>
          </a:p>
          <a:p>
            <a:endParaRPr lang="en-US" baseline="0" dirty="0" smtClean="0"/>
          </a:p>
          <a:p>
            <a:r>
              <a:rPr lang="en-US" baseline="0" dirty="0" smtClean="0"/>
              <a:t>The interface operates over a (</a:t>
            </a:r>
            <a:r>
              <a:rPr lang="en-US" baseline="0" dirty="0" err="1" smtClean="0"/>
              <a:t>flowid</a:t>
            </a:r>
            <a:r>
              <a:rPr lang="en-US" baseline="0" dirty="0" smtClean="0"/>
              <a:t>, action) table much like </a:t>
            </a:r>
            <a:r>
              <a:rPr lang="en-US" baseline="0" dirty="0" err="1" smtClean="0"/>
              <a:t>OpenFlow</a:t>
            </a:r>
            <a:r>
              <a:rPr lang="en-US" baseline="0" dirty="0" smtClean="0"/>
              <a:t>. In an </a:t>
            </a:r>
            <a:r>
              <a:rPr lang="en-US" baseline="0" dirty="0" err="1" smtClean="0"/>
              <a:t>OpenFlow</a:t>
            </a:r>
            <a:r>
              <a:rPr lang="en-US" baseline="0" dirty="0" smtClean="0"/>
              <a:t> switch, the action refers to an output port along which a flow must be forwarded. </a:t>
            </a:r>
          </a:p>
          <a:p>
            <a:endParaRPr lang="en-US" baseline="0" dirty="0" smtClean="0"/>
          </a:p>
          <a:p>
            <a:pPr defTabSz="495239">
              <a:defRPr/>
            </a:pPr>
            <a:r>
              <a:rPr lang="en-US" dirty="0" smtClean="0"/>
              <a:t>In contrast, an OpenRF action refers to the</a:t>
            </a:r>
            <a:r>
              <a:rPr lang="en-US" baseline="0" dirty="0" smtClean="0"/>
              <a:t> PHY techniques that an AP applies to a flow.  </a:t>
            </a:r>
            <a:endParaRPr lang="en-US" dirty="0" smtClean="0"/>
          </a:p>
          <a:p>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809650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the control plane may ask AP-2 to beamform any packet to Bob, while nulling it at Alice.</a:t>
            </a:r>
          </a:p>
          <a:p>
            <a:endParaRPr lang="en-US" dirty="0" smtClean="0"/>
          </a:p>
          <a:p>
            <a:pPr defTabSz="495239">
              <a:defRPr/>
            </a:pPr>
            <a:r>
              <a:rPr lang="en-US" dirty="0" smtClean="0"/>
              <a:t>The interface then feeds this information to the data plane…. </a:t>
            </a:r>
          </a:p>
          <a:p>
            <a:endParaRPr lang="en-US" dirty="0" smtClean="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392983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which redirects the signal beam to apply these techniques.</a:t>
            </a:r>
          </a:p>
          <a:p>
            <a:endParaRPr lang="en-US" dirty="0" smtClean="0"/>
          </a:p>
          <a:p>
            <a:r>
              <a:rPr lang="en-US" dirty="0" smtClean="0"/>
              <a:t>In other</a:t>
            </a:r>
            <a:r>
              <a:rPr lang="en-US" baseline="0" dirty="0" smtClean="0"/>
              <a:t> words, an action in OpenRF refers to the spatial direction along which a signal must be forwarded.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86148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which redirects the signal beam to apply these techniques.</a:t>
            </a:r>
          </a:p>
          <a:p>
            <a:endParaRPr lang="en-US" dirty="0" smtClean="0"/>
          </a:p>
          <a:p>
            <a:r>
              <a:rPr lang="en-US" dirty="0" smtClean="0"/>
              <a:t>In other</a:t>
            </a:r>
            <a:r>
              <a:rPr lang="en-US" baseline="0" dirty="0" smtClean="0"/>
              <a:t> words, an action in OpenRF refers to the spatial direction along which a signal must be forwarded. </a:t>
            </a:r>
            <a:endParaRPr lang="en-US" dirty="0"/>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419030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239">
              <a:defRPr/>
            </a:pPr>
            <a:r>
              <a:rPr lang="en-US" dirty="0" smtClean="0"/>
              <a:t>Finally, we measure</a:t>
            </a:r>
            <a:r>
              <a:rPr lang="en-US" baseline="0" dirty="0" smtClean="0"/>
              <a:t> the impact of OpenRF for </a:t>
            </a:r>
            <a:r>
              <a:rPr lang="en-US" dirty="0" smtClean="0"/>
              <a:t>real applications. </a:t>
            </a:r>
          </a:p>
          <a:p>
            <a:pPr defTabSz="495239">
              <a:defRPr/>
            </a:pPr>
            <a:endParaRPr lang="en-US" dirty="0" smtClean="0"/>
          </a:p>
          <a:p>
            <a:pPr defTabSz="495239">
              <a:defRPr/>
            </a:pPr>
            <a:r>
              <a:rPr lang="en-US" dirty="0" smtClean="0"/>
              <a:t>We consider two clients streaming</a:t>
            </a:r>
            <a:r>
              <a:rPr lang="en-US" baseline="0" dirty="0" smtClean="0"/>
              <a:t> a HD video over VLC.</a:t>
            </a:r>
            <a:endParaRPr lang="en-US" dirty="0" smtClean="0"/>
          </a:p>
          <a:p>
            <a:pPr defTabSz="495239">
              <a:defRPr/>
            </a:pPr>
            <a:endParaRPr lang="en-US" dirty="0" smtClean="0"/>
          </a:p>
          <a:p>
            <a:pPr defTabSz="495239">
              <a:defRPr/>
            </a:pPr>
            <a:r>
              <a:rPr lang="en-US" dirty="0" smtClean="0"/>
              <a:t>We compare the delays in the video for 802.11 and OpenRF. </a:t>
            </a:r>
          </a:p>
          <a:p>
            <a:pPr defTabSz="495239">
              <a:defRPr/>
            </a:pPr>
            <a:endParaRPr lang="en-US" dirty="0" smtClean="0"/>
          </a:p>
          <a:p>
            <a:pPr defTabSz="495239">
              <a:defRPr/>
            </a:pPr>
            <a:r>
              <a:rPr lang="en-US" dirty="0" smtClean="0"/>
              <a:t>Here are the results.</a:t>
            </a:r>
          </a:p>
          <a:p>
            <a:pPr defTabSz="495239">
              <a:defRPr/>
            </a:pPr>
            <a:r>
              <a:rPr lang="en-US" dirty="0" smtClean="0"/>
              <a:t>For 802.11,</a:t>
            </a:r>
            <a:r>
              <a:rPr lang="en-US" baseline="0" dirty="0" smtClean="0"/>
              <a:t> the delays remain low when the blue client is the only client in the network, but clearly begin to spike once the red client joins the network.</a:t>
            </a:r>
          </a:p>
          <a:p>
            <a:pPr defTabSz="495239">
              <a:defRPr/>
            </a:pPr>
            <a:r>
              <a:rPr lang="en-US" baseline="0" dirty="0" smtClean="0"/>
              <a:t>In contrast, the delays remain low for OpenRF even when both clients are streaming video at the same time. </a:t>
            </a:r>
            <a:endParaRPr lang="en-US" dirty="0" smtClean="0"/>
          </a:p>
          <a:p>
            <a:pPr defTabSz="495239">
              <a:defRPr/>
            </a:pPr>
            <a:endParaRPr lang="en-US" dirty="0" smtClean="0"/>
          </a:p>
          <a:p>
            <a:pPr defTabSz="495239">
              <a:defRPr/>
            </a:pPr>
            <a:endParaRPr lang="en-US" baseline="0" dirty="0" smtClean="0"/>
          </a:p>
          <a:p>
            <a:pPr defTabSz="495239">
              <a:defRPr/>
            </a:pPr>
            <a:r>
              <a:rPr lang="en-US" baseline="0" dirty="0" smtClean="0"/>
              <a:t>Let</a:t>
            </a:r>
            <a:r>
              <a:rPr lang="fr-FR" baseline="0" dirty="0" smtClean="0"/>
              <a:t>’</a:t>
            </a:r>
            <a:r>
              <a:rPr lang="en-US" baseline="0" dirty="0" smtClean="0"/>
              <a:t>s look at how this translates to Bob’s actual video experience. We start with 802.11</a:t>
            </a:r>
          </a:p>
          <a:p>
            <a:pPr defTabSz="495239">
              <a:defRPr/>
            </a:pPr>
            <a:endParaRPr lang="en-US" baseline="0" dirty="0" smtClean="0"/>
          </a:p>
          <a:p>
            <a:pPr defTabSz="495239">
              <a:defRPr/>
            </a:pPr>
            <a:r>
              <a:rPr lang="en-US" baseline="0" dirty="0" smtClean="0"/>
              <a:t>(Play)</a:t>
            </a:r>
          </a:p>
          <a:p>
            <a:pPr defTabSz="495239">
              <a:defRPr/>
            </a:pPr>
            <a:endParaRPr lang="en-US" baseline="0" dirty="0" smtClean="0"/>
          </a:p>
          <a:p>
            <a:pPr defTabSz="495239">
              <a:defRPr/>
            </a:pPr>
            <a:r>
              <a:rPr lang="en-US" baseline="0" dirty="0" smtClean="0"/>
              <a:t>As you can see the video suffers from  major glitches and stalls. Next let</a:t>
            </a:r>
            <a:r>
              <a:rPr lang="fr-FR" baseline="0" dirty="0" smtClean="0"/>
              <a:t>’</a:t>
            </a:r>
            <a:r>
              <a:rPr lang="en-US" baseline="0" dirty="0" smtClean="0"/>
              <a:t>s look at OpenRF.</a:t>
            </a:r>
          </a:p>
          <a:p>
            <a:pPr defTabSz="495239">
              <a:defRPr/>
            </a:pPr>
            <a:endParaRPr lang="en-US" baseline="0" dirty="0" smtClean="0"/>
          </a:p>
          <a:p>
            <a:pPr defTabSz="495239">
              <a:defRPr/>
            </a:pPr>
            <a:r>
              <a:rPr lang="en-US" baseline="0" dirty="0" smtClean="0"/>
              <a:t>(Play)</a:t>
            </a:r>
          </a:p>
          <a:p>
            <a:pPr defTabSz="495239">
              <a:defRPr/>
            </a:pPr>
            <a:endParaRPr lang="en-US" baseline="0" dirty="0" smtClean="0"/>
          </a:p>
          <a:p>
            <a:pPr defTabSz="495239">
              <a:defRPr/>
            </a:pPr>
            <a:r>
              <a:rPr lang="en-US" baseline="0" dirty="0" smtClean="0"/>
              <a:t>Clearly the video is of much better quality!</a:t>
            </a:r>
          </a:p>
        </p:txBody>
      </p:sp>
      <p:sp>
        <p:nvSpPr>
          <p:cNvPr id="4" name="Slide Number Placeholder 3"/>
          <p:cNvSpPr>
            <a:spLocks noGrp="1"/>
          </p:cNvSpPr>
          <p:nvPr>
            <p:ph type="sldNum" sz="quarter" idx="10"/>
          </p:nvPr>
        </p:nvSpPr>
        <p:spPr/>
        <p:txBody>
          <a:bodyPr/>
          <a:lstStyle/>
          <a:p>
            <a:fld id="{10BAE336-D552-3342-AE70-4E3BA362A6F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50216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00918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500918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pPr/>
              <a:t>31</a:t>
            </a:fld>
            <a:endParaRPr lang="en-US"/>
          </a:p>
        </p:txBody>
      </p:sp>
    </p:spTree>
    <p:extLst>
      <p:ext uri="{BB962C8B-B14F-4D97-AF65-F5344CB8AC3E}">
        <p14:creationId xmlns:p14="http://schemas.microsoft.com/office/powerpoint/2010/main" val="500918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71956" fontAlgn="base">
              <a:spcBef>
                <a:spcPct val="30000"/>
              </a:spcBef>
              <a:spcAft>
                <a:spcPct val="0"/>
              </a:spcAft>
              <a:defRPr/>
            </a:pPr>
            <a:endParaRPr lang="en-US" sz="1300"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71956" fontAlgn="base">
              <a:spcBef>
                <a:spcPct val="30000"/>
              </a:spcBef>
              <a:spcAft>
                <a:spcPct val="0"/>
              </a:spcAft>
              <a:defRPr/>
            </a:pPr>
            <a:endParaRPr lang="en-US" sz="1300"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A8A03-9867-474A-8E99-7A2F5C23B0B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4178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71956" fontAlgn="base">
              <a:spcBef>
                <a:spcPct val="30000"/>
              </a:spcBef>
              <a:spcAft>
                <a:spcPct val="0"/>
              </a:spcAft>
              <a:defRPr/>
            </a:pPr>
            <a:endParaRPr lang="en-US" sz="1300"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5DD34661-866C-484B-BB7F-2832253B3BF4}"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089389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indent="-247620">
              <a:buAutoNum type="arabicPeriod"/>
            </a:pPr>
            <a:endParaRPr lang="en-US" dirty="0"/>
          </a:p>
        </p:txBody>
      </p:sp>
      <p:sp>
        <p:nvSpPr>
          <p:cNvPr id="4" name="Slide Number Placeholder 3"/>
          <p:cNvSpPr>
            <a:spLocks noGrp="1"/>
          </p:cNvSpPr>
          <p:nvPr>
            <p:ph type="sldNum" sz="quarter" idx="10"/>
          </p:nvPr>
        </p:nvSpPr>
        <p:spPr/>
        <p:txBody>
          <a:bodyPr/>
          <a:lstStyle/>
          <a:p>
            <a:fld id="{5DD34661-866C-484B-BB7F-2832253B3BF4}"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089389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indent="-247620">
              <a:buAutoNum type="arabicPeriod"/>
            </a:pPr>
            <a:endParaRPr lang="en-US" dirty="0"/>
          </a:p>
        </p:txBody>
      </p:sp>
      <p:sp>
        <p:nvSpPr>
          <p:cNvPr id="4" name="Slide Number Placeholder 3"/>
          <p:cNvSpPr>
            <a:spLocks noGrp="1"/>
          </p:cNvSpPr>
          <p:nvPr>
            <p:ph type="sldNum" sz="quarter" idx="10"/>
          </p:nvPr>
        </p:nvSpPr>
        <p:spPr/>
        <p:txBody>
          <a:bodyPr/>
          <a:lstStyle/>
          <a:p>
            <a:fld id="{5DD34661-866C-484B-BB7F-2832253B3BF4}"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089389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71956" fontAlgn="base">
              <a:spcBef>
                <a:spcPct val="30000"/>
              </a:spcBef>
              <a:spcAft>
                <a:spcPct val="0"/>
              </a:spcAft>
              <a:defRPr/>
            </a:pPr>
            <a:endParaRPr lang="en-US" sz="1300"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71956" fontAlgn="base">
              <a:spcBef>
                <a:spcPct val="30000"/>
              </a:spcBef>
              <a:spcAft>
                <a:spcPct val="0"/>
              </a:spcAft>
              <a:defRPr/>
            </a:pPr>
            <a:endParaRPr lang="en-US" sz="1300"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71956" fontAlgn="base">
              <a:spcBef>
                <a:spcPct val="30000"/>
              </a:spcBef>
              <a:spcAft>
                <a:spcPct val="0"/>
              </a:spcAft>
              <a:defRPr/>
            </a:pPr>
            <a:endParaRPr lang="en-US" sz="1300"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71956" fontAlgn="base">
              <a:spcBef>
                <a:spcPct val="30000"/>
              </a:spcBef>
              <a:spcAft>
                <a:spcPct val="0"/>
              </a:spcAft>
              <a:defRPr/>
            </a:pPr>
            <a:endParaRPr lang="en-US" sz="1300"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here we have a off the shelf software radio which as we can see is connected to a laptop. </a:t>
            </a:r>
          </a:p>
          <a:p>
            <a:endParaRPr lang="en-US" baseline="0" dirty="0" smtClean="0"/>
          </a:p>
          <a:p>
            <a:r>
              <a:rPr lang="en-US" baseline="0" dirty="0" smtClean="0"/>
              <a:t>Next we have an implanted </a:t>
            </a:r>
            <a:r>
              <a:rPr lang="en-US" baseline="0" dirty="0" err="1" smtClean="0"/>
              <a:t>cadiac</a:t>
            </a:r>
            <a:r>
              <a:rPr lang="en-US" baseline="0" dirty="0" smtClean="0"/>
              <a:t> defibrillator on which we </a:t>
            </a:r>
            <a:r>
              <a:rPr lang="en-US" baseline="0" dirty="0" err="1" smtClean="0"/>
              <a:t>demonstarte</a:t>
            </a:r>
            <a:r>
              <a:rPr lang="en-US" baseline="0" dirty="0" smtClean="0"/>
              <a:t> the shock.  Behind it is an oscilloscope which we use to monitor the implant.</a:t>
            </a:r>
          </a:p>
          <a:p>
            <a:endParaRPr lang="en-US" baseline="0" dirty="0" smtClean="0"/>
          </a:p>
          <a:p>
            <a:r>
              <a:rPr lang="en-US" baseline="0" dirty="0" smtClean="0"/>
              <a:t>Now let us send a command on the laptop to deliver the shock. The software radio is sending the signals and the laptop now says that the shock has been delivered. </a:t>
            </a:r>
          </a:p>
          <a:p>
            <a:endParaRPr lang="en-US" baseline="0" dirty="0" smtClean="0"/>
          </a:p>
          <a:p>
            <a:r>
              <a:rPr lang="en-US" baseline="0" dirty="0" smtClean="0"/>
              <a:t>Now  on the oscilloscope, we see voltage spike confirming that the shock as been delivered.</a:t>
            </a:r>
          </a:p>
          <a:p>
            <a:endParaRPr lang="en-US" baseline="0" dirty="0" smtClean="0"/>
          </a:p>
          <a:p>
            <a:r>
              <a:rPr lang="en-US" baseline="0" dirty="0" smtClean="0"/>
              <a:t>We are going to repeat this experiment multiple times and focus on what’s really happening at the implant.</a:t>
            </a:r>
          </a:p>
          <a:p>
            <a:endParaRPr lang="en-US" baseline="0" dirty="0" smtClean="0"/>
          </a:p>
          <a:p>
            <a:r>
              <a:rPr lang="en-US" baseline="0" dirty="0" smtClean="0"/>
              <a:t>As we can see, the resistor on the implant starts burning. Clearly, this is not desirable inside a human body.</a:t>
            </a:r>
          </a:p>
        </p:txBody>
      </p:sp>
      <p:sp>
        <p:nvSpPr>
          <p:cNvPr id="4" name="Slide Number Placeholder 3"/>
          <p:cNvSpPr>
            <a:spLocks noGrp="1"/>
          </p:cNvSpPr>
          <p:nvPr>
            <p:ph type="sldNum" sz="quarter" idx="10"/>
          </p:nvPr>
        </p:nvSpPr>
        <p:spPr/>
        <p:txBody>
          <a:bodyPr/>
          <a:lstStyle/>
          <a:p>
            <a:fld id="{8B512C98-7ABB-554D-A908-746B5A8F3E0B}" type="slidenum">
              <a:rPr lang="en-US" smtClean="0">
                <a:solidFill>
                  <a:prstClr val="black"/>
                </a:solidFill>
              </a:rPr>
              <a:pPr/>
              <a:t>45</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95212">
              <a:defRPr/>
            </a:pPr>
            <a:r>
              <a:rPr lang="en-US" baseline="0" dirty="0" smtClean="0"/>
              <a:t>Our solution is called encryption on the air.</a:t>
            </a:r>
          </a:p>
          <a:p>
            <a:pPr defTabSz="495212">
              <a:defRPr/>
            </a:pPr>
            <a:endParaRPr lang="en-US" baseline="0" dirty="0" smtClean="0"/>
          </a:p>
          <a:p>
            <a:pPr defTabSz="495212">
              <a:defRPr/>
            </a:pPr>
            <a:r>
              <a:rPr lang="en-US" baseline="0" dirty="0" smtClean="0"/>
              <a:t>So say we have an eavesdropper who is trying to snoop on the implant’s data.</a:t>
            </a:r>
          </a:p>
          <a:p>
            <a:pPr defTabSz="495212">
              <a:defRPr/>
            </a:pPr>
            <a:endParaRPr lang="en-US" baseline="0" dirty="0" smtClean="0"/>
          </a:p>
          <a:p>
            <a:pPr defTabSz="495212">
              <a:defRPr/>
            </a:pPr>
            <a:r>
              <a:rPr lang="en-US" baseline="0" dirty="0" smtClean="0"/>
              <a:t>In order to encrypt the implant’s transmissions, the reader is going to use a random signal.</a:t>
            </a:r>
          </a:p>
          <a:p>
            <a:pPr defTabSz="495212">
              <a:defRPr/>
            </a:pPr>
            <a:endParaRPr lang="en-US" baseline="0" dirty="0" smtClean="0"/>
          </a:p>
          <a:p>
            <a:pPr defTabSz="495212">
              <a:defRPr/>
            </a:pPr>
            <a:r>
              <a:rPr lang="en-US" baseline="0" dirty="0" smtClean="0"/>
              <a:t>So say this is the implant’s signal. The reader </a:t>
            </a:r>
            <a:r>
              <a:rPr lang="en-US" baseline="0" dirty="0" err="1" smtClean="0"/>
              <a:t>pciks</a:t>
            </a:r>
            <a:r>
              <a:rPr lang="en-US" baseline="0" dirty="0" smtClean="0"/>
              <a:t> a random signal and jams the implant’s transmission. </a:t>
            </a:r>
          </a:p>
          <a:p>
            <a:pPr defTabSz="495212">
              <a:defRPr/>
            </a:pPr>
            <a:endParaRPr lang="en-US" baseline="0" dirty="0" smtClean="0"/>
          </a:p>
          <a:p>
            <a:pPr defTabSz="495212">
              <a:defRPr/>
            </a:pPr>
            <a:r>
              <a:rPr lang="en-US" baseline="0" dirty="0" smtClean="0"/>
              <a:t>Now since the </a:t>
            </a:r>
            <a:r>
              <a:rPr lang="en-US" baseline="0" dirty="0" err="1" smtClean="0"/>
              <a:t>eavedropper</a:t>
            </a:r>
            <a:r>
              <a:rPr lang="en-US" baseline="0" dirty="0" smtClean="0"/>
              <a:t> does not know the jamming signal, it cannot decode the implant’s signal.</a:t>
            </a:r>
          </a:p>
          <a:p>
            <a:pPr defTabSz="495212">
              <a:defRPr/>
            </a:pPr>
            <a:endParaRPr lang="en-US" baseline="0" dirty="0" smtClean="0"/>
          </a:p>
          <a:p>
            <a:pPr defTabSz="495212">
              <a:defRPr/>
            </a:pPr>
            <a:r>
              <a:rPr lang="en-US" baseline="0" dirty="0" smtClean="0"/>
              <a:t>Thus, effectively, the random jamming signal acts as a one-time pad.</a:t>
            </a:r>
          </a:p>
          <a:p>
            <a:pPr defTabSz="495212">
              <a:defRPr/>
            </a:pPr>
            <a:endParaRPr lang="en-US" baseline="0" dirty="0" smtClean="0"/>
          </a:p>
          <a:p>
            <a:pPr defTabSz="495212">
              <a:defRPr/>
            </a:pPr>
            <a:r>
              <a:rPr lang="en-US" baseline="0" dirty="0" smtClean="0"/>
              <a:t>But how does the reader decrypt this signal?</a:t>
            </a:r>
          </a:p>
          <a:p>
            <a:pPr defTabSz="495212">
              <a:defRPr/>
            </a:pPr>
            <a:endParaRPr lang="en-US" baseline="0" dirty="0" smtClean="0"/>
          </a:p>
          <a:p>
            <a:pPr defTabSz="495212">
              <a:defRPr/>
            </a:pPr>
            <a:r>
              <a:rPr lang="en-US" baseline="0" dirty="0" smtClean="0"/>
              <a:t>Remember that the reader knows the random jamming signal because it is the one who generated it. </a:t>
            </a:r>
          </a:p>
          <a:p>
            <a:pPr defTabSz="495212">
              <a:defRPr/>
            </a:pPr>
            <a:endParaRPr lang="en-US" baseline="0" dirty="0" smtClean="0"/>
          </a:p>
          <a:p>
            <a:pPr defTabSz="495212">
              <a:defRPr/>
            </a:pPr>
            <a:r>
              <a:rPr lang="en-US" baseline="0" dirty="0" smtClean="0"/>
              <a:t>So, in principle, it can subtract the jamming signal and decode the implant’s transmission.</a:t>
            </a:r>
          </a:p>
          <a:p>
            <a:pPr defTabSz="495212">
              <a:defRPr/>
            </a:pPr>
            <a:endParaRPr lang="en-US" baseline="0" dirty="0" smtClean="0"/>
          </a:p>
          <a:p>
            <a:pPr defTabSz="495212">
              <a:defRPr/>
            </a:pPr>
            <a:r>
              <a:rPr lang="en-US" baseline="0" dirty="0" smtClean="0"/>
              <a:t>The reader then forwards the decrypted data to the health care professional.</a:t>
            </a:r>
          </a:p>
          <a:p>
            <a:pPr defTabSz="495212">
              <a:defRPr/>
            </a:pPr>
            <a:endParaRPr lang="en-US" baseline="0" dirty="0" smtClean="0"/>
          </a:p>
          <a:p>
            <a:pPr defTabSz="495212">
              <a:defRPr/>
            </a:pPr>
            <a:r>
              <a:rPr lang="en-US" baseline="0" dirty="0" smtClean="0"/>
              <a:t>So we want a wireless device that can transmit and receive simultaneously, which  is a hard problem.</a:t>
            </a:r>
          </a:p>
        </p:txBody>
      </p:sp>
      <p:sp>
        <p:nvSpPr>
          <p:cNvPr id="4" name="Slide Number Placeholder 3"/>
          <p:cNvSpPr>
            <a:spLocks noGrp="1"/>
          </p:cNvSpPr>
          <p:nvPr>
            <p:ph type="sldNum" sz="quarter" idx="10"/>
          </p:nvPr>
        </p:nvSpPr>
        <p:spPr/>
        <p:txBody>
          <a:bodyPr/>
          <a:lstStyle/>
          <a:p>
            <a:fld id="{8B512C98-7ABB-554D-A908-746B5A8F3E0B}" type="slidenum">
              <a:rPr lang="en-US" smtClean="0">
                <a:solidFill>
                  <a:prstClr val="black"/>
                </a:solidFill>
              </a:rPr>
              <a:pPr/>
              <a:t>46</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A8A03-9867-474A-8E99-7A2F5C23B0B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60935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According to all predictions, Mobile video is the next killer application</a:t>
            </a:r>
          </a:p>
          <a:p>
            <a:endParaRPr lang="en-US" baseline="0" dirty="0" smtClean="0"/>
          </a:p>
          <a:p>
            <a:r>
              <a:rPr lang="en-US" baseline="0" dirty="0" smtClean="0"/>
              <a:t>[animate] We all want to watch TV programs on our handheld devices</a:t>
            </a:r>
          </a:p>
          <a:p>
            <a:endParaRPr lang="en-US" baseline="0" dirty="0" smtClean="0"/>
          </a:p>
          <a:p>
            <a:r>
              <a:rPr lang="en-US" baseline="0" dirty="0" smtClean="0"/>
              <a:t>[animate] watch live broadcast of concerts and sporting events, anywhere, anytime</a:t>
            </a:r>
          </a:p>
          <a:p>
            <a:endParaRPr lang="en-US" baseline="0" dirty="0" smtClean="0"/>
          </a:p>
          <a:p>
            <a:r>
              <a:rPr lang="en-US" baseline="0" dirty="0" smtClean="0"/>
              <a:t>[animate] The problem however is that today’s mobile video glitches and stalls. </a:t>
            </a:r>
          </a:p>
          <a:p>
            <a:endParaRPr lang="en-US" baseline="0" dirty="0" smtClean="0"/>
          </a:p>
          <a:p>
            <a:r>
              <a:rPr lang="en-US" baseline="0" dirty="0" smtClean="0"/>
              <a:t>Without a solution, it is unlikely mobile video will achieve its </a:t>
            </a:r>
            <a:r>
              <a:rPr lang="en-US" baseline="0" dirty="0" err="1" smtClean="0"/>
              <a:t>potnetial</a:t>
            </a:r>
            <a:r>
              <a:rPr lang="en-US" baseline="0" dirty="0" smtClean="0"/>
              <a:t>.</a:t>
            </a:r>
          </a:p>
          <a:p>
            <a:endParaRPr lang="en-US" baseline="0" dirty="0" smtClean="0"/>
          </a:p>
          <a:p>
            <a:pPr marL="0" marR="0" indent="0" algn="l" defTabSz="914364"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why does today’s mobile video glitch and stall?</a:t>
            </a:r>
            <a:endParaRPr lang="en-US" dirty="0" smtClean="0"/>
          </a:p>
          <a:p>
            <a:endParaRPr lang="en-US" baseline="0" dirty="0" smtClean="0"/>
          </a:p>
          <a:p>
            <a:r>
              <a:rPr lang="en-US" baseline="0" dirty="0" smtClean="0"/>
              <a:t>[animate] Today’s video has two components that are designed in isolation from each other.</a:t>
            </a:r>
          </a:p>
          <a:p>
            <a:endParaRPr lang="en-US" baseline="0" dirty="0" smtClean="0"/>
          </a:p>
          <a:p>
            <a:r>
              <a:rPr lang="en-US" baseline="0" dirty="0" smtClean="0"/>
              <a:t>[animate] Specifically, it has a video codec which compresses the video.</a:t>
            </a:r>
          </a:p>
          <a:p>
            <a:endParaRPr lang="en-US" baseline="0" dirty="0" smtClean="0"/>
          </a:p>
          <a:p>
            <a:r>
              <a:rPr lang="en-US" baseline="0" dirty="0" smtClean="0"/>
              <a:t>It also has a wireless physical layer that encodes the bits to produce the transmitted signal</a:t>
            </a:r>
          </a:p>
          <a:p>
            <a:endParaRPr lang="en-US" baseline="0" dirty="0" smtClean="0"/>
          </a:p>
          <a:p>
            <a:r>
              <a:rPr lang="en-US" dirty="0" smtClean="0"/>
              <a:t>[animate]</a:t>
            </a:r>
            <a:r>
              <a:rPr lang="en-US" baseline="0" dirty="0" smtClean="0"/>
              <a:t> The problem however is that the video codec (i.e., MPEG4/H264 and its variants) was originally designed to store video on DVD and CDs. It does a great job on compression.  </a:t>
            </a:r>
            <a:r>
              <a:rPr lang="en-US" b="1" baseline="0" dirty="0" smtClean="0"/>
              <a:t>BUT IT ASSUMES NO BIT ERRORS or packet drops. </a:t>
            </a:r>
          </a:p>
          <a:p>
            <a:r>
              <a:rPr lang="en-US" baseline="0" dirty="0" smtClean="0"/>
              <a:t> It becomes very fragile in the presence of errors or drops.</a:t>
            </a:r>
          </a:p>
          <a:p>
            <a:endParaRPr lang="en-US" baseline="0" dirty="0" smtClean="0"/>
          </a:p>
          <a:p>
            <a:r>
              <a:rPr lang="en-US" baseline="0" dirty="0" smtClean="0"/>
              <a:t>[animate] the Wireless physical layer on the other hand suffers from bit errors and packet drops. </a:t>
            </a:r>
          </a:p>
          <a:p>
            <a:endParaRPr lang="en-US" baseline="0" dirty="0" smtClean="0"/>
          </a:p>
          <a:p>
            <a:r>
              <a:rPr lang="en-US" baseline="0" dirty="0" smtClean="0"/>
              <a:t>So, you take a video that assumes no error or packet drops and you put it on top of a channel that has drops and errors </a:t>
            </a:r>
            <a:r>
              <a:rPr lang="en-US" baseline="0" dirty="0" smtClean="0">
                <a:sym typeface="Wingdings" pitchFamily="2" charset="2"/>
              </a:rPr>
              <a:t></a:t>
            </a:r>
            <a:endParaRPr lang="en-US" baseline="0" dirty="0" smtClean="0"/>
          </a:p>
          <a:p>
            <a:endParaRPr lang="en-US" baseline="0" dirty="0" smtClean="0"/>
          </a:p>
          <a:p>
            <a:r>
              <a:rPr lang="en-US" baseline="0" dirty="0" smtClean="0"/>
              <a:t>[animate] You get video glitches and stalls</a:t>
            </a:r>
          </a:p>
          <a:p>
            <a:endParaRPr lang="en-US" baseline="0" dirty="0" smtClean="0"/>
          </a:p>
          <a:p>
            <a:r>
              <a:rPr lang="en-US" baseline="0" dirty="0" smtClean="0"/>
              <a:t>[animate] That is you get  a system that works perfectly when there are no residual errors after decoding.  But even if there is only one bit error after decoding, it can result in an arbitrary amount of errors in the video. </a:t>
            </a:r>
          </a:p>
          <a:p>
            <a:endParaRPr lang="en-US" baseline="0" dirty="0" smtClean="0"/>
          </a:p>
          <a:p>
            <a:r>
              <a:rPr lang="en-US" baseline="0" dirty="0" smtClean="0"/>
              <a:t>[animate]</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err="1" smtClean="0"/>
              <a:t>Softcast</a:t>
            </a:r>
            <a:r>
              <a:rPr lang="en-US" baseline="0" dirty="0" smtClean="0"/>
              <a:t> solves this problem</a:t>
            </a:r>
          </a:p>
          <a:p>
            <a:endParaRPr lang="en-US" baseline="0" dirty="0" smtClean="0"/>
          </a:p>
          <a:p>
            <a:r>
              <a:rPr lang="en-US" baseline="0" dirty="0" smtClean="0"/>
              <a:t>At a high level it works as follows:</a:t>
            </a:r>
          </a:p>
          <a:p>
            <a:endParaRPr lang="en-US" baseline="0" dirty="0" smtClean="0"/>
          </a:p>
          <a:p>
            <a:r>
              <a:rPr lang="en-US" baseline="0" dirty="0" smtClean="0"/>
              <a:t>[animate] instead of having two components one for compression and one for encoding the signal to transmit it on the channel, </a:t>
            </a:r>
          </a:p>
          <a:p>
            <a:r>
              <a:rPr lang="en-US" baseline="0" dirty="0" smtClean="0"/>
              <a:t>[animate] </a:t>
            </a:r>
            <a:r>
              <a:rPr lang="en-US" baseline="0" dirty="0" err="1" smtClean="0"/>
              <a:t>Softcast</a:t>
            </a:r>
            <a:r>
              <a:rPr lang="en-US" baseline="0" dirty="0" smtClean="0"/>
              <a:t>  has a single code that both compresses the video and protects it from errors as it is transmitted over the wireless channel. </a:t>
            </a:r>
          </a:p>
          <a:p>
            <a:endParaRPr lang="en-US" baseline="0" dirty="0" smtClean="0"/>
          </a:p>
          <a:p>
            <a:r>
              <a:rPr lang="en-US" baseline="0" dirty="0" smtClean="0"/>
              <a:t>[animate] </a:t>
            </a:r>
            <a:r>
              <a:rPr lang="en-US" baseline="0" dirty="0" err="1" smtClean="0"/>
              <a:t>SoftCast</a:t>
            </a:r>
            <a:r>
              <a:rPr lang="en-US" baseline="0" dirty="0" smtClean="0"/>
              <a:t> code however is special in that it makes the whole network stack with all of its layer act like a linear transform</a:t>
            </a:r>
          </a:p>
          <a:p>
            <a:r>
              <a:rPr lang="en-US" baseline="0" dirty="0" smtClean="0"/>
              <a:t> </a:t>
            </a:r>
          </a:p>
          <a:p>
            <a:r>
              <a:rPr lang="en-US" baseline="0" dirty="0" smtClean="0"/>
              <a:t>Thus the </a:t>
            </a:r>
            <a:r>
              <a:rPr lang="en-US" b="1" baseline="0" dirty="0" smtClean="0"/>
              <a:t>least</a:t>
            </a:r>
            <a:r>
              <a:rPr lang="en-US" baseline="0" dirty="0" smtClean="0"/>
              <a:t> significant bits in pixels’ luminance get mapped into the </a:t>
            </a:r>
            <a:r>
              <a:rPr lang="en-US" b="1" baseline="0" dirty="0" smtClean="0"/>
              <a:t>least </a:t>
            </a:r>
            <a:r>
              <a:rPr lang="en-US" baseline="0" dirty="0" smtClean="0"/>
              <a:t>significant bits in the transmitted signal samples,  </a:t>
            </a:r>
          </a:p>
          <a:p>
            <a:r>
              <a:rPr lang="en-US" baseline="0" dirty="0" smtClean="0"/>
              <a:t>And the </a:t>
            </a:r>
            <a:r>
              <a:rPr lang="en-US" b="1" baseline="0" dirty="0" smtClean="0"/>
              <a:t>most</a:t>
            </a:r>
            <a:r>
              <a:rPr lang="en-US" baseline="0" dirty="0" smtClean="0"/>
              <a:t> significant bits in pixels’ luminance get mapped into the </a:t>
            </a:r>
            <a:r>
              <a:rPr lang="en-US" b="1" baseline="0" dirty="0" smtClean="0"/>
              <a:t>Most </a:t>
            </a:r>
            <a:r>
              <a:rPr lang="en-US" baseline="0" dirty="0" smtClean="0"/>
              <a:t>significant bits in the transmitted signal samples, </a:t>
            </a:r>
          </a:p>
          <a:p>
            <a:endParaRPr lang="en-US" baseline="0" dirty="0" smtClean="0"/>
          </a:p>
          <a:p>
            <a:r>
              <a:rPr lang="en-US" baseline="0" dirty="0" smtClean="0"/>
              <a:t>Hence, video shows a smooth performance and no glitches or stalls. </a:t>
            </a:r>
          </a:p>
          <a:p>
            <a:endParaRPr lang="en-US" baseline="0" dirty="0" smtClean="0"/>
          </a:p>
          <a:p>
            <a:r>
              <a:rPr lang="en-US" baseline="0" dirty="0" smtClean="0"/>
              <a:t>[animate] Moreover the code can maintain this smooth degradation while compressive the video.  </a:t>
            </a:r>
          </a:p>
          <a:p>
            <a:endParaRPr lang="en-US" baseline="0" dirty="0" smtClean="0"/>
          </a:p>
          <a:p>
            <a:endParaRPr lang="en-US" baseline="0" dirty="0" smtClean="0"/>
          </a:p>
          <a:p>
            <a:r>
              <a:rPr lang="en-US" baseline="0" dirty="0" smtClean="0"/>
              <a:t>[Animate] thus, when channel variations cause small perturbations in the signal samples, this translates into similarly small perturbations in the pixel luminance </a:t>
            </a:r>
          </a:p>
          <a:p>
            <a:endParaRPr lang="en-US" baseline="0" dirty="0" smtClean="0"/>
          </a:p>
          <a:p>
            <a:r>
              <a:rPr lang="en-US" baseline="0" dirty="0" smtClean="0"/>
              <a:t>[animate] and no cliff effect.  </a:t>
            </a:r>
          </a:p>
          <a:p>
            <a:endParaRPr lang="en-US" baseline="0" dirty="0" smtClean="0"/>
          </a:p>
          <a:p>
            <a:r>
              <a:rPr lang="en-US" baseline="0" dirty="0" smtClean="0"/>
              <a:t>[animate] alone this is not sufficient  </a:t>
            </a:r>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FFT</a:t>
            </a:r>
            <a:r>
              <a:rPr lang="en-US" baseline="0" dirty="0" smtClean="0"/>
              <a:t> is widely used</a:t>
            </a:r>
          </a:p>
          <a:p>
            <a:endParaRPr lang="en-US" baseline="0" dirty="0" smtClean="0"/>
          </a:p>
          <a:p>
            <a:r>
              <a:rPr lang="en-US" baseline="0" dirty="0" smtClean="0"/>
              <a:t>Making improvement to the way we do FFT </a:t>
            </a:r>
            <a:r>
              <a:rPr lang="en-US" baseline="0" dirty="0" smtClean="0">
                <a:sym typeface="Wingdings" pitchFamily="2" charset="2"/>
              </a:rPr>
              <a:t> improvement to large number of applications and domains. </a:t>
            </a:r>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48957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254606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DF7484A-E2D6-524C-8ABB-AE83BC91E44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177903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97537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9</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116672-F69E-476E-885E-1414729565F4}" type="slidenum">
              <a:rPr lang="en-US" smtClean="0">
                <a:solidFill>
                  <a:prstClr val="black"/>
                </a:solidFill>
              </a:rPr>
              <a:pPr/>
              <a:t>10</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A8A03-9867-474A-8E99-7A2F5C23B0B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8113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51"/>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45" indent="0" algn="ctr">
              <a:buNone/>
              <a:defRPr>
                <a:solidFill>
                  <a:schemeClr val="tx1">
                    <a:tint val="75000"/>
                  </a:schemeClr>
                </a:solidFill>
              </a:defRPr>
            </a:lvl2pPr>
            <a:lvl3pPr marL="1015890" indent="0" algn="ctr">
              <a:buNone/>
              <a:defRPr>
                <a:solidFill>
                  <a:schemeClr val="tx1">
                    <a:tint val="75000"/>
                  </a:schemeClr>
                </a:solidFill>
              </a:defRPr>
            </a:lvl3pPr>
            <a:lvl4pPr marL="1523835" indent="0" algn="ctr">
              <a:buNone/>
              <a:defRPr>
                <a:solidFill>
                  <a:schemeClr val="tx1">
                    <a:tint val="75000"/>
                  </a:schemeClr>
                </a:solidFill>
              </a:defRPr>
            </a:lvl4pPr>
            <a:lvl5pPr marL="2031780" indent="0" algn="ctr">
              <a:buNone/>
              <a:defRPr>
                <a:solidFill>
                  <a:schemeClr val="tx1">
                    <a:tint val="75000"/>
                  </a:schemeClr>
                </a:solidFill>
              </a:defRPr>
            </a:lvl5pPr>
            <a:lvl6pPr marL="2539725" indent="0" algn="ctr">
              <a:buNone/>
              <a:defRPr>
                <a:solidFill>
                  <a:schemeClr val="tx1">
                    <a:tint val="75000"/>
                  </a:schemeClr>
                </a:solidFill>
              </a:defRPr>
            </a:lvl6pPr>
            <a:lvl7pPr marL="3047670" indent="0" algn="ctr">
              <a:buNone/>
              <a:defRPr>
                <a:solidFill>
                  <a:schemeClr val="tx1">
                    <a:tint val="75000"/>
                  </a:schemeClr>
                </a:solidFill>
              </a:defRPr>
            </a:lvl7pPr>
            <a:lvl8pPr marL="3555609" indent="0" algn="ctr">
              <a:buNone/>
              <a:defRPr>
                <a:solidFill>
                  <a:schemeClr val="tx1">
                    <a:tint val="75000"/>
                  </a:schemeClr>
                </a:solidFill>
              </a:defRPr>
            </a:lvl8pPr>
            <a:lvl9pPr marL="40635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41170-29A6-4084-8C11-46E3972862D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ED777-AF23-4601-8370-D86C7462F2D3}"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noAutofit/>
          </a:bodyPr>
          <a:lstStyle>
            <a:lvl1pPr marL="0" indent="0">
              <a:buNone/>
              <a:defRPr sz="2400" b="1">
                <a:latin typeface="Comic Sans MS" pitchFamily="66" charset="0"/>
              </a:defRPr>
            </a:lvl1pPr>
            <a:lvl2pPr marL="507970" indent="0">
              <a:buNone/>
              <a:defRPr sz="2200" b="1"/>
            </a:lvl2pPr>
            <a:lvl3pPr marL="1015940" indent="0">
              <a:buNone/>
              <a:defRPr sz="2000" b="1"/>
            </a:lvl3pPr>
            <a:lvl4pPr marL="1523910" indent="0">
              <a:buNone/>
              <a:defRPr sz="1800" b="1"/>
            </a:lvl4pPr>
            <a:lvl5pPr marL="2031880" indent="0">
              <a:buNone/>
              <a:defRPr sz="1800" b="1"/>
            </a:lvl5pPr>
            <a:lvl6pPr marL="2539850" indent="0">
              <a:buNone/>
              <a:defRPr sz="1800" b="1"/>
            </a:lvl6pPr>
            <a:lvl7pPr marL="3047820" indent="0">
              <a:buNone/>
              <a:defRPr sz="1800" b="1"/>
            </a:lvl7pPr>
            <a:lvl8pPr marL="3555787" indent="0">
              <a:buNone/>
              <a:defRPr sz="1800" b="1"/>
            </a:lvl8pPr>
            <a:lvl9pPr marL="406375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5" y="1705681"/>
            <a:ext cx="4490861" cy="710847"/>
          </a:xfrm>
        </p:spPr>
        <p:txBody>
          <a:bodyPr anchor="b">
            <a:noAutofit/>
          </a:bodyPr>
          <a:lstStyle>
            <a:lvl1pPr marL="0" indent="0">
              <a:buNone/>
              <a:defRPr sz="2400" b="1">
                <a:latin typeface="Comic Sans MS" pitchFamily="66" charset="0"/>
              </a:defRPr>
            </a:lvl1pPr>
            <a:lvl2pPr marL="507970" indent="0">
              <a:buNone/>
              <a:defRPr sz="2200" b="1"/>
            </a:lvl2pPr>
            <a:lvl3pPr marL="1015940" indent="0">
              <a:buNone/>
              <a:defRPr sz="2000" b="1"/>
            </a:lvl3pPr>
            <a:lvl4pPr marL="1523910" indent="0">
              <a:buNone/>
              <a:defRPr sz="1800" b="1"/>
            </a:lvl4pPr>
            <a:lvl5pPr marL="2031880" indent="0">
              <a:buNone/>
              <a:defRPr sz="1800" b="1"/>
            </a:lvl5pPr>
            <a:lvl6pPr marL="2539850" indent="0">
              <a:buNone/>
              <a:defRPr sz="1800" b="1"/>
            </a:lvl6pPr>
            <a:lvl7pPr marL="3047820" indent="0">
              <a:buNone/>
              <a:defRPr sz="1800" b="1"/>
            </a:lvl7pPr>
            <a:lvl8pPr marL="3555787" indent="0">
              <a:buNone/>
              <a:defRPr sz="1800" b="1"/>
            </a:lvl8pPr>
            <a:lvl9pPr marL="4063755"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161145" y="2416528"/>
            <a:ext cx="4490861"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pitchFamily="66" charset="0"/>
              </a:defRPr>
            </a:lvl1p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omic Sans MS" pitchFamily="66"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omic Sans MS" pitchFamily="66" charset="0"/>
              </a:defRPr>
            </a:lvl1pPr>
          </a:lstStyle>
          <a:p>
            <a:fld id="{CB9E6E9C-1F70-48D4-BB90-C6E3339B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00590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B5EDF3-0937-4DBD-85A7-42D75AC47A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2505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37049A-E497-45F0-9181-B6D7EE6E6881}"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508000" y="25400"/>
            <a:ext cx="9144000" cy="1270000"/>
          </a:xfr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Tree>
    <p:extLst>
      <p:ext uri="{BB962C8B-B14F-4D97-AF65-F5344CB8AC3E}">
        <p14:creationId xmlns:p14="http://schemas.microsoft.com/office/powerpoint/2010/main" val="3804121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6" y="303392"/>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395"/>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6" y="1594556"/>
            <a:ext cx="3342570" cy="5212292"/>
          </a:xfrm>
        </p:spPr>
        <p:txBody>
          <a:bodyPr/>
          <a:lstStyle>
            <a:lvl1pPr marL="0" indent="0">
              <a:buNone/>
              <a:defRPr sz="1600"/>
            </a:lvl1pPr>
            <a:lvl2pPr marL="507970" indent="0">
              <a:buNone/>
              <a:defRPr sz="1300"/>
            </a:lvl2pPr>
            <a:lvl3pPr marL="1015940" indent="0">
              <a:buNone/>
              <a:defRPr sz="1100"/>
            </a:lvl3pPr>
            <a:lvl4pPr marL="1523910" indent="0">
              <a:buNone/>
              <a:defRPr sz="1000"/>
            </a:lvl4pPr>
            <a:lvl5pPr marL="2031880" indent="0">
              <a:buNone/>
              <a:defRPr sz="1000"/>
            </a:lvl5pPr>
            <a:lvl6pPr marL="2539850" indent="0">
              <a:buNone/>
              <a:defRPr sz="1000"/>
            </a:lvl6pPr>
            <a:lvl7pPr marL="3047820" indent="0">
              <a:buNone/>
              <a:defRPr sz="1000"/>
            </a:lvl7pPr>
            <a:lvl8pPr marL="3555787" indent="0">
              <a:buNone/>
              <a:defRPr sz="1000"/>
            </a:lvl8pPr>
            <a:lvl9pPr marL="406375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A09BD-3DD2-440B-872F-6E479097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589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70" indent="0">
              <a:buNone/>
              <a:defRPr sz="3100"/>
            </a:lvl2pPr>
            <a:lvl3pPr marL="1015940" indent="0">
              <a:buNone/>
              <a:defRPr sz="2700"/>
            </a:lvl3pPr>
            <a:lvl4pPr marL="1523910" indent="0">
              <a:buNone/>
              <a:defRPr sz="2200"/>
            </a:lvl4pPr>
            <a:lvl5pPr marL="2031880" indent="0">
              <a:buNone/>
              <a:defRPr sz="2200"/>
            </a:lvl5pPr>
            <a:lvl6pPr marL="2539850" indent="0">
              <a:buNone/>
              <a:defRPr sz="2200"/>
            </a:lvl6pPr>
            <a:lvl7pPr marL="3047820" indent="0">
              <a:buNone/>
              <a:defRPr sz="2200"/>
            </a:lvl7pPr>
            <a:lvl8pPr marL="3555787" indent="0">
              <a:buNone/>
              <a:defRPr sz="2200"/>
            </a:lvl8pPr>
            <a:lvl9pPr marL="4063755" indent="0">
              <a:buNone/>
              <a:defRPr sz="2200"/>
            </a:lvl9pPr>
          </a:lstStyle>
          <a:p>
            <a:endParaRPr lang="en-US"/>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70" indent="0">
              <a:buNone/>
              <a:defRPr sz="1300"/>
            </a:lvl2pPr>
            <a:lvl3pPr marL="1015940" indent="0">
              <a:buNone/>
              <a:defRPr sz="1100"/>
            </a:lvl3pPr>
            <a:lvl4pPr marL="1523910" indent="0">
              <a:buNone/>
              <a:defRPr sz="1000"/>
            </a:lvl4pPr>
            <a:lvl5pPr marL="2031880" indent="0">
              <a:buNone/>
              <a:defRPr sz="1000"/>
            </a:lvl5pPr>
            <a:lvl6pPr marL="2539850" indent="0">
              <a:buNone/>
              <a:defRPr sz="1000"/>
            </a:lvl6pPr>
            <a:lvl7pPr marL="3047820" indent="0">
              <a:buNone/>
              <a:defRPr sz="1000"/>
            </a:lvl7pPr>
            <a:lvl8pPr marL="3555787" indent="0">
              <a:buNone/>
              <a:defRPr sz="1000"/>
            </a:lvl8pPr>
            <a:lvl9pPr marL="406375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37CE81-25E6-4E7F-A9FC-7AFEEF263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8001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ED777-AF23-4601-8370-D86C7462F2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8443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2"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B59937-15D5-40B9-8391-063FE59CAE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6706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Rectangle 1"/>
          <p:cNvSpPr>
            <a:spLocks noGrp="1"/>
          </p:cNvSpPr>
          <p:nvPr>
            <p:ph type="title"/>
          </p:nvPr>
        </p:nvSpPr>
        <p:spPr>
          <a:xfrm>
            <a:off x="508000" y="0"/>
            <a:ext cx="9144000" cy="1295400"/>
          </a:xfrm>
        </p:spPr>
        <p:txBody>
          <a:bodyPr rtlCol="0"/>
          <a:lstStyle>
            <a:lvl1pPr>
              <a:defRPr b="0">
                <a:solidFill>
                  <a:srgbClr val="0070C0"/>
                </a:solidFill>
                <a:latin typeface="Comic Sans MS" pitchFamily="66" charset="0"/>
              </a:defRPr>
            </a:lvl1pPr>
          </a:lstStyle>
          <a:p>
            <a:r>
              <a:rPr lang="en-US" dirty="0"/>
              <a:t>Click to edit Master title </a:t>
            </a:r>
            <a:r>
              <a:rPr lang="en-US" dirty="0" smtClean="0"/>
              <a:t>style</a:t>
            </a:r>
            <a:endParaRPr lang="en-US" dirty="0"/>
          </a:p>
        </p:txBody>
      </p:sp>
      <p:sp>
        <p:nvSpPr>
          <p:cNvPr id="3" name="Rectangle 2"/>
          <p:cNvSpPr>
            <a:spLocks noGrp="1"/>
          </p:cNvSpPr>
          <p:nvPr>
            <p:ph type="body" idx="1"/>
          </p:nvPr>
        </p:nvSpPr>
        <p:spPr>
          <a:xfrm>
            <a:off x="508000" y="1429927"/>
            <a:ext cx="9144000" cy="5376922"/>
          </a:xfrm>
        </p:spPr>
        <p:txBody>
          <a:bodyPr rtlCol="0"/>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E3E026C-9B7C-964A-9AB0-21B2B0C30D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16183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solidFill>
                  <a:prstClr val="black">
                    <a:tint val="75000"/>
                  </a:prstClr>
                </a:solidFill>
              </a:rPr>
              <a:pPr/>
              <a:t>9/6/2013</a:t>
            </a:fld>
            <a:endParaRPr lang="en-US" dirty="0">
              <a:solidFill>
                <a:prstClr val="black">
                  <a:tint val="75000"/>
                </a:prstClr>
              </a:solidFill>
            </a:endParaRPr>
          </a:p>
        </p:txBody>
      </p:sp>
      <p:sp>
        <p:nvSpPr>
          <p:cNvPr id="27" name="Rectangle 19"/>
          <p:cNvSpPr>
            <a:spLocks noGrp="1"/>
          </p:cNvSpPr>
          <p:nvPr>
            <p:ph type="ftr" sz="quarter" idx="11"/>
          </p:nvPr>
        </p:nvSpPr>
        <p:spPr/>
        <p:txBody>
          <a:bodyPr/>
          <a:lstStyle>
            <a:extLst/>
          </a:lstStyle>
          <a:p>
            <a:endParaRPr lang="en-US" dirty="0">
              <a:solidFill>
                <a:prstClr val="black">
                  <a:tint val="75000"/>
                </a:prstClr>
              </a:solidFill>
            </a:endParaRPr>
          </a:p>
        </p:txBody>
      </p:sp>
      <p:sp>
        <p:nvSpPr>
          <p:cNvPr id="24" name="Rectangle 26"/>
          <p:cNvSpPr>
            <a:spLocks noGrp="1"/>
          </p:cNvSpPr>
          <p:nvPr>
            <p:ph type="sldNum" sz="quarter" idx="12"/>
          </p:nvPr>
        </p:nvSpPr>
        <p:spPr/>
        <p:txBody>
          <a:bodyPr/>
          <a:lstStyle>
            <a:extLst/>
          </a:lstStyle>
          <a:p>
            <a:fld id="{963B0023-0CED-47F7-85AE-654F0B232C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95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2"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59937-15D5-40B9-8391-063FE59CAE2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solidFill>
                  <a:prstClr val="black">
                    <a:tint val="75000"/>
                  </a:prstClr>
                </a:solidFill>
              </a:rPr>
              <a:pPr/>
              <a:t>9/6/2013</a:t>
            </a:fld>
            <a:endParaRPr lang="en-US" dirty="0">
              <a:solidFill>
                <a:prstClr val="black">
                  <a:tint val="75000"/>
                </a:prstClr>
              </a:solidFill>
            </a:endParaRPr>
          </a:p>
        </p:txBody>
      </p:sp>
      <p:sp>
        <p:nvSpPr>
          <p:cNvPr id="27" name="Rectangle 19"/>
          <p:cNvSpPr>
            <a:spLocks noGrp="1"/>
          </p:cNvSpPr>
          <p:nvPr>
            <p:ph type="ftr" sz="quarter" idx="11"/>
          </p:nvPr>
        </p:nvSpPr>
        <p:spPr/>
        <p:txBody>
          <a:bodyPr/>
          <a:lstStyle>
            <a:extLst/>
          </a:lstStyle>
          <a:p>
            <a:endParaRPr lang="en-US" dirty="0">
              <a:solidFill>
                <a:prstClr val="black">
                  <a:tint val="75000"/>
                </a:prstClr>
              </a:solidFill>
            </a:endParaRPr>
          </a:p>
        </p:txBody>
      </p:sp>
      <p:sp>
        <p:nvSpPr>
          <p:cNvPr id="24" name="Rectangle 26"/>
          <p:cNvSpPr>
            <a:spLocks noGrp="1"/>
          </p:cNvSpPr>
          <p:nvPr>
            <p:ph type="sldNum" sz="quarter" idx="12"/>
          </p:nvPr>
        </p:nvSpPr>
        <p:spPr/>
        <p:txBody>
          <a:bodyPr/>
          <a:lstStyle>
            <a:extLst/>
          </a:lstStyle>
          <a:p>
            <a:fld id="{963B0023-0CED-47F7-85AE-654F0B232C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284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51"/>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45" indent="0" algn="ctr">
              <a:buNone/>
              <a:defRPr>
                <a:solidFill>
                  <a:schemeClr val="tx1">
                    <a:tint val="75000"/>
                  </a:schemeClr>
                </a:solidFill>
              </a:defRPr>
            </a:lvl2pPr>
            <a:lvl3pPr marL="1015890" indent="0" algn="ctr">
              <a:buNone/>
              <a:defRPr>
                <a:solidFill>
                  <a:schemeClr val="tx1">
                    <a:tint val="75000"/>
                  </a:schemeClr>
                </a:solidFill>
              </a:defRPr>
            </a:lvl3pPr>
            <a:lvl4pPr marL="1523835" indent="0" algn="ctr">
              <a:buNone/>
              <a:defRPr>
                <a:solidFill>
                  <a:schemeClr val="tx1">
                    <a:tint val="75000"/>
                  </a:schemeClr>
                </a:solidFill>
              </a:defRPr>
            </a:lvl4pPr>
            <a:lvl5pPr marL="2031780" indent="0" algn="ctr">
              <a:buNone/>
              <a:defRPr>
                <a:solidFill>
                  <a:schemeClr val="tx1">
                    <a:tint val="75000"/>
                  </a:schemeClr>
                </a:solidFill>
              </a:defRPr>
            </a:lvl5pPr>
            <a:lvl6pPr marL="2539725" indent="0" algn="ctr">
              <a:buNone/>
              <a:defRPr>
                <a:solidFill>
                  <a:schemeClr val="tx1">
                    <a:tint val="75000"/>
                  </a:schemeClr>
                </a:solidFill>
              </a:defRPr>
            </a:lvl6pPr>
            <a:lvl7pPr marL="3047670" indent="0" algn="ctr">
              <a:buNone/>
              <a:defRPr>
                <a:solidFill>
                  <a:schemeClr val="tx1">
                    <a:tint val="75000"/>
                  </a:schemeClr>
                </a:solidFill>
              </a:defRPr>
            </a:lvl7pPr>
            <a:lvl8pPr marL="3555609" indent="0" algn="ctr">
              <a:buNone/>
              <a:defRPr>
                <a:solidFill>
                  <a:schemeClr val="tx1">
                    <a:tint val="75000"/>
                  </a:schemeClr>
                </a:solidFill>
              </a:defRPr>
            </a:lvl8pPr>
            <a:lvl9pPr marL="40635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41170-29A6-4084-8C11-46E397286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1515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70000"/>
          </a:xfrm>
        </p:spPr>
        <p:txBody>
          <a:bodyPr>
            <a:normAutofit/>
          </a:bodyPr>
          <a:lstStyle>
            <a:lvl1pPr>
              <a:defRPr sz="4800">
                <a:solidFill>
                  <a:srgbClr val="0070C0"/>
                </a:solidFill>
                <a:latin typeface="Comic Sans MS" pitchFamily="66"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447800"/>
            <a:ext cx="9652000" cy="5028848"/>
          </a:xfrm>
        </p:spPr>
        <p:txBody>
          <a:bodyPr/>
          <a:lstStyle>
            <a:lvl1pPr>
              <a:defRPr>
                <a:latin typeface="Comic Sans MS" pitchFamily="66" charset="0"/>
              </a:defRPr>
            </a:lvl1pPr>
            <a:lvl2pPr>
              <a:defRPr sz="3200">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673334-0F87-4A16-8D73-E5F5E9869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6671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7"/>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45" indent="0">
              <a:buNone/>
              <a:defRPr sz="2000">
                <a:solidFill>
                  <a:schemeClr val="tx1">
                    <a:tint val="75000"/>
                  </a:schemeClr>
                </a:solidFill>
              </a:defRPr>
            </a:lvl2pPr>
            <a:lvl3pPr marL="1015890" indent="0">
              <a:buNone/>
              <a:defRPr sz="1800">
                <a:solidFill>
                  <a:schemeClr val="tx1">
                    <a:tint val="75000"/>
                  </a:schemeClr>
                </a:solidFill>
              </a:defRPr>
            </a:lvl3pPr>
            <a:lvl4pPr marL="1523835" indent="0">
              <a:buNone/>
              <a:defRPr sz="1600">
                <a:solidFill>
                  <a:schemeClr val="tx1">
                    <a:tint val="75000"/>
                  </a:schemeClr>
                </a:solidFill>
              </a:defRPr>
            </a:lvl4pPr>
            <a:lvl5pPr marL="2031780" indent="0">
              <a:buNone/>
              <a:defRPr sz="1600">
                <a:solidFill>
                  <a:schemeClr val="tx1">
                    <a:tint val="75000"/>
                  </a:schemeClr>
                </a:solidFill>
              </a:defRPr>
            </a:lvl5pPr>
            <a:lvl6pPr marL="2539725" indent="0">
              <a:buNone/>
              <a:defRPr sz="1600">
                <a:solidFill>
                  <a:schemeClr val="tx1">
                    <a:tint val="75000"/>
                  </a:schemeClr>
                </a:solidFill>
              </a:defRPr>
            </a:lvl6pPr>
            <a:lvl7pPr marL="3047670" indent="0">
              <a:buNone/>
              <a:defRPr sz="1600">
                <a:solidFill>
                  <a:schemeClr val="tx1">
                    <a:tint val="75000"/>
                  </a:schemeClr>
                </a:solidFill>
              </a:defRPr>
            </a:lvl7pPr>
            <a:lvl8pPr marL="3555609" indent="0">
              <a:buNone/>
              <a:defRPr sz="1600">
                <a:solidFill>
                  <a:schemeClr val="tx1">
                    <a:tint val="75000"/>
                  </a:schemeClr>
                </a:solidFill>
              </a:defRPr>
            </a:lvl8pPr>
            <a:lvl9pPr marL="406355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0EE471-0DDC-495A-93E7-0CE89B362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219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9"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D501EB-F80C-4583-9CE4-8E42C5527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05648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noAutofit/>
          </a:bodyPr>
          <a:lstStyle>
            <a:lvl1pPr marL="0" indent="0">
              <a:buNone/>
              <a:defRPr sz="2400" b="1">
                <a:latin typeface="Comic Sans MS" pitchFamily="66" charset="0"/>
              </a:defRPr>
            </a:lvl1pPr>
            <a:lvl2pPr marL="507945" indent="0">
              <a:buNone/>
              <a:defRPr sz="2200" b="1"/>
            </a:lvl2pPr>
            <a:lvl3pPr marL="1015890" indent="0">
              <a:buNone/>
              <a:defRPr sz="2000" b="1"/>
            </a:lvl3pPr>
            <a:lvl4pPr marL="1523835" indent="0">
              <a:buNone/>
              <a:defRPr sz="1800" b="1"/>
            </a:lvl4pPr>
            <a:lvl5pPr marL="2031780" indent="0">
              <a:buNone/>
              <a:defRPr sz="1800" b="1"/>
            </a:lvl5pPr>
            <a:lvl6pPr marL="2539725" indent="0">
              <a:buNone/>
              <a:defRPr sz="1800" b="1"/>
            </a:lvl6pPr>
            <a:lvl7pPr marL="3047670" indent="0">
              <a:buNone/>
              <a:defRPr sz="1800" b="1"/>
            </a:lvl7pPr>
            <a:lvl8pPr marL="3555609" indent="0">
              <a:buNone/>
              <a:defRPr sz="1800" b="1"/>
            </a:lvl8pPr>
            <a:lvl9pPr marL="406355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51" y="1705681"/>
            <a:ext cx="4490861" cy="710847"/>
          </a:xfrm>
        </p:spPr>
        <p:txBody>
          <a:bodyPr anchor="b">
            <a:noAutofit/>
          </a:bodyPr>
          <a:lstStyle>
            <a:lvl1pPr marL="0" indent="0">
              <a:buNone/>
              <a:defRPr sz="2400" b="1">
                <a:latin typeface="Comic Sans MS" pitchFamily="66" charset="0"/>
              </a:defRPr>
            </a:lvl1pPr>
            <a:lvl2pPr marL="507945" indent="0">
              <a:buNone/>
              <a:defRPr sz="2200" b="1"/>
            </a:lvl2pPr>
            <a:lvl3pPr marL="1015890" indent="0">
              <a:buNone/>
              <a:defRPr sz="2000" b="1"/>
            </a:lvl3pPr>
            <a:lvl4pPr marL="1523835" indent="0">
              <a:buNone/>
              <a:defRPr sz="1800" b="1"/>
            </a:lvl4pPr>
            <a:lvl5pPr marL="2031780" indent="0">
              <a:buNone/>
              <a:defRPr sz="1800" b="1"/>
            </a:lvl5pPr>
            <a:lvl6pPr marL="2539725" indent="0">
              <a:buNone/>
              <a:defRPr sz="1800" b="1"/>
            </a:lvl6pPr>
            <a:lvl7pPr marL="3047670" indent="0">
              <a:buNone/>
              <a:defRPr sz="1800" b="1"/>
            </a:lvl7pPr>
            <a:lvl8pPr marL="3555609" indent="0">
              <a:buNone/>
              <a:defRPr sz="1800" b="1"/>
            </a:lvl8pPr>
            <a:lvl9pPr marL="4063555"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161151" y="2416528"/>
            <a:ext cx="4490861"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pitchFamily="66" charset="0"/>
              </a:defRPr>
            </a:lvl1p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omic Sans MS" pitchFamily="66"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omic Sans MS" pitchFamily="66" charset="0"/>
              </a:defRPr>
            </a:lvl1pPr>
          </a:lstStyle>
          <a:p>
            <a:fld id="{CB9E6E9C-1F70-48D4-BB90-C6E3339B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499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B5EDF3-0937-4DBD-85A7-42D75AC47A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694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37049A-E497-45F0-9181-B6D7EE6E6881}"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508000" y="25400"/>
            <a:ext cx="9144000" cy="1270000"/>
          </a:xfr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Tree>
    <p:extLst>
      <p:ext uri="{BB962C8B-B14F-4D97-AF65-F5344CB8AC3E}">
        <p14:creationId xmlns:p14="http://schemas.microsoft.com/office/powerpoint/2010/main" val="2516983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70000"/>
          </a:xfrm>
        </p:spPr>
        <p:txBody>
          <a:bodyPr>
            <a:normAutofit/>
          </a:bodyPr>
          <a:lstStyle>
            <a:lvl1pPr>
              <a:defRPr sz="4800">
                <a:solidFill>
                  <a:srgbClr val="0070C0"/>
                </a:solidFill>
                <a:latin typeface="Gill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447800"/>
            <a:ext cx="9652000" cy="5028848"/>
          </a:xfrm>
        </p:spPr>
        <p:txBody>
          <a:bodyPr/>
          <a:lstStyle>
            <a:lvl1pPr>
              <a:defRPr>
                <a:latin typeface="Gill Sans"/>
              </a:defRPr>
            </a:lvl1pPr>
            <a:lvl2pPr>
              <a:defRPr sz="3200">
                <a:latin typeface="Gill Sans"/>
              </a:defRPr>
            </a:lvl2pPr>
            <a:lvl3pPr>
              <a:defRPr>
                <a:latin typeface="Gill Sans"/>
              </a:defRPr>
            </a:lvl3pPr>
            <a:lvl4pPr>
              <a:defRPr>
                <a:latin typeface="Gill Sans"/>
              </a:defRPr>
            </a:lvl4pPr>
            <a:lvl5pPr>
              <a:defRPr>
                <a:latin typeface="Gill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Gill Sans"/>
              </a:defRPr>
            </a:lvl1pPr>
          </a:lstStyle>
          <a:p>
            <a:endParaRPr lang="en-US"/>
          </a:p>
        </p:txBody>
      </p:sp>
      <p:sp>
        <p:nvSpPr>
          <p:cNvPr id="5" name="Footer Placeholder 4"/>
          <p:cNvSpPr>
            <a:spLocks noGrp="1"/>
          </p:cNvSpPr>
          <p:nvPr>
            <p:ph type="ftr" sz="quarter" idx="11"/>
          </p:nvPr>
        </p:nvSpPr>
        <p:spPr/>
        <p:txBody>
          <a:bodyPr/>
          <a:lstStyle>
            <a:lvl1pPr>
              <a:defRPr>
                <a:latin typeface="Gill Sans"/>
              </a:defRPr>
            </a:lvl1pPr>
          </a:lstStyle>
          <a:p>
            <a:endParaRPr lang="en-US"/>
          </a:p>
        </p:txBody>
      </p:sp>
      <p:sp>
        <p:nvSpPr>
          <p:cNvPr id="6" name="Slide Number Placeholder 5"/>
          <p:cNvSpPr>
            <a:spLocks noGrp="1"/>
          </p:cNvSpPr>
          <p:nvPr>
            <p:ph type="sldNum" sz="quarter" idx="12"/>
          </p:nvPr>
        </p:nvSpPr>
        <p:spPr/>
        <p:txBody>
          <a:bodyPr/>
          <a:lstStyle>
            <a:lvl1pPr>
              <a:defRPr>
                <a:latin typeface="Gill Sans"/>
              </a:defRPr>
            </a:lvl1pPr>
          </a:lstStyle>
          <a:p>
            <a:fld id="{B6673334-0F87-4A16-8D73-E5F5E9869D2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6" y="303392"/>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401"/>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6" y="1594556"/>
            <a:ext cx="3342570" cy="5212292"/>
          </a:xfrm>
        </p:spPr>
        <p:txBody>
          <a:bodyPr/>
          <a:lstStyle>
            <a:lvl1pPr marL="0" indent="0">
              <a:buNone/>
              <a:defRPr sz="1600"/>
            </a:lvl1pPr>
            <a:lvl2pPr marL="507945" indent="0">
              <a:buNone/>
              <a:defRPr sz="1300"/>
            </a:lvl2pPr>
            <a:lvl3pPr marL="1015890" indent="0">
              <a:buNone/>
              <a:defRPr sz="1100"/>
            </a:lvl3pPr>
            <a:lvl4pPr marL="1523835" indent="0">
              <a:buNone/>
              <a:defRPr sz="1000"/>
            </a:lvl4pPr>
            <a:lvl5pPr marL="2031780" indent="0">
              <a:buNone/>
              <a:defRPr sz="1000"/>
            </a:lvl5pPr>
            <a:lvl6pPr marL="2539725" indent="0">
              <a:buNone/>
              <a:defRPr sz="1000"/>
            </a:lvl6pPr>
            <a:lvl7pPr marL="3047670" indent="0">
              <a:buNone/>
              <a:defRPr sz="1000"/>
            </a:lvl7pPr>
            <a:lvl8pPr marL="3555609" indent="0">
              <a:buNone/>
              <a:defRPr sz="1000"/>
            </a:lvl8pPr>
            <a:lvl9pPr marL="406355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A09BD-3DD2-440B-872F-6E479097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651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45" indent="0">
              <a:buNone/>
              <a:defRPr sz="3100"/>
            </a:lvl2pPr>
            <a:lvl3pPr marL="1015890" indent="0">
              <a:buNone/>
              <a:defRPr sz="2700"/>
            </a:lvl3pPr>
            <a:lvl4pPr marL="1523835" indent="0">
              <a:buNone/>
              <a:defRPr sz="2200"/>
            </a:lvl4pPr>
            <a:lvl5pPr marL="2031780" indent="0">
              <a:buNone/>
              <a:defRPr sz="2200"/>
            </a:lvl5pPr>
            <a:lvl6pPr marL="2539725" indent="0">
              <a:buNone/>
              <a:defRPr sz="2200"/>
            </a:lvl6pPr>
            <a:lvl7pPr marL="3047670" indent="0">
              <a:buNone/>
              <a:defRPr sz="2200"/>
            </a:lvl7pPr>
            <a:lvl8pPr marL="3555609" indent="0">
              <a:buNone/>
              <a:defRPr sz="2200"/>
            </a:lvl8pPr>
            <a:lvl9pPr marL="4063555" indent="0">
              <a:buNone/>
              <a:defRPr sz="2200"/>
            </a:lvl9pPr>
          </a:lstStyle>
          <a:p>
            <a:endParaRPr lang="en-US"/>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45" indent="0">
              <a:buNone/>
              <a:defRPr sz="1300"/>
            </a:lvl2pPr>
            <a:lvl3pPr marL="1015890" indent="0">
              <a:buNone/>
              <a:defRPr sz="1100"/>
            </a:lvl3pPr>
            <a:lvl4pPr marL="1523835" indent="0">
              <a:buNone/>
              <a:defRPr sz="1000"/>
            </a:lvl4pPr>
            <a:lvl5pPr marL="2031780" indent="0">
              <a:buNone/>
              <a:defRPr sz="1000"/>
            </a:lvl5pPr>
            <a:lvl6pPr marL="2539725" indent="0">
              <a:buNone/>
              <a:defRPr sz="1000"/>
            </a:lvl6pPr>
            <a:lvl7pPr marL="3047670" indent="0">
              <a:buNone/>
              <a:defRPr sz="1000"/>
            </a:lvl7pPr>
            <a:lvl8pPr marL="3555609" indent="0">
              <a:buNone/>
              <a:defRPr sz="1000"/>
            </a:lvl8pPr>
            <a:lvl9pPr marL="406355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37CE81-25E6-4E7F-A9FC-7AFEEF263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359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ED777-AF23-4601-8370-D86C7462F2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85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2"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B59937-15D5-40B9-8391-063FE59CAE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562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Rectangle 1"/>
          <p:cNvSpPr>
            <a:spLocks noGrp="1"/>
          </p:cNvSpPr>
          <p:nvPr>
            <p:ph type="title"/>
          </p:nvPr>
        </p:nvSpPr>
        <p:spPr>
          <a:xfrm>
            <a:off x="508000" y="0"/>
            <a:ext cx="9144000" cy="1295400"/>
          </a:xfrm>
        </p:spPr>
        <p:txBody>
          <a:bodyPr rtlCol="0"/>
          <a:lstStyle>
            <a:lvl1pPr>
              <a:defRPr b="0">
                <a:solidFill>
                  <a:srgbClr val="0070C0"/>
                </a:solidFill>
                <a:latin typeface="Comic Sans MS" pitchFamily="66" charset="0"/>
              </a:defRPr>
            </a:lvl1pPr>
          </a:lstStyle>
          <a:p>
            <a:r>
              <a:rPr lang="en-US" dirty="0"/>
              <a:t>Click to edit Master title </a:t>
            </a:r>
            <a:r>
              <a:rPr lang="en-US" dirty="0" smtClean="0"/>
              <a:t>style</a:t>
            </a:r>
            <a:endParaRPr lang="en-US" dirty="0"/>
          </a:p>
        </p:txBody>
      </p:sp>
      <p:sp>
        <p:nvSpPr>
          <p:cNvPr id="3" name="Rectangle 2"/>
          <p:cNvSpPr>
            <a:spLocks noGrp="1"/>
          </p:cNvSpPr>
          <p:nvPr>
            <p:ph type="body" idx="1"/>
          </p:nvPr>
        </p:nvSpPr>
        <p:spPr>
          <a:xfrm>
            <a:off x="508000" y="1429927"/>
            <a:ext cx="9144000" cy="5376922"/>
          </a:xfrm>
        </p:spPr>
        <p:txBody>
          <a:bodyPr rtlCol="0"/>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E3E026C-9B7C-964A-9AB0-21B2B0C30D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65318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solidFill>
                  <a:prstClr val="black">
                    <a:tint val="75000"/>
                  </a:prstClr>
                </a:solidFill>
              </a:rPr>
              <a:pPr/>
              <a:t>9/6/2013</a:t>
            </a:fld>
            <a:endParaRPr lang="en-US" dirty="0">
              <a:solidFill>
                <a:prstClr val="black">
                  <a:tint val="75000"/>
                </a:prstClr>
              </a:solidFill>
            </a:endParaRPr>
          </a:p>
        </p:txBody>
      </p:sp>
      <p:sp>
        <p:nvSpPr>
          <p:cNvPr id="27" name="Rectangle 19"/>
          <p:cNvSpPr>
            <a:spLocks noGrp="1"/>
          </p:cNvSpPr>
          <p:nvPr>
            <p:ph type="ftr" sz="quarter" idx="11"/>
          </p:nvPr>
        </p:nvSpPr>
        <p:spPr/>
        <p:txBody>
          <a:bodyPr/>
          <a:lstStyle>
            <a:extLst/>
          </a:lstStyle>
          <a:p>
            <a:endParaRPr lang="en-US" dirty="0">
              <a:solidFill>
                <a:prstClr val="black">
                  <a:tint val="75000"/>
                </a:prstClr>
              </a:solidFill>
            </a:endParaRPr>
          </a:p>
        </p:txBody>
      </p:sp>
      <p:sp>
        <p:nvSpPr>
          <p:cNvPr id="24" name="Rectangle 26"/>
          <p:cNvSpPr>
            <a:spLocks noGrp="1"/>
          </p:cNvSpPr>
          <p:nvPr>
            <p:ph type="sldNum" sz="quarter" idx="12"/>
          </p:nvPr>
        </p:nvSpPr>
        <p:spPr/>
        <p:txBody>
          <a:bodyPr/>
          <a:lstStyle>
            <a:extLst/>
          </a:lstStyle>
          <a:p>
            <a:fld id="{963B0023-0CED-47F7-85AE-654F0B232C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8799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53"/>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35" indent="0" algn="ctr">
              <a:buNone/>
              <a:defRPr>
                <a:solidFill>
                  <a:schemeClr val="tx1">
                    <a:tint val="75000"/>
                  </a:schemeClr>
                </a:solidFill>
              </a:defRPr>
            </a:lvl2pPr>
            <a:lvl3pPr marL="1015870" indent="0" algn="ctr">
              <a:buNone/>
              <a:defRPr>
                <a:solidFill>
                  <a:schemeClr val="tx1">
                    <a:tint val="75000"/>
                  </a:schemeClr>
                </a:solidFill>
              </a:defRPr>
            </a:lvl3pPr>
            <a:lvl4pPr marL="1523805" indent="0" algn="ctr">
              <a:buNone/>
              <a:defRPr>
                <a:solidFill>
                  <a:schemeClr val="tx1">
                    <a:tint val="75000"/>
                  </a:schemeClr>
                </a:solidFill>
              </a:defRPr>
            </a:lvl4pPr>
            <a:lvl5pPr marL="2031740" indent="0" algn="ctr">
              <a:buNone/>
              <a:defRPr>
                <a:solidFill>
                  <a:schemeClr val="tx1">
                    <a:tint val="75000"/>
                  </a:schemeClr>
                </a:solidFill>
              </a:defRPr>
            </a:lvl5pPr>
            <a:lvl6pPr marL="2539675" indent="0" algn="ctr">
              <a:buNone/>
              <a:defRPr>
                <a:solidFill>
                  <a:schemeClr val="tx1">
                    <a:tint val="75000"/>
                  </a:schemeClr>
                </a:solidFill>
              </a:defRPr>
            </a:lvl6pPr>
            <a:lvl7pPr marL="3047610" indent="0" algn="ctr">
              <a:buNone/>
              <a:defRPr>
                <a:solidFill>
                  <a:schemeClr val="tx1">
                    <a:tint val="75000"/>
                  </a:schemeClr>
                </a:solidFill>
              </a:defRPr>
            </a:lvl7pPr>
            <a:lvl8pPr marL="3555538" indent="0" algn="ctr">
              <a:buNone/>
              <a:defRPr>
                <a:solidFill>
                  <a:schemeClr val="tx1">
                    <a:tint val="75000"/>
                  </a:schemeClr>
                </a:solidFill>
              </a:defRPr>
            </a:lvl8pPr>
            <a:lvl9pPr marL="40634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41170-29A6-4084-8C11-46E397286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394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70000"/>
          </a:xfrm>
        </p:spPr>
        <p:txBody>
          <a:bodyPr>
            <a:normAutofit/>
          </a:bodyPr>
          <a:lstStyle>
            <a:lvl1pPr>
              <a:defRPr sz="4800">
                <a:solidFill>
                  <a:srgbClr val="0070C0"/>
                </a:solidFill>
                <a:latin typeface="Comic Sans MS" pitchFamily="66"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447800"/>
            <a:ext cx="9652000" cy="5028848"/>
          </a:xfrm>
        </p:spPr>
        <p:txBody>
          <a:bodyPr/>
          <a:lstStyle>
            <a:lvl1pPr>
              <a:defRPr>
                <a:latin typeface="Comic Sans MS" pitchFamily="66" charset="0"/>
              </a:defRPr>
            </a:lvl1pPr>
            <a:lvl2pPr>
              <a:defRPr sz="3200">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673334-0F87-4A16-8D73-E5F5E9869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98758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9"/>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35" indent="0">
              <a:buNone/>
              <a:defRPr sz="2000">
                <a:solidFill>
                  <a:schemeClr val="tx1">
                    <a:tint val="75000"/>
                  </a:schemeClr>
                </a:solidFill>
              </a:defRPr>
            </a:lvl2pPr>
            <a:lvl3pPr marL="1015870" indent="0">
              <a:buNone/>
              <a:defRPr sz="1800">
                <a:solidFill>
                  <a:schemeClr val="tx1">
                    <a:tint val="75000"/>
                  </a:schemeClr>
                </a:solidFill>
              </a:defRPr>
            </a:lvl3pPr>
            <a:lvl4pPr marL="1523805" indent="0">
              <a:buNone/>
              <a:defRPr sz="1600">
                <a:solidFill>
                  <a:schemeClr val="tx1">
                    <a:tint val="75000"/>
                  </a:schemeClr>
                </a:solidFill>
              </a:defRPr>
            </a:lvl4pPr>
            <a:lvl5pPr marL="2031740" indent="0">
              <a:buNone/>
              <a:defRPr sz="1600">
                <a:solidFill>
                  <a:schemeClr val="tx1">
                    <a:tint val="75000"/>
                  </a:schemeClr>
                </a:solidFill>
              </a:defRPr>
            </a:lvl5pPr>
            <a:lvl6pPr marL="2539675" indent="0">
              <a:buNone/>
              <a:defRPr sz="1600">
                <a:solidFill>
                  <a:schemeClr val="tx1">
                    <a:tint val="75000"/>
                  </a:schemeClr>
                </a:solidFill>
              </a:defRPr>
            </a:lvl6pPr>
            <a:lvl7pPr marL="3047610" indent="0">
              <a:buNone/>
              <a:defRPr sz="1600">
                <a:solidFill>
                  <a:schemeClr val="tx1">
                    <a:tint val="75000"/>
                  </a:schemeClr>
                </a:solidFill>
              </a:defRPr>
            </a:lvl7pPr>
            <a:lvl8pPr marL="3555538" indent="0">
              <a:buNone/>
              <a:defRPr sz="1600">
                <a:solidFill>
                  <a:schemeClr val="tx1">
                    <a:tint val="75000"/>
                  </a:schemeClr>
                </a:solidFill>
              </a:defRPr>
            </a:lvl8pPr>
            <a:lvl9pPr marL="406347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0EE471-0DDC-495A-93E7-0CE89B362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319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9"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D501EB-F80C-4583-9CE4-8E42C5527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8813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7"/>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45" indent="0">
              <a:buNone/>
              <a:defRPr sz="2000">
                <a:solidFill>
                  <a:schemeClr val="tx1">
                    <a:tint val="75000"/>
                  </a:schemeClr>
                </a:solidFill>
              </a:defRPr>
            </a:lvl2pPr>
            <a:lvl3pPr marL="1015890" indent="0">
              <a:buNone/>
              <a:defRPr sz="1800">
                <a:solidFill>
                  <a:schemeClr val="tx1">
                    <a:tint val="75000"/>
                  </a:schemeClr>
                </a:solidFill>
              </a:defRPr>
            </a:lvl3pPr>
            <a:lvl4pPr marL="1523835" indent="0">
              <a:buNone/>
              <a:defRPr sz="1600">
                <a:solidFill>
                  <a:schemeClr val="tx1">
                    <a:tint val="75000"/>
                  </a:schemeClr>
                </a:solidFill>
              </a:defRPr>
            </a:lvl4pPr>
            <a:lvl5pPr marL="2031780" indent="0">
              <a:buNone/>
              <a:defRPr sz="1600">
                <a:solidFill>
                  <a:schemeClr val="tx1">
                    <a:tint val="75000"/>
                  </a:schemeClr>
                </a:solidFill>
              </a:defRPr>
            </a:lvl5pPr>
            <a:lvl6pPr marL="2539725" indent="0">
              <a:buNone/>
              <a:defRPr sz="1600">
                <a:solidFill>
                  <a:schemeClr val="tx1">
                    <a:tint val="75000"/>
                  </a:schemeClr>
                </a:solidFill>
              </a:defRPr>
            </a:lvl6pPr>
            <a:lvl7pPr marL="3047670" indent="0">
              <a:buNone/>
              <a:defRPr sz="1600">
                <a:solidFill>
                  <a:schemeClr val="tx1">
                    <a:tint val="75000"/>
                  </a:schemeClr>
                </a:solidFill>
              </a:defRPr>
            </a:lvl7pPr>
            <a:lvl8pPr marL="3555609" indent="0">
              <a:buNone/>
              <a:defRPr sz="1600">
                <a:solidFill>
                  <a:schemeClr val="tx1">
                    <a:tint val="75000"/>
                  </a:schemeClr>
                </a:solidFill>
              </a:defRPr>
            </a:lvl8pPr>
            <a:lvl9pPr marL="406355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EE471-0DDC-495A-93E7-0CE89B3624E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noAutofit/>
          </a:bodyPr>
          <a:lstStyle>
            <a:lvl1pPr marL="0" indent="0">
              <a:buNone/>
              <a:defRPr sz="2400" b="1">
                <a:latin typeface="Comic Sans MS" pitchFamily="66" charset="0"/>
              </a:defRPr>
            </a:lvl1pPr>
            <a:lvl2pPr marL="507935" indent="0">
              <a:buNone/>
              <a:defRPr sz="2200" b="1"/>
            </a:lvl2pPr>
            <a:lvl3pPr marL="1015870" indent="0">
              <a:buNone/>
              <a:defRPr sz="2000" b="1"/>
            </a:lvl3pPr>
            <a:lvl4pPr marL="1523805" indent="0">
              <a:buNone/>
              <a:defRPr sz="1800" b="1"/>
            </a:lvl4pPr>
            <a:lvl5pPr marL="2031740" indent="0">
              <a:buNone/>
              <a:defRPr sz="1800" b="1"/>
            </a:lvl5pPr>
            <a:lvl6pPr marL="2539675" indent="0">
              <a:buNone/>
              <a:defRPr sz="1800" b="1"/>
            </a:lvl6pPr>
            <a:lvl7pPr marL="3047610" indent="0">
              <a:buNone/>
              <a:defRPr sz="1800" b="1"/>
            </a:lvl7pPr>
            <a:lvl8pPr marL="3555538" indent="0">
              <a:buNone/>
              <a:defRPr sz="1800" b="1"/>
            </a:lvl8pPr>
            <a:lvl9pPr marL="406347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53" y="1705681"/>
            <a:ext cx="4490861" cy="710847"/>
          </a:xfrm>
        </p:spPr>
        <p:txBody>
          <a:bodyPr anchor="b">
            <a:noAutofit/>
          </a:bodyPr>
          <a:lstStyle>
            <a:lvl1pPr marL="0" indent="0">
              <a:buNone/>
              <a:defRPr sz="2400" b="1">
                <a:latin typeface="Comic Sans MS" pitchFamily="66" charset="0"/>
              </a:defRPr>
            </a:lvl1pPr>
            <a:lvl2pPr marL="507935" indent="0">
              <a:buNone/>
              <a:defRPr sz="2200" b="1"/>
            </a:lvl2pPr>
            <a:lvl3pPr marL="1015870" indent="0">
              <a:buNone/>
              <a:defRPr sz="2000" b="1"/>
            </a:lvl3pPr>
            <a:lvl4pPr marL="1523805" indent="0">
              <a:buNone/>
              <a:defRPr sz="1800" b="1"/>
            </a:lvl4pPr>
            <a:lvl5pPr marL="2031740" indent="0">
              <a:buNone/>
              <a:defRPr sz="1800" b="1"/>
            </a:lvl5pPr>
            <a:lvl6pPr marL="2539675" indent="0">
              <a:buNone/>
              <a:defRPr sz="1800" b="1"/>
            </a:lvl6pPr>
            <a:lvl7pPr marL="3047610" indent="0">
              <a:buNone/>
              <a:defRPr sz="1800" b="1"/>
            </a:lvl7pPr>
            <a:lvl8pPr marL="3555538" indent="0">
              <a:buNone/>
              <a:defRPr sz="1800" b="1"/>
            </a:lvl8pPr>
            <a:lvl9pPr marL="4063475"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161153" y="2416528"/>
            <a:ext cx="4490861"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pitchFamily="66" charset="0"/>
              </a:defRPr>
            </a:lvl1p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omic Sans MS" pitchFamily="66"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omic Sans MS" pitchFamily="66" charset="0"/>
              </a:defRPr>
            </a:lvl1pPr>
          </a:lstStyle>
          <a:p>
            <a:fld id="{CB9E6E9C-1F70-48D4-BB90-C6E3339B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23948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B5EDF3-0937-4DBD-85A7-42D75AC47A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543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37049A-E497-45F0-9181-B6D7EE6E6881}"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508000" y="25400"/>
            <a:ext cx="9144000" cy="1270000"/>
          </a:xfr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Tree>
    <p:extLst>
      <p:ext uri="{BB962C8B-B14F-4D97-AF65-F5344CB8AC3E}">
        <p14:creationId xmlns:p14="http://schemas.microsoft.com/office/powerpoint/2010/main" val="1746784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6" y="303392"/>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403"/>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6" y="1594556"/>
            <a:ext cx="3342570" cy="5212292"/>
          </a:xfrm>
        </p:spPr>
        <p:txBody>
          <a:bodyPr/>
          <a:lstStyle>
            <a:lvl1pPr marL="0" indent="0">
              <a:buNone/>
              <a:defRPr sz="1600"/>
            </a:lvl1pPr>
            <a:lvl2pPr marL="507935" indent="0">
              <a:buNone/>
              <a:defRPr sz="1300"/>
            </a:lvl2pPr>
            <a:lvl3pPr marL="1015870" indent="0">
              <a:buNone/>
              <a:defRPr sz="1100"/>
            </a:lvl3pPr>
            <a:lvl4pPr marL="1523805" indent="0">
              <a:buNone/>
              <a:defRPr sz="1000"/>
            </a:lvl4pPr>
            <a:lvl5pPr marL="2031740" indent="0">
              <a:buNone/>
              <a:defRPr sz="1000"/>
            </a:lvl5pPr>
            <a:lvl6pPr marL="2539675" indent="0">
              <a:buNone/>
              <a:defRPr sz="1000"/>
            </a:lvl6pPr>
            <a:lvl7pPr marL="3047610" indent="0">
              <a:buNone/>
              <a:defRPr sz="1000"/>
            </a:lvl7pPr>
            <a:lvl8pPr marL="3555538" indent="0">
              <a:buNone/>
              <a:defRPr sz="1000"/>
            </a:lvl8pPr>
            <a:lvl9pPr marL="406347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A09BD-3DD2-440B-872F-6E479097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724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35" indent="0">
              <a:buNone/>
              <a:defRPr sz="3100"/>
            </a:lvl2pPr>
            <a:lvl3pPr marL="1015870" indent="0">
              <a:buNone/>
              <a:defRPr sz="2700"/>
            </a:lvl3pPr>
            <a:lvl4pPr marL="1523805" indent="0">
              <a:buNone/>
              <a:defRPr sz="2200"/>
            </a:lvl4pPr>
            <a:lvl5pPr marL="2031740" indent="0">
              <a:buNone/>
              <a:defRPr sz="2200"/>
            </a:lvl5pPr>
            <a:lvl6pPr marL="2539675" indent="0">
              <a:buNone/>
              <a:defRPr sz="2200"/>
            </a:lvl6pPr>
            <a:lvl7pPr marL="3047610" indent="0">
              <a:buNone/>
              <a:defRPr sz="2200"/>
            </a:lvl7pPr>
            <a:lvl8pPr marL="3555538" indent="0">
              <a:buNone/>
              <a:defRPr sz="2200"/>
            </a:lvl8pPr>
            <a:lvl9pPr marL="4063475" indent="0">
              <a:buNone/>
              <a:defRPr sz="2200"/>
            </a:lvl9pPr>
          </a:lstStyle>
          <a:p>
            <a:endParaRPr lang="en-US"/>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35" indent="0">
              <a:buNone/>
              <a:defRPr sz="1300"/>
            </a:lvl2pPr>
            <a:lvl3pPr marL="1015870" indent="0">
              <a:buNone/>
              <a:defRPr sz="1100"/>
            </a:lvl3pPr>
            <a:lvl4pPr marL="1523805" indent="0">
              <a:buNone/>
              <a:defRPr sz="1000"/>
            </a:lvl4pPr>
            <a:lvl5pPr marL="2031740" indent="0">
              <a:buNone/>
              <a:defRPr sz="1000"/>
            </a:lvl5pPr>
            <a:lvl6pPr marL="2539675" indent="0">
              <a:buNone/>
              <a:defRPr sz="1000"/>
            </a:lvl6pPr>
            <a:lvl7pPr marL="3047610" indent="0">
              <a:buNone/>
              <a:defRPr sz="1000"/>
            </a:lvl7pPr>
            <a:lvl8pPr marL="3555538" indent="0">
              <a:buNone/>
              <a:defRPr sz="1000"/>
            </a:lvl8pPr>
            <a:lvl9pPr marL="406347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37CE81-25E6-4E7F-A9FC-7AFEEF263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067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ED777-AF23-4601-8370-D86C7462F2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092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2"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B59937-15D5-40B9-8391-063FE59CAE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633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solidFill>
                  <a:prstClr val="black">
                    <a:tint val="75000"/>
                  </a:prstClr>
                </a:solidFill>
              </a:rPr>
              <a:pPr/>
              <a:t>9/6/2013</a:t>
            </a:fld>
            <a:endParaRPr lang="en-US" dirty="0">
              <a:solidFill>
                <a:prstClr val="black">
                  <a:tint val="75000"/>
                </a:prstClr>
              </a:solidFill>
            </a:endParaRPr>
          </a:p>
        </p:txBody>
      </p:sp>
      <p:sp>
        <p:nvSpPr>
          <p:cNvPr id="27" name="Rectangle 19"/>
          <p:cNvSpPr>
            <a:spLocks noGrp="1"/>
          </p:cNvSpPr>
          <p:nvPr>
            <p:ph type="ftr" sz="quarter" idx="11"/>
          </p:nvPr>
        </p:nvSpPr>
        <p:spPr/>
        <p:txBody>
          <a:bodyPr/>
          <a:lstStyle>
            <a:extLst/>
          </a:lstStyle>
          <a:p>
            <a:endParaRPr lang="en-US" dirty="0">
              <a:solidFill>
                <a:prstClr val="black">
                  <a:tint val="75000"/>
                </a:prstClr>
              </a:solidFill>
            </a:endParaRPr>
          </a:p>
        </p:txBody>
      </p:sp>
      <p:sp>
        <p:nvSpPr>
          <p:cNvPr id="24" name="Rectangle 26"/>
          <p:cNvSpPr>
            <a:spLocks noGrp="1"/>
          </p:cNvSpPr>
          <p:nvPr>
            <p:ph type="sldNum" sz="quarter" idx="12"/>
          </p:nvPr>
        </p:nvSpPr>
        <p:spPr/>
        <p:txBody>
          <a:bodyPr/>
          <a:lstStyle>
            <a:extLst/>
          </a:lstStyle>
          <a:p>
            <a:fld id="{963B0023-0CED-47F7-85AE-654F0B232C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3859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52"/>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40" indent="0" algn="ctr">
              <a:buNone/>
              <a:defRPr>
                <a:solidFill>
                  <a:schemeClr val="tx1">
                    <a:tint val="75000"/>
                  </a:schemeClr>
                </a:solidFill>
              </a:defRPr>
            </a:lvl2pPr>
            <a:lvl3pPr marL="1015880" indent="0" algn="ctr">
              <a:buNone/>
              <a:defRPr>
                <a:solidFill>
                  <a:schemeClr val="tx1">
                    <a:tint val="75000"/>
                  </a:schemeClr>
                </a:solidFill>
              </a:defRPr>
            </a:lvl3pPr>
            <a:lvl4pPr marL="1523820" indent="0" algn="ctr">
              <a:buNone/>
              <a:defRPr>
                <a:solidFill>
                  <a:schemeClr val="tx1">
                    <a:tint val="75000"/>
                  </a:schemeClr>
                </a:solidFill>
              </a:defRPr>
            </a:lvl4pPr>
            <a:lvl5pPr marL="2031760" indent="0" algn="ctr">
              <a:buNone/>
              <a:defRPr>
                <a:solidFill>
                  <a:schemeClr val="tx1">
                    <a:tint val="75000"/>
                  </a:schemeClr>
                </a:solidFill>
              </a:defRPr>
            </a:lvl5pPr>
            <a:lvl6pPr marL="2539700" indent="0" algn="ctr">
              <a:buNone/>
              <a:defRPr>
                <a:solidFill>
                  <a:schemeClr val="tx1">
                    <a:tint val="75000"/>
                  </a:schemeClr>
                </a:solidFill>
              </a:defRPr>
            </a:lvl6pPr>
            <a:lvl7pPr marL="3047640" indent="0" algn="ctr">
              <a:buNone/>
              <a:defRPr>
                <a:solidFill>
                  <a:schemeClr val="tx1">
                    <a:tint val="75000"/>
                  </a:schemeClr>
                </a:solidFill>
              </a:defRPr>
            </a:lvl7pPr>
            <a:lvl8pPr marL="3555573" indent="0" algn="ctr">
              <a:buNone/>
              <a:defRPr>
                <a:solidFill>
                  <a:schemeClr val="tx1">
                    <a:tint val="75000"/>
                  </a:schemeClr>
                </a:solidFill>
              </a:defRPr>
            </a:lvl8pPr>
            <a:lvl9pPr marL="40635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41170-29A6-4084-8C11-46E397286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66172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70000"/>
          </a:xfrm>
        </p:spPr>
        <p:txBody>
          <a:bodyPr>
            <a:normAutofit/>
          </a:bodyPr>
          <a:lstStyle>
            <a:lvl1pPr>
              <a:defRPr sz="4800" b="1">
                <a:solidFill>
                  <a:schemeClr val="accent1">
                    <a:lumMod val="50000"/>
                  </a:schemeClr>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447800"/>
            <a:ext cx="9652000" cy="5028848"/>
          </a:xfrm>
        </p:spPr>
        <p:txBody>
          <a:bodyPr/>
          <a:lstStyle>
            <a:lvl1pPr>
              <a:defRPr>
                <a:latin typeface="+mj-lt"/>
              </a:defRPr>
            </a:lvl1pPr>
            <a:lvl2pPr>
              <a:defRPr sz="3200">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Gill Sans"/>
              </a:defRPr>
            </a:lvl1p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ill Sans"/>
              </a:defRPr>
            </a:lvl1pPr>
          </a:lstStyle>
          <a:p>
            <a:fld id="{B6673334-0F87-4A16-8D73-E5F5E9869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7249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9"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D501EB-F80C-4583-9CE4-8E42C5527BC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8"/>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40" indent="0">
              <a:buNone/>
              <a:defRPr sz="2000">
                <a:solidFill>
                  <a:schemeClr val="tx1">
                    <a:tint val="75000"/>
                  </a:schemeClr>
                </a:solidFill>
              </a:defRPr>
            </a:lvl2pPr>
            <a:lvl3pPr marL="1015880" indent="0">
              <a:buNone/>
              <a:defRPr sz="1800">
                <a:solidFill>
                  <a:schemeClr val="tx1">
                    <a:tint val="75000"/>
                  </a:schemeClr>
                </a:solidFill>
              </a:defRPr>
            </a:lvl3pPr>
            <a:lvl4pPr marL="1523820" indent="0">
              <a:buNone/>
              <a:defRPr sz="1600">
                <a:solidFill>
                  <a:schemeClr val="tx1">
                    <a:tint val="75000"/>
                  </a:schemeClr>
                </a:solidFill>
              </a:defRPr>
            </a:lvl4pPr>
            <a:lvl5pPr marL="2031760" indent="0">
              <a:buNone/>
              <a:defRPr sz="1600">
                <a:solidFill>
                  <a:schemeClr val="tx1">
                    <a:tint val="75000"/>
                  </a:schemeClr>
                </a:solidFill>
              </a:defRPr>
            </a:lvl5pPr>
            <a:lvl6pPr marL="2539700" indent="0">
              <a:buNone/>
              <a:defRPr sz="1600">
                <a:solidFill>
                  <a:schemeClr val="tx1">
                    <a:tint val="75000"/>
                  </a:schemeClr>
                </a:solidFill>
              </a:defRPr>
            </a:lvl6pPr>
            <a:lvl7pPr marL="3047640" indent="0">
              <a:buNone/>
              <a:defRPr sz="1600">
                <a:solidFill>
                  <a:schemeClr val="tx1">
                    <a:tint val="75000"/>
                  </a:schemeClr>
                </a:solidFill>
              </a:defRPr>
            </a:lvl7pPr>
            <a:lvl8pPr marL="3555573" indent="0">
              <a:buNone/>
              <a:defRPr sz="1600">
                <a:solidFill>
                  <a:schemeClr val="tx1">
                    <a:tint val="75000"/>
                  </a:schemeClr>
                </a:solidFill>
              </a:defRPr>
            </a:lvl8pPr>
            <a:lvl9pPr marL="406351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0EE471-0DDC-495A-93E7-0CE89B362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76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9"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D501EB-F80C-4583-9CE4-8E42C5527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24333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noAutofit/>
          </a:bodyPr>
          <a:lstStyle>
            <a:lvl1pPr marL="0" indent="0">
              <a:buNone/>
              <a:defRPr sz="2400" b="1">
                <a:latin typeface="Comic Sans MS" pitchFamily="66" charset="0"/>
              </a:defRPr>
            </a:lvl1pPr>
            <a:lvl2pPr marL="507940" indent="0">
              <a:buNone/>
              <a:defRPr sz="2200" b="1"/>
            </a:lvl2pPr>
            <a:lvl3pPr marL="1015880" indent="0">
              <a:buNone/>
              <a:defRPr sz="2000" b="1"/>
            </a:lvl3pPr>
            <a:lvl4pPr marL="1523820" indent="0">
              <a:buNone/>
              <a:defRPr sz="1800" b="1"/>
            </a:lvl4pPr>
            <a:lvl5pPr marL="2031760" indent="0">
              <a:buNone/>
              <a:defRPr sz="1800" b="1"/>
            </a:lvl5pPr>
            <a:lvl6pPr marL="2539700" indent="0">
              <a:buNone/>
              <a:defRPr sz="1800" b="1"/>
            </a:lvl6pPr>
            <a:lvl7pPr marL="3047640" indent="0">
              <a:buNone/>
              <a:defRPr sz="1800" b="1"/>
            </a:lvl7pPr>
            <a:lvl8pPr marL="3555573" indent="0">
              <a:buNone/>
              <a:defRPr sz="1800" b="1"/>
            </a:lvl8pPr>
            <a:lvl9pPr marL="406351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52" y="1705681"/>
            <a:ext cx="4490861" cy="710847"/>
          </a:xfrm>
        </p:spPr>
        <p:txBody>
          <a:bodyPr anchor="b">
            <a:noAutofit/>
          </a:bodyPr>
          <a:lstStyle>
            <a:lvl1pPr marL="0" indent="0">
              <a:buNone/>
              <a:defRPr sz="2400" b="1">
                <a:latin typeface="Comic Sans MS" pitchFamily="66" charset="0"/>
              </a:defRPr>
            </a:lvl1pPr>
            <a:lvl2pPr marL="507940" indent="0">
              <a:buNone/>
              <a:defRPr sz="2200" b="1"/>
            </a:lvl2pPr>
            <a:lvl3pPr marL="1015880" indent="0">
              <a:buNone/>
              <a:defRPr sz="2000" b="1"/>
            </a:lvl3pPr>
            <a:lvl4pPr marL="1523820" indent="0">
              <a:buNone/>
              <a:defRPr sz="1800" b="1"/>
            </a:lvl4pPr>
            <a:lvl5pPr marL="2031760" indent="0">
              <a:buNone/>
              <a:defRPr sz="1800" b="1"/>
            </a:lvl5pPr>
            <a:lvl6pPr marL="2539700" indent="0">
              <a:buNone/>
              <a:defRPr sz="1800" b="1"/>
            </a:lvl6pPr>
            <a:lvl7pPr marL="3047640" indent="0">
              <a:buNone/>
              <a:defRPr sz="1800" b="1"/>
            </a:lvl7pPr>
            <a:lvl8pPr marL="3555573" indent="0">
              <a:buNone/>
              <a:defRPr sz="1800" b="1"/>
            </a:lvl8pPr>
            <a:lvl9pPr marL="4063515"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161152" y="2416528"/>
            <a:ext cx="4490861"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pitchFamily="66" charset="0"/>
              </a:defRPr>
            </a:lvl1p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omic Sans MS" pitchFamily="66"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omic Sans MS" pitchFamily="66" charset="0"/>
              </a:defRPr>
            </a:lvl1pPr>
          </a:lstStyle>
          <a:p>
            <a:fld id="{CB9E6E9C-1F70-48D4-BB90-C6E3339B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5340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B5EDF3-0937-4DBD-85A7-42D75AC47A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660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37049A-E497-45F0-9181-B6D7EE6E6881}"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508000" y="25400"/>
            <a:ext cx="9144000" cy="1270000"/>
          </a:xfr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Tree>
    <p:extLst>
      <p:ext uri="{BB962C8B-B14F-4D97-AF65-F5344CB8AC3E}">
        <p14:creationId xmlns:p14="http://schemas.microsoft.com/office/powerpoint/2010/main" val="1321095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6" y="303392"/>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402"/>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6" y="1594556"/>
            <a:ext cx="3342570" cy="5212292"/>
          </a:xfrm>
        </p:spPr>
        <p:txBody>
          <a:bodyPr/>
          <a:lstStyle>
            <a:lvl1pPr marL="0" indent="0">
              <a:buNone/>
              <a:defRPr sz="1600"/>
            </a:lvl1pPr>
            <a:lvl2pPr marL="507940" indent="0">
              <a:buNone/>
              <a:defRPr sz="1300"/>
            </a:lvl2pPr>
            <a:lvl3pPr marL="1015880" indent="0">
              <a:buNone/>
              <a:defRPr sz="1100"/>
            </a:lvl3pPr>
            <a:lvl4pPr marL="1523820" indent="0">
              <a:buNone/>
              <a:defRPr sz="1000"/>
            </a:lvl4pPr>
            <a:lvl5pPr marL="2031760" indent="0">
              <a:buNone/>
              <a:defRPr sz="1000"/>
            </a:lvl5pPr>
            <a:lvl6pPr marL="2539700" indent="0">
              <a:buNone/>
              <a:defRPr sz="1000"/>
            </a:lvl6pPr>
            <a:lvl7pPr marL="3047640" indent="0">
              <a:buNone/>
              <a:defRPr sz="1000"/>
            </a:lvl7pPr>
            <a:lvl8pPr marL="3555573" indent="0">
              <a:buNone/>
              <a:defRPr sz="1000"/>
            </a:lvl8pPr>
            <a:lvl9pPr marL="406351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A09BD-3DD2-440B-872F-6E479097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1119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40" indent="0">
              <a:buNone/>
              <a:defRPr sz="3100"/>
            </a:lvl2pPr>
            <a:lvl3pPr marL="1015880" indent="0">
              <a:buNone/>
              <a:defRPr sz="2700"/>
            </a:lvl3pPr>
            <a:lvl4pPr marL="1523820" indent="0">
              <a:buNone/>
              <a:defRPr sz="2200"/>
            </a:lvl4pPr>
            <a:lvl5pPr marL="2031760" indent="0">
              <a:buNone/>
              <a:defRPr sz="2200"/>
            </a:lvl5pPr>
            <a:lvl6pPr marL="2539700" indent="0">
              <a:buNone/>
              <a:defRPr sz="2200"/>
            </a:lvl6pPr>
            <a:lvl7pPr marL="3047640" indent="0">
              <a:buNone/>
              <a:defRPr sz="2200"/>
            </a:lvl7pPr>
            <a:lvl8pPr marL="3555573" indent="0">
              <a:buNone/>
              <a:defRPr sz="2200"/>
            </a:lvl8pPr>
            <a:lvl9pPr marL="4063515" indent="0">
              <a:buNone/>
              <a:defRPr sz="2200"/>
            </a:lvl9pPr>
          </a:lstStyle>
          <a:p>
            <a:endParaRPr lang="en-US"/>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40" indent="0">
              <a:buNone/>
              <a:defRPr sz="1300"/>
            </a:lvl2pPr>
            <a:lvl3pPr marL="1015880" indent="0">
              <a:buNone/>
              <a:defRPr sz="1100"/>
            </a:lvl3pPr>
            <a:lvl4pPr marL="1523820" indent="0">
              <a:buNone/>
              <a:defRPr sz="1000"/>
            </a:lvl4pPr>
            <a:lvl5pPr marL="2031760" indent="0">
              <a:buNone/>
              <a:defRPr sz="1000"/>
            </a:lvl5pPr>
            <a:lvl6pPr marL="2539700" indent="0">
              <a:buNone/>
              <a:defRPr sz="1000"/>
            </a:lvl6pPr>
            <a:lvl7pPr marL="3047640" indent="0">
              <a:buNone/>
              <a:defRPr sz="1000"/>
            </a:lvl7pPr>
            <a:lvl8pPr marL="3555573" indent="0">
              <a:buNone/>
              <a:defRPr sz="1000"/>
            </a:lvl8pPr>
            <a:lvl9pPr marL="406351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37CE81-25E6-4E7F-A9FC-7AFEEF263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604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ED777-AF23-4601-8370-D86C7462F2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614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2"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B59937-15D5-40B9-8391-063FE59CAE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768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52"/>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40" indent="0" algn="ctr">
              <a:buNone/>
              <a:defRPr>
                <a:solidFill>
                  <a:schemeClr val="tx1">
                    <a:tint val="75000"/>
                  </a:schemeClr>
                </a:solidFill>
              </a:defRPr>
            </a:lvl2pPr>
            <a:lvl3pPr marL="1015880" indent="0" algn="ctr">
              <a:buNone/>
              <a:defRPr>
                <a:solidFill>
                  <a:schemeClr val="tx1">
                    <a:tint val="75000"/>
                  </a:schemeClr>
                </a:solidFill>
              </a:defRPr>
            </a:lvl3pPr>
            <a:lvl4pPr marL="1523820" indent="0" algn="ctr">
              <a:buNone/>
              <a:defRPr>
                <a:solidFill>
                  <a:schemeClr val="tx1">
                    <a:tint val="75000"/>
                  </a:schemeClr>
                </a:solidFill>
              </a:defRPr>
            </a:lvl4pPr>
            <a:lvl5pPr marL="2031760" indent="0" algn="ctr">
              <a:buNone/>
              <a:defRPr>
                <a:solidFill>
                  <a:schemeClr val="tx1">
                    <a:tint val="75000"/>
                  </a:schemeClr>
                </a:solidFill>
              </a:defRPr>
            </a:lvl5pPr>
            <a:lvl6pPr marL="2539700" indent="0" algn="ctr">
              <a:buNone/>
              <a:defRPr>
                <a:solidFill>
                  <a:schemeClr val="tx1">
                    <a:tint val="75000"/>
                  </a:schemeClr>
                </a:solidFill>
              </a:defRPr>
            </a:lvl6pPr>
            <a:lvl7pPr marL="3047640" indent="0" algn="ctr">
              <a:buNone/>
              <a:defRPr>
                <a:solidFill>
                  <a:schemeClr val="tx1">
                    <a:tint val="75000"/>
                  </a:schemeClr>
                </a:solidFill>
              </a:defRPr>
            </a:lvl7pPr>
            <a:lvl8pPr marL="3555573" indent="0" algn="ctr">
              <a:buNone/>
              <a:defRPr>
                <a:solidFill>
                  <a:schemeClr val="tx1">
                    <a:tint val="75000"/>
                  </a:schemeClr>
                </a:solidFill>
              </a:defRPr>
            </a:lvl8pPr>
            <a:lvl9pPr marL="40635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41170-29A6-4084-8C11-46E397286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6120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noAutofit/>
          </a:bodyPr>
          <a:lstStyle>
            <a:lvl1pPr marL="0" indent="0">
              <a:buNone/>
              <a:defRPr sz="2400" b="1">
                <a:latin typeface="Comic Sans MS" pitchFamily="66" charset="0"/>
              </a:defRPr>
            </a:lvl1pPr>
            <a:lvl2pPr marL="507945" indent="0">
              <a:buNone/>
              <a:defRPr sz="2200" b="1"/>
            </a:lvl2pPr>
            <a:lvl3pPr marL="1015890" indent="0">
              <a:buNone/>
              <a:defRPr sz="2000" b="1"/>
            </a:lvl3pPr>
            <a:lvl4pPr marL="1523835" indent="0">
              <a:buNone/>
              <a:defRPr sz="1800" b="1"/>
            </a:lvl4pPr>
            <a:lvl5pPr marL="2031780" indent="0">
              <a:buNone/>
              <a:defRPr sz="1800" b="1"/>
            </a:lvl5pPr>
            <a:lvl6pPr marL="2539725" indent="0">
              <a:buNone/>
              <a:defRPr sz="1800" b="1"/>
            </a:lvl6pPr>
            <a:lvl7pPr marL="3047670" indent="0">
              <a:buNone/>
              <a:defRPr sz="1800" b="1"/>
            </a:lvl7pPr>
            <a:lvl8pPr marL="3555609" indent="0">
              <a:buNone/>
              <a:defRPr sz="1800" b="1"/>
            </a:lvl8pPr>
            <a:lvl9pPr marL="406355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51" y="1705681"/>
            <a:ext cx="4490861" cy="710847"/>
          </a:xfrm>
        </p:spPr>
        <p:txBody>
          <a:bodyPr anchor="b">
            <a:noAutofit/>
          </a:bodyPr>
          <a:lstStyle>
            <a:lvl1pPr marL="0" indent="0">
              <a:buNone/>
              <a:defRPr sz="2400" b="1">
                <a:latin typeface="Comic Sans MS" pitchFamily="66" charset="0"/>
              </a:defRPr>
            </a:lvl1pPr>
            <a:lvl2pPr marL="507945" indent="0">
              <a:buNone/>
              <a:defRPr sz="2200" b="1"/>
            </a:lvl2pPr>
            <a:lvl3pPr marL="1015890" indent="0">
              <a:buNone/>
              <a:defRPr sz="2000" b="1"/>
            </a:lvl3pPr>
            <a:lvl4pPr marL="1523835" indent="0">
              <a:buNone/>
              <a:defRPr sz="1800" b="1"/>
            </a:lvl4pPr>
            <a:lvl5pPr marL="2031780" indent="0">
              <a:buNone/>
              <a:defRPr sz="1800" b="1"/>
            </a:lvl5pPr>
            <a:lvl6pPr marL="2539725" indent="0">
              <a:buNone/>
              <a:defRPr sz="1800" b="1"/>
            </a:lvl6pPr>
            <a:lvl7pPr marL="3047670" indent="0">
              <a:buNone/>
              <a:defRPr sz="1800" b="1"/>
            </a:lvl7pPr>
            <a:lvl8pPr marL="3555609" indent="0">
              <a:buNone/>
              <a:defRPr sz="1800" b="1"/>
            </a:lvl8pPr>
            <a:lvl9pPr marL="4063555"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161151" y="2416528"/>
            <a:ext cx="4490861"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pitchFamily="66" charset="0"/>
              </a:defRPr>
            </a:lvl1pPr>
          </a:lstStyle>
          <a:p>
            <a:endParaRPr lang="en-US"/>
          </a:p>
        </p:txBody>
      </p:sp>
      <p:sp>
        <p:nvSpPr>
          <p:cNvPr id="8" name="Footer Placeholder 7"/>
          <p:cNvSpPr>
            <a:spLocks noGrp="1"/>
          </p:cNvSpPr>
          <p:nvPr>
            <p:ph type="ftr" sz="quarter" idx="11"/>
          </p:nvPr>
        </p:nvSpPr>
        <p:spPr/>
        <p:txBody>
          <a:bodyPr/>
          <a:lstStyle>
            <a:lvl1pPr>
              <a:defRPr>
                <a:latin typeface="Comic Sans MS" pitchFamily="66"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pitchFamily="66" charset="0"/>
              </a:defRPr>
            </a:lvl1pPr>
          </a:lstStyle>
          <a:p>
            <a:fld id="{CB9E6E9C-1F70-48D4-BB90-C6E3339B6B9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70000"/>
          </a:xfrm>
        </p:spPr>
        <p:txBody>
          <a:bodyPr>
            <a:normAutofit/>
          </a:bodyPr>
          <a:lstStyle>
            <a:lvl1pPr>
              <a:defRPr sz="4800" b="1">
                <a:solidFill>
                  <a:schemeClr val="accent1">
                    <a:lumMod val="50000"/>
                  </a:schemeClr>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447800"/>
            <a:ext cx="9652000" cy="5028848"/>
          </a:xfrm>
        </p:spPr>
        <p:txBody>
          <a:bodyPr/>
          <a:lstStyle>
            <a:lvl1pPr>
              <a:defRPr>
                <a:latin typeface="+mj-lt"/>
              </a:defRPr>
            </a:lvl1pPr>
            <a:lvl2pPr>
              <a:defRPr sz="3200">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Gill Sans"/>
              </a:defRPr>
            </a:lvl1p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ill Sans"/>
              </a:defRPr>
            </a:lvl1pPr>
          </a:lstStyle>
          <a:p>
            <a:fld id="{B6673334-0F87-4A16-8D73-E5F5E9869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10802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8"/>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40" indent="0">
              <a:buNone/>
              <a:defRPr sz="2000">
                <a:solidFill>
                  <a:schemeClr val="tx1">
                    <a:tint val="75000"/>
                  </a:schemeClr>
                </a:solidFill>
              </a:defRPr>
            </a:lvl2pPr>
            <a:lvl3pPr marL="1015880" indent="0">
              <a:buNone/>
              <a:defRPr sz="1800">
                <a:solidFill>
                  <a:schemeClr val="tx1">
                    <a:tint val="75000"/>
                  </a:schemeClr>
                </a:solidFill>
              </a:defRPr>
            </a:lvl3pPr>
            <a:lvl4pPr marL="1523820" indent="0">
              <a:buNone/>
              <a:defRPr sz="1600">
                <a:solidFill>
                  <a:schemeClr val="tx1">
                    <a:tint val="75000"/>
                  </a:schemeClr>
                </a:solidFill>
              </a:defRPr>
            </a:lvl4pPr>
            <a:lvl5pPr marL="2031760" indent="0">
              <a:buNone/>
              <a:defRPr sz="1600">
                <a:solidFill>
                  <a:schemeClr val="tx1">
                    <a:tint val="75000"/>
                  </a:schemeClr>
                </a:solidFill>
              </a:defRPr>
            </a:lvl5pPr>
            <a:lvl6pPr marL="2539700" indent="0">
              <a:buNone/>
              <a:defRPr sz="1600">
                <a:solidFill>
                  <a:schemeClr val="tx1">
                    <a:tint val="75000"/>
                  </a:schemeClr>
                </a:solidFill>
              </a:defRPr>
            </a:lvl6pPr>
            <a:lvl7pPr marL="3047640" indent="0">
              <a:buNone/>
              <a:defRPr sz="1600">
                <a:solidFill>
                  <a:schemeClr val="tx1">
                    <a:tint val="75000"/>
                  </a:schemeClr>
                </a:solidFill>
              </a:defRPr>
            </a:lvl7pPr>
            <a:lvl8pPr marL="3555573" indent="0">
              <a:buNone/>
              <a:defRPr sz="1600">
                <a:solidFill>
                  <a:schemeClr val="tx1">
                    <a:tint val="75000"/>
                  </a:schemeClr>
                </a:solidFill>
              </a:defRPr>
            </a:lvl8pPr>
            <a:lvl9pPr marL="406351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0EE471-0DDC-495A-93E7-0CE89B362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272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9"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D501EB-F80C-4583-9CE4-8E42C5527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67841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noAutofit/>
          </a:bodyPr>
          <a:lstStyle>
            <a:lvl1pPr marL="0" indent="0">
              <a:buNone/>
              <a:defRPr sz="2400" b="1">
                <a:latin typeface="Comic Sans MS" pitchFamily="66" charset="0"/>
              </a:defRPr>
            </a:lvl1pPr>
            <a:lvl2pPr marL="507940" indent="0">
              <a:buNone/>
              <a:defRPr sz="2200" b="1"/>
            </a:lvl2pPr>
            <a:lvl3pPr marL="1015880" indent="0">
              <a:buNone/>
              <a:defRPr sz="2000" b="1"/>
            </a:lvl3pPr>
            <a:lvl4pPr marL="1523820" indent="0">
              <a:buNone/>
              <a:defRPr sz="1800" b="1"/>
            </a:lvl4pPr>
            <a:lvl5pPr marL="2031760" indent="0">
              <a:buNone/>
              <a:defRPr sz="1800" b="1"/>
            </a:lvl5pPr>
            <a:lvl6pPr marL="2539700" indent="0">
              <a:buNone/>
              <a:defRPr sz="1800" b="1"/>
            </a:lvl6pPr>
            <a:lvl7pPr marL="3047640" indent="0">
              <a:buNone/>
              <a:defRPr sz="1800" b="1"/>
            </a:lvl7pPr>
            <a:lvl8pPr marL="3555573" indent="0">
              <a:buNone/>
              <a:defRPr sz="1800" b="1"/>
            </a:lvl8pPr>
            <a:lvl9pPr marL="406351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52" y="1705681"/>
            <a:ext cx="4490861" cy="710847"/>
          </a:xfrm>
        </p:spPr>
        <p:txBody>
          <a:bodyPr anchor="b">
            <a:noAutofit/>
          </a:bodyPr>
          <a:lstStyle>
            <a:lvl1pPr marL="0" indent="0">
              <a:buNone/>
              <a:defRPr sz="2400" b="1">
                <a:latin typeface="Comic Sans MS" pitchFamily="66" charset="0"/>
              </a:defRPr>
            </a:lvl1pPr>
            <a:lvl2pPr marL="507940" indent="0">
              <a:buNone/>
              <a:defRPr sz="2200" b="1"/>
            </a:lvl2pPr>
            <a:lvl3pPr marL="1015880" indent="0">
              <a:buNone/>
              <a:defRPr sz="2000" b="1"/>
            </a:lvl3pPr>
            <a:lvl4pPr marL="1523820" indent="0">
              <a:buNone/>
              <a:defRPr sz="1800" b="1"/>
            </a:lvl4pPr>
            <a:lvl5pPr marL="2031760" indent="0">
              <a:buNone/>
              <a:defRPr sz="1800" b="1"/>
            </a:lvl5pPr>
            <a:lvl6pPr marL="2539700" indent="0">
              <a:buNone/>
              <a:defRPr sz="1800" b="1"/>
            </a:lvl6pPr>
            <a:lvl7pPr marL="3047640" indent="0">
              <a:buNone/>
              <a:defRPr sz="1800" b="1"/>
            </a:lvl7pPr>
            <a:lvl8pPr marL="3555573" indent="0">
              <a:buNone/>
              <a:defRPr sz="1800" b="1"/>
            </a:lvl8pPr>
            <a:lvl9pPr marL="4063515"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161152" y="2416528"/>
            <a:ext cx="4490861"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pitchFamily="66" charset="0"/>
              </a:defRPr>
            </a:lvl1p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omic Sans MS" pitchFamily="66"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omic Sans MS" pitchFamily="66" charset="0"/>
              </a:defRPr>
            </a:lvl1pPr>
          </a:lstStyle>
          <a:p>
            <a:fld id="{CB9E6E9C-1F70-48D4-BB90-C6E3339B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79585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B5EDF3-0937-4DBD-85A7-42D75AC47A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284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37049A-E497-45F0-9181-B6D7EE6E6881}"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508000" y="25400"/>
            <a:ext cx="9144000" cy="1270000"/>
          </a:xfr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Tree>
    <p:extLst>
      <p:ext uri="{BB962C8B-B14F-4D97-AF65-F5344CB8AC3E}">
        <p14:creationId xmlns:p14="http://schemas.microsoft.com/office/powerpoint/2010/main" val="3909592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6" y="303392"/>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402"/>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6" y="1594556"/>
            <a:ext cx="3342570" cy="5212292"/>
          </a:xfrm>
        </p:spPr>
        <p:txBody>
          <a:bodyPr/>
          <a:lstStyle>
            <a:lvl1pPr marL="0" indent="0">
              <a:buNone/>
              <a:defRPr sz="1600"/>
            </a:lvl1pPr>
            <a:lvl2pPr marL="507940" indent="0">
              <a:buNone/>
              <a:defRPr sz="1300"/>
            </a:lvl2pPr>
            <a:lvl3pPr marL="1015880" indent="0">
              <a:buNone/>
              <a:defRPr sz="1100"/>
            </a:lvl3pPr>
            <a:lvl4pPr marL="1523820" indent="0">
              <a:buNone/>
              <a:defRPr sz="1000"/>
            </a:lvl4pPr>
            <a:lvl5pPr marL="2031760" indent="0">
              <a:buNone/>
              <a:defRPr sz="1000"/>
            </a:lvl5pPr>
            <a:lvl6pPr marL="2539700" indent="0">
              <a:buNone/>
              <a:defRPr sz="1000"/>
            </a:lvl6pPr>
            <a:lvl7pPr marL="3047640" indent="0">
              <a:buNone/>
              <a:defRPr sz="1000"/>
            </a:lvl7pPr>
            <a:lvl8pPr marL="3555573" indent="0">
              <a:buNone/>
              <a:defRPr sz="1000"/>
            </a:lvl8pPr>
            <a:lvl9pPr marL="406351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A09BD-3DD2-440B-872F-6E479097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198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40" indent="0">
              <a:buNone/>
              <a:defRPr sz="3100"/>
            </a:lvl2pPr>
            <a:lvl3pPr marL="1015880" indent="0">
              <a:buNone/>
              <a:defRPr sz="2700"/>
            </a:lvl3pPr>
            <a:lvl4pPr marL="1523820" indent="0">
              <a:buNone/>
              <a:defRPr sz="2200"/>
            </a:lvl4pPr>
            <a:lvl5pPr marL="2031760" indent="0">
              <a:buNone/>
              <a:defRPr sz="2200"/>
            </a:lvl5pPr>
            <a:lvl6pPr marL="2539700" indent="0">
              <a:buNone/>
              <a:defRPr sz="2200"/>
            </a:lvl6pPr>
            <a:lvl7pPr marL="3047640" indent="0">
              <a:buNone/>
              <a:defRPr sz="2200"/>
            </a:lvl7pPr>
            <a:lvl8pPr marL="3555573" indent="0">
              <a:buNone/>
              <a:defRPr sz="2200"/>
            </a:lvl8pPr>
            <a:lvl9pPr marL="4063515" indent="0">
              <a:buNone/>
              <a:defRPr sz="2200"/>
            </a:lvl9pPr>
          </a:lstStyle>
          <a:p>
            <a:endParaRPr lang="en-US"/>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40" indent="0">
              <a:buNone/>
              <a:defRPr sz="1300"/>
            </a:lvl2pPr>
            <a:lvl3pPr marL="1015880" indent="0">
              <a:buNone/>
              <a:defRPr sz="1100"/>
            </a:lvl3pPr>
            <a:lvl4pPr marL="1523820" indent="0">
              <a:buNone/>
              <a:defRPr sz="1000"/>
            </a:lvl4pPr>
            <a:lvl5pPr marL="2031760" indent="0">
              <a:buNone/>
              <a:defRPr sz="1000"/>
            </a:lvl5pPr>
            <a:lvl6pPr marL="2539700" indent="0">
              <a:buNone/>
              <a:defRPr sz="1000"/>
            </a:lvl6pPr>
            <a:lvl7pPr marL="3047640" indent="0">
              <a:buNone/>
              <a:defRPr sz="1000"/>
            </a:lvl7pPr>
            <a:lvl8pPr marL="3555573" indent="0">
              <a:buNone/>
              <a:defRPr sz="1000"/>
            </a:lvl8pPr>
            <a:lvl9pPr marL="406351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37CE81-25E6-4E7F-A9FC-7AFEEF263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033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ED777-AF23-4601-8370-D86C7462F2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68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2"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B59937-15D5-40B9-8391-063FE59CAE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60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B5EDF3-0937-4DBD-85A7-42D75AC47A29}"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0"/>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45F25C-5569-9144-AD7D-AA36D81529F7}" type="datetime1">
              <a:rPr lang="en-US" smtClean="0">
                <a:solidFill>
                  <a:prstClr val="black">
                    <a:tint val="75000"/>
                  </a:prstClr>
                </a:solidFill>
              </a:rPr>
              <a:pPr/>
              <a:t>9/6/2013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0218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3DA603-C3B1-6942-9F41-D2158C55BF2A}" type="datetime1">
              <a:rPr lang="en-US" smtClean="0">
                <a:solidFill>
                  <a:prstClr val="black">
                    <a:tint val="75000"/>
                  </a:prstClr>
                </a:solidFill>
              </a:rPr>
              <a:pPr/>
              <a:t>9/6/2013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6047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56"/>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2"/>
            <a:ext cx="8636000" cy="1666874"/>
          </a:xfrm>
        </p:spPr>
        <p:txBody>
          <a:bodyPr anchor="b"/>
          <a:lstStyle>
            <a:lvl1pPr marL="0" indent="0">
              <a:buNone/>
              <a:defRPr sz="2200">
                <a:solidFill>
                  <a:schemeClr val="tx1">
                    <a:tint val="75000"/>
                  </a:schemeClr>
                </a:solidFill>
              </a:defRPr>
            </a:lvl1pPr>
            <a:lvl2pPr marL="507995" indent="0">
              <a:buNone/>
              <a:defRPr sz="2000">
                <a:solidFill>
                  <a:schemeClr val="tx1">
                    <a:tint val="75000"/>
                  </a:schemeClr>
                </a:solidFill>
              </a:defRPr>
            </a:lvl2pPr>
            <a:lvl3pPr marL="1015990" indent="0">
              <a:buNone/>
              <a:defRPr sz="1800">
                <a:solidFill>
                  <a:schemeClr val="tx1">
                    <a:tint val="75000"/>
                  </a:schemeClr>
                </a:solidFill>
              </a:defRPr>
            </a:lvl3pPr>
            <a:lvl4pPr marL="1523985" indent="0">
              <a:buNone/>
              <a:defRPr sz="1600">
                <a:solidFill>
                  <a:schemeClr val="tx1">
                    <a:tint val="75000"/>
                  </a:schemeClr>
                </a:solidFill>
              </a:defRPr>
            </a:lvl4pPr>
            <a:lvl5pPr marL="2031980" indent="0">
              <a:buNone/>
              <a:defRPr sz="1600">
                <a:solidFill>
                  <a:schemeClr val="tx1">
                    <a:tint val="75000"/>
                  </a:schemeClr>
                </a:solidFill>
              </a:defRPr>
            </a:lvl5pPr>
            <a:lvl6pPr marL="2539975" indent="0">
              <a:buNone/>
              <a:defRPr sz="1600">
                <a:solidFill>
                  <a:schemeClr val="tx1">
                    <a:tint val="75000"/>
                  </a:schemeClr>
                </a:solidFill>
              </a:defRPr>
            </a:lvl6pPr>
            <a:lvl7pPr marL="3047970" indent="0">
              <a:buNone/>
              <a:defRPr sz="1600">
                <a:solidFill>
                  <a:schemeClr val="tx1">
                    <a:tint val="75000"/>
                  </a:schemeClr>
                </a:solidFill>
              </a:defRPr>
            </a:lvl7pPr>
            <a:lvl8pPr marL="3555964" indent="0">
              <a:buNone/>
              <a:defRPr sz="1600">
                <a:solidFill>
                  <a:schemeClr val="tx1">
                    <a:tint val="75000"/>
                  </a:schemeClr>
                </a:solidFill>
              </a:defRPr>
            </a:lvl8pPr>
            <a:lvl9pPr marL="406395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19DF5-4A25-B64E-813A-D25178179629}" type="datetime1">
              <a:rPr lang="en-US" smtClean="0">
                <a:solidFill>
                  <a:prstClr val="black">
                    <a:tint val="75000"/>
                  </a:prstClr>
                </a:solidFill>
              </a:rPr>
              <a:pPr/>
              <a:t>9/6/2013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10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97B8CB-5FA3-F248-AA32-2CAD6D768381}" type="datetime1">
              <a:rPr lang="en-US" smtClean="0">
                <a:solidFill>
                  <a:prstClr val="black">
                    <a:tint val="75000"/>
                  </a:prstClr>
                </a:solidFill>
              </a:rPr>
              <a:pPr/>
              <a:t>9/6/2013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81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95" indent="0">
              <a:buNone/>
              <a:defRPr sz="2200" b="1"/>
            </a:lvl2pPr>
            <a:lvl3pPr marL="1015990" indent="0">
              <a:buNone/>
              <a:defRPr sz="2000" b="1"/>
            </a:lvl3pPr>
            <a:lvl4pPr marL="1523985" indent="0">
              <a:buNone/>
              <a:defRPr sz="1800" b="1"/>
            </a:lvl4pPr>
            <a:lvl5pPr marL="2031980"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0" y="1705681"/>
            <a:ext cx="4490861" cy="710847"/>
          </a:xfrm>
        </p:spPr>
        <p:txBody>
          <a:bodyPr anchor="b"/>
          <a:lstStyle>
            <a:lvl1pPr marL="0" indent="0">
              <a:buNone/>
              <a:defRPr sz="2700" b="1"/>
            </a:lvl1pPr>
            <a:lvl2pPr marL="507995" indent="0">
              <a:buNone/>
              <a:defRPr sz="2200" b="1"/>
            </a:lvl2pPr>
            <a:lvl3pPr marL="1015990" indent="0">
              <a:buNone/>
              <a:defRPr sz="2000" b="1"/>
            </a:lvl3pPr>
            <a:lvl4pPr marL="1523985" indent="0">
              <a:buNone/>
              <a:defRPr sz="1800" b="1"/>
            </a:lvl4pPr>
            <a:lvl5pPr marL="2031980"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61140"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6A1A80-4D59-BB41-AD5E-256D8C5E3766}" type="datetime1">
              <a:rPr lang="en-US" smtClean="0">
                <a:solidFill>
                  <a:prstClr val="black">
                    <a:tint val="75000"/>
                  </a:prstClr>
                </a:solidFill>
              </a:rPr>
              <a:pPr/>
              <a:t>9/6/2013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904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3A1FC4-1046-1241-BDE8-BDC565B14DAB}" type="datetime1">
              <a:rPr lang="en-US" smtClean="0">
                <a:solidFill>
                  <a:prstClr val="black">
                    <a:tint val="75000"/>
                  </a:prstClr>
                </a:solidFill>
              </a:rPr>
              <a:pPr/>
              <a:t>9/6/2013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7520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06CAEB-2516-7844-A675-9916D50355A0}" type="datetime1">
              <a:rPr lang="en-US" smtClean="0">
                <a:solidFill>
                  <a:prstClr val="black">
                    <a:tint val="75000"/>
                  </a:prstClr>
                </a:solidFill>
              </a:rPr>
              <a:pPr/>
              <a:t>9/6/2013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721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03389"/>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389"/>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1" y="1594556"/>
            <a:ext cx="3342570" cy="5212292"/>
          </a:xfrm>
        </p:spPr>
        <p:txBody>
          <a:bodyPr/>
          <a:lstStyle>
            <a:lvl1pPr marL="0" indent="0">
              <a:buNone/>
              <a:defRPr sz="1600"/>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5B0DD-08E8-3142-9979-ED473A57615D}" type="datetime1">
              <a:rPr lang="en-US" smtClean="0">
                <a:solidFill>
                  <a:prstClr val="black">
                    <a:tint val="75000"/>
                  </a:prstClr>
                </a:solidFill>
              </a:rPr>
              <a:pPr/>
              <a:t>9/6/2013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249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0"/>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95" indent="0">
              <a:buNone/>
              <a:defRPr sz="3100"/>
            </a:lvl2pPr>
            <a:lvl3pPr marL="1015990" indent="0">
              <a:buNone/>
              <a:defRPr sz="2700"/>
            </a:lvl3pPr>
            <a:lvl4pPr marL="1523985" indent="0">
              <a:buNone/>
              <a:defRPr sz="2200"/>
            </a:lvl4pPr>
            <a:lvl5pPr marL="2031980" indent="0">
              <a:buNone/>
              <a:defRPr sz="2200"/>
            </a:lvl5pPr>
            <a:lvl6pPr marL="2539975" indent="0">
              <a:buNone/>
              <a:defRPr sz="2200"/>
            </a:lvl6pPr>
            <a:lvl7pPr marL="3047970" indent="0">
              <a:buNone/>
              <a:defRPr sz="2200"/>
            </a:lvl7pPr>
            <a:lvl8pPr marL="3555964" indent="0">
              <a:buNone/>
              <a:defRPr sz="2200"/>
            </a:lvl8pPr>
            <a:lvl9pPr marL="4063959" indent="0">
              <a:buNone/>
              <a:defRPr sz="2200"/>
            </a:lvl9pPr>
          </a:lstStyle>
          <a:p>
            <a:endParaRPr lang="en-US"/>
          </a:p>
        </p:txBody>
      </p:sp>
      <p:sp>
        <p:nvSpPr>
          <p:cNvPr id="4" name="Text Placeholder 3"/>
          <p:cNvSpPr>
            <a:spLocks noGrp="1"/>
          </p:cNvSpPr>
          <p:nvPr>
            <p:ph type="body" sz="half" idx="2"/>
          </p:nvPr>
        </p:nvSpPr>
        <p:spPr>
          <a:xfrm>
            <a:off x="1991431" y="5963709"/>
            <a:ext cx="6096000" cy="894291"/>
          </a:xfrm>
        </p:spPr>
        <p:txBody>
          <a:bodyPr/>
          <a:lstStyle>
            <a:lvl1pPr marL="0" indent="0">
              <a:buNone/>
              <a:defRPr sz="1600"/>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22A2BB-3FE0-D84D-BD7A-700BE57EBD3C}" type="datetime1">
              <a:rPr lang="en-US" smtClean="0">
                <a:solidFill>
                  <a:prstClr val="black">
                    <a:tint val="75000"/>
                  </a:prstClr>
                </a:solidFill>
              </a:rPr>
              <a:pPr/>
              <a:t>9/6/2013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7231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D2C2C9-7651-344A-98E3-53C1A459F22A}" type="datetime1">
              <a:rPr lang="en-US" smtClean="0">
                <a:solidFill>
                  <a:prstClr val="black">
                    <a:tint val="75000"/>
                  </a:prstClr>
                </a:solidFill>
              </a:rPr>
              <a:pPr/>
              <a:t>9/6/2013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20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37049A-E497-45F0-9181-B6D7EE6E6881}" type="slidenum">
              <a:rPr lang="en-US" smtClean="0"/>
              <a:pPr/>
              <a:t>‹#›</a:t>
            </a:fld>
            <a:endParaRPr lang="en-US"/>
          </a:p>
        </p:txBody>
      </p:sp>
      <p:sp>
        <p:nvSpPr>
          <p:cNvPr id="6" name="Title 1"/>
          <p:cNvSpPr>
            <a:spLocks noGrp="1"/>
          </p:cNvSpPr>
          <p:nvPr>
            <p:ph type="title"/>
          </p:nvPr>
        </p:nvSpPr>
        <p:spPr>
          <a:xfrm>
            <a:off x="508000" y="25400"/>
            <a:ext cx="9144000" cy="1270000"/>
          </a:xfr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AAAB35-D6A4-1140-9566-0B319F632D5F}" type="datetime1">
              <a:rPr lang="en-US" smtClean="0">
                <a:solidFill>
                  <a:prstClr val="black">
                    <a:tint val="75000"/>
                  </a:prstClr>
                </a:solidFill>
              </a:rPr>
              <a:pPr/>
              <a:t>9/6/2013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17F49B-4924-5D4A-9ADD-45B6E6381E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101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51"/>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45" indent="0" algn="ctr">
              <a:buNone/>
              <a:defRPr>
                <a:solidFill>
                  <a:schemeClr val="tx1">
                    <a:tint val="75000"/>
                  </a:schemeClr>
                </a:solidFill>
              </a:defRPr>
            </a:lvl2pPr>
            <a:lvl3pPr marL="1015890" indent="0" algn="ctr">
              <a:buNone/>
              <a:defRPr>
                <a:solidFill>
                  <a:schemeClr val="tx1">
                    <a:tint val="75000"/>
                  </a:schemeClr>
                </a:solidFill>
              </a:defRPr>
            </a:lvl3pPr>
            <a:lvl4pPr marL="1523835" indent="0" algn="ctr">
              <a:buNone/>
              <a:defRPr>
                <a:solidFill>
                  <a:schemeClr val="tx1">
                    <a:tint val="75000"/>
                  </a:schemeClr>
                </a:solidFill>
              </a:defRPr>
            </a:lvl4pPr>
            <a:lvl5pPr marL="2031780" indent="0" algn="ctr">
              <a:buNone/>
              <a:defRPr>
                <a:solidFill>
                  <a:schemeClr val="tx1">
                    <a:tint val="75000"/>
                  </a:schemeClr>
                </a:solidFill>
              </a:defRPr>
            </a:lvl5pPr>
            <a:lvl6pPr marL="2539725" indent="0" algn="ctr">
              <a:buNone/>
              <a:defRPr>
                <a:solidFill>
                  <a:schemeClr val="tx1">
                    <a:tint val="75000"/>
                  </a:schemeClr>
                </a:solidFill>
              </a:defRPr>
            </a:lvl6pPr>
            <a:lvl7pPr marL="3047670" indent="0" algn="ctr">
              <a:buNone/>
              <a:defRPr>
                <a:solidFill>
                  <a:schemeClr val="tx1">
                    <a:tint val="75000"/>
                  </a:schemeClr>
                </a:solidFill>
              </a:defRPr>
            </a:lvl7pPr>
            <a:lvl8pPr marL="3555609" indent="0" algn="ctr">
              <a:buNone/>
              <a:defRPr>
                <a:solidFill>
                  <a:schemeClr val="tx1">
                    <a:tint val="75000"/>
                  </a:schemeClr>
                </a:solidFill>
              </a:defRPr>
            </a:lvl8pPr>
            <a:lvl9pPr marL="40635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41170-29A6-4084-8C11-46E397286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68208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70000"/>
          </a:xfrm>
        </p:spPr>
        <p:txBody>
          <a:bodyPr>
            <a:normAutofit/>
          </a:bodyPr>
          <a:lstStyle>
            <a:lvl1pPr>
              <a:defRPr sz="4800">
                <a:solidFill>
                  <a:srgbClr val="0070C0"/>
                </a:solidFill>
                <a:latin typeface="Gill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447800"/>
            <a:ext cx="9652000" cy="5028848"/>
          </a:xfrm>
        </p:spPr>
        <p:txBody>
          <a:bodyPr/>
          <a:lstStyle>
            <a:lvl1pPr>
              <a:defRPr>
                <a:latin typeface="Gill Sans"/>
              </a:defRPr>
            </a:lvl1pPr>
            <a:lvl2pPr>
              <a:defRPr sz="3200">
                <a:latin typeface="Gill Sans"/>
              </a:defRPr>
            </a:lvl2pPr>
            <a:lvl3pPr>
              <a:defRPr>
                <a:latin typeface="Gill Sans"/>
              </a:defRPr>
            </a:lvl3pPr>
            <a:lvl4pPr>
              <a:defRPr>
                <a:latin typeface="Gill Sans"/>
              </a:defRPr>
            </a:lvl4pPr>
            <a:lvl5pPr>
              <a:defRPr>
                <a:latin typeface="Gill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Gill Sans"/>
              </a:defRPr>
            </a:lvl1p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Gill Sans"/>
              </a:defRPr>
            </a:lvl1pPr>
          </a:lstStyle>
          <a:p>
            <a:fld id="{B6673334-0F87-4A16-8D73-E5F5E9869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23443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7"/>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45" indent="0">
              <a:buNone/>
              <a:defRPr sz="2000">
                <a:solidFill>
                  <a:schemeClr val="tx1">
                    <a:tint val="75000"/>
                  </a:schemeClr>
                </a:solidFill>
              </a:defRPr>
            </a:lvl2pPr>
            <a:lvl3pPr marL="1015890" indent="0">
              <a:buNone/>
              <a:defRPr sz="1800">
                <a:solidFill>
                  <a:schemeClr val="tx1">
                    <a:tint val="75000"/>
                  </a:schemeClr>
                </a:solidFill>
              </a:defRPr>
            </a:lvl3pPr>
            <a:lvl4pPr marL="1523835" indent="0">
              <a:buNone/>
              <a:defRPr sz="1600">
                <a:solidFill>
                  <a:schemeClr val="tx1">
                    <a:tint val="75000"/>
                  </a:schemeClr>
                </a:solidFill>
              </a:defRPr>
            </a:lvl4pPr>
            <a:lvl5pPr marL="2031780" indent="0">
              <a:buNone/>
              <a:defRPr sz="1600">
                <a:solidFill>
                  <a:schemeClr val="tx1">
                    <a:tint val="75000"/>
                  </a:schemeClr>
                </a:solidFill>
              </a:defRPr>
            </a:lvl5pPr>
            <a:lvl6pPr marL="2539725" indent="0">
              <a:buNone/>
              <a:defRPr sz="1600">
                <a:solidFill>
                  <a:schemeClr val="tx1">
                    <a:tint val="75000"/>
                  </a:schemeClr>
                </a:solidFill>
              </a:defRPr>
            </a:lvl6pPr>
            <a:lvl7pPr marL="3047670" indent="0">
              <a:buNone/>
              <a:defRPr sz="1600">
                <a:solidFill>
                  <a:schemeClr val="tx1">
                    <a:tint val="75000"/>
                  </a:schemeClr>
                </a:solidFill>
              </a:defRPr>
            </a:lvl7pPr>
            <a:lvl8pPr marL="3555609" indent="0">
              <a:buNone/>
              <a:defRPr sz="1600">
                <a:solidFill>
                  <a:schemeClr val="tx1">
                    <a:tint val="75000"/>
                  </a:schemeClr>
                </a:solidFill>
              </a:defRPr>
            </a:lvl8pPr>
            <a:lvl9pPr marL="406355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0EE471-0DDC-495A-93E7-0CE89B362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5397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9"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D501EB-F80C-4583-9CE4-8E42C5527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12995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Comic Sans MS" pitchFamily="66" charset="0"/>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noAutofit/>
          </a:bodyPr>
          <a:lstStyle>
            <a:lvl1pPr marL="0" indent="0">
              <a:buNone/>
              <a:defRPr sz="2400" b="1">
                <a:latin typeface="Comic Sans MS" pitchFamily="66" charset="0"/>
              </a:defRPr>
            </a:lvl1pPr>
            <a:lvl2pPr marL="507945" indent="0">
              <a:buNone/>
              <a:defRPr sz="2200" b="1"/>
            </a:lvl2pPr>
            <a:lvl3pPr marL="1015890" indent="0">
              <a:buNone/>
              <a:defRPr sz="2000" b="1"/>
            </a:lvl3pPr>
            <a:lvl4pPr marL="1523835" indent="0">
              <a:buNone/>
              <a:defRPr sz="1800" b="1"/>
            </a:lvl4pPr>
            <a:lvl5pPr marL="2031780" indent="0">
              <a:buNone/>
              <a:defRPr sz="1800" b="1"/>
            </a:lvl5pPr>
            <a:lvl6pPr marL="2539725" indent="0">
              <a:buNone/>
              <a:defRPr sz="1800" b="1"/>
            </a:lvl6pPr>
            <a:lvl7pPr marL="3047670" indent="0">
              <a:buNone/>
              <a:defRPr sz="1800" b="1"/>
            </a:lvl7pPr>
            <a:lvl8pPr marL="3555609" indent="0">
              <a:buNone/>
              <a:defRPr sz="1800" b="1"/>
            </a:lvl8pPr>
            <a:lvl9pPr marL="406355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51" y="1705681"/>
            <a:ext cx="4490861" cy="710847"/>
          </a:xfrm>
        </p:spPr>
        <p:txBody>
          <a:bodyPr anchor="b">
            <a:noAutofit/>
          </a:bodyPr>
          <a:lstStyle>
            <a:lvl1pPr marL="0" indent="0">
              <a:buNone/>
              <a:defRPr sz="2400" b="1">
                <a:latin typeface="Comic Sans MS" pitchFamily="66" charset="0"/>
              </a:defRPr>
            </a:lvl1pPr>
            <a:lvl2pPr marL="507945" indent="0">
              <a:buNone/>
              <a:defRPr sz="2200" b="1"/>
            </a:lvl2pPr>
            <a:lvl3pPr marL="1015890" indent="0">
              <a:buNone/>
              <a:defRPr sz="2000" b="1"/>
            </a:lvl3pPr>
            <a:lvl4pPr marL="1523835" indent="0">
              <a:buNone/>
              <a:defRPr sz="1800" b="1"/>
            </a:lvl4pPr>
            <a:lvl5pPr marL="2031780" indent="0">
              <a:buNone/>
              <a:defRPr sz="1800" b="1"/>
            </a:lvl5pPr>
            <a:lvl6pPr marL="2539725" indent="0">
              <a:buNone/>
              <a:defRPr sz="1800" b="1"/>
            </a:lvl6pPr>
            <a:lvl7pPr marL="3047670" indent="0">
              <a:buNone/>
              <a:defRPr sz="1800" b="1"/>
            </a:lvl7pPr>
            <a:lvl8pPr marL="3555609" indent="0">
              <a:buNone/>
              <a:defRPr sz="1800" b="1"/>
            </a:lvl8pPr>
            <a:lvl9pPr marL="4063555" indent="0">
              <a:buNone/>
              <a:defRPr sz="1800" b="1"/>
            </a:lvl9pPr>
          </a:lstStyle>
          <a:p>
            <a:pPr lvl="0"/>
            <a:r>
              <a:rPr lang="en-US" dirty="0" smtClean="0"/>
              <a:t>Click to edit Master text styles</a:t>
            </a:r>
          </a:p>
        </p:txBody>
      </p:sp>
      <p:sp>
        <p:nvSpPr>
          <p:cNvPr id="6" name="Content Placeholder 5"/>
          <p:cNvSpPr>
            <a:spLocks noGrp="1"/>
          </p:cNvSpPr>
          <p:nvPr>
            <p:ph sz="quarter" idx="4"/>
          </p:nvPr>
        </p:nvSpPr>
        <p:spPr>
          <a:xfrm>
            <a:off x="5161151" y="2416528"/>
            <a:ext cx="4490861" cy="4390320"/>
          </a:xfrm>
        </p:spPr>
        <p:txBody>
          <a:bodyPr/>
          <a:lstStyle>
            <a:lvl1pPr>
              <a:defRPr sz="2700">
                <a:latin typeface="Comic Sans MS" pitchFamily="66" charset="0"/>
              </a:defRPr>
            </a:lvl1pPr>
            <a:lvl2pPr>
              <a:defRPr sz="2200">
                <a:latin typeface="Comic Sans MS" pitchFamily="66" charset="0"/>
              </a:defRPr>
            </a:lvl2pPr>
            <a:lvl3pPr>
              <a:defRPr sz="2000">
                <a:latin typeface="Comic Sans MS" pitchFamily="66" charset="0"/>
              </a:defRPr>
            </a:lvl3pPr>
            <a:lvl4pPr>
              <a:defRPr sz="1800">
                <a:latin typeface="Comic Sans MS" pitchFamily="66" charset="0"/>
              </a:defRPr>
            </a:lvl4pPr>
            <a:lvl5pPr>
              <a:defRPr sz="1800">
                <a:latin typeface="Comic Sans MS" pitchFamily="66"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pitchFamily="66" charset="0"/>
              </a:defRPr>
            </a:lvl1p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Comic Sans MS" pitchFamily="66"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Comic Sans MS" pitchFamily="66" charset="0"/>
              </a:defRPr>
            </a:lvl1pPr>
          </a:lstStyle>
          <a:p>
            <a:fld id="{CB9E6E9C-1F70-48D4-BB90-C6E3339B6B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58291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B5EDF3-0937-4DBD-85A7-42D75AC47A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2688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37049A-E497-45F0-9181-B6D7EE6E6881}"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508000" y="25400"/>
            <a:ext cx="9144000" cy="1270000"/>
          </a:xfrm>
        </p:spPr>
        <p:txBody>
          <a:bodyPr/>
          <a:lstStyle>
            <a:lvl1pPr>
              <a:defRPr>
                <a:solidFill>
                  <a:srgbClr val="0070C0"/>
                </a:solidFill>
                <a:latin typeface="Comic Sans MS" pitchFamily="66" charset="0"/>
              </a:defRPr>
            </a:lvl1pPr>
          </a:lstStyle>
          <a:p>
            <a:r>
              <a:rPr lang="en-US" smtClean="0"/>
              <a:t>Click to edit Master title style</a:t>
            </a:r>
            <a:endParaRPr lang="en-US"/>
          </a:p>
        </p:txBody>
      </p:sp>
    </p:spTree>
    <p:extLst>
      <p:ext uri="{BB962C8B-B14F-4D97-AF65-F5344CB8AC3E}">
        <p14:creationId xmlns:p14="http://schemas.microsoft.com/office/powerpoint/2010/main" val="3208889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6" y="303392"/>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401"/>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6" y="1594556"/>
            <a:ext cx="3342570" cy="5212292"/>
          </a:xfrm>
        </p:spPr>
        <p:txBody>
          <a:bodyPr/>
          <a:lstStyle>
            <a:lvl1pPr marL="0" indent="0">
              <a:buNone/>
              <a:defRPr sz="1600"/>
            </a:lvl1pPr>
            <a:lvl2pPr marL="507945" indent="0">
              <a:buNone/>
              <a:defRPr sz="1300"/>
            </a:lvl2pPr>
            <a:lvl3pPr marL="1015890" indent="0">
              <a:buNone/>
              <a:defRPr sz="1100"/>
            </a:lvl3pPr>
            <a:lvl4pPr marL="1523835" indent="0">
              <a:buNone/>
              <a:defRPr sz="1000"/>
            </a:lvl4pPr>
            <a:lvl5pPr marL="2031780" indent="0">
              <a:buNone/>
              <a:defRPr sz="1000"/>
            </a:lvl5pPr>
            <a:lvl6pPr marL="2539725" indent="0">
              <a:buNone/>
              <a:defRPr sz="1000"/>
            </a:lvl6pPr>
            <a:lvl7pPr marL="3047670" indent="0">
              <a:buNone/>
              <a:defRPr sz="1000"/>
            </a:lvl7pPr>
            <a:lvl8pPr marL="3555609" indent="0">
              <a:buNone/>
              <a:defRPr sz="1000"/>
            </a:lvl8pPr>
            <a:lvl9pPr marL="406355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A09BD-3DD2-440B-872F-6E479097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249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45" indent="0">
              <a:buNone/>
              <a:defRPr sz="3100"/>
            </a:lvl2pPr>
            <a:lvl3pPr marL="1015890" indent="0">
              <a:buNone/>
              <a:defRPr sz="2700"/>
            </a:lvl3pPr>
            <a:lvl4pPr marL="1523835" indent="0">
              <a:buNone/>
              <a:defRPr sz="2200"/>
            </a:lvl4pPr>
            <a:lvl5pPr marL="2031780" indent="0">
              <a:buNone/>
              <a:defRPr sz="2200"/>
            </a:lvl5pPr>
            <a:lvl6pPr marL="2539725" indent="0">
              <a:buNone/>
              <a:defRPr sz="2200"/>
            </a:lvl6pPr>
            <a:lvl7pPr marL="3047670" indent="0">
              <a:buNone/>
              <a:defRPr sz="2200"/>
            </a:lvl7pPr>
            <a:lvl8pPr marL="3555609" indent="0">
              <a:buNone/>
              <a:defRPr sz="2200"/>
            </a:lvl8pPr>
            <a:lvl9pPr marL="4063555" indent="0">
              <a:buNone/>
              <a:defRPr sz="2200"/>
            </a:lvl9pPr>
          </a:lstStyle>
          <a:p>
            <a:endParaRPr lang="en-US"/>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45" indent="0">
              <a:buNone/>
              <a:defRPr sz="1300"/>
            </a:lvl2pPr>
            <a:lvl3pPr marL="1015890" indent="0">
              <a:buNone/>
              <a:defRPr sz="1100"/>
            </a:lvl3pPr>
            <a:lvl4pPr marL="1523835" indent="0">
              <a:buNone/>
              <a:defRPr sz="1000"/>
            </a:lvl4pPr>
            <a:lvl5pPr marL="2031780" indent="0">
              <a:buNone/>
              <a:defRPr sz="1000"/>
            </a:lvl5pPr>
            <a:lvl6pPr marL="2539725" indent="0">
              <a:buNone/>
              <a:defRPr sz="1000"/>
            </a:lvl6pPr>
            <a:lvl7pPr marL="3047670" indent="0">
              <a:buNone/>
              <a:defRPr sz="1000"/>
            </a:lvl7pPr>
            <a:lvl8pPr marL="3555609" indent="0">
              <a:buNone/>
              <a:defRPr sz="1000"/>
            </a:lvl8pPr>
            <a:lvl9pPr marL="406355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37CE81-25E6-4E7F-A9FC-7AFEEF263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91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6" y="303392"/>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401"/>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6" y="1594556"/>
            <a:ext cx="3342570" cy="5212292"/>
          </a:xfrm>
        </p:spPr>
        <p:txBody>
          <a:bodyPr/>
          <a:lstStyle>
            <a:lvl1pPr marL="0" indent="0">
              <a:buNone/>
              <a:defRPr sz="1600"/>
            </a:lvl1pPr>
            <a:lvl2pPr marL="507945" indent="0">
              <a:buNone/>
              <a:defRPr sz="1300"/>
            </a:lvl2pPr>
            <a:lvl3pPr marL="1015890" indent="0">
              <a:buNone/>
              <a:defRPr sz="1100"/>
            </a:lvl3pPr>
            <a:lvl4pPr marL="1523835" indent="0">
              <a:buNone/>
              <a:defRPr sz="1000"/>
            </a:lvl4pPr>
            <a:lvl5pPr marL="2031780" indent="0">
              <a:buNone/>
              <a:defRPr sz="1000"/>
            </a:lvl5pPr>
            <a:lvl6pPr marL="2539725" indent="0">
              <a:buNone/>
              <a:defRPr sz="1000"/>
            </a:lvl6pPr>
            <a:lvl7pPr marL="3047670" indent="0">
              <a:buNone/>
              <a:defRPr sz="1000"/>
            </a:lvl7pPr>
            <a:lvl8pPr marL="3555609" indent="0">
              <a:buNone/>
              <a:defRPr sz="1000"/>
            </a:lvl8pPr>
            <a:lvl9pPr marL="406355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A09BD-3DD2-440B-872F-6E4790970D6C}"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CED777-AF23-4601-8370-D86C7462F2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675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2"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B59937-15D5-40B9-8391-063FE59CAE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032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solidFill>
                  <a:prstClr val="black">
                    <a:tint val="75000"/>
                  </a:prstClr>
                </a:solidFill>
              </a:rPr>
              <a:pPr/>
              <a:t>9/6/2013</a:t>
            </a:fld>
            <a:endParaRPr lang="en-US" dirty="0">
              <a:solidFill>
                <a:prstClr val="black">
                  <a:tint val="75000"/>
                </a:prstClr>
              </a:solidFill>
            </a:endParaRPr>
          </a:p>
        </p:txBody>
      </p:sp>
      <p:sp>
        <p:nvSpPr>
          <p:cNvPr id="27" name="Rectangle 19"/>
          <p:cNvSpPr>
            <a:spLocks noGrp="1"/>
          </p:cNvSpPr>
          <p:nvPr>
            <p:ph type="ftr" sz="quarter" idx="11"/>
          </p:nvPr>
        </p:nvSpPr>
        <p:spPr/>
        <p:txBody>
          <a:bodyPr/>
          <a:lstStyle>
            <a:extLst/>
          </a:lstStyle>
          <a:p>
            <a:endParaRPr lang="en-US" dirty="0">
              <a:solidFill>
                <a:prstClr val="black">
                  <a:tint val="75000"/>
                </a:prstClr>
              </a:solidFill>
            </a:endParaRPr>
          </a:p>
        </p:txBody>
      </p:sp>
      <p:sp>
        <p:nvSpPr>
          <p:cNvPr id="24" name="Rectangle 26"/>
          <p:cNvSpPr>
            <a:spLocks noGrp="1"/>
          </p:cNvSpPr>
          <p:nvPr>
            <p:ph type="sldNum" sz="quarter" idx="12"/>
          </p:nvPr>
        </p:nvSpPr>
        <p:spPr/>
        <p:txBody>
          <a:bodyPr/>
          <a:lstStyle>
            <a:extLst/>
          </a:lstStyle>
          <a:p>
            <a:fld id="{963B0023-0CED-47F7-85AE-654F0B232C2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42988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Rectangle 1"/>
          <p:cNvSpPr>
            <a:spLocks noGrp="1"/>
          </p:cNvSpPr>
          <p:nvPr>
            <p:ph type="title"/>
          </p:nvPr>
        </p:nvSpPr>
        <p:spPr>
          <a:xfrm>
            <a:off x="508000" y="305162"/>
            <a:ext cx="9144000" cy="804921"/>
          </a:xfrm>
        </p:spPr>
        <p:txBody>
          <a:bodyPr rtlCol="0"/>
          <a:lstStyle>
            <a:lvl1pPr>
              <a:defRPr b="1">
                <a:solidFill>
                  <a:srgbClr val="0078C0"/>
                </a:solidFill>
              </a:defRPr>
            </a:lvl1pPr>
          </a:lstStyle>
          <a:p>
            <a:r>
              <a:rPr lang="en-US" dirty="0"/>
              <a:t>Click to edit Master title style</a:t>
            </a:r>
          </a:p>
        </p:txBody>
      </p:sp>
      <p:sp>
        <p:nvSpPr>
          <p:cNvPr id="3" name="Rectangle 2"/>
          <p:cNvSpPr>
            <a:spLocks noGrp="1"/>
          </p:cNvSpPr>
          <p:nvPr>
            <p:ph type="body" idx="1"/>
          </p:nvPr>
        </p:nvSpPr>
        <p:spPr>
          <a:xfrm>
            <a:off x="508000" y="1429927"/>
            <a:ext cx="9144000" cy="5376922"/>
          </a:xfrm>
        </p:spPr>
        <p:txBody>
          <a:bodyPr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E3E026C-9B7C-964A-9AB0-21B2B0C30D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289606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0"/>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95" indent="0" algn="ctr">
              <a:buNone/>
              <a:defRPr>
                <a:solidFill>
                  <a:schemeClr val="tx1">
                    <a:tint val="75000"/>
                  </a:schemeClr>
                </a:solidFill>
              </a:defRPr>
            </a:lvl2pPr>
            <a:lvl3pPr marL="1015990" indent="0" algn="ctr">
              <a:buNone/>
              <a:defRPr>
                <a:solidFill>
                  <a:schemeClr val="tx1">
                    <a:tint val="75000"/>
                  </a:schemeClr>
                </a:solidFill>
              </a:defRPr>
            </a:lvl3pPr>
            <a:lvl4pPr marL="1523985" indent="0" algn="ctr">
              <a:buNone/>
              <a:defRPr>
                <a:solidFill>
                  <a:schemeClr val="tx1">
                    <a:tint val="75000"/>
                  </a:schemeClr>
                </a:solidFill>
              </a:defRPr>
            </a:lvl4pPr>
            <a:lvl5pPr marL="2031980" indent="0" algn="ctr">
              <a:buNone/>
              <a:defRPr>
                <a:solidFill>
                  <a:schemeClr val="tx1">
                    <a:tint val="75000"/>
                  </a:schemeClr>
                </a:solidFill>
              </a:defRPr>
            </a:lvl5pPr>
            <a:lvl6pPr marL="2539975" indent="0" algn="ctr">
              <a:buNone/>
              <a:defRPr>
                <a:solidFill>
                  <a:schemeClr val="tx1">
                    <a:tint val="75000"/>
                  </a:schemeClr>
                </a:solidFill>
              </a:defRPr>
            </a:lvl6pPr>
            <a:lvl7pPr marL="3047970" indent="0" algn="ctr">
              <a:buNone/>
              <a:defRPr>
                <a:solidFill>
                  <a:schemeClr val="tx1">
                    <a:tint val="75000"/>
                  </a:schemeClr>
                </a:solidFill>
              </a:defRPr>
            </a:lvl7pPr>
            <a:lvl8pPr marL="3555964" indent="0" algn="ctr">
              <a:buNone/>
              <a:defRPr>
                <a:solidFill>
                  <a:schemeClr val="tx1">
                    <a:tint val="75000"/>
                  </a:schemeClr>
                </a:solidFill>
              </a:defRPr>
            </a:lvl8pPr>
            <a:lvl9pPr marL="406395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14837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CC"/>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757914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56"/>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2"/>
            <a:ext cx="8636000" cy="1666874"/>
          </a:xfrm>
        </p:spPr>
        <p:txBody>
          <a:bodyPr anchor="b"/>
          <a:lstStyle>
            <a:lvl1pPr marL="0" indent="0">
              <a:buNone/>
              <a:defRPr sz="2200">
                <a:solidFill>
                  <a:schemeClr val="tx1">
                    <a:tint val="75000"/>
                  </a:schemeClr>
                </a:solidFill>
              </a:defRPr>
            </a:lvl1pPr>
            <a:lvl2pPr marL="507995" indent="0">
              <a:buNone/>
              <a:defRPr sz="2000">
                <a:solidFill>
                  <a:schemeClr val="tx1">
                    <a:tint val="75000"/>
                  </a:schemeClr>
                </a:solidFill>
              </a:defRPr>
            </a:lvl2pPr>
            <a:lvl3pPr marL="1015990" indent="0">
              <a:buNone/>
              <a:defRPr sz="1800">
                <a:solidFill>
                  <a:schemeClr val="tx1">
                    <a:tint val="75000"/>
                  </a:schemeClr>
                </a:solidFill>
              </a:defRPr>
            </a:lvl3pPr>
            <a:lvl4pPr marL="1523985" indent="0">
              <a:buNone/>
              <a:defRPr sz="1600">
                <a:solidFill>
                  <a:schemeClr val="tx1">
                    <a:tint val="75000"/>
                  </a:schemeClr>
                </a:solidFill>
              </a:defRPr>
            </a:lvl4pPr>
            <a:lvl5pPr marL="2031980" indent="0">
              <a:buNone/>
              <a:defRPr sz="1600">
                <a:solidFill>
                  <a:schemeClr val="tx1">
                    <a:tint val="75000"/>
                  </a:schemeClr>
                </a:solidFill>
              </a:defRPr>
            </a:lvl5pPr>
            <a:lvl6pPr marL="2539975" indent="0">
              <a:buNone/>
              <a:defRPr sz="1600">
                <a:solidFill>
                  <a:schemeClr val="tx1">
                    <a:tint val="75000"/>
                  </a:schemeClr>
                </a:solidFill>
              </a:defRPr>
            </a:lvl6pPr>
            <a:lvl7pPr marL="3047970" indent="0">
              <a:buNone/>
              <a:defRPr sz="1600">
                <a:solidFill>
                  <a:schemeClr val="tx1">
                    <a:tint val="75000"/>
                  </a:schemeClr>
                </a:solidFill>
              </a:defRPr>
            </a:lvl7pPr>
            <a:lvl8pPr marL="3555964" indent="0">
              <a:buNone/>
              <a:defRPr sz="1600">
                <a:solidFill>
                  <a:schemeClr val="tx1">
                    <a:tint val="75000"/>
                  </a:schemeClr>
                </a:solidFill>
              </a:defRPr>
            </a:lvl8pPr>
            <a:lvl9pPr marL="406395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023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9557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5681"/>
            <a:ext cx="4489098" cy="710847"/>
          </a:xfrm>
        </p:spPr>
        <p:txBody>
          <a:bodyPr anchor="b"/>
          <a:lstStyle>
            <a:lvl1pPr marL="0" indent="0">
              <a:buNone/>
              <a:defRPr sz="2700" b="1"/>
            </a:lvl1pPr>
            <a:lvl2pPr marL="507995" indent="0">
              <a:buNone/>
              <a:defRPr sz="2200" b="1"/>
            </a:lvl2pPr>
            <a:lvl3pPr marL="1015990" indent="0">
              <a:buNone/>
              <a:defRPr sz="2000" b="1"/>
            </a:lvl3pPr>
            <a:lvl4pPr marL="1523985" indent="0">
              <a:buNone/>
              <a:defRPr sz="1800" b="1"/>
            </a:lvl4pPr>
            <a:lvl5pPr marL="2031980"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8000" y="2416528"/>
            <a:ext cx="4489098"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0" y="1705681"/>
            <a:ext cx="4490861" cy="710847"/>
          </a:xfrm>
        </p:spPr>
        <p:txBody>
          <a:bodyPr anchor="b"/>
          <a:lstStyle>
            <a:lvl1pPr marL="0" indent="0">
              <a:buNone/>
              <a:defRPr sz="2700" b="1"/>
            </a:lvl1pPr>
            <a:lvl2pPr marL="507995" indent="0">
              <a:buNone/>
              <a:defRPr sz="2200" b="1"/>
            </a:lvl2pPr>
            <a:lvl3pPr marL="1015990" indent="0">
              <a:buNone/>
              <a:defRPr sz="2000" b="1"/>
            </a:lvl3pPr>
            <a:lvl4pPr marL="1523985" indent="0">
              <a:buNone/>
              <a:defRPr sz="1800" b="1"/>
            </a:lvl4pPr>
            <a:lvl5pPr marL="2031980" indent="0">
              <a:buNone/>
              <a:defRPr sz="1800" b="1"/>
            </a:lvl5pPr>
            <a:lvl6pPr marL="2539975" indent="0">
              <a:buNone/>
              <a:defRPr sz="1800" b="1"/>
            </a:lvl6pPr>
            <a:lvl7pPr marL="3047970" indent="0">
              <a:buNone/>
              <a:defRPr sz="1800" b="1"/>
            </a:lvl7pPr>
            <a:lvl8pPr marL="3555964" indent="0">
              <a:buNone/>
              <a:defRPr sz="1800" b="1"/>
            </a:lvl8pPr>
            <a:lvl9pPr marL="4063959"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61140" y="2416528"/>
            <a:ext cx="4490861" cy="4390320"/>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0763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6072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1"/>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45" indent="0">
              <a:buNone/>
              <a:defRPr sz="3100"/>
            </a:lvl2pPr>
            <a:lvl3pPr marL="1015890" indent="0">
              <a:buNone/>
              <a:defRPr sz="2700"/>
            </a:lvl3pPr>
            <a:lvl4pPr marL="1523835" indent="0">
              <a:buNone/>
              <a:defRPr sz="2200"/>
            </a:lvl4pPr>
            <a:lvl5pPr marL="2031780" indent="0">
              <a:buNone/>
              <a:defRPr sz="2200"/>
            </a:lvl5pPr>
            <a:lvl6pPr marL="2539725" indent="0">
              <a:buNone/>
              <a:defRPr sz="2200"/>
            </a:lvl6pPr>
            <a:lvl7pPr marL="3047670" indent="0">
              <a:buNone/>
              <a:defRPr sz="2200"/>
            </a:lvl7pPr>
            <a:lvl8pPr marL="3555609" indent="0">
              <a:buNone/>
              <a:defRPr sz="2200"/>
            </a:lvl8pPr>
            <a:lvl9pPr marL="4063555" indent="0">
              <a:buNone/>
              <a:defRPr sz="2200"/>
            </a:lvl9pPr>
          </a:lstStyle>
          <a:p>
            <a:endParaRPr lang="en-US"/>
          </a:p>
        </p:txBody>
      </p:sp>
      <p:sp>
        <p:nvSpPr>
          <p:cNvPr id="4" name="Text Placeholder 3"/>
          <p:cNvSpPr>
            <a:spLocks noGrp="1"/>
          </p:cNvSpPr>
          <p:nvPr>
            <p:ph type="body" sz="half" idx="2"/>
          </p:nvPr>
        </p:nvSpPr>
        <p:spPr>
          <a:xfrm>
            <a:off x="1991431" y="5963710"/>
            <a:ext cx="6096000" cy="894291"/>
          </a:xfrm>
        </p:spPr>
        <p:txBody>
          <a:bodyPr/>
          <a:lstStyle>
            <a:lvl1pPr marL="0" indent="0">
              <a:buNone/>
              <a:defRPr sz="1600"/>
            </a:lvl1pPr>
            <a:lvl2pPr marL="507945" indent="0">
              <a:buNone/>
              <a:defRPr sz="1300"/>
            </a:lvl2pPr>
            <a:lvl3pPr marL="1015890" indent="0">
              <a:buNone/>
              <a:defRPr sz="1100"/>
            </a:lvl3pPr>
            <a:lvl4pPr marL="1523835" indent="0">
              <a:buNone/>
              <a:defRPr sz="1000"/>
            </a:lvl4pPr>
            <a:lvl5pPr marL="2031780" indent="0">
              <a:buNone/>
              <a:defRPr sz="1000"/>
            </a:lvl5pPr>
            <a:lvl6pPr marL="2539725" indent="0">
              <a:buNone/>
              <a:defRPr sz="1000"/>
            </a:lvl6pPr>
            <a:lvl7pPr marL="3047670" indent="0">
              <a:buNone/>
              <a:defRPr sz="1000"/>
            </a:lvl7pPr>
            <a:lvl8pPr marL="3555609" indent="0">
              <a:buNone/>
              <a:defRPr sz="1000"/>
            </a:lvl8pPr>
            <a:lvl9pPr marL="406355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7CE81-25E6-4E7F-A9FC-7AFEEF263D21}"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58527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03389"/>
            <a:ext cx="3342570" cy="1291167"/>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72278" y="303389"/>
            <a:ext cx="5679722" cy="6503459"/>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1" y="1594556"/>
            <a:ext cx="3342570" cy="5212292"/>
          </a:xfrm>
        </p:spPr>
        <p:txBody>
          <a:bodyPr/>
          <a:lstStyle>
            <a:lvl1pPr marL="0" indent="0">
              <a:buNone/>
              <a:defRPr sz="1600"/>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22696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5334000"/>
            <a:ext cx="6096000" cy="629709"/>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91431" y="680861"/>
            <a:ext cx="6096000" cy="4572000"/>
          </a:xfrm>
        </p:spPr>
        <p:txBody>
          <a:bodyPr/>
          <a:lstStyle>
            <a:lvl1pPr marL="0" indent="0">
              <a:buNone/>
              <a:defRPr sz="3600"/>
            </a:lvl1pPr>
            <a:lvl2pPr marL="507995" indent="0">
              <a:buNone/>
              <a:defRPr sz="3100"/>
            </a:lvl2pPr>
            <a:lvl3pPr marL="1015990" indent="0">
              <a:buNone/>
              <a:defRPr sz="2700"/>
            </a:lvl3pPr>
            <a:lvl4pPr marL="1523985" indent="0">
              <a:buNone/>
              <a:defRPr sz="2200"/>
            </a:lvl4pPr>
            <a:lvl5pPr marL="2031980" indent="0">
              <a:buNone/>
              <a:defRPr sz="2200"/>
            </a:lvl5pPr>
            <a:lvl6pPr marL="2539975" indent="0">
              <a:buNone/>
              <a:defRPr sz="2200"/>
            </a:lvl6pPr>
            <a:lvl7pPr marL="3047970" indent="0">
              <a:buNone/>
              <a:defRPr sz="2200"/>
            </a:lvl7pPr>
            <a:lvl8pPr marL="3555964" indent="0">
              <a:buNone/>
              <a:defRPr sz="2200"/>
            </a:lvl8pPr>
            <a:lvl9pPr marL="4063959" indent="0">
              <a:buNone/>
              <a:defRPr sz="2200"/>
            </a:lvl9pPr>
          </a:lstStyle>
          <a:p>
            <a:endParaRPr lang="en-US" dirty="0"/>
          </a:p>
        </p:txBody>
      </p:sp>
      <p:sp>
        <p:nvSpPr>
          <p:cNvPr id="4" name="Text Placeholder 3"/>
          <p:cNvSpPr>
            <a:spLocks noGrp="1"/>
          </p:cNvSpPr>
          <p:nvPr>
            <p:ph type="body" sz="half" idx="2"/>
          </p:nvPr>
        </p:nvSpPr>
        <p:spPr>
          <a:xfrm>
            <a:off x="1991431" y="5963709"/>
            <a:ext cx="6096000" cy="894291"/>
          </a:xfrm>
        </p:spPr>
        <p:txBody>
          <a:bodyPr/>
          <a:lstStyle>
            <a:lvl1pPr marL="0" indent="0">
              <a:buNone/>
              <a:defRPr sz="1600"/>
            </a:lvl1pPr>
            <a:lvl2pPr marL="507995" indent="0">
              <a:buNone/>
              <a:defRPr sz="1300"/>
            </a:lvl2pPr>
            <a:lvl3pPr marL="1015990" indent="0">
              <a:buNone/>
              <a:defRPr sz="1100"/>
            </a:lvl3pPr>
            <a:lvl4pPr marL="1523985" indent="0">
              <a:buNone/>
              <a:defRPr sz="1000"/>
            </a:lvl4pPr>
            <a:lvl5pPr marL="2031980" indent="0">
              <a:buNone/>
              <a:defRPr sz="1000"/>
            </a:lvl5pPr>
            <a:lvl6pPr marL="2539975" indent="0">
              <a:buNone/>
              <a:defRPr sz="1000"/>
            </a:lvl6pPr>
            <a:lvl7pPr marL="3047970" indent="0">
              <a:buNone/>
              <a:defRPr sz="1000"/>
            </a:lvl7pPr>
            <a:lvl8pPr marL="3555964" indent="0">
              <a:buNone/>
              <a:defRPr sz="1000"/>
            </a:lvl8pPr>
            <a:lvl9pPr marL="406395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797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06140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5154"/>
            <a:ext cx="2286000" cy="6501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305154"/>
            <a:ext cx="6688667" cy="6501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AC5D7B-3276-124E-898C-A81CDBEC5011}" type="datetimeFigureOut">
              <a:rPr lang="en-US" smtClean="0">
                <a:solidFill>
                  <a:prstClr val="black">
                    <a:tint val="75000"/>
                  </a:prstClr>
                </a:solidFill>
              </a:rPr>
              <a:pPr/>
              <a:t>9/6/2013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81DBD-7DA4-C443-9A7E-26FD2E73ED7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61292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Rectangle 1"/>
          <p:cNvSpPr>
            <a:spLocks noGrp="1"/>
          </p:cNvSpPr>
          <p:nvPr>
            <p:ph type="title"/>
          </p:nvPr>
        </p:nvSpPr>
        <p:spPr>
          <a:xfrm>
            <a:off x="508000" y="305154"/>
            <a:ext cx="9144000" cy="804921"/>
          </a:xfrm>
        </p:spPr>
        <p:txBody>
          <a:bodyPr rtlCol="0"/>
          <a:lstStyle>
            <a:lvl1pPr>
              <a:defRPr b="1">
                <a:solidFill>
                  <a:srgbClr val="0078C0"/>
                </a:solidFill>
              </a:defRPr>
            </a:lvl1pPr>
          </a:lstStyle>
          <a:p>
            <a:r>
              <a:rPr lang="en-US" dirty="0"/>
              <a:t>Click to edit Master title style</a:t>
            </a:r>
          </a:p>
        </p:txBody>
      </p:sp>
      <p:sp>
        <p:nvSpPr>
          <p:cNvPr id="3" name="Rectangle 2"/>
          <p:cNvSpPr>
            <a:spLocks noGrp="1"/>
          </p:cNvSpPr>
          <p:nvPr>
            <p:ph type="body" idx="1"/>
          </p:nvPr>
        </p:nvSpPr>
        <p:spPr>
          <a:xfrm>
            <a:off x="508000" y="1429927"/>
            <a:ext cx="9144000" cy="5376922"/>
          </a:xfrm>
        </p:spPr>
        <p:txBody>
          <a:bodyPr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E3E026C-9B7C-964A-9AB0-21B2B0C30D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756964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7145"/>
            <a:ext cx="8636000" cy="163336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333"/>
          </a:xfrm>
        </p:spPr>
        <p:txBody>
          <a:bodyPr/>
          <a:lstStyle>
            <a:lvl1pPr marL="0" indent="0" algn="ctr">
              <a:buNone/>
              <a:defRPr>
                <a:solidFill>
                  <a:schemeClr val="tx1">
                    <a:tint val="75000"/>
                  </a:schemeClr>
                </a:solidFill>
              </a:defRPr>
            </a:lvl1pPr>
            <a:lvl2pPr marL="507970" indent="0" algn="ctr">
              <a:buNone/>
              <a:defRPr>
                <a:solidFill>
                  <a:schemeClr val="tx1">
                    <a:tint val="75000"/>
                  </a:schemeClr>
                </a:solidFill>
              </a:defRPr>
            </a:lvl2pPr>
            <a:lvl3pPr marL="1015940" indent="0" algn="ctr">
              <a:buNone/>
              <a:defRPr>
                <a:solidFill>
                  <a:schemeClr val="tx1">
                    <a:tint val="75000"/>
                  </a:schemeClr>
                </a:solidFill>
              </a:defRPr>
            </a:lvl3pPr>
            <a:lvl4pPr marL="1523910" indent="0" algn="ctr">
              <a:buNone/>
              <a:defRPr>
                <a:solidFill>
                  <a:schemeClr val="tx1">
                    <a:tint val="75000"/>
                  </a:schemeClr>
                </a:solidFill>
              </a:defRPr>
            </a:lvl4pPr>
            <a:lvl5pPr marL="2031880" indent="0" algn="ctr">
              <a:buNone/>
              <a:defRPr>
                <a:solidFill>
                  <a:schemeClr val="tx1">
                    <a:tint val="75000"/>
                  </a:schemeClr>
                </a:solidFill>
              </a:defRPr>
            </a:lvl5pPr>
            <a:lvl6pPr marL="2539850" indent="0" algn="ctr">
              <a:buNone/>
              <a:defRPr>
                <a:solidFill>
                  <a:schemeClr val="tx1">
                    <a:tint val="75000"/>
                  </a:schemeClr>
                </a:solidFill>
              </a:defRPr>
            </a:lvl6pPr>
            <a:lvl7pPr marL="3047820" indent="0" algn="ctr">
              <a:buNone/>
              <a:defRPr>
                <a:solidFill>
                  <a:schemeClr val="tx1">
                    <a:tint val="75000"/>
                  </a:schemeClr>
                </a:solidFill>
              </a:defRPr>
            </a:lvl7pPr>
            <a:lvl8pPr marL="3555787" indent="0" algn="ctr">
              <a:buNone/>
              <a:defRPr>
                <a:solidFill>
                  <a:schemeClr val="tx1">
                    <a:tint val="75000"/>
                  </a:schemeClr>
                </a:solidFill>
              </a:defRPr>
            </a:lvl8pPr>
            <a:lvl9pPr marL="40637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141170-29A6-4084-8C11-46E3972862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870517"/>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70000"/>
          </a:xfrm>
        </p:spPr>
        <p:txBody>
          <a:bodyPr>
            <a:normAutofit/>
          </a:bodyPr>
          <a:lstStyle>
            <a:lvl1pPr>
              <a:defRPr sz="4800">
                <a:solidFill>
                  <a:srgbClr val="0070C0"/>
                </a:solidFill>
                <a:latin typeface="Comic Sans MS" pitchFamily="66"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447800"/>
            <a:ext cx="9652000" cy="5028848"/>
          </a:xfrm>
        </p:spPr>
        <p:txBody>
          <a:bodyPr/>
          <a:lstStyle>
            <a:lvl1pPr>
              <a:defRPr>
                <a:latin typeface="Comic Sans MS" pitchFamily="66" charset="0"/>
              </a:defRPr>
            </a:lvl1pPr>
            <a:lvl2pPr>
              <a:defRPr sz="3200">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673334-0F87-4A16-8D73-E5F5E9869D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31647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896562"/>
            <a:ext cx="8636000" cy="1513417"/>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802570" y="3229684"/>
            <a:ext cx="8636000" cy="1666874"/>
          </a:xfrm>
        </p:spPr>
        <p:txBody>
          <a:bodyPr anchor="b"/>
          <a:lstStyle>
            <a:lvl1pPr marL="0" indent="0">
              <a:buNone/>
              <a:defRPr sz="2200">
                <a:solidFill>
                  <a:schemeClr val="tx1">
                    <a:tint val="75000"/>
                  </a:schemeClr>
                </a:solidFill>
              </a:defRPr>
            </a:lvl1pPr>
            <a:lvl2pPr marL="507970" indent="0">
              <a:buNone/>
              <a:defRPr sz="2000">
                <a:solidFill>
                  <a:schemeClr val="tx1">
                    <a:tint val="75000"/>
                  </a:schemeClr>
                </a:solidFill>
              </a:defRPr>
            </a:lvl2pPr>
            <a:lvl3pPr marL="1015940" indent="0">
              <a:buNone/>
              <a:defRPr sz="1800">
                <a:solidFill>
                  <a:schemeClr val="tx1">
                    <a:tint val="75000"/>
                  </a:schemeClr>
                </a:solidFill>
              </a:defRPr>
            </a:lvl3pPr>
            <a:lvl4pPr marL="1523910" indent="0">
              <a:buNone/>
              <a:defRPr sz="1600">
                <a:solidFill>
                  <a:schemeClr val="tx1">
                    <a:tint val="75000"/>
                  </a:schemeClr>
                </a:solidFill>
              </a:defRPr>
            </a:lvl4pPr>
            <a:lvl5pPr marL="2031880" indent="0">
              <a:buNone/>
              <a:defRPr sz="1600">
                <a:solidFill>
                  <a:schemeClr val="tx1">
                    <a:tint val="75000"/>
                  </a:schemeClr>
                </a:solidFill>
              </a:defRPr>
            </a:lvl5pPr>
            <a:lvl6pPr marL="2539850" indent="0">
              <a:buNone/>
              <a:defRPr sz="1600">
                <a:solidFill>
                  <a:schemeClr val="tx1">
                    <a:tint val="75000"/>
                  </a:schemeClr>
                </a:solidFill>
              </a:defRPr>
            </a:lvl6pPr>
            <a:lvl7pPr marL="3047820" indent="0">
              <a:buNone/>
              <a:defRPr sz="1600">
                <a:solidFill>
                  <a:schemeClr val="tx1">
                    <a:tint val="75000"/>
                  </a:schemeClr>
                </a:solidFill>
              </a:defRPr>
            </a:lvl7pPr>
            <a:lvl8pPr marL="3555787" indent="0">
              <a:buNone/>
              <a:defRPr sz="1600">
                <a:solidFill>
                  <a:schemeClr val="tx1">
                    <a:tint val="75000"/>
                  </a:schemeClr>
                </a:solidFill>
              </a:defRPr>
            </a:lvl8pPr>
            <a:lvl9pPr marL="406375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0EE471-0DDC-495A-93E7-0CE89B3624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4544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508000"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9" y="1778000"/>
            <a:ext cx="4487333" cy="5028848"/>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D501EB-F80C-4583-9CE4-8E42C5527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6845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76200"/>
            <a:ext cx="9144000" cy="1270000"/>
          </a:xfrm>
          <a:prstGeom prst="rect">
            <a:avLst/>
          </a:prstGeom>
        </p:spPr>
        <p:txBody>
          <a:bodyPr vert="horz" lIns="101595" tIns="50795" rIns="101595" bIns="507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5" tIns="50795" rIns="101595" bIns="507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2" y="7062614"/>
            <a:ext cx="2370667" cy="405694"/>
          </a:xfrm>
          <a:prstGeom prst="rect">
            <a:avLst/>
          </a:prstGeom>
        </p:spPr>
        <p:txBody>
          <a:bodyPr vert="horz" lIns="101595" tIns="50795" rIns="101595" bIns="50795" rtlCol="0" anchor="ctr"/>
          <a:lstStyle>
            <a:lvl1pPr algn="l">
              <a:defRPr sz="13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71339" y="7062614"/>
            <a:ext cx="3217333" cy="405694"/>
          </a:xfrm>
          <a:prstGeom prst="rect">
            <a:avLst/>
          </a:prstGeom>
        </p:spPr>
        <p:txBody>
          <a:bodyPr vert="horz" lIns="101595" tIns="50795" rIns="101595" bIns="50795"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7062614"/>
            <a:ext cx="2370667" cy="405694"/>
          </a:xfrm>
          <a:prstGeom prst="rect">
            <a:avLst/>
          </a:prstGeom>
        </p:spPr>
        <p:txBody>
          <a:bodyPr vert="horz" lIns="101595" tIns="50795" rIns="101595" bIns="50795" rtlCol="0" anchor="ctr"/>
          <a:lstStyle>
            <a:lvl1pPr algn="r">
              <a:defRPr sz="1300">
                <a:solidFill>
                  <a:schemeClr val="tx1">
                    <a:tint val="75000"/>
                  </a:schemeClr>
                </a:solidFill>
              </a:defRPr>
            </a:lvl1pPr>
          </a:lstStyle>
          <a:p>
            <a:fld id="{7A4ED2FB-A3F8-43BD-A540-BD1CF753BA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952" r:id="rId12"/>
  </p:sldLayoutIdLst>
  <p:timing>
    <p:tnLst>
      <p:par>
        <p:cTn id="1" dur="indefinite" restart="never" nodeType="tmRoot"/>
      </p:par>
    </p:tnLst>
  </p:timing>
  <p:txStyles>
    <p:titleStyle>
      <a:lvl1pPr algn="ctr" defTabSz="1015890" rtl="0" eaLnBrk="1" latinLnBrk="0" hangingPunct="1">
        <a:spcBef>
          <a:spcPct val="0"/>
        </a:spcBef>
        <a:buNone/>
        <a:defRPr sz="4900" kern="1200">
          <a:solidFill>
            <a:schemeClr val="tx1"/>
          </a:solidFill>
          <a:latin typeface="+mj-lt"/>
          <a:ea typeface="+mj-ea"/>
          <a:cs typeface="+mj-cs"/>
        </a:defRPr>
      </a:lvl1pPr>
    </p:titleStyle>
    <p:bodyStyle>
      <a:lvl1pPr marL="380958" indent="-380958" algn="l" defTabSz="101589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5408" indent="-317463" algn="l" defTabSz="1015890"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9862" indent="-253972" algn="l" defTabSz="101589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77804"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85749"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93694"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638"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581"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523"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890" rtl="0" eaLnBrk="1" latinLnBrk="0" hangingPunct="1">
        <a:defRPr sz="2000" kern="1200">
          <a:solidFill>
            <a:schemeClr val="tx1"/>
          </a:solidFill>
          <a:latin typeface="+mn-lt"/>
          <a:ea typeface="+mn-ea"/>
          <a:cs typeface="+mn-cs"/>
        </a:defRPr>
      </a:lvl1pPr>
      <a:lvl2pPr marL="507945" algn="l" defTabSz="1015890" rtl="0" eaLnBrk="1" latinLnBrk="0" hangingPunct="1">
        <a:defRPr sz="2000" kern="1200">
          <a:solidFill>
            <a:schemeClr val="tx1"/>
          </a:solidFill>
          <a:latin typeface="+mn-lt"/>
          <a:ea typeface="+mn-ea"/>
          <a:cs typeface="+mn-cs"/>
        </a:defRPr>
      </a:lvl2pPr>
      <a:lvl3pPr marL="1015890" algn="l" defTabSz="1015890" rtl="0" eaLnBrk="1" latinLnBrk="0" hangingPunct="1">
        <a:defRPr sz="2000" kern="1200">
          <a:solidFill>
            <a:schemeClr val="tx1"/>
          </a:solidFill>
          <a:latin typeface="+mn-lt"/>
          <a:ea typeface="+mn-ea"/>
          <a:cs typeface="+mn-cs"/>
        </a:defRPr>
      </a:lvl3pPr>
      <a:lvl4pPr marL="1523835" algn="l" defTabSz="1015890" rtl="0" eaLnBrk="1" latinLnBrk="0" hangingPunct="1">
        <a:defRPr sz="2000" kern="1200">
          <a:solidFill>
            <a:schemeClr val="tx1"/>
          </a:solidFill>
          <a:latin typeface="+mn-lt"/>
          <a:ea typeface="+mn-ea"/>
          <a:cs typeface="+mn-cs"/>
        </a:defRPr>
      </a:lvl4pPr>
      <a:lvl5pPr marL="2031780" algn="l" defTabSz="1015890" rtl="0" eaLnBrk="1" latinLnBrk="0" hangingPunct="1">
        <a:defRPr sz="2000" kern="1200">
          <a:solidFill>
            <a:schemeClr val="tx1"/>
          </a:solidFill>
          <a:latin typeface="+mn-lt"/>
          <a:ea typeface="+mn-ea"/>
          <a:cs typeface="+mn-cs"/>
        </a:defRPr>
      </a:lvl5pPr>
      <a:lvl6pPr marL="2539725" algn="l" defTabSz="1015890" rtl="0" eaLnBrk="1" latinLnBrk="0" hangingPunct="1">
        <a:defRPr sz="2000" kern="1200">
          <a:solidFill>
            <a:schemeClr val="tx1"/>
          </a:solidFill>
          <a:latin typeface="+mn-lt"/>
          <a:ea typeface="+mn-ea"/>
          <a:cs typeface="+mn-cs"/>
        </a:defRPr>
      </a:lvl6pPr>
      <a:lvl7pPr marL="3047670" algn="l" defTabSz="1015890" rtl="0" eaLnBrk="1" latinLnBrk="0" hangingPunct="1">
        <a:defRPr sz="2000" kern="1200">
          <a:solidFill>
            <a:schemeClr val="tx1"/>
          </a:solidFill>
          <a:latin typeface="+mn-lt"/>
          <a:ea typeface="+mn-ea"/>
          <a:cs typeface="+mn-cs"/>
        </a:defRPr>
      </a:lvl7pPr>
      <a:lvl8pPr marL="3555609" algn="l" defTabSz="1015890" rtl="0" eaLnBrk="1" latinLnBrk="0" hangingPunct="1">
        <a:defRPr sz="2000" kern="1200">
          <a:solidFill>
            <a:schemeClr val="tx1"/>
          </a:solidFill>
          <a:latin typeface="+mn-lt"/>
          <a:ea typeface="+mn-ea"/>
          <a:cs typeface="+mn-cs"/>
        </a:defRPr>
      </a:lvl8pPr>
      <a:lvl9pPr marL="4063555" algn="l" defTabSz="1015890"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76200"/>
            <a:ext cx="9144000" cy="1270000"/>
          </a:xfrm>
          <a:prstGeom prst="rect">
            <a:avLst/>
          </a:prstGeom>
        </p:spPr>
        <p:txBody>
          <a:bodyPr vert="horz" lIns="101595" tIns="50795" rIns="101595" bIns="507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5" tIns="50795" rIns="101595" bIns="507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2" y="7062614"/>
            <a:ext cx="2370667" cy="405694"/>
          </a:xfrm>
          <a:prstGeom prst="rect">
            <a:avLst/>
          </a:prstGeom>
        </p:spPr>
        <p:txBody>
          <a:bodyPr vert="horz" lIns="101595" tIns="50795" rIns="101595" bIns="50795" rtlCol="0" anchor="ctr"/>
          <a:lstStyle>
            <a:lvl1pPr algn="l">
              <a:defRPr sz="13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471339" y="7062614"/>
            <a:ext cx="3217333" cy="405694"/>
          </a:xfrm>
          <a:prstGeom prst="rect">
            <a:avLst/>
          </a:prstGeom>
        </p:spPr>
        <p:txBody>
          <a:bodyPr vert="horz" lIns="101595" tIns="50795" rIns="101595" bIns="50795"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7062614"/>
            <a:ext cx="2370667" cy="405694"/>
          </a:xfrm>
          <a:prstGeom prst="rect">
            <a:avLst/>
          </a:prstGeom>
        </p:spPr>
        <p:txBody>
          <a:bodyPr vert="horz" lIns="101595" tIns="50795" rIns="101595" bIns="50795" rtlCol="0" anchor="ctr"/>
          <a:lstStyle>
            <a:lvl1pPr algn="r">
              <a:defRPr sz="1300">
                <a:solidFill>
                  <a:schemeClr val="tx1">
                    <a:tint val="75000"/>
                  </a:schemeClr>
                </a:solidFill>
              </a:defRPr>
            </a:lvl1pPr>
          </a:lstStyle>
          <a:p>
            <a:fld id="{7A4ED2FB-A3F8-43BD-A540-BD1CF753B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80375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timing>
    <p:tnLst>
      <p:par>
        <p:cTn id="1" dur="indefinite" restart="never" nodeType="tmRoot"/>
      </p:par>
    </p:tnLst>
  </p:timing>
  <p:txStyles>
    <p:titleStyle>
      <a:lvl1pPr algn="ctr" defTabSz="1015890" rtl="0" eaLnBrk="1" latinLnBrk="0" hangingPunct="1">
        <a:spcBef>
          <a:spcPct val="0"/>
        </a:spcBef>
        <a:buNone/>
        <a:defRPr sz="4900" kern="1200">
          <a:solidFill>
            <a:schemeClr val="tx1"/>
          </a:solidFill>
          <a:latin typeface="+mj-lt"/>
          <a:ea typeface="+mj-ea"/>
          <a:cs typeface="+mj-cs"/>
        </a:defRPr>
      </a:lvl1pPr>
    </p:titleStyle>
    <p:bodyStyle>
      <a:lvl1pPr marL="380958" indent="-380958" algn="l" defTabSz="101589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5408" indent="-317463" algn="l" defTabSz="1015890"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9862" indent="-253972" algn="l" defTabSz="101589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77804"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85749"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93694"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638"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581"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523"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890" rtl="0" eaLnBrk="1" latinLnBrk="0" hangingPunct="1">
        <a:defRPr sz="2000" kern="1200">
          <a:solidFill>
            <a:schemeClr val="tx1"/>
          </a:solidFill>
          <a:latin typeface="+mn-lt"/>
          <a:ea typeface="+mn-ea"/>
          <a:cs typeface="+mn-cs"/>
        </a:defRPr>
      </a:lvl1pPr>
      <a:lvl2pPr marL="507945" algn="l" defTabSz="1015890" rtl="0" eaLnBrk="1" latinLnBrk="0" hangingPunct="1">
        <a:defRPr sz="2000" kern="1200">
          <a:solidFill>
            <a:schemeClr val="tx1"/>
          </a:solidFill>
          <a:latin typeface="+mn-lt"/>
          <a:ea typeface="+mn-ea"/>
          <a:cs typeface="+mn-cs"/>
        </a:defRPr>
      </a:lvl2pPr>
      <a:lvl3pPr marL="1015890" algn="l" defTabSz="1015890" rtl="0" eaLnBrk="1" latinLnBrk="0" hangingPunct="1">
        <a:defRPr sz="2000" kern="1200">
          <a:solidFill>
            <a:schemeClr val="tx1"/>
          </a:solidFill>
          <a:latin typeface="+mn-lt"/>
          <a:ea typeface="+mn-ea"/>
          <a:cs typeface="+mn-cs"/>
        </a:defRPr>
      </a:lvl3pPr>
      <a:lvl4pPr marL="1523835" algn="l" defTabSz="1015890" rtl="0" eaLnBrk="1" latinLnBrk="0" hangingPunct="1">
        <a:defRPr sz="2000" kern="1200">
          <a:solidFill>
            <a:schemeClr val="tx1"/>
          </a:solidFill>
          <a:latin typeface="+mn-lt"/>
          <a:ea typeface="+mn-ea"/>
          <a:cs typeface="+mn-cs"/>
        </a:defRPr>
      </a:lvl4pPr>
      <a:lvl5pPr marL="2031780" algn="l" defTabSz="1015890" rtl="0" eaLnBrk="1" latinLnBrk="0" hangingPunct="1">
        <a:defRPr sz="2000" kern="1200">
          <a:solidFill>
            <a:schemeClr val="tx1"/>
          </a:solidFill>
          <a:latin typeface="+mn-lt"/>
          <a:ea typeface="+mn-ea"/>
          <a:cs typeface="+mn-cs"/>
        </a:defRPr>
      </a:lvl5pPr>
      <a:lvl6pPr marL="2539725" algn="l" defTabSz="1015890" rtl="0" eaLnBrk="1" latinLnBrk="0" hangingPunct="1">
        <a:defRPr sz="2000" kern="1200">
          <a:solidFill>
            <a:schemeClr val="tx1"/>
          </a:solidFill>
          <a:latin typeface="+mn-lt"/>
          <a:ea typeface="+mn-ea"/>
          <a:cs typeface="+mn-cs"/>
        </a:defRPr>
      </a:lvl6pPr>
      <a:lvl7pPr marL="3047670" algn="l" defTabSz="1015890" rtl="0" eaLnBrk="1" latinLnBrk="0" hangingPunct="1">
        <a:defRPr sz="2000" kern="1200">
          <a:solidFill>
            <a:schemeClr val="tx1"/>
          </a:solidFill>
          <a:latin typeface="+mn-lt"/>
          <a:ea typeface="+mn-ea"/>
          <a:cs typeface="+mn-cs"/>
        </a:defRPr>
      </a:lvl7pPr>
      <a:lvl8pPr marL="3555609" algn="l" defTabSz="1015890" rtl="0" eaLnBrk="1" latinLnBrk="0" hangingPunct="1">
        <a:defRPr sz="2000" kern="1200">
          <a:solidFill>
            <a:schemeClr val="tx1"/>
          </a:solidFill>
          <a:latin typeface="+mn-lt"/>
          <a:ea typeface="+mn-ea"/>
          <a:cs typeface="+mn-cs"/>
        </a:defRPr>
      </a:lvl8pPr>
      <a:lvl9pPr marL="4063555" algn="l" defTabSz="1015890"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76200"/>
            <a:ext cx="9144000" cy="1270000"/>
          </a:xfrm>
          <a:prstGeom prst="rect">
            <a:avLst/>
          </a:prstGeom>
        </p:spPr>
        <p:txBody>
          <a:bodyPr vert="horz" lIns="101595" tIns="50795" rIns="101595" bIns="507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5" tIns="50795" rIns="101595" bIns="507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2" y="7062614"/>
            <a:ext cx="2370667" cy="405694"/>
          </a:xfrm>
          <a:prstGeom prst="rect">
            <a:avLst/>
          </a:prstGeom>
        </p:spPr>
        <p:txBody>
          <a:bodyPr vert="horz" lIns="101595" tIns="50795" rIns="101595" bIns="50795" rtlCol="0" anchor="ctr"/>
          <a:lstStyle>
            <a:lvl1pPr algn="l">
              <a:defRPr sz="13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471339" y="7062614"/>
            <a:ext cx="3217333" cy="405694"/>
          </a:xfrm>
          <a:prstGeom prst="rect">
            <a:avLst/>
          </a:prstGeom>
        </p:spPr>
        <p:txBody>
          <a:bodyPr vert="horz" lIns="101595" tIns="50795" rIns="101595" bIns="50795"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7062614"/>
            <a:ext cx="2370667" cy="405694"/>
          </a:xfrm>
          <a:prstGeom prst="rect">
            <a:avLst/>
          </a:prstGeom>
        </p:spPr>
        <p:txBody>
          <a:bodyPr vert="horz" lIns="101595" tIns="50795" rIns="101595" bIns="50795" rtlCol="0" anchor="ctr"/>
          <a:lstStyle>
            <a:lvl1pPr algn="r">
              <a:defRPr sz="1300">
                <a:solidFill>
                  <a:schemeClr val="tx1">
                    <a:tint val="75000"/>
                  </a:schemeClr>
                </a:solidFill>
              </a:defRPr>
            </a:lvl1pPr>
          </a:lstStyle>
          <a:p>
            <a:fld id="{7A4ED2FB-A3F8-43BD-A540-BD1CF753B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4488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5" r:id="rId12"/>
  </p:sldLayoutIdLst>
  <p:timing>
    <p:tnLst>
      <p:par>
        <p:cTn id="1" dur="indefinite" restart="never" nodeType="tmRoot"/>
      </p:par>
    </p:tnLst>
  </p:timing>
  <p:txStyles>
    <p:titleStyle>
      <a:lvl1pPr algn="ctr" defTabSz="1015870" rtl="0" eaLnBrk="1" latinLnBrk="0" hangingPunct="1">
        <a:spcBef>
          <a:spcPct val="0"/>
        </a:spcBef>
        <a:buNone/>
        <a:defRPr sz="4900" kern="1200">
          <a:solidFill>
            <a:schemeClr val="tx1"/>
          </a:solidFill>
          <a:latin typeface="+mj-lt"/>
          <a:ea typeface="+mj-ea"/>
          <a:cs typeface="+mj-cs"/>
        </a:defRPr>
      </a:lvl1pPr>
    </p:titleStyle>
    <p:bodyStyle>
      <a:lvl1pPr marL="380951" indent="-380951" algn="l" defTabSz="101587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5392" indent="-317457" algn="l" defTabSz="1015870"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9837" indent="-253967" algn="l" defTabSz="101587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77769" indent="-253967" algn="l" defTabSz="101587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85703" indent="-253967" algn="l" defTabSz="101587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93639" indent="-253967" algn="l" defTabSz="101587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573" indent="-253967" algn="l" defTabSz="101587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505" indent="-253967" algn="l" defTabSz="101587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437" indent="-253967" algn="l" defTabSz="101587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870" rtl="0" eaLnBrk="1" latinLnBrk="0" hangingPunct="1">
        <a:defRPr sz="2000" kern="1200">
          <a:solidFill>
            <a:schemeClr val="tx1"/>
          </a:solidFill>
          <a:latin typeface="+mn-lt"/>
          <a:ea typeface="+mn-ea"/>
          <a:cs typeface="+mn-cs"/>
        </a:defRPr>
      </a:lvl1pPr>
      <a:lvl2pPr marL="507935" algn="l" defTabSz="1015870" rtl="0" eaLnBrk="1" latinLnBrk="0" hangingPunct="1">
        <a:defRPr sz="2000" kern="1200">
          <a:solidFill>
            <a:schemeClr val="tx1"/>
          </a:solidFill>
          <a:latin typeface="+mn-lt"/>
          <a:ea typeface="+mn-ea"/>
          <a:cs typeface="+mn-cs"/>
        </a:defRPr>
      </a:lvl2pPr>
      <a:lvl3pPr marL="1015870" algn="l" defTabSz="1015870" rtl="0" eaLnBrk="1" latinLnBrk="0" hangingPunct="1">
        <a:defRPr sz="2000" kern="1200">
          <a:solidFill>
            <a:schemeClr val="tx1"/>
          </a:solidFill>
          <a:latin typeface="+mn-lt"/>
          <a:ea typeface="+mn-ea"/>
          <a:cs typeface="+mn-cs"/>
        </a:defRPr>
      </a:lvl3pPr>
      <a:lvl4pPr marL="1523805" algn="l" defTabSz="1015870" rtl="0" eaLnBrk="1" latinLnBrk="0" hangingPunct="1">
        <a:defRPr sz="2000" kern="1200">
          <a:solidFill>
            <a:schemeClr val="tx1"/>
          </a:solidFill>
          <a:latin typeface="+mn-lt"/>
          <a:ea typeface="+mn-ea"/>
          <a:cs typeface="+mn-cs"/>
        </a:defRPr>
      </a:lvl4pPr>
      <a:lvl5pPr marL="2031740" algn="l" defTabSz="1015870" rtl="0" eaLnBrk="1" latinLnBrk="0" hangingPunct="1">
        <a:defRPr sz="2000" kern="1200">
          <a:solidFill>
            <a:schemeClr val="tx1"/>
          </a:solidFill>
          <a:latin typeface="+mn-lt"/>
          <a:ea typeface="+mn-ea"/>
          <a:cs typeface="+mn-cs"/>
        </a:defRPr>
      </a:lvl5pPr>
      <a:lvl6pPr marL="2539675" algn="l" defTabSz="1015870" rtl="0" eaLnBrk="1" latinLnBrk="0" hangingPunct="1">
        <a:defRPr sz="2000" kern="1200">
          <a:solidFill>
            <a:schemeClr val="tx1"/>
          </a:solidFill>
          <a:latin typeface="+mn-lt"/>
          <a:ea typeface="+mn-ea"/>
          <a:cs typeface="+mn-cs"/>
        </a:defRPr>
      </a:lvl6pPr>
      <a:lvl7pPr marL="3047610" algn="l" defTabSz="1015870" rtl="0" eaLnBrk="1" latinLnBrk="0" hangingPunct="1">
        <a:defRPr sz="2000" kern="1200">
          <a:solidFill>
            <a:schemeClr val="tx1"/>
          </a:solidFill>
          <a:latin typeface="+mn-lt"/>
          <a:ea typeface="+mn-ea"/>
          <a:cs typeface="+mn-cs"/>
        </a:defRPr>
      </a:lvl7pPr>
      <a:lvl8pPr marL="3555538" algn="l" defTabSz="1015870" rtl="0" eaLnBrk="1" latinLnBrk="0" hangingPunct="1">
        <a:defRPr sz="2000" kern="1200">
          <a:solidFill>
            <a:schemeClr val="tx1"/>
          </a:solidFill>
          <a:latin typeface="+mn-lt"/>
          <a:ea typeface="+mn-ea"/>
          <a:cs typeface="+mn-cs"/>
        </a:defRPr>
      </a:lvl8pPr>
      <a:lvl9pPr marL="4063475" algn="l" defTabSz="1015870"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76200"/>
            <a:ext cx="9144000" cy="1270000"/>
          </a:xfrm>
          <a:prstGeom prst="rect">
            <a:avLst/>
          </a:prstGeom>
        </p:spPr>
        <p:txBody>
          <a:bodyPr vert="horz" lIns="101595" tIns="50795" rIns="101595" bIns="507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5" tIns="50795" rIns="101595" bIns="507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2" y="7062614"/>
            <a:ext cx="2370667" cy="405694"/>
          </a:xfrm>
          <a:prstGeom prst="rect">
            <a:avLst/>
          </a:prstGeom>
        </p:spPr>
        <p:txBody>
          <a:bodyPr vert="horz" lIns="101595" tIns="50795" rIns="101595" bIns="50795" rtlCol="0" anchor="ctr"/>
          <a:lstStyle>
            <a:lvl1pPr algn="l">
              <a:defRPr sz="13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471339" y="7062614"/>
            <a:ext cx="3217333" cy="405694"/>
          </a:xfrm>
          <a:prstGeom prst="rect">
            <a:avLst/>
          </a:prstGeom>
        </p:spPr>
        <p:txBody>
          <a:bodyPr vert="horz" lIns="101595" tIns="50795" rIns="101595" bIns="50795"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7062614"/>
            <a:ext cx="2370667" cy="405694"/>
          </a:xfrm>
          <a:prstGeom prst="rect">
            <a:avLst/>
          </a:prstGeom>
        </p:spPr>
        <p:txBody>
          <a:bodyPr vert="horz" lIns="101595" tIns="50795" rIns="101595" bIns="50795" rtlCol="0" anchor="ctr"/>
          <a:lstStyle>
            <a:lvl1pPr algn="r">
              <a:defRPr sz="1300">
                <a:solidFill>
                  <a:schemeClr val="tx1">
                    <a:tint val="75000"/>
                  </a:schemeClr>
                </a:solidFill>
              </a:defRPr>
            </a:lvl1pPr>
          </a:lstStyle>
          <a:p>
            <a:fld id="{7A4ED2FB-A3F8-43BD-A540-BD1CF753B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247554"/>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iming>
    <p:tnLst>
      <p:par>
        <p:cTn id="1" dur="indefinite" restart="never" nodeType="tmRoot"/>
      </p:par>
    </p:tnLst>
  </p:timing>
  <p:txStyles>
    <p:titleStyle>
      <a:lvl1pPr algn="ctr" defTabSz="1015880" rtl="0" eaLnBrk="1" latinLnBrk="0" hangingPunct="1">
        <a:spcBef>
          <a:spcPct val="0"/>
        </a:spcBef>
        <a:buNone/>
        <a:defRPr sz="4900" kern="1200">
          <a:solidFill>
            <a:schemeClr val="tx1"/>
          </a:solidFill>
          <a:latin typeface="+mj-lt"/>
          <a:ea typeface="+mj-ea"/>
          <a:cs typeface="+mj-cs"/>
        </a:defRPr>
      </a:lvl1pPr>
    </p:titleStyle>
    <p:bodyStyle>
      <a:lvl1pPr marL="380954" indent="-380954" algn="l" defTabSz="101588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5400" indent="-317460" algn="l" defTabSz="1015880"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9850" indent="-253970" algn="l" defTabSz="101588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77787"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85726"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93667"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605"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543"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480"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880" rtl="0" eaLnBrk="1" latinLnBrk="0" hangingPunct="1">
        <a:defRPr sz="2000" kern="1200">
          <a:solidFill>
            <a:schemeClr val="tx1"/>
          </a:solidFill>
          <a:latin typeface="+mn-lt"/>
          <a:ea typeface="+mn-ea"/>
          <a:cs typeface="+mn-cs"/>
        </a:defRPr>
      </a:lvl1pPr>
      <a:lvl2pPr marL="507940" algn="l" defTabSz="1015880" rtl="0" eaLnBrk="1" latinLnBrk="0" hangingPunct="1">
        <a:defRPr sz="2000" kern="1200">
          <a:solidFill>
            <a:schemeClr val="tx1"/>
          </a:solidFill>
          <a:latin typeface="+mn-lt"/>
          <a:ea typeface="+mn-ea"/>
          <a:cs typeface="+mn-cs"/>
        </a:defRPr>
      </a:lvl2pPr>
      <a:lvl3pPr marL="1015880" algn="l" defTabSz="1015880" rtl="0" eaLnBrk="1" latinLnBrk="0" hangingPunct="1">
        <a:defRPr sz="2000" kern="1200">
          <a:solidFill>
            <a:schemeClr val="tx1"/>
          </a:solidFill>
          <a:latin typeface="+mn-lt"/>
          <a:ea typeface="+mn-ea"/>
          <a:cs typeface="+mn-cs"/>
        </a:defRPr>
      </a:lvl3pPr>
      <a:lvl4pPr marL="1523820" algn="l" defTabSz="1015880" rtl="0" eaLnBrk="1" latinLnBrk="0" hangingPunct="1">
        <a:defRPr sz="2000" kern="1200">
          <a:solidFill>
            <a:schemeClr val="tx1"/>
          </a:solidFill>
          <a:latin typeface="+mn-lt"/>
          <a:ea typeface="+mn-ea"/>
          <a:cs typeface="+mn-cs"/>
        </a:defRPr>
      </a:lvl4pPr>
      <a:lvl5pPr marL="2031760" algn="l" defTabSz="1015880" rtl="0" eaLnBrk="1" latinLnBrk="0" hangingPunct="1">
        <a:defRPr sz="2000" kern="1200">
          <a:solidFill>
            <a:schemeClr val="tx1"/>
          </a:solidFill>
          <a:latin typeface="+mn-lt"/>
          <a:ea typeface="+mn-ea"/>
          <a:cs typeface="+mn-cs"/>
        </a:defRPr>
      </a:lvl5pPr>
      <a:lvl6pPr marL="2539700" algn="l" defTabSz="1015880" rtl="0" eaLnBrk="1" latinLnBrk="0" hangingPunct="1">
        <a:defRPr sz="2000" kern="1200">
          <a:solidFill>
            <a:schemeClr val="tx1"/>
          </a:solidFill>
          <a:latin typeface="+mn-lt"/>
          <a:ea typeface="+mn-ea"/>
          <a:cs typeface="+mn-cs"/>
        </a:defRPr>
      </a:lvl6pPr>
      <a:lvl7pPr marL="3047640" algn="l" defTabSz="1015880" rtl="0" eaLnBrk="1" latinLnBrk="0" hangingPunct="1">
        <a:defRPr sz="2000" kern="1200">
          <a:solidFill>
            <a:schemeClr val="tx1"/>
          </a:solidFill>
          <a:latin typeface="+mn-lt"/>
          <a:ea typeface="+mn-ea"/>
          <a:cs typeface="+mn-cs"/>
        </a:defRPr>
      </a:lvl7pPr>
      <a:lvl8pPr marL="3555573" algn="l" defTabSz="1015880" rtl="0" eaLnBrk="1" latinLnBrk="0" hangingPunct="1">
        <a:defRPr sz="2000" kern="1200">
          <a:solidFill>
            <a:schemeClr val="tx1"/>
          </a:solidFill>
          <a:latin typeface="+mn-lt"/>
          <a:ea typeface="+mn-ea"/>
          <a:cs typeface="+mn-cs"/>
        </a:defRPr>
      </a:lvl8pPr>
      <a:lvl9pPr marL="4063515" algn="l" defTabSz="1015880"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76200"/>
            <a:ext cx="9144000" cy="1270000"/>
          </a:xfrm>
          <a:prstGeom prst="rect">
            <a:avLst/>
          </a:prstGeom>
        </p:spPr>
        <p:txBody>
          <a:bodyPr vert="horz" lIns="101595" tIns="50795" rIns="101595" bIns="507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5" tIns="50795" rIns="101595" bIns="507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2" y="7062614"/>
            <a:ext cx="2370667" cy="405694"/>
          </a:xfrm>
          <a:prstGeom prst="rect">
            <a:avLst/>
          </a:prstGeom>
        </p:spPr>
        <p:txBody>
          <a:bodyPr vert="horz" lIns="101595" tIns="50795" rIns="101595" bIns="50795" rtlCol="0" anchor="ctr"/>
          <a:lstStyle>
            <a:lvl1pPr algn="l">
              <a:defRPr sz="13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471339" y="7062614"/>
            <a:ext cx="3217333" cy="405694"/>
          </a:xfrm>
          <a:prstGeom prst="rect">
            <a:avLst/>
          </a:prstGeom>
        </p:spPr>
        <p:txBody>
          <a:bodyPr vert="horz" lIns="101595" tIns="50795" rIns="101595" bIns="50795"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7062614"/>
            <a:ext cx="2370667" cy="405694"/>
          </a:xfrm>
          <a:prstGeom prst="rect">
            <a:avLst/>
          </a:prstGeom>
        </p:spPr>
        <p:txBody>
          <a:bodyPr vert="horz" lIns="101595" tIns="50795" rIns="101595" bIns="50795" rtlCol="0" anchor="ctr"/>
          <a:lstStyle>
            <a:lvl1pPr algn="r">
              <a:defRPr sz="1300">
                <a:solidFill>
                  <a:schemeClr val="tx1">
                    <a:tint val="75000"/>
                  </a:schemeClr>
                </a:solidFill>
              </a:defRPr>
            </a:lvl1pPr>
          </a:lstStyle>
          <a:p>
            <a:fld id="{7A4ED2FB-A3F8-43BD-A540-BD1CF753B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554238"/>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iming>
    <p:tnLst>
      <p:par>
        <p:cTn id="1" dur="indefinite" restart="never" nodeType="tmRoot"/>
      </p:par>
    </p:tnLst>
  </p:timing>
  <p:txStyles>
    <p:titleStyle>
      <a:lvl1pPr algn="ctr" defTabSz="1015880" rtl="0" eaLnBrk="1" latinLnBrk="0" hangingPunct="1">
        <a:spcBef>
          <a:spcPct val="0"/>
        </a:spcBef>
        <a:buNone/>
        <a:defRPr sz="4900" kern="1200">
          <a:solidFill>
            <a:schemeClr val="tx1"/>
          </a:solidFill>
          <a:latin typeface="+mj-lt"/>
          <a:ea typeface="+mj-ea"/>
          <a:cs typeface="+mj-cs"/>
        </a:defRPr>
      </a:lvl1pPr>
    </p:titleStyle>
    <p:bodyStyle>
      <a:lvl1pPr marL="380954" indent="-380954" algn="l" defTabSz="101588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5400" indent="-317460" algn="l" defTabSz="1015880"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9850" indent="-253970" algn="l" defTabSz="101588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77787"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85726"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93667"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605"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543"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480" indent="-253970" algn="l" defTabSz="101588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880" rtl="0" eaLnBrk="1" latinLnBrk="0" hangingPunct="1">
        <a:defRPr sz="2000" kern="1200">
          <a:solidFill>
            <a:schemeClr val="tx1"/>
          </a:solidFill>
          <a:latin typeface="+mn-lt"/>
          <a:ea typeface="+mn-ea"/>
          <a:cs typeface="+mn-cs"/>
        </a:defRPr>
      </a:lvl1pPr>
      <a:lvl2pPr marL="507940" algn="l" defTabSz="1015880" rtl="0" eaLnBrk="1" latinLnBrk="0" hangingPunct="1">
        <a:defRPr sz="2000" kern="1200">
          <a:solidFill>
            <a:schemeClr val="tx1"/>
          </a:solidFill>
          <a:latin typeface="+mn-lt"/>
          <a:ea typeface="+mn-ea"/>
          <a:cs typeface="+mn-cs"/>
        </a:defRPr>
      </a:lvl2pPr>
      <a:lvl3pPr marL="1015880" algn="l" defTabSz="1015880" rtl="0" eaLnBrk="1" latinLnBrk="0" hangingPunct="1">
        <a:defRPr sz="2000" kern="1200">
          <a:solidFill>
            <a:schemeClr val="tx1"/>
          </a:solidFill>
          <a:latin typeface="+mn-lt"/>
          <a:ea typeface="+mn-ea"/>
          <a:cs typeface="+mn-cs"/>
        </a:defRPr>
      </a:lvl3pPr>
      <a:lvl4pPr marL="1523820" algn="l" defTabSz="1015880" rtl="0" eaLnBrk="1" latinLnBrk="0" hangingPunct="1">
        <a:defRPr sz="2000" kern="1200">
          <a:solidFill>
            <a:schemeClr val="tx1"/>
          </a:solidFill>
          <a:latin typeface="+mn-lt"/>
          <a:ea typeface="+mn-ea"/>
          <a:cs typeface="+mn-cs"/>
        </a:defRPr>
      </a:lvl4pPr>
      <a:lvl5pPr marL="2031760" algn="l" defTabSz="1015880" rtl="0" eaLnBrk="1" latinLnBrk="0" hangingPunct="1">
        <a:defRPr sz="2000" kern="1200">
          <a:solidFill>
            <a:schemeClr val="tx1"/>
          </a:solidFill>
          <a:latin typeface="+mn-lt"/>
          <a:ea typeface="+mn-ea"/>
          <a:cs typeface="+mn-cs"/>
        </a:defRPr>
      </a:lvl5pPr>
      <a:lvl6pPr marL="2539700" algn="l" defTabSz="1015880" rtl="0" eaLnBrk="1" latinLnBrk="0" hangingPunct="1">
        <a:defRPr sz="2000" kern="1200">
          <a:solidFill>
            <a:schemeClr val="tx1"/>
          </a:solidFill>
          <a:latin typeface="+mn-lt"/>
          <a:ea typeface="+mn-ea"/>
          <a:cs typeface="+mn-cs"/>
        </a:defRPr>
      </a:lvl6pPr>
      <a:lvl7pPr marL="3047640" algn="l" defTabSz="1015880" rtl="0" eaLnBrk="1" latinLnBrk="0" hangingPunct="1">
        <a:defRPr sz="2000" kern="1200">
          <a:solidFill>
            <a:schemeClr val="tx1"/>
          </a:solidFill>
          <a:latin typeface="+mn-lt"/>
          <a:ea typeface="+mn-ea"/>
          <a:cs typeface="+mn-cs"/>
        </a:defRPr>
      </a:lvl7pPr>
      <a:lvl8pPr marL="3555573" algn="l" defTabSz="1015880" rtl="0" eaLnBrk="1" latinLnBrk="0" hangingPunct="1">
        <a:defRPr sz="2000" kern="1200">
          <a:solidFill>
            <a:schemeClr val="tx1"/>
          </a:solidFill>
          <a:latin typeface="+mn-lt"/>
          <a:ea typeface="+mn-ea"/>
          <a:cs typeface="+mn-cs"/>
        </a:defRPr>
      </a:lvl8pPr>
      <a:lvl9pPr marL="4063515" algn="l" defTabSz="1015880"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05153"/>
            <a:ext cx="9144000" cy="1270000"/>
          </a:xfrm>
          <a:prstGeom prst="rect">
            <a:avLst/>
          </a:prstGeom>
        </p:spPr>
        <p:txBody>
          <a:bodyPr vert="horz" lIns="101599" tIns="50799" rIns="101599" bIns="5079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9" tIns="50799" rIns="101599" bIns="507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0" y="7062612"/>
            <a:ext cx="2370667" cy="405694"/>
          </a:xfrm>
          <a:prstGeom prst="rect">
            <a:avLst/>
          </a:prstGeom>
        </p:spPr>
        <p:txBody>
          <a:bodyPr vert="horz" lIns="101599" tIns="50799" rIns="101599" bIns="50799" rtlCol="0" anchor="ctr"/>
          <a:lstStyle>
            <a:lvl1pPr algn="l">
              <a:defRPr sz="1300">
                <a:solidFill>
                  <a:schemeClr val="tx1">
                    <a:tint val="75000"/>
                  </a:schemeClr>
                </a:solidFill>
              </a:defRPr>
            </a:lvl1pPr>
          </a:lstStyle>
          <a:p>
            <a:pPr defTabSz="507995" fontAlgn="auto">
              <a:spcBef>
                <a:spcPts val="0"/>
              </a:spcBef>
              <a:spcAft>
                <a:spcPts val="0"/>
              </a:spcAft>
            </a:pPr>
            <a:fld id="{EEA33652-38C1-DA43-9C94-6894AD797A82}" type="datetime1">
              <a:rPr lang="en-US" smtClean="0">
                <a:solidFill>
                  <a:prstClr val="black">
                    <a:tint val="75000"/>
                  </a:prstClr>
                </a:solidFill>
                <a:latin typeface="Calibri"/>
              </a:rPr>
              <a:pPr defTabSz="507995" fontAlgn="auto">
                <a:spcBef>
                  <a:spcPts val="0"/>
                </a:spcBef>
                <a:spcAft>
                  <a:spcPts val="0"/>
                </a:spcAft>
              </a:pPr>
              <a:t>9/6/2013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471334" y="7062612"/>
            <a:ext cx="3217333" cy="405694"/>
          </a:xfrm>
          <a:prstGeom prst="rect">
            <a:avLst/>
          </a:prstGeom>
        </p:spPr>
        <p:txBody>
          <a:bodyPr vert="horz" lIns="101599" tIns="50799" rIns="101599" bIns="50799" rtlCol="0" anchor="ctr"/>
          <a:lstStyle>
            <a:lvl1pPr algn="ctr">
              <a:defRPr sz="1300">
                <a:solidFill>
                  <a:schemeClr val="tx1">
                    <a:tint val="75000"/>
                  </a:schemeClr>
                </a:solidFill>
              </a:defRPr>
            </a:lvl1pPr>
          </a:lstStyle>
          <a:p>
            <a:pPr defTabSz="507995" fontAlgn="auto">
              <a:spcBef>
                <a:spcPts val="0"/>
              </a:spcBef>
              <a:spcAft>
                <a:spcPts val="0"/>
              </a:spcAft>
            </a:pPr>
            <a:fld id="{8E6F9BFF-1FFB-7944-BE5D-DF282FABE0E0}" type="slidenum">
              <a:rPr lang="en-US" smtClean="0">
                <a:solidFill>
                  <a:prstClr val="black">
                    <a:tint val="75000"/>
                  </a:prstClr>
                </a:solidFill>
                <a:latin typeface="Calibri"/>
              </a:rPr>
              <a:pPr defTabSz="507995" fontAlgn="auto">
                <a:spcBef>
                  <a:spcPts val="0"/>
                </a:spcBef>
                <a:spcAft>
                  <a:spcPts val="0"/>
                </a:spcAft>
              </a:pPr>
              <a:t>‹#›</a:t>
            </a:fld>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81333" y="7062612"/>
            <a:ext cx="2370667" cy="405694"/>
          </a:xfrm>
          <a:prstGeom prst="rect">
            <a:avLst/>
          </a:prstGeom>
        </p:spPr>
        <p:txBody>
          <a:bodyPr vert="horz" lIns="101599" tIns="50799" rIns="101599" bIns="50799" rtlCol="0" anchor="ctr"/>
          <a:lstStyle>
            <a:lvl1pPr algn="r">
              <a:defRPr sz="1300">
                <a:solidFill>
                  <a:schemeClr val="tx1">
                    <a:tint val="75000"/>
                  </a:schemeClr>
                </a:solidFill>
              </a:defRPr>
            </a:lvl1pPr>
          </a:lstStyle>
          <a:p>
            <a:pPr defTabSz="507995" fontAlgn="auto">
              <a:spcBef>
                <a:spcPts val="0"/>
              </a:spcBef>
              <a:spcAft>
                <a:spcPts val="0"/>
              </a:spcAft>
            </a:pPr>
            <a:fld id="{C717F49B-4924-5D4A-9ADD-45B6E6381E2D}" type="slidenum">
              <a:rPr lang="en-US" smtClean="0">
                <a:solidFill>
                  <a:prstClr val="black">
                    <a:tint val="75000"/>
                  </a:prstClr>
                </a:solidFill>
                <a:latin typeface="Calibri"/>
              </a:rPr>
              <a:pPr defTabSz="507995"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103606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sldNum="0" hdr="0" ftr="0" dt="0"/>
  <p:txStyles>
    <p:titleStyle>
      <a:lvl1pPr algn="ctr" defTabSz="507995" rtl="0" eaLnBrk="1" latinLnBrk="0" hangingPunct="1">
        <a:spcBef>
          <a:spcPct val="0"/>
        </a:spcBef>
        <a:buNone/>
        <a:defRPr sz="4900" kern="1200">
          <a:solidFill>
            <a:schemeClr val="tx1"/>
          </a:solidFill>
          <a:latin typeface="+mj-lt"/>
          <a:ea typeface="+mj-ea"/>
          <a:cs typeface="+mj-cs"/>
        </a:defRPr>
      </a:lvl1pPr>
    </p:titleStyle>
    <p:bodyStyle>
      <a:lvl1pPr marL="380996" indent="-380996" algn="l" defTabSz="507995" rtl="0" eaLnBrk="1" latinLnBrk="0" hangingPunct="1">
        <a:spcBef>
          <a:spcPct val="20000"/>
        </a:spcBef>
        <a:buFont typeface="Arial"/>
        <a:buChar char="•"/>
        <a:defRPr sz="3600" kern="1200">
          <a:solidFill>
            <a:schemeClr val="tx1"/>
          </a:solidFill>
          <a:latin typeface="+mn-lt"/>
          <a:ea typeface="+mn-ea"/>
          <a:cs typeface="+mn-cs"/>
        </a:defRPr>
      </a:lvl1pPr>
      <a:lvl2pPr marL="825492" indent="-317497" algn="l" defTabSz="507995" rtl="0" eaLnBrk="1" latinLnBrk="0" hangingPunct="1">
        <a:spcBef>
          <a:spcPct val="20000"/>
        </a:spcBef>
        <a:buFont typeface="Arial"/>
        <a:buChar char="–"/>
        <a:defRPr sz="3100" kern="1200">
          <a:solidFill>
            <a:schemeClr val="tx1"/>
          </a:solidFill>
          <a:latin typeface="+mn-lt"/>
          <a:ea typeface="+mn-ea"/>
          <a:cs typeface="+mn-cs"/>
        </a:defRPr>
      </a:lvl2pPr>
      <a:lvl3pPr marL="1269987" indent="-253997" algn="l" defTabSz="507995" rtl="0" eaLnBrk="1" latinLnBrk="0" hangingPunct="1">
        <a:spcBef>
          <a:spcPct val="20000"/>
        </a:spcBef>
        <a:buFont typeface="Arial"/>
        <a:buChar char="•"/>
        <a:defRPr sz="2700" kern="1200">
          <a:solidFill>
            <a:schemeClr val="tx1"/>
          </a:solidFill>
          <a:latin typeface="+mn-lt"/>
          <a:ea typeface="+mn-ea"/>
          <a:cs typeface="+mn-cs"/>
        </a:defRPr>
      </a:lvl3pPr>
      <a:lvl4pPr marL="1777982" indent="-253997" algn="l" defTabSz="507995" rtl="0" eaLnBrk="1" latinLnBrk="0" hangingPunct="1">
        <a:spcBef>
          <a:spcPct val="20000"/>
        </a:spcBef>
        <a:buFont typeface="Arial"/>
        <a:buChar char="–"/>
        <a:defRPr sz="2200" kern="1200">
          <a:solidFill>
            <a:schemeClr val="tx1"/>
          </a:solidFill>
          <a:latin typeface="+mn-lt"/>
          <a:ea typeface="+mn-ea"/>
          <a:cs typeface="+mn-cs"/>
        </a:defRPr>
      </a:lvl4pPr>
      <a:lvl5pPr marL="2285977" indent="-253997" algn="l" defTabSz="507995" rtl="0" eaLnBrk="1" latinLnBrk="0" hangingPunct="1">
        <a:spcBef>
          <a:spcPct val="20000"/>
        </a:spcBef>
        <a:buFont typeface="Arial"/>
        <a:buChar char="»"/>
        <a:defRPr sz="2200" kern="1200">
          <a:solidFill>
            <a:schemeClr val="tx1"/>
          </a:solidFill>
          <a:latin typeface="+mn-lt"/>
          <a:ea typeface="+mn-ea"/>
          <a:cs typeface="+mn-cs"/>
        </a:defRPr>
      </a:lvl5pPr>
      <a:lvl6pPr marL="2793972" indent="-253997" algn="l" defTabSz="507995" rtl="0" eaLnBrk="1" latinLnBrk="0" hangingPunct="1">
        <a:spcBef>
          <a:spcPct val="20000"/>
        </a:spcBef>
        <a:buFont typeface="Arial"/>
        <a:buChar char="•"/>
        <a:defRPr sz="2200" kern="1200">
          <a:solidFill>
            <a:schemeClr val="tx1"/>
          </a:solidFill>
          <a:latin typeface="+mn-lt"/>
          <a:ea typeface="+mn-ea"/>
          <a:cs typeface="+mn-cs"/>
        </a:defRPr>
      </a:lvl6pPr>
      <a:lvl7pPr marL="3301967" indent="-253997" algn="l" defTabSz="507995" rtl="0" eaLnBrk="1" latinLnBrk="0" hangingPunct="1">
        <a:spcBef>
          <a:spcPct val="20000"/>
        </a:spcBef>
        <a:buFont typeface="Arial"/>
        <a:buChar char="•"/>
        <a:defRPr sz="2200" kern="1200">
          <a:solidFill>
            <a:schemeClr val="tx1"/>
          </a:solidFill>
          <a:latin typeface="+mn-lt"/>
          <a:ea typeface="+mn-ea"/>
          <a:cs typeface="+mn-cs"/>
        </a:defRPr>
      </a:lvl7pPr>
      <a:lvl8pPr marL="3809962" indent="-253997" algn="l" defTabSz="507995" rtl="0" eaLnBrk="1" latinLnBrk="0" hangingPunct="1">
        <a:spcBef>
          <a:spcPct val="20000"/>
        </a:spcBef>
        <a:buFont typeface="Arial"/>
        <a:buChar char="•"/>
        <a:defRPr sz="2200" kern="1200">
          <a:solidFill>
            <a:schemeClr val="tx1"/>
          </a:solidFill>
          <a:latin typeface="+mn-lt"/>
          <a:ea typeface="+mn-ea"/>
          <a:cs typeface="+mn-cs"/>
        </a:defRPr>
      </a:lvl8pPr>
      <a:lvl9pPr marL="4317957" indent="-253997" algn="l" defTabSz="507995"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7995" rtl="0" eaLnBrk="1" latinLnBrk="0" hangingPunct="1">
        <a:defRPr sz="2000" kern="1200">
          <a:solidFill>
            <a:schemeClr val="tx1"/>
          </a:solidFill>
          <a:latin typeface="+mn-lt"/>
          <a:ea typeface="+mn-ea"/>
          <a:cs typeface="+mn-cs"/>
        </a:defRPr>
      </a:lvl1pPr>
      <a:lvl2pPr marL="507995" algn="l" defTabSz="507995" rtl="0" eaLnBrk="1" latinLnBrk="0" hangingPunct="1">
        <a:defRPr sz="2000" kern="1200">
          <a:solidFill>
            <a:schemeClr val="tx1"/>
          </a:solidFill>
          <a:latin typeface="+mn-lt"/>
          <a:ea typeface="+mn-ea"/>
          <a:cs typeface="+mn-cs"/>
        </a:defRPr>
      </a:lvl2pPr>
      <a:lvl3pPr marL="1015990" algn="l" defTabSz="507995" rtl="0" eaLnBrk="1" latinLnBrk="0" hangingPunct="1">
        <a:defRPr sz="2000" kern="1200">
          <a:solidFill>
            <a:schemeClr val="tx1"/>
          </a:solidFill>
          <a:latin typeface="+mn-lt"/>
          <a:ea typeface="+mn-ea"/>
          <a:cs typeface="+mn-cs"/>
        </a:defRPr>
      </a:lvl3pPr>
      <a:lvl4pPr marL="1523985" algn="l" defTabSz="507995" rtl="0" eaLnBrk="1" latinLnBrk="0" hangingPunct="1">
        <a:defRPr sz="2000" kern="1200">
          <a:solidFill>
            <a:schemeClr val="tx1"/>
          </a:solidFill>
          <a:latin typeface="+mn-lt"/>
          <a:ea typeface="+mn-ea"/>
          <a:cs typeface="+mn-cs"/>
        </a:defRPr>
      </a:lvl4pPr>
      <a:lvl5pPr marL="2031980" algn="l" defTabSz="507995" rtl="0" eaLnBrk="1" latinLnBrk="0" hangingPunct="1">
        <a:defRPr sz="2000" kern="1200">
          <a:solidFill>
            <a:schemeClr val="tx1"/>
          </a:solidFill>
          <a:latin typeface="+mn-lt"/>
          <a:ea typeface="+mn-ea"/>
          <a:cs typeface="+mn-cs"/>
        </a:defRPr>
      </a:lvl5pPr>
      <a:lvl6pPr marL="2539975" algn="l" defTabSz="507995" rtl="0" eaLnBrk="1" latinLnBrk="0" hangingPunct="1">
        <a:defRPr sz="2000" kern="1200">
          <a:solidFill>
            <a:schemeClr val="tx1"/>
          </a:solidFill>
          <a:latin typeface="+mn-lt"/>
          <a:ea typeface="+mn-ea"/>
          <a:cs typeface="+mn-cs"/>
        </a:defRPr>
      </a:lvl6pPr>
      <a:lvl7pPr marL="3047970" algn="l" defTabSz="507995" rtl="0" eaLnBrk="1" latinLnBrk="0" hangingPunct="1">
        <a:defRPr sz="2000" kern="1200">
          <a:solidFill>
            <a:schemeClr val="tx1"/>
          </a:solidFill>
          <a:latin typeface="+mn-lt"/>
          <a:ea typeface="+mn-ea"/>
          <a:cs typeface="+mn-cs"/>
        </a:defRPr>
      </a:lvl7pPr>
      <a:lvl8pPr marL="3555964" algn="l" defTabSz="507995" rtl="0" eaLnBrk="1" latinLnBrk="0" hangingPunct="1">
        <a:defRPr sz="2000" kern="1200">
          <a:solidFill>
            <a:schemeClr val="tx1"/>
          </a:solidFill>
          <a:latin typeface="+mn-lt"/>
          <a:ea typeface="+mn-ea"/>
          <a:cs typeface="+mn-cs"/>
        </a:defRPr>
      </a:lvl8pPr>
      <a:lvl9pPr marL="4063959" algn="l" defTabSz="507995"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76200"/>
            <a:ext cx="9144000" cy="1270000"/>
          </a:xfrm>
          <a:prstGeom prst="rect">
            <a:avLst/>
          </a:prstGeom>
        </p:spPr>
        <p:txBody>
          <a:bodyPr vert="horz" lIns="101595" tIns="50795" rIns="101595" bIns="507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5" tIns="50795" rIns="101595" bIns="507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2" y="7062614"/>
            <a:ext cx="2370667" cy="405694"/>
          </a:xfrm>
          <a:prstGeom prst="rect">
            <a:avLst/>
          </a:prstGeom>
        </p:spPr>
        <p:txBody>
          <a:bodyPr vert="horz" lIns="101595" tIns="50795" rIns="101595" bIns="50795" rtlCol="0" anchor="ctr"/>
          <a:lstStyle>
            <a:lvl1pPr algn="l">
              <a:defRPr sz="13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471339" y="7062614"/>
            <a:ext cx="3217333" cy="405694"/>
          </a:xfrm>
          <a:prstGeom prst="rect">
            <a:avLst/>
          </a:prstGeom>
        </p:spPr>
        <p:txBody>
          <a:bodyPr vert="horz" lIns="101595" tIns="50795" rIns="101595" bIns="50795"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7062614"/>
            <a:ext cx="2370667" cy="405694"/>
          </a:xfrm>
          <a:prstGeom prst="rect">
            <a:avLst/>
          </a:prstGeom>
        </p:spPr>
        <p:txBody>
          <a:bodyPr vert="horz" lIns="101595" tIns="50795" rIns="101595" bIns="50795" rtlCol="0" anchor="ctr"/>
          <a:lstStyle>
            <a:lvl1pPr algn="r">
              <a:defRPr sz="1300">
                <a:solidFill>
                  <a:schemeClr val="tx1">
                    <a:tint val="75000"/>
                  </a:schemeClr>
                </a:solidFill>
              </a:defRPr>
            </a:lvl1pPr>
          </a:lstStyle>
          <a:p>
            <a:fld id="{7A4ED2FB-A3F8-43BD-A540-BD1CF753B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88729"/>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Lst>
  <p:timing>
    <p:tnLst>
      <p:par>
        <p:cTn id="1" dur="indefinite" restart="never" nodeType="tmRoot"/>
      </p:par>
    </p:tnLst>
  </p:timing>
  <p:txStyles>
    <p:titleStyle>
      <a:lvl1pPr algn="ctr" defTabSz="1015890" rtl="0" eaLnBrk="1" latinLnBrk="0" hangingPunct="1">
        <a:spcBef>
          <a:spcPct val="0"/>
        </a:spcBef>
        <a:buNone/>
        <a:defRPr sz="4900" kern="1200">
          <a:solidFill>
            <a:schemeClr val="tx1"/>
          </a:solidFill>
          <a:latin typeface="+mj-lt"/>
          <a:ea typeface="+mj-ea"/>
          <a:cs typeface="+mj-cs"/>
        </a:defRPr>
      </a:lvl1pPr>
    </p:titleStyle>
    <p:bodyStyle>
      <a:lvl1pPr marL="380958" indent="-380958" algn="l" defTabSz="101589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5408" indent="-317463" algn="l" defTabSz="1015890"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9862" indent="-253972" algn="l" defTabSz="101589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77804"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85749"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93694"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638"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581"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523" indent="-253972" algn="l" defTabSz="10158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890" rtl="0" eaLnBrk="1" latinLnBrk="0" hangingPunct="1">
        <a:defRPr sz="2000" kern="1200">
          <a:solidFill>
            <a:schemeClr val="tx1"/>
          </a:solidFill>
          <a:latin typeface="+mn-lt"/>
          <a:ea typeface="+mn-ea"/>
          <a:cs typeface="+mn-cs"/>
        </a:defRPr>
      </a:lvl1pPr>
      <a:lvl2pPr marL="507945" algn="l" defTabSz="1015890" rtl="0" eaLnBrk="1" latinLnBrk="0" hangingPunct="1">
        <a:defRPr sz="2000" kern="1200">
          <a:solidFill>
            <a:schemeClr val="tx1"/>
          </a:solidFill>
          <a:latin typeface="+mn-lt"/>
          <a:ea typeface="+mn-ea"/>
          <a:cs typeface="+mn-cs"/>
        </a:defRPr>
      </a:lvl2pPr>
      <a:lvl3pPr marL="1015890" algn="l" defTabSz="1015890" rtl="0" eaLnBrk="1" latinLnBrk="0" hangingPunct="1">
        <a:defRPr sz="2000" kern="1200">
          <a:solidFill>
            <a:schemeClr val="tx1"/>
          </a:solidFill>
          <a:latin typeface="+mn-lt"/>
          <a:ea typeface="+mn-ea"/>
          <a:cs typeface="+mn-cs"/>
        </a:defRPr>
      </a:lvl3pPr>
      <a:lvl4pPr marL="1523835" algn="l" defTabSz="1015890" rtl="0" eaLnBrk="1" latinLnBrk="0" hangingPunct="1">
        <a:defRPr sz="2000" kern="1200">
          <a:solidFill>
            <a:schemeClr val="tx1"/>
          </a:solidFill>
          <a:latin typeface="+mn-lt"/>
          <a:ea typeface="+mn-ea"/>
          <a:cs typeface="+mn-cs"/>
        </a:defRPr>
      </a:lvl4pPr>
      <a:lvl5pPr marL="2031780" algn="l" defTabSz="1015890" rtl="0" eaLnBrk="1" latinLnBrk="0" hangingPunct="1">
        <a:defRPr sz="2000" kern="1200">
          <a:solidFill>
            <a:schemeClr val="tx1"/>
          </a:solidFill>
          <a:latin typeface="+mn-lt"/>
          <a:ea typeface="+mn-ea"/>
          <a:cs typeface="+mn-cs"/>
        </a:defRPr>
      </a:lvl5pPr>
      <a:lvl6pPr marL="2539725" algn="l" defTabSz="1015890" rtl="0" eaLnBrk="1" latinLnBrk="0" hangingPunct="1">
        <a:defRPr sz="2000" kern="1200">
          <a:solidFill>
            <a:schemeClr val="tx1"/>
          </a:solidFill>
          <a:latin typeface="+mn-lt"/>
          <a:ea typeface="+mn-ea"/>
          <a:cs typeface="+mn-cs"/>
        </a:defRPr>
      </a:lvl6pPr>
      <a:lvl7pPr marL="3047670" algn="l" defTabSz="1015890" rtl="0" eaLnBrk="1" latinLnBrk="0" hangingPunct="1">
        <a:defRPr sz="2000" kern="1200">
          <a:solidFill>
            <a:schemeClr val="tx1"/>
          </a:solidFill>
          <a:latin typeface="+mn-lt"/>
          <a:ea typeface="+mn-ea"/>
          <a:cs typeface="+mn-cs"/>
        </a:defRPr>
      </a:lvl7pPr>
      <a:lvl8pPr marL="3555609" algn="l" defTabSz="1015890" rtl="0" eaLnBrk="1" latinLnBrk="0" hangingPunct="1">
        <a:defRPr sz="2000" kern="1200">
          <a:solidFill>
            <a:schemeClr val="tx1"/>
          </a:solidFill>
          <a:latin typeface="+mn-lt"/>
          <a:ea typeface="+mn-ea"/>
          <a:cs typeface="+mn-cs"/>
        </a:defRPr>
      </a:lvl8pPr>
      <a:lvl9pPr marL="4063555" algn="l" defTabSz="1015890"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05153"/>
            <a:ext cx="9144000" cy="1270000"/>
          </a:xfrm>
          <a:prstGeom prst="rect">
            <a:avLst/>
          </a:prstGeom>
        </p:spPr>
        <p:txBody>
          <a:bodyPr vert="horz" lIns="101599" tIns="50799" rIns="101599" bIns="5079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1778000"/>
            <a:ext cx="9144000" cy="5028848"/>
          </a:xfrm>
          <a:prstGeom prst="rect">
            <a:avLst/>
          </a:prstGeom>
        </p:spPr>
        <p:txBody>
          <a:bodyPr vert="horz" lIns="101599" tIns="50799" rIns="101599" bIns="5079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8000" y="7062612"/>
            <a:ext cx="2370667" cy="405694"/>
          </a:xfrm>
          <a:prstGeom prst="rect">
            <a:avLst/>
          </a:prstGeom>
        </p:spPr>
        <p:txBody>
          <a:bodyPr vert="horz" lIns="101599" tIns="50799" rIns="101599" bIns="50799" rtlCol="0" anchor="ctr"/>
          <a:lstStyle>
            <a:lvl1pPr algn="l">
              <a:defRPr sz="1300">
                <a:solidFill>
                  <a:schemeClr val="tx1">
                    <a:tint val="75000"/>
                  </a:schemeClr>
                </a:solidFill>
              </a:defRPr>
            </a:lvl1pPr>
          </a:lstStyle>
          <a:p>
            <a:pPr defTabSz="507995" fontAlgn="auto">
              <a:spcBef>
                <a:spcPts val="0"/>
              </a:spcBef>
              <a:spcAft>
                <a:spcPts val="0"/>
              </a:spcAft>
            </a:pPr>
            <a:fld id="{B9AC5D7B-3276-124E-898C-A81CDBEC5011}" type="datetimeFigureOut">
              <a:rPr lang="en-US" smtClean="0">
                <a:solidFill>
                  <a:prstClr val="black">
                    <a:tint val="75000"/>
                  </a:prstClr>
                </a:solidFill>
                <a:latin typeface="Calibri"/>
              </a:rPr>
              <a:pPr defTabSz="507995" fontAlgn="auto">
                <a:spcBef>
                  <a:spcPts val="0"/>
                </a:spcBef>
                <a:spcAft>
                  <a:spcPts val="0"/>
                </a:spcAft>
              </a:pPr>
              <a:t>9/6/2013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471334" y="7062612"/>
            <a:ext cx="3217333" cy="405694"/>
          </a:xfrm>
          <a:prstGeom prst="rect">
            <a:avLst/>
          </a:prstGeom>
        </p:spPr>
        <p:txBody>
          <a:bodyPr vert="horz" lIns="101599" tIns="50799" rIns="101599" bIns="50799" rtlCol="0" anchor="ctr"/>
          <a:lstStyle>
            <a:lvl1pPr algn="ctr">
              <a:defRPr sz="1300">
                <a:solidFill>
                  <a:schemeClr val="tx1">
                    <a:tint val="75000"/>
                  </a:schemeClr>
                </a:solidFill>
              </a:defRPr>
            </a:lvl1pPr>
          </a:lstStyle>
          <a:p>
            <a:pPr defTabSz="507995"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7281333" y="7062612"/>
            <a:ext cx="2370667" cy="405694"/>
          </a:xfrm>
          <a:prstGeom prst="rect">
            <a:avLst/>
          </a:prstGeom>
        </p:spPr>
        <p:txBody>
          <a:bodyPr vert="horz" lIns="101599" tIns="50799" rIns="101599" bIns="50799" rtlCol="0" anchor="ctr"/>
          <a:lstStyle>
            <a:lvl1pPr algn="r">
              <a:defRPr sz="1300">
                <a:solidFill>
                  <a:schemeClr val="tx1">
                    <a:tint val="75000"/>
                  </a:schemeClr>
                </a:solidFill>
              </a:defRPr>
            </a:lvl1pPr>
          </a:lstStyle>
          <a:p>
            <a:pPr defTabSz="507995" fontAlgn="auto">
              <a:spcBef>
                <a:spcPts val="0"/>
              </a:spcBef>
              <a:spcAft>
                <a:spcPts val="0"/>
              </a:spcAft>
            </a:pPr>
            <a:fld id="{11081DBD-7DA4-C443-9A7E-26FD2E73ED74}" type="slidenum">
              <a:rPr lang="en-US" smtClean="0">
                <a:solidFill>
                  <a:prstClr val="black">
                    <a:tint val="75000"/>
                  </a:prstClr>
                </a:solidFill>
                <a:latin typeface="Calibri"/>
              </a:rPr>
              <a:pPr defTabSz="507995"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2664102"/>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xStyles>
    <p:titleStyle>
      <a:lvl1pPr algn="ctr" defTabSz="507995" rtl="0" eaLnBrk="1" latinLnBrk="0" hangingPunct="1">
        <a:spcBef>
          <a:spcPct val="0"/>
        </a:spcBef>
        <a:buNone/>
        <a:defRPr sz="4000" kern="1200">
          <a:solidFill>
            <a:srgbClr val="3366FF"/>
          </a:solidFill>
          <a:latin typeface="Comic Sans MS"/>
          <a:ea typeface="+mj-ea"/>
          <a:cs typeface="+mj-cs"/>
        </a:defRPr>
      </a:lvl1pPr>
    </p:titleStyle>
    <p:bodyStyle>
      <a:lvl1pPr marL="380996" indent="-380996" algn="l" defTabSz="507995" rtl="0" eaLnBrk="1" latinLnBrk="0" hangingPunct="1">
        <a:spcBef>
          <a:spcPct val="20000"/>
        </a:spcBef>
        <a:buFont typeface="Arial"/>
        <a:buChar char="•"/>
        <a:defRPr sz="3600" kern="1200">
          <a:solidFill>
            <a:schemeClr val="tx1"/>
          </a:solidFill>
          <a:latin typeface="Comic Sans MS"/>
          <a:ea typeface="+mn-ea"/>
          <a:cs typeface="+mn-cs"/>
        </a:defRPr>
      </a:lvl1pPr>
      <a:lvl2pPr marL="825492" indent="-317497" algn="l" defTabSz="507995" rtl="0" eaLnBrk="1" latinLnBrk="0" hangingPunct="1">
        <a:spcBef>
          <a:spcPct val="20000"/>
        </a:spcBef>
        <a:buFont typeface="Arial"/>
        <a:buChar char="–"/>
        <a:defRPr sz="3100" kern="1200">
          <a:solidFill>
            <a:schemeClr val="tx1"/>
          </a:solidFill>
          <a:latin typeface="Comic Sans MS"/>
          <a:ea typeface="+mn-ea"/>
          <a:cs typeface="+mn-cs"/>
        </a:defRPr>
      </a:lvl2pPr>
      <a:lvl3pPr marL="1269987" indent="-253997" algn="l" defTabSz="507995" rtl="0" eaLnBrk="1" latinLnBrk="0" hangingPunct="1">
        <a:spcBef>
          <a:spcPct val="20000"/>
        </a:spcBef>
        <a:buFont typeface="Arial"/>
        <a:buChar char="•"/>
        <a:defRPr sz="2700" kern="1200">
          <a:solidFill>
            <a:schemeClr val="tx1"/>
          </a:solidFill>
          <a:latin typeface="Comic Sans MS"/>
          <a:ea typeface="+mn-ea"/>
          <a:cs typeface="+mn-cs"/>
        </a:defRPr>
      </a:lvl3pPr>
      <a:lvl4pPr marL="1777982" indent="-253997" algn="l" defTabSz="507995" rtl="0" eaLnBrk="1" latinLnBrk="0" hangingPunct="1">
        <a:spcBef>
          <a:spcPct val="20000"/>
        </a:spcBef>
        <a:buFont typeface="Arial"/>
        <a:buChar char="–"/>
        <a:defRPr sz="2200" kern="1200">
          <a:solidFill>
            <a:schemeClr val="tx1"/>
          </a:solidFill>
          <a:latin typeface="Comic Sans MS"/>
          <a:ea typeface="+mn-ea"/>
          <a:cs typeface="+mn-cs"/>
        </a:defRPr>
      </a:lvl4pPr>
      <a:lvl5pPr marL="2285977" indent="-253997" algn="l" defTabSz="507995" rtl="0" eaLnBrk="1" latinLnBrk="0" hangingPunct="1">
        <a:spcBef>
          <a:spcPct val="20000"/>
        </a:spcBef>
        <a:buFont typeface="Arial"/>
        <a:buChar char="»"/>
        <a:defRPr sz="2200" kern="1200">
          <a:solidFill>
            <a:schemeClr val="tx1"/>
          </a:solidFill>
          <a:latin typeface="Comic Sans MS"/>
          <a:ea typeface="+mn-ea"/>
          <a:cs typeface="+mn-cs"/>
        </a:defRPr>
      </a:lvl5pPr>
      <a:lvl6pPr marL="2793972" indent="-253997" algn="l" defTabSz="507995" rtl="0" eaLnBrk="1" latinLnBrk="0" hangingPunct="1">
        <a:spcBef>
          <a:spcPct val="20000"/>
        </a:spcBef>
        <a:buFont typeface="Arial"/>
        <a:buChar char="•"/>
        <a:defRPr sz="2200" kern="1200">
          <a:solidFill>
            <a:schemeClr val="tx1"/>
          </a:solidFill>
          <a:latin typeface="+mn-lt"/>
          <a:ea typeface="+mn-ea"/>
          <a:cs typeface="+mn-cs"/>
        </a:defRPr>
      </a:lvl6pPr>
      <a:lvl7pPr marL="3301967" indent="-253997" algn="l" defTabSz="507995" rtl="0" eaLnBrk="1" latinLnBrk="0" hangingPunct="1">
        <a:spcBef>
          <a:spcPct val="20000"/>
        </a:spcBef>
        <a:buFont typeface="Arial"/>
        <a:buChar char="•"/>
        <a:defRPr sz="2200" kern="1200">
          <a:solidFill>
            <a:schemeClr val="tx1"/>
          </a:solidFill>
          <a:latin typeface="+mn-lt"/>
          <a:ea typeface="+mn-ea"/>
          <a:cs typeface="+mn-cs"/>
        </a:defRPr>
      </a:lvl7pPr>
      <a:lvl8pPr marL="3809962" indent="-253997" algn="l" defTabSz="507995" rtl="0" eaLnBrk="1" latinLnBrk="0" hangingPunct="1">
        <a:spcBef>
          <a:spcPct val="20000"/>
        </a:spcBef>
        <a:buFont typeface="Arial"/>
        <a:buChar char="•"/>
        <a:defRPr sz="2200" kern="1200">
          <a:solidFill>
            <a:schemeClr val="tx1"/>
          </a:solidFill>
          <a:latin typeface="+mn-lt"/>
          <a:ea typeface="+mn-ea"/>
          <a:cs typeface="+mn-cs"/>
        </a:defRPr>
      </a:lvl8pPr>
      <a:lvl9pPr marL="4317957" indent="-253997" algn="l" defTabSz="507995"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7995" rtl="0" eaLnBrk="1" latinLnBrk="0" hangingPunct="1">
        <a:defRPr sz="2000" kern="1200">
          <a:solidFill>
            <a:schemeClr val="tx1"/>
          </a:solidFill>
          <a:latin typeface="+mn-lt"/>
          <a:ea typeface="+mn-ea"/>
          <a:cs typeface="+mn-cs"/>
        </a:defRPr>
      </a:lvl1pPr>
      <a:lvl2pPr marL="507995" algn="l" defTabSz="507995" rtl="0" eaLnBrk="1" latinLnBrk="0" hangingPunct="1">
        <a:defRPr sz="2000" kern="1200">
          <a:solidFill>
            <a:schemeClr val="tx1"/>
          </a:solidFill>
          <a:latin typeface="+mn-lt"/>
          <a:ea typeface="+mn-ea"/>
          <a:cs typeface="+mn-cs"/>
        </a:defRPr>
      </a:lvl2pPr>
      <a:lvl3pPr marL="1015990" algn="l" defTabSz="507995" rtl="0" eaLnBrk="1" latinLnBrk="0" hangingPunct="1">
        <a:defRPr sz="2000" kern="1200">
          <a:solidFill>
            <a:schemeClr val="tx1"/>
          </a:solidFill>
          <a:latin typeface="+mn-lt"/>
          <a:ea typeface="+mn-ea"/>
          <a:cs typeface="+mn-cs"/>
        </a:defRPr>
      </a:lvl3pPr>
      <a:lvl4pPr marL="1523985" algn="l" defTabSz="507995" rtl="0" eaLnBrk="1" latinLnBrk="0" hangingPunct="1">
        <a:defRPr sz="2000" kern="1200">
          <a:solidFill>
            <a:schemeClr val="tx1"/>
          </a:solidFill>
          <a:latin typeface="+mn-lt"/>
          <a:ea typeface="+mn-ea"/>
          <a:cs typeface="+mn-cs"/>
        </a:defRPr>
      </a:lvl4pPr>
      <a:lvl5pPr marL="2031980" algn="l" defTabSz="507995" rtl="0" eaLnBrk="1" latinLnBrk="0" hangingPunct="1">
        <a:defRPr sz="2000" kern="1200">
          <a:solidFill>
            <a:schemeClr val="tx1"/>
          </a:solidFill>
          <a:latin typeface="+mn-lt"/>
          <a:ea typeface="+mn-ea"/>
          <a:cs typeface="+mn-cs"/>
        </a:defRPr>
      </a:lvl5pPr>
      <a:lvl6pPr marL="2539975" algn="l" defTabSz="507995" rtl="0" eaLnBrk="1" latinLnBrk="0" hangingPunct="1">
        <a:defRPr sz="2000" kern="1200">
          <a:solidFill>
            <a:schemeClr val="tx1"/>
          </a:solidFill>
          <a:latin typeface="+mn-lt"/>
          <a:ea typeface="+mn-ea"/>
          <a:cs typeface="+mn-cs"/>
        </a:defRPr>
      </a:lvl6pPr>
      <a:lvl7pPr marL="3047970" algn="l" defTabSz="507995" rtl="0" eaLnBrk="1" latinLnBrk="0" hangingPunct="1">
        <a:defRPr sz="2000" kern="1200">
          <a:solidFill>
            <a:schemeClr val="tx1"/>
          </a:solidFill>
          <a:latin typeface="+mn-lt"/>
          <a:ea typeface="+mn-ea"/>
          <a:cs typeface="+mn-cs"/>
        </a:defRPr>
      </a:lvl7pPr>
      <a:lvl8pPr marL="3555964" algn="l" defTabSz="507995" rtl="0" eaLnBrk="1" latinLnBrk="0" hangingPunct="1">
        <a:defRPr sz="2000" kern="1200">
          <a:solidFill>
            <a:schemeClr val="tx1"/>
          </a:solidFill>
          <a:latin typeface="+mn-lt"/>
          <a:ea typeface="+mn-ea"/>
          <a:cs typeface="+mn-cs"/>
        </a:defRPr>
      </a:lvl8pPr>
      <a:lvl9pPr marL="4063959" algn="l" defTabSz="507995"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76200"/>
            <a:ext cx="9144000" cy="1270000"/>
          </a:xfrm>
          <a:prstGeom prst="rect">
            <a:avLst/>
          </a:prstGeom>
        </p:spPr>
        <p:txBody>
          <a:bodyPr vert="horz" lIns="101595" tIns="50795" rIns="101595" bIns="5079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778000"/>
            <a:ext cx="9144000" cy="5028848"/>
          </a:xfrm>
          <a:prstGeom prst="rect">
            <a:avLst/>
          </a:prstGeom>
        </p:spPr>
        <p:txBody>
          <a:bodyPr vert="horz" lIns="101595" tIns="50795" rIns="101595" bIns="5079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8002" y="7062614"/>
            <a:ext cx="2370667" cy="405694"/>
          </a:xfrm>
          <a:prstGeom prst="rect">
            <a:avLst/>
          </a:prstGeom>
        </p:spPr>
        <p:txBody>
          <a:bodyPr vert="horz" lIns="101595" tIns="50795" rIns="101595" bIns="50795" rtlCol="0" anchor="ctr"/>
          <a:lstStyle>
            <a:lvl1pPr algn="l">
              <a:defRPr sz="13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471339" y="7062614"/>
            <a:ext cx="3217333" cy="405694"/>
          </a:xfrm>
          <a:prstGeom prst="rect">
            <a:avLst/>
          </a:prstGeom>
        </p:spPr>
        <p:txBody>
          <a:bodyPr vert="horz" lIns="101595" tIns="50795" rIns="101595" bIns="50795"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7062614"/>
            <a:ext cx="2370667" cy="405694"/>
          </a:xfrm>
          <a:prstGeom prst="rect">
            <a:avLst/>
          </a:prstGeom>
        </p:spPr>
        <p:txBody>
          <a:bodyPr vert="horz" lIns="101595" tIns="50795" rIns="101595" bIns="50795" rtlCol="0" anchor="ctr"/>
          <a:lstStyle>
            <a:lvl1pPr algn="r">
              <a:defRPr sz="1300">
                <a:solidFill>
                  <a:schemeClr val="tx1">
                    <a:tint val="75000"/>
                  </a:schemeClr>
                </a:solidFill>
              </a:defRPr>
            </a:lvl1pPr>
          </a:lstStyle>
          <a:p>
            <a:fld id="{7A4ED2FB-A3F8-43BD-A540-BD1CF753BA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01517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timing>
    <p:tnLst>
      <p:par>
        <p:cTn id="1" dur="indefinite" restart="never" nodeType="tmRoot"/>
      </p:par>
    </p:tnLst>
  </p:timing>
  <p:txStyles>
    <p:titleStyle>
      <a:lvl1pPr algn="ctr" defTabSz="1015940" rtl="0" eaLnBrk="1" latinLnBrk="0" hangingPunct="1">
        <a:spcBef>
          <a:spcPct val="0"/>
        </a:spcBef>
        <a:buNone/>
        <a:defRPr sz="4900" kern="1200">
          <a:solidFill>
            <a:schemeClr val="tx1"/>
          </a:solidFill>
          <a:latin typeface="+mj-lt"/>
          <a:ea typeface="+mj-ea"/>
          <a:cs typeface="+mj-cs"/>
        </a:defRPr>
      </a:lvl1pPr>
    </p:titleStyle>
    <p:bodyStyle>
      <a:lvl1pPr marL="380977" indent="-380977" algn="l" defTabSz="101594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5450" indent="-317480" algn="l" defTabSz="1015940"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9924" indent="-253984" algn="l" defTabSz="101594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77893" indent="-253984" algn="l" defTabSz="101594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85863" indent="-253984" algn="l" defTabSz="1015940"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93833" indent="-253984" algn="l" defTabSz="101594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803" indent="-253984" algn="l" defTabSz="101594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771" indent="-253984" algn="l" defTabSz="101594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740" indent="-253984" algn="l" defTabSz="101594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40" rtl="0" eaLnBrk="1" latinLnBrk="0" hangingPunct="1">
        <a:defRPr sz="2000" kern="1200">
          <a:solidFill>
            <a:schemeClr val="tx1"/>
          </a:solidFill>
          <a:latin typeface="+mn-lt"/>
          <a:ea typeface="+mn-ea"/>
          <a:cs typeface="+mn-cs"/>
        </a:defRPr>
      </a:lvl1pPr>
      <a:lvl2pPr marL="507970" algn="l" defTabSz="1015940" rtl="0" eaLnBrk="1" latinLnBrk="0" hangingPunct="1">
        <a:defRPr sz="2000" kern="1200">
          <a:solidFill>
            <a:schemeClr val="tx1"/>
          </a:solidFill>
          <a:latin typeface="+mn-lt"/>
          <a:ea typeface="+mn-ea"/>
          <a:cs typeface="+mn-cs"/>
        </a:defRPr>
      </a:lvl2pPr>
      <a:lvl3pPr marL="1015940" algn="l" defTabSz="1015940" rtl="0" eaLnBrk="1" latinLnBrk="0" hangingPunct="1">
        <a:defRPr sz="2000" kern="1200">
          <a:solidFill>
            <a:schemeClr val="tx1"/>
          </a:solidFill>
          <a:latin typeface="+mn-lt"/>
          <a:ea typeface="+mn-ea"/>
          <a:cs typeface="+mn-cs"/>
        </a:defRPr>
      </a:lvl3pPr>
      <a:lvl4pPr marL="1523910" algn="l" defTabSz="1015940" rtl="0" eaLnBrk="1" latinLnBrk="0" hangingPunct="1">
        <a:defRPr sz="2000" kern="1200">
          <a:solidFill>
            <a:schemeClr val="tx1"/>
          </a:solidFill>
          <a:latin typeface="+mn-lt"/>
          <a:ea typeface="+mn-ea"/>
          <a:cs typeface="+mn-cs"/>
        </a:defRPr>
      </a:lvl4pPr>
      <a:lvl5pPr marL="2031880" algn="l" defTabSz="1015940" rtl="0" eaLnBrk="1" latinLnBrk="0" hangingPunct="1">
        <a:defRPr sz="2000" kern="1200">
          <a:solidFill>
            <a:schemeClr val="tx1"/>
          </a:solidFill>
          <a:latin typeface="+mn-lt"/>
          <a:ea typeface="+mn-ea"/>
          <a:cs typeface="+mn-cs"/>
        </a:defRPr>
      </a:lvl5pPr>
      <a:lvl6pPr marL="2539850" algn="l" defTabSz="1015940" rtl="0" eaLnBrk="1" latinLnBrk="0" hangingPunct="1">
        <a:defRPr sz="2000" kern="1200">
          <a:solidFill>
            <a:schemeClr val="tx1"/>
          </a:solidFill>
          <a:latin typeface="+mn-lt"/>
          <a:ea typeface="+mn-ea"/>
          <a:cs typeface="+mn-cs"/>
        </a:defRPr>
      </a:lvl6pPr>
      <a:lvl7pPr marL="3047820" algn="l" defTabSz="1015940" rtl="0" eaLnBrk="1" latinLnBrk="0" hangingPunct="1">
        <a:defRPr sz="2000" kern="1200">
          <a:solidFill>
            <a:schemeClr val="tx1"/>
          </a:solidFill>
          <a:latin typeface="+mn-lt"/>
          <a:ea typeface="+mn-ea"/>
          <a:cs typeface="+mn-cs"/>
        </a:defRPr>
      </a:lvl7pPr>
      <a:lvl8pPr marL="3555787" algn="l" defTabSz="1015940" rtl="0" eaLnBrk="1" latinLnBrk="0" hangingPunct="1">
        <a:defRPr sz="2000" kern="1200">
          <a:solidFill>
            <a:schemeClr val="tx1"/>
          </a:solidFill>
          <a:latin typeface="+mn-lt"/>
          <a:ea typeface="+mn-ea"/>
          <a:cs typeface="+mn-cs"/>
        </a:defRPr>
      </a:lvl8pPr>
      <a:lvl9pPr marL="4063755" algn="l" defTabSz="101594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mailto:haithamh@mit.edu" TargetMode="External"/><Relationship Id="rId2" Type="http://schemas.openxmlformats.org/officeDocument/2006/relationships/hyperlink" Target="mailto:dk@mit.edu"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avi"/><Relationship Id="rId7" Type="http://schemas.openxmlformats.org/officeDocument/2006/relationships/image" Target="../media/image16.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24.xml"/><Relationship Id="rId5" Type="http://schemas.openxmlformats.org/officeDocument/2006/relationships/slideLayout" Target="../slideLayouts/slideLayout14.xml"/><Relationship Id="rId4" Type="http://schemas.openxmlformats.org/officeDocument/2006/relationships/video" Target="../media/media2.avi"/></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ags" Target="../tags/tag5.xml"/><Relationship Id="rId5" Type="http://schemas.openxmlformats.org/officeDocument/2006/relationships/image" Target="../media/image19.emf"/><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0.xml"/><Relationship Id="rId1" Type="http://schemas.openxmlformats.org/officeDocument/2006/relationships/tags" Target="../tags/tag6.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0.xml"/><Relationship Id="rId1" Type="http://schemas.openxmlformats.org/officeDocument/2006/relationships/tags" Target="../tags/tag7.xml"/><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9.xml"/><Relationship Id="rId1" Type="http://schemas.openxmlformats.org/officeDocument/2006/relationships/tags" Target="../tags/tag8.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9.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video" Target="../media/media3.wmv"/><Relationship Id="rId7" Type="http://schemas.openxmlformats.org/officeDocument/2006/relationships/image" Target="../media/image26.jpg"/><Relationship Id="rId2" Type="http://schemas.microsoft.com/office/2007/relationships/media" Target="../media/media3.wmv"/><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notesSlide" Target="../notesSlides/notesSlide31.xml"/><Relationship Id="rId4"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video" Target="../media/media4.wmv"/><Relationship Id="rId7" Type="http://schemas.openxmlformats.org/officeDocument/2006/relationships/image" Target="../media/image29.jpg"/><Relationship Id="rId2" Type="http://schemas.microsoft.com/office/2007/relationships/media" Target="../media/media4.wmv"/><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notesSlide" Target="../notesSlides/notesSlide32.xml"/><Relationship Id="rId4"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1.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4.xml"/><Relationship Id="rId7" Type="http://schemas.openxmlformats.org/officeDocument/2006/relationships/image" Target="../media/image34.png"/><Relationship Id="rId2" Type="http://schemas.openxmlformats.org/officeDocument/2006/relationships/slideLayout" Target="../slideLayouts/slideLayout39.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5.xml"/><Relationship Id="rId7" Type="http://schemas.openxmlformats.org/officeDocument/2006/relationships/image" Target="../media/image34.png"/><Relationship Id="rId2" Type="http://schemas.openxmlformats.org/officeDocument/2006/relationships/slideLayout" Target="../slideLayouts/slideLayout39.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36.xml"/><Relationship Id="rId7" Type="http://schemas.openxmlformats.org/officeDocument/2006/relationships/image" Target="../media/image33.png"/><Relationship Id="rId2" Type="http://schemas.openxmlformats.org/officeDocument/2006/relationships/slideLayout" Target="../slideLayouts/slideLayout39.xml"/><Relationship Id="rId1" Type="http://schemas.openxmlformats.org/officeDocument/2006/relationships/tags" Target="../tags/tag14.xml"/><Relationship Id="rId6" Type="http://schemas.microsoft.com/office/2007/relationships/hdphoto" Target="../media/hdphoto3.wdp"/><Relationship Id="rId5" Type="http://schemas.openxmlformats.org/officeDocument/2006/relationships/image" Target="../media/image34.png"/><Relationship Id="rId10"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7.xml"/><Relationship Id="rId7" Type="http://schemas.openxmlformats.org/officeDocument/2006/relationships/image" Target="../media/image34.png"/><Relationship Id="rId2" Type="http://schemas.openxmlformats.org/officeDocument/2006/relationships/slideLayout" Target="../slideLayouts/slideLayout39.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uJkQzLjYBFI" TargetMode="Externa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8.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39.xml"/><Relationship Id="rId7" Type="http://schemas.openxmlformats.org/officeDocument/2006/relationships/image" Target="../media/image42.png"/><Relationship Id="rId2" Type="http://schemas.openxmlformats.org/officeDocument/2006/relationships/slideLayout" Target="../slideLayouts/slideLayout85.xml"/><Relationship Id="rId1" Type="http://schemas.openxmlformats.org/officeDocument/2006/relationships/tags" Target="../tags/tag1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97.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3.wmf"/></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90.png"/><Relationship Id="rId4" Type="http://schemas.openxmlformats.org/officeDocument/2006/relationships/image" Target="../media/image380.png"/></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groups.csail.mit.edu/netmit/wordpress/" TargetMode="Externa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0.jpe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295400"/>
            <a:ext cx="10160000" cy="163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595" tIns="50795" rIns="101595" bIns="50795" numCol="1" anchor="ctr" anchorCtr="0" compatLnSpc="1">
            <a:prstTxWarp prst="textNoShape">
              <a:avLst/>
            </a:prstTxWarp>
          </a:bodyPr>
          <a:lstStyle>
            <a:lvl1pPr algn="ctr" rtl="0" eaLnBrk="0" fontAlgn="base" hangingPunct="0">
              <a:spcBef>
                <a:spcPct val="0"/>
              </a:spcBef>
              <a:spcAft>
                <a:spcPct val="0"/>
              </a:spcAft>
              <a:defRPr sz="4400" kern="1200">
                <a:solidFill>
                  <a:srgbClr val="FF0000"/>
                </a:solidFill>
                <a:latin typeface="Gill Sans"/>
                <a:ea typeface="ＭＳ Ｐゴシック" pitchFamily="-112" charset="-128"/>
                <a:cs typeface="Gill Sans"/>
              </a:defRPr>
            </a:lvl1pPr>
            <a:lvl2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9pPr>
          </a:lstStyle>
          <a:p>
            <a:r>
              <a:rPr lang="en-US" sz="3600" b="1" dirty="0" smtClean="0">
                <a:solidFill>
                  <a:schemeClr val="tx1"/>
                </a:solidFill>
                <a:ea typeface="ＭＳ Ｐゴシック" charset="0"/>
              </a:rPr>
              <a:t>6.888: Wireless Communications Systems</a:t>
            </a:r>
          </a:p>
        </p:txBody>
      </p:sp>
      <p:sp>
        <p:nvSpPr>
          <p:cNvPr id="16" name="Title 1"/>
          <p:cNvSpPr txBox="1">
            <a:spLocks/>
          </p:cNvSpPr>
          <p:nvPr/>
        </p:nvSpPr>
        <p:spPr bwMode="auto">
          <a:xfrm>
            <a:off x="-25400" y="3276600"/>
            <a:ext cx="10160000" cy="163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595" tIns="50795" rIns="101595" bIns="50795" numCol="1" anchor="ctr" anchorCtr="0" compatLnSpc="1">
            <a:prstTxWarp prst="textNoShape">
              <a:avLst/>
            </a:prstTxWarp>
          </a:bodyPr>
          <a:lstStyle>
            <a:lvl1pPr algn="ctr" rtl="0" eaLnBrk="0" fontAlgn="base" hangingPunct="0">
              <a:spcBef>
                <a:spcPct val="0"/>
              </a:spcBef>
              <a:spcAft>
                <a:spcPct val="0"/>
              </a:spcAft>
              <a:defRPr sz="4400" kern="1200">
                <a:solidFill>
                  <a:srgbClr val="FF0000"/>
                </a:solidFill>
                <a:latin typeface="Gill Sans"/>
                <a:ea typeface="ＭＳ Ｐゴシック" pitchFamily="-112" charset="-128"/>
                <a:cs typeface="Gill Sans"/>
              </a:defRPr>
            </a:lvl1pPr>
            <a:lvl2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rgbClr val="000090"/>
                </a:solidFill>
                <a:latin typeface="Gill Sans"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rgbClr val="000090"/>
                </a:solidFill>
                <a:latin typeface="Calibri" pitchFamily="-112" charset="0"/>
                <a:ea typeface="ＭＳ Ｐゴシック" pitchFamily="-112" charset="-128"/>
                <a:cs typeface="ＭＳ Ｐゴシック" pitchFamily="-112" charset="-128"/>
              </a:defRPr>
            </a:lvl9pPr>
          </a:lstStyle>
          <a:p>
            <a:r>
              <a:rPr lang="en-US" sz="4000" b="1" dirty="0" smtClean="0">
                <a:solidFill>
                  <a:schemeClr val="tx1"/>
                </a:solidFill>
                <a:latin typeface="+mj-lt"/>
                <a:ea typeface="ＭＳ Ｐゴシック" charset="0"/>
              </a:rPr>
              <a:t>Lecture 1: Introduction</a:t>
            </a:r>
          </a:p>
          <a:p>
            <a:endParaRPr lang="en-US" sz="4000" b="1" dirty="0" smtClean="0">
              <a:solidFill>
                <a:schemeClr val="tx1"/>
              </a:solidFill>
              <a:latin typeface="+mj-lt"/>
              <a:ea typeface="ＭＳ Ｐゴシック" charset="0"/>
            </a:endParaRPr>
          </a:p>
          <a:p>
            <a:r>
              <a:rPr lang="en-US" sz="4000" b="1" dirty="0" smtClean="0">
                <a:solidFill>
                  <a:schemeClr val="tx1"/>
                </a:solidFill>
                <a:latin typeface="+mj-lt"/>
                <a:ea typeface="ＭＳ Ｐゴシック" charset="0"/>
              </a:rPr>
              <a:t>Dina </a:t>
            </a:r>
            <a:r>
              <a:rPr lang="en-US" sz="4000" b="1" dirty="0" err="1" smtClean="0">
                <a:solidFill>
                  <a:schemeClr val="tx1"/>
                </a:solidFill>
                <a:latin typeface="+mj-lt"/>
                <a:ea typeface="ＭＳ Ｐゴシック" charset="0"/>
              </a:rPr>
              <a:t>Katabi</a:t>
            </a:r>
            <a:endParaRPr lang="en-US" sz="4000" b="1" dirty="0">
              <a:solidFill>
                <a:schemeClr val="tx1"/>
              </a:solidFill>
              <a:latin typeface="+mj-lt"/>
              <a:ea typeface="ＭＳ Ｐゴシック" charset="0"/>
            </a:endParaRPr>
          </a:p>
        </p:txBody>
      </p:sp>
      <p:pic>
        <p:nvPicPr>
          <p:cNvPr id="12" name="Picture 11" descr="mitsea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7000" y="5793619"/>
            <a:ext cx="1828800" cy="1796142"/>
          </a:xfrm>
          <a:prstGeom prst="rect">
            <a:avLst/>
          </a:prstGeom>
        </p:spPr>
      </p:pic>
      <p:pic>
        <p:nvPicPr>
          <p:cNvPr id="6" name="Picture 5" descr="wirelesslog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32600" y="6107064"/>
            <a:ext cx="3217333" cy="1466934"/>
          </a:xfrm>
          <a:prstGeom prst="rect">
            <a:avLst/>
          </a:prstGeom>
        </p:spPr>
      </p:pic>
      <p:pic>
        <p:nvPicPr>
          <p:cNvPr id="7" name="Picture 6" descr="mit_csail_logo.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60800" y="5959836"/>
            <a:ext cx="1797524" cy="1376390"/>
          </a:xfrm>
          <a:prstGeom prst="rect">
            <a:avLst/>
          </a:prstGeom>
        </p:spPr>
      </p:pic>
    </p:spTree>
    <p:extLst>
      <p:ext uri="{BB962C8B-B14F-4D97-AF65-F5344CB8AC3E}">
        <p14:creationId xmlns:p14="http://schemas.microsoft.com/office/powerpoint/2010/main" val="252796077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1376" y="5729569"/>
            <a:ext cx="1306424" cy="595033"/>
          </a:xfrm>
          <a:prstGeom prst="rect">
            <a:avLst/>
          </a:prstGeom>
          <a:noFill/>
        </p:spPr>
        <p:txBody>
          <a:bodyPr wrap="square" lIns="101595" tIns="50795" rIns="101595" bIns="50795" rtlCol="0">
            <a:spAutoFit/>
          </a:bodyPr>
          <a:lstStyle/>
          <a:p>
            <a:r>
              <a:rPr lang="en-US" sz="3200" b="1" dirty="0">
                <a:solidFill>
                  <a:prstClr val="black"/>
                </a:solidFill>
                <a:latin typeface="Calibri"/>
              </a:rPr>
              <a:t>User 1</a:t>
            </a:r>
          </a:p>
        </p:txBody>
      </p:sp>
      <p:grpSp>
        <p:nvGrpSpPr>
          <p:cNvPr id="3" name="Group 264"/>
          <p:cNvGrpSpPr/>
          <p:nvPr/>
        </p:nvGrpSpPr>
        <p:grpSpPr>
          <a:xfrm>
            <a:off x="1574800" y="4713826"/>
            <a:ext cx="931333" cy="986537"/>
            <a:chOff x="1066800" y="3568659"/>
            <a:chExt cx="838200" cy="887883"/>
          </a:xfrm>
        </p:grpSpPr>
        <p:sp>
          <p:nvSpPr>
            <p:cNvPr id="6" name="Isosceles Triangle 5"/>
            <p:cNvSpPr/>
            <p:nvPr/>
          </p:nvSpPr>
          <p:spPr>
            <a:xfrm flipV="1">
              <a:off x="1371600" y="3568659"/>
              <a:ext cx="220191" cy="165141"/>
            </a:xfrm>
            <a:prstGeom prst="triangle">
              <a:avLst/>
            </a:prstGeom>
            <a:solidFill>
              <a:schemeClr val="bg1">
                <a:lumMod val="6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066800" y="3949659"/>
              <a:ext cx="838200" cy="506883"/>
            </a:xfrm>
            <a:prstGeom prst="rect">
              <a:avLst/>
            </a:prstGeom>
            <a:solidFill>
              <a:schemeClr val="bg1">
                <a:lumMod val="6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Connector 7"/>
            <p:cNvCxnSpPr>
              <a:stCxn id="7" idx="0"/>
              <a:endCxn id="6" idx="0"/>
            </p:cNvCxnSpPr>
            <p:nvPr/>
          </p:nvCxnSpPr>
          <p:spPr>
            <a:xfrm rot="16200000" flipV="1">
              <a:off x="1375869" y="3839628"/>
              <a:ext cx="215859" cy="420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1202269" y="2500039"/>
            <a:ext cx="7840133" cy="5060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128000" y="1941041"/>
            <a:ext cx="2209800" cy="595033"/>
          </a:xfrm>
          <a:prstGeom prst="rect">
            <a:avLst/>
          </a:prstGeom>
          <a:noFill/>
        </p:spPr>
        <p:txBody>
          <a:bodyPr wrap="square" lIns="101595" tIns="50795" rIns="101595" bIns="50795" rtlCol="0">
            <a:spAutoFit/>
          </a:bodyPr>
          <a:lstStyle/>
          <a:p>
            <a:r>
              <a:rPr lang="en-US" sz="3200" b="1" dirty="0">
                <a:solidFill>
                  <a:prstClr val="black"/>
                </a:solidFill>
                <a:latin typeface="Calibri"/>
              </a:rPr>
              <a:t>Ethernet </a:t>
            </a:r>
          </a:p>
        </p:txBody>
      </p:sp>
      <p:grpSp>
        <p:nvGrpSpPr>
          <p:cNvPr id="5" name="Group 206"/>
          <p:cNvGrpSpPr/>
          <p:nvPr/>
        </p:nvGrpSpPr>
        <p:grpSpPr>
          <a:xfrm>
            <a:off x="747632" y="2576247"/>
            <a:ext cx="1387657" cy="1346001"/>
            <a:chOff x="1919450" y="609600"/>
            <a:chExt cx="1248891" cy="1211401"/>
          </a:xfrm>
        </p:grpSpPr>
        <p:cxnSp>
          <p:nvCxnSpPr>
            <p:cNvPr id="17" name="Straight Connector 16"/>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b="1" dirty="0">
                  <a:solidFill>
                    <a:prstClr val="black"/>
                  </a:solidFill>
                </a:rPr>
                <a:t>AP1</a:t>
              </a:r>
            </a:p>
          </p:txBody>
        </p:sp>
        <p:sp>
          <p:nvSpPr>
            <p:cNvPr id="19" name="Isosceles Triangle 18"/>
            <p:cNvSpPr/>
            <p:nvPr/>
          </p:nvSpPr>
          <p:spPr>
            <a:xfrm flipV="1">
              <a:off x="2948150" y="79230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20" name="Shape 19"/>
            <p:cNvCxnSpPr/>
            <p:nvPr/>
          </p:nvCxnSpPr>
          <p:spPr>
            <a:xfrm flipV="1">
              <a:off x="2904007" y="92946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3260180" y="5723019"/>
            <a:ext cx="1306424" cy="595033"/>
          </a:xfrm>
          <a:prstGeom prst="rect">
            <a:avLst/>
          </a:prstGeom>
          <a:noFill/>
        </p:spPr>
        <p:txBody>
          <a:bodyPr wrap="square" lIns="101595" tIns="50795" rIns="101595" bIns="50795" rtlCol="0">
            <a:spAutoFit/>
          </a:bodyPr>
          <a:lstStyle/>
          <a:p>
            <a:r>
              <a:rPr lang="en-US" sz="3200" b="1" dirty="0">
                <a:solidFill>
                  <a:prstClr val="black"/>
                </a:solidFill>
                <a:latin typeface="Calibri"/>
              </a:rPr>
              <a:t>User 2</a:t>
            </a:r>
          </a:p>
        </p:txBody>
      </p:sp>
      <p:grpSp>
        <p:nvGrpSpPr>
          <p:cNvPr id="9" name="Group 264"/>
          <p:cNvGrpSpPr/>
          <p:nvPr/>
        </p:nvGrpSpPr>
        <p:grpSpPr>
          <a:xfrm>
            <a:off x="3423609" y="4707277"/>
            <a:ext cx="931333" cy="986537"/>
            <a:chOff x="1066800" y="3568659"/>
            <a:chExt cx="838200" cy="887883"/>
          </a:xfrm>
        </p:grpSpPr>
        <p:sp>
          <p:nvSpPr>
            <p:cNvPr id="76" name="Isosceles Triangle 75"/>
            <p:cNvSpPr/>
            <p:nvPr/>
          </p:nvSpPr>
          <p:spPr>
            <a:xfrm flipV="1">
              <a:off x="1371600" y="3568659"/>
              <a:ext cx="220191" cy="165141"/>
            </a:xfrm>
            <a:prstGeom prst="triangle">
              <a:avLst/>
            </a:prstGeom>
            <a:solidFill>
              <a:schemeClr val="bg1">
                <a:lumMod val="6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1066800" y="3949659"/>
              <a:ext cx="838200" cy="506883"/>
            </a:xfrm>
            <a:prstGeom prst="rect">
              <a:avLst/>
            </a:prstGeom>
            <a:solidFill>
              <a:schemeClr val="bg1">
                <a:lumMod val="6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4" name="Straight Connector 83"/>
            <p:cNvCxnSpPr>
              <a:stCxn id="81" idx="0"/>
              <a:endCxn id="76" idx="0"/>
            </p:cNvCxnSpPr>
            <p:nvPr/>
          </p:nvCxnSpPr>
          <p:spPr>
            <a:xfrm rot="16200000" flipV="1">
              <a:off x="1375869" y="3839628"/>
              <a:ext cx="215859" cy="420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206"/>
          <p:cNvGrpSpPr/>
          <p:nvPr/>
        </p:nvGrpSpPr>
        <p:grpSpPr>
          <a:xfrm>
            <a:off x="2596436" y="2569698"/>
            <a:ext cx="1387657" cy="1346001"/>
            <a:chOff x="1919450" y="609600"/>
            <a:chExt cx="1248891" cy="1211401"/>
          </a:xfrm>
        </p:grpSpPr>
        <p:cxnSp>
          <p:nvCxnSpPr>
            <p:cNvPr id="86" name="Straight Connector 85"/>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ounded Rectangle 86"/>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b="1" dirty="0">
                  <a:solidFill>
                    <a:prstClr val="black"/>
                  </a:solidFill>
                </a:rPr>
                <a:t>AP2</a:t>
              </a:r>
            </a:p>
          </p:txBody>
        </p:sp>
        <p:sp>
          <p:nvSpPr>
            <p:cNvPr id="88" name="Isosceles Triangle 87"/>
            <p:cNvSpPr/>
            <p:nvPr/>
          </p:nvSpPr>
          <p:spPr>
            <a:xfrm flipV="1">
              <a:off x="2948150" y="798195"/>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89" name="Shape 88"/>
            <p:cNvCxnSpPr>
              <a:endCxn id="88" idx="0"/>
            </p:cNvCxnSpPr>
            <p:nvPr/>
          </p:nvCxnSpPr>
          <p:spPr>
            <a:xfrm flipV="1">
              <a:off x="2904007" y="963335"/>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grpSp>
        <p:nvGrpSpPr>
          <p:cNvPr id="11" name="Group 51"/>
          <p:cNvGrpSpPr>
            <a:grpSpLocks noChangeAspect="1"/>
          </p:cNvGrpSpPr>
          <p:nvPr/>
        </p:nvGrpSpPr>
        <p:grpSpPr>
          <a:xfrm rot="7341510">
            <a:off x="3019133" y="3023018"/>
            <a:ext cx="1549743" cy="1521648"/>
            <a:chOff x="2514601" y="4343400"/>
            <a:chExt cx="1905000" cy="1828800"/>
          </a:xfrm>
        </p:grpSpPr>
        <p:sp>
          <p:nvSpPr>
            <p:cNvPr id="91" name="Arc 90"/>
            <p:cNvSpPr/>
            <p:nvPr/>
          </p:nvSpPr>
          <p:spPr>
            <a:xfrm>
              <a:off x="2743203" y="5029200"/>
              <a:ext cx="914399" cy="952500"/>
            </a:xfrm>
            <a:prstGeom prst="arc">
              <a:avLst>
                <a:gd name="adj1" fmla="val 16200000"/>
                <a:gd name="adj2" fmla="val 2041240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92" name="Arc 91"/>
            <p:cNvSpPr/>
            <p:nvPr/>
          </p:nvSpPr>
          <p:spPr>
            <a:xfrm>
              <a:off x="2514601" y="4572000"/>
              <a:ext cx="1600199" cy="1597648"/>
            </a:xfrm>
            <a:prstGeom prst="arc">
              <a:avLst>
                <a:gd name="adj1" fmla="val 16200000"/>
                <a:gd name="adj2" fmla="val 2042743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93" name="Arc 92"/>
            <p:cNvSpPr/>
            <p:nvPr/>
          </p:nvSpPr>
          <p:spPr>
            <a:xfrm>
              <a:off x="2590801" y="4800601"/>
              <a:ext cx="1295399" cy="1219200"/>
            </a:xfrm>
            <a:prstGeom prst="arc">
              <a:avLst>
                <a:gd name="adj1" fmla="val 16200000"/>
                <a:gd name="adj2" fmla="val 2066971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94" name="Arc 93"/>
            <p:cNvSpPr/>
            <p:nvPr/>
          </p:nvSpPr>
          <p:spPr>
            <a:xfrm>
              <a:off x="2514601" y="4343400"/>
              <a:ext cx="1905000" cy="1828800"/>
            </a:xfrm>
            <a:prstGeom prst="arc">
              <a:avLst>
                <a:gd name="adj1" fmla="val 15742316"/>
                <a:gd name="adj2" fmla="val 2050046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sp>
        <p:nvSpPr>
          <p:cNvPr id="95" name="TextBox 94"/>
          <p:cNvSpPr txBox="1"/>
          <p:nvPr/>
        </p:nvSpPr>
        <p:spPr>
          <a:xfrm>
            <a:off x="5134152" y="5703969"/>
            <a:ext cx="1306424" cy="595033"/>
          </a:xfrm>
          <a:prstGeom prst="rect">
            <a:avLst/>
          </a:prstGeom>
          <a:noFill/>
        </p:spPr>
        <p:txBody>
          <a:bodyPr wrap="square" lIns="101595" tIns="50795" rIns="101595" bIns="50795" rtlCol="0">
            <a:spAutoFit/>
          </a:bodyPr>
          <a:lstStyle/>
          <a:p>
            <a:r>
              <a:rPr lang="en-US" sz="3200" b="1" dirty="0">
                <a:solidFill>
                  <a:prstClr val="black"/>
                </a:solidFill>
                <a:latin typeface="Calibri"/>
              </a:rPr>
              <a:t>User 3</a:t>
            </a:r>
          </a:p>
        </p:txBody>
      </p:sp>
      <p:grpSp>
        <p:nvGrpSpPr>
          <p:cNvPr id="12" name="Group 264"/>
          <p:cNvGrpSpPr/>
          <p:nvPr/>
        </p:nvGrpSpPr>
        <p:grpSpPr>
          <a:xfrm>
            <a:off x="5297579" y="4688227"/>
            <a:ext cx="931333" cy="986537"/>
            <a:chOff x="1066800" y="3568659"/>
            <a:chExt cx="838200" cy="887883"/>
          </a:xfrm>
        </p:grpSpPr>
        <p:sp>
          <p:nvSpPr>
            <p:cNvPr id="97" name="Isosceles Triangle 96"/>
            <p:cNvSpPr/>
            <p:nvPr/>
          </p:nvSpPr>
          <p:spPr>
            <a:xfrm flipV="1">
              <a:off x="1371600" y="3568659"/>
              <a:ext cx="220191" cy="165141"/>
            </a:xfrm>
            <a:prstGeom prst="triangle">
              <a:avLst/>
            </a:prstGeom>
            <a:solidFill>
              <a:schemeClr val="bg1">
                <a:lumMod val="6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Rectangle 97"/>
            <p:cNvSpPr/>
            <p:nvPr/>
          </p:nvSpPr>
          <p:spPr>
            <a:xfrm>
              <a:off x="1066800" y="3949659"/>
              <a:ext cx="838200" cy="506883"/>
            </a:xfrm>
            <a:prstGeom prst="rect">
              <a:avLst/>
            </a:prstGeom>
            <a:solidFill>
              <a:schemeClr val="bg1">
                <a:lumMod val="6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9" name="Straight Connector 98"/>
            <p:cNvCxnSpPr>
              <a:stCxn id="98" idx="0"/>
              <a:endCxn id="97" idx="0"/>
            </p:cNvCxnSpPr>
            <p:nvPr/>
          </p:nvCxnSpPr>
          <p:spPr>
            <a:xfrm rot="16200000" flipV="1">
              <a:off x="1375869" y="3839628"/>
              <a:ext cx="215859" cy="420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206"/>
          <p:cNvGrpSpPr/>
          <p:nvPr/>
        </p:nvGrpSpPr>
        <p:grpSpPr>
          <a:xfrm>
            <a:off x="4470408" y="2550648"/>
            <a:ext cx="1387657" cy="1346001"/>
            <a:chOff x="1919450" y="609600"/>
            <a:chExt cx="1248891" cy="1211401"/>
          </a:xfrm>
        </p:grpSpPr>
        <p:cxnSp>
          <p:nvCxnSpPr>
            <p:cNvPr id="101" name="Straight Connector 100"/>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Rounded Rectangle 101"/>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b="1" dirty="0">
                  <a:solidFill>
                    <a:prstClr val="black"/>
                  </a:solidFill>
                </a:rPr>
                <a:t>AP3</a:t>
              </a:r>
            </a:p>
          </p:txBody>
        </p:sp>
        <p:sp>
          <p:nvSpPr>
            <p:cNvPr id="103" name="Isosceles Triangle 102"/>
            <p:cNvSpPr/>
            <p:nvPr/>
          </p:nvSpPr>
          <p:spPr>
            <a:xfrm flipV="1">
              <a:off x="2948150" y="815340"/>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104" name="Shape 103"/>
            <p:cNvCxnSpPr>
              <a:endCxn id="103" idx="0"/>
            </p:cNvCxnSpPr>
            <p:nvPr/>
          </p:nvCxnSpPr>
          <p:spPr>
            <a:xfrm flipV="1">
              <a:off x="2904007" y="980480"/>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grpSp>
        <p:nvGrpSpPr>
          <p:cNvPr id="16" name="Group 51"/>
          <p:cNvGrpSpPr>
            <a:grpSpLocks noChangeAspect="1"/>
          </p:cNvGrpSpPr>
          <p:nvPr/>
        </p:nvGrpSpPr>
        <p:grpSpPr>
          <a:xfrm rot="7341510">
            <a:off x="4893105" y="3003968"/>
            <a:ext cx="1549743" cy="1521648"/>
            <a:chOff x="2514601" y="4343400"/>
            <a:chExt cx="1905000" cy="1828800"/>
          </a:xfrm>
        </p:grpSpPr>
        <p:sp>
          <p:nvSpPr>
            <p:cNvPr id="106" name="Arc 105"/>
            <p:cNvSpPr/>
            <p:nvPr/>
          </p:nvSpPr>
          <p:spPr>
            <a:xfrm>
              <a:off x="2743203" y="5029200"/>
              <a:ext cx="914399" cy="952500"/>
            </a:xfrm>
            <a:prstGeom prst="arc">
              <a:avLst>
                <a:gd name="adj1" fmla="val 16200000"/>
                <a:gd name="adj2" fmla="val 2041240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107" name="Arc 106"/>
            <p:cNvSpPr/>
            <p:nvPr/>
          </p:nvSpPr>
          <p:spPr>
            <a:xfrm>
              <a:off x="2514601" y="4572000"/>
              <a:ext cx="1600199" cy="1597648"/>
            </a:xfrm>
            <a:prstGeom prst="arc">
              <a:avLst>
                <a:gd name="adj1" fmla="val 16200000"/>
                <a:gd name="adj2" fmla="val 2042743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108" name="Arc 107"/>
            <p:cNvSpPr/>
            <p:nvPr/>
          </p:nvSpPr>
          <p:spPr>
            <a:xfrm>
              <a:off x="2590801" y="4800601"/>
              <a:ext cx="1295399" cy="1219200"/>
            </a:xfrm>
            <a:prstGeom prst="arc">
              <a:avLst>
                <a:gd name="adj1" fmla="val 16200000"/>
                <a:gd name="adj2" fmla="val 2066971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109" name="Arc 108"/>
            <p:cNvSpPr/>
            <p:nvPr/>
          </p:nvSpPr>
          <p:spPr>
            <a:xfrm>
              <a:off x="2514601" y="4343400"/>
              <a:ext cx="1905000" cy="1828800"/>
            </a:xfrm>
            <a:prstGeom prst="arc">
              <a:avLst>
                <a:gd name="adj1" fmla="val 15742316"/>
                <a:gd name="adj2" fmla="val 2050046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sp>
        <p:nvSpPr>
          <p:cNvPr id="110" name="TextBox 109"/>
          <p:cNvSpPr txBox="1"/>
          <p:nvPr/>
        </p:nvSpPr>
        <p:spPr>
          <a:xfrm>
            <a:off x="8441780" y="5703969"/>
            <a:ext cx="1718220" cy="595033"/>
          </a:xfrm>
          <a:prstGeom prst="rect">
            <a:avLst/>
          </a:prstGeom>
          <a:noFill/>
        </p:spPr>
        <p:txBody>
          <a:bodyPr wrap="square" lIns="101595" tIns="50795" rIns="101595" bIns="50795" rtlCol="0">
            <a:spAutoFit/>
          </a:bodyPr>
          <a:lstStyle/>
          <a:p>
            <a:r>
              <a:rPr lang="en-US" sz="3200" b="1" dirty="0">
                <a:solidFill>
                  <a:prstClr val="black"/>
                </a:solidFill>
                <a:latin typeface="Calibri"/>
              </a:rPr>
              <a:t>User 10</a:t>
            </a:r>
          </a:p>
        </p:txBody>
      </p:sp>
      <p:grpSp>
        <p:nvGrpSpPr>
          <p:cNvPr id="21" name="Group 264"/>
          <p:cNvGrpSpPr/>
          <p:nvPr/>
        </p:nvGrpSpPr>
        <p:grpSpPr>
          <a:xfrm>
            <a:off x="8605209" y="4688227"/>
            <a:ext cx="931333" cy="986537"/>
            <a:chOff x="1066800" y="3568659"/>
            <a:chExt cx="838200" cy="887883"/>
          </a:xfrm>
        </p:grpSpPr>
        <p:sp>
          <p:nvSpPr>
            <p:cNvPr id="112" name="Isosceles Triangle 111"/>
            <p:cNvSpPr/>
            <p:nvPr/>
          </p:nvSpPr>
          <p:spPr>
            <a:xfrm flipV="1">
              <a:off x="1371600" y="3568659"/>
              <a:ext cx="220191" cy="165141"/>
            </a:xfrm>
            <a:prstGeom prst="triangle">
              <a:avLst/>
            </a:prstGeom>
            <a:solidFill>
              <a:schemeClr val="bg1">
                <a:lumMod val="6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Rectangle 112"/>
            <p:cNvSpPr/>
            <p:nvPr/>
          </p:nvSpPr>
          <p:spPr>
            <a:xfrm>
              <a:off x="1066800" y="3949659"/>
              <a:ext cx="838200" cy="506883"/>
            </a:xfrm>
            <a:prstGeom prst="rect">
              <a:avLst/>
            </a:prstGeom>
            <a:solidFill>
              <a:schemeClr val="bg1">
                <a:lumMod val="6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Straight Connector 113"/>
            <p:cNvCxnSpPr>
              <a:stCxn id="113" idx="0"/>
              <a:endCxn id="112" idx="0"/>
            </p:cNvCxnSpPr>
            <p:nvPr/>
          </p:nvCxnSpPr>
          <p:spPr>
            <a:xfrm rot="16200000" flipV="1">
              <a:off x="1375869" y="3839628"/>
              <a:ext cx="215859" cy="420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06"/>
          <p:cNvGrpSpPr/>
          <p:nvPr/>
        </p:nvGrpSpPr>
        <p:grpSpPr>
          <a:xfrm>
            <a:off x="7778029" y="2550648"/>
            <a:ext cx="1387656" cy="1346001"/>
            <a:chOff x="1919450" y="609600"/>
            <a:chExt cx="1248890" cy="1211401"/>
          </a:xfrm>
        </p:grpSpPr>
        <p:cxnSp>
          <p:nvCxnSpPr>
            <p:cNvPr id="116" name="Straight Connector 115"/>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ounded Rectangle 116"/>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b="1" dirty="0">
                  <a:solidFill>
                    <a:prstClr val="black"/>
                  </a:solidFill>
                </a:rPr>
                <a:t>AP10</a:t>
              </a:r>
            </a:p>
          </p:txBody>
        </p:sp>
        <p:sp>
          <p:nvSpPr>
            <p:cNvPr id="118" name="Isosceles Triangle 117"/>
            <p:cNvSpPr/>
            <p:nvPr/>
          </p:nvSpPr>
          <p:spPr>
            <a:xfrm flipV="1">
              <a:off x="2948149" y="815340"/>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119" name="Shape 118"/>
            <p:cNvCxnSpPr>
              <a:endCxn id="118" idx="0"/>
            </p:cNvCxnSpPr>
            <p:nvPr/>
          </p:nvCxnSpPr>
          <p:spPr>
            <a:xfrm flipV="1">
              <a:off x="2904006" y="980480"/>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grpSp>
        <p:nvGrpSpPr>
          <p:cNvPr id="23" name="Group 51"/>
          <p:cNvGrpSpPr>
            <a:grpSpLocks noChangeAspect="1"/>
          </p:cNvGrpSpPr>
          <p:nvPr/>
        </p:nvGrpSpPr>
        <p:grpSpPr>
          <a:xfrm rot="7341510">
            <a:off x="8200733" y="3003968"/>
            <a:ext cx="1549743" cy="1521648"/>
            <a:chOff x="2514601" y="4343400"/>
            <a:chExt cx="1905000" cy="1828800"/>
          </a:xfrm>
        </p:grpSpPr>
        <p:sp>
          <p:nvSpPr>
            <p:cNvPr id="121" name="Arc 120"/>
            <p:cNvSpPr/>
            <p:nvPr/>
          </p:nvSpPr>
          <p:spPr>
            <a:xfrm>
              <a:off x="2743203" y="5029200"/>
              <a:ext cx="914399" cy="952500"/>
            </a:xfrm>
            <a:prstGeom prst="arc">
              <a:avLst>
                <a:gd name="adj1" fmla="val 16200000"/>
                <a:gd name="adj2" fmla="val 2041240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122" name="Arc 121"/>
            <p:cNvSpPr/>
            <p:nvPr/>
          </p:nvSpPr>
          <p:spPr>
            <a:xfrm>
              <a:off x="2514601" y="4572000"/>
              <a:ext cx="1600199" cy="1597648"/>
            </a:xfrm>
            <a:prstGeom prst="arc">
              <a:avLst>
                <a:gd name="adj1" fmla="val 16200000"/>
                <a:gd name="adj2" fmla="val 2042743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123" name="Arc 122"/>
            <p:cNvSpPr/>
            <p:nvPr/>
          </p:nvSpPr>
          <p:spPr>
            <a:xfrm>
              <a:off x="2590801" y="4800601"/>
              <a:ext cx="1295399" cy="1219200"/>
            </a:xfrm>
            <a:prstGeom prst="arc">
              <a:avLst>
                <a:gd name="adj1" fmla="val 16200000"/>
                <a:gd name="adj2" fmla="val 2066971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124" name="Arc 123"/>
            <p:cNvSpPr/>
            <p:nvPr/>
          </p:nvSpPr>
          <p:spPr>
            <a:xfrm>
              <a:off x="2514601" y="4343400"/>
              <a:ext cx="1905000" cy="1828800"/>
            </a:xfrm>
            <a:prstGeom prst="arc">
              <a:avLst>
                <a:gd name="adj1" fmla="val 15742316"/>
                <a:gd name="adj2" fmla="val 2050046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sp>
        <p:nvSpPr>
          <p:cNvPr id="126" name="Content Placeholder 8"/>
          <p:cNvSpPr txBox="1">
            <a:spLocks/>
          </p:cNvSpPr>
          <p:nvPr/>
        </p:nvSpPr>
        <p:spPr>
          <a:xfrm>
            <a:off x="6756400" y="3073459"/>
            <a:ext cx="762000" cy="609600"/>
          </a:xfrm>
          <a:prstGeom prst="rect">
            <a:avLst/>
          </a:prstGeom>
        </p:spPr>
        <p:txBody>
          <a:bodyPr vert="horz" lIns="101595" tIns="50795" rIns="101595" bIns="50795" rtlCol="0">
            <a:noAutofit/>
          </a:bodyPr>
          <a:lstStyle/>
          <a:p>
            <a:pPr marL="0" lvl="8" indent="25400" defTabSz="1015880">
              <a:spcBef>
                <a:spcPct val="20000"/>
              </a:spcBef>
              <a:defRPr/>
            </a:pPr>
            <a:r>
              <a:rPr lang="en-US" sz="6600" dirty="0">
                <a:solidFill>
                  <a:prstClr val="black"/>
                </a:solidFill>
                <a:latin typeface="Comic Sans MS" pitchFamily="66" charset="0"/>
              </a:rPr>
              <a:t>…</a:t>
            </a:r>
            <a:endParaRPr lang="en-US" sz="4800" dirty="0">
              <a:solidFill>
                <a:prstClr val="black"/>
              </a:solidFill>
              <a:latin typeface="Calibri"/>
            </a:endParaRPr>
          </a:p>
        </p:txBody>
      </p:sp>
      <p:sp>
        <p:nvSpPr>
          <p:cNvPr id="127" name="Content Placeholder 8"/>
          <p:cNvSpPr txBox="1">
            <a:spLocks/>
          </p:cNvSpPr>
          <p:nvPr/>
        </p:nvSpPr>
        <p:spPr>
          <a:xfrm>
            <a:off x="6908800" y="4942418"/>
            <a:ext cx="762000" cy="609600"/>
          </a:xfrm>
          <a:prstGeom prst="rect">
            <a:avLst/>
          </a:prstGeom>
        </p:spPr>
        <p:txBody>
          <a:bodyPr vert="horz" lIns="101595" tIns="50795" rIns="101595" bIns="50795" rtlCol="0">
            <a:noAutofit/>
          </a:bodyPr>
          <a:lstStyle/>
          <a:p>
            <a:pPr marL="0" lvl="8" indent="25400" defTabSz="1015880">
              <a:spcBef>
                <a:spcPct val="20000"/>
              </a:spcBef>
              <a:defRPr/>
            </a:pPr>
            <a:r>
              <a:rPr lang="en-US" sz="6600" dirty="0">
                <a:solidFill>
                  <a:prstClr val="black"/>
                </a:solidFill>
                <a:latin typeface="Comic Sans MS" pitchFamily="66" charset="0"/>
              </a:rPr>
              <a:t>…</a:t>
            </a:r>
            <a:endParaRPr lang="en-US" sz="4800" dirty="0">
              <a:solidFill>
                <a:prstClr val="black"/>
              </a:solidFill>
              <a:latin typeface="Calibri"/>
            </a:endParaRPr>
          </a:p>
        </p:txBody>
      </p:sp>
      <p:sp>
        <p:nvSpPr>
          <p:cNvPr id="128" name="Content Placeholder 2"/>
          <p:cNvSpPr>
            <a:spLocks noGrp="1"/>
          </p:cNvSpPr>
          <p:nvPr>
            <p:ph idx="1"/>
          </p:nvPr>
        </p:nvSpPr>
        <p:spPr>
          <a:xfrm>
            <a:off x="0" y="990602"/>
            <a:ext cx="10160000" cy="761647"/>
          </a:xfrm>
        </p:spPr>
        <p:txBody>
          <a:bodyPr>
            <a:noAutofit/>
          </a:bodyPr>
          <a:lstStyle/>
          <a:p>
            <a:pPr algn="ctr">
              <a:buNone/>
            </a:pPr>
            <a:r>
              <a:rPr lang="en-US" sz="3200" dirty="0">
                <a:latin typeface="Gill Sans"/>
              </a:rPr>
              <a:t>Access Points act as a huge distributed MIMO transmitter with sum of antennas</a:t>
            </a:r>
          </a:p>
        </p:txBody>
      </p:sp>
      <p:sp>
        <p:nvSpPr>
          <p:cNvPr id="129" name="Content Placeholder 2"/>
          <p:cNvSpPr txBox="1">
            <a:spLocks/>
          </p:cNvSpPr>
          <p:nvPr/>
        </p:nvSpPr>
        <p:spPr>
          <a:xfrm>
            <a:off x="76200" y="6553553"/>
            <a:ext cx="9880600" cy="761647"/>
          </a:xfrm>
          <a:prstGeom prst="rect">
            <a:avLst/>
          </a:prstGeom>
        </p:spPr>
        <p:txBody>
          <a:bodyPr vert="horz" lIns="101595" tIns="50795" rIns="101595" bIns="50795" rtlCol="0">
            <a:normAutofit/>
          </a:bodyPr>
          <a:lstStyle/>
          <a:p>
            <a:pPr marL="380954" indent="-380954" algn="ctr" defTabSz="1015880" fontAlgn="auto">
              <a:spcBef>
                <a:spcPct val="20000"/>
              </a:spcBef>
              <a:spcAft>
                <a:spcPts val="0"/>
              </a:spcAft>
              <a:defRPr/>
            </a:pPr>
            <a:r>
              <a:rPr lang="en-US" sz="3400" b="1" dirty="0">
                <a:solidFill>
                  <a:srgbClr val="FF0000"/>
                </a:solidFill>
                <a:latin typeface="Gill Sans"/>
                <a:sym typeface="Wingdings" pitchFamily="2" charset="2"/>
              </a:rPr>
              <a:t>10 Access Points  1</a:t>
            </a:r>
            <a:r>
              <a:rPr lang="en-US" sz="3400" b="1" dirty="0">
                <a:solidFill>
                  <a:srgbClr val="FF0000"/>
                </a:solidFill>
                <a:latin typeface="Gill Sans"/>
              </a:rPr>
              <a:t>0x Higher Throughput</a:t>
            </a:r>
          </a:p>
        </p:txBody>
      </p:sp>
      <p:sp>
        <p:nvSpPr>
          <p:cNvPr id="70" name="Rounded Rectangle 69"/>
          <p:cNvSpPr/>
          <p:nvPr/>
        </p:nvSpPr>
        <p:spPr>
          <a:xfrm>
            <a:off x="660400" y="3084041"/>
            <a:ext cx="8610600" cy="914400"/>
          </a:xfrm>
          <a:prstGeom prst="roundRect">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grpSp>
        <p:nvGrpSpPr>
          <p:cNvPr id="24" name="Group 51"/>
          <p:cNvGrpSpPr>
            <a:grpSpLocks noChangeAspect="1"/>
          </p:cNvGrpSpPr>
          <p:nvPr/>
        </p:nvGrpSpPr>
        <p:grpSpPr>
          <a:xfrm rot="7341510">
            <a:off x="1170329" y="3029567"/>
            <a:ext cx="1549743" cy="1521648"/>
            <a:chOff x="2514601" y="4343400"/>
            <a:chExt cx="1905000" cy="1828800"/>
          </a:xfrm>
        </p:grpSpPr>
        <p:sp>
          <p:nvSpPr>
            <p:cNvPr id="32" name="Arc 31"/>
            <p:cNvSpPr/>
            <p:nvPr/>
          </p:nvSpPr>
          <p:spPr>
            <a:xfrm>
              <a:off x="2743203" y="5029200"/>
              <a:ext cx="914399" cy="952500"/>
            </a:xfrm>
            <a:prstGeom prst="arc">
              <a:avLst>
                <a:gd name="adj1" fmla="val 16200000"/>
                <a:gd name="adj2" fmla="val 2041240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33" name="Arc 32"/>
            <p:cNvSpPr/>
            <p:nvPr/>
          </p:nvSpPr>
          <p:spPr>
            <a:xfrm>
              <a:off x="2514601" y="4572000"/>
              <a:ext cx="1600199" cy="1597648"/>
            </a:xfrm>
            <a:prstGeom prst="arc">
              <a:avLst>
                <a:gd name="adj1" fmla="val 16200000"/>
                <a:gd name="adj2" fmla="val 2042743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34" name="Arc 33"/>
            <p:cNvSpPr/>
            <p:nvPr/>
          </p:nvSpPr>
          <p:spPr>
            <a:xfrm>
              <a:off x="2590801" y="4800601"/>
              <a:ext cx="1295399" cy="1219200"/>
            </a:xfrm>
            <a:prstGeom prst="arc">
              <a:avLst>
                <a:gd name="adj1" fmla="val 16200000"/>
                <a:gd name="adj2" fmla="val 2066971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35" name="Arc 34"/>
            <p:cNvSpPr/>
            <p:nvPr/>
          </p:nvSpPr>
          <p:spPr>
            <a:xfrm>
              <a:off x="2514601" y="4343400"/>
              <a:ext cx="1905000" cy="1828800"/>
            </a:xfrm>
            <a:prstGeom prst="arc">
              <a:avLst>
                <a:gd name="adj1" fmla="val 15742316"/>
                <a:gd name="adj2" fmla="val 2050046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sp>
        <p:nvSpPr>
          <p:cNvPr id="73" name="Title 1"/>
          <p:cNvSpPr txBox="1">
            <a:spLocks/>
          </p:cNvSpPr>
          <p:nvPr/>
        </p:nvSpPr>
        <p:spPr>
          <a:xfrm>
            <a:off x="0" y="25400"/>
            <a:ext cx="10160000" cy="965200"/>
          </a:xfrm>
          <a:prstGeom prst="rect">
            <a:avLst/>
          </a:prstGeom>
        </p:spPr>
        <p:txBody>
          <a:bodyPr vert="horz" lIns="101595" tIns="50795" rIns="101595" bIns="5079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rgbClr val="0070C0"/>
                </a:solidFill>
                <a:latin typeface="Gill Sans"/>
              </a:rPr>
              <a:t>MegaMIMO</a:t>
            </a:r>
            <a:r>
              <a:rPr lang="en-US" dirty="0" smtClean="0">
                <a:solidFill>
                  <a:srgbClr val="0070C0"/>
                </a:solidFill>
                <a:latin typeface="Gill Sans"/>
              </a:rPr>
              <a:t> = Distributed MIMO</a:t>
            </a:r>
            <a:endParaRPr lang="en-US" dirty="0">
              <a:solidFill>
                <a:srgbClr val="0070C0"/>
              </a:solidFill>
              <a:latin typeface="Gill Sans"/>
            </a:endParaRPr>
          </a:p>
        </p:txBody>
      </p:sp>
    </p:spTree>
    <p:extLst>
      <p:ext uri="{BB962C8B-B14F-4D97-AF65-F5344CB8AC3E}">
        <p14:creationId xmlns:p14="http://schemas.microsoft.com/office/powerpoint/2010/main" val="190513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30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3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30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300"/>
                                  </p:stCondLst>
                                  <p:childTnLst>
                                    <p:set>
                                      <p:cBhvr>
                                        <p:cTn id="30" dur="1" fill="hold">
                                          <p:stCondLst>
                                            <p:cond delay="0"/>
                                          </p:stCondLst>
                                        </p:cTn>
                                        <p:tgtEl>
                                          <p:spTgt spid="71"/>
                                        </p:tgtEl>
                                        <p:attrNameLst>
                                          <p:attrName>style.visibility</p:attrName>
                                        </p:attrNameLst>
                                      </p:cBhvr>
                                      <p:to>
                                        <p:strVal val="visible"/>
                                      </p:to>
                                    </p:set>
                                  </p:childTnLst>
                                </p:cTn>
                              </p:par>
                            </p:childTnLst>
                          </p:cTn>
                        </p:par>
                        <p:par>
                          <p:cTn id="31" fill="hold">
                            <p:stCondLst>
                              <p:cond delay="300"/>
                            </p:stCondLst>
                            <p:childTnLst>
                              <p:par>
                                <p:cTn id="32" presetID="1" presetClass="entr" presetSubtype="0" fill="hold" nodeType="afterEffect">
                                  <p:stCondLst>
                                    <p:cond delay="30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nodeType="withEffect">
                                  <p:stCondLst>
                                    <p:cond delay="30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nodeType="withEffect">
                                  <p:stCondLst>
                                    <p:cond delay="300"/>
                                  </p:stCondLst>
                                  <p:childTnLst>
                                    <p:set>
                                      <p:cBhvr>
                                        <p:cTn id="37" dur="1" fill="hold">
                                          <p:stCondLst>
                                            <p:cond delay="0"/>
                                          </p:stCondLst>
                                        </p:cTn>
                                        <p:tgtEl>
                                          <p:spTgt spid="12"/>
                                        </p:tgtEl>
                                        <p:attrNameLst>
                                          <p:attrName>style.visibility</p:attrName>
                                        </p:attrNameLst>
                                      </p:cBhvr>
                                      <p:to>
                                        <p:strVal val="visible"/>
                                      </p:to>
                                    </p:set>
                                  </p:childTnLst>
                                </p:cTn>
                              </p:par>
                              <p:par>
                                <p:cTn id="38" presetID="1" presetClass="entr" presetSubtype="0" fill="hold" grpId="0" nodeType="withEffect">
                                  <p:stCondLst>
                                    <p:cond delay="300"/>
                                  </p:stCondLst>
                                  <p:childTnLst>
                                    <p:set>
                                      <p:cBhvr>
                                        <p:cTn id="39" dur="1" fill="hold">
                                          <p:stCondLst>
                                            <p:cond delay="0"/>
                                          </p:stCondLst>
                                        </p:cTn>
                                        <p:tgtEl>
                                          <p:spTgt spid="95"/>
                                        </p:tgtEl>
                                        <p:attrNameLst>
                                          <p:attrName>style.visibility</p:attrName>
                                        </p:attrNameLst>
                                      </p:cBhvr>
                                      <p:to>
                                        <p:strVal val="visible"/>
                                      </p:to>
                                    </p:set>
                                  </p:childTnLst>
                                </p:cTn>
                              </p:par>
                            </p:childTnLst>
                          </p:cTn>
                        </p:par>
                        <p:par>
                          <p:cTn id="40" fill="hold">
                            <p:stCondLst>
                              <p:cond delay="600"/>
                            </p:stCondLst>
                            <p:childTnLst>
                              <p:par>
                                <p:cTn id="41" presetID="1" presetClass="entr" presetSubtype="0" fill="hold" nodeType="afterEffect">
                                  <p:stCondLst>
                                    <p:cond delay="30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30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30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300"/>
                                  </p:stCondLst>
                                  <p:childTnLst>
                                    <p:set>
                                      <p:cBhvr>
                                        <p:cTn id="48" dur="1" fill="hold">
                                          <p:stCondLst>
                                            <p:cond delay="0"/>
                                          </p:stCondLst>
                                        </p:cTn>
                                        <p:tgtEl>
                                          <p:spTgt spid="1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1" grpId="0"/>
      <p:bldP spid="95" grpId="0"/>
      <p:bldP spid="110" grpId="0"/>
      <p:bldP spid="126" grpId="0"/>
      <p:bldP spid="127" grpId="0"/>
      <p:bldP spid="128" grpId="0" build="p"/>
      <p:bldP spid="129" grpId="0" build="p"/>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69333"/>
            <a:ext cx="9144000" cy="1295400"/>
          </a:xfrm>
        </p:spPr>
        <p:txBody>
          <a:bodyPr/>
          <a:lstStyle/>
          <a:p>
            <a:r>
              <a:rPr lang="en-US" dirty="0" smtClean="0">
                <a:latin typeface="Gill Sans"/>
              </a:rPr>
              <a:t>Testbed of Software Radios</a:t>
            </a:r>
            <a:endParaRPr lang="en-US" dirty="0">
              <a:latin typeface="Gill San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669" y="1016000"/>
            <a:ext cx="8551333" cy="5249333"/>
          </a:xfrm>
          <a:prstGeom prst="rect">
            <a:avLst/>
          </a:prstGeom>
        </p:spPr>
      </p:pic>
      <p:sp>
        <p:nvSpPr>
          <p:cNvPr id="5" name="Title 1"/>
          <p:cNvSpPr txBox="1">
            <a:spLocks/>
          </p:cNvSpPr>
          <p:nvPr/>
        </p:nvSpPr>
        <p:spPr>
          <a:xfrm>
            <a:off x="0" y="6129130"/>
            <a:ext cx="10160000" cy="1295400"/>
          </a:xfrm>
          <a:prstGeom prst="rect">
            <a:avLst/>
          </a:prstGeom>
        </p:spPr>
        <p:txBody>
          <a:bodyPr vert="horz" lIns="101595" tIns="50795" rIns="101595" bIns="50795" rtlCol="0" anchor="ctr">
            <a:normAutofit/>
          </a:bodyPr>
          <a:lstStyle>
            <a:lvl1pPr algn="ctr" defTabSz="914400" rtl="0" eaLnBrk="1" latinLnBrk="0" hangingPunct="1">
              <a:spcBef>
                <a:spcPct val="0"/>
              </a:spcBef>
              <a:buNone/>
              <a:defRPr sz="4400" b="0" kern="1200">
                <a:solidFill>
                  <a:srgbClr val="0070C0"/>
                </a:solidFill>
                <a:latin typeface="Comic Sans MS" pitchFamily="66" charset="0"/>
                <a:ea typeface="+mj-ea"/>
                <a:cs typeface="+mj-cs"/>
              </a:defRPr>
            </a:lvl1pPr>
          </a:lstStyle>
          <a:p>
            <a:r>
              <a:rPr lang="en-US" sz="4000" dirty="0">
                <a:solidFill>
                  <a:prstClr val="black"/>
                </a:solidFill>
                <a:latin typeface="Gill Sans"/>
              </a:rPr>
              <a:t>Dense Conference Room Like Deployment</a:t>
            </a:r>
          </a:p>
        </p:txBody>
      </p:sp>
    </p:spTree>
    <p:extLst>
      <p:ext uri="{BB962C8B-B14F-4D97-AF65-F5344CB8AC3E}">
        <p14:creationId xmlns:p14="http://schemas.microsoft.com/office/powerpoint/2010/main" val="1355720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707366130"/>
              </p:ext>
            </p:extLst>
          </p:nvPr>
        </p:nvGraphicFramePr>
        <p:xfrm>
          <a:off x="1031222" y="1254113"/>
          <a:ext cx="8737600" cy="43434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884416" y="2092312"/>
            <a:ext cx="3995410" cy="584776"/>
          </a:xfrm>
          <a:prstGeom prst="rect">
            <a:avLst/>
          </a:prstGeom>
          <a:noFill/>
        </p:spPr>
        <p:txBody>
          <a:bodyPr wrap="square" lIns="91435" tIns="45720" rIns="91435" bIns="45720" rtlCol="0">
            <a:spAutoFit/>
          </a:bodyPr>
          <a:lstStyle/>
          <a:p>
            <a:pPr algn="ctr"/>
            <a:r>
              <a:rPr lang="en-US" sz="3200" b="1" dirty="0" err="1">
                <a:solidFill>
                  <a:srgbClr val="0070C0"/>
                </a:solidFill>
                <a:latin typeface="Calibri"/>
              </a:rPr>
              <a:t>MegaMIMO</a:t>
            </a:r>
            <a:endParaRPr lang="en-US" sz="3200" b="1" dirty="0">
              <a:solidFill>
                <a:srgbClr val="0070C0"/>
              </a:solidFill>
              <a:latin typeface="Calibri"/>
            </a:endParaRPr>
          </a:p>
        </p:txBody>
      </p:sp>
      <p:sp>
        <p:nvSpPr>
          <p:cNvPr id="8" name="TextBox 7"/>
          <p:cNvSpPr txBox="1"/>
          <p:nvPr/>
        </p:nvSpPr>
        <p:spPr>
          <a:xfrm>
            <a:off x="7666487" y="3996152"/>
            <a:ext cx="1505357" cy="588196"/>
          </a:xfrm>
          <a:prstGeom prst="rect">
            <a:avLst/>
          </a:prstGeom>
          <a:solidFill>
            <a:schemeClr val="bg1"/>
          </a:solidFill>
        </p:spPr>
        <p:txBody>
          <a:bodyPr wrap="square" lIns="91435" tIns="45720" rIns="91435" bIns="45720" rtlCol="0">
            <a:spAutoFit/>
          </a:bodyPr>
          <a:lstStyle/>
          <a:p>
            <a:r>
              <a:rPr lang="en-US" sz="3200" b="1" dirty="0">
                <a:solidFill>
                  <a:srgbClr val="FF0000"/>
                </a:solidFill>
                <a:latin typeface="Calibri"/>
              </a:rPr>
              <a:t>802.11</a:t>
            </a:r>
          </a:p>
        </p:txBody>
      </p:sp>
      <p:sp>
        <p:nvSpPr>
          <p:cNvPr id="9" name="TextBox 8"/>
          <p:cNvSpPr txBox="1"/>
          <p:nvPr/>
        </p:nvSpPr>
        <p:spPr>
          <a:xfrm rot="16200000">
            <a:off x="-1520619" y="3020934"/>
            <a:ext cx="4275667" cy="519800"/>
          </a:xfrm>
          <a:prstGeom prst="rect">
            <a:avLst/>
          </a:prstGeom>
          <a:noFill/>
        </p:spPr>
        <p:txBody>
          <a:bodyPr wrap="square" lIns="91435" tIns="45720" rIns="91435" bIns="45720" rtlCol="0">
            <a:spAutoFit/>
          </a:bodyPr>
          <a:lstStyle/>
          <a:p>
            <a:r>
              <a:rPr lang="en-US" sz="2800" b="1" dirty="0">
                <a:solidFill>
                  <a:prstClr val="black"/>
                </a:solidFill>
                <a:latin typeface="Calibri"/>
              </a:rPr>
              <a:t>Total Throughput [Mb/s]</a:t>
            </a:r>
          </a:p>
        </p:txBody>
      </p:sp>
      <p:cxnSp>
        <p:nvCxnSpPr>
          <p:cNvPr id="11" name="Straight Arrow Connector 10"/>
          <p:cNvCxnSpPr/>
          <p:nvPr/>
        </p:nvCxnSpPr>
        <p:spPr>
          <a:xfrm>
            <a:off x="9313333" y="2232826"/>
            <a:ext cx="0" cy="2441820"/>
          </a:xfrm>
          <a:prstGeom prst="straightConnector1">
            <a:avLst/>
          </a:prstGeom>
          <a:ln w="76200">
            <a:solidFill>
              <a:schemeClr val="tx2">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62380" y="2966054"/>
            <a:ext cx="1051566" cy="779697"/>
          </a:xfrm>
          <a:prstGeom prst="rect">
            <a:avLst/>
          </a:prstGeom>
          <a:noFill/>
        </p:spPr>
        <p:txBody>
          <a:bodyPr wrap="none" lIns="101595" tIns="50795" rIns="101595" bIns="50795" rtlCol="0">
            <a:spAutoFit/>
          </a:bodyPr>
          <a:lstStyle/>
          <a:p>
            <a:r>
              <a:rPr lang="en-US" sz="4400" b="1" u="sng" dirty="0">
                <a:solidFill>
                  <a:srgbClr val="002060"/>
                </a:solidFill>
              </a:rPr>
              <a:t>10x</a:t>
            </a:r>
          </a:p>
        </p:txBody>
      </p:sp>
      <p:sp>
        <p:nvSpPr>
          <p:cNvPr id="14" name="TextBox 13"/>
          <p:cNvSpPr txBox="1"/>
          <p:nvPr/>
        </p:nvSpPr>
        <p:spPr>
          <a:xfrm>
            <a:off x="414011" y="6172200"/>
            <a:ext cx="9542789" cy="1219200"/>
          </a:xfrm>
          <a:prstGeom prst="rect">
            <a:avLst/>
          </a:prstGeom>
          <a:solidFill>
            <a:srgbClr val="C00000"/>
          </a:solidFill>
          <a:ln>
            <a:solidFill>
              <a:schemeClr val="tx1"/>
            </a:solidFill>
          </a:ln>
          <a:effectLst>
            <a:outerShdw blurRad="50800" dist="38100" dir="5400000" algn="t" rotWithShape="0">
              <a:prstClr val="black">
                <a:alpha val="40000"/>
              </a:prstClr>
            </a:outerShdw>
          </a:effectLst>
        </p:spPr>
        <p:txBody>
          <a:bodyPr wrap="square" lIns="101595" tIns="50795" rIns="101595" bIns="50795" rtlCol="0" anchor="ctr">
            <a:noAutofit/>
          </a:bodyPr>
          <a:lstStyle/>
          <a:p>
            <a:pPr algn="ctr">
              <a:lnSpc>
                <a:spcPts val="3600"/>
              </a:lnSpc>
            </a:pPr>
            <a:r>
              <a:rPr lang="en-US" sz="3600" dirty="0">
                <a:solidFill>
                  <a:prstClr val="white"/>
                </a:solidFill>
                <a:latin typeface="Gill Sans"/>
                <a:sym typeface="Wingdings" pitchFamily="2" charset="2"/>
              </a:rPr>
              <a:t>10x throughput gain over existing Wi-Fi</a:t>
            </a:r>
          </a:p>
        </p:txBody>
      </p:sp>
      <p:sp>
        <p:nvSpPr>
          <p:cNvPr id="13" name="Title 1"/>
          <p:cNvSpPr>
            <a:spLocks noGrp="1"/>
          </p:cNvSpPr>
          <p:nvPr>
            <p:ph type="title"/>
          </p:nvPr>
        </p:nvSpPr>
        <p:spPr>
          <a:xfrm>
            <a:off x="0" y="0"/>
            <a:ext cx="10160000" cy="1295400"/>
          </a:xfrm>
        </p:spPr>
        <p:txBody>
          <a:bodyPr>
            <a:normAutofit/>
          </a:bodyPr>
          <a:lstStyle/>
          <a:p>
            <a:r>
              <a:rPr lang="en-US" dirty="0" smtClean="0">
                <a:latin typeface="Gill Sans"/>
              </a:rPr>
              <a:t>Results from Prototype</a:t>
            </a:r>
            <a:endParaRPr lang="en-US" dirty="0">
              <a:latin typeface="Gill Sans"/>
            </a:endParaRPr>
          </a:p>
        </p:txBody>
      </p:sp>
      <p:sp>
        <p:nvSpPr>
          <p:cNvPr id="15" name="TextBox 14"/>
          <p:cNvSpPr txBox="1"/>
          <p:nvPr/>
        </p:nvSpPr>
        <p:spPr>
          <a:xfrm>
            <a:off x="2260600" y="5607693"/>
            <a:ext cx="7052756" cy="523220"/>
          </a:xfrm>
          <a:prstGeom prst="rect">
            <a:avLst/>
          </a:prstGeom>
          <a:noFill/>
        </p:spPr>
        <p:txBody>
          <a:bodyPr wrap="square" lIns="91435" tIns="45720" rIns="91435" bIns="45720" rtlCol="0">
            <a:spAutoFit/>
          </a:bodyPr>
          <a:lstStyle/>
          <a:p>
            <a:r>
              <a:rPr lang="en-US" sz="2800" b="1" dirty="0">
                <a:solidFill>
                  <a:prstClr val="black"/>
                </a:solidFill>
                <a:latin typeface="Calibri"/>
              </a:rPr>
              <a:t>Number of Access Points on Same Channel</a:t>
            </a:r>
          </a:p>
        </p:txBody>
      </p:sp>
    </p:spTree>
    <p:custDataLst>
      <p:tags r:id="rId1"/>
    </p:custDataLst>
    <p:extLst>
      <p:ext uri="{BB962C8B-B14F-4D97-AF65-F5344CB8AC3E}">
        <p14:creationId xmlns:p14="http://schemas.microsoft.com/office/powerpoint/2010/main" val="3131408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0.7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ppt_w*0.7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animEffect transition="in" filter="fade">
                                      <p:cBhvr>
                                        <p:cTn id="14" dur="500"/>
                                        <p:tgtEl>
                                          <p:spTgt spid="1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153"/>
            <a:ext cx="10160000" cy="1270000"/>
          </a:xfrm>
        </p:spPr>
        <p:txBody>
          <a:bodyPr>
            <a:noAutofit/>
          </a:bodyPr>
          <a:lstStyle/>
          <a:p>
            <a:r>
              <a:rPr lang="en-US" sz="4400" dirty="0" smtClean="0">
                <a:solidFill>
                  <a:srgbClr val="0070C0"/>
                </a:solidFill>
              </a:rPr>
              <a:t>OpenRF</a:t>
            </a:r>
            <a:r>
              <a:rPr lang="en-US" sz="4400" dirty="0">
                <a:solidFill>
                  <a:srgbClr val="0070C0"/>
                </a:solidFill>
              </a:rPr>
              <a:t> </a:t>
            </a:r>
            <a:r>
              <a:rPr lang="en-US" sz="4400" dirty="0" smtClean="0">
                <a:solidFill>
                  <a:srgbClr val="0070C0"/>
                </a:solidFill>
              </a:rPr>
              <a:t>(uses existing 802.11 cards)</a:t>
            </a:r>
            <a:r>
              <a:rPr lang="en-US" sz="4800" dirty="0">
                <a:solidFill>
                  <a:srgbClr val="0070C0"/>
                </a:solidFill>
              </a:rPr>
              <a:t/>
            </a:r>
            <a:br>
              <a:rPr lang="en-US" sz="4800" dirty="0">
                <a:solidFill>
                  <a:srgbClr val="0070C0"/>
                </a:solidFill>
              </a:rPr>
            </a:br>
            <a:endParaRPr lang="en-US" sz="4000" dirty="0">
              <a:solidFill>
                <a:srgbClr val="0070C0"/>
              </a:solidFill>
            </a:endParaRPr>
          </a:p>
        </p:txBody>
      </p:sp>
      <p:sp>
        <p:nvSpPr>
          <p:cNvPr id="3" name="Content Placeholder 2"/>
          <p:cNvSpPr>
            <a:spLocks noGrp="1"/>
          </p:cNvSpPr>
          <p:nvPr>
            <p:ph idx="1"/>
          </p:nvPr>
        </p:nvSpPr>
        <p:spPr>
          <a:xfrm>
            <a:off x="431028" y="1371600"/>
            <a:ext cx="9525772" cy="4557019"/>
          </a:xfrm>
        </p:spPr>
        <p:txBody>
          <a:bodyPr>
            <a:noAutofit/>
          </a:bodyPr>
          <a:lstStyle/>
          <a:p>
            <a:r>
              <a:rPr lang="en-US" sz="3300" dirty="0" smtClean="0"/>
              <a:t>Manages wireless interference </a:t>
            </a:r>
            <a:endParaRPr lang="en-US" sz="2900" dirty="0"/>
          </a:p>
          <a:p>
            <a:pPr lvl="1"/>
            <a:r>
              <a:rPr lang="en-US" sz="2900" dirty="0"/>
              <a:t>I</a:t>
            </a:r>
            <a:r>
              <a:rPr lang="en-US" sz="2900" dirty="0" smtClean="0"/>
              <a:t>nterference nulling, interference alignment, and beamforming </a:t>
            </a:r>
            <a:r>
              <a:rPr lang="en-US" sz="2900" dirty="0"/>
              <a:t/>
            </a:r>
            <a:br>
              <a:rPr lang="en-US" sz="2900" dirty="0"/>
            </a:br>
            <a:endParaRPr lang="en-US" sz="2900" dirty="0"/>
          </a:p>
          <a:p>
            <a:r>
              <a:rPr lang="en-US" sz="3300" dirty="0"/>
              <a:t>Self-configures MIMO techniques to benefit any network scenario</a:t>
            </a:r>
          </a:p>
          <a:p>
            <a:pPr lvl="1"/>
            <a:r>
              <a:rPr lang="en-US" sz="2900" dirty="0"/>
              <a:t>Admins do not need to understand MIMO processing</a:t>
            </a:r>
          </a:p>
        </p:txBody>
      </p:sp>
    </p:spTree>
    <p:extLst>
      <p:ext uri="{BB962C8B-B14F-4D97-AF65-F5344CB8AC3E}">
        <p14:creationId xmlns:p14="http://schemas.microsoft.com/office/powerpoint/2010/main" val="301128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OpenRF’s</a:t>
            </a:r>
            <a:r>
              <a:rPr lang="en-US" dirty="0"/>
              <a:t> </a:t>
            </a:r>
            <a:r>
              <a:rPr lang="en-US" dirty="0" smtClean="0"/>
              <a:t>Goals</a:t>
            </a:r>
            <a:endParaRPr lang="en-US" dirty="0"/>
          </a:p>
        </p:txBody>
      </p:sp>
      <p:grpSp>
        <p:nvGrpSpPr>
          <p:cNvPr id="11" name="146 Grupo"/>
          <p:cNvGrpSpPr/>
          <p:nvPr/>
        </p:nvGrpSpPr>
        <p:grpSpPr>
          <a:xfrm>
            <a:off x="3614848" y="4199667"/>
            <a:ext cx="989321" cy="433583"/>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19" name="Rounded Rectangle 18"/>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0" name="TextBox 19"/>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grpSp>
        <p:nvGrpSpPr>
          <p:cNvPr id="22" name="133 Grupo"/>
          <p:cNvGrpSpPr/>
          <p:nvPr/>
        </p:nvGrpSpPr>
        <p:grpSpPr>
          <a:xfrm>
            <a:off x="1048063" y="4166977"/>
            <a:ext cx="989321" cy="433583"/>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cxnSp>
        <p:nvCxnSpPr>
          <p:cNvPr id="32" name="Straight Connector 31"/>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656532"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cxnSp>
        <p:nvCxnSpPr>
          <p:cNvPr id="60" name="Straight Connector 59"/>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63" name="TextBox 62"/>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3" name="TextBox 2"/>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sp>
        <p:nvSpPr>
          <p:cNvPr id="61" name="TextBox 60"/>
          <p:cNvSpPr txBox="1"/>
          <p:nvPr/>
        </p:nvSpPr>
        <p:spPr>
          <a:xfrm>
            <a:off x="5873257" y="2565887"/>
            <a:ext cx="4092714" cy="1402093"/>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900" dirty="0">
                <a:solidFill>
                  <a:prstClr val="black"/>
                </a:solidFill>
                <a:latin typeface="Calibri"/>
              </a:rPr>
              <a:t>Controls Access Points to apply PHY techniques</a:t>
            </a:r>
          </a:p>
          <a:p>
            <a:pPr algn="ctr" defTabSz="507990" fontAlgn="auto">
              <a:spcBef>
                <a:spcPts val="0"/>
              </a:spcBef>
              <a:spcAft>
                <a:spcPts val="0"/>
              </a:spcAft>
            </a:pPr>
            <a:endParaRPr lang="en-US" dirty="0">
              <a:solidFill>
                <a:prstClr val="black"/>
              </a:solidFill>
              <a:latin typeface="Calibri"/>
            </a:endParaRPr>
          </a:p>
        </p:txBody>
      </p:sp>
      <p:sp>
        <p:nvSpPr>
          <p:cNvPr id="67" name="Rounded Rectangular Callout 66"/>
          <p:cNvSpPr/>
          <p:nvPr/>
        </p:nvSpPr>
        <p:spPr>
          <a:xfrm flipV="1">
            <a:off x="5873256" y="2530792"/>
            <a:ext cx="4092716" cy="1086559"/>
          </a:xfrm>
          <a:prstGeom prst="wedgeRoundRectCallout">
            <a:avLst>
              <a:gd name="adj1" fmla="val -71480"/>
              <a:gd name="adj2" fmla="val -52055"/>
              <a:gd name="adj3" fmla="val 16667"/>
            </a:avLst>
          </a:prstGeom>
          <a:noFill/>
          <a:ln w="12700" cmpd="sng">
            <a:solidFill>
              <a:srgbClr val="376092"/>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2000">
              <a:solidFill>
                <a:prstClr val="white"/>
              </a:solidFill>
            </a:endParaRPr>
          </a:p>
        </p:txBody>
      </p:sp>
      <p:sp>
        <p:nvSpPr>
          <p:cNvPr id="91" name="TextBox 90"/>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sp>
        <p:nvSpPr>
          <p:cNvPr id="92" name="TextBox 91"/>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3" name="Straight Connector 92"/>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6" name="102 Grupo"/>
          <p:cNvGrpSpPr/>
          <p:nvPr/>
        </p:nvGrpSpPr>
        <p:grpSpPr>
          <a:xfrm>
            <a:off x="1547732" y="5629727"/>
            <a:ext cx="180407" cy="381249"/>
            <a:chOff x="2251055" y="6011612"/>
            <a:chExt cx="151905" cy="359487"/>
          </a:xfrm>
        </p:grpSpPr>
        <p:sp>
          <p:nvSpPr>
            <p:cNvPr id="97" name="Isosceles Triangle 96"/>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98" name="Straight Connector 97"/>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9" name="Rectangle 98"/>
          <p:cNvSpPr/>
          <p:nvPr/>
        </p:nvSpPr>
        <p:spPr>
          <a:xfrm>
            <a:off x="1179379" y="6030527"/>
            <a:ext cx="938823" cy="507173"/>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grpSp>
        <p:nvGrpSpPr>
          <p:cNvPr id="100" name="102 Grupo"/>
          <p:cNvGrpSpPr/>
          <p:nvPr/>
        </p:nvGrpSpPr>
        <p:grpSpPr>
          <a:xfrm>
            <a:off x="3995760" y="5639301"/>
            <a:ext cx="180407" cy="381249"/>
            <a:chOff x="2251055" y="6011612"/>
            <a:chExt cx="151905" cy="359487"/>
          </a:xfrm>
        </p:grpSpPr>
        <p:sp>
          <p:nvSpPr>
            <p:cNvPr id="102" name="Isosceles Triangle 101"/>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03" name="Straight Connector 10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863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46" grpId="0" animBg="1"/>
      <p:bldP spid="62" grpId="0" animBg="1"/>
      <p:bldP spid="63" grpId="0"/>
      <p:bldP spid="3" grpId="0"/>
      <p:bldP spid="61" grpId="0"/>
      <p:bldP spid="67" grpId="0" animBg="1"/>
      <p:bldP spid="91" grpId="0"/>
      <p:bldP spid="92" grpId="0"/>
      <p:bldP spid="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3728429" y="1530876"/>
            <a:ext cx="10541229" cy="6165783"/>
            <a:chOff x="-3355586" y="1377787"/>
            <a:chExt cx="9487106" cy="5549205"/>
          </a:xfrm>
        </p:grpSpPr>
        <p:sp>
          <p:nvSpPr>
            <p:cNvPr id="59" name="Trapezoid 58"/>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61" name="Trapezoid 60"/>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cxnSp>
        <p:nvCxnSpPr>
          <p:cNvPr id="65" name="Straight Connector 64"/>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grpSp>
        <p:nvGrpSpPr>
          <p:cNvPr id="11" name="146 Grupo"/>
          <p:cNvGrpSpPr/>
          <p:nvPr/>
        </p:nvGrpSpPr>
        <p:grpSpPr>
          <a:xfrm>
            <a:off x="3614848" y="4199667"/>
            <a:ext cx="989321" cy="433583"/>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19" name="Rounded Rectangle 18"/>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0" name="TextBox 19"/>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grpSp>
        <p:nvGrpSpPr>
          <p:cNvPr id="22" name="133 Grupo"/>
          <p:cNvGrpSpPr/>
          <p:nvPr/>
        </p:nvGrpSpPr>
        <p:grpSpPr>
          <a:xfrm>
            <a:off x="1048063" y="4166977"/>
            <a:ext cx="989321" cy="433583"/>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cxnSp>
        <p:nvCxnSpPr>
          <p:cNvPr id="32" name="Straight Connector 31"/>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63" name="TextBox 62"/>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3" name="TextBox 2"/>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sp>
        <p:nvSpPr>
          <p:cNvPr id="91" name="TextBox 90"/>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sp>
        <p:nvSpPr>
          <p:cNvPr id="92" name="TextBox 91"/>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3" name="Straight Connector 92"/>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97933" y="4878223"/>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6 Mbps</a:t>
            </a:r>
          </a:p>
        </p:txBody>
      </p:sp>
      <p:cxnSp>
        <p:nvCxnSpPr>
          <p:cNvPr id="56" name="Straight Arrow Connector 55"/>
          <p:cNvCxnSpPr/>
          <p:nvPr/>
        </p:nvCxnSpPr>
        <p:spPr>
          <a:xfrm>
            <a:off x="4080134" y="4721859"/>
            <a:ext cx="32932" cy="59245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91" y="6738250"/>
            <a:ext cx="1267622" cy="713787"/>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387" y="6738553"/>
            <a:ext cx="1267622" cy="713181"/>
          </a:xfrm>
          <a:prstGeom prst="rect">
            <a:avLst/>
          </a:prstGeom>
        </p:spPr>
      </p:pic>
      <p:cxnSp>
        <p:nvCxnSpPr>
          <p:cNvPr id="64" name="Straight Arrow Connector 63"/>
          <p:cNvCxnSpPr/>
          <p:nvPr/>
        </p:nvCxnSpPr>
        <p:spPr>
          <a:xfrm>
            <a:off x="5238149" y="5391185"/>
            <a:ext cx="4800678" cy="35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9217143" y="5412341"/>
            <a:ext cx="680574"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time</a:t>
            </a:r>
          </a:p>
        </p:txBody>
      </p:sp>
      <p:sp>
        <p:nvSpPr>
          <p:cNvPr id="70" name="Rectangle 69"/>
          <p:cNvSpPr/>
          <p:nvPr/>
        </p:nvSpPr>
        <p:spPr>
          <a:xfrm>
            <a:off x="5238150" y="4314190"/>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71" name="Rectangle 70"/>
          <p:cNvSpPr/>
          <p:nvPr/>
        </p:nvSpPr>
        <p:spPr>
          <a:xfrm>
            <a:off x="6356083" y="4314190"/>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72" name="Rectangle 71"/>
          <p:cNvSpPr/>
          <p:nvPr/>
        </p:nvSpPr>
        <p:spPr>
          <a:xfrm>
            <a:off x="7474386" y="4301847"/>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73" name="Rectangle 72"/>
          <p:cNvSpPr/>
          <p:nvPr/>
        </p:nvSpPr>
        <p:spPr>
          <a:xfrm>
            <a:off x="8606804" y="4291638"/>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77" name="Rectangle 76"/>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sp>
        <p:nvSpPr>
          <p:cNvPr id="81" name="Rectangle 80"/>
          <p:cNvSpPr/>
          <p:nvPr/>
        </p:nvSpPr>
        <p:spPr>
          <a:xfrm>
            <a:off x="3656532"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grpSp>
        <p:nvGrpSpPr>
          <p:cNvPr id="115" name="102 Grupo"/>
          <p:cNvGrpSpPr/>
          <p:nvPr/>
        </p:nvGrpSpPr>
        <p:grpSpPr>
          <a:xfrm>
            <a:off x="1547732" y="5629727"/>
            <a:ext cx="180407" cy="381249"/>
            <a:chOff x="2251055" y="6011612"/>
            <a:chExt cx="151905" cy="359487"/>
          </a:xfrm>
        </p:grpSpPr>
        <p:sp>
          <p:nvSpPr>
            <p:cNvPr id="116" name="Isosceles Triangle 11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17" name="Straight Connector 116"/>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102 Grupo"/>
          <p:cNvGrpSpPr/>
          <p:nvPr/>
        </p:nvGrpSpPr>
        <p:grpSpPr>
          <a:xfrm>
            <a:off x="3995760" y="5639301"/>
            <a:ext cx="180407" cy="381249"/>
            <a:chOff x="2251055" y="6011612"/>
            <a:chExt cx="151905" cy="359487"/>
          </a:xfrm>
        </p:grpSpPr>
        <p:sp>
          <p:nvSpPr>
            <p:cNvPr id="119" name="Isosceles Triangle 11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20" name="Straight Connector 11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83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p:bldP spid="70" grpId="0" animBg="1"/>
      <p:bldP spid="71" grpId="0" animBg="1"/>
      <p:bldP spid="72" grpId="0" animBg="1"/>
      <p:bldP spid="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3728429" y="1530876"/>
            <a:ext cx="10541229" cy="6165783"/>
            <a:chOff x="-3355586" y="1377787"/>
            <a:chExt cx="9487106" cy="5549205"/>
          </a:xfrm>
        </p:grpSpPr>
        <p:sp>
          <p:nvSpPr>
            <p:cNvPr id="87" name="Trapezoid 86"/>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88" name="Trapezoid 87"/>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89" name="Group 88"/>
          <p:cNvGrpSpPr/>
          <p:nvPr/>
        </p:nvGrpSpPr>
        <p:grpSpPr>
          <a:xfrm>
            <a:off x="-1157550" y="1575155"/>
            <a:ext cx="10541229" cy="6165783"/>
            <a:chOff x="-3355586" y="1377787"/>
            <a:chExt cx="9487106" cy="5549205"/>
          </a:xfrm>
        </p:grpSpPr>
        <p:sp>
          <p:nvSpPr>
            <p:cNvPr id="90" name="Trapezoid 89"/>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95" name="Trapezoid 94"/>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sp>
        <p:nvSpPr>
          <p:cNvPr id="3" name="TextBox 2"/>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sp>
        <p:nvSpPr>
          <p:cNvPr id="58" name="TextBox 57"/>
          <p:cNvSpPr txBox="1"/>
          <p:nvPr/>
        </p:nvSpPr>
        <p:spPr>
          <a:xfrm>
            <a:off x="9217143" y="5412341"/>
            <a:ext cx="680574"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time</a:t>
            </a:r>
          </a:p>
        </p:txBody>
      </p:sp>
      <p:sp>
        <p:nvSpPr>
          <p:cNvPr id="59" name="Rectangle 58"/>
          <p:cNvSpPr/>
          <p:nvPr/>
        </p:nvSpPr>
        <p:spPr>
          <a:xfrm>
            <a:off x="5238150" y="4314190"/>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61" name="Rectangle 60"/>
          <p:cNvSpPr/>
          <p:nvPr/>
        </p:nvSpPr>
        <p:spPr>
          <a:xfrm>
            <a:off x="6356083" y="4843357"/>
            <a:ext cx="992281" cy="490991"/>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Bob</a:t>
            </a:r>
          </a:p>
        </p:txBody>
      </p:sp>
      <p:sp>
        <p:nvSpPr>
          <p:cNvPr id="64" name="Rectangle 63"/>
          <p:cNvSpPr/>
          <p:nvPr/>
        </p:nvSpPr>
        <p:spPr>
          <a:xfrm>
            <a:off x="7474386" y="4301847"/>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66" name="Rectangle 65"/>
          <p:cNvSpPr/>
          <p:nvPr/>
        </p:nvSpPr>
        <p:spPr>
          <a:xfrm>
            <a:off x="8589165" y="4843357"/>
            <a:ext cx="992281" cy="490991"/>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Bob</a:t>
            </a:r>
          </a:p>
        </p:txBody>
      </p:sp>
      <p:cxnSp>
        <p:nvCxnSpPr>
          <p:cNvPr id="70" name="Straight Arrow Connector 69"/>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4080134" y="4721859"/>
            <a:ext cx="32932" cy="59245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91" y="6738250"/>
            <a:ext cx="1267622" cy="713787"/>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387" y="6738553"/>
            <a:ext cx="1267622" cy="713181"/>
          </a:xfrm>
          <a:prstGeom prst="rect">
            <a:avLst/>
          </a:prstGeom>
        </p:spPr>
      </p:pic>
      <p:sp>
        <p:nvSpPr>
          <p:cNvPr id="78" name="Rectangle 77"/>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sp>
        <p:nvSpPr>
          <p:cNvPr id="82" name="Rectangle 81"/>
          <p:cNvSpPr/>
          <p:nvPr/>
        </p:nvSpPr>
        <p:spPr>
          <a:xfrm>
            <a:off x="3656532"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sp>
        <p:nvSpPr>
          <p:cNvPr id="104" name="TextBox 103"/>
          <p:cNvSpPr txBox="1"/>
          <p:nvPr/>
        </p:nvSpPr>
        <p:spPr>
          <a:xfrm>
            <a:off x="1356155" y="6856581"/>
            <a:ext cx="1632366"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Buffering… </a:t>
            </a:r>
          </a:p>
        </p:txBody>
      </p:sp>
      <p:pic>
        <p:nvPicPr>
          <p:cNvPr id="105" name="Picture 10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531801" y="6867277"/>
            <a:ext cx="595726" cy="595726"/>
          </a:xfrm>
          <a:prstGeom prst="rect">
            <a:avLst/>
          </a:prstGeom>
        </p:spPr>
      </p:pic>
      <p:pic>
        <p:nvPicPr>
          <p:cNvPr id="106" name="Picture 10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782201" y="6853357"/>
            <a:ext cx="595726" cy="595726"/>
          </a:xfrm>
          <a:prstGeom prst="rect">
            <a:avLst/>
          </a:prstGeom>
        </p:spPr>
      </p:pic>
      <p:sp>
        <p:nvSpPr>
          <p:cNvPr id="107" name="TextBox 106"/>
          <p:cNvSpPr txBox="1"/>
          <p:nvPr/>
        </p:nvSpPr>
        <p:spPr>
          <a:xfrm>
            <a:off x="5677454" y="6822383"/>
            <a:ext cx="1632366"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Buffering… </a:t>
            </a:r>
          </a:p>
        </p:txBody>
      </p:sp>
      <p:cxnSp>
        <p:nvCxnSpPr>
          <p:cNvPr id="65" name="Straight Connector 64"/>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146 Grupo"/>
          <p:cNvGrpSpPr/>
          <p:nvPr/>
        </p:nvGrpSpPr>
        <p:grpSpPr>
          <a:xfrm>
            <a:off x="3614848" y="4199667"/>
            <a:ext cx="989321" cy="433583"/>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19" name="Rounded Rectangle 18"/>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0" name="TextBox 19"/>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grpSp>
        <p:nvGrpSpPr>
          <p:cNvPr id="22" name="133 Grupo"/>
          <p:cNvGrpSpPr/>
          <p:nvPr/>
        </p:nvGrpSpPr>
        <p:grpSpPr>
          <a:xfrm>
            <a:off x="1048063" y="4166977"/>
            <a:ext cx="989321" cy="433583"/>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cxnSp>
        <p:nvCxnSpPr>
          <p:cNvPr id="32" name="Straight Connector 31"/>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63" name="TextBox 62"/>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91" name="TextBox 90"/>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sp>
        <p:nvSpPr>
          <p:cNvPr id="92" name="TextBox 91"/>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3" name="Straight Connector 92"/>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0" name="102 Grupo"/>
          <p:cNvGrpSpPr/>
          <p:nvPr/>
        </p:nvGrpSpPr>
        <p:grpSpPr>
          <a:xfrm>
            <a:off x="1547732" y="5629727"/>
            <a:ext cx="180407" cy="381249"/>
            <a:chOff x="2251055" y="6011612"/>
            <a:chExt cx="151905" cy="359487"/>
          </a:xfrm>
        </p:grpSpPr>
        <p:sp>
          <p:nvSpPr>
            <p:cNvPr id="111" name="Isosceles Triangle 11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12" name="Straight Connector 11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3" name="102 Grupo"/>
          <p:cNvGrpSpPr/>
          <p:nvPr/>
        </p:nvGrpSpPr>
        <p:grpSpPr>
          <a:xfrm>
            <a:off x="3995760" y="5639301"/>
            <a:ext cx="180407" cy="381249"/>
            <a:chOff x="2251055" y="6011612"/>
            <a:chExt cx="151905" cy="359487"/>
          </a:xfrm>
        </p:grpSpPr>
        <p:sp>
          <p:nvSpPr>
            <p:cNvPr id="114" name="Isosceles Triangle 113"/>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15" name="Straight Connector 114"/>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a:off x="5238149" y="5391185"/>
            <a:ext cx="4800678" cy="35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403437" y="4870631"/>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DD0005"/>
                </a:solidFill>
                <a:latin typeface="Calibri"/>
              </a:rPr>
              <a:t>3 Mbps</a:t>
            </a:r>
          </a:p>
        </p:txBody>
      </p:sp>
      <p:sp>
        <p:nvSpPr>
          <p:cNvPr id="56" name="TextBox 55"/>
          <p:cNvSpPr txBox="1"/>
          <p:nvPr/>
        </p:nvSpPr>
        <p:spPr>
          <a:xfrm>
            <a:off x="4143654" y="4843357"/>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DD0005"/>
                </a:solidFill>
                <a:latin typeface="Calibri"/>
              </a:rPr>
              <a:t>3 Mbps</a:t>
            </a:r>
          </a:p>
        </p:txBody>
      </p:sp>
    </p:spTree>
    <p:extLst>
      <p:ext uri="{BB962C8B-B14F-4D97-AF65-F5344CB8AC3E}">
        <p14:creationId xmlns:p14="http://schemas.microsoft.com/office/powerpoint/2010/main" val="60622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7" grpId="0"/>
      <p:bldP spid="55" grpId="0"/>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3728429" y="1530876"/>
            <a:ext cx="10541229" cy="6165783"/>
            <a:chOff x="-3355586" y="1377787"/>
            <a:chExt cx="9487106" cy="5549205"/>
          </a:xfrm>
        </p:grpSpPr>
        <p:sp>
          <p:nvSpPr>
            <p:cNvPr id="57" name="Trapezoid 56"/>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58" name="Trapezoid 57"/>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59" name="Group 58"/>
          <p:cNvGrpSpPr/>
          <p:nvPr/>
        </p:nvGrpSpPr>
        <p:grpSpPr>
          <a:xfrm>
            <a:off x="-1157550" y="1575155"/>
            <a:ext cx="10541229" cy="6165783"/>
            <a:chOff x="-3355586" y="1377787"/>
            <a:chExt cx="9487106" cy="5549205"/>
          </a:xfrm>
        </p:grpSpPr>
        <p:sp>
          <p:nvSpPr>
            <p:cNvPr id="61" name="Trapezoid 60"/>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64" name="Trapezoid 63"/>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sp>
        <p:nvSpPr>
          <p:cNvPr id="8" name="TextBox 7"/>
          <p:cNvSpPr txBox="1"/>
          <p:nvPr/>
        </p:nvSpPr>
        <p:spPr>
          <a:xfrm>
            <a:off x="3269185" y="1284475"/>
            <a:ext cx="3784612" cy="581356"/>
          </a:xfrm>
          <a:prstGeom prst="rect">
            <a:avLst/>
          </a:prstGeom>
          <a:noFill/>
        </p:spPr>
        <p:txBody>
          <a:bodyPr wrap="none" lIns="101598" tIns="50798" rIns="101598" bIns="50798" rtlCol="0">
            <a:spAutoFit/>
          </a:bodyPr>
          <a:lstStyle/>
          <a:p>
            <a:pPr defTabSz="507990" fontAlgn="auto">
              <a:spcBef>
                <a:spcPts val="0"/>
              </a:spcBef>
              <a:spcAft>
                <a:spcPts val="0"/>
              </a:spcAft>
            </a:pPr>
            <a:r>
              <a:rPr lang="en-US" sz="3100" dirty="0">
                <a:solidFill>
                  <a:srgbClr val="FF0000"/>
                </a:solidFill>
                <a:latin typeface="Calibri"/>
              </a:rPr>
              <a:t>“Interference Nulling”</a:t>
            </a:r>
          </a:p>
        </p:txBody>
      </p:sp>
      <p:cxnSp>
        <p:nvCxnSpPr>
          <p:cNvPr id="77" name="Straight Arrow Connector 7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080134" y="4721859"/>
            <a:ext cx="32932" cy="59245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91" y="6738250"/>
            <a:ext cx="1267622" cy="713787"/>
          </a:xfrm>
          <a:prstGeom prst="rect">
            <a:avLst/>
          </a:prstGeom>
        </p:spPr>
      </p:pic>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387" y="6738553"/>
            <a:ext cx="1267622" cy="713181"/>
          </a:xfrm>
          <a:prstGeom prst="rect">
            <a:avLst/>
          </a:prstGeom>
        </p:spPr>
      </p:pic>
      <p:sp>
        <p:nvSpPr>
          <p:cNvPr id="82" name="Rectangle 81"/>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sp>
        <p:nvSpPr>
          <p:cNvPr id="96" name="Rectangle 95"/>
          <p:cNvSpPr/>
          <p:nvPr/>
        </p:nvSpPr>
        <p:spPr>
          <a:xfrm>
            <a:off x="3656532"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pic>
        <p:nvPicPr>
          <p:cNvPr id="108" name="Picture 10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531801" y="6867277"/>
            <a:ext cx="595726" cy="595726"/>
          </a:xfrm>
          <a:prstGeom prst="rect">
            <a:avLst/>
          </a:prstGeom>
        </p:spPr>
      </p:pic>
      <p:pic>
        <p:nvPicPr>
          <p:cNvPr id="109" name="Picture 10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782201" y="6853357"/>
            <a:ext cx="595726" cy="595726"/>
          </a:xfrm>
          <a:prstGeom prst="rect">
            <a:avLst/>
          </a:prstGeom>
        </p:spPr>
      </p:pic>
      <p:sp>
        <p:nvSpPr>
          <p:cNvPr id="111" name="TextBox 110"/>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112" name="Straight Arrow Connector 111"/>
          <p:cNvCxnSpPr/>
          <p:nvPr/>
        </p:nvCxnSpPr>
        <p:spPr>
          <a:xfrm flipH="1">
            <a:off x="1996905" y="4721859"/>
            <a:ext cx="1993832" cy="1086251"/>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1792726" y="4811425"/>
            <a:ext cx="1822120" cy="996684"/>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65" name="Straight Connector 64"/>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1048063" y="4166977"/>
            <a:ext cx="989321" cy="433583"/>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62" name="Rounded Rectangle 61"/>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63" name="TextBox 62"/>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92" name="TextBox 91"/>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3" name="Straight Connector 92"/>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614848" y="4199667"/>
            <a:ext cx="989321" cy="433583"/>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19" name="Rounded Rectangle 18"/>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0" name="TextBox 19"/>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91" name="TextBox 90"/>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4" name="Straight Connector 93"/>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38" name="102 Grupo"/>
          <p:cNvGrpSpPr/>
          <p:nvPr/>
        </p:nvGrpSpPr>
        <p:grpSpPr>
          <a:xfrm>
            <a:off x="1547732" y="5629727"/>
            <a:ext cx="180407" cy="381249"/>
            <a:chOff x="2251055" y="6011612"/>
            <a:chExt cx="151905" cy="359487"/>
          </a:xfrm>
        </p:grpSpPr>
        <p:sp>
          <p:nvSpPr>
            <p:cNvPr id="139" name="Isosceles Triangle 13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40" name="Straight Connector 13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1" name="102 Grupo"/>
          <p:cNvGrpSpPr/>
          <p:nvPr/>
        </p:nvGrpSpPr>
        <p:grpSpPr>
          <a:xfrm>
            <a:off x="3995760" y="5639301"/>
            <a:ext cx="180407" cy="381249"/>
            <a:chOff x="2251055" y="6011612"/>
            <a:chExt cx="151905" cy="359487"/>
          </a:xfrm>
        </p:grpSpPr>
        <p:sp>
          <p:nvSpPr>
            <p:cNvPr id="142" name="Isosceles Triangle 141"/>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43" name="Straight Connector 142"/>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403437" y="4870631"/>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DD0005"/>
                </a:solidFill>
                <a:latin typeface="Calibri"/>
              </a:rPr>
              <a:t>3 Mbps</a:t>
            </a:r>
          </a:p>
        </p:txBody>
      </p:sp>
      <p:sp>
        <p:nvSpPr>
          <p:cNvPr id="55" name="TextBox 54"/>
          <p:cNvSpPr txBox="1"/>
          <p:nvPr/>
        </p:nvSpPr>
        <p:spPr>
          <a:xfrm>
            <a:off x="4143654" y="4843357"/>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DD0005"/>
                </a:solidFill>
                <a:latin typeface="Calibri"/>
              </a:rPr>
              <a:t>3 Mbps</a:t>
            </a:r>
          </a:p>
        </p:txBody>
      </p:sp>
      <p:sp>
        <p:nvSpPr>
          <p:cNvPr id="66" name="TextBox 65"/>
          <p:cNvSpPr txBox="1"/>
          <p:nvPr/>
        </p:nvSpPr>
        <p:spPr>
          <a:xfrm>
            <a:off x="1356155" y="6856581"/>
            <a:ext cx="1632366"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Buffering… </a:t>
            </a:r>
          </a:p>
        </p:txBody>
      </p:sp>
      <p:sp>
        <p:nvSpPr>
          <p:cNvPr id="67" name="TextBox 66"/>
          <p:cNvSpPr txBox="1"/>
          <p:nvPr/>
        </p:nvSpPr>
        <p:spPr>
          <a:xfrm>
            <a:off x="5677454" y="6822383"/>
            <a:ext cx="1632366"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Buffering… </a:t>
            </a:r>
          </a:p>
        </p:txBody>
      </p:sp>
    </p:spTree>
    <p:extLst>
      <p:ext uri="{BB962C8B-B14F-4D97-AF65-F5344CB8AC3E}">
        <p14:creationId xmlns:p14="http://schemas.microsoft.com/office/powerpoint/2010/main" val="167650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3728429" y="1530876"/>
            <a:ext cx="10541229" cy="6165783"/>
            <a:chOff x="-3355586" y="1377787"/>
            <a:chExt cx="9487106" cy="5549205"/>
          </a:xfrm>
        </p:grpSpPr>
        <p:sp>
          <p:nvSpPr>
            <p:cNvPr id="59" name="Trapezoid 58"/>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61" name="Trapezoid 60"/>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71" name="Group 70"/>
          <p:cNvGrpSpPr/>
          <p:nvPr/>
        </p:nvGrpSpPr>
        <p:grpSpPr>
          <a:xfrm rot="1860000">
            <a:off x="-3722881" y="1530595"/>
            <a:ext cx="10541229" cy="6165783"/>
            <a:chOff x="-3355586" y="1377787"/>
            <a:chExt cx="9487106" cy="5549205"/>
          </a:xfrm>
        </p:grpSpPr>
        <p:sp>
          <p:nvSpPr>
            <p:cNvPr id="72" name="Trapezoid 71"/>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73" name="Trapezoid 72"/>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74" name="Group 73"/>
          <p:cNvGrpSpPr/>
          <p:nvPr/>
        </p:nvGrpSpPr>
        <p:grpSpPr>
          <a:xfrm>
            <a:off x="-1157550" y="1575155"/>
            <a:ext cx="10541229" cy="6165783"/>
            <a:chOff x="-3355586" y="1377787"/>
            <a:chExt cx="9487106" cy="5549205"/>
          </a:xfrm>
        </p:grpSpPr>
        <p:sp>
          <p:nvSpPr>
            <p:cNvPr id="75" name="Trapezoid 74"/>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76" name="Trapezoid 75"/>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88" name="Group 87"/>
          <p:cNvGrpSpPr/>
          <p:nvPr/>
        </p:nvGrpSpPr>
        <p:grpSpPr>
          <a:xfrm rot="19740000" flipH="1">
            <a:off x="-1159626" y="1578322"/>
            <a:ext cx="10541229" cy="6165783"/>
            <a:chOff x="-3355586" y="1377787"/>
            <a:chExt cx="9487106" cy="5549205"/>
          </a:xfrm>
        </p:grpSpPr>
        <p:sp>
          <p:nvSpPr>
            <p:cNvPr id="89" name="Trapezoid 88"/>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90" name="Trapezoid 89"/>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sp>
        <p:nvSpPr>
          <p:cNvPr id="8" name="TextBox 7"/>
          <p:cNvSpPr txBox="1"/>
          <p:nvPr/>
        </p:nvSpPr>
        <p:spPr>
          <a:xfrm>
            <a:off x="3269185" y="1284475"/>
            <a:ext cx="3784612" cy="581356"/>
          </a:xfrm>
          <a:prstGeom prst="rect">
            <a:avLst/>
          </a:prstGeom>
          <a:noFill/>
        </p:spPr>
        <p:txBody>
          <a:bodyPr wrap="none" lIns="101598" tIns="50798" rIns="101598" bIns="50798" rtlCol="0">
            <a:spAutoFit/>
          </a:bodyPr>
          <a:lstStyle/>
          <a:p>
            <a:pPr defTabSz="507990" fontAlgn="auto">
              <a:spcBef>
                <a:spcPts val="0"/>
              </a:spcBef>
              <a:spcAft>
                <a:spcPts val="0"/>
              </a:spcAft>
            </a:pPr>
            <a:r>
              <a:rPr lang="en-US" sz="3100" dirty="0">
                <a:solidFill>
                  <a:srgbClr val="FF0000"/>
                </a:solidFill>
                <a:latin typeface="Calibri"/>
              </a:rPr>
              <a:t>“Interference Nulling”</a:t>
            </a:r>
          </a:p>
        </p:txBody>
      </p:sp>
      <p:cxnSp>
        <p:nvCxnSpPr>
          <p:cNvPr id="77" name="Straight Arrow Connector 7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080134" y="4721859"/>
            <a:ext cx="32932" cy="59245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91" y="6738250"/>
            <a:ext cx="1267622" cy="713787"/>
          </a:xfrm>
          <a:prstGeom prst="rect">
            <a:avLst/>
          </a:prstGeom>
        </p:spPr>
      </p:pic>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387" y="6738553"/>
            <a:ext cx="1267622" cy="713181"/>
          </a:xfrm>
          <a:prstGeom prst="rect">
            <a:avLst/>
          </a:prstGeom>
        </p:spPr>
      </p:pic>
      <p:sp>
        <p:nvSpPr>
          <p:cNvPr id="82" name="Rectangle 81"/>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sp>
        <p:nvSpPr>
          <p:cNvPr id="96" name="Rectangle 95"/>
          <p:cNvSpPr/>
          <p:nvPr/>
        </p:nvSpPr>
        <p:spPr>
          <a:xfrm>
            <a:off x="3656532"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pic>
        <p:nvPicPr>
          <p:cNvPr id="108" name="Picture 10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531801" y="6867277"/>
            <a:ext cx="595726" cy="595726"/>
          </a:xfrm>
          <a:prstGeom prst="rect">
            <a:avLst/>
          </a:prstGeom>
        </p:spPr>
      </p:pic>
      <p:pic>
        <p:nvPicPr>
          <p:cNvPr id="109" name="Picture 10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0444" y1="18000" x2="50444" y2="18000"/>
                        <a14:foregroundMark x1="31556" y1="18667" x2="31556" y2="18667"/>
                        <a14:foregroundMark x1="17111" y1="33111" x2="17111" y2="33111"/>
                        <a14:foregroundMark x1="17556" y1="49111" x2="17556" y2="49111"/>
                        <a14:foregroundMark x1="21556" y1="68000" x2="21556" y2="68000"/>
                        <a14:foregroundMark x1="30889" y1="78667" x2="30889" y2="78667"/>
                        <a14:foregroundMark x1="47556" y1="85333" x2="47556" y2="85333"/>
                        <a14:foregroundMark x1="70444" y1="82444" x2="70444" y2="82444"/>
                        <a14:foregroundMark x1="78222" y1="68000" x2="78222" y2="68000"/>
                        <a14:foregroundMark x1="82000" y1="49111" x2="82000" y2="49111"/>
                        <a14:foregroundMark x1="77111" y1="32000" x2="77111" y2="32000"/>
                        <a14:foregroundMark x1="34222" y1="80889" x2="34222" y2="80889"/>
                        <a14:foregroundMark x1="67556" y1="18000" x2="67556" y2="18000"/>
                        <a14:foregroundMark x1="84889" y1="30889" x2="84889" y2="30889"/>
                        <a14:foregroundMark x1="50444" y1="6444" x2="50444" y2="6444"/>
                      </a14:backgroundRemoval>
                    </a14:imgEffect>
                  </a14:imgLayer>
                </a14:imgProps>
              </a:ext>
            </a:extLst>
          </a:blip>
          <a:stretch>
            <a:fillRect/>
          </a:stretch>
        </p:blipFill>
        <p:spPr>
          <a:xfrm>
            <a:off x="4782201" y="6853357"/>
            <a:ext cx="595726" cy="595726"/>
          </a:xfrm>
          <a:prstGeom prst="rect">
            <a:avLst/>
          </a:prstGeom>
        </p:spPr>
      </p:pic>
      <p:sp>
        <p:nvSpPr>
          <p:cNvPr id="111" name="TextBox 110"/>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112" name="Straight Arrow Connector 111"/>
          <p:cNvCxnSpPr/>
          <p:nvPr/>
        </p:nvCxnSpPr>
        <p:spPr>
          <a:xfrm flipH="1">
            <a:off x="1996905" y="4721859"/>
            <a:ext cx="1993832" cy="1086251"/>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1792726" y="4811425"/>
            <a:ext cx="1822120" cy="996684"/>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65" name="Straight Connector 64"/>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1048063" y="4166977"/>
            <a:ext cx="989321" cy="433583"/>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62" name="Rounded Rectangle 61"/>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63" name="TextBox 62"/>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92" name="TextBox 91"/>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3" name="Straight Connector 92"/>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614848" y="4199667"/>
            <a:ext cx="989321" cy="433583"/>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19" name="Rounded Rectangle 18"/>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0" name="TextBox 19"/>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91" name="TextBox 90"/>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4" name="Straight Connector 93"/>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4" name="102 Grupo"/>
          <p:cNvGrpSpPr/>
          <p:nvPr/>
        </p:nvGrpSpPr>
        <p:grpSpPr>
          <a:xfrm>
            <a:off x="1547732" y="5629727"/>
            <a:ext cx="180407" cy="381249"/>
            <a:chOff x="2251055" y="6011612"/>
            <a:chExt cx="151905" cy="359487"/>
          </a:xfrm>
        </p:grpSpPr>
        <p:sp>
          <p:nvSpPr>
            <p:cNvPr id="66" name="Isosceles Triangle 6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67" name="Straight Connector 66"/>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8" name="102 Grupo"/>
          <p:cNvGrpSpPr/>
          <p:nvPr/>
        </p:nvGrpSpPr>
        <p:grpSpPr>
          <a:xfrm>
            <a:off x="3995760" y="5639301"/>
            <a:ext cx="180407" cy="381249"/>
            <a:chOff x="2251055" y="6011612"/>
            <a:chExt cx="151905" cy="359487"/>
          </a:xfrm>
        </p:grpSpPr>
        <p:sp>
          <p:nvSpPr>
            <p:cNvPr id="69" name="Isosceles Triangle 6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70" name="Straight Connector 6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403437" y="4870631"/>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DD0005"/>
                </a:solidFill>
                <a:latin typeface="Calibri"/>
              </a:rPr>
              <a:t>3 Mbps</a:t>
            </a:r>
          </a:p>
        </p:txBody>
      </p:sp>
      <p:sp>
        <p:nvSpPr>
          <p:cNvPr id="57" name="TextBox 56"/>
          <p:cNvSpPr txBox="1"/>
          <p:nvPr/>
        </p:nvSpPr>
        <p:spPr>
          <a:xfrm>
            <a:off x="4143654" y="4843357"/>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DD0005"/>
                </a:solidFill>
                <a:latin typeface="Calibri"/>
              </a:rPr>
              <a:t>3 Mbps</a:t>
            </a:r>
          </a:p>
        </p:txBody>
      </p:sp>
      <p:sp>
        <p:nvSpPr>
          <p:cNvPr id="78" name="TextBox 77"/>
          <p:cNvSpPr txBox="1"/>
          <p:nvPr/>
        </p:nvSpPr>
        <p:spPr>
          <a:xfrm>
            <a:off x="1356155" y="6856581"/>
            <a:ext cx="1632366"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Buffering… </a:t>
            </a:r>
          </a:p>
        </p:txBody>
      </p:sp>
      <p:sp>
        <p:nvSpPr>
          <p:cNvPr id="83" name="TextBox 82"/>
          <p:cNvSpPr txBox="1"/>
          <p:nvPr/>
        </p:nvSpPr>
        <p:spPr>
          <a:xfrm>
            <a:off x="5677454" y="6822383"/>
            <a:ext cx="1632366"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Buffering… </a:t>
            </a:r>
          </a:p>
        </p:txBody>
      </p:sp>
    </p:spTree>
    <p:extLst>
      <p:ext uri="{BB962C8B-B14F-4D97-AF65-F5344CB8AC3E}">
        <p14:creationId xmlns:p14="http://schemas.microsoft.com/office/powerpoint/2010/main" val="53036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890000">
                                      <p:cBhvr>
                                        <p:cTn id="6" dur="700" fill="hold"/>
                                        <p:tgtEl>
                                          <p:spTgt spid="58"/>
                                        </p:tgtEl>
                                        <p:attrNameLst>
                                          <p:attrName>r</p:attrName>
                                        </p:attrNameLst>
                                      </p:cBhvr>
                                    </p:animRot>
                                  </p:childTnLst>
                                </p:cTn>
                              </p:par>
                              <p:par>
                                <p:cTn id="7" presetID="1" presetClass="exit" presetSubtype="0" fill="hold" nodeType="withEffect">
                                  <p:stCondLst>
                                    <p:cond delay="700"/>
                                  </p:stCondLst>
                                  <p:childTnLst>
                                    <p:set>
                                      <p:cBhvr>
                                        <p:cTn id="8" dur="1" fill="hold">
                                          <p:stCondLst>
                                            <p:cond delay="0"/>
                                          </p:stCondLst>
                                        </p:cTn>
                                        <p:tgtEl>
                                          <p:spTgt spid="58"/>
                                        </p:tgtEl>
                                        <p:attrNameLst>
                                          <p:attrName>style.visibility</p:attrName>
                                        </p:attrNameLst>
                                      </p:cBhvr>
                                      <p:to>
                                        <p:strVal val="hidden"/>
                                      </p:to>
                                    </p:set>
                                  </p:childTnLst>
                                </p:cTn>
                              </p:par>
                              <p:par>
                                <p:cTn id="9" presetID="1" presetClass="entr" presetSubtype="0" fill="hold" nodeType="withEffect">
                                  <p:stCondLst>
                                    <p:cond delay="700"/>
                                  </p:stCondLst>
                                  <p:childTnLst>
                                    <p:set>
                                      <p:cBhvr>
                                        <p:cTn id="10" dur="1" fill="hold">
                                          <p:stCondLst>
                                            <p:cond delay="0"/>
                                          </p:stCondLst>
                                        </p:cTn>
                                        <p:tgtEl>
                                          <p:spTgt spid="71"/>
                                        </p:tgtEl>
                                        <p:attrNameLst>
                                          <p:attrName>style.visibility</p:attrName>
                                        </p:attrNameLst>
                                      </p:cBhvr>
                                      <p:to>
                                        <p:strVal val="visible"/>
                                      </p:to>
                                    </p:set>
                                  </p:childTnLst>
                                </p:cTn>
                              </p:par>
                              <p:par>
                                <p:cTn id="11" presetID="8" presetClass="emph" presetSubtype="0" fill="hold" nodeType="withEffect">
                                  <p:stCondLst>
                                    <p:cond delay="0"/>
                                  </p:stCondLst>
                                  <p:childTnLst>
                                    <p:animRot by="-1890000">
                                      <p:cBhvr>
                                        <p:cTn id="12" dur="700" fill="hold"/>
                                        <p:tgtEl>
                                          <p:spTgt spid="74"/>
                                        </p:tgtEl>
                                        <p:attrNameLst>
                                          <p:attrName>r</p:attrName>
                                        </p:attrNameLst>
                                      </p:cBhvr>
                                    </p:animRot>
                                  </p:childTnLst>
                                </p:cTn>
                              </p:par>
                              <p:par>
                                <p:cTn id="13" presetID="1" presetClass="exit" presetSubtype="0" fill="hold" nodeType="withEffect">
                                  <p:stCondLst>
                                    <p:cond delay="700"/>
                                  </p:stCondLst>
                                  <p:childTnLst>
                                    <p:set>
                                      <p:cBhvr>
                                        <p:cTn id="14" dur="1" fill="hold">
                                          <p:stCondLst>
                                            <p:cond delay="0"/>
                                          </p:stCondLst>
                                        </p:cTn>
                                        <p:tgtEl>
                                          <p:spTgt spid="74"/>
                                        </p:tgtEl>
                                        <p:attrNameLst>
                                          <p:attrName>style.visibility</p:attrName>
                                        </p:attrNameLst>
                                      </p:cBhvr>
                                      <p:to>
                                        <p:strVal val="hidden"/>
                                      </p:to>
                                    </p:set>
                                  </p:childTnLst>
                                </p:cTn>
                              </p:par>
                              <p:par>
                                <p:cTn id="15" presetID="1" presetClass="entr" presetSubtype="0" fill="hold" nodeType="withEffect">
                                  <p:stCondLst>
                                    <p:cond delay="70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rot="1860000">
            <a:off x="-3722881" y="1530595"/>
            <a:ext cx="10541229" cy="6165783"/>
            <a:chOff x="-3355586" y="1377787"/>
            <a:chExt cx="9487106" cy="5549205"/>
          </a:xfrm>
        </p:grpSpPr>
        <p:sp>
          <p:nvSpPr>
            <p:cNvPr id="89" name="Trapezoid 88"/>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97" name="Trapezoid 96"/>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98" name="Group 97"/>
          <p:cNvGrpSpPr/>
          <p:nvPr/>
        </p:nvGrpSpPr>
        <p:grpSpPr>
          <a:xfrm rot="19740000" flipH="1">
            <a:off x="-1159626" y="1578322"/>
            <a:ext cx="10541229" cy="6165783"/>
            <a:chOff x="-3355586" y="1377787"/>
            <a:chExt cx="9487106" cy="5549205"/>
          </a:xfrm>
        </p:grpSpPr>
        <p:sp>
          <p:nvSpPr>
            <p:cNvPr id="99" name="Trapezoid 98"/>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00" name="Trapezoid 99"/>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sp>
        <p:nvSpPr>
          <p:cNvPr id="8" name="TextBox 7"/>
          <p:cNvSpPr txBox="1"/>
          <p:nvPr/>
        </p:nvSpPr>
        <p:spPr>
          <a:xfrm>
            <a:off x="3269185" y="1284475"/>
            <a:ext cx="3784612" cy="581356"/>
          </a:xfrm>
          <a:prstGeom prst="rect">
            <a:avLst/>
          </a:prstGeom>
          <a:noFill/>
        </p:spPr>
        <p:txBody>
          <a:bodyPr wrap="none" lIns="101598" tIns="50798" rIns="101598" bIns="50798" rtlCol="0">
            <a:spAutoFit/>
          </a:bodyPr>
          <a:lstStyle/>
          <a:p>
            <a:pPr defTabSz="507990" fontAlgn="auto">
              <a:spcBef>
                <a:spcPts val="0"/>
              </a:spcBef>
              <a:spcAft>
                <a:spcPts val="0"/>
              </a:spcAft>
            </a:pPr>
            <a:r>
              <a:rPr lang="en-US" sz="3100" dirty="0">
                <a:solidFill>
                  <a:srgbClr val="FF0000"/>
                </a:solidFill>
                <a:latin typeface="Calibri"/>
              </a:rPr>
              <a:t>“Interference Nulling”</a:t>
            </a:r>
          </a:p>
        </p:txBody>
      </p:sp>
      <p:cxnSp>
        <p:nvCxnSpPr>
          <p:cNvPr id="77" name="Straight Arrow Connector 7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080134" y="4721859"/>
            <a:ext cx="32932" cy="59245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91" y="6738250"/>
            <a:ext cx="1267622" cy="713787"/>
          </a:xfrm>
          <a:prstGeom prst="rect">
            <a:avLst/>
          </a:prstGeom>
        </p:spPr>
      </p:pic>
      <p:pic>
        <p:nvPicPr>
          <p:cNvPr id="81" name="Picture 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387" y="6738553"/>
            <a:ext cx="1267622" cy="713181"/>
          </a:xfrm>
          <a:prstGeom prst="rect">
            <a:avLst/>
          </a:prstGeom>
        </p:spPr>
      </p:pic>
      <p:sp>
        <p:nvSpPr>
          <p:cNvPr id="82" name="Rectangle 81"/>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sp>
        <p:nvSpPr>
          <p:cNvPr id="96" name="Rectangle 95"/>
          <p:cNvSpPr/>
          <p:nvPr/>
        </p:nvSpPr>
        <p:spPr>
          <a:xfrm>
            <a:off x="3656532"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sp>
        <p:nvSpPr>
          <p:cNvPr id="107" name="TextBox 106"/>
          <p:cNvSpPr txBox="1"/>
          <p:nvPr/>
        </p:nvSpPr>
        <p:spPr>
          <a:xfrm>
            <a:off x="1416479" y="6858053"/>
            <a:ext cx="1655898"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HD Quality!</a:t>
            </a:r>
          </a:p>
        </p:txBody>
      </p:sp>
      <p:sp>
        <p:nvSpPr>
          <p:cNvPr id="110" name="TextBox 109"/>
          <p:cNvSpPr txBox="1"/>
          <p:nvPr/>
        </p:nvSpPr>
        <p:spPr>
          <a:xfrm>
            <a:off x="5702501" y="6823856"/>
            <a:ext cx="1655898"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HD Quality!</a:t>
            </a:r>
          </a:p>
        </p:txBody>
      </p:sp>
      <p:sp>
        <p:nvSpPr>
          <p:cNvPr id="111" name="TextBox 110"/>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112" name="Straight Arrow Connector 111"/>
          <p:cNvCxnSpPr/>
          <p:nvPr/>
        </p:nvCxnSpPr>
        <p:spPr>
          <a:xfrm flipH="1">
            <a:off x="1996905" y="4721859"/>
            <a:ext cx="1993832" cy="1086251"/>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1792726" y="4811425"/>
            <a:ext cx="1822120" cy="996684"/>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65" name="Straight Connector 64"/>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1048063" y="4166977"/>
            <a:ext cx="989321" cy="433583"/>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62" name="Rounded Rectangle 61"/>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63" name="TextBox 62"/>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92" name="TextBox 91"/>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3" name="Straight Connector 92"/>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614848" y="4199667"/>
            <a:ext cx="989321" cy="433583"/>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19" name="Rounded Rectangle 18"/>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0" name="TextBox 19"/>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91" name="TextBox 90"/>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4" name="Straight Connector 93"/>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64" name="102 Grupo"/>
          <p:cNvGrpSpPr/>
          <p:nvPr/>
        </p:nvGrpSpPr>
        <p:grpSpPr>
          <a:xfrm>
            <a:off x="1547732" y="5629727"/>
            <a:ext cx="180407" cy="381249"/>
            <a:chOff x="2251055" y="6011612"/>
            <a:chExt cx="151905" cy="359487"/>
          </a:xfrm>
        </p:grpSpPr>
        <p:sp>
          <p:nvSpPr>
            <p:cNvPr id="66" name="Isosceles Triangle 6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67" name="Straight Connector 66"/>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8" name="102 Grupo"/>
          <p:cNvGrpSpPr/>
          <p:nvPr/>
        </p:nvGrpSpPr>
        <p:grpSpPr>
          <a:xfrm>
            <a:off x="3995760" y="5639301"/>
            <a:ext cx="180407" cy="381249"/>
            <a:chOff x="2251055" y="6011612"/>
            <a:chExt cx="151905" cy="359487"/>
          </a:xfrm>
        </p:grpSpPr>
        <p:sp>
          <p:nvSpPr>
            <p:cNvPr id="69" name="Isosceles Triangle 68"/>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70" name="Straight Connector 69"/>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1" name="Straight Arrow Connector 70"/>
          <p:cNvCxnSpPr/>
          <p:nvPr/>
        </p:nvCxnSpPr>
        <p:spPr>
          <a:xfrm>
            <a:off x="5409492" y="5391185"/>
            <a:ext cx="4556510" cy="350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9388484" y="5412341"/>
            <a:ext cx="680574"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time</a:t>
            </a:r>
          </a:p>
        </p:txBody>
      </p:sp>
      <p:sp>
        <p:nvSpPr>
          <p:cNvPr id="74" name="Rectangle 73"/>
          <p:cNvSpPr/>
          <p:nvPr/>
        </p:nvSpPr>
        <p:spPr>
          <a:xfrm>
            <a:off x="5409491" y="4296550"/>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75" name="Rectangle 74"/>
          <p:cNvSpPr/>
          <p:nvPr/>
        </p:nvSpPr>
        <p:spPr>
          <a:xfrm>
            <a:off x="6527424" y="4843357"/>
            <a:ext cx="992281" cy="490991"/>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Bob</a:t>
            </a:r>
          </a:p>
        </p:txBody>
      </p:sp>
      <p:sp>
        <p:nvSpPr>
          <p:cNvPr id="76" name="Rectangle 75"/>
          <p:cNvSpPr/>
          <p:nvPr/>
        </p:nvSpPr>
        <p:spPr>
          <a:xfrm>
            <a:off x="7645727" y="4301847"/>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78" name="Rectangle 77"/>
          <p:cNvSpPr/>
          <p:nvPr/>
        </p:nvSpPr>
        <p:spPr>
          <a:xfrm>
            <a:off x="8760506" y="4843357"/>
            <a:ext cx="992281" cy="490991"/>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Bob</a:t>
            </a:r>
          </a:p>
        </p:txBody>
      </p:sp>
      <p:sp>
        <p:nvSpPr>
          <p:cNvPr id="85" name="Rectangle 84"/>
          <p:cNvSpPr/>
          <p:nvPr/>
        </p:nvSpPr>
        <p:spPr>
          <a:xfrm>
            <a:off x="6533558" y="4301847"/>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86" name="Rectangle 85"/>
          <p:cNvSpPr/>
          <p:nvPr/>
        </p:nvSpPr>
        <p:spPr>
          <a:xfrm>
            <a:off x="8752156" y="4307141"/>
            <a:ext cx="992281" cy="490991"/>
          </a:xfrm>
          <a:prstGeom prst="rect">
            <a:avLst/>
          </a:prstGeom>
          <a:solidFill>
            <a:srgbClr val="FAC09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Alice</a:t>
            </a:r>
          </a:p>
        </p:txBody>
      </p:sp>
      <p:sp>
        <p:nvSpPr>
          <p:cNvPr id="87" name="Rectangle 86"/>
          <p:cNvSpPr/>
          <p:nvPr/>
        </p:nvSpPr>
        <p:spPr>
          <a:xfrm>
            <a:off x="5409491" y="4833652"/>
            <a:ext cx="992281" cy="490991"/>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Bob</a:t>
            </a:r>
          </a:p>
        </p:txBody>
      </p:sp>
      <p:sp>
        <p:nvSpPr>
          <p:cNvPr id="88" name="Rectangle 87"/>
          <p:cNvSpPr/>
          <p:nvPr/>
        </p:nvSpPr>
        <p:spPr>
          <a:xfrm>
            <a:off x="7642573" y="4851291"/>
            <a:ext cx="992281" cy="490991"/>
          </a:xfrm>
          <a:prstGeom prst="rect">
            <a:avLst/>
          </a:prstGeom>
          <a:solidFill>
            <a:schemeClr val="tx2">
              <a:lumMod val="20000"/>
              <a:lumOff val="80000"/>
            </a:schemeClr>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r>
              <a:rPr lang="en-US" sz="2000" dirty="0">
                <a:solidFill>
                  <a:prstClr val="black"/>
                </a:solidFill>
              </a:rPr>
              <a:t>Bob</a:t>
            </a:r>
          </a:p>
        </p:txBody>
      </p:sp>
      <p:sp>
        <p:nvSpPr>
          <p:cNvPr id="90" name="TextBox 89"/>
          <p:cNvSpPr txBox="1"/>
          <p:nvPr/>
        </p:nvSpPr>
        <p:spPr>
          <a:xfrm>
            <a:off x="403437" y="4870631"/>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0000FF"/>
                </a:solidFill>
                <a:latin typeface="Calibri"/>
              </a:rPr>
              <a:t>6 Mbps</a:t>
            </a:r>
          </a:p>
        </p:txBody>
      </p:sp>
      <p:sp>
        <p:nvSpPr>
          <p:cNvPr id="95" name="TextBox 94"/>
          <p:cNvSpPr txBox="1"/>
          <p:nvPr/>
        </p:nvSpPr>
        <p:spPr>
          <a:xfrm>
            <a:off x="4143654" y="4843357"/>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0000FF"/>
                </a:solidFill>
                <a:latin typeface="Calibri"/>
              </a:rPr>
              <a:t>6 Mbps</a:t>
            </a:r>
          </a:p>
        </p:txBody>
      </p:sp>
    </p:spTree>
    <p:extLst>
      <p:ext uri="{BB962C8B-B14F-4D97-AF65-F5344CB8AC3E}">
        <p14:creationId xmlns:p14="http://schemas.microsoft.com/office/powerpoint/2010/main" val="389258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General Information</a:t>
            </a:r>
            <a:endParaRPr lang="en-US" dirty="0">
              <a:solidFill>
                <a:schemeClr val="tx1"/>
              </a:solidFill>
            </a:endParaRPr>
          </a:p>
        </p:txBody>
      </p:sp>
      <p:sp>
        <p:nvSpPr>
          <p:cNvPr id="3" name="Content Placeholder 2"/>
          <p:cNvSpPr>
            <a:spLocks noGrp="1"/>
          </p:cNvSpPr>
          <p:nvPr>
            <p:ph idx="1"/>
          </p:nvPr>
        </p:nvSpPr>
        <p:spPr>
          <a:xfrm>
            <a:off x="228600" y="1295400"/>
            <a:ext cx="9652000" cy="6096000"/>
          </a:xfrm>
        </p:spPr>
        <p:txBody>
          <a:bodyPr>
            <a:normAutofit fontScale="77500" lnSpcReduction="20000"/>
          </a:bodyPr>
          <a:lstStyle/>
          <a:p>
            <a:pPr marL="0">
              <a:spcBef>
                <a:spcPts val="0"/>
              </a:spcBef>
              <a:defRPr/>
            </a:pPr>
            <a:r>
              <a:rPr lang="en-US" dirty="0" smtClean="0">
                <a:latin typeface="+mj-lt"/>
              </a:rPr>
              <a:t>Staff</a:t>
            </a:r>
          </a:p>
          <a:p>
            <a:pPr marL="444450" lvl="1">
              <a:spcBef>
                <a:spcPts val="0"/>
              </a:spcBef>
              <a:defRPr/>
            </a:pPr>
            <a:r>
              <a:rPr lang="en-US" dirty="0" smtClean="0">
                <a:latin typeface="+mj-lt"/>
              </a:rPr>
              <a:t>Lecturer:  Dina </a:t>
            </a:r>
            <a:r>
              <a:rPr lang="en-US" dirty="0" err="1" smtClean="0">
                <a:latin typeface="+mj-lt"/>
              </a:rPr>
              <a:t>Katabi</a:t>
            </a:r>
            <a:r>
              <a:rPr lang="en-US" dirty="0" smtClean="0">
                <a:latin typeface="+mj-lt"/>
              </a:rPr>
              <a:t>, </a:t>
            </a:r>
            <a:r>
              <a:rPr lang="en-US" dirty="0" smtClean="0">
                <a:latin typeface="+mj-lt"/>
                <a:hlinkClick r:id="rId2"/>
              </a:rPr>
              <a:t>dk@mit.edu</a:t>
            </a:r>
            <a:endParaRPr lang="en-US" sz="600" dirty="0" smtClean="0">
              <a:latin typeface="+mj-lt"/>
            </a:endParaRPr>
          </a:p>
          <a:p>
            <a:pPr marL="444450" lvl="1">
              <a:spcBef>
                <a:spcPts val="0"/>
              </a:spcBef>
              <a:defRPr/>
            </a:pPr>
            <a:r>
              <a:rPr lang="en-US" dirty="0" smtClean="0">
                <a:latin typeface="+mj-lt"/>
              </a:rPr>
              <a:t>TA: </a:t>
            </a:r>
            <a:r>
              <a:rPr lang="en-US" dirty="0" err="1" smtClean="0">
                <a:latin typeface="+mj-lt"/>
              </a:rPr>
              <a:t>Haitham</a:t>
            </a:r>
            <a:r>
              <a:rPr lang="en-US" dirty="0" smtClean="0">
                <a:latin typeface="+mj-lt"/>
              </a:rPr>
              <a:t> </a:t>
            </a:r>
            <a:r>
              <a:rPr lang="en-US" dirty="0" err="1" smtClean="0">
                <a:latin typeface="+mj-lt"/>
              </a:rPr>
              <a:t>Hassanieh</a:t>
            </a:r>
            <a:r>
              <a:rPr lang="en-US" dirty="0" smtClean="0">
                <a:latin typeface="+mj-lt"/>
              </a:rPr>
              <a:t>, </a:t>
            </a:r>
            <a:r>
              <a:rPr lang="en-US" dirty="0" smtClean="0">
                <a:latin typeface="+mj-lt"/>
                <a:hlinkClick r:id="rId3"/>
              </a:rPr>
              <a:t>haithamh@mit.edu</a:t>
            </a:r>
            <a:endParaRPr lang="en-US" dirty="0" smtClean="0">
              <a:latin typeface="+mj-lt"/>
            </a:endParaRPr>
          </a:p>
          <a:p>
            <a:pPr marL="0">
              <a:spcBef>
                <a:spcPts val="0"/>
              </a:spcBef>
              <a:defRPr/>
            </a:pPr>
            <a:endParaRPr lang="en-US" dirty="0">
              <a:latin typeface="+mj-lt"/>
            </a:endParaRPr>
          </a:p>
          <a:p>
            <a:pPr marL="0">
              <a:spcBef>
                <a:spcPts val="0"/>
              </a:spcBef>
              <a:buClr>
                <a:srgbClr val="002060"/>
              </a:buClr>
              <a:defRPr/>
            </a:pPr>
            <a:r>
              <a:rPr lang="en-US" dirty="0" smtClean="0">
                <a:latin typeface="+mj-lt"/>
              </a:rPr>
              <a:t>Material (new class)</a:t>
            </a:r>
            <a:endParaRPr lang="en-US" dirty="0">
              <a:latin typeface="+mj-lt"/>
            </a:endParaRPr>
          </a:p>
          <a:p>
            <a:pPr marL="698493" lvl="1">
              <a:spcBef>
                <a:spcPts val="0"/>
              </a:spcBef>
              <a:defRPr/>
            </a:pPr>
            <a:r>
              <a:rPr lang="en-US" dirty="0">
                <a:latin typeface="+mj-lt"/>
              </a:rPr>
              <a:t>Mainly research </a:t>
            </a:r>
            <a:r>
              <a:rPr lang="en-US" dirty="0" smtClean="0">
                <a:latin typeface="+mj-lt"/>
              </a:rPr>
              <a:t>papers </a:t>
            </a:r>
            <a:endParaRPr lang="en-US" dirty="0">
              <a:latin typeface="+mj-lt"/>
            </a:endParaRPr>
          </a:p>
          <a:p>
            <a:pPr marL="698493" lvl="1">
              <a:spcBef>
                <a:spcPts val="0"/>
              </a:spcBef>
              <a:defRPr/>
            </a:pPr>
            <a:r>
              <a:rPr lang="en-US" dirty="0">
                <a:latin typeface="+mj-lt"/>
              </a:rPr>
              <a:t>Your notes (each student will be a scribe for one lecture</a:t>
            </a:r>
            <a:r>
              <a:rPr lang="en-US" dirty="0" smtClean="0">
                <a:latin typeface="+mj-lt"/>
              </a:rPr>
              <a:t>)</a:t>
            </a:r>
            <a:endParaRPr lang="en-US" dirty="0">
              <a:latin typeface="+mj-lt"/>
            </a:endParaRPr>
          </a:p>
          <a:p>
            <a:pPr marL="698493" lvl="1">
              <a:spcBef>
                <a:spcPts val="0"/>
              </a:spcBef>
              <a:buNone/>
              <a:defRPr/>
            </a:pPr>
            <a:endParaRPr lang="en-US" sz="1300" dirty="0">
              <a:latin typeface="+mj-lt"/>
            </a:endParaRPr>
          </a:p>
          <a:p>
            <a:pPr marL="0">
              <a:spcBef>
                <a:spcPts val="0"/>
              </a:spcBef>
              <a:defRPr/>
            </a:pPr>
            <a:r>
              <a:rPr lang="en-US" dirty="0">
                <a:latin typeface="+mj-lt"/>
              </a:rPr>
              <a:t>Prerequisites</a:t>
            </a:r>
          </a:p>
          <a:p>
            <a:pPr marL="698493" lvl="1">
              <a:spcBef>
                <a:spcPts val="0"/>
              </a:spcBef>
              <a:defRPr/>
            </a:pPr>
            <a:r>
              <a:rPr lang="en-US" dirty="0" smtClean="0">
                <a:latin typeface="+mj-lt"/>
              </a:rPr>
              <a:t>6.02 and 6.033 </a:t>
            </a:r>
            <a:endParaRPr lang="en-US" dirty="0">
              <a:latin typeface="+mj-lt"/>
            </a:endParaRPr>
          </a:p>
          <a:p>
            <a:pPr marL="698493" lvl="1">
              <a:spcBef>
                <a:spcPts val="0"/>
              </a:spcBef>
              <a:defRPr/>
            </a:pPr>
            <a:r>
              <a:rPr lang="en-US" dirty="0">
                <a:latin typeface="+mj-lt"/>
              </a:rPr>
              <a:t>Basic math: probability, Fourier, </a:t>
            </a:r>
            <a:r>
              <a:rPr lang="en-US" dirty="0" err="1">
                <a:latin typeface="+mj-lt"/>
              </a:rPr>
              <a:t>Dijkstra’s</a:t>
            </a:r>
            <a:r>
              <a:rPr lang="en-US" dirty="0">
                <a:latin typeface="+mj-lt"/>
              </a:rPr>
              <a:t> shortest path alg., …</a:t>
            </a:r>
          </a:p>
          <a:p>
            <a:pPr marL="698493" lvl="1">
              <a:spcBef>
                <a:spcPts val="0"/>
              </a:spcBef>
              <a:defRPr/>
            </a:pPr>
            <a:r>
              <a:rPr lang="en-US" dirty="0" err="1" smtClean="0">
                <a:latin typeface="+mj-lt"/>
              </a:rPr>
              <a:t>Matlab</a:t>
            </a:r>
            <a:r>
              <a:rPr lang="en-US" dirty="0" smtClean="0">
                <a:latin typeface="+mj-lt"/>
              </a:rPr>
              <a:t> and C programming</a:t>
            </a:r>
          </a:p>
          <a:p>
            <a:pPr marL="698493" lvl="1">
              <a:spcBef>
                <a:spcPts val="0"/>
              </a:spcBef>
              <a:defRPr/>
            </a:pPr>
            <a:endParaRPr lang="en-US" dirty="0">
              <a:latin typeface="+mj-lt"/>
            </a:endParaRPr>
          </a:p>
          <a:p>
            <a:pPr marL="0" indent="-1583956">
              <a:spcBef>
                <a:spcPts val="0"/>
              </a:spcBef>
              <a:defRPr/>
            </a:pPr>
            <a:endParaRPr lang="en-US" sz="1300" dirty="0">
              <a:latin typeface="+mj-lt"/>
            </a:endParaRPr>
          </a:p>
          <a:p>
            <a:pPr marL="0">
              <a:spcBef>
                <a:spcPts val="0"/>
              </a:spcBef>
              <a:defRPr/>
            </a:pPr>
            <a:r>
              <a:rPr lang="en-US" dirty="0">
                <a:latin typeface="+mj-lt"/>
              </a:rPr>
              <a:t>Grading</a:t>
            </a:r>
          </a:p>
          <a:p>
            <a:pPr marL="698493" lvl="1">
              <a:spcBef>
                <a:spcPts val="0"/>
              </a:spcBef>
              <a:defRPr/>
            </a:pPr>
            <a:r>
              <a:rPr lang="en-US" dirty="0">
                <a:latin typeface="+mj-lt"/>
              </a:rPr>
              <a:t>Research Project 50%</a:t>
            </a:r>
          </a:p>
          <a:p>
            <a:pPr marL="1142989" lvl="2">
              <a:spcBef>
                <a:spcPts val="0"/>
              </a:spcBef>
              <a:defRPr/>
            </a:pPr>
            <a:r>
              <a:rPr lang="en-US" sz="3200" dirty="0">
                <a:latin typeface="+mj-lt"/>
              </a:rPr>
              <a:t>Proposal, status report, presentation, final report</a:t>
            </a:r>
          </a:p>
          <a:p>
            <a:pPr marL="889017" lvl="2" indent="0">
              <a:spcBef>
                <a:spcPts val="0"/>
              </a:spcBef>
              <a:buNone/>
              <a:defRPr/>
            </a:pPr>
            <a:endParaRPr lang="en-US" dirty="0">
              <a:latin typeface="+mj-lt"/>
            </a:endParaRPr>
          </a:p>
          <a:p>
            <a:pPr marL="698493" lvl="1">
              <a:spcBef>
                <a:spcPts val="0"/>
              </a:spcBef>
              <a:defRPr/>
            </a:pPr>
            <a:r>
              <a:rPr lang="en-US" dirty="0" smtClean="0">
                <a:latin typeface="+mj-lt"/>
              </a:rPr>
              <a:t>Weakly Labs  </a:t>
            </a:r>
            <a:r>
              <a:rPr lang="en-US" dirty="0">
                <a:latin typeface="+mj-lt"/>
              </a:rPr>
              <a:t>+ Mini Assignments + Scribe notes – </a:t>
            </a:r>
            <a:r>
              <a:rPr lang="en-US" dirty="0" smtClean="0">
                <a:latin typeface="+mj-lt"/>
              </a:rPr>
              <a:t>50%</a:t>
            </a:r>
            <a:endParaRPr lang="en-US" dirty="0">
              <a:latin typeface="+mj-lt"/>
            </a:endParaRPr>
          </a:p>
          <a:p>
            <a:pPr marL="0">
              <a:spcBef>
                <a:spcPts val="0"/>
              </a:spcBef>
              <a:defRPr/>
            </a:pPr>
            <a:endParaRPr lang="en-US" dirty="0" smtClean="0">
              <a:latin typeface="+mj-lt"/>
            </a:endParaRPr>
          </a:p>
          <a:p>
            <a:pPr marL="0" indent="0">
              <a:spcBef>
                <a:spcPts val="0"/>
              </a:spcBef>
              <a:buNone/>
              <a:defRPr/>
            </a:pPr>
            <a:endParaRPr lang="en-US" dirty="0">
              <a:latin typeface="+mj-lt"/>
            </a:endParaRPr>
          </a:p>
        </p:txBody>
      </p:sp>
    </p:spTree>
    <p:extLst>
      <p:ext uri="{BB962C8B-B14F-4D97-AF65-F5344CB8AC3E}">
        <p14:creationId xmlns:p14="http://schemas.microsoft.com/office/powerpoint/2010/main" val="248986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rot="1860000">
            <a:off x="-3722881" y="1530595"/>
            <a:ext cx="10541229" cy="6165783"/>
            <a:chOff x="-3355586" y="1377787"/>
            <a:chExt cx="9487106" cy="5549205"/>
          </a:xfrm>
        </p:grpSpPr>
        <p:sp>
          <p:nvSpPr>
            <p:cNvPr id="55" name="Trapezoid 54"/>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57" name="Trapezoid 56"/>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58" name="Group 57"/>
          <p:cNvGrpSpPr/>
          <p:nvPr/>
        </p:nvGrpSpPr>
        <p:grpSpPr>
          <a:xfrm rot="19740000" flipH="1">
            <a:off x="-1159626" y="1578322"/>
            <a:ext cx="10541229" cy="6165783"/>
            <a:chOff x="-3355586" y="1377787"/>
            <a:chExt cx="9487106" cy="5549205"/>
          </a:xfrm>
        </p:grpSpPr>
        <p:sp>
          <p:nvSpPr>
            <p:cNvPr id="59" name="Trapezoid 58"/>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61" name="Trapezoid 60"/>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cxnSp>
        <p:nvCxnSpPr>
          <p:cNvPr id="77" name="Straight Arrow Connector 7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sp>
        <p:nvSpPr>
          <p:cNvPr id="111" name="TextBox 110"/>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112" name="Straight Arrow Connector 111"/>
          <p:cNvCxnSpPr/>
          <p:nvPr/>
        </p:nvCxnSpPr>
        <p:spPr>
          <a:xfrm flipH="1">
            <a:off x="1996905" y="4721859"/>
            <a:ext cx="1993832" cy="1086251"/>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65" name="Straight Connector 64"/>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1048063" y="4166977"/>
            <a:ext cx="989321" cy="433583"/>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62" name="Rounded Rectangle 61"/>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63" name="TextBox 62"/>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92" name="TextBox 91"/>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3" name="Straight Connector 92"/>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614848" y="4199667"/>
            <a:ext cx="989321" cy="433583"/>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19" name="Rounded Rectangle 18"/>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0" name="TextBox 19"/>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91" name="TextBox 90"/>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4" name="Straight Connector 93"/>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22" name="102 Grupo"/>
          <p:cNvGrpSpPr/>
          <p:nvPr/>
        </p:nvGrpSpPr>
        <p:grpSpPr>
          <a:xfrm>
            <a:off x="1547732" y="5629727"/>
            <a:ext cx="180407" cy="381249"/>
            <a:chOff x="2251055" y="6011612"/>
            <a:chExt cx="151905" cy="359487"/>
          </a:xfrm>
        </p:grpSpPr>
        <p:sp>
          <p:nvSpPr>
            <p:cNvPr id="123" name="Isosceles Triangle 122"/>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24" name="Straight Connector 123"/>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3674121" y="1284475"/>
            <a:ext cx="2728940" cy="581356"/>
          </a:xfrm>
          <a:prstGeom prst="rect">
            <a:avLst/>
          </a:prstGeom>
          <a:noFill/>
        </p:spPr>
        <p:txBody>
          <a:bodyPr wrap="none" lIns="101598" tIns="50798" rIns="101598" bIns="50798" rtlCol="0">
            <a:spAutoFit/>
          </a:bodyPr>
          <a:lstStyle/>
          <a:p>
            <a:pPr defTabSz="507990" fontAlgn="auto">
              <a:spcBef>
                <a:spcPts val="0"/>
              </a:spcBef>
              <a:spcAft>
                <a:spcPts val="0"/>
              </a:spcAft>
            </a:pPr>
            <a:r>
              <a:rPr lang="en-US" sz="3100" dirty="0">
                <a:solidFill>
                  <a:srgbClr val="0000FF"/>
                </a:solidFill>
                <a:latin typeface="Calibri"/>
              </a:rPr>
              <a:t>“Beamforming”</a:t>
            </a:r>
          </a:p>
        </p:txBody>
      </p:sp>
      <p:sp>
        <p:nvSpPr>
          <p:cNvPr id="90" name="TextBox 89"/>
          <p:cNvSpPr txBox="1"/>
          <p:nvPr/>
        </p:nvSpPr>
        <p:spPr>
          <a:xfrm>
            <a:off x="4888659" y="4740466"/>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DD0005"/>
                </a:solidFill>
                <a:latin typeface="Calibri"/>
              </a:rPr>
              <a:t>3 Mbps</a:t>
            </a:r>
          </a:p>
        </p:txBody>
      </p:sp>
      <p:sp>
        <p:nvSpPr>
          <p:cNvPr id="53" name="TextBox 52"/>
          <p:cNvSpPr txBox="1"/>
          <p:nvPr/>
        </p:nvSpPr>
        <p:spPr>
          <a:xfrm>
            <a:off x="397933" y="4878223"/>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6 Mbps</a:t>
            </a:r>
          </a:p>
        </p:txBody>
      </p:sp>
      <p:cxnSp>
        <p:nvCxnSpPr>
          <p:cNvPr id="56" name="Straight Arrow Connector 55"/>
          <p:cNvCxnSpPr/>
          <p:nvPr/>
        </p:nvCxnSpPr>
        <p:spPr>
          <a:xfrm>
            <a:off x="1792725" y="4811426"/>
            <a:ext cx="2989476" cy="173091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4080134" y="4721860"/>
            <a:ext cx="1139281" cy="1266023"/>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rot="2900298">
            <a:off x="4141833" y="5040141"/>
            <a:ext cx="1303117"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srgbClr val="0000FF"/>
                </a:solidFill>
                <a:latin typeface="Calibri"/>
              </a:rPr>
              <a:t>beamform</a:t>
            </a:r>
          </a:p>
        </p:txBody>
      </p:sp>
      <p:grpSp>
        <p:nvGrpSpPr>
          <p:cNvPr id="70" name="Group 69"/>
          <p:cNvGrpSpPr/>
          <p:nvPr/>
        </p:nvGrpSpPr>
        <p:grpSpPr>
          <a:xfrm>
            <a:off x="3656532" y="5639301"/>
            <a:ext cx="878333" cy="903033"/>
            <a:chOff x="3290879" y="5075371"/>
            <a:chExt cx="790500" cy="812730"/>
          </a:xfrm>
        </p:grpSpPr>
        <p:sp>
          <p:nvSpPr>
            <p:cNvPr id="71" name="Rectangle 70"/>
            <p:cNvSpPr/>
            <p:nvPr/>
          </p:nvSpPr>
          <p:spPr>
            <a:xfrm>
              <a:off x="3290879" y="5409877"/>
              <a:ext cx="790500" cy="478224"/>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grpSp>
          <p:nvGrpSpPr>
            <p:cNvPr id="72" name="102 Grupo"/>
            <p:cNvGrpSpPr/>
            <p:nvPr/>
          </p:nvGrpSpPr>
          <p:grpSpPr>
            <a:xfrm>
              <a:off x="3596183" y="5075371"/>
              <a:ext cx="162366" cy="343124"/>
              <a:chOff x="2251055" y="6011612"/>
              <a:chExt cx="151905" cy="359487"/>
            </a:xfrm>
          </p:grpSpPr>
          <p:sp>
            <p:nvSpPr>
              <p:cNvPr id="73" name="Isosceles Triangle 72"/>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74" name="Straight Connector 73"/>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0294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4.44444E-6 L 0.154 0.09606 " pathEditMode="relative" rAng="0" ptsTypes="AA">
                                      <p:cBhvr>
                                        <p:cTn id="6" dur="2000" fill="hold"/>
                                        <p:tgtEl>
                                          <p:spTgt spid="70"/>
                                        </p:tgtEl>
                                        <p:attrNameLst>
                                          <p:attrName>ppt_x</p:attrName>
                                          <p:attrName>ppt_y</p:attrName>
                                        </p:attrNameLst>
                                      </p:cBhvr>
                                      <p:rCtr x="7691" y="4792"/>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6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9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81" grpId="0"/>
      <p:bldP spid="90" grpId="0"/>
      <p:bldP spid="6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rot="19740000" flipH="1">
            <a:off x="-1159626" y="1578322"/>
            <a:ext cx="10541229" cy="6165783"/>
            <a:chOff x="-3355586" y="1377787"/>
            <a:chExt cx="9487106" cy="5549205"/>
          </a:xfrm>
        </p:grpSpPr>
        <p:sp>
          <p:nvSpPr>
            <p:cNvPr id="55" name="Trapezoid 54"/>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56" name="Trapezoid 55"/>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68" name="Group 67"/>
          <p:cNvGrpSpPr/>
          <p:nvPr/>
        </p:nvGrpSpPr>
        <p:grpSpPr>
          <a:xfrm rot="13920000">
            <a:off x="-3965724" y="-820675"/>
            <a:ext cx="16157919" cy="10954823"/>
            <a:chOff x="-3355586" y="1377787"/>
            <a:chExt cx="9487106" cy="5549205"/>
          </a:xfrm>
        </p:grpSpPr>
        <p:sp>
          <p:nvSpPr>
            <p:cNvPr id="69" name="Trapezoid 68"/>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70" name="Trapezoid 69"/>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64" name="Group 63"/>
          <p:cNvGrpSpPr/>
          <p:nvPr/>
        </p:nvGrpSpPr>
        <p:grpSpPr>
          <a:xfrm rot="12798014">
            <a:off x="-3986524" y="-826622"/>
            <a:ext cx="16157919" cy="10954823"/>
            <a:chOff x="-3355586" y="1377787"/>
            <a:chExt cx="9487106" cy="5549205"/>
          </a:xfrm>
        </p:grpSpPr>
        <p:sp>
          <p:nvSpPr>
            <p:cNvPr id="66" name="Trapezoid 65"/>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67" name="Trapezoid 66"/>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59" name="Group 58"/>
          <p:cNvGrpSpPr/>
          <p:nvPr/>
        </p:nvGrpSpPr>
        <p:grpSpPr>
          <a:xfrm rot="4035664">
            <a:off x="-3960264" y="-815216"/>
            <a:ext cx="16157919" cy="10954823"/>
            <a:chOff x="-3355586" y="1377787"/>
            <a:chExt cx="9487106" cy="5549205"/>
          </a:xfrm>
        </p:grpSpPr>
        <p:sp>
          <p:nvSpPr>
            <p:cNvPr id="61" name="Trapezoid 60"/>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71" name="Trapezoid 70"/>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72" name="Group 71"/>
          <p:cNvGrpSpPr/>
          <p:nvPr/>
        </p:nvGrpSpPr>
        <p:grpSpPr>
          <a:xfrm rot="5104289">
            <a:off x="-3981064" y="-821163"/>
            <a:ext cx="16157919" cy="10954823"/>
            <a:chOff x="-3355586" y="1377787"/>
            <a:chExt cx="9487106" cy="5549205"/>
          </a:xfrm>
        </p:grpSpPr>
        <p:sp>
          <p:nvSpPr>
            <p:cNvPr id="73" name="Trapezoid 72"/>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74" name="Trapezoid 73"/>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51" name="Group 50"/>
          <p:cNvGrpSpPr/>
          <p:nvPr/>
        </p:nvGrpSpPr>
        <p:grpSpPr>
          <a:xfrm rot="1860000">
            <a:off x="-3722881" y="1530595"/>
            <a:ext cx="10541229" cy="6165783"/>
            <a:chOff x="-3355586" y="1377787"/>
            <a:chExt cx="9487106" cy="5549205"/>
          </a:xfrm>
        </p:grpSpPr>
        <p:sp>
          <p:nvSpPr>
            <p:cNvPr id="52" name="Trapezoid 51"/>
            <p:cNvSpPr/>
            <p:nvPr/>
          </p:nvSpPr>
          <p:spPr>
            <a:xfrm>
              <a:off x="-3355586" y="4143189"/>
              <a:ext cx="9479739" cy="2783803"/>
            </a:xfrm>
            <a:prstGeom prst="trapezoid">
              <a:avLst>
                <a:gd name="adj" fmla="val 183693"/>
              </a:avLst>
            </a:prstGeom>
            <a:solidFill>
              <a:schemeClr val="accent6">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53" name="Trapezoid 52"/>
            <p:cNvSpPr/>
            <p:nvPr/>
          </p:nvSpPr>
          <p:spPr>
            <a:xfrm flipV="1">
              <a:off x="-3348219" y="1377787"/>
              <a:ext cx="9479739" cy="2783803"/>
            </a:xfrm>
            <a:prstGeom prst="trapezoid">
              <a:avLst>
                <a:gd name="adj" fmla="val 183693"/>
              </a:avLst>
            </a:prstGeom>
            <a:solidFill>
              <a:schemeClr val="accent6">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 name="Title 1"/>
          <p:cNvSpPr>
            <a:spLocks noGrp="1"/>
          </p:cNvSpPr>
          <p:nvPr>
            <p:ph type="title"/>
          </p:nvPr>
        </p:nvSpPr>
        <p:spPr/>
        <p:txBody>
          <a:bodyPr/>
          <a:lstStyle/>
          <a:p>
            <a:r>
              <a:rPr lang="en-US" dirty="0" err="1"/>
              <a:t>OpenRF’s</a:t>
            </a:r>
            <a:r>
              <a:rPr lang="en-US" dirty="0"/>
              <a:t> </a:t>
            </a:r>
            <a:r>
              <a:rPr lang="en-US" dirty="0" smtClean="0"/>
              <a:t>Goals</a:t>
            </a:r>
            <a:endParaRPr lang="en-US" dirty="0"/>
          </a:p>
        </p:txBody>
      </p:sp>
      <p:cxnSp>
        <p:nvCxnSpPr>
          <p:cNvPr id="32" name="Straight Connector 31"/>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cxnSp>
        <p:nvCxnSpPr>
          <p:cNvPr id="77" name="Straight Arrow Connector 7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sp>
        <p:nvSpPr>
          <p:cNvPr id="111" name="TextBox 110"/>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112" name="Straight Arrow Connector 111"/>
          <p:cNvCxnSpPr/>
          <p:nvPr/>
        </p:nvCxnSpPr>
        <p:spPr>
          <a:xfrm flipH="1">
            <a:off x="1996905" y="4721859"/>
            <a:ext cx="1993832" cy="1086251"/>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1792725" y="4811426"/>
            <a:ext cx="2989476" cy="173091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sp>
        <p:nvSpPr>
          <p:cNvPr id="117" name="TextBox 116"/>
          <p:cNvSpPr txBox="1"/>
          <p:nvPr/>
        </p:nvSpPr>
        <p:spPr>
          <a:xfrm>
            <a:off x="4943584" y="4895047"/>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0000FF"/>
                </a:solidFill>
                <a:latin typeface="Calibri"/>
              </a:rPr>
              <a:t>6 Mbps</a:t>
            </a:r>
          </a:p>
        </p:txBody>
      </p:sp>
      <p:cxnSp>
        <p:nvCxnSpPr>
          <p:cNvPr id="65" name="Straight Connector 64"/>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133 Grupo"/>
          <p:cNvGrpSpPr/>
          <p:nvPr/>
        </p:nvGrpSpPr>
        <p:grpSpPr>
          <a:xfrm>
            <a:off x="1048063" y="4166977"/>
            <a:ext cx="989321" cy="433583"/>
            <a:chOff x="4937720" y="2721798"/>
            <a:chExt cx="890389" cy="390225"/>
          </a:xfrm>
        </p:grpSpPr>
        <p:sp>
          <p:nvSpPr>
            <p:cNvPr id="23"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4"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8"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62" name="Rounded Rectangle 61"/>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63" name="TextBox 62"/>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92" name="TextBox 91"/>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3" name="Straight Connector 92"/>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 name="146 Grupo"/>
          <p:cNvGrpSpPr/>
          <p:nvPr/>
        </p:nvGrpSpPr>
        <p:grpSpPr>
          <a:xfrm>
            <a:off x="3614848" y="4199667"/>
            <a:ext cx="989321" cy="433583"/>
            <a:chOff x="4937720" y="2721798"/>
            <a:chExt cx="890389" cy="390225"/>
          </a:xfrm>
        </p:grpSpPr>
        <p:sp>
          <p:nvSpPr>
            <p:cNvPr id="12"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3"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7"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19" name="Rounded Rectangle 18"/>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0" name="TextBox 19"/>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91" name="TextBox 90"/>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94" name="Straight Connector 93"/>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16" name="102 Grupo"/>
          <p:cNvGrpSpPr/>
          <p:nvPr/>
        </p:nvGrpSpPr>
        <p:grpSpPr>
          <a:xfrm>
            <a:off x="1547732" y="5629727"/>
            <a:ext cx="180407" cy="381249"/>
            <a:chOff x="2251055" y="6011612"/>
            <a:chExt cx="151905" cy="359487"/>
          </a:xfrm>
        </p:grpSpPr>
        <p:sp>
          <p:nvSpPr>
            <p:cNvPr id="118" name="Isosceles Triangle 117"/>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19" name="Straight Connector 118"/>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397933" y="4878223"/>
            <a:ext cx="113505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prstClr val="black"/>
                </a:solidFill>
                <a:latin typeface="Calibri"/>
              </a:rPr>
              <a:t>6 Mbps</a:t>
            </a:r>
          </a:p>
        </p:txBody>
      </p:sp>
      <p:sp>
        <p:nvSpPr>
          <p:cNvPr id="75" name="Rectangle 74"/>
          <p:cNvSpPr/>
          <p:nvPr/>
        </p:nvSpPr>
        <p:spPr>
          <a:xfrm>
            <a:off x="5219413" y="6756619"/>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grpSp>
        <p:nvGrpSpPr>
          <p:cNvPr id="76" name="102 Grupo"/>
          <p:cNvGrpSpPr/>
          <p:nvPr/>
        </p:nvGrpSpPr>
        <p:grpSpPr>
          <a:xfrm>
            <a:off x="5557111" y="6369350"/>
            <a:ext cx="180407" cy="381249"/>
            <a:chOff x="2251055" y="6011612"/>
            <a:chExt cx="151905" cy="359487"/>
          </a:xfrm>
        </p:grpSpPr>
        <p:sp>
          <p:nvSpPr>
            <p:cNvPr id="78" name="Isosceles Triangle 77"/>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79" name="Straight Connector 78"/>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rot="2900298">
            <a:off x="4141833" y="5040141"/>
            <a:ext cx="1303117"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srgbClr val="0000FF"/>
                </a:solidFill>
                <a:latin typeface="Calibri"/>
              </a:rPr>
              <a:t>beamform</a:t>
            </a:r>
          </a:p>
        </p:txBody>
      </p:sp>
      <p:cxnSp>
        <p:nvCxnSpPr>
          <p:cNvPr id="84" name="Straight Arrow Connector 83"/>
          <p:cNvCxnSpPr/>
          <p:nvPr/>
        </p:nvCxnSpPr>
        <p:spPr>
          <a:xfrm>
            <a:off x="4080134" y="4721860"/>
            <a:ext cx="1139281" cy="1266023"/>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Content Placeholder 2"/>
          <p:cNvSpPr txBox="1">
            <a:spLocks/>
          </p:cNvSpPr>
          <p:nvPr/>
        </p:nvSpPr>
        <p:spPr>
          <a:xfrm>
            <a:off x="97283" y="6582869"/>
            <a:ext cx="9911217" cy="845664"/>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100540" tIns="152396" rIns="100540" bIns="49387"/>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fontAlgn="auto">
              <a:spcBef>
                <a:spcPts val="0"/>
              </a:spcBef>
              <a:spcAft>
                <a:spcPts val="0"/>
              </a:spcAft>
            </a:pPr>
            <a:r>
              <a:rPr lang="en-US" dirty="0" smtClean="0">
                <a:solidFill>
                  <a:prstClr val="white"/>
                </a:solidFill>
              </a:rPr>
              <a:t>OpenRF must </a:t>
            </a:r>
            <a:r>
              <a:rPr lang="en-US" i="1" dirty="0" smtClean="0">
                <a:solidFill>
                  <a:prstClr val="white"/>
                </a:solidFill>
              </a:rPr>
              <a:t>self-configure</a:t>
            </a:r>
            <a:r>
              <a:rPr lang="en-US" dirty="0" smtClean="0">
                <a:solidFill>
                  <a:prstClr val="white"/>
                </a:solidFill>
              </a:rPr>
              <a:t> to network dynamism</a:t>
            </a:r>
          </a:p>
          <a:p>
            <a:pPr algn="l" fontAlgn="auto">
              <a:spcBef>
                <a:spcPts val="0"/>
              </a:spcBef>
              <a:spcAft>
                <a:spcPts val="0"/>
              </a:spcAft>
            </a:pPr>
            <a:endParaRPr lang="en-US" dirty="0" smtClean="0">
              <a:solidFill>
                <a:prstClr val="white"/>
              </a:solidFill>
            </a:endParaRPr>
          </a:p>
        </p:txBody>
      </p:sp>
    </p:spTree>
    <p:extLst>
      <p:ext uri="{BB962C8B-B14F-4D97-AF65-F5344CB8AC3E}">
        <p14:creationId xmlns:p14="http://schemas.microsoft.com/office/powerpoint/2010/main" val="27190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5000" fill="hold"/>
                                        <p:tgtEl>
                                          <p:spTgt spid="64"/>
                                        </p:tgtEl>
                                        <p:attrNameLst>
                                          <p:attrName>r</p:attrName>
                                        </p:attrNameLst>
                                      </p:cBhvr>
                                    </p:animRot>
                                  </p:childTnLst>
                                </p:cTn>
                              </p:par>
                              <p:par>
                                <p:cTn id="7" presetID="8" presetClass="emph" presetSubtype="0" fill="hold" nodeType="withEffect">
                                  <p:stCondLst>
                                    <p:cond delay="0"/>
                                  </p:stCondLst>
                                  <p:childTnLst>
                                    <p:animRot by="-5400000">
                                      <p:cBhvr>
                                        <p:cTn id="8" dur="5000" fill="hold"/>
                                        <p:tgtEl>
                                          <p:spTgt spid="72"/>
                                        </p:tgtEl>
                                        <p:attrNameLst>
                                          <p:attrName>r</p:attrName>
                                        </p:attrNameLst>
                                      </p:cBhvr>
                                    </p:animRot>
                                  </p:childTnLst>
                                </p:cTn>
                              </p:par>
                              <p:par>
                                <p:cTn id="9" presetID="1" presetClass="exit" presetSubtype="0" fill="hold" nodeType="withEffect">
                                  <p:stCondLst>
                                    <p:cond delay="1000"/>
                                  </p:stCondLst>
                                  <p:childTnLst>
                                    <p:set>
                                      <p:cBhvr>
                                        <p:cTn id="10" dur="1" fill="hold">
                                          <p:stCondLst>
                                            <p:cond delay="0"/>
                                          </p:stCondLst>
                                        </p:cTn>
                                        <p:tgtEl>
                                          <p:spTgt spid="64"/>
                                        </p:tgtEl>
                                        <p:attrNameLst>
                                          <p:attrName>style.visibility</p:attrName>
                                        </p:attrNameLst>
                                      </p:cBhvr>
                                      <p:to>
                                        <p:strVal val="hidden"/>
                                      </p:to>
                                    </p:set>
                                  </p:childTnLst>
                                </p:cTn>
                              </p:par>
                              <p:par>
                                <p:cTn id="11" presetID="1" presetClass="exit" presetSubtype="0" fill="hold" nodeType="withEffect">
                                  <p:stCondLst>
                                    <p:cond delay="1000"/>
                                  </p:stCondLst>
                                  <p:childTnLst>
                                    <p:set>
                                      <p:cBhvr>
                                        <p:cTn id="12" dur="1" fill="hold">
                                          <p:stCondLst>
                                            <p:cond delay="0"/>
                                          </p:stCondLst>
                                        </p:cTn>
                                        <p:tgtEl>
                                          <p:spTgt spid="72"/>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OpenRF’s</a:t>
            </a:r>
            <a:r>
              <a:rPr lang="en-US" dirty="0" smtClean="0"/>
              <a:t> Architecture</a:t>
            </a:r>
            <a:endParaRPr lang="en-US" dirty="0"/>
          </a:p>
        </p:txBody>
      </p:sp>
      <p:cxnSp>
        <p:nvCxnSpPr>
          <p:cNvPr id="4" name="Straight Connector 3"/>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cxnSp>
        <p:nvCxnSpPr>
          <p:cNvPr id="7" name="Straight Arrow Connector 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cxnSp>
        <p:nvCxnSpPr>
          <p:cNvPr id="17" name="Straight Connector 16"/>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133 Grupo"/>
          <p:cNvGrpSpPr/>
          <p:nvPr/>
        </p:nvGrpSpPr>
        <p:grpSpPr>
          <a:xfrm>
            <a:off x="1048063" y="4166977"/>
            <a:ext cx="989321" cy="433583"/>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5" name="Rounded Rectangle 24"/>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6" name="TextBox 25"/>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27" name="TextBox 26"/>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28" name="Straight Connector 27"/>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 name="146 Grupo"/>
          <p:cNvGrpSpPr/>
          <p:nvPr/>
        </p:nvGrpSpPr>
        <p:grpSpPr>
          <a:xfrm>
            <a:off x="3614848" y="4199667"/>
            <a:ext cx="989321" cy="433583"/>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36" name="Rounded Rectangle 35"/>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37" name="TextBox 36"/>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38" name="TextBox 37"/>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39" name="Straight Connector 38"/>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0" name="102 Grupo"/>
          <p:cNvGrpSpPr/>
          <p:nvPr/>
        </p:nvGrpSpPr>
        <p:grpSpPr>
          <a:xfrm>
            <a:off x="1547732" y="5629727"/>
            <a:ext cx="180407" cy="381249"/>
            <a:chOff x="2251055" y="6011612"/>
            <a:chExt cx="151905" cy="359487"/>
          </a:xfrm>
        </p:grpSpPr>
        <p:sp>
          <p:nvSpPr>
            <p:cNvPr id="41" name="Isosceles Triangle 4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42" name="Straight Connector 4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60" name="Straight Arrow Connector 59"/>
          <p:cNvCxnSpPr/>
          <p:nvPr/>
        </p:nvCxnSpPr>
        <p:spPr>
          <a:xfrm flipH="1">
            <a:off x="1996905" y="4721859"/>
            <a:ext cx="1993832" cy="1086251"/>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56" name="Straight Arrow Connector 55"/>
          <p:cNvCxnSpPr/>
          <p:nvPr/>
        </p:nvCxnSpPr>
        <p:spPr>
          <a:xfrm>
            <a:off x="1792725" y="4811426"/>
            <a:ext cx="2989476" cy="173091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57" name="Freeform 56"/>
          <p:cNvSpPr/>
          <p:nvPr/>
        </p:nvSpPr>
        <p:spPr>
          <a:xfrm>
            <a:off x="4782201" y="2450135"/>
            <a:ext cx="955316" cy="1321313"/>
          </a:xfrm>
          <a:custGeom>
            <a:avLst/>
            <a:gdLst>
              <a:gd name="connsiteX0" fmla="*/ 0 w 669636"/>
              <a:gd name="connsiteY0" fmla="*/ 1189182 h 1189182"/>
              <a:gd name="connsiteX1" fmla="*/ 369454 w 669636"/>
              <a:gd name="connsiteY1" fmla="*/ 0 h 1189182"/>
              <a:gd name="connsiteX2" fmla="*/ 669636 w 669636"/>
              <a:gd name="connsiteY2" fmla="*/ 0 h 1189182"/>
            </a:gdLst>
            <a:ahLst/>
            <a:cxnLst>
              <a:cxn ang="0">
                <a:pos x="connsiteX0" y="connsiteY0"/>
              </a:cxn>
              <a:cxn ang="0">
                <a:pos x="connsiteX1" y="connsiteY1"/>
              </a:cxn>
              <a:cxn ang="0">
                <a:pos x="connsiteX2" y="connsiteY2"/>
              </a:cxn>
            </a:cxnLst>
            <a:rect l="l" t="t" r="r" b="b"/>
            <a:pathLst>
              <a:path w="669636" h="1189182">
                <a:moveTo>
                  <a:pt x="0" y="1189182"/>
                </a:moveTo>
                <a:lnTo>
                  <a:pt x="369454" y="0"/>
                </a:lnTo>
                <a:lnTo>
                  <a:pt x="669636" y="0"/>
                </a:lnTo>
              </a:path>
            </a:pathLst>
          </a:cu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lIns="101598" tIns="50798" rIns="101598" bIns="50798" rtlCol="0" anchor="ctr"/>
          <a:lstStyle/>
          <a:p>
            <a:pPr algn="ctr" defTabSz="507990" fontAlgn="auto">
              <a:spcBef>
                <a:spcPts val="0"/>
              </a:spcBef>
              <a:spcAft>
                <a:spcPts val="0"/>
              </a:spcAft>
            </a:pPr>
            <a:endParaRPr lang="en-US" sz="2000">
              <a:solidFill>
                <a:prstClr val="black"/>
              </a:solidFill>
            </a:endParaRPr>
          </a:p>
        </p:txBody>
      </p:sp>
      <p:sp>
        <p:nvSpPr>
          <p:cNvPr id="78" name="Rectangle 77"/>
          <p:cNvSpPr/>
          <p:nvPr/>
        </p:nvSpPr>
        <p:spPr>
          <a:xfrm>
            <a:off x="5219413" y="6756619"/>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grpSp>
        <p:nvGrpSpPr>
          <p:cNvPr id="85" name="102 Grupo"/>
          <p:cNvGrpSpPr/>
          <p:nvPr/>
        </p:nvGrpSpPr>
        <p:grpSpPr>
          <a:xfrm>
            <a:off x="5557111" y="6369350"/>
            <a:ext cx="180407" cy="381249"/>
            <a:chOff x="2251055" y="6011612"/>
            <a:chExt cx="151905" cy="359487"/>
          </a:xfrm>
        </p:grpSpPr>
        <p:sp>
          <p:nvSpPr>
            <p:cNvPr id="86" name="Isosceles Triangle 85"/>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87" name="Straight Connector 86"/>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89" name="Straight Arrow Connector 88"/>
          <p:cNvCxnSpPr/>
          <p:nvPr/>
        </p:nvCxnSpPr>
        <p:spPr>
          <a:xfrm>
            <a:off x="4080134" y="4721860"/>
            <a:ext cx="1139281" cy="1266023"/>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285259" y="4304611"/>
            <a:ext cx="3800889"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Rounded Rectangular Callout 54"/>
          <p:cNvSpPr/>
          <p:nvPr/>
        </p:nvSpPr>
        <p:spPr>
          <a:xfrm flipV="1">
            <a:off x="8392860" y="4631039"/>
            <a:ext cx="1690231" cy="846669"/>
          </a:xfrm>
          <a:prstGeom prst="wedgeRoundRectCallout">
            <a:avLst>
              <a:gd name="adj1" fmla="val -55738"/>
              <a:gd name="adj2" fmla="val 107817"/>
              <a:gd name="adj3" fmla="val 16667"/>
            </a:avLst>
          </a:prstGeom>
          <a:solidFill>
            <a:srgbClr val="FFFFFF"/>
          </a:solidFill>
          <a:ln w="12700" cmpd="sng">
            <a:solidFill>
              <a:srgbClr val="376092"/>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2000">
              <a:solidFill>
                <a:prstClr val="white"/>
              </a:solidFill>
            </a:endParaRPr>
          </a:p>
        </p:txBody>
      </p:sp>
      <p:sp>
        <p:nvSpPr>
          <p:cNvPr id="58" name="Rectangle 57"/>
          <p:cNvSpPr/>
          <p:nvPr/>
        </p:nvSpPr>
        <p:spPr>
          <a:xfrm>
            <a:off x="5348108" y="2824639"/>
            <a:ext cx="3738039" cy="1330731"/>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2000">
              <a:solidFill>
                <a:prstClr val="white"/>
              </a:solidFill>
            </a:endParaRPr>
          </a:p>
        </p:txBody>
      </p:sp>
      <p:sp>
        <p:nvSpPr>
          <p:cNvPr id="61" name="TextBox 60"/>
          <p:cNvSpPr txBox="1"/>
          <p:nvPr/>
        </p:nvSpPr>
        <p:spPr>
          <a:xfrm>
            <a:off x="5307762" y="2760627"/>
            <a:ext cx="1150375"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b="1" dirty="0">
                <a:solidFill>
                  <a:prstClr val="black"/>
                </a:solidFill>
                <a:latin typeface="Calibri"/>
              </a:rPr>
              <a:t>Flow-id</a:t>
            </a:r>
          </a:p>
        </p:txBody>
      </p:sp>
      <p:sp>
        <p:nvSpPr>
          <p:cNvPr id="63" name="TextBox 62"/>
          <p:cNvSpPr txBox="1"/>
          <p:nvPr/>
        </p:nvSpPr>
        <p:spPr>
          <a:xfrm>
            <a:off x="6819743" y="2759677"/>
            <a:ext cx="103233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b="1" dirty="0">
                <a:solidFill>
                  <a:prstClr val="black"/>
                </a:solidFill>
                <a:latin typeface="Calibri"/>
              </a:rPr>
              <a:t>Action</a:t>
            </a:r>
          </a:p>
        </p:txBody>
      </p:sp>
      <p:cxnSp>
        <p:nvCxnSpPr>
          <p:cNvPr id="64" name="Straight Connector 63"/>
          <p:cNvCxnSpPr/>
          <p:nvPr/>
        </p:nvCxnSpPr>
        <p:spPr>
          <a:xfrm>
            <a:off x="5348107" y="3310811"/>
            <a:ext cx="3738040" cy="1"/>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65" name="Straight Connector 64"/>
          <p:cNvCxnSpPr/>
          <p:nvPr/>
        </p:nvCxnSpPr>
        <p:spPr>
          <a:xfrm flipH="1">
            <a:off x="6487981" y="2815806"/>
            <a:ext cx="1" cy="1351170"/>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sp>
        <p:nvSpPr>
          <p:cNvPr id="66" name="TextBox 65"/>
          <p:cNvSpPr txBox="1"/>
          <p:nvPr/>
        </p:nvSpPr>
        <p:spPr>
          <a:xfrm>
            <a:off x="8325562" y="4554553"/>
            <a:ext cx="1762999" cy="841252"/>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PHY</a:t>
            </a:r>
          </a:p>
          <a:p>
            <a:pPr algn="ctr" defTabSz="507990" fontAlgn="auto">
              <a:spcBef>
                <a:spcPts val="0"/>
              </a:spcBef>
              <a:spcAft>
                <a:spcPts val="0"/>
              </a:spcAft>
            </a:pPr>
            <a:r>
              <a:rPr lang="en-US" dirty="0">
                <a:solidFill>
                  <a:prstClr val="black"/>
                </a:solidFill>
                <a:latin typeface="Calibri"/>
              </a:rPr>
              <a:t>techniques</a:t>
            </a:r>
          </a:p>
        </p:txBody>
      </p:sp>
      <p:cxnSp>
        <p:nvCxnSpPr>
          <p:cNvPr id="67" name="Straight Connector 66"/>
          <p:cNvCxnSpPr/>
          <p:nvPr/>
        </p:nvCxnSpPr>
        <p:spPr>
          <a:xfrm flipV="1">
            <a:off x="5285259" y="2072631"/>
            <a:ext cx="3800889" cy="18381"/>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5609239" y="2263447"/>
            <a:ext cx="2857433"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b="1" dirty="0" err="1">
                <a:solidFill>
                  <a:prstClr val="black"/>
                </a:solidFill>
                <a:latin typeface="Calibri"/>
              </a:rPr>
              <a:t>OpenRF</a:t>
            </a:r>
            <a:r>
              <a:rPr lang="en-US" b="1" dirty="0">
                <a:solidFill>
                  <a:prstClr val="black"/>
                </a:solidFill>
                <a:latin typeface="Calibri"/>
              </a:rPr>
              <a:t> Interface </a:t>
            </a:r>
          </a:p>
        </p:txBody>
      </p:sp>
      <p:sp>
        <p:nvSpPr>
          <p:cNvPr id="83" name="TextBox 82"/>
          <p:cNvSpPr txBox="1"/>
          <p:nvPr/>
        </p:nvSpPr>
        <p:spPr>
          <a:xfrm>
            <a:off x="5285259" y="1478313"/>
            <a:ext cx="3527777"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Control Plane</a:t>
            </a:r>
          </a:p>
        </p:txBody>
      </p:sp>
      <p:sp>
        <p:nvSpPr>
          <p:cNvPr id="84" name="TextBox 83"/>
          <p:cNvSpPr txBox="1"/>
          <p:nvPr/>
        </p:nvSpPr>
        <p:spPr>
          <a:xfrm>
            <a:off x="5307761" y="4447179"/>
            <a:ext cx="3527778"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Data Plane</a:t>
            </a:r>
          </a:p>
        </p:txBody>
      </p:sp>
    </p:spTree>
    <p:extLst>
      <p:ext uri="{BB962C8B-B14F-4D97-AF65-F5344CB8AC3E}">
        <p14:creationId xmlns:p14="http://schemas.microsoft.com/office/powerpoint/2010/main" val="6480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5" grpId="0" animBg="1"/>
      <p:bldP spid="58" grpId="0" animBg="1"/>
      <p:bldP spid="61" grpId="0"/>
      <p:bldP spid="63" grpId="0"/>
      <p:bldP spid="66" grpId="0"/>
      <p:bldP spid="77" grpId="0"/>
      <p:bldP spid="83" grpId="0"/>
      <p:bldP spid="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Straight Connector 84"/>
          <p:cNvCxnSpPr/>
          <p:nvPr/>
        </p:nvCxnSpPr>
        <p:spPr>
          <a:xfrm>
            <a:off x="5285259" y="4304611"/>
            <a:ext cx="3800889"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56" name="Trapezoid 55"/>
          <p:cNvSpPr/>
          <p:nvPr/>
        </p:nvSpPr>
        <p:spPr>
          <a:xfrm>
            <a:off x="-1186388" y="4597434"/>
            <a:ext cx="10533043" cy="3093114"/>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2000">
              <a:solidFill>
                <a:prstClr val="white"/>
              </a:solidFill>
            </a:endParaRPr>
          </a:p>
        </p:txBody>
      </p:sp>
      <p:sp>
        <p:nvSpPr>
          <p:cNvPr id="2" name="Title 1"/>
          <p:cNvSpPr>
            <a:spLocks noGrp="1"/>
          </p:cNvSpPr>
          <p:nvPr>
            <p:ph type="title"/>
          </p:nvPr>
        </p:nvSpPr>
        <p:spPr/>
        <p:txBody>
          <a:bodyPr/>
          <a:lstStyle/>
          <a:p>
            <a:r>
              <a:rPr lang="en-US" dirty="0" err="1" smtClean="0"/>
              <a:t>OpenRF’s</a:t>
            </a:r>
            <a:r>
              <a:rPr lang="en-US" dirty="0" smtClean="0"/>
              <a:t> Architecture</a:t>
            </a:r>
            <a:endParaRPr lang="en-US" dirty="0"/>
          </a:p>
        </p:txBody>
      </p:sp>
      <p:cxnSp>
        <p:nvCxnSpPr>
          <p:cNvPr id="4" name="Straight Connector 3"/>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cxnSp>
        <p:nvCxnSpPr>
          <p:cNvPr id="7" name="Straight Arrow Connector 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cxnSp>
        <p:nvCxnSpPr>
          <p:cNvPr id="17" name="Straight Connector 16"/>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133 Grupo"/>
          <p:cNvGrpSpPr/>
          <p:nvPr/>
        </p:nvGrpSpPr>
        <p:grpSpPr>
          <a:xfrm>
            <a:off x="1048063" y="4166977"/>
            <a:ext cx="989321" cy="433583"/>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5" name="Rounded Rectangle 24"/>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6" name="TextBox 25"/>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27" name="TextBox 26"/>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28" name="Straight Connector 27"/>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 name="146 Grupo"/>
          <p:cNvGrpSpPr/>
          <p:nvPr/>
        </p:nvGrpSpPr>
        <p:grpSpPr>
          <a:xfrm>
            <a:off x="3614848" y="4199667"/>
            <a:ext cx="989321" cy="433583"/>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36" name="Rounded Rectangle 35"/>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37" name="TextBox 36"/>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38" name="TextBox 37"/>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39" name="Straight Connector 38"/>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0" name="102 Grupo"/>
          <p:cNvGrpSpPr/>
          <p:nvPr/>
        </p:nvGrpSpPr>
        <p:grpSpPr>
          <a:xfrm>
            <a:off x="1547732" y="5629727"/>
            <a:ext cx="180407" cy="381249"/>
            <a:chOff x="2251055" y="6011612"/>
            <a:chExt cx="151905" cy="359487"/>
          </a:xfrm>
        </p:grpSpPr>
        <p:sp>
          <p:nvSpPr>
            <p:cNvPr id="41" name="Isosceles Triangle 4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42" name="Straight Connector 4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7" name="Freeform 46"/>
          <p:cNvSpPr/>
          <p:nvPr/>
        </p:nvSpPr>
        <p:spPr>
          <a:xfrm>
            <a:off x="4782201" y="2450135"/>
            <a:ext cx="955316" cy="1321313"/>
          </a:xfrm>
          <a:custGeom>
            <a:avLst/>
            <a:gdLst>
              <a:gd name="connsiteX0" fmla="*/ 0 w 669636"/>
              <a:gd name="connsiteY0" fmla="*/ 1189182 h 1189182"/>
              <a:gd name="connsiteX1" fmla="*/ 369454 w 669636"/>
              <a:gd name="connsiteY1" fmla="*/ 0 h 1189182"/>
              <a:gd name="connsiteX2" fmla="*/ 669636 w 669636"/>
              <a:gd name="connsiteY2" fmla="*/ 0 h 1189182"/>
            </a:gdLst>
            <a:ahLst/>
            <a:cxnLst>
              <a:cxn ang="0">
                <a:pos x="connsiteX0" y="connsiteY0"/>
              </a:cxn>
              <a:cxn ang="0">
                <a:pos x="connsiteX1" y="connsiteY1"/>
              </a:cxn>
              <a:cxn ang="0">
                <a:pos x="connsiteX2" y="connsiteY2"/>
              </a:cxn>
            </a:cxnLst>
            <a:rect l="l" t="t" r="r" b="b"/>
            <a:pathLst>
              <a:path w="669636" h="1189182">
                <a:moveTo>
                  <a:pt x="0" y="1189182"/>
                </a:moveTo>
                <a:lnTo>
                  <a:pt x="369454" y="0"/>
                </a:lnTo>
                <a:lnTo>
                  <a:pt x="669636" y="0"/>
                </a:lnTo>
              </a:path>
            </a:pathLst>
          </a:cu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lIns="101598" tIns="50798" rIns="101598" bIns="50798" rtlCol="0" anchor="ctr"/>
          <a:lstStyle/>
          <a:p>
            <a:pPr algn="ctr" defTabSz="507990" fontAlgn="auto">
              <a:spcBef>
                <a:spcPts val="0"/>
              </a:spcBef>
              <a:spcAft>
                <a:spcPts val="0"/>
              </a:spcAft>
            </a:pPr>
            <a:endParaRPr lang="en-US" sz="2000">
              <a:solidFill>
                <a:prstClr val="black"/>
              </a:solidFill>
            </a:endParaRPr>
          </a:p>
        </p:txBody>
      </p:sp>
      <p:sp>
        <p:nvSpPr>
          <p:cNvPr id="59" name="TextBox 58"/>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60" name="Straight Arrow Connector 59"/>
          <p:cNvCxnSpPr/>
          <p:nvPr/>
        </p:nvCxnSpPr>
        <p:spPr>
          <a:xfrm flipH="1">
            <a:off x="1996905" y="4721859"/>
            <a:ext cx="1993832" cy="1086251"/>
          </a:xfrm>
          <a:prstGeom prst="straightConnector1">
            <a:avLst/>
          </a:prstGeom>
          <a:ln>
            <a:solidFill>
              <a:srgbClr val="FF0000"/>
            </a:solidFill>
            <a:prstDash val="dash"/>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sp>
        <p:nvSpPr>
          <p:cNvPr id="76" name="Rectangle 75"/>
          <p:cNvSpPr/>
          <p:nvPr/>
        </p:nvSpPr>
        <p:spPr>
          <a:xfrm>
            <a:off x="5348108" y="2824639"/>
            <a:ext cx="3738039" cy="1330731"/>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2000">
              <a:solidFill>
                <a:prstClr val="white"/>
              </a:solidFill>
            </a:endParaRPr>
          </a:p>
        </p:txBody>
      </p:sp>
      <p:sp>
        <p:nvSpPr>
          <p:cNvPr id="77" name="TextBox 76"/>
          <p:cNvSpPr txBox="1"/>
          <p:nvPr/>
        </p:nvSpPr>
        <p:spPr>
          <a:xfrm>
            <a:off x="5307762" y="2760627"/>
            <a:ext cx="1150375"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b="1" dirty="0">
                <a:solidFill>
                  <a:prstClr val="black"/>
                </a:solidFill>
                <a:latin typeface="Calibri"/>
              </a:rPr>
              <a:t>Flow-id</a:t>
            </a:r>
          </a:p>
        </p:txBody>
      </p:sp>
      <p:sp>
        <p:nvSpPr>
          <p:cNvPr id="78" name="TextBox 77"/>
          <p:cNvSpPr txBox="1"/>
          <p:nvPr/>
        </p:nvSpPr>
        <p:spPr>
          <a:xfrm>
            <a:off x="6819743" y="2759677"/>
            <a:ext cx="103233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b="1" dirty="0">
                <a:solidFill>
                  <a:prstClr val="black"/>
                </a:solidFill>
                <a:latin typeface="Calibri"/>
              </a:rPr>
              <a:t>Action</a:t>
            </a:r>
          </a:p>
        </p:txBody>
      </p:sp>
      <p:cxnSp>
        <p:nvCxnSpPr>
          <p:cNvPr id="79" name="Straight Connector 78"/>
          <p:cNvCxnSpPr/>
          <p:nvPr/>
        </p:nvCxnSpPr>
        <p:spPr>
          <a:xfrm>
            <a:off x="5348107" y="3310811"/>
            <a:ext cx="3738040" cy="1"/>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p:nvPr/>
        </p:nvCxnSpPr>
        <p:spPr>
          <a:xfrm flipH="1">
            <a:off x="6487981" y="2815806"/>
            <a:ext cx="1" cy="1351170"/>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83" name="Straight Connector 82"/>
          <p:cNvCxnSpPr/>
          <p:nvPr/>
        </p:nvCxnSpPr>
        <p:spPr>
          <a:xfrm flipV="1">
            <a:off x="5285259" y="2072631"/>
            <a:ext cx="3800889" cy="18381"/>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5360743" y="3319969"/>
            <a:ext cx="1062659"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err="1">
                <a:solidFill>
                  <a:prstClr val="black"/>
                </a:solidFill>
                <a:latin typeface="Calibri"/>
              </a:rPr>
              <a:t>To:Bob</a:t>
            </a:r>
            <a:endParaRPr lang="en-US" dirty="0">
              <a:solidFill>
                <a:prstClr val="black"/>
              </a:solidFill>
              <a:latin typeface="Calibri"/>
            </a:endParaRPr>
          </a:p>
        </p:txBody>
      </p:sp>
      <p:sp>
        <p:nvSpPr>
          <p:cNvPr id="88" name="TextBox 87"/>
          <p:cNvSpPr txBox="1"/>
          <p:nvPr/>
        </p:nvSpPr>
        <p:spPr>
          <a:xfrm>
            <a:off x="6487979" y="3232040"/>
            <a:ext cx="2349742" cy="841252"/>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0000FF"/>
                </a:solidFill>
                <a:latin typeface="Calibri"/>
              </a:rPr>
              <a:t>beamform @Bob</a:t>
            </a:r>
          </a:p>
          <a:p>
            <a:pPr defTabSz="507990" fontAlgn="auto">
              <a:spcBef>
                <a:spcPts val="0"/>
              </a:spcBef>
              <a:spcAft>
                <a:spcPts val="0"/>
              </a:spcAft>
            </a:pPr>
            <a:r>
              <a:rPr lang="en-US" dirty="0">
                <a:solidFill>
                  <a:srgbClr val="FF0000"/>
                </a:solidFill>
                <a:latin typeface="Calibri"/>
              </a:rPr>
              <a:t>null @Alice</a:t>
            </a:r>
          </a:p>
        </p:txBody>
      </p:sp>
      <p:cxnSp>
        <p:nvCxnSpPr>
          <p:cNvPr id="63" name="Straight Arrow Connector 62"/>
          <p:cNvCxnSpPr/>
          <p:nvPr/>
        </p:nvCxnSpPr>
        <p:spPr>
          <a:xfrm>
            <a:off x="1792725" y="4811426"/>
            <a:ext cx="2989476" cy="173091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219413" y="6756619"/>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grpSp>
        <p:nvGrpSpPr>
          <p:cNvPr id="70" name="102 Grupo"/>
          <p:cNvGrpSpPr/>
          <p:nvPr/>
        </p:nvGrpSpPr>
        <p:grpSpPr>
          <a:xfrm>
            <a:off x="5557111" y="6369350"/>
            <a:ext cx="180407" cy="381249"/>
            <a:chOff x="2251055" y="6011612"/>
            <a:chExt cx="151905" cy="359487"/>
          </a:xfrm>
        </p:grpSpPr>
        <p:sp>
          <p:nvSpPr>
            <p:cNvPr id="71" name="Isosceles Triangle 7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72" name="Straight Connector 7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a:off x="4080134" y="4721860"/>
            <a:ext cx="1139281" cy="1266023"/>
          </a:xfrm>
          <a:prstGeom prst="straightConnector1">
            <a:avLst/>
          </a:prstGeom>
          <a:ln>
            <a:solidFill>
              <a:srgbClr val="0000FF"/>
            </a:solidFill>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rot="2900298">
            <a:off x="4141833" y="5040141"/>
            <a:ext cx="1303117"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srgbClr val="0000FF"/>
                </a:solidFill>
                <a:latin typeface="Calibri"/>
              </a:rPr>
              <a:t>beamform</a:t>
            </a:r>
          </a:p>
        </p:txBody>
      </p:sp>
      <p:sp>
        <p:nvSpPr>
          <p:cNvPr id="61" name="TextBox 60"/>
          <p:cNvSpPr txBox="1"/>
          <p:nvPr/>
        </p:nvSpPr>
        <p:spPr>
          <a:xfrm>
            <a:off x="5609239" y="2263447"/>
            <a:ext cx="2857433"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b="1" dirty="0" err="1">
                <a:solidFill>
                  <a:prstClr val="black"/>
                </a:solidFill>
                <a:latin typeface="Calibri"/>
              </a:rPr>
              <a:t>OpenRF</a:t>
            </a:r>
            <a:r>
              <a:rPr lang="en-US" b="1" dirty="0">
                <a:solidFill>
                  <a:prstClr val="black"/>
                </a:solidFill>
                <a:latin typeface="Calibri"/>
              </a:rPr>
              <a:t> Interface </a:t>
            </a:r>
          </a:p>
        </p:txBody>
      </p:sp>
      <p:sp>
        <p:nvSpPr>
          <p:cNvPr id="64" name="TextBox 63"/>
          <p:cNvSpPr txBox="1"/>
          <p:nvPr/>
        </p:nvSpPr>
        <p:spPr>
          <a:xfrm>
            <a:off x="5285259" y="1478313"/>
            <a:ext cx="3527777"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Control Plane</a:t>
            </a:r>
          </a:p>
        </p:txBody>
      </p:sp>
      <p:sp>
        <p:nvSpPr>
          <p:cNvPr id="65" name="TextBox 64"/>
          <p:cNvSpPr txBox="1"/>
          <p:nvPr/>
        </p:nvSpPr>
        <p:spPr>
          <a:xfrm>
            <a:off x="5307761" y="4447179"/>
            <a:ext cx="3527778"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Data Plane</a:t>
            </a:r>
          </a:p>
        </p:txBody>
      </p:sp>
      <p:cxnSp>
        <p:nvCxnSpPr>
          <p:cNvPr id="91" name="Straight Arrow Connector 90"/>
          <p:cNvCxnSpPr/>
          <p:nvPr/>
        </p:nvCxnSpPr>
        <p:spPr>
          <a:xfrm>
            <a:off x="6926311" y="1991275"/>
            <a:ext cx="0" cy="42411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6926311" y="4199666"/>
            <a:ext cx="0" cy="42411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633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1157550" y="1575155"/>
            <a:ext cx="10541229" cy="6165783"/>
            <a:chOff x="-3355586" y="1377787"/>
            <a:chExt cx="9487106" cy="5549205"/>
          </a:xfrm>
        </p:grpSpPr>
        <p:sp>
          <p:nvSpPr>
            <p:cNvPr id="86" name="Trapezoid 85"/>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87" name="Trapezoid 86"/>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88" name="Group 87"/>
          <p:cNvGrpSpPr/>
          <p:nvPr/>
        </p:nvGrpSpPr>
        <p:grpSpPr>
          <a:xfrm rot="19740000" flipH="1">
            <a:off x="-1159626" y="1578322"/>
            <a:ext cx="10541229" cy="6165783"/>
            <a:chOff x="-3355586" y="1377787"/>
            <a:chExt cx="9487106" cy="5549205"/>
          </a:xfrm>
        </p:grpSpPr>
        <p:sp>
          <p:nvSpPr>
            <p:cNvPr id="89" name="Trapezoid 88"/>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90" name="Trapezoid 89"/>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 name="Title 1"/>
          <p:cNvSpPr>
            <a:spLocks noGrp="1"/>
          </p:cNvSpPr>
          <p:nvPr>
            <p:ph type="title"/>
          </p:nvPr>
        </p:nvSpPr>
        <p:spPr/>
        <p:txBody>
          <a:bodyPr/>
          <a:lstStyle/>
          <a:p>
            <a:r>
              <a:rPr lang="en-US" dirty="0" err="1" smtClean="0"/>
              <a:t>OpenRF’s</a:t>
            </a:r>
            <a:r>
              <a:rPr lang="en-US" dirty="0" smtClean="0"/>
              <a:t> Architecture</a:t>
            </a:r>
            <a:endParaRPr lang="en-US" dirty="0"/>
          </a:p>
        </p:txBody>
      </p:sp>
      <p:cxnSp>
        <p:nvCxnSpPr>
          <p:cNvPr id="4" name="Straight Connector 3"/>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cxnSp>
        <p:nvCxnSpPr>
          <p:cNvPr id="7" name="Straight Arrow Connector 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cxnSp>
        <p:nvCxnSpPr>
          <p:cNvPr id="17" name="Straight Connector 16"/>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133 Grupo"/>
          <p:cNvGrpSpPr/>
          <p:nvPr/>
        </p:nvGrpSpPr>
        <p:grpSpPr>
          <a:xfrm>
            <a:off x="1048063" y="4166977"/>
            <a:ext cx="989321" cy="433583"/>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5" name="Rounded Rectangle 24"/>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6" name="TextBox 25"/>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27" name="TextBox 26"/>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28" name="Straight Connector 27"/>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 name="146 Grupo"/>
          <p:cNvGrpSpPr/>
          <p:nvPr/>
        </p:nvGrpSpPr>
        <p:grpSpPr>
          <a:xfrm>
            <a:off x="3614848" y="4199667"/>
            <a:ext cx="989321" cy="433583"/>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36" name="Rounded Rectangle 35"/>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37" name="TextBox 36"/>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38" name="TextBox 37"/>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39" name="Straight Connector 38"/>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0" name="102 Grupo"/>
          <p:cNvGrpSpPr/>
          <p:nvPr/>
        </p:nvGrpSpPr>
        <p:grpSpPr>
          <a:xfrm>
            <a:off x="1547732" y="5629727"/>
            <a:ext cx="180407" cy="381249"/>
            <a:chOff x="2251055" y="6011612"/>
            <a:chExt cx="151905" cy="359487"/>
          </a:xfrm>
        </p:grpSpPr>
        <p:sp>
          <p:nvSpPr>
            <p:cNvPr id="41" name="Isosceles Triangle 4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42" name="Straight Connector 4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60" name="Straight Arrow Connector 59"/>
          <p:cNvCxnSpPr/>
          <p:nvPr/>
        </p:nvCxnSpPr>
        <p:spPr>
          <a:xfrm flipH="1">
            <a:off x="1996905" y="4721859"/>
            <a:ext cx="1993832" cy="1086251"/>
          </a:xfrm>
          <a:prstGeom prst="straightConnector1">
            <a:avLst/>
          </a:prstGeom>
          <a:ln>
            <a:solidFill>
              <a:srgbClr val="FF0000"/>
            </a:solidFill>
            <a:prstDash val="dash"/>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sp>
        <p:nvSpPr>
          <p:cNvPr id="64" name="Freeform 63"/>
          <p:cNvSpPr/>
          <p:nvPr/>
        </p:nvSpPr>
        <p:spPr>
          <a:xfrm>
            <a:off x="4782201" y="2450135"/>
            <a:ext cx="955316" cy="1321313"/>
          </a:xfrm>
          <a:custGeom>
            <a:avLst/>
            <a:gdLst>
              <a:gd name="connsiteX0" fmla="*/ 0 w 669636"/>
              <a:gd name="connsiteY0" fmla="*/ 1189182 h 1189182"/>
              <a:gd name="connsiteX1" fmla="*/ 369454 w 669636"/>
              <a:gd name="connsiteY1" fmla="*/ 0 h 1189182"/>
              <a:gd name="connsiteX2" fmla="*/ 669636 w 669636"/>
              <a:gd name="connsiteY2" fmla="*/ 0 h 1189182"/>
            </a:gdLst>
            <a:ahLst/>
            <a:cxnLst>
              <a:cxn ang="0">
                <a:pos x="connsiteX0" y="connsiteY0"/>
              </a:cxn>
              <a:cxn ang="0">
                <a:pos x="connsiteX1" y="connsiteY1"/>
              </a:cxn>
              <a:cxn ang="0">
                <a:pos x="connsiteX2" y="connsiteY2"/>
              </a:cxn>
            </a:cxnLst>
            <a:rect l="l" t="t" r="r" b="b"/>
            <a:pathLst>
              <a:path w="669636" h="1189182">
                <a:moveTo>
                  <a:pt x="0" y="1189182"/>
                </a:moveTo>
                <a:lnTo>
                  <a:pt x="369454" y="0"/>
                </a:lnTo>
                <a:lnTo>
                  <a:pt x="669636" y="0"/>
                </a:lnTo>
              </a:path>
            </a:pathLst>
          </a:cu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lIns="101598" tIns="50798" rIns="101598" bIns="50798" rtlCol="0" anchor="ctr"/>
          <a:lstStyle/>
          <a:p>
            <a:pPr algn="ctr" defTabSz="507990" fontAlgn="auto">
              <a:spcBef>
                <a:spcPts val="0"/>
              </a:spcBef>
              <a:spcAft>
                <a:spcPts val="0"/>
              </a:spcAft>
            </a:pPr>
            <a:endParaRPr lang="en-US" sz="2000">
              <a:solidFill>
                <a:prstClr val="black"/>
              </a:solidFill>
            </a:endParaRPr>
          </a:p>
        </p:txBody>
      </p:sp>
      <p:cxnSp>
        <p:nvCxnSpPr>
          <p:cNvPr id="71" name="Straight Arrow Connector 70"/>
          <p:cNvCxnSpPr/>
          <p:nvPr/>
        </p:nvCxnSpPr>
        <p:spPr>
          <a:xfrm>
            <a:off x="1792725" y="4811426"/>
            <a:ext cx="2989476" cy="173091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5219413" y="6756619"/>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grpSp>
        <p:nvGrpSpPr>
          <p:cNvPr id="92" name="102 Grupo"/>
          <p:cNvGrpSpPr/>
          <p:nvPr/>
        </p:nvGrpSpPr>
        <p:grpSpPr>
          <a:xfrm>
            <a:off x="5557111" y="6369350"/>
            <a:ext cx="180407" cy="381249"/>
            <a:chOff x="2251055" y="6011612"/>
            <a:chExt cx="151905" cy="359487"/>
          </a:xfrm>
        </p:grpSpPr>
        <p:sp>
          <p:nvSpPr>
            <p:cNvPr id="93" name="Isosceles Triangle 92"/>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94" name="Straight Connector 93"/>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5" name="Straight Arrow Connector 94"/>
          <p:cNvCxnSpPr/>
          <p:nvPr/>
        </p:nvCxnSpPr>
        <p:spPr>
          <a:xfrm>
            <a:off x="4080134" y="4721860"/>
            <a:ext cx="1139281" cy="1266023"/>
          </a:xfrm>
          <a:prstGeom prst="straightConnector1">
            <a:avLst/>
          </a:prstGeom>
          <a:ln>
            <a:solidFill>
              <a:srgbClr val="0000FF"/>
            </a:solidFill>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2900298">
            <a:off x="4141833" y="5040141"/>
            <a:ext cx="1303117"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srgbClr val="0000FF"/>
                </a:solidFill>
                <a:latin typeface="Calibri"/>
              </a:rPr>
              <a:t>beamform</a:t>
            </a:r>
          </a:p>
        </p:txBody>
      </p:sp>
      <p:cxnSp>
        <p:nvCxnSpPr>
          <p:cNvPr id="83" name="Straight Connector 82"/>
          <p:cNvCxnSpPr/>
          <p:nvPr/>
        </p:nvCxnSpPr>
        <p:spPr>
          <a:xfrm>
            <a:off x="5285259" y="4304611"/>
            <a:ext cx="3800889"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5348108" y="2824639"/>
            <a:ext cx="3738039" cy="1330731"/>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2000">
              <a:solidFill>
                <a:prstClr val="white"/>
              </a:solidFill>
            </a:endParaRPr>
          </a:p>
        </p:txBody>
      </p:sp>
      <p:sp>
        <p:nvSpPr>
          <p:cNvPr id="97" name="TextBox 96"/>
          <p:cNvSpPr txBox="1"/>
          <p:nvPr/>
        </p:nvSpPr>
        <p:spPr>
          <a:xfrm>
            <a:off x="5307762" y="2760627"/>
            <a:ext cx="1150375"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b="1" dirty="0">
                <a:solidFill>
                  <a:prstClr val="black"/>
                </a:solidFill>
                <a:latin typeface="Calibri"/>
              </a:rPr>
              <a:t>Flow-id</a:t>
            </a:r>
          </a:p>
        </p:txBody>
      </p:sp>
      <p:sp>
        <p:nvSpPr>
          <p:cNvPr id="98" name="TextBox 97"/>
          <p:cNvSpPr txBox="1"/>
          <p:nvPr/>
        </p:nvSpPr>
        <p:spPr>
          <a:xfrm>
            <a:off x="6819743" y="2759677"/>
            <a:ext cx="103233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b="1" dirty="0">
                <a:solidFill>
                  <a:prstClr val="black"/>
                </a:solidFill>
                <a:latin typeface="Calibri"/>
              </a:rPr>
              <a:t>Action</a:t>
            </a:r>
          </a:p>
        </p:txBody>
      </p:sp>
      <p:cxnSp>
        <p:nvCxnSpPr>
          <p:cNvPr id="99" name="Straight Connector 98"/>
          <p:cNvCxnSpPr/>
          <p:nvPr/>
        </p:nvCxnSpPr>
        <p:spPr>
          <a:xfrm>
            <a:off x="5348107" y="3310811"/>
            <a:ext cx="3738040" cy="1"/>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100" name="Straight Connector 99"/>
          <p:cNvCxnSpPr/>
          <p:nvPr/>
        </p:nvCxnSpPr>
        <p:spPr>
          <a:xfrm flipH="1">
            <a:off x="6487981" y="2815806"/>
            <a:ext cx="1" cy="1351170"/>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101" name="Straight Connector 100"/>
          <p:cNvCxnSpPr/>
          <p:nvPr/>
        </p:nvCxnSpPr>
        <p:spPr>
          <a:xfrm flipV="1">
            <a:off x="5285259" y="2072631"/>
            <a:ext cx="3800889" cy="18381"/>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5360743" y="3319969"/>
            <a:ext cx="1062659"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err="1">
                <a:solidFill>
                  <a:prstClr val="black"/>
                </a:solidFill>
                <a:latin typeface="Calibri"/>
              </a:rPr>
              <a:t>To:Bob</a:t>
            </a:r>
            <a:endParaRPr lang="en-US" dirty="0">
              <a:solidFill>
                <a:prstClr val="black"/>
              </a:solidFill>
              <a:latin typeface="Calibri"/>
            </a:endParaRPr>
          </a:p>
        </p:txBody>
      </p:sp>
      <p:sp>
        <p:nvSpPr>
          <p:cNvPr id="103" name="TextBox 102"/>
          <p:cNvSpPr txBox="1"/>
          <p:nvPr/>
        </p:nvSpPr>
        <p:spPr>
          <a:xfrm>
            <a:off x="6487979" y="3232040"/>
            <a:ext cx="2349742" cy="841252"/>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0000FF"/>
                </a:solidFill>
                <a:latin typeface="Calibri"/>
              </a:rPr>
              <a:t>beamform @Bob</a:t>
            </a:r>
          </a:p>
          <a:p>
            <a:pPr defTabSz="507990" fontAlgn="auto">
              <a:spcBef>
                <a:spcPts val="0"/>
              </a:spcBef>
              <a:spcAft>
                <a:spcPts val="0"/>
              </a:spcAft>
            </a:pPr>
            <a:r>
              <a:rPr lang="en-US" dirty="0">
                <a:solidFill>
                  <a:srgbClr val="FF0000"/>
                </a:solidFill>
                <a:latin typeface="Calibri"/>
              </a:rPr>
              <a:t>null @Alice</a:t>
            </a:r>
          </a:p>
        </p:txBody>
      </p:sp>
      <p:sp>
        <p:nvSpPr>
          <p:cNvPr id="104" name="TextBox 103"/>
          <p:cNvSpPr txBox="1"/>
          <p:nvPr/>
        </p:nvSpPr>
        <p:spPr>
          <a:xfrm>
            <a:off x="5609239" y="2263447"/>
            <a:ext cx="2857433"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b="1" dirty="0" err="1">
                <a:solidFill>
                  <a:prstClr val="black"/>
                </a:solidFill>
                <a:latin typeface="Calibri"/>
              </a:rPr>
              <a:t>OpenRF</a:t>
            </a:r>
            <a:r>
              <a:rPr lang="en-US" b="1" dirty="0">
                <a:solidFill>
                  <a:prstClr val="black"/>
                </a:solidFill>
                <a:latin typeface="Calibri"/>
              </a:rPr>
              <a:t> Interface </a:t>
            </a:r>
          </a:p>
        </p:txBody>
      </p:sp>
      <p:sp>
        <p:nvSpPr>
          <p:cNvPr id="105" name="TextBox 104"/>
          <p:cNvSpPr txBox="1"/>
          <p:nvPr/>
        </p:nvSpPr>
        <p:spPr>
          <a:xfrm>
            <a:off x="5285259" y="1478313"/>
            <a:ext cx="3527777"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Control Plane</a:t>
            </a:r>
          </a:p>
        </p:txBody>
      </p:sp>
      <p:sp>
        <p:nvSpPr>
          <p:cNvPr id="106" name="TextBox 105"/>
          <p:cNvSpPr txBox="1"/>
          <p:nvPr/>
        </p:nvSpPr>
        <p:spPr>
          <a:xfrm>
            <a:off x="5307761" y="4447179"/>
            <a:ext cx="3527778"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Data Plane</a:t>
            </a:r>
          </a:p>
        </p:txBody>
      </p:sp>
      <p:cxnSp>
        <p:nvCxnSpPr>
          <p:cNvPr id="107" name="Straight Arrow Connector 106"/>
          <p:cNvCxnSpPr/>
          <p:nvPr/>
        </p:nvCxnSpPr>
        <p:spPr>
          <a:xfrm>
            <a:off x="6926311" y="1991275"/>
            <a:ext cx="0" cy="42411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6926311" y="4199666"/>
            <a:ext cx="0" cy="42411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801285"/>
      </p:ext>
    </p:extLst>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890000">
                                      <p:cBhvr>
                                        <p:cTn id="6" dur="700" fill="hold"/>
                                        <p:tgtEl>
                                          <p:spTgt spid="85"/>
                                        </p:tgtEl>
                                        <p:attrNameLst>
                                          <p:attrName>r</p:attrName>
                                        </p:attrNameLst>
                                      </p:cBhvr>
                                    </p:animRot>
                                  </p:childTnLst>
                                </p:cTn>
                              </p:par>
                              <p:par>
                                <p:cTn id="7" presetID="1" presetClass="exit" presetSubtype="0" fill="hold" nodeType="withEffect">
                                  <p:stCondLst>
                                    <p:cond delay="700"/>
                                  </p:stCondLst>
                                  <p:childTnLst>
                                    <p:set>
                                      <p:cBhvr>
                                        <p:cTn id="8" dur="1" fill="hold">
                                          <p:stCondLst>
                                            <p:cond delay="0"/>
                                          </p:stCondLst>
                                        </p:cTn>
                                        <p:tgtEl>
                                          <p:spTgt spid="85"/>
                                        </p:tgtEl>
                                        <p:attrNameLst>
                                          <p:attrName>style.visibility</p:attrName>
                                        </p:attrNameLst>
                                      </p:cBhvr>
                                      <p:to>
                                        <p:strVal val="hidden"/>
                                      </p:to>
                                    </p:set>
                                  </p:childTnLst>
                                </p:cTn>
                              </p:par>
                              <p:par>
                                <p:cTn id="9" presetID="1" presetClass="entr" presetSubtype="0" fill="hold" nodeType="withEffect">
                                  <p:stCondLst>
                                    <p:cond delay="70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44"/>
          <p:cNvGrpSpPr/>
          <p:nvPr/>
        </p:nvGrpSpPr>
        <p:grpSpPr>
          <a:xfrm rot="19740000" flipH="1">
            <a:off x="-1159626" y="1578322"/>
            <a:ext cx="10541229" cy="6165783"/>
            <a:chOff x="-3355586" y="1377787"/>
            <a:chExt cx="9487106" cy="5549205"/>
          </a:xfrm>
        </p:grpSpPr>
        <p:sp>
          <p:nvSpPr>
            <p:cNvPr id="146" name="Trapezoid 145"/>
            <p:cNvSpPr/>
            <p:nvPr/>
          </p:nvSpPr>
          <p:spPr>
            <a:xfrm>
              <a:off x="-3355586" y="4143189"/>
              <a:ext cx="9479739" cy="2783803"/>
            </a:xfrm>
            <a:prstGeom prst="trapezoid">
              <a:avLst>
                <a:gd name="adj" fmla="val 183693"/>
              </a:avLst>
            </a:prstGeom>
            <a:solidFill>
              <a:schemeClr val="accent5">
                <a:lumMod val="40000"/>
                <a:lumOff val="60000"/>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47" name="Trapezoid 146"/>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154" name="Group 153"/>
          <p:cNvGrpSpPr/>
          <p:nvPr/>
        </p:nvGrpSpPr>
        <p:grpSpPr>
          <a:xfrm rot="13920000">
            <a:off x="-3965724" y="-820675"/>
            <a:ext cx="16157919" cy="10954823"/>
            <a:chOff x="-3355586" y="1377787"/>
            <a:chExt cx="9487106" cy="5549205"/>
          </a:xfrm>
        </p:grpSpPr>
        <p:sp>
          <p:nvSpPr>
            <p:cNvPr id="155" name="Trapezoid 154"/>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56" name="Trapezoid 155"/>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157" name="Group 156"/>
          <p:cNvGrpSpPr/>
          <p:nvPr/>
        </p:nvGrpSpPr>
        <p:grpSpPr>
          <a:xfrm rot="12798014">
            <a:off x="-3986524" y="-826622"/>
            <a:ext cx="16157919" cy="10954823"/>
            <a:chOff x="-3355586" y="1377787"/>
            <a:chExt cx="9487106" cy="5549205"/>
          </a:xfrm>
        </p:grpSpPr>
        <p:sp>
          <p:nvSpPr>
            <p:cNvPr id="158" name="Trapezoid 157"/>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59" name="Trapezoid 158"/>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160" name="Group 159"/>
          <p:cNvGrpSpPr/>
          <p:nvPr/>
        </p:nvGrpSpPr>
        <p:grpSpPr>
          <a:xfrm rot="4035664">
            <a:off x="-3960264" y="-815216"/>
            <a:ext cx="16157919" cy="10954823"/>
            <a:chOff x="-3355586" y="1377787"/>
            <a:chExt cx="9487106" cy="5549205"/>
          </a:xfrm>
        </p:grpSpPr>
        <p:sp>
          <p:nvSpPr>
            <p:cNvPr id="161" name="Trapezoid 160"/>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62" name="Trapezoid 161"/>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grpSp>
        <p:nvGrpSpPr>
          <p:cNvPr id="163" name="Group 162"/>
          <p:cNvGrpSpPr/>
          <p:nvPr/>
        </p:nvGrpSpPr>
        <p:grpSpPr>
          <a:xfrm rot="5104289">
            <a:off x="-3981064" y="-821163"/>
            <a:ext cx="16157919" cy="10954823"/>
            <a:chOff x="-3355586" y="1377787"/>
            <a:chExt cx="9487106" cy="5549205"/>
          </a:xfrm>
        </p:grpSpPr>
        <p:sp>
          <p:nvSpPr>
            <p:cNvPr id="164" name="Trapezoid 163"/>
            <p:cNvSpPr/>
            <p:nvPr/>
          </p:nvSpPr>
          <p:spPr>
            <a:xfrm>
              <a:off x="-3355586" y="4143189"/>
              <a:ext cx="9479739" cy="2783803"/>
            </a:xfrm>
            <a:prstGeom prst="trapezoid">
              <a:avLst>
                <a:gd name="adj" fmla="val 18369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165" name="Trapezoid 164"/>
            <p:cNvSpPr/>
            <p:nvPr/>
          </p:nvSpPr>
          <p:spPr>
            <a:xfrm flipV="1">
              <a:off x="-3348219" y="1377787"/>
              <a:ext cx="9479739" cy="2783803"/>
            </a:xfrm>
            <a:prstGeom prst="trapezoid">
              <a:avLst>
                <a:gd name="adj" fmla="val 183693"/>
              </a:avLst>
            </a:prstGeom>
            <a:solidFill>
              <a:schemeClr val="accent5">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 name="Title 1"/>
          <p:cNvSpPr>
            <a:spLocks noGrp="1"/>
          </p:cNvSpPr>
          <p:nvPr>
            <p:ph type="title"/>
          </p:nvPr>
        </p:nvSpPr>
        <p:spPr/>
        <p:txBody>
          <a:bodyPr/>
          <a:lstStyle/>
          <a:p>
            <a:r>
              <a:rPr lang="en-US" dirty="0" err="1" smtClean="0"/>
              <a:t>OpenRF’s</a:t>
            </a:r>
            <a:r>
              <a:rPr lang="en-US" dirty="0" smtClean="0"/>
              <a:t> Architecture</a:t>
            </a:r>
            <a:endParaRPr lang="en-US" dirty="0"/>
          </a:p>
        </p:txBody>
      </p:sp>
      <p:cxnSp>
        <p:nvCxnSpPr>
          <p:cNvPr id="4" name="Straight Connector 3"/>
          <p:cNvCxnSpPr/>
          <p:nvPr/>
        </p:nvCxnSpPr>
        <p:spPr>
          <a:xfrm>
            <a:off x="139706" y="3124590"/>
            <a:ext cx="4642497"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538093" y="3089553"/>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2361" y="2622503"/>
            <a:ext cx="1118771"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prstClr val="black"/>
                </a:solidFill>
                <a:latin typeface="Calibri"/>
              </a:rPr>
              <a:t>Ethernet</a:t>
            </a:r>
          </a:p>
        </p:txBody>
      </p:sp>
      <p:cxnSp>
        <p:nvCxnSpPr>
          <p:cNvPr id="7" name="Straight Arrow Connector 6"/>
          <p:cNvCxnSpPr/>
          <p:nvPr/>
        </p:nvCxnSpPr>
        <p:spPr>
          <a:xfrm>
            <a:off x="1644127" y="4811424"/>
            <a:ext cx="24481" cy="6147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209509" y="6010974"/>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Alice</a:t>
            </a:r>
            <a:endParaRPr lang="en-US" sz="2900" b="1" dirty="0">
              <a:solidFill>
                <a:prstClr val="white"/>
              </a:solidFill>
            </a:endParaRPr>
          </a:p>
        </p:txBody>
      </p:sp>
      <p:cxnSp>
        <p:nvCxnSpPr>
          <p:cNvPr id="17" name="Straight Connector 16"/>
          <p:cNvCxnSpPr/>
          <p:nvPr/>
        </p:nvCxnSpPr>
        <p:spPr>
          <a:xfrm flipV="1">
            <a:off x="4083233" y="3122232"/>
            <a:ext cx="0" cy="34593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133 Grupo"/>
          <p:cNvGrpSpPr/>
          <p:nvPr/>
        </p:nvGrpSpPr>
        <p:grpSpPr>
          <a:xfrm>
            <a:off x="1048063" y="4166977"/>
            <a:ext cx="989321" cy="433583"/>
            <a:chOff x="4937720" y="2721798"/>
            <a:chExt cx="890389" cy="390225"/>
          </a:xfrm>
        </p:grpSpPr>
        <p:sp>
          <p:nvSpPr>
            <p:cNvPr id="19"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20"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24"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25" name="Rounded Rectangle 24"/>
          <p:cNvSpPr/>
          <p:nvPr/>
        </p:nvSpPr>
        <p:spPr>
          <a:xfrm>
            <a:off x="762067" y="3370390"/>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26" name="TextBox 25"/>
          <p:cNvSpPr txBox="1"/>
          <p:nvPr/>
        </p:nvSpPr>
        <p:spPr>
          <a:xfrm>
            <a:off x="1150822" y="3803851"/>
            <a:ext cx="846083"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AP-1</a:t>
            </a:r>
          </a:p>
        </p:txBody>
      </p:sp>
      <p:sp>
        <p:nvSpPr>
          <p:cNvPr id="27" name="TextBox 26"/>
          <p:cNvSpPr txBox="1"/>
          <p:nvPr/>
        </p:nvSpPr>
        <p:spPr>
          <a:xfrm>
            <a:off x="1053417" y="3356730"/>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28" name="Straight Connector 27"/>
          <p:cNvCxnSpPr/>
          <p:nvPr/>
        </p:nvCxnSpPr>
        <p:spPr>
          <a:xfrm>
            <a:off x="755060" y="3767098"/>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 name="146 Grupo"/>
          <p:cNvGrpSpPr/>
          <p:nvPr/>
        </p:nvGrpSpPr>
        <p:grpSpPr>
          <a:xfrm>
            <a:off x="3614848" y="4199667"/>
            <a:ext cx="989321" cy="433583"/>
            <a:chOff x="4937720" y="2721798"/>
            <a:chExt cx="890389" cy="390225"/>
          </a:xfrm>
        </p:grpSpPr>
        <p:sp>
          <p:nvSpPr>
            <p:cNvPr id="30" name="Isosceles Triangle 114"/>
            <p:cNvSpPr/>
            <p:nvPr/>
          </p:nvSpPr>
          <p:spPr>
            <a:xfrm rot="10800000" flipV="1">
              <a:off x="4937720" y="3002927"/>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31" name="Straight Connector 115"/>
            <p:cNvCxnSpPr/>
            <p:nvPr/>
          </p:nvCxnSpPr>
          <p:spPr>
            <a:xfrm flipH="1">
              <a:off x="5045626" y="2721798"/>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18"/>
            <p:cNvCxnSpPr/>
            <p:nvPr/>
          </p:nvCxnSpPr>
          <p:spPr>
            <a:xfrm flipH="1">
              <a:off x="5386116" y="2729321"/>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121"/>
            <p:cNvCxnSpPr/>
            <p:nvPr/>
          </p:nvCxnSpPr>
          <p:spPr>
            <a:xfrm flipH="1">
              <a:off x="5716706" y="2738509"/>
              <a:ext cx="1308" cy="280322"/>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Isosceles Triangle 114"/>
            <p:cNvSpPr/>
            <p:nvPr/>
          </p:nvSpPr>
          <p:spPr>
            <a:xfrm rot="10800000" flipV="1">
              <a:off x="5276020" y="3002120"/>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sp>
          <p:nvSpPr>
            <p:cNvPr id="35" name="Isosceles Triangle 114"/>
            <p:cNvSpPr/>
            <p:nvPr/>
          </p:nvSpPr>
          <p:spPr>
            <a:xfrm rot="10800000" flipV="1">
              <a:off x="5607918" y="3002665"/>
              <a:ext cx="220191" cy="109096"/>
            </a:xfrm>
            <a:prstGeom prst="triangle">
              <a:avLst/>
            </a:prstGeom>
            <a:solidFill>
              <a:schemeClr val="tx2">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grpSp>
      <p:sp>
        <p:nvSpPr>
          <p:cNvPr id="36" name="Rounded Rectangle 35"/>
          <p:cNvSpPr/>
          <p:nvPr/>
        </p:nvSpPr>
        <p:spPr>
          <a:xfrm>
            <a:off x="3320400" y="3416265"/>
            <a:ext cx="1551411" cy="88834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3600" b="1" baseline="-25000" dirty="0">
              <a:solidFill>
                <a:prstClr val="black"/>
              </a:solidFill>
            </a:endParaRPr>
          </a:p>
        </p:txBody>
      </p:sp>
      <p:sp>
        <p:nvSpPr>
          <p:cNvPr id="37" name="TextBox 36"/>
          <p:cNvSpPr txBox="1"/>
          <p:nvPr/>
        </p:nvSpPr>
        <p:spPr>
          <a:xfrm>
            <a:off x="3618773" y="3824342"/>
            <a:ext cx="940551" cy="410369"/>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sz="2000" b="1" dirty="0">
                <a:solidFill>
                  <a:prstClr val="black"/>
                </a:solidFill>
                <a:latin typeface="Calibri"/>
              </a:rPr>
              <a:t>AP-2</a:t>
            </a:r>
          </a:p>
        </p:txBody>
      </p:sp>
      <p:sp>
        <p:nvSpPr>
          <p:cNvPr id="38" name="TextBox 37"/>
          <p:cNvSpPr txBox="1"/>
          <p:nvPr/>
        </p:nvSpPr>
        <p:spPr>
          <a:xfrm>
            <a:off x="3611750" y="3402602"/>
            <a:ext cx="1045133"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b="1" dirty="0">
                <a:solidFill>
                  <a:prstClr val="black"/>
                </a:solidFill>
                <a:latin typeface="Calibri"/>
              </a:rPr>
              <a:t>OpenRF</a:t>
            </a:r>
          </a:p>
        </p:txBody>
      </p:sp>
      <p:cxnSp>
        <p:nvCxnSpPr>
          <p:cNvPr id="39" name="Straight Connector 38"/>
          <p:cNvCxnSpPr/>
          <p:nvPr/>
        </p:nvCxnSpPr>
        <p:spPr>
          <a:xfrm>
            <a:off x="3321997" y="3803816"/>
            <a:ext cx="1551411" cy="0"/>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0" name="102 Grupo"/>
          <p:cNvGrpSpPr/>
          <p:nvPr/>
        </p:nvGrpSpPr>
        <p:grpSpPr>
          <a:xfrm>
            <a:off x="1547732" y="5629727"/>
            <a:ext cx="180407" cy="381249"/>
            <a:chOff x="2251055" y="6011612"/>
            <a:chExt cx="151905" cy="359487"/>
          </a:xfrm>
        </p:grpSpPr>
        <p:sp>
          <p:nvSpPr>
            <p:cNvPr id="41" name="Isosceles Triangle 40"/>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42" name="Straight Connector 41"/>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rot="19911307">
            <a:off x="1888229" y="5256312"/>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60" name="Straight Arrow Connector 59"/>
          <p:cNvCxnSpPr/>
          <p:nvPr/>
        </p:nvCxnSpPr>
        <p:spPr>
          <a:xfrm flipH="1">
            <a:off x="1996905" y="4721859"/>
            <a:ext cx="1993832" cy="1086251"/>
          </a:xfrm>
          <a:prstGeom prst="straightConnector1">
            <a:avLst/>
          </a:prstGeom>
          <a:ln>
            <a:solidFill>
              <a:srgbClr val="FF0000"/>
            </a:solidFill>
            <a:prstDash val="dash"/>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rot="1572817">
            <a:off x="3072723" y="5221038"/>
            <a:ext cx="592410" cy="410369"/>
          </a:xfrm>
          <a:prstGeom prst="rect">
            <a:avLst/>
          </a:prstGeom>
          <a:noFill/>
          <a:ln>
            <a:noFill/>
            <a:prstDash val="sysDash"/>
          </a:ln>
        </p:spPr>
        <p:txBody>
          <a:bodyPr wrap="none" lIns="101598" tIns="50798" rIns="101598" bIns="50798" rtlCol="0">
            <a:spAutoFit/>
          </a:bodyPr>
          <a:lstStyle/>
          <a:p>
            <a:pPr algn="dist" defTabSz="507990" fontAlgn="auto">
              <a:spcBef>
                <a:spcPts val="0"/>
              </a:spcBef>
              <a:spcAft>
                <a:spcPts val="0"/>
              </a:spcAft>
            </a:pPr>
            <a:r>
              <a:rPr lang="en-US" sz="2000" dirty="0">
                <a:solidFill>
                  <a:prstClr val="black"/>
                </a:solidFill>
                <a:latin typeface="Calibri"/>
              </a:rPr>
              <a:t>null</a:t>
            </a:r>
          </a:p>
        </p:txBody>
      </p:sp>
      <p:cxnSp>
        <p:nvCxnSpPr>
          <p:cNvPr id="71" name="Straight Arrow Connector 70"/>
          <p:cNvCxnSpPr/>
          <p:nvPr/>
        </p:nvCxnSpPr>
        <p:spPr>
          <a:xfrm>
            <a:off x="1792725" y="4811426"/>
            <a:ext cx="2989476" cy="1730910"/>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48" name="Rectangle 147"/>
          <p:cNvSpPr/>
          <p:nvPr/>
        </p:nvSpPr>
        <p:spPr>
          <a:xfrm>
            <a:off x="5219413" y="6756619"/>
            <a:ext cx="878333" cy="531360"/>
          </a:xfrm>
          <a:prstGeom prst="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7990" fontAlgn="auto">
              <a:spcBef>
                <a:spcPts val="0"/>
              </a:spcBef>
              <a:spcAft>
                <a:spcPts val="0"/>
              </a:spcAft>
            </a:pPr>
            <a:r>
              <a:rPr lang="en-US" sz="2000" b="1" dirty="0">
                <a:solidFill>
                  <a:prstClr val="black"/>
                </a:solidFill>
              </a:rPr>
              <a:t>Bob</a:t>
            </a:r>
            <a:endParaRPr lang="en-US" sz="2900" b="1" dirty="0">
              <a:solidFill>
                <a:prstClr val="white"/>
              </a:solidFill>
            </a:endParaRPr>
          </a:p>
        </p:txBody>
      </p:sp>
      <p:grpSp>
        <p:nvGrpSpPr>
          <p:cNvPr id="149" name="102 Grupo"/>
          <p:cNvGrpSpPr/>
          <p:nvPr/>
        </p:nvGrpSpPr>
        <p:grpSpPr>
          <a:xfrm>
            <a:off x="5557111" y="6369350"/>
            <a:ext cx="180407" cy="381249"/>
            <a:chOff x="2251055" y="6011612"/>
            <a:chExt cx="151905" cy="359487"/>
          </a:xfrm>
        </p:grpSpPr>
        <p:sp>
          <p:nvSpPr>
            <p:cNvPr id="150" name="Isosceles Triangle 149"/>
            <p:cNvSpPr/>
            <p:nvPr/>
          </p:nvSpPr>
          <p:spPr>
            <a:xfrm flipV="1">
              <a:off x="2251055" y="6011612"/>
              <a:ext cx="151905" cy="98041"/>
            </a:xfrm>
            <a:prstGeom prst="triangl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7990" fontAlgn="auto">
                <a:spcBef>
                  <a:spcPts val="0"/>
                </a:spcBef>
                <a:spcAft>
                  <a:spcPts val="0"/>
                </a:spcAft>
              </a:pPr>
              <a:endParaRPr lang="en-US" sz="2000">
                <a:solidFill>
                  <a:prstClr val="white"/>
                </a:solidFill>
              </a:endParaRPr>
            </a:p>
          </p:txBody>
        </p:sp>
        <p:cxnSp>
          <p:nvCxnSpPr>
            <p:cNvPr id="151" name="Straight Connector 150"/>
            <p:cNvCxnSpPr/>
            <p:nvPr/>
          </p:nvCxnSpPr>
          <p:spPr>
            <a:xfrm>
              <a:off x="2328092" y="6092222"/>
              <a:ext cx="0" cy="278877"/>
            </a:xfrm>
            <a:prstGeom prst="line">
              <a:avLst/>
            </a:prstGeom>
            <a:solidFill>
              <a:schemeClr val="accent2">
                <a:lumMod val="60000"/>
                <a:lumOff val="40000"/>
              </a:schemeClr>
            </a:solidFill>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2" name="Straight Arrow Connector 151"/>
          <p:cNvCxnSpPr/>
          <p:nvPr/>
        </p:nvCxnSpPr>
        <p:spPr>
          <a:xfrm>
            <a:off x="4080134" y="4721860"/>
            <a:ext cx="1139281" cy="1266023"/>
          </a:xfrm>
          <a:prstGeom prst="straightConnector1">
            <a:avLst/>
          </a:prstGeom>
          <a:ln>
            <a:solidFill>
              <a:srgbClr val="0000FF"/>
            </a:solidFill>
            <a:tailEnd type="arrow"/>
          </a:ln>
          <a:effectLst>
            <a:glow rad="101600">
              <a:srgbClr val="FFFF00">
                <a:alpha val="75000"/>
              </a:srgbClr>
            </a:glow>
          </a:effectLst>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rot="2900298">
            <a:off x="4141833" y="5040141"/>
            <a:ext cx="1303117" cy="410369"/>
          </a:xfrm>
          <a:prstGeom prst="rect">
            <a:avLst/>
          </a:prstGeom>
          <a:noFill/>
        </p:spPr>
        <p:txBody>
          <a:bodyPr wrap="none" lIns="101598" tIns="50798" rIns="101598" bIns="50798" rtlCol="0">
            <a:spAutoFit/>
          </a:bodyPr>
          <a:lstStyle/>
          <a:p>
            <a:pPr defTabSz="507990" fontAlgn="auto">
              <a:spcBef>
                <a:spcPts val="0"/>
              </a:spcBef>
              <a:spcAft>
                <a:spcPts val="0"/>
              </a:spcAft>
            </a:pPr>
            <a:r>
              <a:rPr lang="en-US" sz="2000" dirty="0">
                <a:solidFill>
                  <a:srgbClr val="0000FF"/>
                </a:solidFill>
                <a:latin typeface="Calibri"/>
              </a:rPr>
              <a:t>beamform</a:t>
            </a:r>
          </a:p>
        </p:txBody>
      </p:sp>
      <p:sp>
        <p:nvSpPr>
          <p:cNvPr id="80" name="Content Placeholder 2"/>
          <p:cNvSpPr txBox="1">
            <a:spLocks/>
          </p:cNvSpPr>
          <p:nvPr/>
        </p:nvSpPr>
        <p:spPr>
          <a:xfrm>
            <a:off x="109444" y="6347371"/>
            <a:ext cx="9890316" cy="845664"/>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100540" tIns="152396" rIns="100540" bIns="49387"/>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algn="l" fontAlgn="auto">
              <a:spcBef>
                <a:spcPts val="0"/>
              </a:spcBef>
              <a:spcAft>
                <a:spcPts val="0"/>
              </a:spcAft>
            </a:pPr>
            <a:r>
              <a:rPr lang="en-US" dirty="0" smtClean="0">
                <a:solidFill>
                  <a:prstClr val="white"/>
                </a:solidFill>
              </a:rPr>
              <a:t>In OpenRF, action = spatial direction to forward signal</a:t>
            </a:r>
          </a:p>
          <a:p>
            <a:pPr algn="l" fontAlgn="auto">
              <a:spcBef>
                <a:spcPts val="0"/>
              </a:spcBef>
              <a:spcAft>
                <a:spcPts val="0"/>
              </a:spcAft>
            </a:pPr>
            <a:endParaRPr lang="en-US" dirty="0" smtClean="0">
              <a:solidFill>
                <a:prstClr val="white"/>
              </a:solidFill>
            </a:endParaRPr>
          </a:p>
        </p:txBody>
      </p:sp>
      <p:sp>
        <p:nvSpPr>
          <p:cNvPr id="84" name="Freeform 83"/>
          <p:cNvSpPr/>
          <p:nvPr/>
        </p:nvSpPr>
        <p:spPr>
          <a:xfrm>
            <a:off x="4782201" y="2450135"/>
            <a:ext cx="955316" cy="1321313"/>
          </a:xfrm>
          <a:custGeom>
            <a:avLst/>
            <a:gdLst>
              <a:gd name="connsiteX0" fmla="*/ 0 w 669636"/>
              <a:gd name="connsiteY0" fmla="*/ 1189182 h 1189182"/>
              <a:gd name="connsiteX1" fmla="*/ 369454 w 669636"/>
              <a:gd name="connsiteY1" fmla="*/ 0 h 1189182"/>
              <a:gd name="connsiteX2" fmla="*/ 669636 w 669636"/>
              <a:gd name="connsiteY2" fmla="*/ 0 h 1189182"/>
            </a:gdLst>
            <a:ahLst/>
            <a:cxnLst>
              <a:cxn ang="0">
                <a:pos x="connsiteX0" y="connsiteY0"/>
              </a:cxn>
              <a:cxn ang="0">
                <a:pos x="connsiteX1" y="connsiteY1"/>
              </a:cxn>
              <a:cxn ang="0">
                <a:pos x="connsiteX2" y="connsiteY2"/>
              </a:cxn>
            </a:cxnLst>
            <a:rect l="l" t="t" r="r" b="b"/>
            <a:pathLst>
              <a:path w="669636" h="1189182">
                <a:moveTo>
                  <a:pt x="0" y="1189182"/>
                </a:moveTo>
                <a:lnTo>
                  <a:pt x="369454" y="0"/>
                </a:lnTo>
                <a:lnTo>
                  <a:pt x="669636" y="0"/>
                </a:lnTo>
              </a:path>
            </a:pathLst>
          </a:custGeom>
          <a:ln>
            <a:solidFill>
              <a:schemeClr val="tx1"/>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lIns="101598" tIns="50798" rIns="101598" bIns="50798" rtlCol="0" anchor="ctr"/>
          <a:lstStyle/>
          <a:p>
            <a:pPr algn="ctr" defTabSz="507990" fontAlgn="auto">
              <a:spcBef>
                <a:spcPts val="0"/>
              </a:spcBef>
              <a:spcAft>
                <a:spcPts val="0"/>
              </a:spcAft>
            </a:pPr>
            <a:endParaRPr lang="en-US" sz="2000">
              <a:solidFill>
                <a:prstClr val="black"/>
              </a:solidFill>
            </a:endParaRPr>
          </a:p>
        </p:txBody>
      </p:sp>
      <p:cxnSp>
        <p:nvCxnSpPr>
          <p:cNvPr id="85" name="Straight Connector 84"/>
          <p:cNvCxnSpPr/>
          <p:nvPr/>
        </p:nvCxnSpPr>
        <p:spPr>
          <a:xfrm>
            <a:off x="5285259" y="4304611"/>
            <a:ext cx="3800889" cy="0"/>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348108" y="2824639"/>
            <a:ext cx="3738039" cy="1330731"/>
          </a:xfrm>
          <a:prstGeom prst="rect">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2000">
              <a:solidFill>
                <a:prstClr val="white"/>
              </a:solidFill>
            </a:endParaRPr>
          </a:p>
        </p:txBody>
      </p:sp>
      <p:sp>
        <p:nvSpPr>
          <p:cNvPr id="87" name="TextBox 86"/>
          <p:cNvSpPr txBox="1"/>
          <p:nvPr/>
        </p:nvSpPr>
        <p:spPr>
          <a:xfrm>
            <a:off x="5307762" y="2760627"/>
            <a:ext cx="1150375"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b="1" dirty="0">
                <a:solidFill>
                  <a:prstClr val="black"/>
                </a:solidFill>
                <a:latin typeface="Calibri"/>
              </a:rPr>
              <a:t>Flow-id</a:t>
            </a:r>
          </a:p>
        </p:txBody>
      </p:sp>
      <p:sp>
        <p:nvSpPr>
          <p:cNvPr id="88" name="TextBox 87"/>
          <p:cNvSpPr txBox="1"/>
          <p:nvPr/>
        </p:nvSpPr>
        <p:spPr>
          <a:xfrm>
            <a:off x="6819743" y="2759677"/>
            <a:ext cx="1032330"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b="1" dirty="0">
                <a:solidFill>
                  <a:prstClr val="black"/>
                </a:solidFill>
                <a:latin typeface="Calibri"/>
              </a:rPr>
              <a:t>Action</a:t>
            </a:r>
          </a:p>
        </p:txBody>
      </p:sp>
      <p:cxnSp>
        <p:nvCxnSpPr>
          <p:cNvPr id="89" name="Straight Connector 88"/>
          <p:cNvCxnSpPr/>
          <p:nvPr/>
        </p:nvCxnSpPr>
        <p:spPr>
          <a:xfrm>
            <a:off x="5348107" y="3310811"/>
            <a:ext cx="3738040" cy="1"/>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90" name="Straight Connector 89"/>
          <p:cNvCxnSpPr/>
          <p:nvPr/>
        </p:nvCxnSpPr>
        <p:spPr>
          <a:xfrm flipH="1">
            <a:off x="6487981" y="2815806"/>
            <a:ext cx="1" cy="1351170"/>
          </a:xfrm>
          <a:prstGeom prst="lin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91" name="Straight Connector 90"/>
          <p:cNvCxnSpPr/>
          <p:nvPr/>
        </p:nvCxnSpPr>
        <p:spPr>
          <a:xfrm flipV="1">
            <a:off x="5285259" y="2072631"/>
            <a:ext cx="3800889" cy="18381"/>
          </a:xfrm>
          <a:prstGeom prst="line">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5360743" y="3319969"/>
            <a:ext cx="1062659" cy="471920"/>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err="1">
                <a:solidFill>
                  <a:prstClr val="black"/>
                </a:solidFill>
                <a:latin typeface="Calibri"/>
              </a:rPr>
              <a:t>To:Bob</a:t>
            </a:r>
            <a:endParaRPr lang="en-US" dirty="0">
              <a:solidFill>
                <a:prstClr val="black"/>
              </a:solidFill>
              <a:latin typeface="Calibri"/>
            </a:endParaRPr>
          </a:p>
        </p:txBody>
      </p:sp>
      <p:sp>
        <p:nvSpPr>
          <p:cNvPr id="93" name="TextBox 92"/>
          <p:cNvSpPr txBox="1"/>
          <p:nvPr/>
        </p:nvSpPr>
        <p:spPr>
          <a:xfrm>
            <a:off x="6487979" y="3232040"/>
            <a:ext cx="2349742" cy="841252"/>
          </a:xfrm>
          <a:prstGeom prst="rect">
            <a:avLst/>
          </a:prstGeom>
          <a:noFill/>
        </p:spPr>
        <p:txBody>
          <a:bodyPr wrap="none" lIns="101598" tIns="50798" rIns="101598" bIns="50798" rtlCol="0">
            <a:spAutoFit/>
          </a:bodyPr>
          <a:lstStyle/>
          <a:p>
            <a:pPr defTabSz="507990" fontAlgn="auto">
              <a:spcBef>
                <a:spcPts val="0"/>
              </a:spcBef>
              <a:spcAft>
                <a:spcPts val="0"/>
              </a:spcAft>
            </a:pPr>
            <a:r>
              <a:rPr lang="en-US" dirty="0">
                <a:solidFill>
                  <a:srgbClr val="0000FF"/>
                </a:solidFill>
                <a:latin typeface="Calibri"/>
              </a:rPr>
              <a:t>beamform @Bob</a:t>
            </a:r>
          </a:p>
          <a:p>
            <a:pPr defTabSz="507990" fontAlgn="auto">
              <a:spcBef>
                <a:spcPts val="0"/>
              </a:spcBef>
              <a:spcAft>
                <a:spcPts val="0"/>
              </a:spcAft>
            </a:pPr>
            <a:r>
              <a:rPr lang="en-US" dirty="0">
                <a:solidFill>
                  <a:srgbClr val="FF0000"/>
                </a:solidFill>
                <a:latin typeface="Calibri"/>
              </a:rPr>
              <a:t>null @Alice</a:t>
            </a:r>
          </a:p>
        </p:txBody>
      </p:sp>
      <p:sp>
        <p:nvSpPr>
          <p:cNvPr id="94" name="TextBox 93"/>
          <p:cNvSpPr txBox="1"/>
          <p:nvPr/>
        </p:nvSpPr>
        <p:spPr>
          <a:xfrm>
            <a:off x="5609239" y="2263447"/>
            <a:ext cx="2857433"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b="1" dirty="0" err="1">
                <a:solidFill>
                  <a:prstClr val="black"/>
                </a:solidFill>
                <a:latin typeface="Calibri"/>
              </a:rPr>
              <a:t>OpenRF</a:t>
            </a:r>
            <a:r>
              <a:rPr lang="en-US" b="1" dirty="0">
                <a:solidFill>
                  <a:prstClr val="black"/>
                </a:solidFill>
                <a:latin typeface="Calibri"/>
              </a:rPr>
              <a:t> Interface </a:t>
            </a:r>
          </a:p>
        </p:txBody>
      </p:sp>
      <p:sp>
        <p:nvSpPr>
          <p:cNvPr id="95" name="TextBox 94"/>
          <p:cNvSpPr txBox="1"/>
          <p:nvPr/>
        </p:nvSpPr>
        <p:spPr>
          <a:xfrm>
            <a:off x="5285259" y="1478313"/>
            <a:ext cx="3527777"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Control Plane</a:t>
            </a:r>
          </a:p>
        </p:txBody>
      </p:sp>
      <p:sp>
        <p:nvSpPr>
          <p:cNvPr id="96" name="TextBox 95"/>
          <p:cNvSpPr txBox="1"/>
          <p:nvPr/>
        </p:nvSpPr>
        <p:spPr>
          <a:xfrm>
            <a:off x="5307761" y="4447179"/>
            <a:ext cx="3527778" cy="471920"/>
          </a:xfrm>
          <a:prstGeom prst="rect">
            <a:avLst/>
          </a:prstGeom>
          <a:noFill/>
        </p:spPr>
        <p:txBody>
          <a:bodyPr wrap="square" lIns="101598" tIns="50798" rIns="101598" bIns="50798" rtlCol="0">
            <a:spAutoFit/>
          </a:bodyPr>
          <a:lstStyle/>
          <a:p>
            <a:pPr algn="ctr" defTabSz="507990" fontAlgn="auto">
              <a:spcBef>
                <a:spcPts val="0"/>
              </a:spcBef>
              <a:spcAft>
                <a:spcPts val="0"/>
              </a:spcAft>
            </a:pPr>
            <a:r>
              <a:rPr lang="en-US" dirty="0">
                <a:solidFill>
                  <a:prstClr val="black"/>
                </a:solidFill>
                <a:latin typeface="Calibri"/>
              </a:rPr>
              <a:t>Data Plane</a:t>
            </a:r>
          </a:p>
        </p:txBody>
      </p:sp>
      <p:cxnSp>
        <p:nvCxnSpPr>
          <p:cNvPr id="97" name="Straight Arrow Connector 96"/>
          <p:cNvCxnSpPr/>
          <p:nvPr/>
        </p:nvCxnSpPr>
        <p:spPr>
          <a:xfrm>
            <a:off x="6926311" y="1991275"/>
            <a:ext cx="0" cy="42411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6926311" y="4199666"/>
            <a:ext cx="0" cy="424110"/>
          </a:xfrm>
          <a:prstGeom prst="straightConnector1">
            <a:avLst/>
          </a:prstGeom>
          <a:ln w="762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81645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5400000">
                                      <p:cBhvr>
                                        <p:cTn id="6" dur="5000" fill="hold"/>
                                        <p:tgtEl>
                                          <p:spTgt spid="157"/>
                                        </p:tgtEl>
                                        <p:attrNameLst>
                                          <p:attrName>r</p:attrName>
                                        </p:attrNameLst>
                                      </p:cBhvr>
                                    </p:animRot>
                                  </p:childTnLst>
                                </p:cTn>
                              </p:par>
                              <p:par>
                                <p:cTn id="7" presetID="8" presetClass="emph" presetSubtype="0" fill="hold" nodeType="withEffect">
                                  <p:stCondLst>
                                    <p:cond delay="0"/>
                                  </p:stCondLst>
                                  <p:childTnLst>
                                    <p:animRot by="-5400000">
                                      <p:cBhvr>
                                        <p:cTn id="8" dur="5000" fill="hold"/>
                                        <p:tgtEl>
                                          <p:spTgt spid="163"/>
                                        </p:tgtEl>
                                        <p:attrNameLst>
                                          <p:attrName>r</p:attrName>
                                        </p:attrNameLst>
                                      </p:cBhvr>
                                    </p:animRot>
                                  </p:childTnLst>
                                </p:cTn>
                              </p:par>
                              <p:par>
                                <p:cTn id="9" presetID="1" presetClass="exit" presetSubtype="0" fill="hold" nodeType="withEffect">
                                  <p:stCondLst>
                                    <p:cond delay="1000"/>
                                  </p:stCondLst>
                                  <p:childTnLst>
                                    <p:set>
                                      <p:cBhvr>
                                        <p:cTn id="10" dur="1" fill="hold">
                                          <p:stCondLst>
                                            <p:cond delay="0"/>
                                          </p:stCondLst>
                                        </p:cTn>
                                        <p:tgtEl>
                                          <p:spTgt spid="157"/>
                                        </p:tgtEl>
                                        <p:attrNameLst>
                                          <p:attrName>style.visibility</p:attrName>
                                        </p:attrNameLst>
                                      </p:cBhvr>
                                      <p:to>
                                        <p:strVal val="hidden"/>
                                      </p:to>
                                    </p:set>
                                  </p:childTnLst>
                                </p:cTn>
                              </p:par>
                              <p:par>
                                <p:cTn id="11" presetID="1" presetClass="exit" presetSubtype="0" fill="hold" nodeType="withEffect">
                                  <p:stCondLst>
                                    <p:cond delay="1000"/>
                                  </p:stCondLst>
                                  <p:childTnLst>
                                    <p:set>
                                      <p:cBhvr>
                                        <p:cTn id="12" dur="1" fill="hold">
                                          <p:stCondLst>
                                            <p:cond delay="0"/>
                                          </p:stCondLst>
                                        </p:cTn>
                                        <p:tgtEl>
                                          <p:spTgt spid="163"/>
                                        </p:tgtEl>
                                        <p:attrNameLst>
                                          <p:attrName>style.visibility</p:attrName>
                                        </p:attrNameLst>
                                      </p:cBhvr>
                                      <p:to>
                                        <p:strVal val="hidden"/>
                                      </p:to>
                                    </p:set>
                                  </p:childTnLst>
                                </p:cTn>
                              </p:par>
                              <p:par>
                                <p:cTn id="13" presetID="1" presetClass="entr" presetSubtype="0" fill="hold" nodeType="withEffect">
                                  <p:stCondLst>
                                    <p:cond delay="1000"/>
                                  </p:stCondLst>
                                  <p:childTnLst>
                                    <p:set>
                                      <p:cBhvr>
                                        <p:cTn id="14" dur="1" fill="hold">
                                          <p:stCondLst>
                                            <p:cond delay="0"/>
                                          </p:stCondLst>
                                        </p:cTn>
                                        <p:tgtEl>
                                          <p:spTgt spid="154"/>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0160000" cy="1270000"/>
          </a:xfrm>
        </p:spPr>
        <p:txBody>
          <a:bodyPr>
            <a:normAutofit/>
          </a:bodyPr>
          <a:lstStyle/>
          <a:p>
            <a:r>
              <a:rPr lang="en-US" sz="4000" dirty="0">
                <a:latin typeface="Gill Sans"/>
              </a:rPr>
              <a:t>Software Defined MIMO Networks</a:t>
            </a:r>
          </a:p>
        </p:txBody>
      </p:sp>
      <p:sp>
        <p:nvSpPr>
          <p:cNvPr id="3" name="Content Placeholder 2"/>
          <p:cNvSpPr>
            <a:spLocks noGrp="1"/>
          </p:cNvSpPr>
          <p:nvPr>
            <p:ph idx="1"/>
          </p:nvPr>
        </p:nvSpPr>
        <p:spPr>
          <a:xfrm>
            <a:off x="127000" y="5562600"/>
            <a:ext cx="9829800" cy="1447448"/>
          </a:xfrm>
        </p:spPr>
        <p:txBody>
          <a:bodyPr>
            <a:normAutofit fontScale="70000" lnSpcReduction="20000"/>
          </a:bodyPr>
          <a:lstStyle/>
          <a:p>
            <a:pPr>
              <a:lnSpc>
                <a:spcPct val="120000"/>
              </a:lnSpc>
            </a:pPr>
            <a:r>
              <a:rPr lang="en-US" dirty="0" smtClean="0">
                <a:latin typeface="Gill Sans"/>
              </a:rPr>
              <a:t>APs collect channel states and send them to controller </a:t>
            </a:r>
          </a:p>
          <a:p>
            <a:pPr>
              <a:lnSpc>
                <a:spcPct val="120000"/>
              </a:lnSpc>
            </a:pPr>
            <a:r>
              <a:rPr lang="en-US" dirty="0" smtClean="0">
                <a:latin typeface="Gill Sans"/>
              </a:rPr>
              <a:t>Controller automatically figures out where to apply interference nulling, alignment , MU-MIMO and inform the APs</a:t>
            </a:r>
            <a:endParaRPr lang="en-US" dirty="0">
              <a:latin typeface="Gill Sans"/>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990600"/>
            <a:ext cx="6505576" cy="420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5334000"/>
            <a:ext cx="10160000" cy="1981200"/>
          </a:xfrm>
          <a:prstGeom prst="rect">
            <a:avLst/>
          </a:prstGeom>
          <a:solidFill>
            <a:srgbClr val="A50021"/>
          </a:solidFill>
          <a:ln>
            <a:no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lIns="101595" tIns="50795" rIns="101595" bIns="50795" rtlCol="0" anchor="ctr" anchorCtr="0">
            <a:noAutofit/>
          </a:bodyPr>
          <a:lstStyle/>
          <a:p>
            <a:pPr marL="317467" algn="ctr" defTabSz="507950" fontAlgn="auto">
              <a:spcBef>
                <a:spcPts val="0"/>
              </a:spcBef>
              <a:spcAft>
                <a:spcPts val="0"/>
              </a:spcAft>
            </a:pPr>
            <a:r>
              <a:rPr lang="en-US" sz="4000" dirty="0">
                <a:solidFill>
                  <a:prstClr val="white"/>
                </a:solidFill>
                <a:latin typeface="Gill Sans"/>
                <a:cs typeface="Calibri" pitchFamily="34" charset="0"/>
              </a:rPr>
              <a:t>Prototype is compatible with the 802.11n/ac standards</a:t>
            </a:r>
          </a:p>
        </p:txBody>
      </p:sp>
    </p:spTree>
    <p:extLst>
      <p:ext uri="{BB962C8B-B14F-4D97-AF65-F5344CB8AC3E}">
        <p14:creationId xmlns:p14="http://schemas.microsoft.com/office/powerpoint/2010/main" val="570109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94"/>
          <p:cNvGrpSpPr>
            <a:grpSpLocks noChangeAspect="1"/>
          </p:cNvGrpSpPr>
          <p:nvPr/>
        </p:nvGrpSpPr>
        <p:grpSpPr bwMode="auto">
          <a:xfrm>
            <a:off x="922514" y="4921256"/>
            <a:ext cx="4826000" cy="2698750"/>
            <a:chOff x="523" y="2790"/>
            <a:chExt cx="2736" cy="1530"/>
          </a:xfrm>
        </p:grpSpPr>
        <p:sp>
          <p:nvSpPr>
            <p:cNvPr id="105" name="AutoShape 93"/>
            <p:cNvSpPr>
              <a:spLocks noChangeAspect="1" noChangeArrowheads="1" noTextEdit="1"/>
            </p:cNvSpPr>
            <p:nvPr/>
          </p:nvSpPr>
          <p:spPr bwMode="auto">
            <a:xfrm>
              <a:off x="523" y="2790"/>
              <a:ext cx="2736"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06" name="Freeform 95"/>
            <p:cNvSpPr>
              <a:spLocks/>
            </p:cNvSpPr>
            <p:nvPr/>
          </p:nvSpPr>
          <p:spPr bwMode="auto">
            <a:xfrm>
              <a:off x="1080" y="4028"/>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07" name="Freeform 96"/>
            <p:cNvSpPr>
              <a:spLocks noEditPoints="1"/>
            </p:cNvSpPr>
            <p:nvPr/>
          </p:nvSpPr>
          <p:spPr bwMode="auto">
            <a:xfrm>
              <a:off x="978" y="3994"/>
              <a:ext cx="42" cy="66"/>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08" name="Freeform 97"/>
            <p:cNvSpPr>
              <a:spLocks/>
            </p:cNvSpPr>
            <p:nvPr/>
          </p:nvSpPr>
          <p:spPr bwMode="auto">
            <a:xfrm>
              <a:off x="1080" y="3886"/>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09" name="Freeform 98"/>
            <p:cNvSpPr>
              <a:spLocks/>
            </p:cNvSpPr>
            <p:nvPr/>
          </p:nvSpPr>
          <p:spPr bwMode="auto">
            <a:xfrm>
              <a:off x="882" y="3852"/>
              <a:ext cx="22" cy="65"/>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0" name="Freeform 99"/>
            <p:cNvSpPr>
              <a:spLocks noEditPoints="1"/>
            </p:cNvSpPr>
            <p:nvPr/>
          </p:nvSpPr>
          <p:spPr bwMode="auto">
            <a:xfrm>
              <a:off x="927" y="3852"/>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1" name="Freeform 100"/>
            <p:cNvSpPr>
              <a:spLocks noEditPoints="1"/>
            </p:cNvSpPr>
            <p:nvPr/>
          </p:nvSpPr>
          <p:spPr bwMode="auto">
            <a:xfrm>
              <a:off x="978" y="3852"/>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2" name="Freeform 101"/>
            <p:cNvSpPr>
              <a:spLocks/>
            </p:cNvSpPr>
            <p:nvPr/>
          </p:nvSpPr>
          <p:spPr bwMode="auto">
            <a:xfrm>
              <a:off x="1080" y="3745"/>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3" name="Freeform 102"/>
            <p:cNvSpPr>
              <a:spLocks/>
            </p:cNvSpPr>
            <p:nvPr/>
          </p:nvSpPr>
          <p:spPr bwMode="auto">
            <a:xfrm>
              <a:off x="876" y="3711"/>
              <a:ext cx="43" cy="64"/>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6 w 229"/>
                <a:gd name="T27" fmla="*/ 100 h 340"/>
                <a:gd name="T28" fmla="*/ 140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6" y="64"/>
                    <a:pt x="186" y="100"/>
                  </a:cubicBezTo>
                  <a:cubicBezTo>
                    <a:pt x="186" y="127"/>
                    <a:pt x="170" y="150"/>
                    <a:pt x="140" y="168"/>
                  </a:cubicBezTo>
                  <a:lnTo>
                    <a:pt x="95"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4" name="Freeform 103"/>
            <p:cNvSpPr>
              <a:spLocks noEditPoints="1"/>
            </p:cNvSpPr>
            <p:nvPr/>
          </p:nvSpPr>
          <p:spPr bwMode="auto">
            <a:xfrm>
              <a:off x="927" y="3711"/>
              <a:ext cx="43" cy="66"/>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5" name="Freeform 104"/>
            <p:cNvSpPr>
              <a:spLocks noEditPoints="1"/>
            </p:cNvSpPr>
            <p:nvPr/>
          </p:nvSpPr>
          <p:spPr bwMode="auto">
            <a:xfrm>
              <a:off x="978" y="3711"/>
              <a:ext cx="42" cy="66"/>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6" name="Freeform 105"/>
            <p:cNvSpPr>
              <a:spLocks/>
            </p:cNvSpPr>
            <p:nvPr/>
          </p:nvSpPr>
          <p:spPr bwMode="auto">
            <a:xfrm>
              <a:off x="1080" y="3603"/>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7" name="Freeform 106"/>
            <p:cNvSpPr>
              <a:spLocks/>
            </p:cNvSpPr>
            <p:nvPr/>
          </p:nvSpPr>
          <p:spPr bwMode="auto">
            <a:xfrm>
              <a:off x="876" y="3569"/>
              <a:ext cx="43" cy="67"/>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50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50" y="110"/>
                  </a:lnTo>
                  <a:cubicBezTo>
                    <a:pt x="50" y="89"/>
                    <a:pt x="52" y="77"/>
                    <a:pt x="57" y="67"/>
                  </a:cubicBezTo>
                  <a:cubicBezTo>
                    <a:pt x="67" y="48"/>
                    <a:pt x="88" y="37"/>
                    <a:pt x="114" y="37"/>
                  </a:cubicBezTo>
                  <a:cubicBezTo>
                    <a:pt x="152"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8" name="Freeform 107"/>
            <p:cNvSpPr>
              <a:spLocks noEditPoints="1"/>
            </p:cNvSpPr>
            <p:nvPr/>
          </p:nvSpPr>
          <p:spPr bwMode="auto">
            <a:xfrm>
              <a:off x="927" y="3569"/>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19" name="Freeform 108"/>
            <p:cNvSpPr>
              <a:spLocks noEditPoints="1"/>
            </p:cNvSpPr>
            <p:nvPr/>
          </p:nvSpPr>
          <p:spPr bwMode="auto">
            <a:xfrm>
              <a:off x="978" y="3569"/>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0" name="Freeform 109"/>
            <p:cNvSpPr>
              <a:spLocks/>
            </p:cNvSpPr>
            <p:nvPr/>
          </p:nvSpPr>
          <p:spPr bwMode="auto">
            <a:xfrm>
              <a:off x="1080" y="3462"/>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1" name="Freeform 110"/>
            <p:cNvSpPr>
              <a:spLocks noEditPoints="1"/>
            </p:cNvSpPr>
            <p:nvPr/>
          </p:nvSpPr>
          <p:spPr bwMode="auto">
            <a:xfrm>
              <a:off x="875" y="3427"/>
              <a:ext cx="45" cy="65"/>
            </a:xfrm>
            <a:custGeom>
              <a:avLst/>
              <a:gdLst>
                <a:gd name="T0" fmla="*/ 144 w 236"/>
                <a:gd name="T1" fmla="*/ 258 h 340"/>
                <a:gd name="T2" fmla="*/ 144 w 236"/>
                <a:gd name="T3" fmla="*/ 258 h 340"/>
                <a:gd name="T4" fmla="*/ 144 w 236"/>
                <a:gd name="T5" fmla="*/ 340 h 340"/>
                <a:gd name="T6" fmla="*/ 186 w 236"/>
                <a:gd name="T7" fmla="*/ 340 h 340"/>
                <a:gd name="T8" fmla="*/ 186 w 236"/>
                <a:gd name="T9" fmla="*/ 258 h 340"/>
                <a:gd name="T10" fmla="*/ 236 w 236"/>
                <a:gd name="T11" fmla="*/ 258 h 340"/>
                <a:gd name="T12" fmla="*/ 236 w 236"/>
                <a:gd name="T13" fmla="*/ 220 h 340"/>
                <a:gd name="T14" fmla="*/ 186 w 236"/>
                <a:gd name="T15" fmla="*/ 220 h 340"/>
                <a:gd name="T16" fmla="*/ 186 w 236"/>
                <a:gd name="T17" fmla="*/ 0 h 340"/>
                <a:gd name="T18" fmla="*/ 155 w 236"/>
                <a:gd name="T19" fmla="*/ 0 h 340"/>
                <a:gd name="T20" fmla="*/ 0 w 236"/>
                <a:gd name="T21" fmla="*/ 214 h 340"/>
                <a:gd name="T22" fmla="*/ 0 w 236"/>
                <a:gd name="T23" fmla="*/ 258 h 340"/>
                <a:gd name="T24" fmla="*/ 144 w 236"/>
                <a:gd name="T25" fmla="*/ 258 h 340"/>
                <a:gd name="T26" fmla="*/ 144 w 236"/>
                <a:gd name="T27" fmla="*/ 220 h 340"/>
                <a:gd name="T28" fmla="*/ 144 w 236"/>
                <a:gd name="T29" fmla="*/ 220 h 340"/>
                <a:gd name="T30" fmla="*/ 37 w 236"/>
                <a:gd name="T31" fmla="*/ 220 h 340"/>
                <a:gd name="T32" fmla="*/ 144 w 236"/>
                <a:gd name="T33" fmla="*/ 72 h 340"/>
                <a:gd name="T34" fmla="*/ 144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4" y="258"/>
                  </a:moveTo>
                  <a:lnTo>
                    <a:pt x="144" y="258"/>
                  </a:lnTo>
                  <a:lnTo>
                    <a:pt x="144" y="340"/>
                  </a:lnTo>
                  <a:lnTo>
                    <a:pt x="186" y="340"/>
                  </a:lnTo>
                  <a:lnTo>
                    <a:pt x="186" y="258"/>
                  </a:lnTo>
                  <a:lnTo>
                    <a:pt x="236" y="258"/>
                  </a:lnTo>
                  <a:lnTo>
                    <a:pt x="236" y="220"/>
                  </a:lnTo>
                  <a:lnTo>
                    <a:pt x="186" y="220"/>
                  </a:lnTo>
                  <a:lnTo>
                    <a:pt x="186" y="0"/>
                  </a:lnTo>
                  <a:lnTo>
                    <a:pt x="155" y="0"/>
                  </a:lnTo>
                  <a:lnTo>
                    <a:pt x="0" y="214"/>
                  </a:lnTo>
                  <a:lnTo>
                    <a:pt x="0" y="258"/>
                  </a:lnTo>
                  <a:lnTo>
                    <a:pt x="144" y="258"/>
                  </a:lnTo>
                  <a:close/>
                  <a:moveTo>
                    <a:pt x="144" y="220"/>
                  </a:moveTo>
                  <a:lnTo>
                    <a:pt x="144" y="220"/>
                  </a:lnTo>
                  <a:lnTo>
                    <a:pt x="37" y="220"/>
                  </a:lnTo>
                  <a:lnTo>
                    <a:pt x="144" y="72"/>
                  </a:lnTo>
                  <a:lnTo>
                    <a:pt x="144"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2" name="Freeform 111"/>
            <p:cNvSpPr>
              <a:spLocks noEditPoints="1"/>
            </p:cNvSpPr>
            <p:nvPr/>
          </p:nvSpPr>
          <p:spPr bwMode="auto">
            <a:xfrm>
              <a:off x="927" y="3427"/>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3" name="Freeform 112"/>
            <p:cNvSpPr>
              <a:spLocks noEditPoints="1"/>
            </p:cNvSpPr>
            <p:nvPr/>
          </p:nvSpPr>
          <p:spPr bwMode="auto">
            <a:xfrm>
              <a:off x="978" y="3427"/>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4" name="Freeform 113"/>
            <p:cNvSpPr>
              <a:spLocks/>
            </p:cNvSpPr>
            <p:nvPr/>
          </p:nvSpPr>
          <p:spPr bwMode="auto">
            <a:xfrm>
              <a:off x="1080" y="3320"/>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5" name="Freeform 114"/>
            <p:cNvSpPr>
              <a:spLocks/>
            </p:cNvSpPr>
            <p:nvPr/>
          </p:nvSpPr>
          <p:spPr bwMode="auto">
            <a:xfrm>
              <a:off x="876" y="3286"/>
              <a:ext cx="43" cy="67"/>
            </a:xfrm>
            <a:custGeom>
              <a:avLst/>
              <a:gdLst>
                <a:gd name="T0" fmla="*/ 211 w 229"/>
                <a:gd name="T1" fmla="*/ 0 h 351"/>
                <a:gd name="T2" fmla="*/ 211 w 229"/>
                <a:gd name="T3" fmla="*/ 0 h 351"/>
                <a:gd name="T4" fmla="*/ 36 w 229"/>
                <a:gd name="T5" fmla="*/ 0 h 351"/>
                <a:gd name="T6" fmla="*/ 10 w 229"/>
                <a:gd name="T7" fmla="*/ 185 h 351"/>
                <a:gd name="T8" fmla="*/ 49 w 229"/>
                <a:gd name="T9" fmla="*/ 185 h 351"/>
                <a:gd name="T10" fmla="*/ 111 w 229"/>
                <a:gd name="T11" fmla="*/ 153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0" y="185"/>
                  </a:lnTo>
                  <a:lnTo>
                    <a:pt x="49" y="185"/>
                  </a:lnTo>
                  <a:cubicBezTo>
                    <a:pt x="69" y="161"/>
                    <a:pt x="85" y="153"/>
                    <a:pt x="111" y="153"/>
                  </a:cubicBezTo>
                  <a:cubicBezTo>
                    <a:pt x="157" y="153"/>
                    <a:pt x="185" y="184"/>
                    <a:pt x="185" y="235"/>
                  </a:cubicBezTo>
                  <a:cubicBezTo>
                    <a:pt x="185" y="283"/>
                    <a:pt x="157" y="313"/>
                    <a:pt x="111" y="313"/>
                  </a:cubicBezTo>
                  <a:cubicBezTo>
                    <a:pt x="74" y="313"/>
                    <a:pt x="52" y="294"/>
                    <a:pt x="42" y="256"/>
                  </a:cubicBezTo>
                  <a:lnTo>
                    <a:pt x="0" y="256"/>
                  </a:lnTo>
                  <a:cubicBezTo>
                    <a:pt x="5" y="284"/>
                    <a:pt x="10" y="297"/>
                    <a:pt x="20" y="310"/>
                  </a:cubicBezTo>
                  <a:cubicBezTo>
                    <a:pt x="39" y="336"/>
                    <a:pt x="74" y="351"/>
                    <a:pt x="112" y="351"/>
                  </a:cubicBezTo>
                  <a:cubicBezTo>
                    <a:pt x="181" y="351"/>
                    <a:pt x="229" y="301"/>
                    <a:pt x="229" y="229"/>
                  </a:cubicBezTo>
                  <a:cubicBezTo>
                    <a:pt x="229" y="162"/>
                    <a:pt x="184" y="116"/>
                    <a:pt x="119" y="116"/>
                  </a:cubicBezTo>
                  <a:cubicBezTo>
                    <a:pt x="95" y="116"/>
                    <a:pt x="76" y="122"/>
                    <a:pt x="56"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6" name="Freeform 115"/>
            <p:cNvSpPr>
              <a:spLocks noEditPoints="1"/>
            </p:cNvSpPr>
            <p:nvPr/>
          </p:nvSpPr>
          <p:spPr bwMode="auto">
            <a:xfrm>
              <a:off x="927" y="3286"/>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7" name="Freeform 116"/>
            <p:cNvSpPr>
              <a:spLocks noEditPoints="1"/>
            </p:cNvSpPr>
            <p:nvPr/>
          </p:nvSpPr>
          <p:spPr bwMode="auto">
            <a:xfrm>
              <a:off x="978" y="3286"/>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8" name="Freeform 117"/>
            <p:cNvSpPr>
              <a:spLocks/>
            </p:cNvSpPr>
            <p:nvPr/>
          </p:nvSpPr>
          <p:spPr bwMode="auto">
            <a:xfrm>
              <a:off x="1080" y="3179"/>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29" name="Freeform 118"/>
            <p:cNvSpPr>
              <a:spLocks noEditPoints="1"/>
            </p:cNvSpPr>
            <p:nvPr/>
          </p:nvSpPr>
          <p:spPr bwMode="auto">
            <a:xfrm>
              <a:off x="877" y="3144"/>
              <a:ext cx="42" cy="67"/>
            </a:xfrm>
            <a:custGeom>
              <a:avLst/>
              <a:gdLst>
                <a:gd name="T0" fmla="*/ 218 w 226"/>
                <a:gd name="T1" fmla="*/ 89 h 351"/>
                <a:gd name="T2" fmla="*/ 218 w 226"/>
                <a:gd name="T3" fmla="*/ 89 h 351"/>
                <a:gd name="T4" fmla="*/ 122 w 226"/>
                <a:gd name="T5" fmla="*/ 0 h 351"/>
                <a:gd name="T6" fmla="*/ 31 w 226"/>
                <a:gd name="T7" fmla="*/ 48 h 351"/>
                <a:gd name="T8" fmla="*/ 0 w 226"/>
                <a:gd name="T9" fmla="*/ 185 h 351"/>
                <a:gd name="T10" fmla="*/ 29 w 226"/>
                <a:gd name="T11" fmla="*/ 308 h 351"/>
                <a:gd name="T12" fmla="*/ 114 w 226"/>
                <a:gd name="T13" fmla="*/ 351 h 351"/>
                <a:gd name="T14" fmla="*/ 226 w 226"/>
                <a:gd name="T15" fmla="*/ 236 h 351"/>
                <a:gd name="T16" fmla="*/ 122 w 226"/>
                <a:gd name="T17" fmla="*/ 128 h 351"/>
                <a:gd name="T18" fmla="*/ 44 w 226"/>
                <a:gd name="T19" fmla="*/ 166 h 351"/>
                <a:gd name="T20" fmla="*/ 119 w 226"/>
                <a:gd name="T21" fmla="*/ 37 h 351"/>
                <a:gd name="T22" fmla="*/ 176 w 226"/>
                <a:gd name="T23" fmla="*/ 89 h 351"/>
                <a:gd name="T24" fmla="*/ 218 w 226"/>
                <a:gd name="T25" fmla="*/ 89 h 351"/>
                <a:gd name="T26" fmla="*/ 116 w 226"/>
                <a:gd name="T27" fmla="*/ 166 h 351"/>
                <a:gd name="T28" fmla="*/ 116 w 226"/>
                <a:gd name="T29" fmla="*/ 166 h 351"/>
                <a:gd name="T30" fmla="*/ 182 w 226"/>
                <a:gd name="T31" fmla="*/ 239 h 351"/>
                <a:gd name="T32" fmla="*/ 115 w 226"/>
                <a:gd name="T33" fmla="*/ 313 h 351"/>
                <a:gd name="T34" fmla="*/ 46 w 226"/>
                <a:gd name="T35" fmla="*/ 237 h 351"/>
                <a:gd name="T36" fmla="*/ 116 w 226"/>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351">
                  <a:moveTo>
                    <a:pt x="218" y="89"/>
                  </a:moveTo>
                  <a:lnTo>
                    <a:pt x="218" y="89"/>
                  </a:lnTo>
                  <a:cubicBezTo>
                    <a:pt x="210" y="33"/>
                    <a:pt x="174" y="0"/>
                    <a:pt x="122" y="0"/>
                  </a:cubicBezTo>
                  <a:cubicBezTo>
                    <a:pt x="85" y="0"/>
                    <a:pt x="51" y="18"/>
                    <a:pt x="31" y="48"/>
                  </a:cubicBezTo>
                  <a:cubicBezTo>
                    <a:pt x="10" y="81"/>
                    <a:pt x="0" y="123"/>
                    <a:pt x="0" y="185"/>
                  </a:cubicBezTo>
                  <a:cubicBezTo>
                    <a:pt x="0" y="242"/>
                    <a:pt x="9" y="278"/>
                    <a:pt x="29" y="308"/>
                  </a:cubicBezTo>
                  <a:cubicBezTo>
                    <a:pt x="47" y="336"/>
                    <a:pt x="77" y="351"/>
                    <a:pt x="114" y="351"/>
                  </a:cubicBezTo>
                  <a:cubicBezTo>
                    <a:pt x="179" y="351"/>
                    <a:pt x="226" y="303"/>
                    <a:pt x="226" y="236"/>
                  </a:cubicBezTo>
                  <a:cubicBezTo>
                    <a:pt x="226" y="173"/>
                    <a:pt x="182" y="128"/>
                    <a:pt x="122" y="128"/>
                  </a:cubicBezTo>
                  <a:cubicBezTo>
                    <a:pt x="88" y="128"/>
                    <a:pt x="62" y="141"/>
                    <a:pt x="44" y="166"/>
                  </a:cubicBezTo>
                  <a:cubicBezTo>
                    <a:pt x="44" y="83"/>
                    <a:pt x="71" y="37"/>
                    <a:pt x="119" y="37"/>
                  </a:cubicBezTo>
                  <a:cubicBezTo>
                    <a:pt x="149" y="37"/>
                    <a:pt x="170" y="56"/>
                    <a:pt x="176" y="89"/>
                  </a:cubicBezTo>
                  <a:lnTo>
                    <a:pt x="218" y="89"/>
                  </a:lnTo>
                  <a:close/>
                  <a:moveTo>
                    <a:pt x="116" y="166"/>
                  </a:moveTo>
                  <a:lnTo>
                    <a:pt x="116" y="166"/>
                  </a:lnTo>
                  <a:cubicBezTo>
                    <a:pt x="157" y="166"/>
                    <a:pt x="182" y="194"/>
                    <a:pt x="182" y="239"/>
                  </a:cubicBezTo>
                  <a:cubicBezTo>
                    <a:pt x="182" y="282"/>
                    <a:pt x="154" y="313"/>
                    <a:pt x="115" y="313"/>
                  </a:cubicBezTo>
                  <a:cubicBezTo>
                    <a:pt x="76" y="313"/>
                    <a:pt x="46" y="281"/>
                    <a:pt x="46" y="237"/>
                  </a:cubicBezTo>
                  <a:cubicBezTo>
                    <a:pt x="46" y="195"/>
                    <a:pt x="75"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0" name="Freeform 119"/>
            <p:cNvSpPr>
              <a:spLocks noEditPoints="1"/>
            </p:cNvSpPr>
            <p:nvPr/>
          </p:nvSpPr>
          <p:spPr bwMode="auto">
            <a:xfrm>
              <a:off x="927" y="3144"/>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1" name="Freeform 120"/>
            <p:cNvSpPr>
              <a:spLocks noEditPoints="1"/>
            </p:cNvSpPr>
            <p:nvPr/>
          </p:nvSpPr>
          <p:spPr bwMode="auto">
            <a:xfrm>
              <a:off x="978" y="3144"/>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2" name="Freeform 121"/>
            <p:cNvSpPr>
              <a:spLocks/>
            </p:cNvSpPr>
            <p:nvPr/>
          </p:nvSpPr>
          <p:spPr bwMode="auto">
            <a:xfrm>
              <a:off x="1080" y="3037"/>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3" name="Freeform 122"/>
            <p:cNvSpPr>
              <a:spLocks/>
            </p:cNvSpPr>
            <p:nvPr/>
          </p:nvSpPr>
          <p:spPr bwMode="auto">
            <a:xfrm>
              <a:off x="877" y="3003"/>
              <a:ext cx="43" cy="65"/>
            </a:xfrm>
            <a:custGeom>
              <a:avLst/>
              <a:gdLst>
                <a:gd name="T0" fmla="*/ 227 w 227"/>
                <a:gd name="T1" fmla="*/ 0 h 340"/>
                <a:gd name="T2" fmla="*/ 227 w 227"/>
                <a:gd name="T3" fmla="*/ 0 h 340"/>
                <a:gd name="T4" fmla="*/ 0 w 227"/>
                <a:gd name="T5" fmla="*/ 0 h 340"/>
                <a:gd name="T6" fmla="*/ 0 w 227"/>
                <a:gd name="T7" fmla="*/ 42 h 340"/>
                <a:gd name="T8" fmla="*/ 183 w 227"/>
                <a:gd name="T9" fmla="*/ 42 h 340"/>
                <a:gd name="T10" fmla="*/ 44 w 227"/>
                <a:gd name="T11" fmla="*/ 340 h 340"/>
                <a:gd name="T12" fmla="*/ 89 w 227"/>
                <a:gd name="T13" fmla="*/ 340 h 340"/>
                <a:gd name="T14" fmla="*/ 227 w 227"/>
                <a:gd name="T15" fmla="*/ 35 h 340"/>
                <a:gd name="T16" fmla="*/ 227 w 227"/>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40">
                  <a:moveTo>
                    <a:pt x="227" y="0"/>
                  </a:moveTo>
                  <a:lnTo>
                    <a:pt x="227" y="0"/>
                  </a:lnTo>
                  <a:lnTo>
                    <a:pt x="0" y="0"/>
                  </a:lnTo>
                  <a:lnTo>
                    <a:pt x="0" y="42"/>
                  </a:lnTo>
                  <a:lnTo>
                    <a:pt x="183" y="42"/>
                  </a:lnTo>
                  <a:cubicBezTo>
                    <a:pt x="102" y="157"/>
                    <a:pt x="69" y="228"/>
                    <a:pt x="44" y="340"/>
                  </a:cubicBezTo>
                  <a:lnTo>
                    <a:pt x="89" y="340"/>
                  </a:lnTo>
                  <a:cubicBezTo>
                    <a:pt x="108" y="231"/>
                    <a:pt x="150" y="137"/>
                    <a:pt x="227" y="35"/>
                  </a:cubicBezTo>
                  <a:lnTo>
                    <a:pt x="22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4" name="Freeform 123"/>
            <p:cNvSpPr>
              <a:spLocks noEditPoints="1"/>
            </p:cNvSpPr>
            <p:nvPr/>
          </p:nvSpPr>
          <p:spPr bwMode="auto">
            <a:xfrm>
              <a:off x="927" y="3003"/>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5" name="Freeform 124"/>
            <p:cNvSpPr>
              <a:spLocks noEditPoints="1"/>
            </p:cNvSpPr>
            <p:nvPr/>
          </p:nvSpPr>
          <p:spPr bwMode="auto">
            <a:xfrm>
              <a:off x="978" y="3003"/>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6" name="Freeform 125"/>
            <p:cNvSpPr>
              <a:spLocks/>
            </p:cNvSpPr>
            <p:nvPr/>
          </p:nvSpPr>
          <p:spPr bwMode="auto">
            <a:xfrm>
              <a:off x="1080" y="2896"/>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7" name="Freeform 126"/>
            <p:cNvSpPr>
              <a:spLocks noEditPoints="1"/>
            </p:cNvSpPr>
            <p:nvPr/>
          </p:nvSpPr>
          <p:spPr bwMode="auto">
            <a:xfrm>
              <a:off x="876" y="2861"/>
              <a:ext cx="43" cy="67"/>
            </a:xfrm>
            <a:custGeom>
              <a:avLst/>
              <a:gdLst>
                <a:gd name="T0" fmla="*/ 169 w 228"/>
                <a:gd name="T1" fmla="*/ 161 h 351"/>
                <a:gd name="T2" fmla="*/ 169 w 228"/>
                <a:gd name="T3" fmla="*/ 161 h 351"/>
                <a:gd name="T4" fmla="*/ 216 w 228"/>
                <a:gd name="T5" fmla="*/ 90 h 351"/>
                <a:gd name="T6" fmla="*/ 114 w 228"/>
                <a:gd name="T7" fmla="*/ 0 h 351"/>
                <a:gd name="T8" fmla="*/ 12 w 228"/>
                <a:gd name="T9" fmla="*/ 90 h 351"/>
                <a:gd name="T10" fmla="*/ 58 w 228"/>
                <a:gd name="T11" fmla="*/ 161 h 351"/>
                <a:gd name="T12" fmla="*/ 0 w 228"/>
                <a:gd name="T13" fmla="*/ 245 h 351"/>
                <a:gd name="T14" fmla="*/ 114 w 228"/>
                <a:gd name="T15" fmla="*/ 351 h 351"/>
                <a:gd name="T16" fmla="*/ 228 w 228"/>
                <a:gd name="T17" fmla="*/ 246 h 351"/>
                <a:gd name="T18" fmla="*/ 169 w 228"/>
                <a:gd name="T19" fmla="*/ 161 h 351"/>
                <a:gd name="T20" fmla="*/ 114 w 228"/>
                <a:gd name="T21" fmla="*/ 37 h 351"/>
                <a:gd name="T22" fmla="*/ 114 w 228"/>
                <a:gd name="T23" fmla="*/ 37 h 351"/>
                <a:gd name="T24" fmla="*/ 173 w 228"/>
                <a:gd name="T25" fmla="*/ 91 h 351"/>
                <a:gd name="T26" fmla="*/ 114 w 228"/>
                <a:gd name="T27" fmla="*/ 144 h 351"/>
                <a:gd name="T28" fmla="*/ 55 w 228"/>
                <a:gd name="T29" fmla="*/ 91 h 351"/>
                <a:gd name="T30" fmla="*/ 114 w 228"/>
                <a:gd name="T31" fmla="*/ 37 h 351"/>
                <a:gd name="T32" fmla="*/ 114 w 228"/>
                <a:gd name="T33" fmla="*/ 180 h 351"/>
                <a:gd name="T34" fmla="*/ 114 w 228"/>
                <a:gd name="T35" fmla="*/ 180 h 351"/>
                <a:gd name="T36" fmla="*/ 184 w 228"/>
                <a:gd name="T37" fmla="*/ 246 h 351"/>
                <a:gd name="T38" fmla="*/ 113 w 228"/>
                <a:gd name="T39" fmla="*/ 313 h 351"/>
                <a:gd name="T40" fmla="*/ 43 w 228"/>
                <a:gd name="T41" fmla="*/ 246 h 351"/>
                <a:gd name="T42" fmla="*/ 114 w 228"/>
                <a:gd name="T43" fmla="*/ 18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1">
                  <a:moveTo>
                    <a:pt x="169" y="161"/>
                  </a:moveTo>
                  <a:lnTo>
                    <a:pt x="169" y="161"/>
                  </a:lnTo>
                  <a:cubicBezTo>
                    <a:pt x="204" y="140"/>
                    <a:pt x="216" y="123"/>
                    <a:pt x="216" y="90"/>
                  </a:cubicBezTo>
                  <a:cubicBezTo>
                    <a:pt x="216" y="37"/>
                    <a:pt x="174" y="0"/>
                    <a:pt x="114" y="0"/>
                  </a:cubicBezTo>
                  <a:cubicBezTo>
                    <a:pt x="54" y="0"/>
                    <a:pt x="12" y="37"/>
                    <a:pt x="12" y="90"/>
                  </a:cubicBezTo>
                  <a:cubicBezTo>
                    <a:pt x="12" y="122"/>
                    <a:pt x="23" y="139"/>
                    <a:pt x="58" y="161"/>
                  </a:cubicBezTo>
                  <a:cubicBezTo>
                    <a:pt x="19" y="180"/>
                    <a:pt x="0" y="208"/>
                    <a:pt x="0" y="245"/>
                  </a:cubicBezTo>
                  <a:cubicBezTo>
                    <a:pt x="0" y="307"/>
                    <a:pt x="47" y="351"/>
                    <a:pt x="114" y="351"/>
                  </a:cubicBezTo>
                  <a:cubicBezTo>
                    <a:pt x="181" y="351"/>
                    <a:pt x="228" y="307"/>
                    <a:pt x="228" y="246"/>
                  </a:cubicBezTo>
                  <a:cubicBezTo>
                    <a:pt x="228" y="208"/>
                    <a:pt x="208" y="180"/>
                    <a:pt x="169" y="161"/>
                  </a:cubicBezTo>
                  <a:close/>
                  <a:moveTo>
                    <a:pt x="114" y="37"/>
                  </a:moveTo>
                  <a:lnTo>
                    <a:pt x="114" y="37"/>
                  </a:lnTo>
                  <a:cubicBezTo>
                    <a:pt x="150" y="37"/>
                    <a:pt x="173" y="58"/>
                    <a:pt x="173" y="91"/>
                  </a:cubicBezTo>
                  <a:cubicBezTo>
                    <a:pt x="173" y="123"/>
                    <a:pt x="149" y="144"/>
                    <a:pt x="114" y="144"/>
                  </a:cubicBezTo>
                  <a:cubicBezTo>
                    <a:pt x="78" y="144"/>
                    <a:pt x="55" y="123"/>
                    <a:pt x="55" y="91"/>
                  </a:cubicBezTo>
                  <a:cubicBezTo>
                    <a:pt x="55" y="58"/>
                    <a:pt x="78" y="37"/>
                    <a:pt x="114" y="37"/>
                  </a:cubicBezTo>
                  <a:close/>
                  <a:moveTo>
                    <a:pt x="114" y="180"/>
                  </a:moveTo>
                  <a:lnTo>
                    <a:pt x="114" y="180"/>
                  </a:lnTo>
                  <a:cubicBezTo>
                    <a:pt x="156" y="180"/>
                    <a:pt x="184" y="206"/>
                    <a:pt x="184" y="246"/>
                  </a:cubicBezTo>
                  <a:cubicBezTo>
                    <a:pt x="184" y="286"/>
                    <a:pt x="156" y="313"/>
                    <a:pt x="113" y="313"/>
                  </a:cubicBezTo>
                  <a:cubicBezTo>
                    <a:pt x="71" y="313"/>
                    <a:pt x="43" y="286"/>
                    <a:pt x="43" y="246"/>
                  </a:cubicBezTo>
                  <a:cubicBezTo>
                    <a:pt x="43" y="206"/>
                    <a:pt x="71" y="180"/>
                    <a:pt x="114" y="1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8" name="Freeform 127"/>
            <p:cNvSpPr>
              <a:spLocks noEditPoints="1"/>
            </p:cNvSpPr>
            <p:nvPr/>
          </p:nvSpPr>
          <p:spPr bwMode="auto">
            <a:xfrm>
              <a:off x="927" y="2861"/>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39" name="Freeform 128"/>
            <p:cNvSpPr>
              <a:spLocks noEditPoints="1"/>
            </p:cNvSpPr>
            <p:nvPr/>
          </p:nvSpPr>
          <p:spPr bwMode="auto">
            <a:xfrm>
              <a:off x="978" y="2861"/>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0" name="Freeform 129"/>
            <p:cNvSpPr>
              <a:spLocks/>
            </p:cNvSpPr>
            <p:nvPr/>
          </p:nvSpPr>
          <p:spPr bwMode="auto">
            <a:xfrm>
              <a:off x="1080"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1" name="Freeform 130"/>
            <p:cNvSpPr>
              <a:spLocks noEditPoints="1"/>
            </p:cNvSpPr>
            <p:nvPr/>
          </p:nvSpPr>
          <p:spPr bwMode="auto">
            <a:xfrm>
              <a:off x="1071" y="4085"/>
              <a:ext cx="42"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2" name="Freeform 131"/>
            <p:cNvSpPr>
              <a:spLocks/>
            </p:cNvSpPr>
            <p:nvPr/>
          </p:nvSpPr>
          <p:spPr bwMode="auto">
            <a:xfrm>
              <a:off x="1420"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3" name="Freeform 132"/>
            <p:cNvSpPr>
              <a:spLocks/>
            </p:cNvSpPr>
            <p:nvPr/>
          </p:nvSpPr>
          <p:spPr bwMode="auto">
            <a:xfrm>
              <a:off x="1392" y="4085"/>
              <a:ext cx="22" cy="65"/>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4" name="Freeform 133"/>
            <p:cNvSpPr>
              <a:spLocks noEditPoints="1"/>
            </p:cNvSpPr>
            <p:nvPr/>
          </p:nvSpPr>
          <p:spPr bwMode="auto">
            <a:xfrm>
              <a:off x="1437"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5" name="Freeform 134"/>
            <p:cNvSpPr>
              <a:spLocks/>
            </p:cNvSpPr>
            <p:nvPr/>
          </p:nvSpPr>
          <p:spPr bwMode="auto">
            <a:xfrm>
              <a:off x="1761"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6" name="Freeform 135"/>
            <p:cNvSpPr>
              <a:spLocks/>
            </p:cNvSpPr>
            <p:nvPr/>
          </p:nvSpPr>
          <p:spPr bwMode="auto">
            <a:xfrm>
              <a:off x="1726" y="4085"/>
              <a:ext cx="44" cy="65"/>
            </a:xfrm>
            <a:custGeom>
              <a:avLst/>
              <a:gdLst>
                <a:gd name="T0" fmla="*/ 226 w 228"/>
                <a:gd name="T1" fmla="*/ 298 h 340"/>
                <a:gd name="T2" fmla="*/ 226 w 228"/>
                <a:gd name="T3" fmla="*/ 298 h 340"/>
                <a:gd name="T4" fmla="*/ 47 w 228"/>
                <a:gd name="T5" fmla="*/ 298 h 340"/>
                <a:gd name="T6" fmla="*/ 108 w 228"/>
                <a:gd name="T7" fmla="*/ 228 h 340"/>
                <a:gd name="T8" fmla="*/ 156 w 228"/>
                <a:gd name="T9" fmla="*/ 202 h 340"/>
                <a:gd name="T10" fmla="*/ 228 w 228"/>
                <a:gd name="T11" fmla="*/ 100 h 340"/>
                <a:gd name="T12" fmla="*/ 196 w 228"/>
                <a:gd name="T13" fmla="*/ 27 h 340"/>
                <a:gd name="T14" fmla="*/ 119 w 228"/>
                <a:gd name="T15" fmla="*/ 0 h 340"/>
                <a:gd name="T16" fmla="*/ 25 w 228"/>
                <a:gd name="T17" fmla="*/ 44 h 340"/>
                <a:gd name="T18" fmla="*/ 7 w 228"/>
                <a:gd name="T19" fmla="*/ 118 h 340"/>
                <a:gd name="T20" fmla="*/ 49 w 228"/>
                <a:gd name="T21" fmla="*/ 118 h 340"/>
                <a:gd name="T22" fmla="*/ 59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1" y="270"/>
                    <a:pt x="67" y="252"/>
                    <a:pt x="108" y="228"/>
                  </a:cubicBezTo>
                  <a:lnTo>
                    <a:pt x="156" y="202"/>
                  </a:lnTo>
                  <a:cubicBezTo>
                    <a:pt x="204" y="176"/>
                    <a:pt x="228" y="141"/>
                    <a:pt x="228" y="100"/>
                  </a:cubicBezTo>
                  <a:cubicBezTo>
                    <a:pt x="228" y="71"/>
                    <a:pt x="217" y="45"/>
                    <a:pt x="196" y="27"/>
                  </a:cubicBezTo>
                  <a:cubicBezTo>
                    <a:pt x="176" y="9"/>
                    <a:pt x="151" y="0"/>
                    <a:pt x="119" y="0"/>
                  </a:cubicBezTo>
                  <a:cubicBezTo>
                    <a:pt x="76" y="0"/>
                    <a:pt x="44" y="15"/>
                    <a:pt x="25" y="44"/>
                  </a:cubicBezTo>
                  <a:cubicBezTo>
                    <a:pt x="14" y="62"/>
                    <a:pt x="8" y="83"/>
                    <a:pt x="7" y="118"/>
                  </a:cubicBezTo>
                  <a:lnTo>
                    <a:pt x="49" y="118"/>
                  </a:lnTo>
                  <a:cubicBezTo>
                    <a:pt x="51" y="95"/>
                    <a:pt x="54" y="81"/>
                    <a:pt x="59" y="70"/>
                  </a:cubicBezTo>
                  <a:cubicBezTo>
                    <a:pt x="71" y="49"/>
                    <a:pt x="93" y="37"/>
                    <a:pt x="118" y="37"/>
                  </a:cubicBezTo>
                  <a:cubicBezTo>
                    <a:pt x="156" y="37"/>
                    <a:pt x="185" y="64"/>
                    <a:pt x="185" y="100"/>
                  </a:cubicBezTo>
                  <a:cubicBezTo>
                    <a:pt x="185" y="127"/>
                    <a:pt x="169" y="150"/>
                    <a:pt x="139" y="168"/>
                  </a:cubicBezTo>
                  <a:lnTo>
                    <a:pt x="95" y="192"/>
                  </a:lnTo>
                  <a:cubicBezTo>
                    <a:pt x="24" y="233"/>
                    <a:pt x="3"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7" name="Freeform 136"/>
            <p:cNvSpPr>
              <a:spLocks noEditPoints="1"/>
            </p:cNvSpPr>
            <p:nvPr/>
          </p:nvSpPr>
          <p:spPr bwMode="auto">
            <a:xfrm>
              <a:off x="1778"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8" name="Freeform 137"/>
            <p:cNvSpPr>
              <a:spLocks/>
            </p:cNvSpPr>
            <p:nvPr/>
          </p:nvSpPr>
          <p:spPr bwMode="auto">
            <a:xfrm>
              <a:off x="2102"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49" name="Freeform 138"/>
            <p:cNvSpPr>
              <a:spLocks/>
            </p:cNvSpPr>
            <p:nvPr/>
          </p:nvSpPr>
          <p:spPr bwMode="auto">
            <a:xfrm>
              <a:off x="2067" y="4085"/>
              <a:ext cx="43" cy="67"/>
            </a:xfrm>
            <a:custGeom>
              <a:avLst/>
              <a:gdLst>
                <a:gd name="T0" fmla="*/ 90 w 227"/>
                <a:gd name="T1" fmla="*/ 184 h 351"/>
                <a:gd name="T2" fmla="*/ 90 w 227"/>
                <a:gd name="T3" fmla="*/ 184 h 351"/>
                <a:gd name="T4" fmla="*/ 95 w 227"/>
                <a:gd name="T5" fmla="*/ 184 h 351"/>
                <a:gd name="T6" fmla="*/ 113 w 227"/>
                <a:gd name="T7" fmla="*/ 183 h 351"/>
                <a:gd name="T8" fmla="*/ 184 w 227"/>
                <a:gd name="T9" fmla="*/ 245 h 351"/>
                <a:gd name="T10" fmla="*/ 113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69 w 227"/>
                <a:gd name="T23" fmla="*/ 164 h 351"/>
                <a:gd name="T24" fmla="*/ 217 w 227"/>
                <a:gd name="T25" fmla="*/ 93 h 351"/>
                <a:gd name="T26" fmla="*/ 113 w 227"/>
                <a:gd name="T27" fmla="*/ 0 h 351"/>
                <a:gd name="T28" fmla="*/ 7 w 227"/>
                <a:gd name="T29" fmla="*/ 110 h 351"/>
                <a:gd name="T30" fmla="*/ 49 w 227"/>
                <a:gd name="T31" fmla="*/ 110 h 351"/>
                <a:gd name="T32" fmla="*/ 57 w 227"/>
                <a:gd name="T33" fmla="*/ 67 h 351"/>
                <a:gd name="T34" fmla="*/ 114 w 227"/>
                <a:gd name="T35" fmla="*/ 37 h 351"/>
                <a:gd name="T36" fmla="*/ 174 w 227"/>
                <a:gd name="T37" fmla="*/ 95 h 351"/>
                <a:gd name="T38" fmla="*/ 146 w 227"/>
                <a:gd name="T39" fmla="*/ 141 h 351"/>
                <a:gd name="T40" fmla="*/ 90 w 227"/>
                <a:gd name="T41" fmla="*/ 148 h 351"/>
                <a:gd name="T42" fmla="*/ 90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0" y="184"/>
                  </a:moveTo>
                  <a:lnTo>
                    <a:pt x="90" y="184"/>
                  </a:lnTo>
                  <a:lnTo>
                    <a:pt x="95" y="184"/>
                  </a:lnTo>
                  <a:lnTo>
                    <a:pt x="113" y="183"/>
                  </a:lnTo>
                  <a:cubicBezTo>
                    <a:pt x="160" y="183"/>
                    <a:pt x="184" y="204"/>
                    <a:pt x="184" y="245"/>
                  </a:cubicBezTo>
                  <a:cubicBezTo>
                    <a:pt x="184" y="288"/>
                    <a:pt x="157" y="313"/>
                    <a:pt x="113" y="313"/>
                  </a:cubicBezTo>
                  <a:cubicBezTo>
                    <a:pt x="67" y="313"/>
                    <a:pt x="45" y="290"/>
                    <a:pt x="42" y="241"/>
                  </a:cubicBezTo>
                  <a:lnTo>
                    <a:pt x="0" y="241"/>
                  </a:lnTo>
                  <a:cubicBezTo>
                    <a:pt x="2" y="268"/>
                    <a:pt x="6" y="286"/>
                    <a:pt x="15" y="301"/>
                  </a:cubicBezTo>
                  <a:cubicBezTo>
                    <a:pt x="32" y="334"/>
                    <a:pt x="65" y="351"/>
                    <a:pt x="112" y="351"/>
                  </a:cubicBezTo>
                  <a:cubicBezTo>
                    <a:pt x="182" y="351"/>
                    <a:pt x="227" y="309"/>
                    <a:pt x="227" y="245"/>
                  </a:cubicBezTo>
                  <a:cubicBezTo>
                    <a:pt x="227" y="202"/>
                    <a:pt x="210" y="178"/>
                    <a:pt x="169" y="164"/>
                  </a:cubicBezTo>
                  <a:cubicBezTo>
                    <a:pt x="201" y="151"/>
                    <a:pt x="217" y="127"/>
                    <a:pt x="217" y="93"/>
                  </a:cubicBezTo>
                  <a:cubicBezTo>
                    <a:pt x="217" y="35"/>
                    <a:pt x="178" y="0"/>
                    <a:pt x="113" y="0"/>
                  </a:cubicBezTo>
                  <a:cubicBezTo>
                    <a:pt x="45" y="0"/>
                    <a:pt x="8" y="37"/>
                    <a:pt x="7" y="110"/>
                  </a:cubicBezTo>
                  <a:lnTo>
                    <a:pt x="49" y="110"/>
                  </a:lnTo>
                  <a:cubicBezTo>
                    <a:pt x="49" y="89"/>
                    <a:pt x="51" y="77"/>
                    <a:pt x="57" y="67"/>
                  </a:cubicBezTo>
                  <a:cubicBezTo>
                    <a:pt x="66" y="48"/>
                    <a:pt x="87" y="37"/>
                    <a:pt x="114" y="37"/>
                  </a:cubicBezTo>
                  <a:cubicBezTo>
                    <a:pt x="151" y="37"/>
                    <a:pt x="174" y="59"/>
                    <a:pt x="174" y="95"/>
                  </a:cubicBezTo>
                  <a:cubicBezTo>
                    <a:pt x="174" y="119"/>
                    <a:pt x="165" y="133"/>
                    <a:pt x="146" y="141"/>
                  </a:cubicBezTo>
                  <a:cubicBezTo>
                    <a:pt x="135" y="146"/>
                    <a:pt x="120" y="147"/>
                    <a:pt x="90" y="148"/>
                  </a:cubicBezTo>
                  <a:lnTo>
                    <a:pt x="90"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0" name="Freeform 139"/>
            <p:cNvSpPr>
              <a:spLocks noEditPoints="1"/>
            </p:cNvSpPr>
            <p:nvPr/>
          </p:nvSpPr>
          <p:spPr bwMode="auto">
            <a:xfrm>
              <a:off x="2119"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1" name="Freeform 140"/>
            <p:cNvSpPr>
              <a:spLocks/>
            </p:cNvSpPr>
            <p:nvPr/>
          </p:nvSpPr>
          <p:spPr bwMode="auto">
            <a:xfrm>
              <a:off x="2443"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2" name="Freeform 141"/>
            <p:cNvSpPr>
              <a:spLocks noEditPoints="1"/>
            </p:cNvSpPr>
            <p:nvPr/>
          </p:nvSpPr>
          <p:spPr bwMode="auto">
            <a:xfrm>
              <a:off x="2407" y="4085"/>
              <a:ext cx="45" cy="65"/>
            </a:xfrm>
            <a:custGeom>
              <a:avLst/>
              <a:gdLst>
                <a:gd name="T0" fmla="*/ 143 w 235"/>
                <a:gd name="T1" fmla="*/ 258 h 340"/>
                <a:gd name="T2" fmla="*/ 143 w 235"/>
                <a:gd name="T3" fmla="*/ 258 h 340"/>
                <a:gd name="T4" fmla="*/ 143 w 235"/>
                <a:gd name="T5" fmla="*/ 340 h 340"/>
                <a:gd name="T6" fmla="*/ 185 w 235"/>
                <a:gd name="T7" fmla="*/ 340 h 340"/>
                <a:gd name="T8" fmla="*/ 185 w 235"/>
                <a:gd name="T9" fmla="*/ 258 h 340"/>
                <a:gd name="T10" fmla="*/ 235 w 235"/>
                <a:gd name="T11" fmla="*/ 258 h 340"/>
                <a:gd name="T12" fmla="*/ 235 w 235"/>
                <a:gd name="T13" fmla="*/ 220 h 340"/>
                <a:gd name="T14" fmla="*/ 185 w 235"/>
                <a:gd name="T15" fmla="*/ 220 h 340"/>
                <a:gd name="T16" fmla="*/ 185 w 235"/>
                <a:gd name="T17" fmla="*/ 0 h 340"/>
                <a:gd name="T18" fmla="*/ 154 w 235"/>
                <a:gd name="T19" fmla="*/ 0 h 340"/>
                <a:gd name="T20" fmla="*/ 0 w 235"/>
                <a:gd name="T21" fmla="*/ 214 h 340"/>
                <a:gd name="T22" fmla="*/ 0 w 235"/>
                <a:gd name="T23" fmla="*/ 258 h 340"/>
                <a:gd name="T24" fmla="*/ 143 w 235"/>
                <a:gd name="T25" fmla="*/ 258 h 340"/>
                <a:gd name="T26" fmla="*/ 143 w 235"/>
                <a:gd name="T27" fmla="*/ 220 h 340"/>
                <a:gd name="T28" fmla="*/ 143 w 235"/>
                <a:gd name="T29" fmla="*/ 220 h 340"/>
                <a:gd name="T30" fmla="*/ 37 w 235"/>
                <a:gd name="T31" fmla="*/ 220 h 340"/>
                <a:gd name="T32" fmla="*/ 143 w 235"/>
                <a:gd name="T33" fmla="*/ 72 h 340"/>
                <a:gd name="T34" fmla="*/ 143 w 235"/>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340">
                  <a:moveTo>
                    <a:pt x="143" y="258"/>
                  </a:moveTo>
                  <a:lnTo>
                    <a:pt x="143" y="258"/>
                  </a:lnTo>
                  <a:lnTo>
                    <a:pt x="143" y="340"/>
                  </a:lnTo>
                  <a:lnTo>
                    <a:pt x="185" y="340"/>
                  </a:lnTo>
                  <a:lnTo>
                    <a:pt x="185" y="258"/>
                  </a:lnTo>
                  <a:lnTo>
                    <a:pt x="235" y="258"/>
                  </a:lnTo>
                  <a:lnTo>
                    <a:pt x="235" y="220"/>
                  </a:lnTo>
                  <a:lnTo>
                    <a:pt x="185" y="220"/>
                  </a:lnTo>
                  <a:lnTo>
                    <a:pt x="185" y="0"/>
                  </a:lnTo>
                  <a:lnTo>
                    <a:pt x="154" y="0"/>
                  </a:lnTo>
                  <a:lnTo>
                    <a:pt x="0" y="214"/>
                  </a:lnTo>
                  <a:lnTo>
                    <a:pt x="0" y="258"/>
                  </a:lnTo>
                  <a:lnTo>
                    <a:pt x="143" y="258"/>
                  </a:lnTo>
                  <a:close/>
                  <a:moveTo>
                    <a:pt x="143" y="220"/>
                  </a:moveTo>
                  <a:lnTo>
                    <a:pt x="143" y="220"/>
                  </a:lnTo>
                  <a:lnTo>
                    <a:pt x="37" y="220"/>
                  </a:lnTo>
                  <a:lnTo>
                    <a:pt x="143" y="72"/>
                  </a:lnTo>
                  <a:lnTo>
                    <a:pt x="143"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3" name="Freeform 142"/>
            <p:cNvSpPr>
              <a:spLocks noEditPoints="1"/>
            </p:cNvSpPr>
            <p:nvPr/>
          </p:nvSpPr>
          <p:spPr bwMode="auto">
            <a:xfrm>
              <a:off x="2459" y="4085"/>
              <a:ext cx="43"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4" name="Freeform 143"/>
            <p:cNvSpPr>
              <a:spLocks/>
            </p:cNvSpPr>
            <p:nvPr/>
          </p:nvSpPr>
          <p:spPr bwMode="auto">
            <a:xfrm>
              <a:off x="2783"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5" name="Freeform 144"/>
            <p:cNvSpPr>
              <a:spLocks/>
            </p:cNvSpPr>
            <p:nvPr/>
          </p:nvSpPr>
          <p:spPr bwMode="auto">
            <a:xfrm>
              <a:off x="2749" y="4085"/>
              <a:ext cx="43" cy="67"/>
            </a:xfrm>
            <a:custGeom>
              <a:avLst/>
              <a:gdLst>
                <a:gd name="T0" fmla="*/ 211 w 229"/>
                <a:gd name="T1" fmla="*/ 0 h 351"/>
                <a:gd name="T2" fmla="*/ 211 w 229"/>
                <a:gd name="T3" fmla="*/ 0 h 351"/>
                <a:gd name="T4" fmla="*/ 36 w 229"/>
                <a:gd name="T5" fmla="*/ 0 h 351"/>
                <a:gd name="T6" fmla="*/ 11 w 229"/>
                <a:gd name="T7" fmla="*/ 185 h 351"/>
                <a:gd name="T8" fmla="*/ 49 w 229"/>
                <a:gd name="T9" fmla="*/ 185 h 351"/>
                <a:gd name="T10" fmla="*/ 112 w 229"/>
                <a:gd name="T11" fmla="*/ 153 h 351"/>
                <a:gd name="T12" fmla="*/ 186 w 229"/>
                <a:gd name="T13" fmla="*/ 235 h 351"/>
                <a:gd name="T14" fmla="*/ 112 w 229"/>
                <a:gd name="T15" fmla="*/ 313 h 351"/>
                <a:gd name="T16" fmla="*/ 42 w 229"/>
                <a:gd name="T17" fmla="*/ 256 h 351"/>
                <a:gd name="T18" fmla="*/ 0 w 229"/>
                <a:gd name="T19" fmla="*/ 256 h 351"/>
                <a:gd name="T20" fmla="*/ 21 w 229"/>
                <a:gd name="T21" fmla="*/ 310 h 351"/>
                <a:gd name="T22" fmla="*/ 113 w 229"/>
                <a:gd name="T23" fmla="*/ 351 h 351"/>
                <a:gd name="T24" fmla="*/ 229 w 229"/>
                <a:gd name="T25" fmla="*/ 229 h 351"/>
                <a:gd name="T26" fmla="*/ 119 w 229"/>
                <a:gd name="T27" fmla="*/ 116 h 351"/>
                <a:gd name="T28" fmla="*/ 57 w 229"/>
                <a:gd name="T29" fmla="*/ 136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1" y="185"/>
                  </a:lnTo>
                  <a:lnTo>
                    <a:pt x="49" y="185"/>
                  </a:lnTo>
                  <a:cubicBezTo>
                    <a:pt x="69" y="161"/>
                    <a:pt x="85" y="153"/>
                    <a:pt x="112" y="153"/>
                  </a:cubicBezTo>
                  <a:cubicBezTo>
                    <a:pt x="157" y="153"/>
                    <a:pt x="186" y="184"/>
                    <a:pt x="186" y="235"/>
                  </a:cubicBezTo>
                  <a:cubicBezTo>
                    <a:pt x="186" y="283"/>
                    <a:pt x="158" y="313"/>
                    <a:pt x="112" y="313"/>
                  </a:cubicBezTo>
                  <a:cubicBezTo>
                    <a:pt x="75" y="313"/>
                    <a:pt x="52" y="294"/>
                    <a:pt x="42" y="256"/>
                  </a:cubicBezTo>
                  <a:lnTo>
                    <a:pt x="0" y="256"/>
                  </a:lnTo>
                  <a:cubicBezTo>
                    <a:pt x="6" y="284"/>
                    <a:pt x="11" y="297"/>
                    <a:pt x="21" y="310"/>
                  </a:cubicBezTo>
                  <a:cubicBezTo>
                    <a:pt x="40" y="336"/>
                    <a:pt x="74" y="351"/>
                    <a:pt x="113" y="351"/>
                  </a:cubicBezTo>
                  <a:cubicBezTo>
                    <a:pt x="181" y="351"/>
                    <a:pt x="229" y="301"/>
                    <a:pt x="229" y="229"/>
                  </a:cubicBezTo>
                  <a:cubicBezTo>
                    <a:pt x="229" y="162"/>
                    <a:pt x="185" y="116"/>
                    <a:pt x="119" y="116"/>
                  </a:cubicBezTo>
                  <a:cubicBezTo>
                    <a:pt x="95" y="116"/>
                    <a:pt x="76" y="122"/>
                    <a:pt x="57" y="136"/>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6" name="Freeform 145"/>
            <p:cNvSpPr>
              <a:spLocks noEditPoints="1"/>
            </p:cNvSpPr>
            <p:nvPr/>
          </p:nvSpPr>
          <p:spPr bwMode="auto">
            <a:xfrm>
              <a:off x="2800"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7" name="Freeform 146"/>
            <p:cNvSpPr>
              <a:spLocks/>
            </p:cNvSpPr>
            <p:nvPr/>
          </p:nvSpPr>
          <p:spPr bwMode="auto">
            <a:xfrm>
              <a:off x="3124" y="4012"/>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8" name="Freeform 147"/>
            <p:cNvSpPr>
              <a:spLocks noEditPoints="1"/>
            </p:cNvSpPr>
            <p:nvPr/>
          </p:nvSpPr>
          <p:spPr bwMode="auto">
            <a:xfrm>
              <a:off x="3090" y="4085"/>
              <a:ext cx="43" cy="67"/>
            </a:xfrm>
            <a:custGeom>
              <a:avLst/>
              <a:gdLst>
                <a:gd name="T0" fmla="*/ 218 w 225"/>
                <a:gd name="T1" fmla="*/ 89 h 351"/>
                <a:gd name="T2" fmla="*/ 218 w 225"/>
                <a:gd name="T3" fmla="*/ 89 h 351"/>
                <a:gd name="T4" fmla="*/ 122 w 225"/>
                <a:gd name="T5" fmla="*/ 0 h 351"/>
                <a:gd name="T6" fmla="*/ 31 w 225"/>
                <a:gd name="T7" fmla="*/ 48 h 351"/>
                <a:gd name="T8" fmla="*/ 0 w 225"/>
                <a:gd name="T9" fmla="*/ 185 h 351"/>
                <a:gd name="T10" fmla="*/ 29 w 225"/>
                <a:gd name="T11" fmla="*/ 308 h 351"/>
                <a:gd name="T12" fmla="*/ 114 w 225"/>
                <a:gd name="T13" fmla="*/ 351 h 351"/>
                <a:gd name="T14" fmla="*/ 225 w 225"/>
                <a:gd name="T15" fmla="*/ 236 h 351"/>
                <a:gd name="T16" fmla="*/ 121 w 225"/>
                <a:gd name="T17" fmla="*/ 128 h 351"/>
                <a:gd name="T18" fmla="*/ 43 w 225"/>
                <a:gd name="T19" fmla="*/ 166 h 351"/>
                <a:gd name="T20" fmla="*/ 119 w 225"/>
                <a:gd name="T21" fmla="*/ 37 h 351"/>
                <a:gd name="T22" fmla="*/ 176 w 225"/>
                <a:gd name="T23" fmla="*/ 89 h 351"/>
                <a:gd name="T24" fmla="*/ 218 w 225"/>
                <a:gd name="T25" fmla="*/ 89 h 351"/>
                <a:gd name="T26" fmla="*/ 116 w 225"/>
                <a:gd name="T27" fmla="*/ 166 h 351"/>
                <a:gd name="T28" fmla="*/ 116 w 225"/>
                <a:gd name="T29" fmla="*/ 166 h 351"/>
                <a:gd name="T30" fmla="*/ 182 w 225"/>
                <a:gd name="T31" fmla="*/ 239 h 351"/>
                <a:gd name="T32" fmla="*/ 114 w 225"/>
                <a:gd name="T33" fmla="*/ 313 h 351"/>
                <a:gd name="T34" fmla="*/ 45 w 225"/>
                <a:gd name="T35" fmla="*/ 237 h 351"/>
                <a:gd name="T36" fmla="*/ 116 w 225"/>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351">
                  <a:moveTo>
                    <a:pt x="218" y="89"/>
                  </a:moveTo>
                  <a:lnTo>
                    <a:pt x="218" y="89"/>
                  </a:lnTo>
                  <a:cubicBezTo>
                    <a:pt x="210" y="33"/>
                    <a:pt x="173" y="0"/>
                    <a:pt x="122" y="0"/>
                  </a:cubicBezTo>
                  <a:cubicBezTo>
                    <a:pt x="84" y="0"/>
                    <a:pt x="51" y="18"/>
                    <a:pt x="31" y="48"/>
                  </a:cubicBezTo>
                  <a:cubicBezTo>
                    <a:pt x="10" y="81"/>
                    <a:pt x="0" y="123"/>
                    <a:pt x="0" y="185"/>
                  </a:cubicBezTo>
                  <a:cubicBezTo>
                    <a:pt x="0" y="242"/>
                    <a:pt x="9" y="278"/>
                    <a:pt x="29" y="308"/>
                  </a:cubicBezTo>
                  <a:cubicBezTo>
                    <a:pt x="47" y="336"/>
                    <a:pt x="77" y="351"/>
                    <a:pt x="114" y="351"/>
                  </a:cubicBezTo>
                  <a:cubicBezTo>
                    <a:pt x="179" y="351"/>
                    <a:pt x="225" y="303"/>
                    <a:pt x="225" y="236"/>
                  </a:cubicBezTo>
                  <a:cubicBezTo>
                    <a:pt x="225" y="173"/>
                    <a:pt x="182" y="128"/>
                    <a:pt x="121" y="128"/>
                  </a:cubicBezTo>
                  <a:cubicBezTo>
                    <a:pt x="88" y="128"/>
                    <a:pt x="61" y="141"/>
                    <a:pt x="43" y="166"/>
                  </a:cubicBezTo>
                  <a:cubicBezTo>
                    <a:pt x="44" y="83"/>
                    <a:pt x="70" y="37"/>
                    <a:pt x="119" y="37"/>
                  </a:cubicBezTo>
                  <a:cubicBezTo>
                    <a:pt x="148" y="37"/>
                    <a:pt x="169" y="56"/>
                    <a:pt x="176" y="89"/>
                  </a:cubicBezTo>
                  <a:lnTo>
                    <a:pt x="218" y="89"/>
                  </a:lnTo>
                  <a:close/>
                  <a:moveTo>
                    <a:pt x="116" y="166"/>
                  </a:moveTo>
                  <a:lnTo>
                    <a:pt x="116" y="166"/>
                  </a:lnTo>
                  <a:cubicBezTo>
                    <a:pt x="157" y="166"/>
                    <a:pt x="182" y="194"/>
                    <a:pt x="182" y="239"/>
                  </a:cubicBezTo>
                  <a:cubicBezTo>
                    <a:pt x="182" y="282"/>
                    <a:pt x="153" y="313"/>
                    <a:pt x="114" y="313"/>
                  </a:cubicBezTo>
                  <a:cubicBezTo>
                    <a:pt x="75" y="313"/>
                    <a:pt x="45" y="281"/>
                    <a:pt x="45" y="237"/>
                  </a:cubicBezTo>
                  <a:cubicBezTo>
                    <a:pt x="45" y="195"/>
                    <a:pt x="74"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59" name="Freeform 148"/>
            <p:cNvSpPr>
              <a:spLocks noEditPoints="1"/>
            </p:cNvSpPr>
            <p:nvPr/>
          </p:nvSpPr>
          <p:spPr bwMode="auto">
            <a:xfrm>
              <a:off x="3141" y="4085"/>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0" name="Freeform 149"/>
            <p:cNvSpPr>
              <a:spLocks noEditPoints="1"/>
            </p:cNvSpPr>
            <p:nvPr/>
          </p:nvSpPr>
          <p:spPr bwMode="auto">
            <a:xfrm>
              <a:off x="1080" y="2896"/>
              <a:ext cx="2044" cy="1132"/>
            </a:xfrm>
            <a:custGeom>
              <a:avLst/>
              <a:gdLst>
                <a:gd name="T0" fmla="*/ 0 w 10752"/>
                <a:gd name="T1" fmla="*/ 0 h 5952"/>
                <a:gd name="T2" fmla="*/ 0 w 10752"/>
                <a:gd name="T3" fmla="*/ 0 h 5952"/>
                <a:gd name="T4" fmla="*/ 0 w 10752"/>
                <a:gd name="T5" fmla="*/ 5952 h 5952"/>
                <a:gd name="T6" fmla="*/ 10752 w 10752"/>
                <a:gd name="T7" fmla="*/ 5952 h 5952"/>
                <a:gd name="T8" fmla="*/ 0 w 10752"/>
                <a:gd name="T9" fmla="*/ 0 h 5952"/>
                <a:gd name="T10" fmla="*/ 0 w 10752"/>
                <a:gd name="T11" fmla="*/ 0 h 5952"/>
              </a:gdLst>
              <a:ahLst/>
              <a:cxnLst>
                <a:cxn ang="0">
                  <a:pos x="T0" y="T1"/>
                </a:cxn>
                <a:cxn ang="0">
                  <a:pos x="T2" y="T3"/>
                </a:cxn>
                <a:cxn ang="0">
                  <a:pos x="T4" y="T5"/>
                </a:cxn>
                <a:cxn ang="0">
                  <a:pos x="T6" y="T7"/>
                </a:cxn>
                <a:cxn ang="0">
                  <a:pos x="T8" y="T9"/>
                </a:cxn>
                <a:cxn ang="0">
                  <a:pos x="T10" y="T11"/>
                </a:cxn>
              </a:cxnLst>
              <a:rect l="0" t="0" r="r" b="b"/>
              <a:pathLst>
                <a:path w="10752" h="5952">
                  <a:moveTo>
                    <a:pt x="0" y="0"/>
                  </a:moveTo>
                  <a:lnTo>
                    <a:pt x="0" y="0"/>
                  </a:lnTo>
                  <a:lnTo>
                    <a:pt x="0" y="5952"/>
                  </a:lnTo>
                  <a:lnTo>
                    <a:pt x="10752" y="5952"/>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1" name="Freeform 150"/>
            <p:cNvSpPr>
              <a:spLocks noEditPoints="1"/>
            </p:cNvSpPr>
            <p:nvPr/>
          </p:nvSpPr>
          <p:spPr bwMode="auto">
            <a:xfrm>
              <a:off x="669" y="3823"/>
              <a:ext cx="67" cy="54"/>
            </a:xfrm>
            <a:custGeom>
              <a:avLst/>
              <a:gdLst>
                <a:gd name="T0" fmla="*/ 199 w 349"/>
                <a:gd name="T1" fmla="*/ 236 h 281"/>
                <a:gd name="T2" fmla="*/ 199 w 349"/>
                <a:gd name="T3" fmla="*/ 236 h 281"/>
                <a:gd name="T4" fmla="*/ 199 w 349"/>
                <a:gd name="T5" fmla="*/ 121 h 281"/>
                <a:gd name="T6" fmla="*/ 261 w 349"/>
                <a:gd name="T7" fmla="*/ 64 h 281"/>
                <a:gd name="T8" fmla="*/ 292 w 349"/>
                <a:gd name="T9" fmla="*/ 64 h 281"/>
                <a:gd name="T10" fmla="*/ 349 w 349"/>
                <a:gd name="T11" fmla="*/ 54 h 281"/>
                <a:gd name="T12" fmla="*/ 349 w 349"/>
                <a:gd name="T13" fmla="*/ 0 h 281"/>
                <a:gd name="T14" fmla="*/ 338 w 349"/>
                <a:gd name="T15" fmla="*/ 0 h 281"/>
                <a:gd name="T16" fmla="*/ 268 w 349"/>
                <a:gd name="T17" fmla="*/ 21 h 281"/>
                <a:gd name="T18" fmla="*/ 177 w 349"/>
                <a:gd name="T19" fmla="*/ 69 h 281"/>
                <a:gd name="T20" fmla="*/ 94 w 349"/>
                <a:gd name="T21" fmla="*/ 14 h 281"/>
                <a:gd name="T22" fmla="*/ 0 w 349"/>
                <a:gd name="T23" fmla="*/ 120 h 281"/>
                <a:gd name="T24" fmla="*/ 0 w 349"/>
                <a:gd name="T25" fmla="*/ 281 h 281"/>
                <a:gd name="T26" fmla="*/ 349 w 349"/>
                <a:gd name="T27" fmla="*/ 281 h 281"/>
                <a:gd name="T28" fmla="*/ 349 w 349"/>
                <a:gd name="T29" fmla="*/ 236 h 281"/>
                <a:gd name="T30" fmla="*/ 199 w 349"/>
                <a:gd name="T31" fmla="*/ 236 h 281"/>
                <a:gd name="T32" fmla="*/ 160 w 349"/>
                <a:gd name="T33" fmla="*/ 236 h 281"/>
                <a:gd name="T34" fmla="*/ 160 w 349"/>
                <a:gd name="T35" fmla="*/ 236 h 281"/>
                <a:gd name="T36" fmla="*/ 40 w 349"/>
                <a:gd name="T37" fmla="*/ 236 h 281"/>
                <a:gd name="T38" fmla="*/ 40 w 349"/>
                <a:gd name="T39" fmla="*/ 129 h 281"/>
                <a:gd name="T40" fmla="*/ 53 w 349"/>
                <a:gd name="T41" fmla="*/ 78 h 281"/>
                <a:gd name="T42" fmla="*/ 100 w 349"/>
                <a:gd name="T43" fmla="*/ 60 h 281"/>
                <a:gd name="T44" fmla="*/ 160 w 349"/>
                <a:gd name="T45" fmla="*/ 129 h 281"/>
                <a:gd name="T46" fmla="*/ 160 w 349"/>
                <a:gd name="T47" fmla="*/ 23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81">
                  <a:moveTo>
                    <a:pt x="199" y="236"/>
                  </a:moveTo>
                  <a:lnTo>
                    <a:pt x="199" y="236"/>
                  </a:lnTo>
                  <a:lnTo>
                    <a:pt x="199" y="121"/>
                  </a:lnTo>
                  <a:cubicBezTo>
                    <a:pt x="199" y="82"/>
                    <a:pt x="218" y="64"/>
                    <a:pt x="261" y="64"/>
                  </a:cubicBezTo>
                  <a:lnTo>
                    <a:pt x="292" y="64"/>
                  </a:lnTo>
                  <a:cubicBezTo>
                    <a:pt x="314" y="64"/>
                    <a:pt x="335" y="61"/>
                    <a:pt x="349" y="54"/>
                  </a:cubicBezTo>
                  <a:lnTo>
                    <a:pt x="349" y="0"/>
                  </a:lnTo>
                  <a:lnTo>
                    <a:pt x="338" y="0"/>
                  </a:lnTo>
                  <a:cubicBezTo>
                    <a:pt x="327" y="17"/>
                    <a:pt x="315" y="20"/>
                    <a:pt x="268" y="21"/>
                  </a:cubicBezTo>
                  <a:cubicBezTo>
                    <a:pt x="211" y="22"/>
                    <a:pt x="193" y="31"/>
                    <a:pt x="177" y="69"/>
                  </a:cubicBezTo>
                  <a:cubicBezTo>
                    <a:pt x="158" y="29"/>
                    <a:pt x="133" y="14"/>
                    <a:pt x="94" y="14"/>
                  </a:cubicBezTo>
                  <a:cubicBezTo>
                    <a:pt x="33" y="14"/>
                    <a:pt x="0" y="51"/>
                    <a:pt x="0" y="120"/>
                  </a:cubicBezTo>
                  <a:lnTo>
                    <a:pt x="0" y="281"/>
                  </a:lnTo>
                  <a:lnTo>
                    <a:pt x="349" y="281"/>
                  </a:lnTo>
                  <a:lnTo>
                    <a:pt x="349" y="236"/>
                  </a:lnTo>
                  <a:lnTo>
                    <a:pt x="199" y="236"/>
                  </a:lnTo>
                  <a:close/>
                  <a:moveTo>
                    <a:pt x="160" y="236"/>
                  </a:moveTo>
                  <a:lnTo>
                    <a:pt x="160" y="236"/>
                  </a:lnTo>
                  <a:lnTo>
                    <a:pt x="40" y="236"/>
                  </a:lnTo>
                  <a:lnTo>
                    <a:pt x="40" y="129"/>
                  </a:lnTo>
                  <a:cubicBezTo>
                    <a:pt x="40" y="104"/>
                    <a:pt x="43" y="89"/>
                    <a:pt x="53" y="78"/>
                  </a:cubicBezTo>
                  <a:cubicBezTo>
                    <a:pt x="63" y="66"/>
                    <a:pt x="79" y="60"/>
                    <a:pt x="100" y="60"/>
                  </a:cubicBezTo>
                  <a:cubicBezTo>
                    <a:pt x="141" y="60"/>
                    <a:pt x="160" y="81"/>
                    <a:pt x="160" y="129"/>
                  </a:cubicBezTo>
                  <a:lnTo>
                    <a:pt x="160" y="23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2" name="Freeform 151"/>
            <p:cNvSpPr>
              <a:spLocks noEditPoints="1"/>
            </p:cNvSpPr>
            <p:nvPr/>
          </p:nvSpPr>
          <p:spPr bwMode="auto">
            <a:xfrm>
              <a:off x="687" y="3773"/>
              <a:ext cx="51" cy="43"/>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5 h 227"/>
                <a:gd name="T14" fmla="*/ 182 w 270"/>
                <a:gd name="T15" fmla="*/ 46 h 227"/>
                <a:gd name="T16" fmla="*/ 233 w 270"/>
                <a:gd name="T17" fmla="*/ 111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3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6"/>
                    <a:pt x="0" y="65"/>
                    <a:pt x="0" y="112"/>
                  </a:cubicBezTo>
                  <a:cubicBezTo>
                    <a:pt x="0" y="182"/>
                    <a:pt x="54" y="227"/>
                    <a:pt x="136" y="227"/>
                  </a:cubicBezTo>
                  <a:cubicBezTo>
                    <a:pt x="219" y="227"/>
                    <a:pt x="270" y="183"/>
                    <a:pt x="270" y="113"/>
                  </a:cubicBezTo>
                  <a:cubicBezTo>
                    <a:pt x="270" y="55"/>
                    <a:pt x="237" y="15"/>
                    <a:pt x="182" y="5"/>
                  </a:cubicBezTo>
                  <a:lnTo>
                    <a:pt x="182" y="46"/>
                  </a:lnTo>
                  <a:cubicBezTo>
                    <a:pt x="215" y="57"/>
                    <a:pt x="233" y="79"/>
                    <a:pt x="233" y="111"/>
                  </a:cubicBezTo>
                  <a:cubicBezTo>
                    <a:pt x="233" y="137"/>
                    <a:pt x="221" y="158"/>
                    <a:pt x="200" y="172"/>
                  </a:cubicBezTo>
                  <a:cubicBezTo>
                    <a:pt x="186" y="181"/>
                    <a:pt x="171" y="185"/>
                    <a:pt x="146" y="185"/>
                  </a:cubicBezTo>
                  <a:lnTo>
                    <a:pt x="146" y="0"/>
                  </a:lnTo>
                  <a:close/>
                  <a:moveTo>
                    <a:pt x="114" y="184"/>
                  </a:moveTo>
                  <a:lnTo>
                    <a:pt x="114" y="184"/>
                  </a:lnTo>
                  <a:cubicBezTo>
                    <a:pt x="67" y="181"/>
                    <a:pt x="37" y="152"/>
                    <a:pt x="37" y="112"/>
                  </a:cubicBezTo>
                  <a:cubicBezTo>
                    <a:pt x="37" y="73"/>
                    <a:pt x="70" y="43"/>
                    <a:pt x="111" y="43"/>
                  </a:cubicBezTo>
                  <a:cubicBezTo>
                    <a:pt x="112" y="43"/>
                    <a:pt x="113" y="43"/>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3" name="Freeform 152"/>
            <p:cNvSpPr>
              <a:spLocks/>
            </p:cNvSpPr>
            <p:nvPr/>
          </p:nvSpPr>
          <p:spPr bwMode="auto">
            <a:xfrm>
              <a:off x="687" y="3727"/>
              <a:ext cx="51" cy="39"/>
            </a:xfrm>
            <a:custGeom>
              <a:avLst/>
              <a:gdLst>
                <a:gd name="T0" fmla="*/ 77 w 270"/>
                <a:gd name="T1" fmla="*/ 10 h 204"/>
                <a:gd name="T2" fmla="*/ 77 w 270"/>
                <a:gd name="T3" fmla="*/ 10 h 204"/>
                <a:gd name="T4" fmla="*/ 0 w 270"/>
                <a:gd name="T5" fmla="*/ 101 h 204"/>
                <a:gd name="T6" fmla="*/ 77 w 270"/>
                <a:gd name="T7" fmla="*/ 197 h 204"/>
                <a:gd name="T8" fmla="*/ 149 w 270"/>
                <a:gd name="T9" fmla="*/ 118 h 204"/>
                <a:gd name="T10" fmla="*/ 158 w 270"/>
                <a:gd name="T11" fmla="*/ 81 h 204"/>
                <a:gd name="T12" fmla="*/ 193 w 270"/>
                <a:gd name="T13" fmla="*/ 42 h 204"/>
                <a:gd name="T14" fmla="*/ 233 w 270"/>
                <a:gd name="T15" fmla="*/ 100 h 204"/>
                <a:gd name="T16" fmla="*/ 216 w 270"/>
                <a:gd name="T17" fmla="*/ 150 h 204"/>
                <a:gd name="T18" fmla="*/ 184 w 270"/>
                <a:gd name="T19" fmla="*/ 162 h 204"/>
                <a:gd name="T20" fmla="*/ 184 w 270"/>
                <a:gd name="T21" fmla="*/ 204 h 204"/>
                <a:gd name="T22" fmla="*/ 270 w 270"/>
                <a:gd name="T23" fmla="*/ 104 h 204"/>
                <a:gd name="T24" fmla="*/ 190 w 270"/>
                <a:gd name="T25" fmla="*/ 0 h 204"/>
                <a:gd name="T26" fmla="*/ 120 w 270"/>
                <a:gd name="T27" fmla="*/ 71 h 204"/>
                <a:gd name="T28" fmla="*/ 111 w 270"/>
                <a:gd name="T29" fmla="*/ 109 h 204"/>
                <a:gd name="T30" fmla="*/ 75 w 270"/>
                <a:gd name="T31" fmla="*/ 156 h 204"/>
                <a:gd name="T32" fmla="*/ 37 w 270"/>
                <a:gd name="T33" fmla="*/ 103 h 204"/>
                <a:gd name="T34" fmla="*/ 77 w 270"/>
                <a:gd name="T35" fmla="*/ 52 h 204"/>
                <a:gd name="T36" fmla="*/ 77 w 270"/>
                <a:gd name="T37" fmla="*/ 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4">
                  <a:moveTo>
                    <a:pt x="77" y="10"/>
                  </a:moveTo>
                  <a:lnTo>
                    <a:pt x="77" y="10"/>
                  </a:lnTo>
                  <a:cubicBezTo>
                    <a:pt x="28" y="11"/>
                    <a:pt x="0" y="43"/>
                    <a:pt x="0" y="101"/>
                  </a:cubicBezTo>
                  <a:cubicBezTo>
                    <a:pt x="0" y="160"/>
                    <a:pt x="30" y="197"/>
                    <a:pt x="77" y="197"/>
                  </a:cubicBezTo>
                  <a:cubicBezTo>
                    <a:pt x="116" y="197"/>
                    <a:pt x="135" y="177"/>
                    <a:pt x="149" y="118"/>
                  </a:cubicBezTo>
                  <a:lnTo>
                    <a:pt x="158" y="81"/>
                  </a:lnTo>
                  <a:cubicBezTo>
                    <a:pt x="165" y="53"/>
                    <a:pt x="175" y="42"/>
                    <a:pt x="193" y="42"/>
                  </a:cubicBezTo>
                  <a:cubicBezTo>
                    <a:pt x="217" y="42"/>
                    <a:pt x="233" y="65"/>
                    <a:pt x="233" y="100"/>
                  </a:cubicBezTo>
                  <a:cubicBezTo>
                    <a:pt x="233" y="122"/>
                    <a:pt x="226" y="140"/>
                    <a:pt x="216" y="150"/>
                  </a:cubicBezTo>
                  <a:cubicBezTo>
                    <a:pt x="209" y="156"/>
                    <a:pt x="201" y="159"/>
                    <a:pt x="184" y="162"/>
                  </a:cubicBezTo>
                  <a:lnTo>
                    <a:pt x="184" y="204"/>
                  </a:lnTo>
                  <a:cubicBezTo>
                    <a:pt x="242" y="202"/>
                    <a:pt x="270" y="169"/>
                    <a:pt x="270" y="104"/>
                  </a:cubicBezTo>
                  <a:cubicBezTo>
                    <a:pt x="270" y="40"/>
                    <a:pt x="238" y="0"/>
                    <a:pt x="190" y="0"/>
                  </a:cubicBezTo>
                  <a:cubicBezTo>
                    <a:pt x="153" y="0"/>
                    <a:pt x="132" y="21"/>
                    <a:pt x="120" y="71"/>
                  </a:cubicBezTo>
                  <a:lnTo>
                    <a:pt x="111" y="109"/>
                  </a:lnTo>
                  <a:cubicBezTo>
                    <a:pt x="103" y="142"/>
                    <a:pt x="93" y="156"/>
                    <a:pt x="75" y="156"/>
                  </a:cubicBezTo>
                  <a:cubicBezTo>
                    <a:pt x="52" y="156"/>
                    <a:pt x="37" y="135"/>
                    <a:pt x="37" y="103"/>
                  </a:cubicBezTo>
                  <a:cubicBezTo>
                    <a:pt x="37" y="71"/>
                    <a:pt x="51"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4" name="Freeform 153"/>
            <p:cNvSpPr>
              <a:spLocks noEditPoints="1"/>
            </p:cNvSpPr>
            <p:nvPr/>
          </p:nvSpPr>
          <p:spPr bwMode="auto">
            <a:xfrm>
              <a:off x="687" y="3675"/>
              <a:ext cx="69" cy="43"/>
            </a:xfrm>
            <a:custGeom>
              <a:avLst/>
              <a:gdLst>
                <a:gd name="T0" fmla="*/ 363 w 363"/>
                <a:gd name="T1" fmla="*/ 225 h 225"/>
                <a:gd name="T2" fmla="*/ 363 w 363"/>
                <a:gd name="T3" fmla="*/ 225 h 225"/>
                <a:gd name="T4" fmla="*/ 363 w 363"/>
                <a:gd name="T5" fmla="*/ 185 h 225"/>
                <a:gd name="T6" fmla="*/ 232 w 363"/>
                <a:gd name="T7" fmla="*/ 185 h 225"/>
                <a:gd name="T8" fmla="*/ 270 w 363"/>
                <a:gd name="T9" fmla="*/ 108 h 225"/>
                <a:gd name="T10" fmla="*/ 137 w 363"/>
                <a:gd name="T11" fmla="*/ 0 h 225"/>
                <a:gd name="T12" fmla="*/ 0 w 363"/>
                <a:gd name="T13" fmla="*/ 108 h 225"/>
                <a:gd name="T14" fmla="*/ 45 w 363"/>
                <a:gd name="T15" fmla="*/ 188 h 225"/>
                <a:gd name="T16" fmla="*/ 7 w 363"/>
                <a:gd name="T17" fmla="*/ 188 h 225"/>
                <a:gd name="T18" fmla="*/ 7 w 363"/>
                <a:gd name="T19" fmla="*/ 225 h 225"/>
                <a:gd name="T20" fmla="*/ 363 w 363"/>
                <a:gd name="T21" fmla="*/ 225 h 225"/>
                <a:gd name="T22" fmla="*/ 38 w 363"/>
                <a:gd name="T23" fmla="*/ 115 h 225"/>
                <a:gd name="T24" fmla="*/ 38 w 363"/>
                <a:gd name="T25" fmla="*/ 115 h 225"/>
                <a:gd name="T26" fmla="*/ 136 w 363"/>
                <a:gd name="T27" fmla="*/ 42 h 225"/>
                <a:gd name="T28" fmla="*/ 232 w 363"/>
                <a:gd name="T29" fmla="*/ 115 h 225"/>
                <a:gd name="T30" fmla="*/ 135 w 363"/>
                <a:gd name="T31" fmla="*/ 185 h 225"/>
                <a:gd name="T32" fmla="*/ 38 w 363"/>
                <a:gd name="T33" fmla="*/ 11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 h="225">
                  <a:moveTo>
                    <a:pt x="363" y="225"/>
                  </a:moveTo>
                  <a:lnTo>
                    <a:pt x="363" y="225"/>
                  </a:lnTo>
                  <a:lnTo>
                    <a:pt x="363" y="185"/>
                  </a:lnTo>
                  <a:lnTo>
                    <a:pt x="232" y="185"/>
                  </a:lnTo>
                  <a:cubicBezTo>
                    <a:pt x="258" y="164"/>
                    <a:pt x="270" y="140"/>
                    <a:pt x="270" y="108"/>
                  </a:cubicBezTo>
                  <a:cubicBezTo>
                    <a:pt x="270" y="43"/>
                    <a:pt x="217" y="0"/>
                    <a:pt x="137" y="0"/>
                  </a:cubicBezTo>
                  <a:cubicBezTo>
                    <a:pt x="53" y="0"/>
                    <a:pt x="0" y="42"/>
                    <a:pt x="0" y="108"/>
                  </a:cubicBezTo>
                  <a:cubicBezTo>
                    <a:pt x="0" y="142"/>
                    <a:pt x="16" y="170"/>
                    <a:pt x="45" y="188"/>
                  </a:cubicBezTo>
                  <a:lnTo>
                    <a:pt x="7" y="188"/>
                  </a:lnTo>
                  <a:lnTo>
                    <a:pt x="7" y="225"/>
                  </a:lnTo>
                  <a:lnTo>
                    <a:pt x="363" y="225"/>
                  </a:lnTo>
                  <a:close/>
                  <a:moveTo>
                    <a:pt x="38" y="115"/>
                  </a:moveTo>
                  <a:lnTo>
                    <a:pt x="38" y="115"/>
                  </a:lnTo>
                  <a:cubicBezTo>
                    <a:pt x="38" y="71"/>
                    <a:pt x="76" y="42"/>
                    <a:pt x="136" y="42"/>
                  </a:cubicBezTo>
                  <a:cubicBezTo>
                    <a:pt x="193" y="42"/>
                    <a:pt x="232" y="71"/>
                    <a:pt x="232" y="115"/>
                  </a:cubicBezTo>
                  <a:cubicBezTo>
                    <a:pt x="232" y="157"/>
                    <a:pt x="194" y="185"/>
                    <a:pt x="135" y="185"/>
                  </a:cubicBezTo>
                  <a:cubicBezTo>
                    <a:pt x="76" y="185"/>
                    <a:pt x="38" y="157"/>
                    <a:pt x="38" y="11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5" name="Freeform 154"/>
            <p:cNvSpPr>
              <a:spLocks noEditPoints="1"/>
            </p:cNvSpPr>
            <p:nvPr/>
          </p:nvSpPr>
          <p:spPr bwMode="auto">
            <a:xfrm>
              <a:off x="687" y="3626"/>
              <a:ext cx="51" cy="43"/>
            </a:xfrm>
            <a:custGeom>
              <a:avLst/>
              <a:gdLst>
                <a:gd name="T0" fmla="*/ 0 w 270"/>
                <a:gd name="T1" fmla="*/ 114 h 227"/>
                <a:gd name="T2" fmla="*/ 0 w 270"/>
                <a:gd name="T3" fmla="*/ 114 h 227"/>
                <a:gd name="T4" fmla="*/ 135 w 270"/>
                <a:gd name="T5" fmla="*/ 227 h 227"/>
                <a:gd name="T6" fmla="*/ 270 w 270"/>
                <a:gd name="T7" fmla="*/ 113 h 227"/>
                <a:gd name="T8" fmla="*/ 137 w 270"/>
                <a:gd name="T9" fmla="*/ 0 h 227"/>
                <a:gd name="T10" fmla="*/ 0 w 270"/>
                <a:gd name="T11" fmla="*/ 114 h 227"/>
                <a:gd name="T12" fmla="*/ 37 w 270"/>
                <a:gd name="T13" fmla="*/ 113 h 227"/>
                <a:gd name="T14" fmla="*/ 37 w 270"/>
                <a:gd name="T15" fmla="*/ 113 h 227"/>
                <a:gd name="T16" fmla="*/ 136 w 270"/>
                <a:gd name="T17" fmla="*/ 42 h 227"/>
                <a:gd name="T18" fmla="*/ 233 w 270"/>
                <a:gd name="T19" fmla="*/ 113 h 227"/>
                <a:gd name="T20" fmla="*/ 135 w 270"/>
                <a:gd name="T21" fmla="*/ 185 h 227"/>
                <a:gd name="T22" fmla="*/ 37 w 270"/>
                <a:gd name="T23"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27">
                  <a:moveTo>
                    <a:pt x="0" y="114"/>
                  </a:moveTo>
                  <a:lnTo>
                    <a:pt x="0" y="114"/>
                  </a:lnTo>
                  <a:cubicBezTo>
                    <a:pt x="0" y="184"/>
                    <a:pt x="51" y="227"/>
                    <a:pt x="135" y="227"/>
                  </a:cubicBezTo>
                  <a:cubicBezTo>
                    <a:pt x="219" y="227"/>
                    <a:pt x="270" y="185"/>
                    <a:pt x="270" y="113"/>
                  </a:cubicBezTo>
                  <a:cubicBezTo>
                    <a:pt x="270" y="43"/>
                    <a:pt x="219" y="0"/>
                    <a:pt x="137" y="0"/>
                  </a:cubicBezTo>
                  <a:cubicBezTo>
                    <a:pt x="50" y="0"/>
                    <a:pt x="0" y="42"/>
                    <a:pt x="0" y="114"/>
                  </a:cubicBezTo>
                  <a:close/>
                  <a:moveTo>
                    <a:pt x="37" y="113"/>
                  </a:moveTo>
                  <a:lnTo>
                    <a:pt x="37" y="113"/>
                  </a:lnTo>
                  <a:cubicBezTo>
                    <a:pt x="37" y="68"/>
                    <a:pt x="74" y="42"/>
                    <a:pt x="136" y="42"/>
                  </a:cubicBezTo>
                  <a:cubicBezTo>
                    <a:pt x="195" y="42"/>
                    <a:pt x="233" y="69"/>
                    <a:pt x="233" y="113"/>
                  </a:cubicBezTo>
                  <a:cubicBezTo>
                    <a:pt x="233" y="158"/>
                    <a:pt x="196" y="185"/>
                    <a:pt x="135" y="185"/>
                  </a:cubicBezTo>
                  <a:cubicBezTo>
                    <a:pt x="75" y="185"/>
                    <a:pt x="37" y="158"/>
                    <a:pt x="37" y="1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6" name="Freeform 155"/>
            <p:cNvSpPr>
              <a:spLocks/>
            </p:cNvSpPr>
            <p:nvPr/>
          </p:nvSpPr>
          <p:spPr bwMode="auto">
            <a:xfrm>
              <a:off x="687" y="3577"/>
              <a:ext cx="49" cy="38"/>
            </a:xfrm>
            <a:custGeom>
              <a:avLst/>
              <a:gdLst>
                <a:gd name="T0" fmla="*/ 7 w 258"/>
                <a:gd name="T1" fmla="*/ 200 h 200"/>
                <a:gd name="T2" fmla="*/ 7 w 258"/>
                <a:gd name="T3" fmla="*/ 200 h 200"/>
                <a:gd name="T4" fmla="*/ 258 w 258"/>
                <a:gd name="T5" fmla="*/ 200 h 200"/>
                <a:gd name="T6" fmla="*/ 258 w 258"/>
                <a:gd name="T7" fmla="*/ 159 h 200"/>
                <a:gd name="T8" fmla="*/ 120 w 258"/>
                <a:gd name="T9" fmla="*/ 159 h 200"/>
                <a:gd name="T10" fmla="*/ 35 w 258"/>
                <a:gd name="T11" fmla="*/ 91 h 200"/>
                <a:gd name="T12" fmla="*/ 85 w 258"/>
                <a:gd name="T13" fmla="*/ 40 h 200"/>
                <a:gd name="T14" fmla="*/ 258 w 258"/>
                <a:gd name="T15" fmla="*/ 40 h 200"/>
                <a:gd name="T16" fmla="*/ 258 w 258"/>
                <a:gd name="T17" fmla="*/ 0 h 200"/>
                <a:gd name="T18" fmla="*/ 69 w 258"/>
                <a:gd name="T19" fmla="*/ 0 h 200"/>
                <a:gd name="T20" fmla="*/ 0 w 258"/>
                <a:gd name="T21" fmla="*/ 79 h 200"/>
                <a:gd name="T22" fmla="*/ 50 w 258"/>
                <a:gd name="T23" fmla="*/ 163 h 200"/>
                <a:gd name="T24" fmla="*/ 7 w 258"/>
                <a:gd name="T25" fmla="*/ 163 h 200"/>
                <a:gd name="T26" fmla="*/ 7 w 258"/>
                <a:gd name="T27"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00">
                  <a:moveTo>
                    <a:pt x="7" y="200"/>
                  </a:moveTo>
                  <a:lnTo>
                    <a:pt x="7" y="200"/>
                  </a:lnTo>
                  <a:lnTo>
                    <a:pt x="258" y="200"/>
                  </a:lnTo>
                  <a:lnTo>
                    <a:pt x="258" y="159"/>
                  </a:lnTo>
                  <a:lnTo>
                    <a:pt x="120" y="159"/>
                  </a:lnTo>
                  <a:cubicBezTo>
                    <a:pt x="69" y="159"/>
                    <a:pt x="35" y="133"/>
                    <a:pt x="35" y="91"/>
                  </a:cubicBezTo>
                  <a:cubicBezTo>
                    <a:pt x="35" y="60"/>
                    <a:pt x="54" y="40"/>
                    <a:pt x="85" y="40"/>
                  </a:cubicBezTo>
                  <a:lnTo>
                    <a:pt x="258" y="40"/>
                  </a:lnTo>
                  <a:lnTo>
                    <a:pt x="258" y="0"/>
                  </a:lnTo>
                  <a:lnTo>
                    <a:pt x="69" y="0"/>
                  </a:lnTo>
                  <a:cubicBezTo>
                    <a:pt x="27" y="0"/>
                    <a:pt x="0" y="31"/>
                    <a:pt x="0" y="79"/>
                  </a:cubicBezTo>
                  <a:cubicBezTo>
                    <a:pt x="0" y="117"/>
                    <a:pt x="15" y="141"/>
                    <a:pt x="50" y="163"/>
                  </a:cubicBezTo>
                  <a:lnTo>
                    <a:pt x="7" y="163"/>
                  </a:lnTo>
                  <a:lnTo>
                    <a:pt x="7" y="2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7" name="Freeform 156"/>
            <p:cNvSpPr>
              <a:spLocks/>
            </p:cNvSpPr>
            <p:nvPr/>
          </p:nvSpPr>
          <p:spPr bwMode="auto">
            <a:xfrm>
              <a:off x="687" y="3529"/>
              <a:ext cx="51" cy="38"/>
            </a:xfrm>
            <a:custGeom>
              <a:avLst/>
              <a:gdLst>
                <a:gd name="T0" fmla="*/ 77 w 270"/>
                <a:gd name="T1" fmla="*/ 11 h 204"/>
                <a:gd name="T2" fmla="*/ 77 w 270"/>
                <a:gd name="T3" fmla="*/ 11 h 204"/>
                <a:gd name="T4" fmla="*/ 0 w 270"/>
                <a:gd name="T5" fmla="*/ 102 h 204"/>
                <a:gd name="T6" fmla="*/ 77 w 270"/>
                <a:gd name="T7" fmla="*/ 198 h 204"/>
                <a:gd name="T8" fmla="*/ 149 w 270"/>
                <a:gd name="T9" fmla="*/ 118 h 204"/>
                <a:gd name="T10" fmla="*/ 158 w 270"/>
                <a:gd name="T11" fmla="*/ 81 h 204"/>
                <a:gd name="T12" fmla="*/ 193 w 270"/>
                <a:gd name="T13" fmla="*/ 42 h 204"/>
                <a:gd name="T14" fmla="*/ 233 w 270"/>
                <a:gd name="T15" fmla="*/ 101 h 204"/>
                <a:gd name="T16" fmla="*/ 216 w 270"/>
                <a:gd name="T17" fmla="*/ 150 h 204"/>
                <a:gd name="T18" fmla="*/ 184 w 270"/>
                <a:gd name="T19" fmla="*/ 162 h 204"/>
                <a:gd name="T20" fmla="*/ 184 w 270"/>
                <a:gd name="T21" fmla="*/ 204 h 204"/>
                <a:gd name="T22" fmla="*/ 270 w 270"/>
                <a:gd name="T23" fmla="*/ 104 h 204"/>
                <a:gd name="T24" fmla="*/ 190 w 270"/>
                <a:gd name="T25" fmla="*/ 0 h 204"/>
                <a:gd name="T26" fmla="*/ 120 w 270"/>
                <a:gd name="T27" fmla="*/ 71 h 204"/>
                <a:gd name="T28" fmla="*/ 111 w 270"/>
                <a:gd name="T29" fmla="*/ 110 h 204"/>
                <a:gd name="T30" fmla="*/ 75 w 270"/>
                <a:gd name="T31" fmla="*/ 156 h 204"/>
                <a:gd name="T32" fmla="*/ 37 w 270"/>
                <a:gd name="T33" fmla="*/ 103 h 204"/>
                <a:gd name="T34" fmla="*/ 77 w 270"/>
                <a:gd name="T35" fmla="*/ 53 h 204"/>
                <a:gd name="T36" fmla="*/ 77 w 270"/>
                <a:gd name="T37" fmla="*/ 1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4">
                  <a:moveTo>
                    <a:pt x="77" y="11"/>
                  </a:moveTo>
                  <a:lnTo>
                    <a:pt x="77" y="11"/>
                  </a:lnTo>
                  <a:cubicBezTo>
                    <a:pt x="28" y="11"/>
                    <a:pt x="0" y="44"/>
                    <a:pt x="0" y="102"/>
                  </a:cubicBezTo>
                  <a:cubicBezTo>
                    <a:pt x="0" y="160"/>
                    <a:pt x="30" y="198"/>
                    <a:pt x="77" y="198"/>
                  </a:cubicBezTo>
                  <a:cubicBezTo>
                    <a:pt x="116" y="198"/>
                    <a:pt x="135" y="178"/>
                    <a:pt x="149" y="118"/>
                  </a:cubicBezTo>
                  <a:lnTo>
                    <a:pt x="158" y="81"/>
                  </a:lnTo>
                  <a:cubicBezTo>
                    <a:pt x="165" y="53"/>
                    <a:pt x="175" y="42"/>
                    <a:pt x="193" y="42"/>
                  </a:cubicBezTo>
                  <a:cubicBezTo>
                    <a:pt x="217" y="42"/>
                    <a:pt x="233" y="66"/>
                    <a:pt x="233" y="101"/>
                  </a:cubicBezTo>
                  <a:cubicBezTo>
                    <a:pt x="233" y="122"/>
                    <a:pt x="226" y="140"/>
                    <a:pt x="216" y="150"/>
                  </a:cubicBezTo>
                  <a:cubicBezTo>
                    <a:pt x="209" y="157"/>
                    <a:pt x="201" y="160"/>
                    <a:pt x="184" y="162"/>
                  </a:cubicBezTo>
                  <a:lnTo>
                    <a:pt x="184" y="204"/>
                  </a:lnTo>
                  <a:cubicBezTo>
                    <a:pt x="242" y="202"/>
                    <a:pt x="270" y="170"/>
                    <a:pt x="270" y="104"/>
                  </a:cubicBezTo>
                  <a:cubicBezTo>
                    <a:pt x="270" y="41"/>
                    <a:pt x="238" y="0"/>
                    <a:pt x="190" y="0"/>
                  </a:cubicBezTo>
                  <a:cubicBezTo>
                    <a:pt x="153" y="0"/>
                    <a:pt x="132" y="22"/>
                    <a:pt x="120" y="71"/>
                  </a:cubicBezTo>
                  <a:lnTo>
                    <a:pt x="111" y="110"/>
                  </a:lnTo>
                  <a:cubicBezTo>
                    <a:pt x="103" y="142"/>
                    <a:pt x="93" y="156"/>
                    <a:pt x="75" y="156"/>
                  </a:cubicBezTo>
                  <a:cubicBezTo>
                    <a:pt x="52" y="156"/>
                    <a:pt x="37" y="136"/>
                    <a:pt x="37" y="103"/>
                  </a:cubicBezTo>
                  <a:cubicBezTo>
                    <a:pt x="37" y="71"/>
                    <a:pt x="51" y="54"/>
                    <a:pt x="77" y="53"/>
                  </a:cubicBezTo>
                  <a:lnTo>
                    <a:pt x="77"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8" name="Freeform 157"/>
            <p:cNvSpPr>
              <a:spLocks noEditPoints="1"/>
            </p:cNvSpPr>
            <p:nvPr/>
          </p:nvSpPr>
          <p:spPr bwMode="auto">
            <a:xfrm>
              <a:off x="687" y="3478"/>
              <a:ext cx="51" cy="43"/>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5 h 226"/>
                <a:gd name="T22" fmla="*/ 146 w 270"/>
                <a:gd name="T23" fmla="*/ 0 h 226"/>
                <a:gd name="T24" fmla="*/ 114 w 270"/>
                <a:gd name="T25" fmla="*/ 184 h 226"/>
                <a:gd name="T26" fmla="*/ 114 w 270"/>
                <a:gd name="T27" fmla="*/ 184 h 226"/>
                <a:gd name="T28" fmla="*/ 37 w 270"/>
                <a:gd name="T29" fmla="*/ 112 h 226"/>
                <a:gd name="T30" fmla="*/ 111 w 270"/>
                <a:gd name="T31" fmla="*/ 42 h 226"/>
                <a:gd name="T32" fmla="*/ 114 w 270"/>
                <a:gd name="T33" fmla="*/ 43 h 226"/>
                <a:gd name="T34" fmla="*/ 114 w 270"/>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2"/>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5"/>
                  </a:cubicBezTo>
                  <a:lnTo>
                    <a:pt x="146" y="0"/>
                  </a:lnTo>
                  <a:close/>
                  <a:moveTo>
                    <a:pt x="114" y="184"/>
                  </a:moveTo>
                  <a:lnTo>
                    <a:pt x="114" y="184"/>
                  </a:lnTo>
                  <a:cubicBezTo>
                    <a:pt x="67" y="180"/>
                    <a:pt x="37" y="152"/>
                    <a:pt x="37" y="112"/>
                  </a:cubicBezTo>
                  <a:cubicBezTo>
                    <a:pt x="37" y="72"/>
                    <a:pt x="70" y="42"/>
                    <a:pt x="111" y="42"/>
                  </a:cubicBezTo>
                  <a:cubicBezTo>
                    <a:pt x="112" y="42"/>
                    <a:pt x="113" y="42"/>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69" name="Freeform 158"/>
            <p:cNvSpPr>
              <a:spLocks/>
            </p:cNvSpPr>
            <p:nvPr/>
          </p:nvSpPr>
          <p:spPr bwMode="auto">
            <a:xfrm>
              <a:off x="669" y="3395"/>
              <a:ext cx="67" cy="52"/>
            </a:xfrm>
            <a:custGeom>
              <a:avLst/>
              <a:gdLst>
                <a:gd name="T0" fmla="*/ 40 w 349"/>
                <a:gd name="T1" fmla="*/ 114 h 274"/>
                <a:gd name="T2" fmla="*/ 40 w 349"/>
                <a:gd name="T3" fmla="*/ 114 h 274"/>
                <a:gd name="T4" fmla="*/ 40 w 349"/>
                <a:gd name="T5" fmla="*/ 0 h 274"/>
                <a:gd name="T6" fmla="*/ 0 w 349"/>
                <a:gd name="T7" fmla="*/ 0 h 274"/>
                <a:gd name="T8" fmla="*/ 0 w 349"/>
                <a:gd name="T9" fmla="*/ 274 h 274"/>
                <a:gd name="T10" fmla="*/ 40 w 349"/>
                <a:gd name="T11" fmla="*/ 274 h 274"/>
                <a:gd name="T12" fmla="*/ 40 w 349"/>
                <a:gd name="T13" fmla="*/ 159 h 274"/>
                <a:gd name="T14" fmla="*/ 349 w 349"/>
                <a:gd name="T15" fmla="*/ 159 h 274"/>
                <a:gd name="T16" fmla="*/ 349 w 349"/>
                <a:gd name="T17" fmla="*/ 114 h 274"/>
                <a:gd name="T18" fmla="*/ 40 w 349"/>
                <a:gd name="T19" fmla="*/ 11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9" h="274">
                  <a:moveTo>
                    <a:pt x="40" y="114"/>
                  </a:moveTo>
                  <a:lnTo>
                    <a:pt x="40" y="114"/>
                  </a:lnTo>
                  <a:lnTo>
                    <a:pt x="40" y="0"/>
                  </a:lnTo>
                  <a:lnTo>
                    <a:pt x="0" y="0"/>
                  </a:lnTo>
                  <a:lnTo>
                    <a:pt x="0" y="274"/>
                  </a:lnTo>
                  <a:lnTo>
                    <a:pt x="40" y="274"/>
                  </a:lnTo>
                  <a:lnTo>
                    <a:pt x="40" y="159"/>
                  </a:lnTo>
                  <a:lnTo>
                    <a:pt x="349" y="159"/>
                  </a:lnTo>
                  <a:lnTo>
                    <a:pt x="349" y="114"/>
                  </a:lnTo>
                  <a:lnTo>
                    <a:pt x="40"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0" name="Freeform 159"/>
            <p:cNvSpPr>
              <a:spLocks noEditPoints="1"/>
            </p:cNvSpPr>
            <p:nvPr/>
          </p:nvSpPr>
          <p:spPr bwMode="auto">
            <a:xfrm>
              <a:off x="669" y="3379"/>
              <a:ext cx="67" cy="8"/>
            </a:xfrm>
            <a:custGeom>
              <a:avLst/>
              <a:gdLst>
                <a:gd name="T0" fmla="*/ 98 w 349"/>
                <a:gd name="T1" fmla="*/ 0 h 40"/>
                <a:gd name="T2" fmla="*/ 98 w 349"/>
                <a:gd name="T3" fmla="*/ 0 h 40"/>
                <a:gd name="T4" fmla="*/ 98 w 349"/>
                <a:gd name="T5" fmla="*/ 40 h 40"/>
                <a:gd name="T6" fmla="*/ 349 w 349"/>
                <a:gd name="T7" fmla="*/ 40 h 40"/>
                <a:gd name="T8" fmla="*/ 349 w 349"/>
                <a:gd name="T9" fmla="*/ 0 h 40"/>
                <a:gd name="T10" fmla="*/ 98 w 349"/>
                <a:gd name="T11" fmla="*/ 0 h 40"/>
                <a:gd name="T12" fmla="*/ 0 w 349"/>
                <a:gd name="T13" fmla="*/ 0 h 40"/>
                <a:gd name="T14" fmla="*/ 0 w 349"/>
                <a:gd name="T15" fmla="*/ 0 h 40"/>
                <a:gd name="T16" fmla="*/ 0 w 349"/>
                <a:gd name="T17" fmla="*/ 40 h 40"/>
                <a:gd name="T18" fmla="*/ 51 w 349"/>
                <a:gd name="T19" fmla="*/ 40 h 40"/>
                <a:gd name="T20" fmla="*/ 51 w 349"/>
                <a:gd name="T21" fmla="*/ 0 h 40"/>
                <a:gd name="T22" fmla="*/ 0 w 349"/>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40">
                  <a:moveTo>
                    <a:pt x="98" y="0"/>
                  </a:moveTo>
                  <a:lnTo>
                    <a:pt x="98" y="0"/>
                  </a:lnTo>
                  <a:lnTo>
                    <a:pt x="98" y="40"/>
                  </a:lnTo>
                  <a:lnTo>
                    <a:pt x="349" y="40"/>
                  </a:lnTo>
                  <a:lnTo>
                    <a:pt x="349" y="0"/>
                  </a:lnTo>
                  <a:lnTo>
                    <a:pt x="98" y="0"/>
                  </a:lnTo>
                  <a:close/>
                  <a:moveTo>
                    <a:pt x="0" y="0"/>
                  </a:moveTo>
                  <a:lnTo>
                    <a:pt x="0" y="0"/>
                  </a:lnTo>
                  <a:lnTo>
                    <a:pt x="0" y="40"/>
                  </a:lnTo>
                  <a:lnTo>
                    <a:pt x="51" y="40"/>
                  </a:lnTo>
                  <a:lnTo>
                    <a:pt x="51"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1" name="Freeform 160"/>
            <p:cNvSpPr>
              <a:spLocks/>
            </p:cNvSpPr>
            <p:nvPr/>
          </p:nvSpPr>
          <p:spPr bwMode="auto">
            <a:xfrm>
              <a:off x="687" y="3303"/>
              <a:ext cx="49" cy="63"/>
            </a:xfrm>
            <a:custGeom>
              <a:avLst/>
              <a:gdLst>
                <a:gd name="T0" fmla="*/ 7 w 258"/>
                <a:gd name="T1" fmla="*/ 332 h 332"/>
                <a:gd name="T2" fmla="*/ 7 w 258"/>
                <a:gd name="T3" fmla="*/ 332 h 332"/>
                <a:gd name="T4" fmla="*/ 258 w 258"/>
                <a:gd name="T5" fmla="*/ 332 h 332"/>
                <a:gd name="T6" fmla="*/ 258 w 258"/>
                <a:gd name="T7" fmla="*/ 291 h 332"/>
                <a:gd name="T8" fmla="*/ 101 w 258"/>
                <a:gd name="T9" fmla="*/ 291 h 332"/>
                <a:gd name="T10" fmla="*/ 35 w 258"/>
                <a:gd name="T11" fmla="*/ 233 h 332"/>
                <a:gd name="T12" fmla="*/ 86 w 258"/>
                <a:gd name="T13" fmla="*/ 186 h 332"/>
                <a:gd name="T14" fmla="*/ 258 w 258"/>
                <a:gd name="T15" fmla="*/ 186 h 332"/>
                <a:gd name="T16" fmla="*/ 258 w 258"/>
                <a:gd name="T17" fmla="*/ 146 h 332"/>
                <a:gd name="T18" fmla="*/ 101 w 258"/>
                <a:gd name="T19" fmla="*/ 146 h 332"/>
                <a:gd name="T20" fmla="*/ 35 w 258"/>
                <a:gd name="T21" fmla="*/ 87 h 332"/>
                <a:gd name="T22" fmla="*/ 86 w 258"/>
                <a:gd name="T23" fmla="*/ 40 h 332"/>
                <a:gd name="T24" fmla="*/ 258 w 258"/>
                <a:gd name="T25" fmla="*/ 40 h 332"/>
                <a:gd name="T26" fmla="*/ 258 w 258"/>
                <a:gd name="T27" fmla="*/ 0 h 332"/>
                <a:gd name="T28" fmla="*/ 70 w 258"/>
                <a:gd name="T29" fmla="*/ 0 h 332"/>
                <a:gd name="T30" fmla="*/ 0 w 258"/>
                <a:gd name="T31" fmla="*/ 73 h 332"/>
                <a:gd name="T32" fmla="*/ 39 w 258"/>
                <a:gd name="T33" fmla="*/ 150 h 332"/>
                <a:gd name="T34" fmla="*/ 0 w 258"/>
                <a:gd name="T35" fmla="*/ 218 h 332"/>
                <a:gd name="T36" fmla="*/ 43 w 258"/>
                <a:gd name="T37" fmla="*/ 295 h 332"/>
                <a:gd name="T38" fmla="*/ 7 w 258"/>
                <a:gd name="T39" fmla="*/ 295 h 332"/>
                <a:gd name="T40" fmla="*/ 7 w 258"/>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2">
                  <a:moveTo>
                    <a:pt x="7" y="332"/>
                  </a:moveTo>
                  <a:lnTo>
                    <a:pt x="7" y="332"/>
                  </a:lnTo>
                  <a:lnTo>
                    <a:pt x="258" y="332"/>
                  </a:lnTo>
                  <a:lnTo>
                    <a:pt x="258" y="291"/>
                  </a:lnTo>
                  <a:lnTo>
                    <a:pt x="101" y="291"/>
                  </a:lnTo>
                  <a:cubicBezTo>
                    <a:pt x="64" y="291"/>
                    <a:pt x="35" y="265"/>
                    <a:pt x="35" y="233"/>
                  </a:cubicBezTo>
                  <a:cubicBezTo>
                    <a:pt x="35" y="203"/>
                    <a:pt x="53" y="186"/>
                    <a:pt x="86" y="186"/>
                  </a:cubicBezTo>
                  <a:lnTo>
                    <a:pt x="258" y="186"/>
                  </a:lnTo>
                  <a:lnTo>
                    <a:pt x="258" y="146"/>
                  </a:lnTo>
                  <a:lnTo>
                    <a:pt x="101" y="146"/>
                  </a:lnTo>
                  <a:cubicBezTo>
                    <a:pt x="64" y="146"/>
                    <a:pt x="35" y="119"/>
                    <a:pt x="35" y="87"/>
                  </a:cubicBezTo>
                  <a:cubicBezTo>
                    <a:pt x="35" y="58"/>
                    <a:pt x="54" y="40"/>
                    <a:pt x="86" y="40"/>
                  </a:cubicBezTo>
                  <a:lnTo>
                    <a:pt x="258" y="40"/>
                  </a:lnTo>
                  <a:lnTo>
                    <a:pt x="258" y="0"/>
                  </a:lnTo>
                  <a:lnTo>
                    <a:pt x="70" y="0"/>
                  </a:lnTo>
                  <a:cubicBezTo>
                    <a:pt x="25" y="0"/>
                    <a:pt x="0" y="26"/>
                    <a:pt x="0" y="73"/>
                  </a:cubicBezTo>
                  <a:cubicBezTo>
                    <a:pt x="0" y="107"/>
                    <a:pt x="10" y="127"/>
                    <a:pt x="39" y="150"/>
                  </a:cubicBezTo>
                  <a:cubicBezTo>
                    <a:pt x="12" y="165"/>
                    <a:pt x="0" y="185"/>
                    <a:pt x="0" y="218"/>
                  </a:cubicBezTo>
                  <a:cubicBezTo>
                    <a:pt x="0" y="251"/>
                    <a:pt x="13" y="273"/>
                    <a:pt x="43" y="295"/>
                  </a:cubicBezTo>
                  <a:lnTo>
                    <a:pt x="7" y="295"/>
                  </a:lnTo>
                  <a:lnTo>
                    <a:pt x="7" y="3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2" name="Freeform 161"/>
            <p:cNvSpPr>
              <a:spLocks noEditPoints="1"/>
            </p:cNvSpPr>
            <p:nvPr/>
          </p:nvSpPr>
          <p:spPr bwMode="auto">
            <a:xfrm>
              <a:off x="687" y="3250"/>
              <a:ext cx="51" cy="43"/>
            </a:xfrm>
            <a:custGeom>
              <a:avLst/>
              <a:gdLst>
                <a:gd name="T0" fmla="*/ 146 w 270"/>
                <a:gd name="T1" fmla="*/ 0 h 226"/>
                <a:gd name="T2" fmla="*/ 146 w 270"/>
                <a:gd name="T3" fmla="*/ 0 h 226"/>
                <a:gd name="T4" fmla="*/ 66 w 270"/>
                <a:gd name="T5" fmla="*/ 10 h 226"/>
                <a:gd name="T6" fmla="*/ 0 w 270"/>
                <a:gd name="T7" fmla="*/ 111 h 226"/>
                <a:gd name="T8" fmla="*/ 136 w 270"/>
                <a:gd name="T9" fmla="*/ 226 h 226"/>
                <a:gd name="T10" fmla="*/ 270 w 270"/>
                <a:gd name="T11" fmla="*/ 112 h 226"/>
                <a:gd name="T12" fmla="*/ 182 w 270"/>
                <a:gd name="T13" fmla="*/ 5 h 226"/>
                <a:gd name="T14" fmla="*/ 182 w 270"/>
                <a:gd name="T15" fmla="*/ 45 h 226"/>
                <a:gd name="T16" fmla="*/ 233 w 270"/>
                <a:gd name="T17" fmla="*/ 111 h 226"/>
                <a:gd name="T18" fmla="*/ 200 w 270"/>
                <a:gd name="T19" fmla="*/ 171 h 226"/>
                <a:gd name="T20" fmla="*/ 146 w 270"/>
                <a:gd name="T21" fmla="*/ 185 h 226"/>
                <a:gd name="T22" fmla="*/ 146 w 270"/>
                <a:gd name="T23" fmla="*/ 0 h 226"/>
                <a:gd name="T24" fmla="*/ 114 w 270"/>
                <a:gd name="T25" fmla="*/ 184 h 226"/>
                <a:gd name="T26" fmla="*/ 114 w 270"/>
                <a:gd name="T27" fmla="*/ 184 h 226"/>
                <a:gd name="T28" fmla="*/ 37 w 270"/>
                <a:gd name="T29" fmla="*/ 112 h 226"/>
                <a:gd name="T30" fmla="*/ 111 w 270"/>
                <a:gd name="T31" fmla="*/ 42 h 226"/>
                <a:gd name="T32" fmla="*/ 114 w 270"/>
                <a:gd name="T33" fmla="*/ 43 h 226"/>
                <a:gd name="T34" fmla="*/ 114 w 270"/>
                <a:gd name="T35" fmla="*/ 1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6">
                  <a:moveTo>
                    <a:pt x="146" y="0"/>
                  </a:moveTo>
                  <a:lnTo>
                    <a:pt x="146" y="0"/>
                  </a:lnTo>
                  <a:cubicBezTo>
                    <a:pt x="108" y="0"/>
                    <a:pt x="85" y="2"/>
                    <a:pt x="66" y="10"/>
                  </a:cubicBezTo>
                  <a:cubicBezTo>
                    <a:pt x="25" y="26"/>
                    <a:pt x="0" y="64"/>
                    <a:pt x="0" y="111"/>
                  </a:cubicBezTo>
                  <a:cubicBezTo>
                    <a:pt x="0" y="181"/>
                    <a:pt x="54" y="226"/>
                    <a:pt x="136" y="226"/>
                  </a:cubicBezTo>
                  <a:cubicBezTo>
                    <a:pt x="219" y="226"/>
                    <a:pt x="270" y="183"/>
                    <a:pt x="270" y="112"/>
                  </a:cubicBezTo>
                  <a:cubicBezTo>
                    <a:pt x="270" y="55"/>
                    <a:pt x="237" y="15"/>
                    <a:pt x="182" y="5"/>
                  </a:cubicBezTo>
                  <a:lnTo>
                    <a:pt x="182" y="45"/>
                  </a:lnTo>
                  <a:cubicBezTo>
                    <a:pt x="215" y="56"/>
                    <a:pt x="233" y="79"/>
                    <a:pt x="233" y="111"/>
                  </a:cubicBezTo>
                  <a:cubicBezTo>
                    <a:pt x="233" y="136"/>
                    <a:pt x="221" y="158"/>
                    <a:pt x="200" y="171"/>
                  </a:cubicBezTo>
                  <a:cubicBezTo>
                    <a:pt x="186" y="181"/>
                    <a:pt x="171" y="184"/>
                    <a:pt x="146" y="185"/>
                  </a:cubicBezTo>
                  <a:lnTo>
                    <a:pt x="146" y="0"/>
                  </a:lnTo>
                  <a:close/>
                  <a:moveTo>
                    <a:pt x="114" y="184"/>
                  </a:moveTo>
                  <a:lnTo>
                    <a:pt x="114" y="184"/>
                  </a:lnTo>
                  <a:cubicBezTo>
                    <a:pt x="67" y="180"/>
                    <a:pt x="37" y="152"/>
                    <a:pt x="37" y="112"/>
                  </a:cubicBezTo>
                  <a:cubicBezTo>
                    <a:pt x="37" y="72"/>
                    <a:pt x="70" y="42"/>
                    <a:pt x="111" y="42"/>
                  </a:cubicBezTo>
                  <a:cubicBezTo>
                    <a:pt x="112" y="42"/>
                    <a:pt x="113" y="42"/>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3" name="Freeform 162"/>
            <p:cNvSpPr>
              <a:spLocks/>
            </p:cNvSpPr>
            <p:nvPr/>
          </p:nvSpPr>
          <p:spPr bwMode="auto">
            <a:xfrm>
              <a:off x="669" y="3194"/>
              <a:ext cx="86" cy="20"/>
            </a:xfrm>
            <a:custGeom>
              <a:avLst/>
              <a:gdLst>
                <a:gd name="T0" fmla="*/ 0 w 451"/>
                <a:gd name="T1" fmla="*/ 26 h 104"/>
                <a:gd name="T2" fmla="*/ 0 w 451"/>
                <a:gd name="T3" fmla="*/ 26 h 104"/>
                <a:gd name="T4" fmla="*/ 225 w 451"/>
                <a:gd name="T5" fmla="*/ 104 h 104"/>
                <a:gd name="T6" fmla="*/ 451 w 451"/>
                <a:gd name="T7" fmla="*/ 26 h 104"/>
                <a:gd name="T8" fmla="*/ 451 w 451"/>
                <a:gd name="T9" fmla="*/ 0 h 104"/>
                <a:gd name="T10" fmla="*/ 225 w 451"/>
                <a:gd name="T11" fmla="*/ 65 h 104"/>
                <a:gd name="T12" fmla="*/ 0 w 451"/>
                <a:gd name="T13" fmla="*/ 0 h 104"/>
                <a:gd name="T14" fmla="*/ 0 w 451"/>
                <a:gd name="T15" fmla="*/ 26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0" y="26"/>
                  </a:moveTo>
                  <a:lnTo>
                    <a:pt x="0" y="26"/>
                  </a:lnTo>
                  <a:cubicBezTo>
                    <a:pt x="63" y="74"/>
                    <a:pt x="150" y="104"/>
                    <a:pt x="225" y="104"/>
                  </a:cubicBezTo>
                  <a:cubicBezTo>
                    <a:pt x="301" y="104"/>
                    <a:pt x="388" y="74"/>
                    <a:pt x="451" y="26"/>
                  </a:cubicBezTo>
                  <a:lnTo>
                    <a:pt x="451" y="0"/>
                  </a:lnTo>
                  <a:cubicBezTo>
                    <a:pt x="383" y="42"/>
                    <a:pt x="302" y="65"/>
                    <a:pt x="225" y="65"/>
                  </a:cubicBezTo>
                  <a:cubicBezTo>
                    <a:pt x="149" y="65"/>
                    <a:pt x="68" y="42"/>
                    <a:pt x="0" y="0"/>
                  </a:cubicBez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4" name="Freeform 163"/>
            <p:cNvSpPr>
              <a:spLocks/>
            </p:cNvSpPr>
            <p:nvPr/>
          </p:nvSpPr>
          <p:spPr bwMode="auto">
            <a:xfrm>
              <a:off x="687" y="3121"/>
              <a:ext cx="49" cy="63"/>
            </a:xfrm>
            <a:custGeom>
              <a:avLst/>
              <a:gdLst>
                <a:gd name="T0" fmla="*/ 7 w 258"/>
                <a:gd name="T1" fmla="*/ 332 h 332"/>
                <a:gd name="T2" fmla="*/ 7 w 258"/>
                <a:gd name="T3" fmla="*/ 332 h 332"/>
                <a:gd name="T4" fmla="*/ 258 w 258"/>
                <a:gd name="T5" fmla="*/ 332 h 332"/>
                <a:gd name="T6" fmla="*/ 258 w 258"/>
                <a:gd name="T7" fmla="*/ 291 h 332"/>
                <a:gd name="T8" fmla="*/ 101 w 258"/>
                <a:gd name="T9" fmla="*/ 291 h 332"/>
                <a:gd name="T10" fmla="*/ 35 w 258"/>
                <a:gd name="T11" fmla="*/ 233 h 332"/>
                <a:gd name="T12" fmla="*/ 86 w 258"/>
                <a:gd name="T13" fmla="*/ 186 h 332"/>
                <a:gd name="T14" fmla="*/ 258 w 258"/>
                <a:gd name="T15" fmla="*/ 186 h 332"/>
                <a:gd name="T16" fmla="*/ 258 w 258"/>
                <a:gd name="T17" fmla="*/ 146 h 332"/>
                <a:gd name="T18" fmla="*/ 101 w 258"/>
                <a:gd name="T19" fmla="*/ 146 h 332"/>
                <a:gd name="T20" fmla="*/ 35 w 258"/>
                <a:gd name="T21" fmla="*/ 87 h 332"/>
                <a:gd name="T22" fmla="*/ 86 w 258"/>
                <a:gd name="T23" fmla="*/ 40 h 332"/>
                <a:gd name="T24" fmla="*/ 258 w 258"/>
                <a:gd name="T25" fmla="*/ 40 h 332"/>
                <a:gd name="T26" fmla="*/ 258 w 258"/>
                <a:gd name="T27" fmla="*/ 0 h 332"/>
                <a:gd name="T28" fmla="*/ 70 w 258"/>
                <a:gd name="T29" fmla="*/ 0 h 332"/>
                <a:gd name="T30" fmla="*/ 0 w 258"/>
                <a:gd name="T31" fmla="*/ 73 h 332"/>
                <a:gd name="T32" fmla="*/ 39 w 258"/>
                <a:gd name="T33" fmla="*/ 150 h 332"/>
                <a:gd name="T34" fmla="*/ 0 w 258"/>
                <a:gd name="T35" fmla="*/ 218 h 332"/>
                <a:gd name="T36" fmla="*/ 43 w 258"/>
                <a:gd name="T37" fmla="*/ 295 h 332"/>
                <a:gd name="T38" fmla="*/ 7 w 258"/>
                <a:gd name="T39" fmla="*/ 295 h 332"/>
                <a:gd name="T40" fmla="*/ 7 w 258"/>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2">
                  <a:moveTo>
                    <a:pt x="7" y="332"/>
                  </a:moveTo>
                  <a:lnTo>
                    <a:pt x="7" y="332"/>
                  </a:lnTo>
                  <a:lnTo>
                    <a:pt x="258" y="332"/>
                  </a:lnTo>
                  <a:lnTo>
                    <a:pt x="258" y="291"/>
                  </a:lnTo>
                  <a:lnTo>
                    <a:pt x="101" y="291"/>
                  </a:lnTo>
                  <a:cubicBezTo>
                    <a:pt x="64" y="291"/>
                    <a:pt x="35" y="265"/>
                    <a:pt x="35" y="233"/>
                  </a:cubicBezTo>
                  <a:cubicBezTo>
                    <a:pt x="35" y="203"/>
                    <a:pt x="53" y="186"/>
                    <a:pt x="86" y="186"/>
                  </a:cubicBezTo>
                  <a:lnTo>
                    <a:pt x="258" y="186"/>
                  </a:lnTo>
                  <a:lnTo>
                    <a:pt x="258" y="146"/>
                  </a:lnTo>
                  <a:lnTo>
                    <a:pt x="101" y="146"/>
                  </a:lnTo>
                  <a:cubicBezTo>
                    <a:pt x="64" y="146"/>
                    <a:pt x="35" y="119"/>
                    <a:pt x="35" y="87"/>
                  </a:cubicBezTo>
                  <a:cubicBezTo>
                    <a:pt x="35" y="58"/>
                    <a:pt x="54" y="40"/>
                    <a:pt x="86" y="40"/>
                  </a:cubicBezTo>
                  <a:lnTo>
                    <a:pt x="258" y="40"/>
                  </a:lnTo>
                  <a:lnTo>
                    <a:pt x="258" y="0"/>
                  </a:lnTo>
                  <a:lnTo>
                    <a:pt x="70" y="0"/>
                  </a:lnTo>
                  <a:cubicBezTo>
                    <a:pt x="25" y="0"/>
                    <a:pt x="0" y="26"/>
                    <a:pt x="0" y="73"/>
                  </a:cubicBezTo>
                  <a:cubicBezTo>
                    <a:pt x="0" y="107"/>
                    <a:pt x="10" y="127"/>
                    <a:pt x="39" y="150"/>
                  </a:cubicBezTo>
                  <a:cubicBezTo>
                    <a:pt x="12" y="165"/>
                    <a:pt x="0" y="185"/>
                    <a:pt x="0" y="218"/>
                  </a:cubicBezTo>
                  <a:cubicBezTo>
                    <a:pt x="0" y="251"/>
                    <a:pt x="13" y="273"/>
                    <a:pt x="43" y="295"/>
                  </a:cubicBezTo>
                  <a:lnTo>
                    <a:pt x="7" y="295"/>
                  </a:lnTo>
                  <a:lnTo>
                    <a:pt x="7" y="3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5" name="Freeform 164"/>
            <p:cNvSpPr>
              <a:spLocks/>
            </p:cNvSpPr>
            <p:nvPr/>
          </p:nvSpPr>
          <p:spPr bwMode="auto">
            <a:xfrm>
              <a:off x="687" y="3072"/>
              <a:ext cx="51" cy="39"/>
            </a:xfrm>
            <a:custGeom>
              <a:avLst/>
              <a:gdLst>
                <a:gd name="T0" fmla="*/ 77 w 270"/>
                <a:gd name="T1" fmla="*/ 11 h 204"/>
                <a:gd name="T2" fmla="*/ 77 w 270"/>
                <a:gd name="T3" fmla="*/ 11 h 204"/>
                <a:gd name="T4" fmla="*/ 0 w 270"/>
                <a:gd name="T5" fmla="*/ 102 h 204"/>
                <a:gd name="T6" fmla="*/ 77 w 270"/>
                <a:gd name="T7" fmla="*/ 198 h 204"/>
                <a:gd name="T8" fmla="*/ 149 w 270"/>
                <a:gd name="T9" fmla="*/ 118 h 204"/>
                <a:gd name="T10" fmla="*/ 158 w 270"/>
                <a:gd name="T11" fmla="*/ 81 h 204"/>
                <a:gd name="T12" fmla="*/ 193 w 270"/>
                <a:gd name="T13" fmla="*/ 42 h 204"/>
                <a:gd name="T14" fmla="*/ 233 w 270"/>
                <a:gd name="T15" fmla="*/ 101 h 204"/>
                <a:gd name="T16" fmla="*/ 216 w 270"/>
                <a:gd name="T17" fmla="*/ 150 h 204"/>
                <a:gd name="T18" fmla="*/ 184 w 270"/>
                <a:gd name="T19" fmla="*/ 162 h 204"/>
                <a:gd name="T20" fmla="*/ 184 w 270"/>
                <a:gd name="T21" fmla="*/ 204 h 204"/>
                <a:gd name="T22" fmla="*/ 270 w 270"/>
                <a:gd name="T23" fmla="*/ 104 h 204"/>
                <a:gd name="T24" fmla="*/ 190 w 270"/>
                <a:gd name="T25" fmla="*/ 0 h 204"/>
                <a:gd name="T26" fmla="*/ 120 w 270"/>
                <a:gd name="T27" fmla="*/ 71 h 204"/>
                <a:gd name="T28" fmla="*/ 111 w 270"/>
                <a:gd name="T29" fmla="*/ 110 h 204"/>
                <a:gd name="T30" fmla="*/ 75 w 270"/>
                <a:gd name="T31" fmla="*/ 156 h 204"/>
                <a:gd name="T32" fmla="*/ 37 w 270"/>
                <a:gd name="T33" fmla="*/ 103 h 204"/>
                <a:gd name="T34" fmla="*/ 77 w 270"/>
                <a:gd name="T35" fmla="*/ 53 h 204"/>
                <a:gd name="T36" fmla="*/ 77 w 270"/>
                <a:gd name="T37" fmla="*/ 1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4">
                  <a:moveTo>
                    <a:pt x="77" y="11"/>
                  </a:moveTo>
                  <a:lnTo>
                    <a:pt x="77" y="11"/>
                  </a:lnTo>
                  <a:cubicBezTo>
                    <a:pt x="28" y="11"/>
                    <a:pt x="0" y="44"/>
                    <a:pt x="0" y="102"/>
                  </a:cubicBezTo>
                  <a:cubicBezTo>
                    <a:pt x="0" y="160"/>
                    <a:pt x="30" y="198"/>
                    <a:pt x="77" y="198"/>
                  </a:cubicBezTo>
                  <a:cubicBezTo>
                    <a:pt x="116" y="198"/>
                    <a:pt x="135" y="178"/>
                    <a:pt x="149" y="118"/>
                  </a:cubicBezTo>
                  <a:lnTo>
                    <a:pt x="158" y="81"/>
                  </a:lnTo>
                  <a:cubicBezTo>
                    <a:pt x="165" y="53"/>
                    <a:pt x="175" y="42"/>
                    <a:pt x="193" y="42"/>
                  </a:cubicBezTo>
                  <a:cubicBezTo>
                    <a:pt x="217" y="42"/>
                    <a:pt x="233" y="66"/>
                    <a:pt x="233" y="101"/>
                  </a:cubicBezTo>
                  <a:cubicBezTo>
                    <a:pt x="233" y="122"/>
                    <a:pt x="226" y="140"/>
                    <a:pt x="216" y="150"/>
                  </a:cubicBezTo>
                  <a:cubicBezTo>
                    <a:pt x="209" y="157"/>
                    <a:pt x="201" y="160"/>
                    <a:pt x="184" y="162"/>
                  </a:cubicBezTo>
                  <a:lnTo>
                    <a:pt x="184" y="204"/>
                  </a:lnTo>
                  <a:cubicBezTo>
                    <a:pt x="242" y="202"/>
                    <a:pt x="270" y="170"/>
                    <a:pt x="270" y="104"/>
                  </a:cubicBezTo>
                  <a:cubicBezTo>
                    <a:pt x="270" y="41"/>
                    <a:pt x="238" y="0"/>
                    <a:pt x="190" y="0"/>
                  </a:cubicBezTo>
                  <a:cubicBezTo>
                    <a:pt x="153" y="0"/>
                    <a:pt x="132" y="22"/>
                    <a:pt x="120" y="71"/>
                  </a:cubicBezTo>
                  <a:lnTo>
                    <a:pt x="111" y="110"/>
                  </a:lnTo>
                  <a:cubicBezTo>
                    <a:pt x="103" y="142"/>
                    <a:pt x="93" y="156"/>
                    <a:pt x="75" y="156"/>
                  </a:cubicBezTo>
                  <a:cubicBezTo>
                    <a:pt x="52" y="156"/>
                    <a:pt x="37" y="136"/>
                    <a:pt x="37" y="103"/>
                  </a:cubicBezTo>
                  <a:cubicBezTo>
                    <a:pt x="37" y="71"/>
                    <a:pt x="51" y="54"/>
                    <a:pt x="77" y="53"/>
                  </a:cubicBezTo>
                  <a:lnTo>
                    <a:pt x="77" y="1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6" name="Freeform 165"/>
            <p:cNvSpPr>
              <a:spLocks/>
            </p:cNvSpPr>
            <p:nvPr/>
          </p:nvSpPr>
          <p:spPr bwMode="auto">
            <a:xfrm>
              <a:off x="669" y="3045"/>
              <a:ext cx="86" cy="20"/>
            </a:xfrm>
            <a:custGeom>
              <a:avLst/>
              <a:gdLst>
                <a:gd name="T0" fmla="*/ 451 w 451"/>
                <a:gd name="T1" fmla="*/ 78 h 104"/>
                <a:gd name="T2" fmla="*/ 451 w 451"/>
                <a:gd name="T3" fmla="*/ 78 h 104"/>
                <a:gd name="T4" fmla="*/ 226 w 451"/>
                <a:gd name="T5" fmla="*/ 0 h 104"/>
                <a:gd name="T6" fmla="*/ 0 w 451"/>
                <a:gd name="T7" fmla="*/ 78 h 104"/>
                <a:gd name="T8" fmla="*/ 0 w 451"/>
                <a:gd name="T9" fmla="*/ 104 h 104"/>
                <a:gd name="T10" fmla="*/ 226 w 451"/>
                <a:gd name="T11" fmla="*/ 39 h 104"/>
                <a:gd name="T12" fmla="*/ 451 w 451"/>
                <a:gd name="T13" fmla="*/ 104 h 104"/>
                <a:gd name="T14" fmla="*/ 451 w 451"/>
                <a:gd name="T15" fmla="*/ 78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451" y="78"/>
                  </a:moveTo>
                  <a:lnTo>
                    <a:pt x="451" y="78"/>
                  </a:lnTo>
                  <a:cubicBezTo>
                    <a:pt x="388" y="30"/>
                    <a:pt x="301" y="0"/>
                    <a:pt x="226" y="0"/>
                  </a:cubicBezTo>
                  <a:cubicBezTo>
                    <a:pt x="150" y="0"/>
                    <a:pt x="63" y="30"/>
                    <a:pt x="0" y="78"/>
                  </a:cubicBezTo>
                  <a:lnTo>
                    <a:pt x="0" y="104"/>
                  </a:lnTo>
                  <a:cubicBezTo>
                    <a:pt x="69" y="62"/>
                    <a:pt x="149" y="39"/>
                    <a:pt x="226" y="39"/>
                  </a:cubicBezTo>
                  <a:cubicBezTo>
                    <a:pt x="302" y="39"/>
                    <a:pt x="383" y="62"/>
                    <a:pt x="451" y="104"/>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7" name="Freeform 166"/>
            <p:cNvSpPr>
              <a:spLocks/>
            </p:cNvSpPr>
            <p:nvPr/>
          </p:nvSpPr>
          <p:spPr bwMode="auto">
            <a:xfrm>
              <a:off x="1937" y="4220"/>
              <a:ext cx="52" cy="67"/>
            </a:xfrm>
            <a:custGeom>
              <a:avLst/>
              <a:gdLst>
                <a:gd name="T0" fmla="*/ 159 w 274"/>
                <a:gd name="T1" fmla="*/ 40 h 350"/>
                <a:gd name="T2" fmla="*/ 159 w 274"/>
                <a:gd name="T3" fmla="*/ 40 h 350"/>
                <a:gd name="T4" fmla="*/ 274 w 274"/>
                <a:gd name="T5" fmla="*/ 40 h 350"/>
                <a:gd name="T6" fmla="*/ 274 w 274"/>
                <a:gd name="T7" fmla="*/ 0 h 350"/>
                <a:gd name="T8" fmla="*/ 0 w 274"/>
                <a:gd name="T9" fmla="*/ 0 h 350"/>
                <a:gd name="T10" fmla="*/ 0 w 274"/>
                <a:gd name="T11" fmla="*/ 40 h 350"/>
                <a:gd name="T12" fmla="*/ 115 w 274"/>
                <a:gd name="T13" fmla="*/ 40 h 350"/>
                <a:gd name="T14" fmla="*/ 115 w 274"/>
                <a:gd name="T15" fmla="*/ 350 h 350"/>
                <a:gd name="T16" fmla="*/ 159 w 274"/>
                <a:gd name="T17" fmla="*/ 350 h 350"/>
                <a:gd name="T18" fmla="*/ 159 w 274"/>
                <a:gd name="T19"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350">
                  <a:moveTo>
                    <a:pt x="159" y="40"/>
                  </a:moveTo>
                  <a:lnTo>
                    <a:pt x="159" y="40"/>
                  </a:lnTo>
                  <a:lnTo>
                    <a:pt x="274" y="40"/>
                  </a:lnTo>
                  <a:lnTo>
                    <a:pt x="274" y="0"/>
                  </a:lnTo>
                  <a:lnTo>
                    <a:pt x="0" y="0"/>
                  </a:lnTo>
                  <a:lnTo>
                    <a:pt x="0" y="40"/>
                  </a:lnTo>
                  <a:lnTo>
                    <a:pt x="115" y="40"/>
                  </a:lnTo>
                  <a:lnTo>
                    <a:pt x="115" y="350"/>
                  </a:lnTo>
                  <a:lnTo>
                    <a:pt x="159" y="350"/>
                  </a:lnTo>
                  <a:lnTo>
                    <a:pt x="159"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8" name="Freeform 167"/>
            <p:cNvSpPr>
              <a:spLocks noEditPoints="1"/>
            </p:cNvSpPr>
            <p:nvPr/>
          </p:nvSpPr>
          <p:spPr bwMode="auto">
            <a:xfrm>
              <a:off x="1997" y="4220"/>
              <a:ext cx="7" cy="67"/>
            </a:xfrm>
            <a:custGeom>
              <a:avLst/>
              <a:gdLst>
                <a:gd name="T0" fmla="*/ 40 w 40"/>
                <a:gd name="T1" fmla="*/ 99 h 350"/>
                <a:gd name="T2" fmla="*/ 40 w 40"/>
                <a:gd name="T3" fmla="*/ 99 h 350"/>
                <a:gd name="T4" fmla="*/ 0 w 40"/>
                <a:gd name="T5" fmla="*/ 99 h 350"/>
                <a:gd name="T6" fmla="*/ 0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0" y="99"/>
                  </a:lnTo>
                  <a:lnTo>
                    <a:pt x="0"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79" name="Freeform 168"/>
            <p:cNvSpPr>
              <a:spLocks/>
            </p:cNvSpPr>
            <p:nvPr/>
          </p:nvSpPr>
          <p:spPr bwMode="auto">
            <a:xfrm>
              <a:off x="2017" y="4237"/>
              <a:ext cx="63" cy="50"/>
            </a:xfrm>
            <a:custGeom>
              <a:avLst/>
              <a:gdLst>
                <a:gd name="T0" fmla="*/ 0 w 332"/>
                <a:gd name="T1" fmla="*/ 8 h 259"/>
                <a:gd name="T2" fmla="*/ 0 w 332"/>
                <a:gd name="T3" fmla="*/ 8 h 259"/>
                <a:gd name="T4" fmla="*/ 0 w 332"/>
                <a:gd name="T5" fmla="*/ 259 h 259"/>
                <a:gd name="T6" fmla="*/ 40 w 332"/>
                <a:gd name="T7" fmla="*/ 259 h 259"/>
                <a:gd name="T8" fmla="*/ 40 w 332"/>
                <a:gd name="T9" fmla="*/ 101 h 259"/>
                <a:gd name="T10" fmla="*/ 99 w 332"/>
                <a:gd name="T11" fmla="*/ 35 h 259"/>
                <a:gd name="T12" fmla="*/ 146 w 332"/>
                <a:gd name="T13" fmla="*/ 86 h 259"/>
                <a:gd name="T14" fmla="*/ 146 w 332"/>
                <a:gd name="T15" fmla="*/ 259 h 259"/>
                <a:gd name="T16" fmla="*/ 186 w 332"/>
                <a:gd name="T17" fmla="*/ 259 h 259"/>
                <a:gd name="T18" fmla="*/ 186 w 332"/>
                <a:gd name="T19" fmla="*/ 101 h 259"/>
                <a:gd name="T20" fmla="*/ 245 w 332"/>
                <a:gd name="T21" fmla="*/ 35 h 259"/>
                <a:gd name="T22" fmla="*/ 291 w 332"/>
                <a:gd name="T23" fmla="*/ 86 h 259"/>
                <a:gd name="T24" fmla="*/ 291 w 332"/>
                <a:gd name="T25" fmla="*/ 259 h 259"/>
                <a:gd name="T26" fmla="*/ 332 w 332"/>
                <a:gd name="T27" fmla="*/ 259 h 259"/>
                <a:gd name="T28" fmla="*/ 332 w 332"/>
                <a:gd name="T29" fmla="*/ 70 h 259"/>
                <a:gd name="T30" fmla="*/ 259 w 332"/>
                <a:gd name="T31" fmla="*/ 0 h 259"/>
                <a:gd name="T32" fmla="*/ 182 w 332"/>
                <a:gd name="T33" fmla="*/ 39 h 259"/>
                <a:gd name="T34" fmla="*/ 114 w 332"/>
                <a:gd name="T35" fmla="*/ 0 h 259"/>
                <a:gd name="T36" fmla="*/ 37 w 332"/>
                <a:gd name="T37" fmla="*/ 43 h 259"/>
                <a:gd name="T38" fmla="*/ 37 w 332"/>
                <a:gd name="T39" fmla="*/ 8 h 259"/>
                <a:gd name="T40" fmla="*/ 0 w 332"/>
                <a:gd name="T41"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2" h="259">
                  <a:moveTo>
                    <a:pt x="0" y="8"/>
                  </a:moveTo>
                  <a:lnTo>
                    <a:pt x="0" y="8"/>
                  </a:lnTo>
                  <a:lnTo>
                    <a:pt x="0" y="259"/>
                  </a:lnTo>
                  <a:lnTo>
                    <a:pt x="40" y="259"/>
                  </a:lnTo>
                  <a:lnTo>
                    <a:pt x="40" y="101"/>
                  </a:lnTo>
                  <a:cubicBezTo>
                    <a:pt x="40" y="65"/>
                    <a:pt x="67" y="35"/>
                    <a:pt x="99" y="35"/>
                  </a:cubicBezTo>
                  <a:cubicBezTo>
                    <a:pt x="129" y="35"/>
                    <a:pt x="146" y="53"/>
                    <a:pt x="146" y="86"/>
                  </a:cubicBezTo>
                  <a:lnTo>
                    <a:pt x="146" y="259"/>
                  </a:lnTo>
                  <a:lnTo>
                    <a:pt x="186" y="259"/>
                  </a:lnTo>
                  <a:lnTo>
                    <a:pt x="186" y="101"/>
                  </a:lnTo>
                  <a:cubicBezTo>
                    <a:pt x="186" y="65"/>
                    <a:pt x="212" y="35"/>
                    <a:pt x="245" y="35"/>
                  </a:cubicBezTo>
                  <a:cubicBezTo>
                    <a:pt x="274" y="35"/>
                    <a:pt x="291" y="54"/>
                    <a:pt x="291" y="86"/>
                  </a:cubicBezTo>
                  <a:lnTo>
                    <a:pt x="291" y="259"/>
                  </a:lnTo>
                  <a:lnTo>
                    <a:pt x="332" y="259"/>
                  </a:lnTo>
                  <a:lnTo>
                    <a:pt x="332" y="70"/>
                  </a:lnTo>
                  <a:cubicBezTo>
                    <a:pt x="332" y="25"/>
                    <a:pt x="306" y="0"/>
                    <a:pt x="259" y="0"/>
                  </a:cubicBezTo>
                  <a:cubicBezTo>
                    <a:pt x="225" y="0"/>
                    <a:pt x="205" y="10"/>
                    <a:pt x="182" y="39"/>
                  </a:cubicBezTo>
                  <a:cubicBezTo>
                    <a:pt x="167" y="12"/>
                    <a:pt x="147" y="0"/>
                    <a:pt x="114" y="0"/>
                  </a:cubicBezTo>
                  <a:cubicBezTo>
                    <a:pt x="81" y="0"/>
                    <a:pt x="58" y="13"/>
                    <a:pt x="37" y="43"/>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0" name="Freeform 169"/>
            <p:cNvSpPr>
              <a:spLocks noEditPoints="1"/>
            </p:cNvSpPr>
            <p:nvPr/>
          </p:nvSpPr>
          <p:spPr bwMode="auto">
            <a:xfrm>
              <a:off x="2090" y="4237"/>
              <a:ext cx="43" cy="52"/>
            </a:xfrm>
            <a:custGeom>
              <a:avLst/>
              <a:gdLst>
                <a:gd name="T0" fmla="*/ 226 w 226"/>
                <a:gd name="T1" fmla="*/ 146 h 270"/>
                <a:gd name="T2" fmla="*/ 226 w 226"/>
                <a:gd name="T3" fmla="*/ 146 h 270"/>
                <a:gd name="T4" fmla="*/ 216 w 226"/>
                <a:gd name="T5" fmla="*/ 66 h 270"/>
                <a:gd name="T6" fmla="*/ 114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1 w 226"/>
                <a:gd name="T21" fmla="*/ 146 h 270"/>
                <a:gd name="T22" fmla="*/ 226 w 226"/>
                <a:gd name="T23" fmla="*/ 146 h 270"/>
                <a:gd name="T24" fmla="*/ 42 w 226"/>
                <a:gd name="T25" fmla="*/ 114 h 270"/>
                <a:gd name="T26" fmla="*/ 42 w 226"/>
                <a:gd name="T27" fmla="*/ 114 h 270"/>
                <a:gd name="T28" fmla="*/ 114 w 226"/>
                <a:gd name="T29" fmla="*/ 37 h 270"/>
                <a:gd name="T30" fmla="*/ 183 w 226"/>
                <a:gd name="T31" fmla="*/ 111 h 270"/>
                <a:gd name="T32" fmla="*/ 183 w 226"/>
                <a:gd name="T33" fmla="*/ 114 h 270"/>
                <a:gd name="T34" fmla="*/ 42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3" y="85"/>
                    <a:pt x="216" y="66"/>
                  </a:cubicBezTo>
                  <a:cubicBezTo>
                    <a:pt x="200" y="25"/>
                    <a:pt x="161" y="0"/>
                    <a:pt x="114" y="0"/>
                  </a:cubicBezTo>
                  <a:cubicBezTo>
                    <a:pt x="45" y="0"/>
                    <a:pt x="0" y="54"/>
                    <a:pt x="0" y="136"/>
                  </a:cubicBezTo>
                  <a:cubicBezTo>
                    <a:pt x="0" y="219"/>
                    <a:pt x="43"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1" y="146"/>
                  </a:cubicBezTo>
                  <a:lnTo>
                    <a:pt x="226" y="146"/>
                  </a:lnTo>
                  <a:close/>
                  <a:moveTo>
                    <a:pt x="42" y="114"/>
                  </a:moveTo>
                  <a:lnTo>
                    <a:pt x="42" y="114"/>
                  </a:lnTo>
                  <a:cubicBezTo>
                    <a:pt x="45" y="67"/>
                    <a:pt x="74" y="37"/>
                    <a:pt x="114" y="37"/>
                  </a:cubicBezTo>
                  <a:cubicBezTo>
                    <a:pt x="153" y="37"/>
                    <a:pt x="183" y="70"/>
                    <a:pt x="183" y="111"/>
                  </a:cubicBezTo>
                  <a:cubicBezTo>
                    <a:pt x="183" y="112"/>
                    <a:pt x="183" y="113"/>
                    <a:pt x="183" y="114"/>
                  </a:cubicBezTo>
                  <a:lnTo>
                    <a:pt x="42"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1" name="Freeform 170"/>
            <p:cNvSpPr>
              <a:spLocks/>
            </p:cNvSpPr>
            <p:nvPr/>
          </p:nvSpPr>
          <p:spPr bwMode="auto">
            <a:xfrm>
              <a:off x="2170" y="4220"/>
              <a:ext cx="19" cy="86"/>
            </a:xfrm>
            <a:custGeom>
              <a:avLst/>
              <a:gdLst>
                <a:gd name="T0" fmla="*/ 78 w 104"/>
                <a:gd name="T1" fmla="*/ 0 h 451"/>
                <a:gd name="T2" fmla="*/ 78 w 104"/>
                <a:gd name="T3" fmla="*/ 0 h 451"/>
                <a:gd name="T4" fmla="*/ 0 w 104"/>
                <a:gd name="T5" fmla="*/ 225 h 451"/>
                <a:gd name="T6" fmla="*/ 78 w 104"/>
                <a:gd name="T7" fmla="*/ 451 h 451"/>
                <a:gd name="T8" fmla="*/ 104 w 104"/>
                <a:gd name="T9" fmla="*/ 451 h 451"/>
                <a:gd name="T10" fmla="*/ 38 w 104"/>
                <a:gd name="T11" fmla="*/ 225 h 451"/>
                <a:gd name="T12" fmla="*/ 104 w 104"/>
                <a:gd name="T13" fmla="*/ 0 h 451"/>
                <a:gd name="T14" fmla="*/ 78 w 104"/>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78" y="0"/>
                  </a:moveTo>
                  <a:lnTo>
                    <a:pt x="78" y="0"/>
                  </a:lnTo>
                  <a:cubicBezTo>
                    <a:pt x="30" y="63"/>
                    <a:pt x="0" y="150"/>
                    <a:pt x="0" y="225"/>
                  </a:cubicBezTo>
                  <a:cubicBezTo>
                    <a:pt x="0" y="301"/>
                    <a:pt x="30" y="388"/>
                    <a:pt x="78" y="451"/>
                  </a:cubicBezTo>
                  <a:lnTo>
                    <a:pt x="104" y="451"/>
                  </a:lnTo>
                  <a:cubicBezTo>
                    <a:pt x="62" y="383"/>
                    <a:pt x="38" y="302"/>
                    <a:pt x="38" y="225"/>
                  </a:cubicBezTo>
                  <a:cubicBezTo>
                    <a:pt x="38" y="149"/>
                    <a:pt x="62" y="68"/>
                    <a:pt x="104"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2" name="Freeform 171"/>
            <p:cNvSpPr>
              <a:spLocks/>
            </p:cNvSpPr>
            <p:nvPr/>
          </p:nvSpPr>
          <p:spPr bwMode="auto">
            <a:xfrm>
              <a:off x="2196" y="4237"/>
              <a:ext cx="39" cy="52"/>
            </a:xfrm>
            <a:custGeom>
              <a:avLst/>
              <a:gdLst>
                <a:gd name="T0" fmla="*/ 193 w 203"/>
                <a:gd name="T1" fmla="*/ 77 h 270"/>
                <a:gd name="T2" fmla="*/ 193 w 203"/>
                <a:gd name="T3" fmla="*/ 77 h 270"/>
                <a:gd name="T4" fmla="*/ 102 w 203"/>
                <a:gd name="T5" fmla="*/ 0 h 270"/>
                <a:gd name="T6" fmla="*/ 6 w 203"/>
                <a:gd name="T7" fmla="*/ 77 h 270"/>
                <a:gd name="T8" fmla="*/ 86 w 203"/>
                <a:gd name="T9" fmla="*/ 149 h 270"/>
                <a:gd name="T10" fmla="*/ 123 w 203"/>
                <a:gd name="T11" fmla="*/ 158 h 270"/>
                <a:gd name="T12" fmla="*/ 162 w 203"/>
                <a:gd name="T13" fmla="*/ 193 h 270"/>
                <a:gd name="T14" fmla="*/ 103 w 203"/>
                <a:gd name="T15" fmla="*/ 233 h 270"/>
                <a:gd name="T16" fmla="*/ 53 w 203"/>
                <a:gd name="T17" fmla="*/ 216 h 270"/>
                <a:gd name="T18" fmla="*/ 42 w 203"/>
                <a:gd name="T19" fmla="*/ 184 h 270"/>
                <a:gd name="T20" fmla="*/ 0 w 203"/>
                <a:gd name="T21" fmla="*/ 184 h 270"/>
                <a:gd name="T22" fmla="*/ 100 w 203"/>
                <a:gd name="T23" fmla="*/ 270 h 270"/>
                <a:gd name="T24" fmla="*/ 203 w 203"/>
                <a:gd name="T25" fmla="*/ 190 h 270"/>
                <a:gd name="T26" fmla="*/ 132 w 203"/>
                <a:gd name="T27" fmla="*/ 120 h 270"/>
                <a:gd name="T28" fmla="*/ 94 w 203"/>
                <a:gd name="T29" fmla="*/ 111 h 270"/>
                <a:gd name="T30" fmla="*/ 48 w 203"/>
                <a:gd name="T31" fmla="*/ 75 h 270"/>
                <a:gd name="T32" fmla="*/ 101 w 203"/>
                <a:gd name="T33" fmla="*/ 37 h 270"/>
                <a:gd name="T34" fmla="*/ 151 w 203"/>
                <a:gd name="T35" fmla="*/ 77 h 270"/>
                <a:gd name="T36" fmla="*/ 193 w 203"/>
                <a:gd name="T37" fmla="*/ 7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270">
                  <a:moveTo>
                    <a:pt x="193" y="77"/>
                  </a:moveTo>
                  <a:lnTo>
                    <a:pt x="193" y="77"/>
                  </a:lnTo>
                  <a:cubicBezTo>
                    <a:pt x="193" y="28"/>
                    <a:pt x="160" y="0"/>
                    <a:pt x="102" y="0"/>
                  </a:cubicBezTo>
                  <a:cubicBezTo>
                    <a:pt x="44" y="0"/>
                    <a:pt x="6" y="31"/>
                    <a:pt x="6" y="77"/>
                  </a:cubicBezTo>
                  <a:cubicBezTo>
                    <a:pt x="6" y="116"/>
                    <a:pt x="26" y="135"/>
                    <a:pt x="86" y="149"/>
                  </a:cubicBezTo>
                  <a:lnTo>
                    <a:pt x="123" y="158"/>
                  </a:lnTo>
                  <a:cubicBezTo>
                    <a:pt x="151" y="165"/>
                    <a:pt x="162" y="175"/>
                    <a:pt x="162" y="193"/>
                  </a:cubicBezTo>
                  <a:cubicBezTo>
                    <a:pt x="162" y="217"/>
                    <a:pt x="138" y="233"/>
                    <a:pt x="103" y="233"/>
                  </a:cubicBezTo>
                  <a:cubicBezTo>
                    <a:pt x="82" y="233"/>
                    <a:pt x="64" y="226"/>
                    <a:pt x="53" y="216"/>
                  </a:cubicBezTo>
                  <a:cubicBezTo>
                    <a:pt x="47" y="209"/>
                    <a:pt x="44" y="202"/>
                    <a:pt x="42" y="184"/>
                  </a:cubicBezTo>
                  <a:lnTo>
                    <a:pt x="0" y="184"/>
                  </a:lnTo>
                  <a:cubicBezTo>
                    <a:pt x="2" y="242"/>
                    <a:pt x="34" y="270"/>
                    <a:pt x="100" y="270"/>
                  </a:cubicBezTo>
                  <a:cubicBezTo>
                    <a:pt x="163" y="270"/>
                    <a:pt x="203" y="238"/>
                    <a:pt x="203" y="190"/>
                  </a:cubicBezTo>
                  <a:cubicBezTo>
                    <a:pt x="203" y="153"/>
                    <a:pt x="182" y="132"/>
                    <a:pt x="132" y="120"/>
                  </a:cubicBezTo>
                  <a:lnTo>
                    <a:pt x="94" y="111"/>
                  </a:lnTo>
                  <a:cubicBezTo>
                    <a:pt x="62" y="103"/>
                    <a:pt x="48" y="93"/>
                    <a:pt x="48" y="75"/>
                  </a:cubicBezTo>
                  <a:cubicBezTo>
                    <a:pt x="48" y="52"/>
                    <a:pt x="68" y="37"/>
                    <a:pt x="101" y="37"/>
                  </a:cubicBezTo>
                  <a:cubicBezTo>
                    <a:pt x="133" y="37"/>
                    <a:pt x="150" y="51"/>
                    <a:pt x="151" y="77"/>
                  </a:cubicBezTo>
                  <a:lnTo>
                    <a:pt x="193"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3" name="Freeform 172"/>
            <p:cNvSpPr>
              <a:spLocks/>
            </p:cNvSpPr>
            <p:nvPr/>
          </p:nvSpPr>
          <p:spPr bwMode="auto">
            <a:xfrm>
              <a:off x="2242" y="4220"/>
              <a:ext cx="20" cy="86"/>
            </a:xfrm>
            <a:custGeom>
              <a:avLst/>
              <a:gdLst>
                <a:gd name="T0" fmla="*/ 26 w 104"/>
                <a:gd name="T1" fmla="*/ 451 h 451"/>
                <a:gd name="T2" fmla="*/ 26 w 104"/>
                <a:gd name="T3" fmla="*/ 451 h 451"/>
                <a:gd name="T4" fmla="*/ 104 w 104"/>
                <a:gd name="T5" fmla="*/ 226 h 451"/>
                <a:gd name="T6" fmla="*/ 26 w 104"/>
                <a:gd name="T7" fmla="*/ 0 h 451"/>
                <a:gd name="T8" fmla="*/ 0 w 104"/>
                <a:gd name="T9" fmla="*/ 0 h 451"/>
                <a:gd name="T10" fmla="*/ 65 w 104"/>
                <a:gd name="T11" fmla="*/ 226 h 451"/>
                <a:gd name="T12" fmla="*/ 0 w 104"/>
                <a:gd name="T13" fmla="*/ 451 h 451"/>
                <a:gd name="T14" fmla="*/ 26 w 104"/>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51">
                  <a:moveTo>
                    <a:pt x="26" y="451"/>
                  </a:moveTo>
                  <a:lnTo>
                    <a:pt x="26" y="451"/>
                  </a:lnTo>
                  <a:cubicBezTo>
                    <a:pt x="74" y="388"/>
                    <a:pt x="104" y="301"/>
                    <a:pt x="104" y="226"/>
                  </a:cubicBezTo>
                  <a:cubicBezTo>
                    <a:pt x="104" y="150"/>
                    <a:pt x="74" y="63"/>
                    <a:pt x="26" y="0"/>
                  </a:cubicBezTo>
                  <a:lnTo>
                    <a:pt x="0" y="0"/>
                  </a:lnTo>
                  <a:cubicBezTo>
                    <a:pt x="42" y="69"/>
                    <a:pt x="65" y="149"/>
                    <a:pt x="65" y="226"/>
                  </a:cubicBezTo>
                  <a:cubicBezTo>
                    <a:pt x="65" y="302"/>
                    <a:pt x="42" y="383"/>
                    <a:pt x="0" y="451"/>
                  </a:cubicBezTo>
                  <a:lnTo>
                    <a:pt x="26"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4" name="Freeform 173"/>
            <p:cNvSpPr>
              <a:spLocks/>
            </p:cNvSpPr>
            <p:nvPr/>
          </p:nvSpPr>
          <p:spPr bwMode="auto">
            <a:xfrm>
              <a:off x="1263" y="2920"/>
              <a:ext cx="57" cy="70"/>
            </a:xfrm>
            <a:custGeom>
              <a:avLst/>
              <a:gdLst>
                <a:gd name="T0" fmla="*/ 294 w 301"/>
                <a:gd name="T1" fmla="*/ 114 h 366"/>
                <a:gd name="T2" fmla="*/ 294 w 301"/>
                <a:gd name="T3" fmla="*/ 114 h 366"/>
                <a:gd name="T4" fmla="*/ 159 w 301"/>
                <a:gd name="T5" fmla="*/ 0 h 366"/>
                <a:gd name="T6" fmla="*/ 49 w 301"/>
                <a:gd name="T7" fmla="*/ 43 h 366"/>
                <a:gd name="T8" fmla="*/ 0 w 301"/>
                <a:gd name="T9" fmla="*/ 184 h 366"/>
                <a:gd name="T10" fmla="*/ 51 w 301"/>
                <a:gd name="T11" fmla="*/ 325 h 366"/>
                <a:gd name="T12" fmla="*/ 158 w 301"/>
                <a:gd name="T13" fmla="*/ 366 h 366"/>
                <a:gd name="T14" fmla="*/ 301 w 301"/>
                <a:gd name="T15" fmla="*/ 227 h 366"/>
                <a:gd name="T16" fmla="*/ 255 w 301"/>
                <a:gd name="T17" fmla="*/ 227 h 366"/>
                <a:gd name="T18" fmla="*/ 239 w 301"/>
                <a:gd name="T19" fmla="*/ 281 h 366"/>
                <a:gd name="T20" fmla="*/ 158 w 301"/>
                <a:gd name="T21" fmla="*/ 326 h 366"/>
                <a:gd name="T22" fmla="*/ 44 w 301"/>
                <a:gd name="T23" fmla="*/ 184 h 366"/>
                <a:gd name="T24" fmla="*/ 154 w 301"/>
                <a:gd name="T25" fmla="*/ 39 h 366"/>
                <a:gd name="T26" fmla="*/ 223 w 301"/>
                <a:gd name="T27" fmla="*/ 61 h 366"/>
                <a:gd name="T28" fmla="*/ 249 w 301"/>
                <a:gd name="T29" fmla="*/ 114 h 366"/>
                <a:gd name="T30" fmla="*/ 294 w 301"/>
                <a:gd name="T31" fmla="*/ 11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366">
                  <a:moveTo>
                    <a:pt x="294" y="114"/>
                  </a:moveTo>
                  <a:lnTo>
                    <a:pt x="294" y="114"/>
                  </a:lnTo>
                  <a:cubicBezTo>
                    <a:pt x="280" y="37"/>
                    <a:pt x="236" y="0"/>
                    <a:pt x="159" y="0"/>
                  </a:cubicBezTo>
                  <a:cubicBezTo>
                    <a:pt x="112" y="0"/>
                    <a:pt x="75" y="14"/>
                    <a:pt x="49" y="43"/>
                  </a:cubicBezTo>
                  <a:cubicBezTo>
                    <a:pt x="17" y="78"/>
                    <a:pt x="0" y="127"/>
                    <a:pt x="0" y="184"/>
                  </a:cubicBezTo>
                  <a:cubicBezTo>
                    <a:pt x="0" y="241"/>
                    <a:pt x="18" y="291"/>
                    <a:pt x="51" y="325"/>
                  </a:cubicBezTo>
                  <a:cubicBezTo>
                    <a:pt x="78" y="353"/>
                    <a:pt x="112" y="366"/>
                    <a:pt x="158" y="366"/>
                  </a:cubicBezTo>
                  <a:cubicBezTo>
                    <a:pt x="243" y="366"/>
                    <a:pt x="291" y="320"/>
                    <a:pt x="301" y="227"/>
                  </a:cubicBezTo>
                  <a:lnTo>
                    <a:pt x="255" y="227"/>
                  </a:lnTo>
                  <a:cubicBezTo>
                    <a:pt x="251" y="251"/>
                    <a:pt x="247" y="267"/>
                    <a:pt x="239" y="281"/>
                  </a:cubicBezTo>
                  <a:cubicBezTo>
                    <a:pt x="225" y="310"/>
                    <a:pt x="195" y="326"/>
                    <a:pt x="158" y="326"/>
                  </a:cubicBezTo>
                  <a:cubicBezTo>
                    <a:pt x="89" y="326"/>
                    <a:pt x="44" y="271"/>
                    <a:pt x="44" y="184"/>
                  </a:cubicBezTo>
                  <a:cubicBezTo>
                    <a:pt x="44" y="94"/>
                    <a:pt x="87" y="39"/>
                    <a:pt x="154" y="39"/>
                  </a:cubicBezTo>
                  <a:cubicBezTo>
                    <a:pt x="182" y="39"/>
                    <a:pt x="209" y="47"/>
                    <a:pt x="223" y="61"/>
                  </a:cubicBezTo>
                  <a:cubicBezTo>
                    <a:pt x="236" y="73"/>
                    <a:pt x="243" y="88"/>
                    <a:pt x="249" y="114"/>
                  </a:cubicBezTo>
                  <a:lnTo>
                    <a:pt x="294"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5" name="Freeform 174"/>
            <p:cNvSpPr>
              <a:spLocks/>
            </p:cNvSpPr>
            <p:nvPr/>
          </p:nvSpPr>
          <p:spPr bwMode="auto">
            <a:xfrm>
              <a:off x="1330" y="2921"/>
              <a:ext cx="8" cy="67"/>
            </a:xfrm>
            <a:custGeom>
              <a:avLst/>
              <a:gdLst>
                <a:gd name="T0" fmla="*/ 40 w 40"/>
                <a:gd name="T1" fmla="*/ 0 h 350"/>
                <a:gd name="T2" fmla="*/ 40 w 40"/>
                <a:gd name="T3" fmla="*/ 0 h 350"/>
                <a:gd name="T4" fmla="*/ 0 w 40"/>
                <a:gd name="T5" fmla="*/ 0 h 350"/>
                <a:gd name="T6" fmla="*/ 0 w 40"/>
                <a:gd name="T7" fmla="*/ 350 h 350"/>
                <a:gd name="T8" fmla="*/ 40 w 40"/>
                <a:gd name="T9" fmla="*/ 350 h 350"/>
                <a:gd name="T10" fmla="*/ 40 w 40"/>
                <a:gd name="T11" fmla="*/ 0 h 350"/>
              </a:gdLst>
              <a:ahLst/>
              <a:cxnLst>
                <a:cxn ang="0">
                  <a:pos x="T0" y="T1"/>
                </a:cxn>
                <a:cxn ang="0">
                  <a:pos x="T2" y="T3"/>
                </a:cxn>
                <a:cxn ang="0">
                  <a:pos x="T4" y="T5"/>
                </a:cxn>
                <a:cxn ang="0">
                  <a:pos x="T6" y="T7"/>
                </a:cxn>
                <a:cxn ang="0">
                  <a:pos x="T8" y="T9"/>
                </a:cxn>
                <a:cxn ang="0">
                  <a:pos x="T10" y="T11"/>
                </a:cxn>
              </a:cxnLst>
              <a:rect l="0" t="0" r="r" b="b"/>
              <a:pathLst>
                <a:path w="40" h="350">
                  <a:moveTo>
                    <a:pt x="40" y="0"/>
                  </a:moveTo>
                  <a:lnTo>
                    <a:pt x="40" y="0"/>
                  </a:lnTo>
                  <a:lnTo>
                    <a:pt x="0" y="0"/>
                  </a:lnTo>
                  <a:lnTo>
                    <a:pt x="0" y="350"/>
                  </a:lnTo>
                  <a:lnTo>
                    <a:pt x="40" y="3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6" name="Freeform 175"/>
            <p:cNvSpPr>
              <a:spLocks noEditPoints="1"/>
            </p:cNvSpPr>
            <p:nvPr/>
          </p:nvSpPr>
          <p:spPr bwMode="auto">
            <a:xfrm>
              <a:off x="1350" y="2921"/>
              <a:ext cx="8" cy="67"/>
            </a:xfrm>
            <a:custGeom>
              <a:avLst/>
              <a:gdLst>
                <a:gd name="T0" fmla="*/ 40 w 40"/>
                <a:gd name="T1" fmla="*/ 99 h 350"/>
                <a:gd name="T2" fmla="*/ 40 w 40"/>
                <a:gd name="T3" fmla="*/ 99 h 350"/>
                <a:gd name="T4" fmla="*/ 0 w 40"/>
                <a:gd name="T5" fmla="*/ 99 h 350"/>
                <a:gd name="T6" fmla="*/ 0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0" y="99"/>
                  </a:lnTo>
                  <a:lnTo>
                    <a:pt x="0"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7" name="Freeform 176"/>
            <p:cNvSpPr>
              <a:spLocks noEditPoints="1"/>
            </p:cNvSpPr>
            <p:nvPr/>
          </p:nvSpPr>
          <p:spPr bwMode="auto">
            <a:xfrm>
              <a:off x="1368" y="2938"/>
              <a:ext cx="43" cy="52"/>
            </a:xfrm>
            <a:custGeom>
              <a:avLst/>
              <a:gdLst>
                <a:gd name="T0" fmla="*/ 226 w 226"/>
                <a:gd name="T1" fmla="*/ 146 h 270"/>
                <a:gd name="T2" fmla="*/ 226 w 226"/>
                <a:gd name="T3" fmla="*/ 146 h 270"/>
                <a:gd name="T4" fmla="*/ 216 w 226"/>
                <a:gd name="T5" fmla="*/ 66 h 270"/>
                <a:gd name="T6" fmla="*/ 115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1 w 226"/>
                <a:gd name="T21" fmla="*/ 146 h 270"/>
                <a:gd name="T22" fmla="*/ 226 w 226"/>
                <a:gd name="T23" fmla="*/ 146 h 270"/>
                <a:gd name="T24" fmla="*/ 42 w 226"/>
                <a:gd name="T25" fmla="*/ 114 h 270"/>
                <a:gd name="T26" fmla="*/ 42 w 226"/>
                <a:gd name="T27" fmla="*/ 114 h 270"/>
                <a:gd name="T28" fmla="*/ 114 w 226"/>
                <a:gd name="T29" fmla="*/ 37 h 270"/>
                <a:gd name="T30" fmla="*/ 184 w 226"/>
                <a:gd name="T31" fmla="*/ 111 h 270"/>
                <a:gd name="T32" fmla="*/ 183 w 226"/>
                <a:gd name="T33" fmla="*/ 114 h 270"/>
                <a:gd name="T34" fmla="*/ 42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3" y="85"/>
                    <a:pt x="216" y="66"/>
                  </a:cubicBezTo>
                  <a:cubicBezTo>
                    <a:pt x="200" y="25"/>
                    <a:pt x="162" y="0"/>
                    <a:pt x="115" y="0"/>
                  </a:cubicBezTo>
                  <a:cubicBezTo>
                    <a:pt x="45" y="0"/>
                    <a:pt x="0" y="54"/>
                    <a:pt x="0" y="136"/>
                  </a:cubicBezTo>
                  <a:cubicBezTo>
                    <a:pt x="0" y="219"/>
                    <a:pt x="43"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1" y="146"/>
                  </a:cubicBezTo>
                  <a:lnTo>
                    <a:pt x="226" y="146"/>
                  </a:lnTo>
                  <a:close/>
                  <a:moveTo>
                    <a:pt x="42" y="114"/>
                  </a:moveTo>
                  <a:lnTo>
                    <a:pt x="42" y="114"/>
                  </a:lnTo>
                  <a:cubicBezTo>
                    <a:pt x="46" y="67"/>
                    <a:pt x="74" y="37"/>
                    <a:pt x="114" y="37"/>
                  </a:cubicBezTo>
                  <a:cubicBezTo>
                    <a:pt x="154" y="37"/>
                    <a:pt x="184" y="70"/>
                    <a:pt x="184" y="111"/>
                  </a:cubicBezTo>
                  <a:cubicBezTo>
                    <a:pt x="184" y="112"/>
                    <a:pt x="184" y="113"/>
                    <a:pt x="183" y="114"/>
                  </a:cubicBezTo>
                  <a:lnTo>
                    <a:pt x="42"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8" name="Freeform 177"/>
            <p:cNvSpPr>
              <a:spLocks/>
            </p:cNvSpPr>
            <p:nvPr/>
          </p:nvSpPr>
          <p:spPr bwMode="auto">
            <a:xfrm>
              <a:off x="1422" y="2938"/>
              <a:ext cx="38" cy="50"/>
            </a:xfrm>
            <a:custGeom>
              <a:avLst/>
              <a:gdLst>
                <a:gd name="T0" fmla="*/ 0 w 200"/>
                <a:gd name="T1" fmla="*/ 8 h 259"/>
                <a:gd name="T2" fmla="*/ 0 w 200"/>
                <a:gd name="T3" fmla="*/ 8 h 259"/>
                <a:gd name="T4" fmla="*/ 0 w 200"/>
                <a:gd name="T5" fmla="*/ 259 h 259"/>
                <a:gd name="T6" fmla="*/ 40 w 200"/>
                <a:gd name="T7" fmla="*/ 259 h 259"/>
                <a:gd name="T8" fmla="*/ 40 w 200"/>
                <a:gd name="T9" fmla="*/ 120 h 259"/>
                <a:gd name="T10" fmla="*/ 108 w 200"/>
                <a:gd name="T11" fmla="*/ 35 h 259"/>
                <a:gd name="T12" fmla="*/ 160 w 200"/>
                <a:gd name="T13" fmla="*/ 85 h 259"/>
                <a:gd name="T14" fmla="*/ 160 w 200"/>
                <a:gd name="T15" fmla="*/ 259 h 259"/>
                <a:gd name="T16" fmla="*/ 200 w 200"/>
                <a:gd name="T17" fmla="*/ 259 h 259"/>
                <a:gd name="T18" fmla="*/ 200 w 200"/>
                <a:gd name="T19" fmla="*/ 69 h 259"/>
                <a:gd name="T20" fmla="*/ 120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0" y="259"/>
                  </a:lnTo>
                  <a:lnTo>
                    <a:pt x="40" y="120"/>
                  </a:lnTo>
                  <a:cubicBezTo>
                    <a:pt x="40" y="69"/>
                    <a:pt x="67" y="35"/>
                    <a:pt x="108" y="35"/>
                  </a:cubicBezTo>
                  <a:cubicBezTo>
                    <a:pt x="140" y="35"/>
                    <a:pt x="160" y="54"/>
                    <a:pt x="160" y="85"/>
                  </a:cubicBezTo>
                  <a:lnTo>
                    <a:pt x="160" y="259"/>
                  </a:lnTo>
                  <a:lnTo>
                    <a:pt x="200" y="259"/>
                  </a:lnTo>
                  <a:lnTo>
                    <a:pt x="200" y="69"/>
                  </a:lnTo>
                  <a:cubicBezTo>
                    <a:pt x="200" y="27"/>
                    <a:pt x="169" y="0"/>
                    <a:pt x="120"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89" name="Freeform 178"/>
            <p:cNvSpPr>
              <a:spLocks/>
            </p:cNvSpPr>
            <p:nvPr/>
          </p:nvSpPr>
          <p:spPr bwMode="auto">
            <a:xfrm>
              <a:off x="1467" y="2927"/>
              <a:ext cx="22" cy="63"/>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2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1" y="331"/>
                    <a:pt x="82"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0" name="Freeform 179"/>
            <p:cNvSpPr>
              <a:spLocks/>
            </p:cNvSpPr>
            <p:nvPr/>
          </p:nvSpPr>
          <p:spPr bwMode="auto">
            <a:xfrm>
              <a:off x="1496" y="2959"/>
              <a:ext cx="21" cy="7"/>
            </a:xfrm>
            <a:custGeom>
              <a:avLst/>
              <a:gdLst>
                <a:gd name="T0" fmla="*/ 114 w 114"/>
                <a:gd name="T1" fmla="*/ 0 h 35"/>
                <a:gd name="T2" fmla="*/ 114 w 114"/>
                <a:gd name="T3" fmla="*/ 0 h 35"/>
                <a:gd name="T4" fmla="*/ 0 w 114"/>
                <a:gd name="T5" fmla="*/ 0 h 35"/>
                <a:gd name="T6" fmla="*/ 0 w 114"/>
                <a:gd name="T7" fmla="*/ 35 h 35"/>
                <a:gd name="T8" fmla="*/ 114 w 114"/>
                <a:gd name="T9" fmla="*/ 35 h 35"/>
                <a:gd name="T10" fmla="*/ 114 w 114"/>
                <a:gd name="T11" fmla="*/ 0 h 35"/>
              </a:gdLst>
              <a:ahLst/>
              <a:cxnLst>
                <a:cxn ang="0">
                  <a:pos x="T0" y="T1"/>
                </a:cxn>
                <a:cxn ang="0">
                  <a:pos x="T2" y="T3"/>
                </a:cxn>
                <a:cxn ang="0">
                  <a:pos x="T4" y="T5"/>
                </a:cxn>
                <a:cxn ang="0">
                  <a:pos x="T6" y="T7"/>
                </a:cxn>
                <a:cxn ang="0">
                  <a:pos x="T8" y="T9"/>
                </a:cxn>
                <a:cxn ang="0">
                  <a:pos x="T10" y="T11"/>
                </a:cxn>
              </a:cxnLst>
              <a:rect l="0" t="0" r="r" b="b"/>
              <a:pathLst>
                <a:path w="114" h="35">
                  <a:moveTo>
                    <a:pt x="114" y="0"/>
                  </a:moveTo>
                  <a:lnTo>
                    <a:pt x="114" y="0"/>
                  </a:lnTo>
                  <a:lnTo>
                    <a:pt x="0" y="0"/>
                  </a:lnTo>
                  <a:lnTo>
                    <a:pt x="0" y="35"/>
                  </a:lnTo>
                  <a:lnTo>
                    <a:pt x="114" y="35"/>
                  </a:lnTo>
                  <a:lnTo>
                    <a:pt x="1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1" name="Freeform 180"/>
            <p:cNvSpPr>
              <a:spLocks/>
            </p:cNvSpPr>
            <p:nvPr/>
          </p:nvSpPr>
          <p:spPr bwMode="auto">
            <a:xfrm>
              <a:off x="1531" y="2923"/>
              <a:ext cx="22" cy="65"/>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2" name="Freeform 181"/>
            <p:cNvSpPr>
              <a:spLocks noEditPoints="1"/>
            </p:cNvSpPr>
            <p:nvPr/>
          </p:nvSpPr>
          <p:spPr bwMode="auto">
            <a:xfrm>
              <a:off x="1080" y="2957"/>
              <a:ext cx="2010" cy="1007"/>
            </a:xfrm>
            <a:custGeom>
              <a:avLst/>
              <a:gdLst>
                <a:gd name="T0" fmla="*/ 2880 w 10574"/>
                <a:gd name="T1" fmla="*/ 0 h 5294"/>
                <a:gd name="T2" fmla="*/ 0 w 10574"/>
                <a:gd name="T3" fmla="*/ 5288 h 5294"/>
                <a:gd name="T4" fmla="*/ 179 w 10574"/>
                <a:gd name="T5" fmla="*/ 5281 h 5294"/>
                <a:gd name="T6" fmla="*/ 538 w 10574"/>
                <a:gd name="T7" fmla="*/ 5273 h 5294"/>
                <a:gd name="T8" fmla="*/ 896 w 10574"/>
                <a:gd name="T9" fmla="*/ 5258 h 5294"/>
                <a:gd name="T10" fmla="*/ 1255 w 10574"/>
                <a:gd name="T11" fmla="*/ 5268 h 5294"/>
                <a:gd name="T12" fmla="*/ 1614 w 10574"/>
                <a:gd name="T13" fmla="*/ 5285 h 5294"/>
                <a:gd name="T14" fmla="*/ 1971 w 10574"/>
                <a:gd name="T15" fmla="*/ 5257 h 5294"/>
                <a:gd name="T16" fmla="*/ 2330 w 10574"/>
                <a:gd name="T17" fmla="*/ 5273 h 5294"/>
                <a:gd name="T18" fmla="*/ 2688 w 10574"/>
                <a:gd name="T19" fmla="*/ 5278 h 5294"/>
                <a:gd name="T20" fmla="*/ 3047 w 10574"/>
                <a:gd name="T21" fmla="*/ 5261 h 5294"/>
                <a:gd name="T22" fmla="*/ 3406 w 10574"/>
                <a:gd name="T23" fmla="*/ 5270 h 5294"/>
                <a:gd name="T24" fmla="*/ 3763 w 10574"/>
                <a:gd name="T25" fmla="*/ 5273 h 5294"/>
                <a:gd name="T26" fmla="*/ 4122 w 10574"/>
                <a:gd name="T27" fmla="*/ 5266 h 5294"/>
                <a:gd name="T28" fmla="*/ 4480 w 10574"/>
                <a:gd name="T29" fmla="*/ 5264 h 5294"/>
                <a:gd name="T30" fmla="*/ 4839 w 10574"/>
                <a:gd name="T31" fmla="*/ 5294 h 5294"/>
                <a:gd name="T32" fmla="*/ 5198 w 10574"/>
                <a:gd name="T33" fmla="*/ 5272 h 5294"/>
                <a:gd name="T34" fmla="*/ 5555 w 10574"/>
                <a:gd name="T35" fmla="*/ 5268 h 5294"/>
                <a:gd name="T36" fmla="*/ 5914 w 10574"/>
                <a:gd name="T37" fmla="*/ 5257 h 5294"/>
                <a:gd name="T38" fmla="*/ 6272 w 10574"/>
                <a:gd name="T39" fmla="*/ 5208 h 5294"/>
                <a:gd name="T40" fmla="*/ 6631 w 10574"/>
                <a:gd name="T41" fmla="*/ 5221 h 5294"/>
                <a:gd name="T42" fmla="*/ 6990 w 10574"/>
                <a:gd name="T43" fmla="*/ 5138 h 5294"/>
                <a:gd name="T44" fmla="*/ 7347 w 10574"/>
                <a:gd name="T45" fmla="*/ 5138 h 5294"/>
                <a:gd name="T46" fmla="*/ 7706 w 10574"/>
                <a:gd name="T47" fmla="*/ 5158 h 5294"/>
                <a:gd name="T48" fmla="*/ 8064 w 10574"/>
                <a:gd name="T49" fmla="*/ 5220 h 5294"/>
                <a:gd name="T50" fmla="*/ 8423 w 10574"/>
                <a:gd name="T51" fmla="*/ 5278 h 5294"/>
                <a:gd name="T52" fmla="*/ 8782 w 10574"/>
                <a:gd name="T53" fmla="*/ 5274 h 5294"/>
                <a:gd name="T54" fmla="*/ 9139 w 10574"/>
                <a:gd name="T55" fmla="*/ 5182 h 5294"/>
                <a:gd name="T56" fmla="*/ 9498 w 10574"/>
                <a:gd name="T57" fmla="*/ 5164 h 5294"/>
                <a:gd name="T58" fmla="*/ 9856 w 10574"/>
                <a:gd name="T59" fmla="*/ 5096 h 5294"/>
                <a:gd name="T60" fmla="*/ 10215 w 10574"/>
                <a:gd name="T61" fmla="*/ 5269 h 5294"/>
                <a:gd name="T62" fmla="*/ 10574 w 10574"/>
                <a:gd name="T63" fmla="*/ 5092 h 5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74" h="5294">
                  <a:moveTo>
                    <a:pt x="2880" y="0"/>
                  </a:moveTo>
                  <a:lnTo>
                    <a:pt x="2880" y="0"/>
                  </a:lnTo>
                  <a:lnTo>
                    <a:pt x="4116" y="0"/>
                  </a:lnTo>
                  <a:moveTo>
                    <a:pt x="0" y="5288"/>
                  </a:moveTo>
                  <a:lnTo>
                    <a:pt x="0" y="5288"/>
                  </a:lnTo>
                  <a:lnTo>
                    <a:pt x="179" y="5281"/>
                  </a:lnTo>
                  <a:lnTo>
                    <a:pt x="359" y="5276"/>
                  </a:lnTo>
                  <a:lnTo>
                    <a:pt x="538" y="5273"/>
                  </a:lnTo>
                  <a:lnTo>
                    <a:pt x="718" y="5273"/>
                  </a:lnTo>
                  <a:lnTo>
                    <a:pt x="896" y="5258"/>
                  </a:lnTo>
                  <a:lnTo>
                    <a:pt x="1075" y="5260"/>
                  </a:lnTo>
                  <a:lnTo>
                    <a:pt x="1255" y="5268"/>
                  </a:lnTo>
                  <a:lnTo>
                    <a:pt x="1434" y="5264"/>
                  </a:lnTo>
                  <a:lnTo>
                    <a:pt x="1614" y="5285"/>
                  </a:lnTo>
                  <a:lnTo>
                    <a:pt x="1792" y="5273"/>
                  </a:lnTo>
                  <a:lnTo>
                    <a:pt x="1971" y="5257"/>
                  </a:lnTo>
                  <a:lnTo>
                    <a:pt x="2151" y="5233"/>
                  </a:lnTo>
                  <a:lnTo>
                    <a:pt x="2330" y="5273"/>
                  </a:lnTo>
                  <a:lnTo>
                    <a:pt x="2510" y="5266"/>
                  </a:lnTo>
                  <a:lnTo>
                    <a:pt x="2688" y="5278"/>
                  </a:lnTo>
                  <a:lnTo>
                    <a:pt x="2867" y="5254"/>
                  </a:lnTo>
                  <a:lnTo>
                    <a:pt x="3047" y="5261"/>
                  </a:lnTo>
                  <a:lnTo>
                    <a:pt x="3226" y="5262"/>
                  </a:lnTo>
                  <a:lnTo>
                    <a:pt x="3406" y="5270"/>
                  </a:lnTo>
                  <a:lnTo>
                    <a:pt x="3584" y="5274"/>
                  </a:lnTo>
                  <a:lnTo>
                    <a:pt x="3763" y="5273"/>
                  </a:lnTo>
                  <a:lnTo>
                    <a:pt x="3943" y="5265"/>
                  </a:lnTo>
                  <a:lnTo>
                    <a:pt x="4122" y="5266"/>
                  </a:lnTo>
                  <a:lnTo>
                    <a:pt x="4302" y="5278"/>
                  </a:lnTo>
                  <a:lnTo>
                    <a:pt x="4480" y="5264"/>
                  </a:lnTo>
                  <a:lnTo>
                    <a:pt x="4659" y="5277"/>
                  </a:lnTo>
                  <a:lnTo>
                    <a:pt x="4839" y="5294"/>
                  </a:lnTo>
                  <a:lnTo>
                    <a:pt x="5018" y="5278"/>
                  </a:lnTo>
                  <a:lnTo>
                    <a:pt x="5198" y="5272"/>
                  </a:lnTo>
                  <a:lnTo>
                    <a:pt x="5376" y="5274"/>
                  </a:lnTo>
                  <a:lnTo>
                    <a:pt x="5555" y="5268"/>
                  </a:lnTo>
                  <a:lnTo>
                    <a:pt x="5735" y="5182"/>
                  </a:lnTo>
                  <a:lnTo>
                    <a:pt x="5914" y="5257"/>
                  </a:lnTo>
                  <a:lnTo>
                    <a:pt x="6094" y="5269"/>
                  </a:lnTo>
                  <a:lnTo>
                    <a:pt x="6272" y="5208"/>
                  </a:lnTo>
                  <a:lnTo>
                    <a:pt x="6451" y="5172"/>
                  </a:lnTo>
                  <a:lnTo>
                    <a:pt x="6631" y="5221"/>
                  </a:lnTo>
                  <a:lnTo>
                    <a:pt x="6810" y="5293"/>
                  </a:lnTo>
                  <a:lnTo>
                    <a:pt x="6990" y="5138"/>
                  </a:lnTo>
                  <a:lnTo>
                    <a:pt x="7168" y="4998"/>
                  </a:lnTo>
                  <a:lnTo>
                    <a:pt x="7347" y="5138"/>
                  </a:lnTo>
                  <a:lnTo>
                    <a:pt x="7527" y="5164"/>
                  </a:lnTo>
                  <a:lnTo>
                    <a:pt x="7706" y="5158"/>
                  </a:lnTo>
                  <a:lnTo>
                    <a:pt x="7886" y="5269"/>
                  </a:lnTo>
                  <a:lnTo>
                    <a:pt x="8064" y="5220"/>
                  </a:lnTo>
                  <a:lnTo>
                    <a:pt x="8243" y="5092"/>
                  </a:lnTo>
                  <a:lnTo>
                    <a:pt x="8423" y="5278"/>
                  </a:lnTo>
                  <a:lnTo>
                    <a:pt x="8602" y="5272"/>
                  </a:lnTo>
                  <a:lnTo>
                    <a:pt x="8782" y="5274"/>
                  </a:lnTo>
                  <a:lnTo>
                    <a:pt x="8960" y="5268"/>
                  </a:lnTo>
                  <a:lnTo>
                    <a:pt x="9139" y="5182"/>
                  </a:lnTo>
                  <a:lnTo>
                    <a:pt x="9319" y="5138"/>
                  </a:lnTo>
                  <a:lnTo>
                    <a:pt x="9498" y="5164"/>
                  </a:lnTo>
                  <a:lnTo>
                    <a:pt x="9678" y="5136"/>
                  </a:lnTo>
                  <a:lnTo>
                    <a:pt x="9856" y="5096"/>
                  </a:lnTo>
                  <a:lnTo>
                    <a:pt x="10035" y="5158"/>
                  </a:lnTo>
                  <a:lnTo>
                    <a:pt x="10215" y="5269"/>
                  </a:lnTo>
                  <a:lnTo>
                    <a:pt x="10394" y="5220"/>
                  </a:lnTo>
                  <a:lnTo>
                    <a:pt x="10574" y="5092"/>
                  </a:lnTo>
                </a:path>
              </a:pathLst>
            </a:custGeom>
            <a:noFill/>
            <a:ln w="20638" cap="flat">
              <a:solidFill>
                <a:srgbClr val="0000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3" name="Freeform 182"/>
            <p:cNvSpPr>
              <a:spLocks/>
            </p:cNvSpPr>
            <p:nvPr/>
          </p:nvSpPr>
          <p:spPr bwMode="auto">
            <a:xfrm>
              <a:off x="1263" y="3011"/>
              <a:ext cx="57" cy="70"/>
            </a:xfrm>
            <a:custGeom>
              <a:avLst/>
              <a:gdLst>
                <a:gd name="T0" fmla="*/ 294 w 301"/>
                <a:gd name="T1" fmla="*/ 114 h 366"/>
                <a:gd name="T2" fmla="*/ 294 w 301"/>
                <a:gd name="T3" fmla="*/ 114 h 366"/>
                <a:gd name="T4" fmla="*/ 159 w 301"/>
                <a:gd name="T5" fmla="*/ 0 h 366"/>
                <a:gd name="T6" fmla="*/ 49 w 301"/>
                <a:gd name="T7" fmla="*/ 43 h 366"/>
                <a:gd name="T8" fmla="*/ 0 w 301"/>
                <a:gd name="T9" fmla="*/ 184 h 366"/>
                <a:gd name="T10" fmla="*/ 51 w 301"/>
                <a:gd name="T11" fmla="*/ 325 h 366"/>
                <a:gd name="T12" fmla="*/ 158 w 301"/>
                <a:gd name="T13" fmla="*/ 366 h 366"/>
                <a:gd name="T14" fmla="*/ 301 w 301"/>
                <a:gd name="T15" fmla="*/ 227 h 366"/>
                <a:gd name="T16" fmla="*/ 255 w 301"/>
                <a:gd name="T17" fmla="*/ 227 h 366"/>
                <a:gd name="T18" fmla="*/ 239 w 301"/>
                <a:gd name="T19" fmla="*/ 281 h 366"/>
                <a:gd name="T20" fmla="*/ 158 w 301"/>
                <a:gd name="T21" fmla="*/ 326 h 366"/>
                <a:gd name="T22" fmla="*/ 44 w 301"/>
                <a:gd name="T23" fmla="*/ 184 h 366"/>
                <a:gd name="T24" fmla="*/ 154 w 301"/>
                <a:gd name="T25" fmla="*/ 39 h 366"/>
                <a:gd name="T26" fmla="*/ 223 w 301"/>
                <a:gd name="T27" fmla="*/ 61 h 366"/>
                <a:gd name="T28" fmla="*/ 249 w 301"/>
                <a:gd name="T29" fmla="*/ 114 h 366"/>
                <a:gd name="T30" fmla="*/ 294 w 301"/>
                <a:gd name="T31" fmla="*/ 11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1" h="366">
                  <a:moveTo>
                    <a:pt x="294" y="114"/>
                  </a:moveTo>
                  <a:lnTo>
                    <a:pt x="294" y="114"/>
                  </a:lnTo>
                  <a:cubicBezTo>
                    <a:pt x="280" y="37"/>
                    <a:pt x="236" y="0"/>
                    <a:pt x="159" y="0"/>
                  </a:cubicBezTo>
                  <a:cubicBezTo>
                    <a:pt x="112" y="0"/>
                    <a:pt x="75" y="14"/>
                    <a:pt x="49" y="43"/>
                  </a:cubicBezTo>
                  <a:cubicBezTo>
                    <a:pt x="17" y="78"/>
                    <a:pt x="0" y="127"/>
                    <a:pt x="0" y="184"/>
                  </a:cubicBezTo>
                  <a:cubicBezTo>
                    <a:pt x="0" y="241"/>
                    <a:pt x="18" y="291"/>
                    <a:pt x="51" y="325"/>
                  </a:cubicBezTo>
                  <a:cubicBezTo>
                    <a:pt x="78" y="353"/>
                    <a:pt x="112" y="366"/>
                    <a:pt x="158" y="366"/>
                  </a:cubicBezTo>
                  <a:cubicBezTo>
                    <a:pt x="243" y="366"/>
                    <a:pt x="291" y="320"/>
                    <a:pt x="301" y="227"/>
                  </a:cubicBezTo>
                  <a:lnTo>
                    <a:pt x="255" y="227"/>
                  </a:lnTo>
                  <a:cubicBezTo>
                    <a:pt x="251" y="251"/>
                    <a:pt x="247" y="267"/>
                    <a:pt x="239" y="281"/>
                  </a:cubicBezTo>
                  <a:cubicBezTo>
                    <a:pt x="225" y="310"/>
                    <a:pt x="195" y="326"/>
                    <a:pt x="158" y="326"/>
                  </a:cubicBezTo>
                  <a:cubicBezTo>
                    <a:pt x="89" y="326"/>
                    <a:pt x="44" y="271"/>
                    <a:pt x="44" y="184"/>
                  </a:cubicBezTo>
                  <a:cubicBezTo>
                    <a:pt x="44" y="94"/>
                    <a:pt x="87" y="39"/>
                    <a:pt x="154" y="39"/>
                  </a:cubicBezTo>
                  <a:cubicBezTo>
                    <a:pt x="182" y="39"/>
                    <a:pt x="209" y="47"/>
                    <a:pt x="223" y="61"/>
                  </a:cubicBezTo>
                  <a:cubicBezTo>
                    <a:pt x="236" y="73"/>
                    <a:pt x="243" y="88"/>
                    <a:pt x="249" y="114"/>
                  </a:cubicBezTo>
                  <a:lnTo>
                    <a:pt x="294"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4" name="Freeform 183"/>
            <p:cNvSpPr>
              <a:spLocks/>
            </p:cNvSpPr>
            <p:nvPr/>
          </p:nvSpPr>
          <p:spPr bwMode="auto">
            <a:xfrm>
              <a:off x="1330" y="3012"/>
              <a:ext cx="8" cy="67"/>
            </a:xfrm>
            <a:custGeom>
              <a:avLst/>
              <a:gdLst>
                <a:gd name="T0" fmla="*/ 40 w 40"/>
                <a:gd name="T1" fmla="*/ 0 h 350"/>
                <a:gd name="T2" fmla="*/ 40 w 40"/>
                <a:gd name="T3" fmla="*/ 0 h 350"/>
                <a:gd name="T4" fmla="*/ 0 w 40"/>
                <a:gd name="T5" fmla="*/ 0 h 350"/>
                <a:gd name="T6" fmla="*/ 0 w 40"/>
                <a:gd name="T7" fmla="*/ 350 h 350"/>
                <a:gd name="T8" fmla="*/ 40 w 40"/>
                <a:gd name="T9" fmla="*/ 350 h 350"/>
                <a:gd name="T10" fmla="*/ 40 w 40"/>
                <a:gd name="T11" fmla="*/ 0 h 350"/>
              </a:gdLst>
              <a:ahLst/>
              <a:cxnLst>
                <a:cxn ang="0">
                  <a:pos x="T0" y="T1"/>
                </a:cxn>
                <a:cxn ang="0">
                  <a:pos x="T2" y="T3"/>
                </a:cxn>
                <a:cxn ang="0">
                  <a:pos x="T4" y="T5"/>
                </a:cxn>
                <a:cxn ang="0">
                  <a:pos x="T6" y="T7"/>
                </a:cxn>
                <a:cxn ang="0">
                  <a:pos x="T8" y="T9"/>
                </a:cxn>
                <a:cxn ang="0">
                  <a:pos x="T10" y="T11"/>
                </a:cxn>
              </a:cxnLst>
              <a:rect l="0" t="0" r="r" b="b"/>
              <a:pathLst>
                <a:path w="40" h="350">
                  <a:moveTo>
                    <a:pt x="40" y="0"/>
                  </a:moveTo>
                  <a:lnTo>
                    <a:pt x="40" y="0"/>
                  </a:lnTo>
                  <a:lnTo>
                    <a:pt x="0" y="0"/>
                  </a:lnTo>
                  <a:lnTo>
                    <a:pt x="0" y="350"/>
                  </a:lnTo>
                  <a:lnTo>
                    <a:pt x="40" y="3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5" name="Freeform 184"/>
            <p:cNvSpPr>
              <a:spLocks noEditPoints="1"/>
            </p:cNvSpPr>
            <p:nvPr/>
          </p:nvSpPr>
          <p:spPr bwMode="auto">
            <a:xfrm>
              <a:off x="1350" y="3012"/>
              <a:ext cx="8" cy="67"/>
            </a:xfrm>
            <a:custGeom>
              <a:avLst/>
              <a:gdLst>
                <a:gd name="T0" fmla="*/ 40 w 40"/>
                <a:gd name="T1" fmla="*/ 99 h 350"/>
                <a:gd name="T2" fmla="*/ 40 w 40"/>
                <a:gd name="T3" fmla="*/ 99 h 350"/>
                <a:gd name="T4" fmla="*/ 0 w 40"/>
                <a:gd name="T5" fmla="*/ 99 h 350"/>
                <a:gd name="T6" fmla="*/ 0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0" y="99"/>
                  </a:lnTo>
                  <a:lnTo>
                    <a:pt x="0"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6" name="Freeform 185"/>
            <p:cNvSpPr>
              <a:spLocks noEditPoints="1"/>
            </p:cNvSpPr>
            <p:nvPr/>
          </p:nvSpPr>
          <p:spPr bwMode="auto">
            <a:xfrm>
              <a:off x="1368" y="3030"/>
              <a:ext cx="43" cy="51"/>
            </a:xfrm>
            <a:custGeom>
              <a:avLst/>
              <a:gdLst>
                <a:gd name="T0" fmla="*/ 226 w 226"/>
                <a:gd name="T1" fmla="*/ 146 h 270"/>
                <a:gd name="T2" fmla="*/ 226 w 226"/>
                <a:gd name="T3" fmla="*/ 146 h 270"/>
                <a:gd name="T4" fmla="*/ 216 w 226"/>
                <a:gd name="T5" fmla="*/ 66 h 270"/>
                <a:gd name="T6" fmla="*/ 115 w 226"/>
                <a:gd name="T7" fmla="*/ 0 h 270"/>
                <a:gd name="T8" fmla="*/ 0 w 226"/>
                <a:gd name="T9" fmla="*/ 136 h 270"/>
                <a:gd name="T10" fmla="*/ 114 w 226"/>
                <a:gd name="T11" fmla="*/ 270 h 270"/>
                <a:gd name="T12" fmla="*/ 221 w 226"/>
                <a:gd name="T13" fmla="*/ 182 h 270"/>
                <a:gd name="T14" fmla="*/ 181 w 226"/>
                <a:gd name="T15" fmla="*/ 182 h 270"/>
                <a:gd name="T16" fmla="*/ 115 w 226"/>
                <a:gd name="T17" fmla="*/ 233 h 270"/>
                <a:gd name="T18" fmla="*/ 55 w 226"/>
                <a:gd name="T19" fmla="*/ 200 h 270"/>
                <a:gd name="T20" fmla="*/ 41 w 226"/>
                <a:gd name="T21" fmla="*/ 146 h 270"/>
                <a:gd name="T22" fmla="*/ 226 w 226"/>
                <a:gd name="T23" fmla="*/ 146 h 270"/>
                <a:gd name="T24" fmla="*/ 42 w 226"/>
                <a:gd name="T25" fmla="*/ 114 h 270"/>
                <a:gd name="T26" fmla="*/ 42 w 226"/>
                <a:gd name="T27" fmla="*/ 114 h 270"/>
                <a:gd name="T28" fmla="*/ 114 w 226"/>
                <a:gd name="T29" fmla="*/ 37 h 270"/>
                <a:gd name="T30" fmla="*/ 184 w 226"/>
                <a:gd name="T31" fmla="*/ 111 h 270"/>
                <a:gd name="T32" fmla="*/ 183 w 226"/>
                <a:gd name="T33" fmla="*/ 114 h 270"/>
                <a:gd name="T34" fmla="*/ 42 w 226"/>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70">
                  <a:moveTo>
                    <a:pt x="226" y="146"/>
                  </a:moveTo>
                  <a:lnTo>
                    <a:pt x="226" y="146"/>
                  </a:lnTo>
                  <a:cubicBezTo>
                    <a:pt x="226" y="108"/>
                    <a:pt x="223" y="85"/>
                    <a:pt x="216" y="66"/>
                  </a:cubicBezTo>
                  <a:cubicBezTo>
                    <a:pt x="200" y="25"/>
                    <a:pt x="162" y="0"/>
                    <a:pt x="115" y="0"/>
                  </a:cubicBezTo>
                  <a:cubicBezTo>
                    <a:pt x="45" y="0"/>
                    <a:pt x="0" y="54"/>
                    <a:pt x="0" y="136"/>
                  </a:cubicBezTo>
                  <a:cubicBezTo>
                    <a:pt x="0" y="219"/>
                    <a:pt x="43" y="270"/>
                    <a:pt x="114" y="270"/>
                  </a:cubicBezTo>
                  <a:cubicBezTo>
                    <a:pt x="171" y="270"/>
                    <a:pt x="211" y="237"/>
                    <a:pt x="221" y="182"/>
                  </a:cubicBezTo>
                  <a:lnTo>
                    <a:pt x="181" y="182"/>
                  </a:lnTo>
                  <a:cubicBezTo>
                    <a:pt x="170" y="215"/>
                    <a:pt x="147" y="233"/>
                    <a:pt x="115" y="233"/>
                  </a:cubicBezTo>
                  <a:cubicBezTo>
                    <a:pt x="90" y="233"/>
                    <a:pt x="68" y="221"/>
                    <a:pt x="55" y="200"/>
                  </a:cubicBezTo>
                  <a:cubicBezTo>
                    <a:pt x="45" y="186"/>
                    <a:pt x="42" y="171"/>
                    <a:pt x="41" y="146"/>
                  </a:cubicBezTo>
                  <a:lnTo>
                    <a:pt x="226" y="146"/>
                  </a:lnTo>
                  <a:close/>
                  <a:moveTo>
                    <a:pt x="42" y="114"/>
                  </a:moveTo>
                  <a:lnTo>
                    <a:pt x="42" y="114"/>
                  </a:lnTo>
                  <a:cubicBezTo>
                    <a:pt x="46" y="67"/>
                    <a:pt x="74" y="37"/>
                    <a:pt x="114" y="37"/>
                  </a:cubicBezTo>
                  <a:cubicBezTo>
                    <a:pt x="154" y="37"/>
                    <a:pt x="184" y="70"/>
                    <a:pt x="184" y="111"/>
                  </a:cubicBezTo>
                  <a:cubicBezTo>
                    <a:pt x="184" y="112"/>
                    <a:pt x="184" y="113"/>
                    <a:pt x="183" y="114"/>
                  </a:cubicBezTo>
                  <a:lnTo>
                    <a:pt x="42"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7" name="Freeform 186"/>
            <p:cNvSpPr>
              <a:spLocks/>
            </p:cNvSpPr>
            <p:nvPr/>
          </p:nvSpPr>
          <p:spPr bwMode="auto">
            <a:xfrm>
              <a:off x="1422" y="3030"/>
              <a:ext cx="38" cy="49"/>
            </a:xfrm>
            <a:custGeom>
              <a:avLst/>
              <a:gdLst>
                <a:gd name="T0" fmla="*/ 0 w 200"/>
                <a:gd name="T1" fmla="*/ 8 h 259"/>
                <a:gd name="T2" fmla="*/ 0 w 200"/>
                <a:gd name="T3" fmla="*/ 8 h 259"/>
                <a:gd name="T4" fmla="*/ 0 w 200"/>
                <a:gd name="T5" fmla="*/ 259 h 259"/>
                <a:gd name="T6" fmla="*/ 40 w 200"/>
                <a:gd name="T7" fmla="*/ 259 h 259"/>
                <a:gd name="T8" fmla="*/ 40 w 200"/>
                <a:gd name="T9" fmla="*/ 120 h 259"/>
                <a:gd name="T10" fmla="*/ 108 w 200"/>
                <a:gd name="T11" fmla="*/ 35 h 259"/>
                <a:gd name="T12" fmla="*/ 160 w 200"/>
                <a:gd name="T13" fmla="*/ 85 h 259"/>
                <a:gd name="T14" fmla="*/ 160 w 200"/>
                <a:gd name="T15" fmla="*/ 259 h 259"/>
                <a:gd name="T16" fmla="*/ 200 w 200"/>
                <a:gd name="T17" fmla="*/ 259 h 259"/>
                <a:gd name="T18" fmla="*/ 200 w 200"/>
                <a:gd name="T19" fmla="*/ 69 h 259"/>
                <a:gd name="T20" fmla="*/ 120 w 200"/>
                <a:gd name="T21" fmla="*/ 0 h 259"/>
                <a:gd name="T22" fmla="*/ 37 w 200"/>
                <a:gd name="T23" fmla="*/ 50 h 259"/>
                <a:gd name="T24" fmla="*/ 37 w 200"/>
                <a:gd name="T25" fmla="*/ 8 h 259"/>
                <a:gd name="T26" fmla="*/ 0 w 200"/>
                <a:gd name="T27"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259">
                  <a:moveTo>
                    <a:pt x="0" y="8"/>
                  </a:moveTo>
                  <a:lnTo>
                    <a:pt x="0" y="8"/>
                  </a:lnTo>
                  <a:lnTo>
                    <a:pt x="0" y="259"/>
                  </a:lnTo>
                  <a:lnTo>
                    <a:pt x="40" y="259"/>
                  </a:lnTo>
                  <a:lnTo>
                    <a:pt x="40" y="120"/>
                  </a:lnTo>
                  <a:cubicBezTo>
                    <a:pt x="40" y="69"/>
                    <a:pt x="67" y="35"/>
                    <a:pt x="108" y="35"/>
                  </a:cubicBezTo>
                  <a:cubicBezTo>
                    <a:pt x="140" y="35"/>
                    <a:pt x="160" y="54"/>
                    <a:pt x="160" y="85"/>
                  </a:cubicBezTo>
                  <a:lnTo>
                    <a:pt x="160" y="259"/>
                  </a:lnTo>
                  <a:lnTo>
                    <a:pt x="200" y="259"/>
                  </a:lnTo>
                  <a:lnTo>
                    <a:pt x="200" y="69"/>
                  </a:lnTo>
                  <a:cubicBezTo>
                    <a:pt x="200" y="27"/>
                    <a:pt x="169" y="0"/>
                    <a:pt x="120" y="0"/>
                  </a:cubicBezTo>
                  <a:cubicBezTo>
                    <a:pt x="83" y="0"/>
                    <a:pt x="59" y="15"/>
                    <a:pt x="37" y="50"/>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8" name="Freeform 187"/>
            <p:cNvSpPr>
              <a:spLocks/>
            </p:cNvSpPr>
            <p:nvPr/>
          </p:nvSpPr>
          <p:spPr bwMode="auto">
            <a:xfrm>
              <a:off x="1467" y="3018"/>
              <a:ext cx="22" cy="63"/>
            </a:xfrm>
            <a:custGeom>
              <a:avLst/>
              <a:gdLst>
                <a:gd name="T0" fmla="*/ 115 w 115"/>
                <a:gd name="T1" fmla="*/ 69 h 331"/>
                <a:gd name="T2" fmla="*/ 115 w 115"/>
                <a:gd name="T3" fmla="*/ 69 h 331"/>
                <a:gd name="T4" fmla="*/ 74 w 115"/>
                <a:gd name="T5" fmla="*/ 69 h 331"/>
                <a:gd name="T6" fmla="*/ 74 w 115"/>
                <a:gd name="T7" fmla="*/ 0 h 331"/>
                <a:gd name="T8" fmla="*/ 34 w 115"/>
                <a:gd name="T9" fmla="*/ 0 h 331"/>
                <a:gd name="T10" fmla="*/ 34 w 115"/>
                <a:gd name="T11" fmla="*/ 69 h 331"/>
                <a:gd name="T12" fmla="*/ 0 w 115"/>
                <a:gd name="T13" fmla="*/ 69 h 331"/>
                <a:gd name="T14" fmla="*/ 0 w 115"/>
                <a:gd name="T15" fmla="*/ 101 h 331"/>
                <a:gd name="T16" fmla="*/ 34 w 115"/>
                <a:gd name="T17" fmla="*/ 101 h 331"/>
                <a:gd name="T18" fmla="*/ 34 w 115"/>
                <a:gd name="T19" fmla="*/ 291 h 331"/>
                <a:gd name="T20" fmla="*/ 82 w 115"/>
                <a:gd name="T21" fmla="*/ 331 h 331"/>
                <a:gd name="T22" fmla="*/ 115 w 115"/>
                <a:gd name="T23" fmla="*/ 327 h 331"/>
                <a:gd name="T24" fmla="*/ 115 w 115"/>
                <a:gd name="T25" fmla="*/ 294 h 331"/>
                <a:gd name="T26" fmla="*/ 96 w 115"/>
                <a:gd name="T27" fmla="*/ 296 h 331"/>
                <a:gd name="T28" fmla="*/ 74 w 115"/>
                <a:gd name="T29" fmla="*/ 273 h 331"/>
                <a:gd name="T30" fmla="*/ 74 w 115"/>
                <a:gd name="T31" fmla="*/ 101 h 331"/>
                <a:gd name="T32" fmla="*/ 115 w 115"/>
                <a:gd name="T33" fmla="*/ 101 h 331"/>
                <a:gd name="T34" fmla="*/ 115 w 115"/>
                <a:gd name="T35" fmla="*/ 6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331">
                  <a:moveTo>
                    <a:pt x="115" y="69"/>
                  </a:moveTo>
                  <a:lnTo>
                    <a:pt x="115" y="69"/>
                  </a:lnTo>
                  <a:lnTo>
                    <a:pt x="74" y="69"/>
                  </a:lnTo>
                  <a:lnTo>
                    <a:pt x="74" y="0"/>
                  </a:lnTo>
                  <a:lnTo>
                    <a:pt x="34" y="0"/>
                  </a:lnTo>
                  <a:lnTo>
                    <a:pt x="34" y="69"/>
                  </a:lnTo>
                  <a:lnTo>
                    <a:pt x="0" y="69"/>
                  </a:lnTo>
                  <a:lnTo>
                    <a:pt x="0" y="101"/>
                  </a:lnTo>
                  <a:lnTo>
                    <a:pt x="34" y="101"/>
                  </a:lnTo>
                  <a:lnTo>
                    <a:pt x="34" y="291"/>
                  </a:lnTo>
                  <a:cubicBezTo>
                    <a:pt x="34" y="316"/>
                    <a:pt x="51" y="331"/>
                    <a:pt x="82" y="331"/>
                  </a:cubicBezTo>
                  <a:cubicBezTo>
                    <a:pt x="92" y="331"/>
                    <a:pt x="102" y="330"/>
                    <a:pt x="115" y="327"/>
                  </a:cubicBezTo>
                  <a:lnTo>
                    <a:pt x="115" y="294"/>
                  </a:lnTo>
                  <a:cubicBezTo>
                    <a:pt x="110" y="295"/>
                    <a:pt x="104" y="296"/>
                    <a:pt x="96" y="296"/>
                  </a:cubicBezTo>
                  <a:cubicBezTo>
                    <a:pt x="79" y="296"/>
                    <a:pt x="74" y="291"/>
                    <a:pt x="74" y="273"/>
                  </a:cubicBezTo>
                  <a:lnTo>
                    <a:pt x="74" y="101"/>
                  </a:lnTo>
                  <a:lnTo>
                    <a:pt x="115" y="101"/>
                  </a:lnTo>
                  <a:lnTo>
                    <a:pt x="115" y="6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199" name="Freeform 188"/>
            <p:cNvSpPr>
              <a:spLocks/>
            </p:cNvSpPr>
            <p:nvPr/>
          </p:nvSpPr>
          <p:spPr bwMode="auto">
            <a:xfrm>
              <a:off x="1496" y="3050"/>
              <a:ext cx="21" cy="7"/>
            </a:xfrm>
            <a:custGeom>
              <a:avLst/>
              <a:gdLst>
                <a:gd name="T0" fmla="*/ 114 w 114"/>
                <a:gd name="T1" fmla="*/ 0 h 35"/>
                <a:gd name="T2" fmla="*/ 114 w 114"/>
                <a:gd name="T3" fmla="*/ 0 h 35"/>
                <a:gd name="T4" fmla="*/ 0 w 114"/>
                <a:gd name="T5" fmla="*/ 0 h 35"/>
                <a:gd name="T6" fmla="*/ 0 w 114"/>
                <a:gd name="T7" fmla="*/ 35 h 35"/>
                <a:gd name="T8" fmla="*/ 114 w 114"/>
                <a:gd name="T9" fmla="*/ 35 h 35"/>
                <a:gd name="T10" fmla="*/ 114 w 114"/>
                <a:gd name="T11" fmla="*/ 0 h 35"/>
              </a:gdLst>
              <a:ahLst/>
              <a:cxnLst>
                <a:cxn ang="0">
                  <a:pos x="T0" y="T1"/>
                </a:cxn>
                <a:cxn ang="0">
                  <a:pos x="T2" y="T3"/>
                </a:cxn>
                <a:cxn ang="0">
                  <a:pos x="T4" y="T5"/>
                </a:cxn>
                <a:cxn ang="0">
                  <a:pos x="T6" y="T7"/>
                </a:cxn>
                <a:cxn ang="0">
                  <a:pos x="T8" y="T9"/>
                </a:cxn>
                <a:cxn ang="0">
                  <a:pos x="T10" y="T11"/>
                </a:cxn>
              </a:cxnLst>
              <a:rect l="0" t="0" r="r" b="b"/>
              <a:pathLst>
                <a:path w="114" h="35">
                  <a:moveTo>
                    <a:pt x="114" y="0"/>
                  </a:moveTo>
                  <a:lnTo>
                    <a:pt x="114" y="0"/>
                  </a:lnTo>
                  <a:lnTo>
                    <a:pt x="0" y="0"/>
                  </a:lnTo>
                  <a:lnTo>
                    <a:pt x="0" y="35"/>
                  </a:lnTo>
                  <a:lnTo>
                    <a:pt x="114" y="35"/>
                  </a:lnTo>
                  <a:lnTo>
                    <a:pt x="1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200" name="Freeform 189"/>
            <p:cNvSpPr>
              <a:spLocks/>
            </p:cNvSpPr>
            <p:nvPr/>
          </p:nvSpPr>
          <p:spPr bwMode="auto">
            <a:xfrm>
              <a:off x="1525" y="3014"/>
              <a:ext cx="43" cy="65"/>
            </a:xfrm>
            <a:custGeom>
              <a:avLst/>
              <a:gdLst>
                <a:gd name="T0" fmla="*/ 226 w 228"/>
                <a:gd name="T1" fmla="*/ 298 h 340"/>
                <a:gd name="T2" fmla="*/ 226 w 228"/>
                <a:gd name="T3" fmla="*/ 298 h 340"/>
                <a:gd name="T4" fmla="*/ 47 w 228"/>
                <a:gd name="T5" fmla="*/ 298 h 340"/>
                <a:gd name="T6" fmla="*/ 109 w 228"/>
                <a:gd name="T7" fmla="*/ 228 h 340"/>
                <a:gd name="T8" fmla="*/ 157 w 228"/>
                <a:gd name="T9" fmla="*/ 202 h 340"/>
                <a:gd name="T10" fmla="*/ 228 w 228"/>
                <a:gd name="T11" fmla="*/ 100 h 340"/>
                <a:gd name="T12" fmla="*/ 197 w 228"/>
                <a:gd name="T13" fmla="*/ 27 h 340"/>
                <a:gd name="T14" fmla="*/ 120 w 228"/>
                <a:gd name="T15" fmla="*/ 0 h 340"/>
                <a:gd name="T16" fmla="*/ 26 w 228"/>
                <a:gd name="T17" fmla="*/ 44 h 340"/>
                <a:gd name="T18" fmla="*/ 8 w 228"/>
                <a:gd name="T19" fmla="*/ 118 h 340"/>
                <a:gd name="T20" fmla="*/ 50 w 228"/>
                <a:gd name="T21" fmla="*/ 118 h 340"/>
                <a:gd name="T22" fmla="*/ 60 w 228"/>
                <a:gd name="T23" fmla="*/ 70 h 340"/>
                <a:gd name="T24" fmla="*/ 118 w 228"/>
                <a:gd name="T25" fmla="*/ 37 h 340"/>
                <a:gd name="T26" fmla="*/ 185 w 228"/>
                <a:gd name="T27" fmla="*/ 100 h 340"/>
                <a:gd name="T28" fmla="*/ 139 w 228"/>
                <a:gd name="T29" fmla="*/ 168 h 340"/>
                <a:gd name="T30" fmla="*/ 95 w 228"/>
                <a:gd name="T31" fmla="*/ 192 h 340"/>
                <a:gd name="T32" fmla="*/ 0 w 228"/>
                <a:gd name="T33" fmla="*/ 340 h 340"/>
                <a:gd name="T34" fmla="*/ 226 w 228"/>
                <a:gd name="T35" fmla="*/ 340 h 340"/>
                <a:gd name="T36" fmla="*/ 226 w 228"/>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340">
                  <a:moveTo>
                    <a:pt x="226" y="298"/>
                  </a:moveTo>
                  <a:lnTo>
                    <a:pt x="226" y="298"/>
                  </a:lnTo>
                  <a:lnTo>
                    <a:pt x="47" y="298"/>
                  </a:lnTo>
                  <a:cubicBezTo>
                    <a:pt x="52" y="270"/>
                    <a:pt x="67" y="252"/>
                    <a:pt x="109" y="228"/>
                  </a:cubicBezTo>
                  <a:lnTo>
                    <a:pt x="157" y="202"/>
                  </a:lnTo>
                  <a:cubicBezTo>
                    <a:pt x="204" y="176"/>
                    <a:pt x="228" y="141"/>
                    <a:pt x="228" y="100"/>
                  </a:cubicBezTo>
                  <a:cubicBezTo>
                    <a:pt x="228" y="71"/>
                    <a:pt x="217" y="45"/>
                    <a:pt x="197" y="27"/>
                  </a:cubicBezTo>
                  <a:cubicBezTo>
                    <a:pt x="177" y="9"/>
                    <a:pt x="152" y="0"/>
                    <a:pt x="120" y="0"/>
                  </a:cubicBezTo>
                  <a:cubicBezTo>
                    <a:pt x="77" y="0"/>
                    <a:pt x="44" y="15"/>
                    <a:pt x="26" y="44"/>
                  </a:cubicBezTo>
                  <a:cubicBezTo>
                    <a:pt x="14" y="62"/>
                    <a:pt x="9" y="83"/>
                    <a:pt x="8" y="118"/>
                  </a:cubicBezTo>
                  <a:lnTo>
                    <a:pt x="50" y="118"/>
                  </a:lnTo>
                  <a:cubicBezTo>
                    <a:pt x="51" y="95"/>
                    <a:pt x="54" y="81"/>
                    <a:pt x="60" y="70"/>
                  </a:cubicBezTo>
                  <a:cubicBezTo>
                    <a:pt x="71" y="49"/>
                    <a:pt x="93" y="37"/>
                    <a:pt x="118" y="37"/>
                  </a:cubicBezTo>
                  <a:cubicBezTo>
                    <a:pt x="157" y="37"/>
                    <a:pt x="185" y="64"/>
                    <a:pt x="185" y="100"/>
                  </a:cubicBezTo>
                  <a:cubicBezTo>
                    <a:pt x="185" y="127"/>
                    <a:pt x="170" y="150"/>
                    <a:pt x="139" y="168"/>
                  </a:cubicBezTo>
                  <a:lnTo>
                    <a:pt x="95" y="192"/>
                  </a:lnTo>
                  <a:cubicBezTo>
                    <a:pt x="24"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201" name="Freeform 190"/>
            <p:cNvSpPr>
              <a:spLocks noEditPoints="1"/>
            </p:cNvSpPr>
            <p:nvPr/>
          </p:nvSpPr>
          <p:spPr bwMode="auto">
            <a:xfrm>
              <a:off x="1627" y="3049"/>
              <a:ext cx="1497" cy="919"/>
            </a:xfrm>
            <a:custGeom>
              <a:avLst/>
              <a:gdLst>
                <a:gd name="T0" fmla="*/ 120 w 7872"/>
                <a:gd name="T1" fmla="*/ 0 h 4833"/>
                <a:gd name="T2" fmla="*/ 267 w 7872"/>
                <a:gd name="T3" fmla="*/ 0 h 4833"/>
                <a:gd name="T4" fmla="*/ 414 w 7872"/>
                <a:gd name="T5" fmla="*/ 0 h 4833"/>
                <a:gd name="T6" fmla="*/ 560 w 7872"/>
                <a:gd name="T7" fmla="*/ 0 h 4833"/>
                <a:gd name="T8" fmla="*/ 707 w 7872"/>
                <a:gd name="T9" fmla="*/ 0 h 4833"/>
                <a:gd name="T10" fmla="*/ 854 w 7872"/>
                <a:gd name="T11" fmla="*/ 0 h 4833"/>
                <a:gd name="T12" fmla="*/ 1000 w 7872"/>
                <a:gd name="T13" fmla="*/ 0 h 4833"/>
                <a:gd name="T14" fmla="*/ 1147 w 7872"/>
                <a:gd name="T15" fmla="*/ 0 h 4833"/>
                <a:gd name="T16" fmla="*/ 2749 w 7872"/>
                <a:gd name="T17" fmla="*/ 4705 h 4833"/>
                <a:gd name="T18" fmla="*/ 2855 w 7872"/>
                <a:gd name="T19" fmla="*/ 4749 h 4833"/>
                <a:gd name="T20" fmla="*/ 2953 w 7872"/>
                <a:gd name="T21" fmla="*/ 4734 h 4833"/>
                <a:gd name="T22" fmla="*/ 3098 w 7872"/>
                <a:gd name="T23" fmla="*/ 4726 h 4833"/>
                <a:gd name="T24" fmla="*/ 3244 w 7872"/>
                <a:gd name="T25" fmla="*/ 4742 h 4833"/>
                <a:gd name="T26" fmla="*/ 3385 w 7872"/>
                <a:gd name="T27" fmla="*/ 4780 h 4833"/>
                <a:gd name="T28" fmla="*/ 3504 w 7872"/>
                <a:gd name="T29" fmla="*/ 4795 h 4833"/>
                <a:gd name="T30" fmla="*/ 3637 w 7872"/>
                <a:gd name="T31" fmla="*/ 4801 h 4833"/>
                <a:gd name="T32" fmla="*/ 3784 w 7872"/>
                <a:gd name="T33" fmla="*/ 4800 h 4833"/>
                <a:gd name="T34" fmla="*/ 3930 w 7872"/>
                <a:gd name="T35" fmla="*/ 4803 h 4833"/>
                <a:gd name="T36" fmla="*/ 4077 w 7872"/>
                <a:gd name="T37" fmla="*/ 4798 h 4833"/>
                <a:gd name="T38" fmla="*/ 4157 w 7872"/>
                <a:gd name="T39" fmla="*/ 4693 h 4833"/>
                <a:gd name="T40" fmla="*/ 4218 w 7872"/>
                <a:gd name="T41" fmla="*/ 4560 h 4833"/>
                <a:gd name="T42" fmla="*/ 4279 w 7872"/>
                <a:gd name="T43" fmla="*/ 4427 h 4833"/>
                <a:gd name="T44" fmla="*/ 4357 w 7872"/>
                <a:gd name="T45" fmla="*/ 4510 h 4833"/>
                <a:gd name="T46" fmla="*/ 4439 w 7872"/>
                <a:gd name="T47" fmla="*/ 4632 h 4833"/>
                <a:gd name="T48" fmla="*/ 4531 w 7872"/>
                <a:gd name="T49" fmla="*/ 4701 h 4833"/>
                <a:gd name="T50" fmla="*/ 4647 w 7872"/>
                <a:gd name="T51" fmla="*/ 4749 h 4833"/>
                <a:gd name="T52" fmla="*/ 4733 w 7872"/>
                <a:gd name="T53" fmla="*/ 4736 h 4833"/>
                <a:gd name="T54" fmla="*/ 4879 w 7872"/>
                <a:gd name="T55" fmla="*/ 4726 h 4833"/>
                <a:gd name="T56" fmla="*/ 5025 w 7872"/>
                <a:gd name="T57" fmla="*/ 4739 h 4833"/>
                <a:gd name="T58" fmla="*/ 5166 w 7872"/>
                <a:gd name="T59" fmla="*/ 4777 h 4833"/>
                <a:gd name="T60" fmla="*/ 5312 w 7872"/>
                <a:gd name="T61" fmla="*/ 4796 h 4833"/>
                <a:gd name="T62" fmla="*/ 5431 w 7872"/>
                <a:gd name="T63" fmla="*/ 4801 h 4833"/>
                <a:gd name="T64" fmla="*/ 5578 w 7872"/>
                <a:gd name="T65" fmla="*/ 4800 h 4833"/>
                <a:gd name="T66" fmla="*/ 5722 w 7872"/>
                <a:gd name="T67" fmla="*/ 4804 h 4833"/>
                <a:gd name="T68" fmla="*/ 5858 w 7872"/>
                <a:gd name="T69" fmla="*/ 4798 h 4833"/>
                <a:gd name="T70" fmla="*/ 5944 w 7872"/>
                <a:gd name="T71" fmla="*/ 4704 h 4833"/>
                <a:gd name="T72" fmla="*/ 6005 w 7872"/>
                <a:gd name="T73" fmla="*/ 4570 h 4833"/>
                <a:gd name="T74" fmla="*/ 6066 w 7872"/>
                <a:gd name="T75" fmla="*/ 4437 h 4833"/>
                <a:gd name="T76" fmla="*/ 6140 w 7872"/>
                <a:gd name="T77" fmla="*/ 4502 h 4833"/>
                <a:gd name="T78" fmla="*/ 6217 w 7872"/>
                <a:gd name="T79" fmla="*/ 4627 h 4833"/>
                <a:gd name="T80" fmla="*/ 6300 w 7872"/>
                <a:gd name="T81" fmla="*/ 4691 h 4833"/>
                <a:gd name="T82" fmla="*/ 6439 w 7872"/>
                <a:gd name="T83" fmla="*/ 4680 h 4833"/>
                <a:gd name="T84" fmla="*/ 6513 w 7872"/>
                <a:gd name="T85" fmla="*/ 4683 h 4833"/>
                <a:gd name="T86" fmla="*/ 6648 w 7872"/>
                <a:gd name="T87" fmla="*/ 4661 h 4833"/>
                <a:gd name="T88" fmla="*/ 6757 w 7872"/>
                <a:gd name="T89" fmla="*/ 4562 h 4833"/>
                <a:gd name="T90" fmla="*/ 6868 w 7872"/>
                <a:gd name="T91" fmla="*/ 4582 h 4833"/>
                <a:gd name="T92" fmla="*/ 6984 w 7872"/>
                <a:gd name="T93" fmla="*/ 4668 h 4833"/>
                <a:gd name="T94" fmla="*/ 7123 w 7872"/>
                <a:gd name="T95" fmla="*/ 4622 h 4833"/>
                <a:gd name="T96" fmla="*/ 7225 w 7872"/>
                <a:gd name="T97" fmla="*/ 4662 h 4833"/>
                <a:gd name="T98" fmla="*/ 7335 w 7872"/>
                <a:gd name="T99" fmla="*/ 4741 h 4833"/>
                <a:gd name="T100" fmla="*/ 7479 w 7872"/>
                <a:gd name="T101" fmla="*/ 4748 h 4833"/>
                <a:gd name="T102" fmla="*/ 7616 w 7872"/>
                <a:gd name="T103" fmla="*/ 4797 h 4833"/>
                <a:gd name="T104" fmla="*/ 7745 w 7872"/>
                <a:gd name="T105" fmla="*/ 4800 h 4833"/>
                <a:gd name="T106" fmla="*/ 7868 w 7872"/>
                <a:gd name="T107" fmla="*/ 4720 h 4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72" h="4833">
                  <a:moveTo>
                    <a:pt x="0" y="0"/>
                  </a:moveTo>
                  <a:lnTo>
                    <a:pt x="0" y="0"/>
                  </a:lnTo>
                  <a:lnTo>
                    <a:pt x="80" y="0"/>
                  </a:lnTo>
                  <a:moveTo>
                    <a:pt x="107" y="0"/>
                  </a:moveTo>
                  <a:lnTo>
                    <a:pt x="107" y="0"/>
                  </a:lnTo>
                  <a:lnTo>
                    <a:pt x="120" y="0"/>
                  </a:lnTo>
                  <a:moveTo>
                    <a:pt x="147" y="0"/>
                  </a:moveTo>
                  <a:lnTo>
                    <a:pt x="147" y="0"/>
                  </a:lnTo>
                  <a:lnTo>
                    <a:pt x="227" y="0"/>
                  </a:lnTo>
                  <a:moveTo>
                    <a:pt x="254" y="0"/>
                  </a:moveTo>
                  <a:lnTo>
                    <a:pt x="254" y="0"/>
                  </a:lnTo>
                  <a:lnTo>
                    <a:pt x="267" y="0"/>
                  </a:lnTo>
                  <a:moveTo>
                    <a:pt x="294" y="0"/>
                  </a:moveTo>
                  <a:lnTo>
                    <a:pt x="294" y="0"/>
                  </a:lnTo>
                  <a:lnTo>
                    <a:pt x="374" y="0"/>
                  </a:lnTo>
                  <a:moveTo>
                    <a:pt x="400" y="0"/>
                  </a:moveTo>
                  <a:lnTo>
                    <a:pt x="400" y="0"/>
                  </a:lnTo>
                  <a:lnTo>
                    <a:pt x="414" y="0"/>
                  </a:lnTo>
                  <a:moveTo>
                    <a:pt x="440" y="0"/>
                  </a:moveTo>
                  <a:lnTo>
                    <a:pt x="440" y="0"/>
                  </a:lnTo>
                  <a:lnTo>
                    <a:pt x="520" y="0"/>
                  </a:lnTo>
                  <a:moveTo>
                    <a:pt x="547" y="0"/>
                  </a:moveTo>
                  <a:lnTo>
                    <a:pt x="547" y="0"/>
                  </a:lnTo>
                  <a:lnTo>
                    <a:pt x="560" y="0"/>
                  </a:lnTo>
                  <a:moveTo>
                    <a:pt x="587" y="0"/>
                  </a:moveTo>
                  <a:lnTo>
                    <a:pt x="587" y="0"/>
                  </a:lnTo>
                  <a:lnTo>
                    <a:pt x="667" y="0"/>
                  </a:lnTo>
                  <a:moveTo>
                    <a:pt x="694" y="0"/>
                  </a:moveTo>
                  <a:lnTo>
                    <a:pt x="694" y="0"/>
                  </a:lnTo>
                  <a:lnTo>
                    <a:pt x="707" y="0"/>
                  </a:lnTo>
                  <a:moveTo>
                    <a:pt x="734" y="0"/>
                  </a:moveTo>
                  <a:lnTo>
                    <a:pt x="734" y="0"/>
                  </a:lnTo>
                  <a:lnTo>
                    <a:pt x="814" y="0"/>
                  </a:lnTo>
                  <a:moveTo>
                    <a:pt x="840" y="0"/>
                  </a:moveTo>
                  <a:lnTo>
                    <a:pt x="840" y="0"/>
                  </a:lnTo>
                  <a:lnTo>
                    <a:pt x="854" y="0"/>
                  </a:lnTo>
                  <a:moveTo>
                    <a:pt x="880" y="0"/>
                  </a:moveTo>
                  <a:lnTo>
                    <a:pt x="880" y="0"/>
                  </a:lnTo>
                  <a:lnTo>
                    <a:pt x="960" y="0"/>
                  </a:lnTo>
                  <a:moveTo>
                    <a:pt x="987" y="0"/>
                  </a:moveTo>
                  <a:lnTo>
                    <a:pt x="987" y="0"/>
                  </a:lnTo>
                  <a:lnTo>
                    <a:pt x="1000" y="0"/>
                  </a:lnTo>
                  <a:moveTo>
                    <a:pt x="1027" y="0"/>
                  </a:moveTo>
                  <a:lnTo>
                    <a:pt x="1027" y="0"/>
                  </a:lnTo>
                  <a:lnTo>
                    <a:pt x="1107" y="0"/>
                  </a:lnTo>
                  <a:moveTo>
                    <a:pt x="1134" y="0"/>
                  </a:moveTo>
                  <a:lnTo>
                    <a:pt x="1134" y="0"/>
                  </a:lnTo>
                  <a:lnTo>
                    <a:pt x="1147" y="0"/>
                  </a:lnTo>
                  <a:moveTo>
                    <a:pt x="1174" y="0"/>
                  </a:moveTo>
                  <a:lnTo>
                    <a:pt x="1174" y="0"/>
                  </a:lnTo>
                  <a:lnTo>
                    <a:pt x="1236" y="0"/>
                  </a:lnTo>
                  <a:moveTo>
                    <a:pt x="2675" y="4674"/>
                  </a:moveTo>
                  <a:lnTo>
                    <a:pt x="2675" y="4674"/>
                  </a:lnTo>
                  <a:lnTo>
                    <a:pt x="2749" y="4705"/>
                  </a:lnTo>
                  <a:moveTo>
                    <a:pt x="2774" y="4715"/>
                  </a:moveTo>
                  <a:lnTo>
                    <a:pt x="2774" y="4715"/>
                  </a:lnTo>
                  <a:lnTo>
                    <a:pt x="2786" y="4720"/>
                  </a:lnTo>
                  <a:moveTo>
                    <a:pt x="2811" y="4730"/>
                  </a:moveTo>
                  <a:lnTo>
                    <a:pt x="2811" y="4730"/>
                  </a:lnTo>
                  <a:lnTo>
                    <a:pt x="2855" y="4749"/>
                  </a:lnTo>
                  <a:lnTo>
                    <a:pt x="2887" y="4744"/>
                  </a:lnTo>
                  <a:moveTo>
                    <a:pt x="2913" y="4740"/>
                  </a:moveTo>
                  <a:lnTo>
                    <a:pt x="2913" y="4740"/>
                  </a:lnTo>
                  <a:lnTo>
                    <a:pt x="2926" y="4738"/>
                  </a:lnTo>
                  <a:moveTo>
                    <a:pt x="2953" y="4734"/>
                  </a:moveTo>
                  <a:lnTo>
                    <a:pt x="2953" y="4734"/>
                  </a:lnTo>
                  <a:lnTo>
                    <a:pt x="3032" y="4722"/>
                  </a:lnTo>
                  <a:moveTo>
                    <a:pt x="3058" y="4724"/>
                  </a:moveTo>
                  <a:lnTo>
                    <a:pt x="3058" y="4724"/>
                  </a:lnTo>
                  <a:lnTo>
                    <a:pt x="3072" y="4725"/>
                  </a:lnTo>
                  <a:moveTo>
                    <a:pt x="3098" y="4726"/>
                  </a:moveTo>
                  <a:lnTo>
                    <a:pt x="3098" y="4726"/>
                  </a:lnTo>
                  <a:lnTo>
                    <a:pt x="3178" y="4732"/>
                  </a:lnTo>
                  <a:moveTo>
                    <a:pt x="3205" y="4734"/>
                  </a:moveTo>
                  <a:lnTo>
                    <a:pt x="3205" y="4734"/>
                  </a:lnTo>
                  <a:lnTo>
                    <a:pt x="3214" y="4734"/>
                  </a:lnTo>
                  <a:lnTo>
                    <a:pt x="3218" y="4735"/>
                  </a:lnTo>
                  <a:moveTo>
                    <a:pt x="3244" y="4742"/>
                  </a:moveTo>
                  <a:lnTo>
                    <a:pt x="3244" y="4742"/>
                  </a:lnTo>
                  <a:lnTo>
                    <a:pt x="3321" y="4763"/>
                  </a:lnTo>
                  <a:moveTo>
                    <a:pt x="3347" y="4770"/>
                  </a:moveTo>
                  <a:lnTo>
                    <a:pt x="3347" y="4770"/>
                  </a:lnTo>
                  <a:lnTo>
                    <a:pt x="3359" y="4773"/>
                  </a:lnTo>
                  <a:moveTo>
                    <a:pt x="3385" y="4780"/>
                  </a:moveTo>
                  <a:lnTo>
                    <a:pt x="3385" y="4780"/>
                  </a:lnTo>
                  <a:lnTo>
                    <a:pt x="3392" y="4782"/>
                  </a:lnTo>
                  <a:lnTo>
                    <a:pt x="3464" y="4790"/>
                  </a:lnTo>
                  <a:moveTo>
                    <a:pt x="3491" y="4793"/>
                  </a:moveTo>
                  <a:lnTo>
                    <a:pt x="3491" y="4793"/>
                  </a:lnTo>
                  <a:lnTo>
                    <a:pt x="3504" y="4795"/>
                  </a:lnTo>
                  <a:moveTo>
                    <a:pt x="3531" y="4798"/>
                  </a:moveTo>
                  <a:lnTo>
                    <a:pt x="3531" y="4798"/>
                  </a:lnTo>
                  <a:lnTo>
                    <a:pt x="3571" y="4802"/>
                  </a:lnTo>
                  <a:lnTo>
                    <a:pt x="3610" y="4802"/>
                  </a:lnTo>
                  <a:moveTo>
                    <a:pt x="3637" y="4801"/>
                  </a:moveTo>
                  <a:lnTo>
                    <a:pt x="3637" y="4801"/>
                  </a:lnTo>
                  <a:lnTo>
                    <a:pt x="3650" y="4801"/>
                  </a:lnTo>
                  <a:moveTo>
                    <a:pt x="3677" y="4801"/>
                  </a:moveTo>
                  <a:lnTo>
                    <a:pt x="3677" y="4801"/>
                  </a:lnTo>
                  <a:lnTo>
                    <a:pt x="3751" y="4800"/>
                  </a:lnTo>
                  <a:lnTo>
                    <a:pt x="3757" y="4800"/>
                  </a:lnTo>
                  <a:moveTo>
                    <a:pt x="3784" y="4800"/>
                  </a:moveTo>
                  <a:lnTo>
                    <a:pt x="3784" y="4800"/>
                  </a:lnTo>
                  <a:lnTo>
                    <a:pt x="3797" y="4801"/>
                  </a:lnTo>
                  <a:moveTo>
                    <a:pt x="3824" y="4801"/>
                  </a:moveTo>
                  <a:lnTo>
                    <a:pt x="3824" y="4801"/>
                  </a:lnTo>
                  <a:lnTo>
                    <a:pt x="3904" y="4803"/>
                  </a:lnTo>
                  <a:moveTo>
                    <a:pt x="3930" y="4803"/>
                  </a:moveTo>
                  <a:lnTo>
                    <a:pt x="3930" y="4803"/>
                  </a:lnTo>
                  <a:lnTo>
                    <a:pt x="3944" y="4803"/>
                  </a:lnTo>
                  <a:moveTo>
                    <a:pt x="3970" y="4802"/>
                  </a:moveTo>
                  <a:lnTo>
                    <a:pt x="3970" y="4802"/>
                  </a:lnTo>
                  <a:lnTo>
                    <a:pt x="4050" y="4799"/>
                  </a:lnTo>
                  <a:moveTo>
                    <a:pt x="4077" y="4798"/>
                  </a:moveTo>
                  <a:lnTo>
                    <a:pt x="4077" y="4798"/>
                  </a:lnTo>
                  <a:lnTo>
                    <a:pt x="4090" y="4798"/>
                  </a:lnTo>
                  <a:moveTo>
                    <a:pt x="4113" y="4790"/>
                  </a:moveTo>
                  <a:lnTo>
                    <a:pt x="4113" y="4790"/>
                  </a:lnTo>
                  <a:lnTo>
                    <a:pt x="4146" y="4718"/>
                  </a:lnTo>
                  <a:moveTo>
                    <a:pt x="4157" y="4693"/>
                  </a:moveTo>
                  <a:lnTo>
                    <a:pt x="4157" y="4693"/>
                  </a:lnTo>
                  <a:lnTo>
                    <a:pt x="4163" y="4681"/>
                  </a:lnTo>
                  <a:moveTo>
                    <a:pt x="4174" y="4657"/>
                  </a:moveTo>
                  <a:lnTo>
                    <a:pt x="4174" y="4657"/>
                  </a:lnTo>
                  <a:lnTo>
                    <a:pt x="4207" y="4584"/>
                  </a:lnTo>
                  <a:moveTo>
                    <a:pt x="4218" y="4560"/>
                  </a:moveTo>
                  <a:lnTo>
                    <a:pt x="4218" y="4560"/>
                  </a:lnTo>
                  <a:lnTo>
                    <a:pt x="4224" y="4548"/>
                  </a:lnTo>
                  <a:moveTo>
                    <a:pt x="4235" y="4524"/>
                  </a:moveTo>
                  <a:lnTo>
                    <a:pt x="4235" y="4524"/>
                  </a:lnTo>
                  <a:lnTo>
                    <a:pt x="4268" y="4451"/>
                  </a:lnTo>
                  <a:moveTo>
                    <a:pt x="4279" y="4427"/>
                  </a:moveTo>
                  <a:lnTo>
                    <a:pt x="4279" y="4427"/>
                  </a:lnTo>
                  <a:lnTo>
                    <a:pt x="4285" y="4414"/>
                  </a:lnTo>
                  <a:moveTo>
                    <a:pt x="4298" y="4421"/>
                  </a:moveTo>
                  <a:lnTo>
                    <a:pt x="4298" y="4421"/>
                  </a:lnTo>
                  <a:lnTo>
                    <a:pt x="4343" y="4487"/>
                  </a:lnTo>
                  <a:moveTo>
                    <a:pt x="4357" y="4510"/>
                  </a:moveTo>
                  <a:lnTo>
                    <a:pt x="4357" y="4510"/>
                  </a:lnTo>
                  <a:lnTo>
                    <a:pt x="4365" y="4521"/>
                  </a:lnTo>
                  <a:moveTo>
                    <a:pt x="4380" y="4543"/>
                  </a:moveTo>
                  <a:lnTo>
                    <a:pt x="4380" y="4543"/>
                  </a:lnTo>
                  <a:lnTo>
                    <a:pt x="4424" y="4609"/>
                  </a:lnTo>
                  <a:moveTo>
                    <a:pt x="4439" y="4632"/>
                  </a:moveTo>
                  <a:lnTo>
                    <a:pt x="4439" y="4632"/>
                  </a:lnTo>
                  <a:lnTo>
                    <a:pt x="4446" y="4643"/>
                  </a:lnTo>
                  <a:moveTo>
                    <a:pt x="4461" y="4665"/>
                  </a:moveTo>
                  <a:lnTo>
                    <a:pt x="4461" y="4665"/>
                  </a:lnTo>
                  <a:lnTo>
                    <a:pt x="4467" y="4674"/>
                  </a:lnTo>
                  <a:lnTo>
                    <a:pt x="4531" y="4701"/>
                  </a:lnTo>
                  <a:moveTo>
                    <a:pt x="4555" y="4711"/>
                  </a:moveTo>
                  <a:lnTo>
                    <a:pt x="4555" y="4711"/>
                  </a:lnTo>
                  <a:lnTo>
                    <a:pt x="4568" y="4716"/>
                  </a:lnTo>
                  <a:moveTo>
                    <a:pt x="4592" y="4726"/>
                  </a:moveTo>
                  <a:lnTo>
                    <a:pt x="4592" y="4726"/>
                  </a:lnTo>
                  <a:lnTo>
                    <a:pt x="4647" y="4749"/>
                  </a:lnTo>
                  <a:lnTo>
                    <a:pt x="4667" y="4746"/>
                  </a:lnTo>
                  <a:moveTo>
                    <a:pt x="4694" y="4742"/>
                  </a:moveTo>
                  <a:lnTo>
                    <a:pt x="4694" y="4742"/>
                  </a:lnTo>
                  <a:lnTo>
                    <a:pt x="4707" y="4740"/>
                  </a:lnTo>
                  <a:moveTo>
                    <a:pt x="4733" y="4736"/>
                  </a:moveTo>
                  <a:lnTo>
                    <a:pt x="4733" y="4736"/>
                  </a:lnTo>
                  <a:lnTo>
                    <a:pt x="4813" y="4724"/>
                  </a:lnTo>
                  <a:moveTo>
                    <a:pt x="4839" y="4723"/>
                  </a:moveTo>
                  <a:lnTo>
                    <a:pt x="4839" y="4723"/>
                  </a:lnTo>
                  <a:lnTo>
                    <a:pt x="4852" y="4724"/>
                  </a:lnTo>
                  <a:moveTo>
                    <a:pt x="4879" y="4726"/>
                  </a:moveTo>
                  <a:lnTo>
                    <a:pt x="4879" y="4726"/>
                  </a:lnTo>
                  <a:lnTo>
                    <a:pt x="4959" y="4731"/>
                  </a:lnTo>
                  <a:moveTo>
                    <a:pt x="4985" y="4733"/>
                  </a:moveTo>
                  <a:lnTo>
                    <a:pt x="4985" y="4733"/>
                  </a:lnTo>
                  <a:lnTo>
                    <a:pt x="4999" y="4734"/>
                  </a:lnTo>
                  <a:moveTo>
                    <a:pt x="5025" y="4739"/>
                  </a:moveTo>
                  <a:lnTo>
                    <a:pt x="5025" y="4739"/>
                  </a:lnTo>
                  <a:lnTo>
                    <a:pt x="5102" y="4760"/>
                  </a:lnTo>
                  <a:moveTo>
                    <a:pt x="5128" y="4767"/>
                  </a:moveTo>
                  <a:lnTo>
                    <a:pt x="5128" y="4767"/>
                  </a:lnTo>
                  <a:lnTo>
                    <a:pt x="5141" y="4770"/>
                  </a:lnTo>
                  <a:moveTo>
                    <a:pt x="5166" y="4777"/>
                  </a:moveTo>
                  <a:lnTo>
                    <a:pt x="5166" y="4777"/>
                  </a:lnTo>
                  <a:lnTo>
                    <a:pt x="5184" y="4782"/>
                  </a:lnTo>
                  <a:lnTo>
                    <a:pt x="5245" y="4789"/>
                  </a:lnTo>
                  <a:moveTo>
                    <a:pt x="5272" y="4792"/>
                  </a:moveTo>
                  <a:lnTo>
                    <a:pt x="5272" y="4792"/>
                  </a:lnTo>
                  <a:lnTo>
                    <a:pt x="5285" y="4793"/>
                  </a:lnTo>
                  <a:moveTo>
                    <a:pt x="5312" y="4796"/>
                  </a:moveTo>
                  <a:lnTo>
                    <a:pt x="5312" y="4796"/>
                  </a:lnTo>
                  <a:lnTo>
                    <a:pt x="5363" y="4802"/>
                  </a:lnTo>
                  <a:lnTo>
                    <a:pt x="5391" y="4802"/>
                  </a:lnTo>
                  <a:moveTo>
                    <a:pt x="5418" y="4801"/>
                  </a:moveTo>
                  <a:lnTo>
                    <a:pt x="5418" y="4801"/>
                  </a:lnTo>
                  <a:lnTo>
                    <a:pt x="5431" y="4801"/>
                  </a:lnTo>
                  <a:moveTo>
                    <a:pt x="5458" y="4801"/>
                  </a:moveTo>
                  <a:lnTo>
                    <a:pt x="5458" y="4801"/>
                  </a:lnTo>
                  <a:lnTo>
                    <a:pt x="5538" y="4800"/>
                  </a:lnTo>
                  <a:moveTo>
                    <a:pt x="5565" y="4800"/>
                  </a:moveTo>
                  <a:lnTo>
                    <a:pt x="5565" y="4800"/>
                  </a:lnTo>
                  <a:lnTo>
                    <a:pt x="5578" y="4800"/>
                  </a:lnTo>
                  <a:moveTo>
                    <a:pt x="5605" y="4801"/>
                  </a:moveTo>
                  <a:lnTo>
                    <a:pt x="5605" y="4801"/>
                  </a:lnTo>
                  <a:lnTo>
                    <a:pt x="5685" y="4803"/>
                  </a:lnTo>
                  <a:moveTo>
                    <a:pt x="5711" y="4803"/>
                  </a:moveTo>
                  <a:lnTo>
                    <a:pt x="5711" y="4803"/>
                  </a:lnTo>
                  <a:lnTo>
                    <a:pt x="5722" y="4804"/>
                  </a:lnTo>
                  <a:lnTo>
                    <a:pt x="5724" y="4803"/>
                  </a:lnTo>
                  <a:moveTo>
                    <a:pt x="5751" y="4802"/>
                  </a:moveTo>
                  <a:lnTo>
                    <a:pt x="5751" y="4802"/>
                  </a:lnTo>
                  <a:lnTo>
                    <a:pt x="5831" y="4799"/>
                  </a:lnTo>
                  <a:moveTo>
                    <a:pt x="5858" y="4798"/>
                  </a:moveTo>
                  <a:lnTo>
                    <a:pt x="5858" y="4798"/>
                  </a:lnTo>
                  <a:lnTo>
                    <a:pt x="5871" y="4798"/>
                  </a:lnTo>
                  <a:moveTo>
                    <a:pt x="5898" y="4797"/>
                  </a:moveTo>
                  <a:lnTo>
                    <a:pt x="5898" y="4797"/>
                  </a:lnTo>
                  <a:lnTo>
                    <a:pt x="5902" y="4797"/>
                  </a:lnTo>
                  <a:lnTo>
                    <a:pt x="5933" y="4728"/>
                  </a:lnTo>
                  <a:moveTo>
                    <a:pt x="5944" y="4704"/>
                  </a:moveTo>
                  <a:lnTo>
                    <a:pt x="5944" y="4704"/>
                  </a:lnTo>
                  <a:lnTo>
                    <a:pt x="5950" y="4691"/>
                  </a:lnTo>
                  <a:moveTo>
                    <a:pt x="5961" y="4667"/>
                  </a:moveTo>
                  <a:lnTo>
                    <a:pt x="5961" y="4667"/>
                  </a:lnTo>
                  <a:lnTo>
                    <a:pt x="5994" y="4594"/>
                  </a:lnTo>
                  <a:moveTo>
                    <a:pt x="6005" y="4570"/>
                  </a:moveTo>
                  <a:lnTo>
                    <a:pt x="6005" y="4570"/>
                  </a:lnTo>
                  <a:lnTo>
                    <a:pt x="6011" y="4558"/>
                  </a:lnTo>
                  <a:moveTo>
                    <a:pt x="6022" y="4534"/>
                  </a:moveTo>
                  <a:lnTo>
                    <a:pt x="6022" y="4534"/>
                  </a:lnTo>
                  <a:lnTo>
                    <a:pt x="6055" y="4461"/>
                  </a:lnTo>
                  <a:moveTo>
                    <a:pt x="6066" y="4437"/>
                  </a:moveTo>
                  <a:lnTo>
                    <a:pt x="6066" y="4437"/>
                  </a:lnTo>
                  <a:lnTo>
                    <a:pt x="6072" y="4425"/>
                  </a:lnTo>
                  <a:moveTo>
                    <a:pt x="6084" y="4412"/>
                  </a:moveTo>
                  <a:lnTo>
                    <a:pt x="6084" y="4412"/>
                  </a:lnTo>
                  <a:lnTo>
                    <a:pt x="6126" y="4479"/>
                  </a:lnTo>
                  <a:moveTo>
                    <a:pt x="6140" y="4502"/>
                  </a:moveTo>
                  <a:lnTo>
                    <a:pt x="6140" y="4502"/>
                  </a:lnTo>
                  <a:lnTo>
                    <a:pt x="6147" y="4513"/>
                  </a:lnTo>
                  <a:moveTo>
                    <a:pt x="6161" y="4536"/>
                  </a:moveTo>
                  <a:lnTo>
                    <a:pt x="6161" y="4536"/>
                  </a:lnTo>
                  <a:lnTo>
                    <a:pt x="6203" y="4604"/>
                  </a:lnTo>
                  <a:moveTo>
                    <a:pt x="6217" y="4627"/>
                  </a:moveTo>
                  <a:lnTo>
                    <a:pt x="6217" y="4627"/>
                  </a:lnTo>
                  <a:lnTo>
                    <a:pt x="6224" y="4638"/>
                  </a:lnTo>
                  <a:moveTo>
                    <a:pt x="6238" y="4661"/>
                  </a:moveTo>
                  <a:lnTo>
                    <a:pt x="6238" y="4661"/>
                  </a:lnTo>
                  <a:lnTo>
                    <a:pt x="6259" y="4694"/>
                  </a:lnTo>
                  <a:lnTo>
                    <a:pt x="6300" y="4691"/>
                  </a:lnTo>
                  <a:moveTo>
                    <a:pt x="6326" y="4689"/>
                  </a:moveTo>
                  <a:lnTo>
                    <a:pt x="6326" y="4689"/>
                  </a:lnTo>
                  <a:lnTo>
                    <a:pt x="6340" y="4688"/>
                  </a:lnTo>
                  <a:moveTo>
                    <a:pt x="6366" y="4685"/>
                  </a:moveTo>
                  <a:lnTo>
                    <a:pt x="6366" y="4685"/>
                  </a:lnTo>
                  <a:lnTo>
                    <a:pt x="6439" y="4680"/>
                  </a:lnTo>
                  <a:lnTo>
                    <a:pt x="6446" y="4680"/>
                  </a:lnTo>
                  <a:moveTo>
                    <a:pt x="6473" y="4681"/>
                  </a:moveTo>
                  <a:lnTo>
                    <a:pt x="6473" y="4681"/>
                  </a:lnTo>
                  <a:lnTo>
                    <a:pt x="6486" y="4682"/>
                  </a:lnTo>
                  <a:moveTo>
                    <a:pt x="6513" y="4683"/>
                  </a:moveTo>
                  <a:lnTo>
                    <a:pt x="6513" y="4683"/>
                  </a:lnTo>
                  <a:lnTo>
                    <a:pt x="6592" y="4688"/>
                  </a:lnTo>
                  <a:moveTo>
                    <a:pt x="6619" y="4688"/>
                  </a:moveTo>
                  <a:lnTo>
                    <a:pt x="6619" y="4688"/>
                  </a:lnTo>
                  <a:lnTo>
                    <a:pt x="6629" y="4679"/>
                  </a:lnTo>
                  <a:moveTo>
                    <a:pt x="6648" y="4661"/>
                  </a:moveTo>
                  <a:lnTo>
                    <a:pt x="6648" y="4661"/>
                  </a:lnTo>
                  <a:lnTo>
                    <a:pt x="6707" y="4607"/>
                  </a:lnTo>
                  <a:moveTo>
                    <a:pt x="6727" y="4589"/>
                  </a:moveTo>
                  <a:lnTo>
                    <a:pt x="6727" y="4589"/>
                  </a:lnTo>
                  <a:lnTo>
                    <a:pt x="6737" y="4580"/>
                  </a:lnTo>
                  <a:moveTo>
                    <a:pt x="6757" y="4562"/>
                  </a:moveTo>
                  <a:lnTo>
                    <a:pt x="6757" y="4562"/>
                  </a:lnTo>
                  <a:lnTo>
                    <a:pt x="6798" y="4525"/>
                  </a:lnTo>
                  <a:lnTo>
                    <a:pt x="6817" y="4540"/>
                  </a:lnTo>
                  <a:moveTo>
                    <a:pt x="6837" y="4557"/>
                  </a:moveTo>
                  <a:lnTo>
                    <a:pt x="6837" y="4557"/>
                  </a:lnTo>
                  <a:lnTo>
                    <a:pt x="6848" y="4565"/>
                  </a:lnTo>
                  <a:moveTo>
                    <a:pt x="6868" y="4582"/>
                  </a:moveTo>
                  <a:lnTo>
                    <a:pt x="6868" y="4582"/>
                  </a:lnTo>
                  <a:lnTo>
                    <a:pt x="6931" y="4633"/>
                  </a:lnTo>
                  <a:moveTo>
                    <a:pt x="6951" y="4650"/>
                  </a:moveTo>
                  <a:lnTo>
                    <a:pt x="6951" y="4650"/>
                  </a:lnTo>
                  <a:lnTo>
                    <a:pt x="6962" y="4658"/>
                  </a:lnTo>
                  <a:moveTo>
                    <a:pt x="6984" y="4668"/>
                  </a:moveTo>
                  <a:lnTo>
                    <a:pt x="6984" y="4668"/>
                  </a:lnTo>
                  <a:lnTo>
                    <a:pt x="7060" y="4643"/>
                  </a:lnTo>
                  <a:moveTo>
                    <a:pt x="7085" y="4635"/>
                  </a:moveTo>
                  <a:lnTo>
                    <a:pt x="7085" y="4635"/>
                  </a:lnTo>
                  <a:lnTo>
                    <a:pt x="7098" y="4630"/>
                  </a:lnTo>
                  <a:moveTo>
                    <a:pt x="7123" y="4622"/>
                  </a:moveTo>
                  <a:lnTo>
                    <a:pt x="7123" y="4622"/>
                  </a:lnTo>
                  <a:lnTo>
                    <a:pt x="7155" y="4612"/>
                  </a:lnTo>
                  <a:lnTo>
                    <a:pt x="7193" y="4638"/>
                  </a:lnTo>
                  <a:moveTo>
                    <a:pt x="7214" y="4654"/>
                  </a:moveTo>
                  <a:lnTo>
                    <a:pt x="7214" y="4654"/>
                  </a:lnTo>
                  <a:lnTo>
                    <a:pt x="7225" y="4662"/>
                  </a:lnTo>
                  <a:moveTo>
                    <a:pt x="7247" y="4677"/>
                  </a:moveTo>
                  <a:lnTo>
                    <a:pt x="7247" y="4677"/>
                  </a:lnTo>
                  <a:lnTo>
                    <a:pt x="7312" y="4724"/>
                  </a:lnTo>
                  <a:moveTo>
                    <a:pt x="7333" y="4739"/>
                  </a:moveTo>
                  <a:lnTo>
                    <a:pt x="7333" y="4739"/>
                  </a:lnTo>
                  <a:lnTo>
                    <a:pt x="7335" y="4741"/>
                  </a:lnTo>
                  <a:lnTo>
                    <a:pt x="7346" y="4741"/>
                  </a:lnTo>
                  <a:moveTo>
                    <a:pt x="7373" y="4743"/>
                  </a:moveTo>
                  <a:lnTo>
                    <a:pt x="7373" y="4743"/>
                  </a:lnTo>
                  <a:lnTo>
                    <a:pt x="7453" y="4747"/>
                  </a:lnTo>
                  <a:moveTo>
                    <a:pt x="7479" y="4748"/>
                  </a:moveTo>
                  <a:lnTo>
                    <a:pt x="7479" y="4748"/>
                  </a:lnTo>
                  <a:lnTo>
                    <a:pt x="7493" y="4749"/>
                  </a:lnTo>
                  <a:moveTo>
                    <a:pt x="7519" y="4752"/>
                  </a:moveTo>
                  <a:lnTo>
                    <a:pt x="7519" y="4752"/>
                  </a:lnTo>
                  <a:lnTo>
                    <a:pt x="7591" y="4786"/>
                  </a:lnTo>
                  <a:moveTo>
                    <a:pt x="7616" y="4797"/>
                  </a:moveTo>
                  <a:lnTo>
                    <a:pt x="7616" y="4797"/>
                  </a:lnTo>
                  <a:lnTo>
                    <a:pt x="7628" y="4803"/>
                  </a:lnTo>
                  <a:moveTo>
                    <a:pt x="7652" y="4814"/>
                  </a:moveTo>
                  <a:lnTo>
                    <a:pt x="7652" y="4814"/>
                  </a:lnTo>
                  <a:lnTo>
                    <a:pt x="7694" y="4833"/>
                  </a:lnTo>
                  <a:lnTo>
                    <a:pt x="7722" y="4814"/>
                  </a:lnTo>
                  <a:moveTo>
                    <a:pt x="7745" y="4800"/>
                  </a:moveTo>
                  <a:lnTo>
                    <a:pt x="7745" y="4800"/>
                  </a:lnTo>
                  <a:lnTo>
                    <a:pt x="7756" y="4793"/>
                  </a:lnTo>
                  <a:moveTo>
                    <a:pt x="7778" y="4778"/>
                  </a:moveTo>
                  <a:lnTo>
                    <a:pt x="7778" y="4778"/>
                  </a:lnTo>
                  <a:lnTo>
                    <a:pt x="7845" y="4734"/>
                  </a:lnTo>
                  <a:moveTo>
                    <a:pt x="7868" y="4720"/>
                  </a:moveTo>
                  <a:lnTo>
                    <a:pt x="7868" y="4720"/>
                  </a:lnTo>
                  <a:lnTo>
                    <a:pt x="7872" y="4717"/>
                  </a:lnTo>
                </a:path>
              </a:pathLst>
            </a:custGeom>
            <a:noFill/>
            <a:ln w="206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sp>
          <p:nvSpPr>
            <p:cNvPr id="202" name="Freeform 191"/>
            <p:cNvSpPr>
              <a:spLocks noEditPoints="1"/>
            </p:cNvSpPr>
            <p:nvPr/>
          </p:nvSpPr>
          <p:spPr bwMode="auto">
            <a:xfrm>
              <a:off x="1080" y="2896"/>
              <a:ext cx="2044" cy="1132"/>
            </a:xfrm>
            <a:custGeom>
              <a:avLst/>
              <a:gdLst>
                <a:gd name="T0" fmla="*/ 0 w 10752"/>
                <a:gd name="T1" fmla="*/ 0 h 5952"/>
                <a:gd name="T2" fmla="*/ 0 w 10752"/>
                <a:gd name="T3" fmla="*/ 0 h 5952"/>
                <a:gd name="T4" fmla="*/ 0 w 10752"/>
                <a:gd name="T5" fmla="*/ 5952 h 5952"/>
                <a:gd name="T6" fmla="*/ 10752 w 10752"/>
                <a:gd name="T7" fmla="*/ 5952 h 5952"/>
                <a:gd name="T8" fmla="*/ 0 w 10752"/>
                <a:gd name="T9" fmla="*/ 0 h 5952"/>
                <a:gd name="T10" fmla="*/ 0 w 10752"/>
                <a:gd name="T11" fmla="*/ 0 h 5952"/>
              </a:gdLst>
              <a:ahLst/>
              <a:cxnLst>
                <a:cxn ang="0">
                  <a:pos x="T0" y="T1"/>
                </a:cxn>
                <a:cxn ang="0">
                  <a:pos x="T2" y="T3"/>
                </a:cxn>
                <a:cxn ang="0">
                  <a:pos x="T4" y="T5"/>
                </a:cxn>
                <a:cxn ang="0">
                  <a:pos x="T6" y="T7"/>
                </a:cxn>
                <a:cxn ang="0">
                  <a:pos x="T8" y="T9"/>
                </a:cxn>
                <a:cxn ang="0">
                  <a:pos x="T10" y="T11"/>
                </a:cxn>
              </a:cxnLst>
              <a:rect l="0" t="0" r="r" b="b"/>
              <a:pathLst>
                <a:path w="10752" h="5952">
                  <a:moveTo>
                    <a:pt x="0" y="0"/>
                  </a:moveTo>
                  <a:lnTo>
                    <a:pt x="0" y="0"/>
                  </a:lnTo>
                  <a:lnTo>
                    <a:pt x="0" y="5952"/>
                  </a:lnTo>
                  <a:lnTo>
                    <a:pt x="10752" y="5952"/>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Calibri"/>
              </a:endParaRPr>
            </a:p>
          </p:txBody>
        </p:sp>
      </p:grpSp>
      <p:grpSp>
        <p:nvGrpSpPr>
          <p:cNvPr id="5" name="Group 4"/>
          <p:cNvGrpSpPr>
            <a:grpSpLocks noChangeAspect="1"/>
          </p:cNvGrpSpPr>
          <p:nvPr/>
        </p:nvGrpSpPr>
        <p:grpSpPr bwMode="auto">
          <a:xfrm>
            <a:off x="806098" y="1790348"/>
            <a:ext cx="4826000" cy="2698750"/>
            <a:chOff x="457" y="1015"/>
            <a:chExt cx="2736" cy="1530"/>
          </a:xfrm>
        </p:grpSpPr>
        <p:sp>
          <p:nvSpPr>
            <p:cNvPr id="7" name="AutoShape 3"/>
            <p:cNvSpPr>
              <a:spLocks noChangeAspect="1" noChangeArrowheads="1" noTextEdit="1"/>
            </p:cNvSpPr>
            <p:nvPr/>
          </p:nvSpPr>
          <p:spPr bwMode="auto">
            <a:xfrm>
              <a:off x="457" y="1015"/>
              <a:ext cx="2736"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 name="Freeform 5"/>
            <p:cNvSpPr>
              <a:spLocks/>
            </p:cNvSpPr>
            <p:nvPr/>
          </p:nvSpPr>
          <p:spPr bwMode="auto">
            <a:xfrm>
              <a:off x="904" y="2253"/>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 name="Freeform 6"/>
            <p:cNvSpPr>
              <a:spLocks noEditPoints="1"/>
            </p:cNvSpPr>
            <p:nvPr/>
          </p:nvSpPr>
          <p:spPr bwMode="auto">
            <a:xfrm>
              <a:off x="803" y="2219"/>
              <a:ext cx="42" cy="66"/>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0" name="Freeform 7"/>
            <p:cNvSpPr>
              <a:spLocks/>
            </p:cNvSpPr>
            <p:nvPr/>
          </p:nvSpPr>
          <p:spPr bwMode="auto">
            <a:xfrm>
              <a:off x="904" y="2111"/>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3" name="Freeform 8"/>
            <p:cNvSpPr>
              <a:spLocks/>
            </p:cNvSpPr>
            <p:nvPr/>
          </p:nvSpPr>
          <p:spPr bwMode="auto">
            <a:xfrm>
              <a:off x="706" y="2077"/>
              <a:ext cx="23" cy="65"/>
            </a:xfrm>
            <a:custGeom>
              <a:avLst/>
              <a:gdLst>
                <a:gd name="T0" fmla="*/ 75 w 117"/>
                <a:gd name="T1" fmla="*/ 98 h 340"/>
                <a:gd name="T2" fmla="*/ 75 w 117"/>
                <a:gd name="T3" fmla="*/ 98 h 340"/>
                <a:gd name="T4" fmla="*/ 75 w 117"/>
                <a:gd name="T5" fmla="*/ 340 h 340"/>
                <a:gd name="T6" fmla="*/ 117 w 117"/>
                <a:gd name="T7" fmla="*/ 340 h 340"/>
                <a:gd name="T8" fmla="*/ 117 w 117"/>
                <a:gd name="T9" fmla="*/ 0 h 340"/>
                <a:gd name="T10" fmla="*/ 89 w 117"/>
                <a:gd name="T11" fmla="*/ 0 h 340"/>
                <a:gd name="T12" fmla="*/ 0 w 117"/>
                <a:gd name="T13" fmla="*/ 67 h 340"/>
                <a:gd name="T14" fmla="*/ 0 w 117"/>
                <a:gd name="T15" fmla="*/ 98 h 340"/>
                <a:gd name="T16" fmla="*/ 75 w 117"/>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40">
                  <a:moveTo>
                    <a:pt x="75" y="98"/>
                  </a:moveTo>
                  <a:lnTo>
                    <a:pt x="75" y="98"/>
                  </a:lnTo>
                  <a:lnTo>
                    <a:pt x="75" y="340"/>
                  </a:lnTo>
                  <a:lnTo>
                    <a:pt x="117" y="340"/>
                  </a:lnTo>
                  <a:lnTo>
                    <a:pt x="117" y="0"/>
                  </a:lnTo>
                  <a:lnTo>
                    <a:pt x="89" y="0"/>
                  </a:lnTo>
                  <a:cubicBezTo>
                    <a:pt x="74"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4" name="Freeform 9"/>
            <p:cNvSpPr>
              <a:spLocks noEditPoints="1"/>
            </p:cNvSpPr>
            <p:nvPr/>
          </p:nvSpPr>
          <p:spPr bwMode="auto">
            <a:xfrm>
              <a:off x="752" y="2077"/>
              <a:ext cx="42"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5" name="Freeform 10"/>
            <p:cNvSpPr>
              <a:spLocks noEditPoints="1"/>
            </p:cNvSpPr>
            <p:nvPr/>
          </p:nvSpPr>
          <p:spPr bwMode="auto">
            <a:xfrm>
              <a:off x="803" y="2077"/>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8" name="Freeform 11"/>
            <p:cNvSpPr>
              <a:spLocks/>
            </p:cNvSpPr>
            <p:nvPr/>
          </p:nvSpPr>
          <p:spPr bwMode="auto">
            <a:xfrm>
              <a:off x="904" y="1970"/>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24" name="Freeform 12"/>
            <p:cNvSpPr>
              <a:spLocks/>
            </p:cNvSpPr>
            <p:nvPr/>
          </p:nvSpPr>
          <p:spPr bwMode="auto">
            <a:xfrm>
              <a:off x="700" y="1936"/>
              <a:ext cx="44" cy="64"/>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8 w 229"/>
                <a:gd name="T25" fmla="*/ 37 h 340"/>
                <a:gd name="T26" fmla="*/ 186 w 229"/>
                <a:gd name="T27" fmla="*/ 100 h 340"/>
                <a:gd name="T28" fmla="*/ 140 w 229"/>
                <a:gd name="T29" fmla="*/ 168 h 340"/>
                <a:gd name="T30" fmla="*/ 95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1" y="95"/>
                    <a:pt x="54" y="81"/>
                    <a:pt x="60" y="70"/>
                  </a:cubicBezTo>
                  <a:cubicBezTo>
                    <a:pt x="71" y="49"/>
                    <a:pt x="93" y="37"/>
                    <a:pt x="118" y="37"/>
                  </a:cubicBezTo>
                  <a:cubicBezTo>
                    <a:pt x="157" y="37"/>
                    <a:pt x="186" y="64"/>
                    <a:pt x="186" y="100"/>
                  </a:cubicBezTo>
                  <a:cubicBezTo>
                    <a:pt x="186" y="127"/>
                    <a:pt x="170" y="150"/>
                    <a:pt x="140" y="168"/>
                  </a:cubicBezTo>
                  <a:lnTo>
                    <a:pt x="95"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25" name="Freeform 13"/>
            <p:cNvSpPr>
              <a:spLocks noEditPoints="1"/>
            </p:cNvSpPr>
            <p:nvPr/>
          </p:nvSpPr>
          <p:spPr bwMode="auto">
            <a:xfrm>
              <a:off x="752" y="1936"/>
              <a:ext cx="42" cy="66"/>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26" name="Freeform 14"/>
            <p:cNvSpPr>
              <a:spLocks noEditPoints="1"/>
            </p:cNvSpPr>
            <p:nvPr/>
          </p:nvSpPr>
          <p:spPr bwMode="auto">
            <a:xfrm>
              <a:off x="803" y="1936"/>
              <a:ext cx="42" cy="66"/>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27" name="Freeform 15"/>
            <p:cNvSpPr>
              <a:spLocks/>
            </p:cNvSpPr>
            <p:nvPr/>
          </p:nvSpPr>
          <p:spPr bwMode="auto">
            <a:xfrm>
              <a:off x="904" y="1828"/>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28" name="Freeform 16"/>
            <p:cNvSpPr>
              <a:spLocks/>
            </p:cNvSpPr>
            <p:nvPr/>
          </p:nvSpPr>
          <p:spPr bwMode="auto">
            <a:xfrm>
              <a:off x="700" y="1794"/>
              <a:ext cx="43" cy="67"/>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7 w 227"/>
                <a:gd name="T29" fmla="*/ 110 h 351"/>
                <a:gd name="T30" fmla="*/ 50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0" y="178"/>
                    <a:pt x="170" y="164"/>
                  </a:cubicBezTo>
                  <a:cubicBezTo>
                    <a:pt x="201" y="151"/>
                    <a:pt x="217" y="127"/>
                    <a:pt x="217" y="93"/>
                  </a:cubicBezTo>
                  <a:cubicBezTo>
                    <a:pt x="217" y="35"/>
                    <a:pt x="178" y="0"/>
                    <a:pt x="114" y="0"/>
                  </a:cubicBezTo>
                  <a:cubicBezTo>
                    <a:pt x="45" y="0"/>
                    <a:pt x="9" y="37"/>
                    <a:pt x="7" y="110"/>
                  </a:cubicBezTo>
                  <a:lnTo>
                    <a:pt x="50" y="110"/>
                  </a:lnTo>
                  <a:cubicBezTo>
                    <a:pt x="50" y="89"/>
                    <a:pt x="52" y="77"/>
                    <a:pt x="57" y="67"/>
                  </a:cubicBezTo>
                  <a:cubicBezTo>
                    <a:pt x="67" y="48"/>
                    <a:pt x="88" y="37"/>
                    <a:pt x="114" y="37"/>
                  </a:cubicBezTo>
                  <a:cubicBezTo>
                    <a:pt x="152" y="37"/>
                    <a:pt x="174" y="59"/>
                    <a:pt x="174" y="95"/>
                  </a:cubicBezTo>
                  <a:cubicBezTo>
                    <a:pt x="174" y="119"/>
                    <a:pt x="165" y="133"/>
                    <a:pt x="147" y="141"/>
                  </a:cubicBezTo>
                  <a:cubicBezTo>
                    <a:pt x="135" y="146"/>
                    <a:pt x="120"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29" name="Freeform 17"/>
            <p:cNvSpPr>
              <a:spLocks noEditPoints="1"/>
            </p:cNvSpPr>
            <p:nvPr/>
          </p:nvSpPr>
          <p:spPr bwMode="auto">
            <a:xfrm>
              <a:off x="752" y="1794"/>
              <a:ext cx="42"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0" name="Freeform 18"/>
            <p:cNvSpPr>
              <a:spLocks noEditPoints="1"/>
            </p:cNvSpPr>
            <p:nvPr/>
          </p:nvSpPr>
          <p:spPr bwMode="auto">
            <a:xfrm>
              <a:off x="803" y="1794"/>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1" name="Freeform 19"/>
            <p:cNvSpPr>
              <a:spLocks/>
            </p:cNvSpPr>
            <p:nvPr/>
          </p:nvSpPr>
          <p:spPr bwMode="auto">
            <a:xfrm>
              <a:off x="904" y="1687"/>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2" name="Freeform 20"/>
            <p:cNvSpPr>
              <a:spLocks noEditPoints="1"/>
            </p:cNvSpPr>
            <p:nvPr/>
          </p:nvSpPr>
          <p:spPr bwMode="auto">
            <a:xfrm>
              <a:off x="700" y="1652"/>
              <a:ext cx="45" cy="65"/>
            </a:xfrm>
            <a:custGeom>
              <a:avLst/>
              <a:gdLst>
                <a:gd name="T0" fmla="*/ 144 w 236"/>
                <a:gd name="T1" fmla="*/ 258 h 340"/>
                <a:gd name="T2" fmla="*/ 144 w 236"/>
                <a:gd name="T3" fmla="*/ 258 h 340"/>
                <a:gd name="T4" fmla="*/ 144 w 236"/>
                <a:gd name="T5" fmla="*/ 340 h 340"/>
                <a:gd name="T6" fmla="*/ 186 w 236"/>
                <a:gd name="T7" fmla="*/ 340 h 340"/>
                <a:gd name="T8" fmla="*/ 186 w 236"/>
                <a:gd name="T9" fmla="*/ 258 h 340"/>
                <a:gd name="T10" fmla="*/ 236 w 236"/>
                <a:gd name="T11" fmla="*/ 258 h 340"/>
                <a:gd name="T12" fmla="*/ 236 w 236"/>
                <a:gd name="T13" fmla="*/ 220 h 340"/>
                <a:gd name="T14" fmla="*/ 186 w 236"/>
                <a:gd name="T15" fmla="*/ 220 h 340"/>
                <a:gd name="T16" fmla="*/ 186 w 236"/>
                <a:gd name="T17" fmla="*/ 0 h 340"/>
                <a:gd name="T18" fmla="*/ 155 w 236"/>
                <a:gd name="T19" fmla="*/ 0 h 340"/>
                <a:gd name="T20" fmla="*/ 0 w 236"/>
                <a:gd name="T21" fmla="*/ 214 h 340"/>
                <a:gd name="T22" fmla="*/ 0 w 236"/>
                <a:gd name="T23" fmla="*/ 258 h 340"/>
                <a:gd name="T24" fmla="*/ 144 w 236"/>
                <a:gd name="T25" fmla="*/ 258 h 340"/>
                <a:gd name="T26" fmla="*/ 144 w 236"/>
                <a:gd name="T27" fmla="*/ 220 h 340"/>
                <a:gd name="T28" fmla="*/ 144 w 236"/>
                <a:gd name="T29" fmla="*/ 220 h 340"/>
                <a:gd name="T30" fmla="*/ 37 w 236"/>
                <a:gd name="T31" fmla="*/ 220 h 340"/>
                <a:gd name="T32" fmla="*/ 144 w 236"/>
                <a:gd name="T33" fmla="*/ 72 h 340"/>
                <a:gd name="T34" fmla="*/ 144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4" y="258"/>
                  </a:moveTo>
                  <a:lnTo>
                    <a:pt x="144" y="258"/>
                  </a:lnTo>
                  <a:lnTo>
                    <a:pt x="144" y="340"/>
                  </a:lnTo>
                  <a:lnTo>
                    <a:pt x="186" y="340"/>
                  </a:lnTo>
                  <a:lnTo>
                    <a:pt x="186" y="258"/>
                  </a:lnTo>
                  <a:lnTo>
                    <a:pt x="236" y="258"/>
                  </a:lnTo>
                  <a:lnTo>
                    <a:pt x="236" y="220"/>
                  </a:lnTo>
                  <a:lnTo>
                    <a:pt x="186" y="220"/>
                  </a:lnTo>
                  <a:lnTo>
                    <a:pt x="186" y="0"/>
                  </a:lnTo>
                  <a:lnTo>
                    <a:pt x="155" y="0"/>
                  </a:lnTo>
                  <a:lnTo>
                    <a:pt x="0" y="214"/>
                  </a:lnTo>
                  <a:lnTo>
                    <a:pt x="0" y="258"/>
                  </a:lnTo>
                  <a:lnTo>
                    <a:pt x="144" y="258"/>
                  </a:lnTo>
                  <a:close/>
                  <a:moveTo>
                    <a:pt x="144" y="220"/>
                  </a:moveTo>
                  <a:lnTo>
                    <a:pt x="144" y="220"/>
                  </a:lnTo>
                  <a:lnTo>
                    <a:pt x="37" y="220"/>
                  </a:lnTo>
                  <a:lnTo>
                    <a:pt x="144" y="72"/>
                  </a:lnTo>
                  <a:lnTo>
                    <a:pt x="144"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3" name="Freeform 21"/>
            <p:cNvSpPr>
              <a:spLocks noEditPoints="1"/>
            </p:cNvSpPr>
            <p:nvPr/>
          </p:nvSpPr>
          <p:spPr bwMode="auto">
            <a:xfrm>
              <a:off x="752" y="1652"/>
              <a:ext cx="42"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4" name="Freeform 22"/>
            <p:cNvSpPr>
              <a:spLocks noEditPoints="1"/>
            </p:cNvSpPr>
            <p:nvPr/>
          </p:nvSpPr>
          <p:spPr bwMode="auto">
            <a:xfrm>
              <a:off x="803" y="1652"/>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9"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5" name="Freeform 23"/>
            <p:cNvSpPr>
              <a:spLocks/>
            </p:cNvSpPr>
            <p:nvPr/>
          </p:nvSpPr>
          <p:spPr bwMode="auto">
            <a:xfrm>
              <a:off x="904" y="1545"/>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6" name="Freeform 24"/>
            <p:cNvSpPr>
              <a:spLocks/>
            </p:cNvSpPr>
            <p:nvPr/>
          </p:nvSpPr>
          <p:spPr bwMode="auto">
            <a:xfrm>
              <a:off x="700" y="1511"/>
              <a:ext cx="44" cy="67"/>
            </a:xfrm>
            <a:custGeom>
              <a:avLst/>
              <a:gdLst>
                <a:gd name="T0" fmla="*/ 211 w 229"/>
                <a:gd name="T1" fmla="*/ 0 h 351"/>
                <a:gd name="T2" fmla="*/ 211 w 229"/>
                <a:gd name="T3" fmla="*/ 0 h 351"/>
                <a:gd name="T4" fmla="*/ 36 w 229"/>
                <a:gd name="T5" fmla="*/ 0 h 351"/>
                <a:gd name="T6" fmla="*/ 10 w 229"/>
                <a:gd name="T7" fmla="*/ 185 h 351"/>
                <a:gd name="T8" fmla="*/ 49 w 229"/>
                <a:gd name="T9" fmla="*/ 185 h 351"/>
                <a:gd name="T10" fmla="*/ 111 w 229"/>
                <a:gd name="T11" fmla="*/ 154 h 351"/>
                <a:gd name="T12" fmla="*/ 185 w 229"/>
                <a:gd name="T13" fmla="*/ 235 h 351"/>
                <a:gd name="T14" fmla="*/ 111 w 229"/>
                <a:gd name="T15" fmla="*/ 313 h 351"/>
                <a:gd name="T16" fmla="*/ 42 w 229"/>
                <a:gd name="T17" fmla="*/ 256 h 351"/>
                <a:gd name="T18" fmla="*/ 0 w 229"/>
                <a:gd name="T19" fmla="*/ 256 h 351"/>
                <a:gd name="T20" fmla="*/ 20 w 229"/>
                <a:gd name="T21" fmla="*/ 310 h 351"/>
                <a:gd name="T22" fmla="*/ 112 w 229"/>
                <a:gd name="T23" fmla="*/ 351 h 351"/>
                <a:gd name="T24" fmla="*/ 229 w 229"/>
                <a:gd name="T25" fmla="*/ 229 h 351"/>
                <a:gd name="T26" fmla="*/ 119 w 229"/>
                <a:gd name="T27" fmla="*/ 116 h 351"/>
                <a:gd name="T28" fmla="*/ 56 w 229"/>
                <a:gd name="T29" fmla="*/ 137 h 351"/>
                <a:gd name="T30" fmla="*/ 70 w 229"/>
                <a:gd name="T31" fmla="*/ 42 h 351"/>
                <a:gd name="T32" fmla="*/ 211 w 229"/>
                <a:gd name="T33" fmla="*/ 42 h 351"/>
                <a:gd name="T34" fmla="*/ 211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1" y="0"/>
                  </a:moveTo>
                  <a:lnTo>
                    <a:pt x="211" y="0"/>
                  </a:lnTo>
                  <a:lnTo>
                    <a:pt x="36" y="0"/>
                  </a:lnTo>
                  <a:lnTo>
                    <a:pt x="10" y="185"/>
                  </a:lnTo>
                  <a:lnTo>
                    <a:pt x="49" y="185"/>
                  </a:lnTo>
                  <a:cubicBezTo>
                    <a:pt x="69" y="162"/>
                    <a:pt x="85" y="154"/>
                    <a:pt x="111" y="154"/>
                  </a:cubicBezTo>
                  <a:cubicBezTo>
                    <a:pt x="157" y="154"/>
                    <a:pt x="185" y="185"/>
                    <a:pt x="185" y="235"/>
                  </a:cubicBezTo>
                  <a:cubicBezTo>
                    <a:pt x="185" y="284"/>
                    <a:pt x="157" y="313"/>
                    <a:pt x="111" y="313"/>
                  </a:cubicBezTo>
                  <a:cubicBezTo>
                    <a:pt x="74" y="313"/>
                    <a:pt x="52" y="295"/>
                    <a:pt x="42" y="256"/>
                  </a:cubicBezTo>
                  <a:lnTo>
                    <a:pt x="0" y="256"/>
                  </a:lnTo>
                  <a:cubicBezTo>
                    <a:pt x="5" y="284"/>
                    <a:pt x="10" y="298"/>
                    <a:pt x="20" y="310"/>
                  </a:cubicBezTo>
                  <a:cubicBezTo>
                    <a:pt x="39" y="336"/>
                    <a:pt x="74" y="351"/>
                    <a:pt x="112" y="351"/>
                  </a:cubicBezTo>
                  <a:cubicBezTo>
                    <a:pt x="181" y="351"/>
                    <a:pt x="229" y="301"/>
                    <a:pt x="229" y="229"/>
                  </a:cubicBezTo>
                  <a:cubicBezTo>
                    <a:pt x="229" y="162"/>
                    <a:pt x="184" y="116"/>
                    <a:pt x="119" y="116"/>
                  </a:cubicBezTo>
                  <a:cubicBezTo>
                    <a:pt x="95" y="116"/>
                    <a:pt x="76" y="122"/>
                    <a:pt x="56" y="137"/>
                  </a:cubicBezTo>
                  <a:lnTo>
                    <a:pt x="70" y="42"/>
                  </a:lnTo>
                  <a:lnTo>
                    <a:pt x="211" y="42"/>
                  </a:lnTo>
                  <a:lnTo>
                    <a:pt x="2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7" name="Freeform 25"/>
            <p:cNvSpPr>
              <a:spLocks noEditPoints="1"/>
            </p:cNvSpPr>
            <p:nvPr/>
          </p:nvSpPr>
          <p:spPr bwMode="auto">
            <a:xfrm>
              <a:off x="752" y="1511"/>
              <a:ext cx="42" cy="67"/>
            </a:xfrm>
            <a:custGeom>
              <a:avLst/>
              <a:gdLst>
                <a:gd name="T0" fmla="*/ 111 w 223"/>
                <a:gd name="T1" fmla="*/ 0 h 351"/>
                <a:gd name="T2" fmla="*/ 111 w 223"/>
                <a:gd name="T3" fmla="*/ 0 h 351"/>
                <a:gd name="T4" fmla="*/ 33 w 223"/>
                <a:gd name="T5" fmla="*/ 38 h 351"/>
                <a:gd name="T6" fmla="*/ 0 w 223"/>
                <a:gd name="T7" fmla="*/ 176 h 351"/>
                <a:gd name="T8" fmla="*/ 111 w 223"/>
                <a:gd name="T9" fmla="*/ 351 h 351"/>
                <a:gd name="T10" fmla="*/ 223 w 223"/>
                <a:gd name="T11" fmla="*/ 178 h 351"/>
                <a:gd name="T12" fmla="*/ 190 w 223"/>
                <a:gd name="T13" fmla="*/ 38 h 351"/>
                <a:gd name="T14" fmla="*/ 111 w 223"/>
                <a:gd name="T15" fmla="*/ 0 h 351"/>
                <a:gd name="T16" fmla="*/ 111 w 223"/>
                <a:gd name="T17" fmla="*/ 38 h 351"/>
                <a:gd name="T18" fmla="*/ 111 w 223"/>
                <a:gd name="T19" fmla="*/ 38 h 351"/>
                <a:gd name="T20" fmla="*/ 180 w 223"/>
                <a:gd name="T21" fmla="*/ 175 h 351"/>
                <a:gd name="T22" fmla="*/ 111 w 223"/>
                <a:gd name="T23" fmla="*/ 316 h 351"/>
                <a:gd name="T24" fmla="*/ 43 w 223"/>
                <a:gd name="T25" fmla="*/ 176 h 351"/>
                <a:gd name="T26" fmla="*/ 111 w 223"/>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8"/>
                  </a:cubicBezTo>
                  <a:cubicBezTo>
                    <a:pt x="11" y="67"/>
                    <a:pt x="0" y="113"/>
                    <a:pt x="0" y="176"/>
                  </a:cubicBezTo>
                  <a:cubicBezTo>
                    <a:pt x="0" y="290"/>
                    <a:pt x="39" y="351"/>
                    <a:pt x="111" y="351"/>
                  </a:cubicBezTo>
                  <a:cubicBezTo>
                    <a:pt x="183" y="351"/>
                    <a:pt x="223" y="290"/>
                    <a:pt x="223" y="178"/>
                  </a:cubicBezTo>
                  <a:cubicBezTo>
                    <a:pt x="223" y="112"/>
                    <a:pt x="212" y="68"/>
                    <a:pt x="190" y="38"/>
                  </a:cubicBezTo>
                  <a:cubicBezTo>
                    <a:pt x="172" y="14"/>
                    <a:pt x="144" y="0"/>
                    <a:pt x="111" y="0"/>
                  </a:cubicBezTo>
                  <a:close/>
                  <a:moveTo>
                    <a:pt x="111" y="38"/>
                  </a:moveTo>
                  <a:lnTo>
                    <a:pt x="111" y="38"/>
                  </a:lnTo>
                  <a:cubicBezTo>
                    <a:pt x="157" y="38"/>
                    <a:pt x="180" y="84"/>
                    <a:pt x="180" y="175"/>
                  </a:cubicBezTo>
                  <a:cubicBezTo>
                    <a:pt x="180" y="271"/>
                    <a:pt x="157" y="316"/>
                    <a:pt x="111"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8" name="Freeform 26"/>
            <p:cNvSpPr>
              <a:spLocks noEditPoints="1"/>
            </p:cNvSpPr>
            <p:nvPr/>
          </p:nvSpPr>
          <p:spPr bwMode="auto">
            <a:xfrm>
              <a:off x="803" y="1511"/>
              <a:ext cx="42" cy="67"/>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39" name="Freeform 27"/>
            <p:cNvSpPr>
              <a:spLocks/>
            </p:cNvSpPr>
            <p:nvPr/>
          </p:nvSpPr>
          <p:spPr bwMode="auto">
            <a:xfrm>
              <a:off x="904" y="1404"/>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0" name="Freeform 28"/>
            <p:cNvSpPr>
              <a:spLocks noEditPoints="1"/>
            </p:cNvSpPr>
            <p:nvPr/>
          </p:nvSpPr>
          <p:spPr bwMode="auto">
            <a:xfrm>
              <a:off x="701" y="1370"/>
              <a:ext cx="43" cy="66"/>
            </a:xfrm>
            <a:custGeom>
              <a:avLst/>
              <a:gdLst>
                <a:gd name="T0" fmla="*/ 218 w 226"/>
                <a:gd name="T1" fmla="*/ 89 h 351"/>
                <a:gd name="T2" fmla="*/ 218 w 226"/>
                <a:gd name="T3" fmla="*/ 89 h 351"/>
                <a:gd name="T4" fmla="*/ 122 w 226"/>
                <a:gd name="T5" fmla="*/ 0 h 351"/>
                <a:gd name="T6" fmla="*/ 31 w 226"/>
                <a:gd name="T7" fmla="*/ 49 h 351"/>
                <a:gd name="T8" fmla="*/ 0 w 226"/>
                <a:gd name="T9" fmla="*/ 185 h 351"/>
                <a:gd name="T10" fmla="*/ 29 w 226"/>
                <a:gd name="T11" fmla="*/ 309 h 351"/>
                <a:gd name="T12" fmla="*/ 114 w 226"/>
                <a:gd name="T13" fmla="*/ 351 h 351"/>
                <a:gd name="T14" fmla="*/ 226 w 226"/>
                <a:gd name="T15" fmla="*/ 236 h 351"/>
                <a:gd name="T16" fmla="*/ 122 w 226"/>
                <a:gd name="T17" fmla="*/ 129 h 351"/>
                <a:gd name="T18" fmla="*/ 44 w 226"/>
                <a:gd name="T19" fmla="*/ 166 h 351"/>
                <a:gd name="T20" fmla="*/ 119 w 226"/>
                <a:gd name="T21" fmla="*/ 38 h 351"/>
                <a:gd name="T22" fmla="*/ 176 w 226"/>
                <a:gd name="T23" fmla="*/ 89 h 351"/>
                <a:gd name="T24" fmla="*/ 218 w 226"/>
                <a:gd name="T25" fmla="*/ 89 h 351"/>
                <a:gd name="T26" fmla="*/ 116 w 226"/>
                <a:gd name="T27" fmla="*/ 166 h 351"/>
                <a:gd name="T28" fmla="*/ 116 w 226"/>
                <a:gd name="T29" fmla="*/ 166 h 351"/>
                <a:gd name="T30" fmla="*/ 182 w 226"/>
                <a:gd name="T31" fmla="*/ 240 h 351"/>
                <a:gd name="T32" fmla="*/ 115 w 226"/>
                <a:gd name="T33" fmla="*/ 313 h 351"/>
                <a:gd name="T34" fmla="*/ 46 w 226"/>
                <a:gd name="T35" fmla="*/ 237 h 351"/>
                <a:gd name="T36" fmla="*/ 116 w 226"/>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351">
                  <a:moveTo>
                    <a:pt x="218" y="89"/>
                  </a:moveTo>
                  <a:lnTo>
                    <a:pt x="218" y="89"/>
                  </a:lnTo>
                  <a:cubicBezTo>
                    <a:pt x="210" y="33"/>
                    <a:pt x="174" y="0"/>
                    <a:pt x="122" y="0"/>
                  </a:cubicBezTo>
                  <a:cubicBezTo>
                    <a:pt x="85" y="0"/>
                    <a:pt x="51" y="18"/>
                    <a:pt x="31" y="49"/>
                  </a:cubicBezTo>
                  <a:cubicBezTo>
                    <a:pt x="10" y="82"/>
                    <a:pt x="0" y="123"/>
                    <a:pt x="0" y="185"/>
                  </a:cubicBezTo>
                  <a:cubicBezTo>
                    <a:pt x="0" y="242"/>
                    <a:pt x="9" y="279"/>
                    <a:pt x="29" y="309"/>
                  </a:cubicBezTo>
                  <a:cubicBezTo>
                    <a:pt x="47" y="336"/>
                    <a:pt x="77" y="351"/>
                    <a:pt x="114" y="351"/>
                  </a:cubicBezTo>
                  <a:cubicBezTo>
                    <a:pt x="179" y="351"/>
                    <a:pt x="226" y="303"/>
                    <a:pt x="226" y="236"/>
                  </a:cubicBezTo>
                  <a:cubicBezTo>
                    <a:pt x="226" y="173"/>
                    <a:pt x="182" y="129"/>
                    <a:pt x="122" y="129"/>
                  </a:cubicBezTo>
                  <a:cubicBezTo>
                    <a:pt x="88" y="129"/>
                    <a:pt x="62" y="142"/>
                    <a:pt x="44" y="166"/>
                  </a:cubicBezTo>
                  <a:cubicBezTo>
                    <a:pt x="44" y="84"/>
                    <a:pt x="71" y="38"/>
                    <a:pt x="119" y="38"/>
                  </a:cubicBezTo>
                  <a:cubicBezTo>
                    <a:pt x="149" y="38"/>
                    <a:pt x="170" y="56"/>
                    <a:pt x="176" y="89"/>
                  </a:cubicBezTo>
                  <a:lnTo>
                    <a:pt x="218" y="89"/>
                  </a:lnTo>
                  <a:close/>
                  <a:moveTo>
                    <a:pt x="116" y="166"/>
                  </a:moveTo>
                  <a:lnTo>
                    <a:pt x="116" y="166"/>
                  </a:lnTo>
                  <a:cubicBezTo>
                    <a:pt x="157" y="166"/>
                    <a:pt x="182" y="194"/>
                    <a:pt x="182" y="240"/>
                  </a:cubicBezTo>
                  <a:cubicBezTo>
                    <a:pt x="182" y="282"/>
                    <a:pt x="154" y="313"/>
                    <a:pt x="115" y="313"/>
                  </a:cubicBezTo>
                  <a:cubicBezTo>
                    <a:pt x="76" y="313"/>
                    <a:pt x="46" y="281"/>
                    <a:pt x="46" y="237"/>
                  </a:cubicBezTo>
                  <a:cubicBezTo>
                    <a:pt x="46" y="195"/>
                    <a:pt x="75"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1" name="Freeform 29"/>
            <p:cNvSpPr>
              <a:spLocks noEditPoints="1"/>
            </p:cNvSpPr>
            <p:nvPr/>
          </p:nvSpPr>
          <p:spPr bwMode="auto">
            <a:xfrm>
              <a:off x="752" y="1370"/>
              <a:ext cx="42" cy="66"/>
            </a:xfrm>
            <a:custGeom>
              <a:avLst/>
              <a:gdLst>
                <a:gd name="T0" fmla="*/ 111 w 223"/>
                <a:gd name="T1" fmla="*/ 0 h 351"/>
                <a:gd name="T2" fmla="*/ 111 w 223"/>
                <a:gd name="T3" fmla="*/ 0 h 351"/>
                <a:gd name="T4" fmla="*/ 33 w 223"/>
                <a:gd name="T5" fmla="*/ 38 h 351"/>
                <a:gd name="T6" fmla="*/ 0 w 223"/>
                <a:gd name="T7" fmla="*/ 176 h 351"/>
                <a:gd name="T8" fmla="*/ 111 w 223"/>
                <a:gd name="T9" fmla="*/ 351 h 351"/>
                <a:gd name="T10" fmla="*/ 223 w 223"/>
                <a:gd name="T11" fmla="*/ 178 h 351"/>
                <a:gd name="T12" fmla="*/ 190 w 223"/>
                <a:gd name="T13" fmla="*/ 38 h 351"/>
                <a:gd name="T14" fmla="*/ 111 w 223"/>
                <a:gd name="T15" fmla="*/ 0 h 351"/>
                <a:gd name="T16" fmla="*/ 111 w 223"/>
                <a:gd name="T17" fmla="*/ 38 h 351"/>
                <a:gd name="T18" fmla="*/ 111 w 223"/>
                <a:gd name="T19" fmla="*/ 38 h 351"/>
                <a:gd name="T20" fmla="*/ 180 w 223"/>
                <a:gd name="T21" fmla="*/ 175 h 351"/>
                <a:gd name="T22" fmla="*/ 111 w 223"/>
                <a:gd name="T23" fmla="*/ 316 h 351"/>
                <a:gd name="T24" fmla="*/ 43 w 223"/>
                <a:gd name="T25" fmla="*/ 176 h 351"/>
                <a:gd name="T26" fmla="*/ 111 w 223"/>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8"/>
                  </a:cubicBezTo>
                  <a:cubicBezTo>
                    <a:pt x="11" y="67"/>
                    <a:pt x="0" y="113"/>
                    <a:pt x="0" y="176"/>
                  </a:cubicBezTo>
                  <a:cubicBezTo>
                    <a:pt x="0" y="290"/>
                    <a:pt x="39" y="351"/>
                    <a:pt x="111" y="351"/>
                  </a:cubicBezTo>
                  <a:cubicBezTo>
                    <a:pt x="183" y="351"/>
                    <a:pt x="223" y="290"/>
                    <a:pt x="223" y="178"/>
                  </a:cubicBezTo>
                  <a:cubicBezTo>
                    <a:pt x="223" y="112"/>
                    <a:pt x="212" y="68"/>
                    <a:pt x="190" y="38"/>
                  </a:cubicBezTo>
                  <a:cubicBezTo>
                    <a:pt x="172" y="14"/>
                    <a:pt x="144" y="0"/>
                    <a:pt x="111" y="0"/>
                  </a:cubicBezTo>
                  <a:close/>
                  <a:moveTo>
                    <a:pt x="111" y="38"/>
                  </a:moveTo>
                  <a:lnTo>
                    <a:pt x="111" y="38"/>
                  </a:lnTo>
                  <a:cubicBezTo>
                    <a:pt x="157" y="38"/>
                    <a:pt x="180" y="84"/>
                    <a:pt x="180" y="175"/>
                  </a:cubicBezTo>
                  <a:cubicBezTo>
                    <a:pt x="180" y="271"/>
                    <a:pt x="157" y="316"/>
                    <a:pt x="111"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2" name="Freeform 30"/>
            <p:cNvSpPr>
              <a:spLocks noEditPoints="1"/>
            </p:cNvSpPr>
            <p:nvPr/>
          </p:nvSpPr>
          <p:spPr bwMode="auto">
            <a:xfrm>
              <a:off x="803" y="1370"/>
              <a:ext cx="42" cy="66"/>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3" name="Freeform 31"/>
            <p:cNvSpPr>
              <a:spLocks/>
            </p:cNvSpPr>
            <p:nvPr/>
          </p:nvSpPr>
          <p:spPr bwMode="auto">
            <a:xfrm>
              <a:off x="904" y="1262"/>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4" name="Freeform 32"/>
            <p:cNvSpPr>
              <a:spLocks/>
            </p:cNvSpPr>
            <p:nvPr/>
          </p:nvSpPr>
          <p:spPr bwMode="auto">
            <a:xfrm>
              <a:off x="701" y="1228"/>
              <a:ext cx="44" cy="65"/>
            </a:xfrm>
            <a:custGeom>
              <a:avLst/>
              <a:gdLst>
                <a:gd name="T0" fmla="*/ 227 w 227"/>
                <a:gd name="T1" fmla="*/ 0 h 340"/>
                <a:gd name="T2" fmla="*/ 227 w 227"/>
                <a:gd name="T3" fmla="*/ 0 h 340"/>
                <a:gd name="T4" fmla="*/ 0 w 227"/>
                <a:gd name="T5" fmla="*/ 0 h 340"/>
                <a:gd name="T6" fmla="*/ 0 w 227"/>
                <a:gd name="T7" fmla="*/ 42 h 340"/>
                <a:gd name="T8" fmla="*/ 183 w 227"/>
                <a:gd name="T9" fmla="*/ 42 h 340"/>
                <a:gd name="T10" fmla="*/ 44 w 227"/>
                <a:gd name="T11" fmla="*/ 340 h 340"/>
                <a:gd name="T12" fmla="*/ 89 w 227"/>
                <a:gd name="T13" fmla="*/ 340 h 340"/>
                <a:gd name="T14" fmla="*/ 227 w 227"/>
                <a:gd name="T15" fmla="*/ 36 h 340"/>
                <a:gd name="T16" fmla="*/ 227 w 227"/>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340">
                  <a:moveTo>
                    <a:pt x="227" y="0"/>
                  </a:moveTo>
                  <a:lnTo>
                    <a:pt x="227" y="0"/>
                  </a:lnTo>
                  <a:lnTo>
                    <a:pt x="0" y="0"/>
                  </a:lnTo>
                  <a:lnTo>
                    <a:pt x="0" y="42"/>
                  </a:lnTo>
                  <a:lnTo>
                    <a:pt x="183" y="42"/>
                  </a:lnTo>
                  <a:cubicBezTo>
                    <a:pt x="102" y="157"/>
                    <a:pt x="69" y="228"/>
                    <a:pt x="44" y="340"/>
                  </a:cubicBezTo>
                  <a:lnTo>
                    <a:pt x="89" y="340"/>
                  </a:lnTo>
                  <a:cubicBezTo>
                    <a:pt x="108" y="231"/>
                    <a:pt x="150" y="138"/>
                    <a:pt x="227" y="36"/>
                  </a:cubicBezTo>
                  <a:lnTo>
                    <a:pt x="22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5" name="Freeform 33"/>
            <p:cNvSpPr>
              <a:spLocks noEditPoints="1"/>
            </p:cNvSpPr>
            <p:nvPr/>
          </p:nvSpPr>
          <p:spPr bwMode="auto">
            <a:xfrm>
              <a:off x="752" y="1228"/>
              <a:ext cx="42" cy="67"/>
            </a:xfrm>
            <a:custGeom>
              <a:avLst/>
              <a:gdLst>
                <a:gd name="T0" fmla="*/ 111 w 223"/>
                <a:gd name="T1" fmla="*/ 0 h 351"/>
                <a:gd name="T2" fmla="*/ 111 w 223"/>
                <a:gd name="T3" fmla="*/ 0 h 351"/>
                <a:gd name="T4" fmla="*/ 33 w 223"/>
                <a:gd name="T5" fmla="*/ 38 h 351"/>
                <a:gd name="T6" fmla="*/ 0 w 223"/>
                <a:gd name="T7" fmla="*/ 176 h 351"/>
                <a:gd name="T8" fmla="*/ 111 w 223"/>
                <a:gd name="T9" fmla="*/ 351 h 351"/>
                <a:gd name="T10" fmla="*/ 223 w 223"/>
                <a:gd name="T11" fmla="*/ 178 h 351"/>
                <a:gd name="T12" fmla="*/ 190 w 223"/>
                <a:gd name="T13" fmla="*/ 38 h 351"/>
                <a:gd name="T14" fmla="*/ 111 w 223"/>
                <a:gd name="T15" fmla="*/ 0 h 351"/>
                <a:gd name="T16" fmla="*/ 111 w 223"/>
                <a:gd name="T17" fmla="*/ 38 h 351"/>
                <a:gd name="T18" fmla="*/ 111 w 223"/>
                <a:gd name="T19" fmla="*/ 38 h 351"/>
                <a:gd name="T20" fmla="*/ 180 w 223"/>
                <a:gd name="T21" fmla="*/ 175 h 351"/>
                <a:gd name="T22" fmla="*/ 111 w 223"/>
                <a:gd name="T23" fmla="*/ 316 h 351"/>
                <a:gd name="T24" fmla="*/ 43 w 223"/>
                <a:gd name="T25" fmla="*/ 176 h 351"/>
                <a:gd name="T26" fmla="*/ 111 w 223"/>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8"/>
                  </a:cubicBezTo>
                  <a:cubicBezTo>
                    <a:pt x="11" y="67"/>
                    <a:pt x="0" y="113"/>
                    <a:pt x="0" y="176"/>
                  </a:cubicBezTo>
                  <a:cubicBezTo>
                    <a:pt x="0" y="290"/>
                    <a:pt x="39" y="351"/>
                    <a:pt x="111" y="351"/>
                  </a:cubicBezTo>
                  <a:cubicBezTo>
                    <a:pt x="183" y="351"/>
                    <a:pt x="223" y="290"/>
                    <a:pt x="223" y="178"/>
                  </a:cubicBezTo>
                  <a:cubicBezTo>
                    <a:pt x="223" y="112"/>
                    <a:pt x="212" y="68"/>
                    <a:pt x="190" y="38"/>
                  </a:cubicBezTo>
                  <a:cubicBezTo>
                    <a:pt x="172" y="14"/>
                    <a:pt x="144" y="0"/>
                    <a:pt x="111" y="0"/>
                  </a:cubicBezTo>
                  <a:close/>
                  <a:moveTo>
                    <a:pt x="111" y="38"/>
                  </a:moveTo>
                  <a:lnTo>
                    <a:pt x="111" y="38"/>
                  </a:lnTo>
                  <a:cubicBezTo>
                    <a:pt x="157" y="38"/>
                    <a:pt x="180" y="84"/>
                    <a:pt x="180" y="175"/>
                  </a:cubicBezTo>
                  <a:cubicBezTo>
                    <a:pt x="180" y="271"/>
                    <a:pt x="157" y="316"/>
                    <a:pt x="111"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6" name="Freeform 34"/>
            <p:cNvSpPr>
              <a:spLocks noEditPoints="1"/>
            </p:cNvSpPr>
            <p:nvPr/>
          </p:nvSpPr>
          <p:spPr bwMode="auto">
            <a:xfrm>
              <a:off x="803" y="1228"/>
              <a:ext cx="42" cy="67"/>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7" name="Freeform 35"/>
            <p:cNvSpPr>
              <a:spLocks/>
            </p:cNvSpPr>
            <p:nvPr/>
          </p:nvSpPr>
          <p:spPr bwMode="auto">
            <a:xfrm>
              <a:off x="904" y="1121"/>
              <a:ext cx="16" cy="0"/>
            </a:xfrm>
            <a:custGeom>
              <a:avLst/>
              <a:gdLst>
                <a:gd name="T0" fmla="*/ 0 w 84"/>
                <a:gd name="T1" fmla="*/ 0 w 84"/>
                <a:gd name="T2" fmla="*/ 84 w 84"/>
              </a:gdLst>
              <a:ahLst/>
              <a:cxnLst>
                <a:cxn ang="0">
                  <a:pos x="T0" y="0"/>
                </a:cxn>
                <a:cxn ang="0">
                  <a:pos x="T1" y="0"/>
                </a:cxn>
                <a:cxn ang="0">
                  <a:pos x="T2" y="0"/>
                </a:cxn>
              </a:cxnLst>
              <a:rect l="0" t="0" r="r" b="b"/>
              <a:pathLst>
                <a:path w="84">
                  <a:moveTo>
                    <a:pt x="0" y="0"/>
                  </a:moveTo>
                  <a:lnTo>
                    <a:pt x="0" y="0"/>
                  </a:lnTo>
                  <a:lnTo>
                    <a:pt x="84"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8" name="Freeform 36"/>
            <p:cNvSpPr>
              <a:spLocks noEditPoints="1"/>
            </p:cNvSpPr>
            <p:nvPr/>
          </p:nvSpPr>
          <p:spPr bwMode="auto">
            <a:xfrm>
              <a:off x="701" y="1087"/>
              <a:ext cx="43" cy="66"/>
            </a:xfrm>
            <a:custGeom>
              <a:avLst/>
              <a:gdLst>
                <a:gd name="T0" fmla="*/ 169 w 228"/>
                <a:gd name="T1" fmla="*/ 161 h 351"/>
                <a:gd name="T2" fmla="*/ 169 w 228"/>
                <a:gd name="T3" fmla="*/ 161 h 351"/>
                <a:gd name="T4" fmla="*/ 216 w 228"/>
                <a:gd name="T5" fmla="*/ 91 h 351"/>
                <a:gd name="T6" fmla="*/ 114 w 228"/>
                <a:gd name="T7" fmla="*/ 0 h 351"/>
                <a:gd name="T8" fmla="*/ 12 w 228"/>
                <a:gd name="T9" fmla="*/ 91 h 351"/>
                <a:gd name="T10" fmla="*/ 58 w 228"/>
                <a:gd name="T11" fmla="*/ 161 h 351"/>
                <a:gd name="T12" fmla="*/ 0 w 228"/>
                <a:gd name="T13" fmla="*/ 245 h 351"/>
                <a:gd name="T14" fmla="*/ 114 w 228"/>
                <a:gd name="T15" fmla="*/ 351 h 351"/>
                <a:gd name="T16" fmla="*/ 228 w 228"/>
                <a:gd name="T17" fmla="*/ 246 h 351"/>
                <a:gd name="T18" fmla="*/ 169 w 228"/>
                <a:gd name="T19" fmla="*/ 161 h 351"/>
                <a:gd name="T20" fmla="*/ 114 w 228"/>
                <a:gd name="T21" fmla="*/ 38 h 351"/>
                <a:gd name="T22" fmla="*/ 114 w 228"/>
                <a:gd name="T23" fmla="*/ 38 h 351"/>
                <a:gd name="T24" fmla="*/ 173 w 228"/>
                <a:gd name="T25" fmla="*/ 92 h 351"/>
                <a:gd name="T26" fmla="*/ 114 w 228"/>
                <a:gd name="T27" fmla="*/ 144 h 351"/>
                <a:gd name="T28" fmla="*/ 55 w 228"/>
                <a:gd name="T29" fmla="*/ 91 h 351"/>
                <a:gd name="T30" fmla="*/ 114 w 228"/>
                <a:gd name="T31" fmla="*/ 38 h 351"/>
                <a:gd name="T32" fmla="*/ 114 w 228"/>
                <a:gd name="T33" fmla="*/ 180 h 351"/>
                <a:gd name="T34" fmla="*/ 114 w 228"/>
                <a:gd name="T35" fmla="*/ 180 h 351"/>
                <a:gd name="T36" fmla="*/ 184 w 228"/>
                <a:gd name="T37" fmla="*/ 246 h 351"/>
                <a:gd name="T38" fmla="*/ 113 w 228"/>
                <a:gd name="T39" fmla="*/ 313 h 351"/>
                <a:gd name="T40" fmla="*/ 43 w 228"/>
                <a:gd name="T41" fmla="*/ 246 h 351"/>
                <a:gd name="T42" fmla="*/ 114 w 228"/>
                <a:gd name="T43" fmla="*/ 18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351">
                  <a:moveTo>
                    <a:pt x="169" y="161"/>
                  </a:moveTo>
                  <a:lnTo>
                    <a:pt x="169" y="161"/>
                  </a:lnTo>
                  <a:cubicBezTo>
                    <a:pt x="204" y="140"/>
                    <a:pt x="216" y="123"/>
                    <a:pt x="216" y="91"/>
                  </a:cubicBezTo>
                  <a:cubicBezTo>
                    <a:pt x="216" y="38"/>
                    <a:pt x="174" y="0"/>
                    <a:pt x="114" y="0"/>
                  </a:cubicBezTo>
                  <a:cubicBezTo>
                    <a:pt x="54" y="0"/>
                    <a:pt x="12" y="38"/>
                    <a:pt x="12" y="91"/>
                  </a:cubicBezTo>
                  <a:cubicBezTo>
                    <a:pt x="12" y="122"/>
                    <a:pt x="23" y="140"/>
                    <a:pt x="58" y="161"/>
                  </a:cubicBezTo>
                  <a:cubicBezTo>
                    <a:pt x="19" y="180"/>
                    <a:pt x="0" y="208"/>
                    <a:pt x="0" y="245"/>
                  </a:cubicBezTo>
                  <a:cubicBezTo>
                    <a:pt x="0" y="308"/>
                    <a:pt x="47" y="351"/>
                    <a:pt x="114" y="351"/>
                  </a:cubicBezTo>
                  <a:cubicBezTo>
                    <a:pt x="181" y="351"/>
                    <a:pt x="228" y="308"/>
                    <a:pt x="228" y="246"/>
                  </a:cubicBezTo>
                  <a:cubicBezTo>
                    <a:pt x="228" y="208"/>
                    <a:pt x="208" y="180"/>
                    <a:pt x="169" y="161"/>
                  </a:cubicBezTo>
                  <a:close/>
                  <a:moveTo>
                    <a:pt x="114" y="38"/>
                  </a:moveTo>
                  <a:lnTo>
                    <a:pt x="114" y="38"/>
                  </a:lnTo>
                  <a:cubicBezTo>
                    <a:pt x="150" y="38"/>
                    <a:pt x="173" y="59"/>
                    <a:pt x="173" y="92"/>
                  </a:cubicBezTo>
                  <a:cubicBezTo>
                    <a:pt x="173" y="123"/>
                    <a:pt x="149" y="144"/>
                    <a:pt x="114" y="144"/>
                  </a:cubicBezTo>
                  <a:cubicBezTo>
                    <a:pt x="78" y="144"/>
                    <a:pt x="55" y="123"/>
                    <a:pt x="55" y="91"/>
                  </a:cubicBezTo>
                  <a:cubicBezTo>
                    <a:pt x="55" y="59"/>
                    <a:pt x="78" y="38"/>
                    <a:pt x="114" y="38"/>
                  </a:cubicBezTo>
                  <a:close/>
                  <a:moveTo>
                    <a:pt x="114" y="180"/>
                  </a:moveTo>
                  <a:lnTo>
                    <a:pt x="114" y="180"/>
                  </a:lnTo>
                  <a:cubicBezTo>
                    <a:pt x="156" y="180"/>
                    <a:pt x="184" y="207"/>
                    <a:pt x="184" y="246"/>
                  </a:cubicBezTo>
                  <a:cubicBezTo>
                    <a:pt x="184" y="287"/>
                    <a:pt x="156" y="313"/>
                    <a:pt x="113" y="313"/>
                  </a:cubicBezTo>
                  <a:cubicBezTo>
                    <a:pt x="71" y="313"/>
                    <a:pt x="43" y="286"/>
                    <a:pt x="43" y="246"/>
                  </a:cubicBezTo>
                  <a:cubicBezTo>
                    <a:pt x="43" y="207"/>
                    <a:pt x="71" y="180"/>
                    <a:pt x="114" y="18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49" name="Freeform 37"/>
            <p:cNvSpPr>
              <a:spLocks noEditPoints="1"/>
            </p:cNvSpPr>
            <p:nvPr/>
          </p:nvSpPr>
          <p:spPr bwMode="auto">
            <a:xfrm>
              <a:off x="752" y="1087"/>
              <a:ext cx="42" cy="66"/>
            </a:xfrm>
            <a:custGeom>
              <a:avLst/>
              <a:gdLst>
                <a:gd name="T0" fmla="*/ 111 w 223"/>
                <a:gd name="T1" fmla="*/ 0 h 351"/>
                <a:gd name="T2" fmla="*/ 111 w 223"/>
                <a:gd name="T3" fmla="*/ 0 h 351"/>
                <a:gd name="T4" fmla="*/ 33 w 223"/>
                <a:gd name="T5" fmla="*/ 38 h 351"/>
                <a:gd name="T6" fmla="*/ 0 w 223"/>
                <a:gd name="T7" fmla="*/ 176 h 351"/>
                <a:gd name="T8" fmla="*/ 111 w 223"/>
                <a:gd name="T9" fmla="*/ 351 h 351"/>
                <a:gd name="T10" fmla="*/ 223 w 223"/>
                <a:gd name="T11" fmla="*/ 178 h 351"/>
                <a:gd name="T12" fmla="*/ 190 w 223"/>
                <a:gd name="T13" fmla="*/ 38 h 351"/>
                <a:gd name="T14" fmla="*/ 111 w 223"/>
                <a:gd name="T15" fmla="*/ 0 h 351"/>
                <a:gd name="T16" fmla="*/ 111 w 223"/>
                <a:gd name="T17" fmla="*/ 38 h 351"/>
                <a:gd name="T18" fmla="*/ 111 w 223"/>
                <a:gd name="T19" fmla="*/ 38 h 351"/>
                <a:gd name="T20" fmla="*/ 180 w 223"/>
                <a:gd name="T21" fmla="*/ 175 h 351"/>
                <a:gd name="T22" fmla="*/ 111 w 223"/>
                <a:gd name="T23" fmla="*/ 316 h 351"/>
                <a:gd name="T24" fmla="*/ 43 w 223"/>
                <a:gd name="T25" fmla="*/ 176 h 351"/>
                <a:gd name="T26" fmla="*/ 111 w 223"/>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8"/>
                  </a:cubicBezTo>
                  <a:cubicBezTo>
                    <a:pt x="11" y="67"/>
                    <a:pt x="0" y="113"/>
                    <a:pt x="0" y="176"/>
                  </a:cubicBezTo>
                  <a:cubicBezTo>
                    <a:pt x="0" y="290"/>
                    <a:pt x="39" y="351"/>
                    <a:pt x="111" y="351"/>
                  </a:cubicBezTo>
                  <a:cubicBezTo>
                    <a:pt x="183" y="351"/>
                    <a:pt x="223" y="290"/>
                    <a:pt x="223" y="178"/>
                  </a:cubicBezTo>
                  <a:cubicBezTo>
                    <a:pt x="223" y="112"/>
                    <a:pt x="212" y="68"/>
                    <a:pt x="190" y="38"/>
                  </a:cubicBezTo>
                  <a:cubicBezTo>
                    <a:pt x="172" y="14"/>
                    <a:pt x="144" y="0"/>
                    <a:pt x="111" y="0"/>
                  </a:cubicBezTo>
                  <a:close/>
                  <a:moveTo>
                    <a:pt x="111" y="38"/>
                  </a:moveTo>
                  <a:lnTo>
                    <a:pt x="111" y="38"/>
                  </a:lnTo>
                  <a:cubicBezTo>
                    <a:pt x="157" y="38"/>
                    <a:pt x="180" y="84"/>
                    <a:pt x="180" y="175"/>
                  </a:cubicBezTo>
                  <a:cubicBezTo>
                    <a:pt x="180" y="271"/>
                    <a:pt x="157" y="316"/>
                    <a:pt x="111"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0" name="Freeform 38"/>
            <p:cNvSpPr>
              <a:spLocks noEditPoints="1"/>
            </p:cNvSpPr>
            <p:nvPr/>
          </p:nvSpPr>
          <p:spPr bwMode="auto">
            <a:xfrm>
              <a:off x="803" y="1087"/>
              <a:ext cx="42" cy="66"/>
            </a:xfrm>
            <a:custGeom>
              <a:avLst/>
              <a:gdLst>
                <a:gd name="T0" fmla="*/ 111 w 222"/>
                <a:gd name="T1" fmla="*/ 0 h 351"/>
                <a:gd name="T2" fmla="*/ 111 w 222"/>
                <a:gd name="T3" fmla="*/ 0 h 351"/>
                <a:gd name="T4" fmla="*/ 33 w 222"/>
                <a:gd name="T5" fmla="*/ 38 h 351"/>
                <a:gd name="T6" fmla="*/ 0 w 222"/>
                <a:gd name="T7" fmla="*/ 176 h 351"/>
                <a:gd name="T8" fmla="*/ 111 w 222"/>
                <a:gd name="T9" fmla="*/ 351 h 351"/>
                <a:gd name="T10" fmla="*/ 222 w 222"/>
                <a:gd name="T11" fmla="*/ 178 h 351"/>
                <a:gd name="T12" fmla="*/ 189 w 222"/>
                <a:gd name="T13" fmla="*/ 38 h 351"/>
                <a:gd name="T14" fmla="*/ 111 w 222"/>
                <a:gd name="T15" fmla="*/ 0 h 351"/>
                <a:gd name="T16" fmla="*/ 111 w 222"/>
                <a:gd name="T17" fmla="*/ 38 h 351"/>
                <a:gd name="T18" fmla="*/ 111 w 222"/>
                <a:gd name="T19" fmla="*/ 38 h 351"/>
                <a:gd name="T20" fmla="*/ 179 w 222"/>
                <a:gd name="T21" fmla="*/ 175 h 351"/>
                <a:gd name="T22" fmla="*/ 110 w 222"/>
                <a:gd name="T23" fmla="*/ 316 h 351"/>
                <a:gd name="T24" fmla="*/ 43 w 222"/>
                <a:gd name="T25" fmla="*/ 176 h 351"/>
                <a:gd name="T26" fmla="*/ 111 w 222"/>
                <a:gd name="T27"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8"/>
                  </a:cubicBezTo>
                  <a:cubicBezTo>
                    <a:pt x="11" y="67"/>
                    <a:pt x="0" y="113"/>
                    <a:pt x="0" y="176"/>
                  </a:cubicBezTo>
                  <a:cubicBezTo>
                    <a:pt x="0" y="290"/>
                    <a:pt x="39" y="351"/>
                    <a:pt x="111" y="351"/>
                  </a:cubicBezTo>
                  <a:cubicBezTo>
                    <a:pt x="183" y="351"/>
                    <a:pt x="222" y="290"/>
                    <a:pt x="222" y="178"/>
                  </a:cubicBezTo>
                  <a:cubicBezTo>
                    <a:pt x="222" y="112"/>
                    <a:pt x="212" y="68"/>
                    <a:pt x="189" y="38"/>
                  </a:cubicBezTo>
                  <a:cubicBezTo>
                    <a:pt x="172" y="14"/>
                    <a:pt x="143" y="0"/>
                    <a:pt x="111" y="0"/>
                  </a:cubicBezTo>
                  <a:close/>
                  <a:moveTo>
                    <a:pt x="111" y="38"/>
                  </a:moveTo>
                  <a:lnTo>
                    <a:pt x="111" y="38"/>
                  </a:lnTo>
                  <a:cubicBezTo>
                    <a:pt x="157" y="38"/>
                    <a:pt x="179" y="84"/>
                    <a:pt x="179" y="175"/>
                  </a:cubicBezTo>
                  <a:cubicBezTo>
                    <a:pt x="179" y="271"/>
                    <a:pt x="157" y="316"/>
                    <a:pt x="110" y="316"/>
                  </a:cubicBezTo>
                  <a:cubicBezTo>
                    <a:pt x="66" y="316"/>
                    <a:pt x="43" y="269"/>
                    <a:pt x="43" y="176"/>
                  </a:cubicBezTo>
                  <a:cubicBezTo>
                    <a:pt x="43" y="83"/>
                    <a:pt x="66" y="38"/>
                    <a:pt x="111" y="3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1" name="Freeform 39"/>
            <p:cNvSpPr>
              <a:spLocks/>
            </p:cNvSpPr>
            <p:nvPr/>
          </p:nvSpPr>
          <p:spPr bwMode="auto">
            <a:xfrm>
              <a:off x="904"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2" name="Freeform 40"/>
            <p:cNvSpPr>
              <a:spLocks noEditPoints="1"/>
            </p:cNvSpPr>
            <p:nvPr/>
          </p:nvSpPr>
          <p:spPr bwMode="auto">
            <a:xfrm>
              <a:off x="895" y="2310"/>
              <a:ext cx="43" cy="67"/>
            </a:xfrm>
            <a:custGeom>
              <a:avLst/>
              <a:gdLst>
                <a:gd name="T0" fmla="*/ 111 w 223"/>
                <a:gd name="T1" fmla="*/ 0 h 351"/>
                <a:gd name="T2" fmla="*/ 111 w 223"/>
                <a:gd name="T3" fmla="*/ 0 h 351"/>
                <a:gd name="T4" fmla="*/ 33 w 223"/>
                <a:gd name="T5" fmla="*/ 37 h 351"/>
                <a:gd name="T6" fmla="*/ 0 w 223"/>
                <a:gd name="T7" fmla="*/ 175 h 351"/>
                <a:gd name="T8" fmla="*/ 111 w 223"/>
                <a:gd name="T9" fmla="*/ 351 h 351"/>
                <a:gd name="T10" fmla="*/ 223 w 223"/>
                <a:gd name="T11" fmla="*/ 178 h 351"/>
                <a:gd name="T12" fmla="*/ 190 w 223"/>
                <a:gd name="T13" fmla="*/ 37 h 351"/>
                <a:gd name="T14" fmla="*/ 111 w 223"/>
                <a:gd name="T15" fmla="*/ 0 h 351"/>
                <a:gd name="T16" fmla="*/ 111 w 223"/>
                <a:gd name="T17" fmla="*/ 37 h 351"/>
                <a:gd name="T18" fmla="*/ 111 w 223"/>
                <a:gd name="T19" fmla="*/ 37 h 351"/>
                <a:gd name="T20" fmla="*/ 180 w 223"/>
                <a:gd name="T21" fmla="*/ 174 h 351"/>
                <a:gd name="T22" fmla="*/ 111 w 223"/>
                <a:gd name="T23" fmla="*/ 316 h 351"/>
                <a:gd name="T24" fmla="*/ 43 w 223"/>
                <a:gd name="T25" fmla="*/ 176 h 351"/>
                <a:gd name="T26" fmla="*/ 111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1" y="0"/>
                  </a:moveTo>
                  <a:lnTo>
                    <a:pt x="111" y="0"/>
                  </a:lnTo>
                  <a:cubicBezTo>
                    <a:pt x="80" y="0"/>
                    <a:pt x="51" y="14"/>
                    <a:pt x="33" y="37"/>
                  </a:cubicBezTo>
                  <a:cubicBezTo>
                    <a:pt x="11" y="67"/>
                    <a:pt x="0" y="112"/>
                    <a:pt x="0" y="175"/>
                  </a:cubicBezTo>
                  <a:cubicBezTo>
                    <a:pt x="0" y="290"/>
                    <a:pt x="39" y="351"/>
                    <a:pt x="111" y="351"/>
                  </a:cubicBezTo>
                  <a:cubicBezTo>
                    <a:pt x="183" y="351"/>
                    <a:pt x="223" y="290"/>
                    <a:pt x="223" y="178"/>
                  </a:cubicBezTo>
                  <a:cubicBezTo>
                    <a:pt x="223" y="112"/>
                    <a:pt x="212" y="68"/>
                    <a:pt x="190" y="37"/>
                  </a:cubicBezTo>
                  <a:cubicBezTo>
                    <a:pt x="172" y="13"/>
                    <a:pt x="144" y="0"/>
                    <a:pt x="111" y="0"/>
                  </a:cubicBezTo>
                  <a:close/>
                  <a:moveTo>
                    <a:pt x="111" y="37"/>
                  </a:moveTo>
                  <a:lnTo>
                    <a:pt x="111" y="37"/>
                  </a:lnTo>
                  <a:cubicBezTo>
                    <a:pt x="157" y="37"/>
                    <a:pt x="180" y="83"/>
                    <a:pt x="180" y="174"/>
                  </a:cubicBezTo>
                  <a:cubicBezTo>
                    <a:pt x="180" y="271"/>
                    <a:pt x="157" y="316"/>
                    <a:pt x="111"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3" name="Freeform 41"/>
            <p:cNvSpPr>
              <a:spLocks/>
            </p:cNvSpPr>
            <p:nvPr/>
          </p:nvSpPr>
          <p:spPr bwMode="auto">
            <a:xfrm>
              <a:off x="1259"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4" name="Freeform 42"/>
            <p:cNvSpPr>
              <a:spLocks/>
            </p:cNvSpPr>
            <p:nvPr/>
          </p:nvSpPr>
          <p:spPr bwMode="auto">
            <a:xfrm>
              <a:off x="1230" y="2310"/>
              <a:ext cx="22" cy="65"/>
            </a:xfrm>
            <a:custGeom>
              <a:avLst/>
              <a:gdLst>
                <a:gd name="T0" fmla="*/ 75 w 118"/>
                <a:gd name="T1" fmla="*/ 98 h 340"/>
                <a:gd name="T2" fmla="*/ 75 w 118"/>
                <a:gd name="T3" fmla="*/ 98 h 340"/>
                <a:gd name="T4" fmla="*/ 75 w 118"/>
                <a:gd name="T5" fmla="*/ 340 h 340"/>
                <a:gd name="T6" fmla="*/ 118 w 118"/>
                <a:gd name="T7" fmla="*/ 340 h 340"/>
                <a:gd name="T8" fmla="*/ 118 w 118"/>
                <a:gd name="T9" fmla="*/ 0 h 340"/>
                <a:gd name="T10" fmla="*/ 90 w 118"/>
                <a:gd name="T11" fmla="*/ 0 h 340"/>
                <a:gd name="T12" fmla="*/ 0 w 118"/>
                <a:gd name="T13" fmla="*/ 67 h 340"/>
                <a:gd name="T14" fmla="*/ 0 w 118"/>
                <a:gd name="T15" fmla="*/ 98 h 340"/>
                <a:gd name="T16" fmla="*/ 75 w 118"/>
                <a:gd name="T17" fmla="*/ 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40">
                  <a:moveTo>
                    <a:pt x="75" y="98"/>
                  </a:moveTo>
                  <a:lnTo>
                    <a:pt x="75" y="98"/>
                  </a:lnTo>
                  <a:lnTo>
                    <a:pt x="75" y="340"/>
                  </a:lnTo>
                  <a:lnTo>
                    <a:pt x="118" y="340"/>
                  </a:lnTo>
                  <a:lnTo>
                    <a:pt x="118" y="0"/>
                  </a:lnTo>
                  <a:lnTo>
                    <a:pt x="90" y="0"/>
                  </a:lnTo>
                  <a:cubicBezTo>
                    <a:pt x="75" y="52"/>
                    <a:pt x="65" y="59"/>
                    <a:pt x="0" y="67"/>
                  </a:cubicBezTo>
                  <a:lnTo>
                    <a:pt x="0" y="98"/>
                  </a:lnTo>
                  <a:lnTo>
                    <a:pt x="75" y="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5" name="Freeform 43"/>
            <p:cNvSpPr>
              <a:spLocks noEditPoints="1"/>
            </p:cNvSpPr>
            <p:nvPr/>
          </p:nvSpPr>
          <p:spPr bwMode="auto">
            <a:xfrm>
              <a:off x="1275" y="2310"/>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79"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1" y="13"/>
                    <a:pt x="143" y="0"/>
                    <a:pt x="111" y="0"/>
                  </a:cubicBezTo>
                  <a:close/>
                  <a:moveTo>
                    <a:pt x="111" y="37"/>
                  </a:moveTo>
                  <a:lnTo>
                    <a:pt x="111" y="37"/>
                  </a:lnTo>
                  <a:cubicBezTo>
                    <a:pt x="156" y="37"/>
                    <a:pt x="179" y="83"/>
                    <a:pt x="179" y="174"/>
                  </a:cubicBezTo>
                  <a:cubicBezTo>
                    <a:pt x="179" y="271"/>
                    <a:pt x="157" y="316"/>
                    <a:pt x="110" y="316"/>
                  </a:cubicBezTo>
                  <a:cubicBezTo>
                    <a:pt x="65" y="316"/>
                    <a:pt x="43" y="269"/>
                    <a:pt x="43" y="176"/>
                  </a:cubicBezTo>
                  <a:cubicBezTo>
                    <a:pt x="43" y="83"/>
                    <a:pt x="65"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6" name="Freeform 44"/>
            <p:cNvSpPr>
              <a:spLocks/>
            </p:cNvSpPr>
            <p:nvPr/>
          </p:nvSpPr>
          <p:spPr bwMode="auto">
            <a:xfrm>
              <a:off x="1613"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7" name="Freeform 45"/>
            <p:cNvSpPr>
              <a:spLocks/>
            </p:cNvSpPr>
            <p:nvPr/>
          </p:nvSpPr>
          <p:spPr bwMode="auto">
            <a:xfrm>
              <a:off x="1578" y="2310"/>
              <a:ext cx="43" cy="65"/>
            </a:xfrm>
            <a:custGeom>
              <a:avLst/>
              <a:gdLst>
                <a:gd name="T0" fmla="*/ 226 w 229"/>
                <a:gd name="T1" fmla="*/ 298 h 340"/>
                <a:gd name="T2" fmla="*/ 226 w 229"/>
                <a:gd name="T3" fmla="*/ 298 h 340"/>
                <a:gd name="T4" fmla="*/ 48 w 229"/>
                <a:gd name="T5" fmla="*/ 298 h 340"/>
                <a:gd name="T6" fmla="*/ 109 w 229"/>
                <a:gd name="T7" fmla="*/ 228 h 340"/>
                <a:gd name="T8" fmla="*/ 157 w 229"/>
                <a:gd name="T9" fmla="*/ 202 h 340"/>
                <a:gd name="T10" fmla="*/ 229 w 229"/>
                <a:gd name="T11" fmla="*/ 100 h 340"/>
                <a:gd name="T12" fmla="*/ 197 w 229"/>
                <a:gd name="T13" fmla="*/ 27 h 340"/>
                <a:gd name="T14" fmla="*/ 120 w 229"/>
                <a:gd name="T15" fmla="*/ 0 h 340"/>
                <a:gd name="T16" fmla="*/ 26 w 229"/>
                <a:gd name="T17" fmla="*/ 44 h 340"/>
                <a:gd name="T18" fmla="*/ 8 w 229"/>
                <a:gd name="T19" fmla="*/ 118 h 340"/>
                <a:gd name="T20" fmla="*/ 50 w 229"/>
                <a:gd name="T21" fmla="*/ 118 h 340"/>
                <a:gd name="T22" fmla="*/ 60 w 229"/>
                <a:gd name="T23" fmla="*/ 70 h 340"/>
                <a:gd name="T24" fmla="*/ 119 w 229"/>
                <a:gd name="T25" fmla="*/ 37 h 340"/>
                <a:gd name="T26" fmla="*/ 186 w 229"/>
                <a:gd name="T27" fmla="*/ 100 h 340"/>
                <a:gd name="T28" fmla="*/ 140 w 229"/>
                <a:gd name="T29" fmla="*/ 168 h 340"/>
                <a:gd name="T30" fmla="*/ 96 w 229"/>
                <a:gd name="T31" fmla="*/ 192 h 340"/>
                <a:gd name="T32" fmla="*/ 0 w 229"/>
                <a:gd name="T33" fmla="*/ 340 h 340"/>
                <a:gd name="T34" fmla="*/ 226 w 229"/>
                <a:gd name="T35" fmla="*/ 340 h 340"/>
                <a:gd name="T36" fmla="*/ 226 w 229"/>
                <a:gd name="T37" fmla="*/ 29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9" h="340">
                  <a:moveTo>
                    <a:pt x="226" y="298"/>
                  </a:moveTo>
                  <a:lnTo>
                    <a:pt x="226" y="298"/>
                  </a:lnTo>
                  <a:lnTo>
                    <a:pt x="48" y="298"/>
                  </a:lnTo>
                  <a:cubicBezTo>
                    <a:pt x="52" y="270"/>
                    <a:pt x="67" y="252"/>
                    <a:pt x="109" y="228"/>
                  </a:cubicBezTo>
                  <a:lnTo>
                    <a:pt x="157" y="202"/>
                  </a:lnTo>
                  <a:cubicBezTo>
                    <a:pt x="204" y="176"/>
                    <a:pt x="229" y="141"/>
                    <a:pt x="229" y="100"/>
                  </a:cubicBezTo>
                  <a:cubicBezTo>
                    <a:pt x="229" y="71"/>
                    <a:pt x="217" y="45"/>
                    <a:pt x="197" y="27"/>
                  </a:cubicBezTo>
                  <a:cubicBezTo>
                    <a:pt x="177" y="9"/>
                    <a:pt x="152" y="0"/>
                    <a:pt x="120" y="0"/>
                  </a:cubicBezTo>
                  <a:cubicBezTo>
                    <a:pt x="77" y="0"/>
                    <a:pt x="45" y="15"/>
                    <a:pt x="26" y="44"/>
                  </a:cubicBezTo>
                  <a:cubicBezTo>
                    <a:pt x="14" y="62"/>
                    <a:pt x="9" y="83"/>
                    <a:pt x="8" y="118"/>
                  </a:cubicBezTo>
                  <a:lnTo>
                    <a:pt x="50" y="118"/>
                  </a:lnTo>
                  <a:cubicBezTo>
                    <a:pt x="52" y="95"/>
                    <a:pt x="54" y="81"/>
                    <a:pt x="60" y="70"/>
                  </a:cubicBezTo>
                  <a:cubicBezTo>
                    <a:pt x="71" y="49"/>
                    <a:pt x="93" y="37"/>
                    <a:pt x="119" y="37"/>
                  </a:cubicBezTo>
                  <a:cubicBezTo>
                    <a:pt x="157" y="37"/>
                    <a:pt x="186" y="64"/>
                    <a:pt x="186" y="100"/>
                  </a:cubicBezTo>
                  <a:cubicBezTo>
                    <a:pt x="186" y="127"/>
                    <a:pt x="170" y="150"/>
                    <a:pt x="140" y="168"/>
                  </a:cubicBezTo>
                  <a:lnTo>
                    <a:pt x="96" y="192"/>
                  </a:lnTo>
                  <a:cubicBezTo>
                    <a:pt x="25" y="233"/>
                    <a:pt x="4" y="265"/>
                    <a:pt x="0" y="340"/>
                  </a:cubicBezTo>
                  <a:lnTo>
                    <a:pt x="226" y="340"/>
                  </a:lnTo>
                  <a:lnTo>
                    <a:pt x="226" y="29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8" name="Freeform 46"/>
            <p:cNvSpPr>
              <a:spLocks noEditPoints="1"/>
            </p:cNvSpPr>
            <p:nvPr/>
          </p:nvSpPr>
          <p:spPr bwMode="auto">
            <a:xfrm>
              <a:off x="1629" y="2310"/>
              <a:ext cx="43" cy="67"/>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59" name="Freeform 47"/>
            <p:cNvSpPr>
              <a:spLocks/>
            </p:cNvSpPr>
            <p:nvPr/>
          </p:nvSpPr>
          <p:spPr bwMode="auto">
            <a:xfrm>
              <a:off x="1967"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0" name="Freeform 48"/>
            <p:cNvSpPr>
              <a:spLocks/>
            </p:cNvSpPr>
            <p:nvPr/>
          </p:nvSpPr>
          <p:spPr bwMode="auto">
            <a:xfrm>
              <a:off x="1932" y="2310"/>
              <a:ext cx="43" cy="67"/>
            </a:xfrm>
            <a:custGeom>
              <a:avLst/>
              <a:gdLst>
                <a:gd name="T0" fmla="*/ 91 w 227"/>
                <a:gd name="T1" fmla="*/ 184 h 351"/>
                <a:gd name="T2" fmla="*/ 91 w 227"/>
                <a:gd name="T3" fmla="*/ 184 h 351"/>
                <a:gd name="T4" fmla="*/ 96 w 227"/>
                <a:gd name="T5" fmla="*/ 184 h 351"/>
                <a:gd name="T6" fmla="*/ 114 w 227"/>
                <a:gd name="T7" fmla="*/ 183 h 351"/>
                <a:gd name="T8" fmla="*/ 184 w 227"/>
                <a:gd name="T9" fmla="*/ 245 h 351"/>
                <a:gd name="T10" fmla="*/ 114 w 227"/>
                <a:gd name="T11" fmla="*/ 313 h 351"/>
                <a:gd name="T12" fmla="*/ 42 w 227"/>
                <a:gd name="T13" fmla="*/ 241 h 351"/>
                <a:gd name="T14" fmla="*/ 0 w 227"/>
                <a:gd name="T15" fmla="*/ 241 h 351"/>
                <a:gd name="T16" fmla="*/ 15 w 227"/>
                <a:gd name="T17" fmla="*/ 301 h 351"/>
                <a:gd name="T18" fmla="*/ 112 w 227"/>
                <a:gd name="T19" fmla="*/ 351 h 351"/>
                <a:gd name="T20" fmla="*/ 227 w 227"/>
                <a:gd name="T21" fmla="*/ 245 h 351"/>
                <a:gd name="T22" fmla="*/ 170 w 227"/>
                <a:gd name="T23" fmla="*/ 164 h 351"/>
                <a:gd name="T24" fmla="*/ 217 w 227"/>
                <a:gd name="T25" fmla="*/ 93 h 351"/>
                <a:gd name="T26" fmla="*/ 114 w 227"/>
                <a:gd name="T27" fmla="*/ 0 h 351"/>
                <a:gd name="T28" fmla="*/ 8 w 227"/>
                <a:gd name="T29" fmla="*/ 110 h 351"/>
                <a:gd name="T30" fmla="*/ 50 w 227"/>
                <a:gd name="T31" fmla="*/ 110 h 351"/>
                <a:gd name="T32" fmla="*/ 57 w 227"/>
                <a:gd name="T33" fmla="*/ 67 h 351"/>
                <a:gd name="T34" fmla="*/ 114 w 227"/>
                <a:gd name="T35" fmla="*/ 37 h 351"/>
                <a:gd name="T36" fmla="*/ 174 w 227"/>
                <a:gd name="T37" fmla="*/ 95 h 351"/>
                <a:gd name="T38" fmla="*/ 147 w 227"/>
                <a:gd name="T39" fmla="*/ 141 h 351"/>
                <a:gd name="T40" fmla="*/ 91 w 227"/>
                <a:gd name="T41" fmla="*/ 148 h 351"/>
                <a:gd name="T42" fmla="*/ 91 w 227"/>
                <a:gd name="T43" fmla="*/ 18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 h="351">
                  <a:moveTo>
                    <a:pt x="91" y="184"/>
                  </a:moveTo>
                  <a:lnTo>
                    <a:pt x="91" y="184"/>
                  </a:lnTo>
                  <a:lnTo>
                    <a:pt x="96" y="184"/>
                  </a:lnTo>
                  <a:lnTo>
                    <a:pt x="114" y="183"/>
                  </a:lnTo>
                  <a:cubicBezTo>
                    <a:pt x="160" y="183"/>
                    <a:pt x="184" y="204"/>
                    <a:pt x="184" y="245"/>
                  </a:cubicBezTo>
                  <a:cubicBezTo>
                    <a:pt x="184" y="288"/>
                    <a:pt x="158" y="313"/>
                    <a:pt x="114" y="313"/>
                  </a:cubicBezTo>
                  <a:cubicBezTo>
                    <a:pt x="68" y="313"/>
                    <a:pt x="45" y="290"/>
                    <a:pt x="42" y="241"/>
                  </a:cubicBezTo>
                  <a:lnTo>
                    <a:pt x="0" y="241"/>
                  </a:lnTo>
                  <a:cubicBezTo>
                    <a:pt x="2" y="268"/>
                    <a:pt x="7" y="286"/>
                    <a:pt x="15" y="301"/>
                  </a:cubicBezTo>
                  <a:cubicBezTo>
                    <a:pt x="32" y="334"/>
                    <a:pt x="66" y="351"/>
                    <a:pt x="112" y="351"/>
                  </a:cubicBezTo>
                  <a:cubicBezTo>
                    <a:pt x="182" y="351"/>
                    <a:pt x="227" y="309"/>
                    <a:pt x="227" y="245"/>
                  </a:cubicBezTo>
                  <a:cubicBezTo>
                    <a:pt x="227" y="202"/>
                    <a:pt x="211" y="178"/>
                    <a:pt x="170" y="164"/>
                  </a:cubicBezTo>
                  <a:cubicBezTo>
                    <a:pt x="202" y="151"/>
                    <a:pt x="217" y="127"/>
                    <a:pt x="217" y="93"/>
                  </a:cubicBezTo>
                  <a:cubicBezTo>
                    <a:pt x="217" y="35"/>
                    <a:pt x="179" y="0"/>
                    <a:pt x="114" y="0"/>
                  </a:cubicBezTo>
                  <a:cubicBezTo>
                    <a:pt x="45" y="0"/>
                    <a:pt x="9" y="37"/>
                    <a:pt x="8" y="110"/>
                  </a:cubicBezTo>
                  <a:lnTo>
                    <a:pt x="50" y="110"/>
                  </a:lnTo>
                  <a:cubicBezTo>
                    <a:pt x="50" y="89"/>
                    <a:pt x="52" y="77"/>
                    <a:pt x="57" y="67"/>
                  </a:cubicBezTo>
                  <a:cubicBezTo>
                    <a:pt x="67" y="48"/>
                    <a:pt x="88" y="37"/>
                    <a:pt x="114" y="37"/>
                  </a:cubicBezTo>
                  <a:cubicBezTo>
                    <a:pt x="152" y="37"/>
                    <a:pt x="174" y="59"/>
                    <a:pt x="174" y="95"/>
                  </a:cubicBezTo>
                  <a:cubicBezTo>
                    <a:pt x="174" y="119"/>
                    <a:pt x="166" y="133"/>
                    <a:pt x="147" y="141"/>
                  </a:cubicBezTo>
                  <a:cubicBezTo>
                    <a:pt x="135" y="146"/>
                    <a:pt x="121" y="147"/>
                    <a:pt x="91" y="148"/>
                  </a:cubicBezTo>
                  <a:lnTo>
                    <a:pt x="91"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1" name="Freeform 49"/>
            <p:cNvSpPr>
              <a:spLocks noEditPoints="1"/>
            </p:cNvSpPr>
            <p:nvPr/>
          </p:nvSpPr>
          <p:spPr bwMode="auto">
            <a:xfrm>
              <a:off x="1984" y="2310"/>
              <a:ext cx="42" cy="67"/>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2" name="Freeform 50"/>
            <p:cNvSpPr>
              <a:spLocks/>
            </p:cNvSpPr>
            <p:nvPr/>
          </p:nvSpPr>
          <p:spPr bwMode="auto">
            <a:xfrm>
              <a:off x="2322"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3" name="Freeform 51"/>
            <p:cNvSpPr>
              <a:spLocks noEditPoints="1"/>
            </p:cNvSpPr>
            <p:nvPr/>
          </p:nvSpPr>
          <p:spPr bwMode="auto">
            <a:xfrm>
              <a:off x="2286" y="2310"/>
              <a:ext cx="45" cy="65"/>
            </a:xfrm>
            <a:custGeom>
              <a:avLst/>
              <a:gdLst>
                <a:gd name="T0" fmla="*/ 144 w 236"/>
                <a:gd name="T1" fmla="*/ 258 h 340"/>
                <a:gd name="T2" fmla="*/ 144 w 236"/>
                <a:gd name="T3" fmla="*/ 258 h 340"/>
                <a:gd name="T4" fmla="*/ 144 w 236"/>
                <a:gd name="T5" fmla="*/ 340 h 340"/>
                <a:gd name="T6" fmla="*/ 186 w 236"/>
                <a:gd name="T7" fmla="*/ 340 h 340"/>
                <a:gd name="T8" fmla="*/ 186 w 236"/>
                <a:gd name="T9" fmla="*/ 258 h 340"/>
                <a:gd name="T10" fmla="*/ 236 w 236"/>
                <a:gd name="T11" fmla="*/ 258 h 340"/>
                <a:gd name="T12" fmla="*/ 236 w 236"/>
                <a:gd name="T13" fmla="*/ 220 h 340"/>
                <a:gd name="T14" fmla="*/ 186 w 236"/>
                <a:gd name="T15" fmla="*/ 220 h 340"/>
                <a:gd name="T16" fmla="*/ 186 w 236"/>
                <a:gd name="T17" fmla="*/ 0 h 340"/>
                <a:gd name="T18" fmla="*/ 155 w 236"/>
                <a:gd name="T19" fmla="*/ 0 h 340"/>
                <a:gd name="T20" fmla="*/ 0 w 236"/>
                <a:gd name="T21" fmla="*/ 214 h 340"/>
                <a:gd name="T22" fmla="*/ 0 w 236"/>
                <a:gd name="T23" fmla="*/ 258 h 340"/>
                <a:gd name="T24" fmla="*/ 144 w 236"/>
                <a:gd name="T25" fmla="*/ 258 h 340"/>
                <a:gd name="T26" fmla="*/ 144 w 236"/>
                <a:gd name="T27" fmla="*/ 220 h 340"/>
                <a:gd name="T28" fmla="*/ 144 w 236"/>
                <a:gd name="T29" fmla="*/ 220 h 340"/>
                <a:gd name="T30" fmla="*/ 37 w 236"/>
                <a:gd name="T31" fmla="*/ 220 h 340"/>
                <a:gd name="T32" fmla="*/ 144 w 236"/>
                <a:gd name="T33" fmla="*/ 72 h 340"/>
                <a:gd name="T34" fmla="*/ 144 w 236"/>
                <a:gd name="T35" fmla="*/ 22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340">
                  <a:moveTo>
                    <a:pt x="144" y="258"/>
                  </a:moveTo>
                  <a:lnTo>
                    <a:pt x="144" y="258"/>
                  </a:lnTo>
                  <a:lnTo>
                    <a:pt x="144" y="340"/>
                  </a:lnTo>
                  <a:lnTo>
                    <a:pt x="186" y="340"/>
                  </a:lnTo>
                  <a:lnTo>
                    <a:pt x="186" y="258"/>
                  </a:lnTo>
                  <a:lnTo>
                    <a:pt x="236" y="258"/>
                  </a:lnTo>
                  <a:lnTo>
                    <a:pt x="236" y="220"/>
                  </a:lnTo>
                  <a:lnTo>
                    <a:pt x="186" y="220"/>
                  </a:lnTo>
                  <a:lnTo>
                    <a:pt x="186" y="0"/>
                  </a:lnTo>
                  <a:lnTo>
                    <a:pt x="155" y="0"/>
                  </a:lnTo>
                  <a:lnTo>
                    <a:pt x="0" y="214"/>
                  </a:lnTo>
                  <a:lnTo>
                    <a:pt x="0" y="258"/>
                  </a:lnTo>
                  <a:lnTo>
                    <a:pt x="144" y="258"/>
                  </a:lnTo>
                  <a:close/>
                  <a:moveTo>
                    <a:pt x="144" y="220"/>
                  </a:moveTo>
                  <a:lnTo>
                    <a:pt x="144" y="220"/>
                  </a:lnTo>
                  <a:lnTo>
                    <a:pt x="37" y="220"/>
                  </a:lnTo>
                  <a:lnTo>
                    <a:pt x="144" y="72"/>
                  </a:lnTo>
                  <a:lnTo>
                    <a:pt x="144" y="2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4" name="Freeform 52"/>
            <p:cNvSpPr>
              <a:spLocks noEditPoints="1"/>
            </p:cNvSpPr>
            <p:nvPr/>
          </p:nvSpPr>
          <p:spPr bwMode="auto">
            <a:xfrm>
              <a:off x="2338" y="2310"/>
              <a:ext cx="43" cy="67"/>
            </a:xfrm>
            <a:custGeom>
              <a:avLst/>
              <a:gdLst>
                <a:gd name="T0" fmla="*/ 112 w 223"/>
                <a:gd name="T1" fmla="*/ 0 h 351"/>
                <a:gd name="T2" fmla="*/ 112 w 223"/>
                <a:gd name="T3" fmla="*/ 0 h 351"/>
                <a:gd name="T4" fmla="*/ 34 w 223"/>
                <a:gd name="T5" fmla="*/ 37 h 351"/>
                <a:gd name="T6" fmla="*/ 0 w 223"/>
                <a:gd name="T7" fmla="*/ 175 h 351"/>
                <a:gd name="T8" fmla="*/ 112 w 223"/>
                <a:gd name="T9" fmla="*/ 351 h 351"/>
                <a:gd name="T10" fmla="*/ 223 w 223"/>
                <a:gd name="T11" fmla="*/ 178 h 351"/>
                <a:gd name="T12" fmla="*/ 190 w 223"/>
                <a:gd name="T13" fmla="*/ 37 h 351"/>
                <a:gd name="T14" fmla="*/ 112 w 223"/>
                <a:gd name="T15" fmla="*/ 0 h 351"/>
                <a:gd name="T16" fmla="*/ 112 w 223"/>
                <a:gd name="T17" fmla="*/ 37 h 351"/>
                <a:gd name="T18" fmla="*/ 112 w 223"/>
                <a:gd name="T19" fmla="*/ 37 h 351"/>
                <a:gd name="T20" fmla="*/ 180 w 223"/>
                <a:gd name="T21" fmla="*/ 174 h 351"/>
                <a:gd name="T22" fmla="*/ 111 w 223"/>
                <a:gd name="T23" fmla="*/ 316 h 351"/>
                <a:gd name="T24" fmla="*/ 44 w 223"/>
                <a:gd name="T25" fmla="*/ 176 h 351"/>
                <a:gd name="T26" fmla="*/ 112 w 223"/>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 h="351">
                  <a:moveTo>
                    <a:pt x="112" y="0"/>
                  </a:moveTo>
                  <a:lnTo>
                    <a:pt x="112" y="0"/>
                  </a:lnTo>
                  <a:cubicBezTo>
                    <a:pt x="80" y="0"/>
                    <a:pt x="51" y="14"/>
                    <a:pt x="34" y="37"/>
                  </a:cubicBezTo>
                  <a:cubicBezTo>
                    <a:pt x="11" y="67"/>
                    <a:pt x="0" y="112"/>
                    <a:pt x="0" y="175"/>
                  </a:cubicBezTo>
                  <a:cubicBezTo>
                    <a:pt x="0" y="290"/>
                    <a:pt x="39" y="351"/>
                    <a:pt x="112" y="351"/>
                  </a:cubicBezTo>
                  <a:cubicBezTo>
                    <a:pt x="183" y="351"/>
                    <a:pt x="223" y="290"/>
                    <a:pt x="223" y="178"/>
                  </a:cubicBezTo>
                  <a:cubicBezTo>
                    <a:pt x="223" y="112"/>
                    <a:pt x="212" y="68"/>
                    <a:pt x="190" y="37"/>
                  </a:cubicBezTo>
                  <a:cubicBezTo>
                    <a:pt x="172" y="13"/>
                    <a:pt x="144" y="0"/>
                    <a:pt x="112" y="0"/>
                  </a:cubicBezTo>
                  <a:close/>
                  <a:moveTo>
                    <a:pt x="112" y="37"/>
                  </a:moveTo>
                  <a:lnTo>
                    <a:pt x="112" y="37"/>
                  </a:lnTo>
                  <a:cubicBezTo>
                    <a:pt x="157" y="37"/>
                    <a:pt x="180" y="83"/>
                    <a:pt x="180" y="174"/>
                  </a:cubicBezTo>
                  <a:cubicBezTo>
                    <a:pt x="180" y="271"/>
                    <a:pt x="158" y="316"/>
                    <a:pt x="111" y="316"/>
                  </a:cubicBezTo>
                  <a:cubicBezTo>
                    <a:pt x="66" y="316"/>
                    <a:pt x="44" y="269"/>
                    <a:pt x="44" y="176"/>
                  </a:cubicBezTo>
                  <a:cubicBezTo>
                    <a:pt x="44" y="83"/>
                    <a:pt x="66" y="37"/>
                    <a:pt x="112"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5" name="Freeform 53"/>
            <p:cNvSpPr>
              <a:spLocks/>
            </p:cNvSpPr>
            <p:nvPr/>
          </p:nvSpPr>
          <p:spPr bwMode="auto">
            <a:xfrm>
              <a:off x="2676"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6" name="Freeform 54"/>
            <p:cNvSpPr>
              <a:spLocks/>
            </p:cNvSpPr>
            <p:nvPr/>
          </p:nvSpPr>
          <p:spPr bwMode="auto">
            <a:xfrm>
              <a:off x="2641" y="2310"/>
              <a:ext cx="44" cy="67"/>
            </a:xfrm>
            <a:custGeom>
              <a:avLst/>
              <a:gdLst>
                <a:gd name="T0" fmla="*/ 212 w 229"/>
                <a:gd name="T1" fmla="*/ 0 h 351"/>
                <a:gd name="T2" fmla="*/ 212 w 229"/>
                <a:gd name="T3" fmla="*/ 0 h 351"/>
                <a:gd name="T4" fmla="*/ 36 w 229"/>
                <a:gd name="T5" fmla="*/ 0 h 351"/>
                <a:gd name="T6" fmla="*/ 11 w 229"/>
                <a:gd name="T7" fmla="*/ 185 h 351"/>
                <a:gd name="T8" fmla="*/ 50 w 229"/>
                <a:gd name="T9" fmla="*/ 185 h 351"/>
                <a:gd name="T10" fmla="*/ 112 w 229"/>
                <a:gd name="T11" fmla="*/ 153 h 351"/>
                <a:gd name="T12" fmla="*/ 186 w 229"/>
                <a:gd name="T13" fmla="*/ 235 h 351"/>
                <a:gd name="T14" fmla="*/ 112 w 229"/>
                <a:gd name="T15" fmla="*/ 313 h 351"/>
                <a:gd name="T16" fmla="*/ 43 w 229"/>
                <a:gd name="T17" fmla="*/ 256 h 351"/>
                <a:gd name="T18" fmla="*/ 0 w 229"/>
                <a:gd name="T19" fmla="*/ 256 h 351"/>
                <a:gd name="T20" fmla="*/ 21 w 229"/>
                <a:gd name="T21" fmla="*/ 310 h 351"/>
                <a:gd name="T22" fmla="*/ 113 w 229"/>
                <a:gd name="T23" fmla="*/ 351 h 351"/>
                <a:gd name="T24" fmla="*/ 229 w 229"/>
                <a:gd name="T25" fmla="*/ 229 h 351"/>
                <a:gd name="T26" fmla="*/ 120 w 229"/>
                <a:gd name="T27" fmla="*/ 116 h 351"/>
                <a:gd name="T28" fmla="*/ 57 w 229"/>
                <a:gd name="T29" fmla="*/ 136 h 351"/>
                <a:gd name="T30" fmla="*/ 70 w 229"/>
                <a:gd name="T31" fmla="*/ 42 h 351"/>
                <a:gd name="T32" fmla="*/ 212 w 229"/>
                <a:gd name="T33" fmla="*/ 42 h 351"/>
                <a:gd name="T34" fmla="*/ 212 w 229"/>
                <a:gd name="T35"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351">
                  <a:moveTo>
                    <a:pt x="212" y="0"/>
                  </a:moveTo>
                  <a:lnTo>
                    <a:pt x="212" y="0"/>
                  </a:lnTo>
                  <a:lnTo>
                    <a:pt x="36" y="0"/>
                  </a:lnTo>
                  <a:lnTo>
                    <a:pt x="11" y="185"/>
                  </a:lnTo>
                  <a:lnTo>
                    <a:pt x="50" y="185"/>
                  </a:lnTo>
                  <a:cubicBezTo>
                    <a:pt x="69" y="161"/>
                    <a:pt x="86" y="153"/>
                    <a:pt x="112" y="153"/>
                  </a:cubicBezTo>
                  <a:cubicBezTo>
                    <a:pt x="158" y="153"/>
                    <a:pt x="186" y="184"/>
                    <a:pt x="186" y="235"/>
                  </a:cubicBezTo>
                  <a:cubicBezTo>
                    <a:pt x="186" y="283"/>
                    <a:pt x="158" y="313"/>
                    <a:pt x="112" y="313"/>
                  </a:cubicBezTo>
                  <a:cubicBezTo>
                    <a:pt x="75" y="313"/>
                    <a:pt x="53" y="294"/>
                    <a:pt x="43" y="256"/>
                  </a:cubicBezTo>
                  <a:lnTo>
                    <a:pt x="0" y="256"/>
                  </a:lnTo>
                  <a:cubicBezTo>
                    <a:pt x="6" y="284"/>
                    <a:pt x="11" y="297"/>
                    <a:pt x="21" y="310"/>
                  </a:cubicBezTo>
                  <a:cubicBezTo>
                    <a:pt x="40" y="336"/>
                    <a:pt x="75" y="351"/>
                    <a:pt x="113" y="351"/>
                  </a:cubicBezTo>
                  <a:cubicBezTo>
                    <a:pt x="182" y="351"/>
                    <a:pt x="229" y="301"/>
                    <a:pt x="229" y="229"/>
                  </a:cubicBezTo>
                  <a:cubicBezTo>
                    <a:pt x="229" y="162"/>
                    <a:pt x="185" y="116"/>
                    <a:pt x="120" y="116"/>
                  </a:cubicBezTo>
                  <a:cubicBezTo>
                    <a:pt x="96" y="116"/>
                    <a:pt x="77" y="122"/>
                    <a:pt x="57" y="136"/>
                  </a:cubicBezTo>
                  <a:lnTo>
                    <a:pt x="70" y="42"/>
                  </a:lnTo>
                  <a:lnTo>
                    <a:pt x="212" y="42"/>
                  </a:lnTo>
                  <a:lnTo>
                    <a:pt x="21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7" name="Freeform 55"/>
            <p:cNvSpPr>
              <a:spLocks noEditPoints="1"/>
            </p:cNvSpPr>
            <p:nvPr/>
          </p:nvSpPr>
          <p:spPr bwMode="auto">
            <a:xfrm>
              <a:off x="2692" y="2310"/>
              <a:ext cx="43"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8" name="Freeform 56"/>
            <p:cNvSpPr>
              <a:spLocks/>
            </p:cNvSpPr>
            <p:nvPr/>
          </p:nvSpPr>
          <p:spPr bwMode="auto">
            <a:xfrm>
              <a:off x="3030" y="2237"/>
              <a:ext cx="0" cy="16"/>
            </a:xfrm>
            <a:custGeom>
              <a:avLst/>
              <a:gdLst>
                <a:gd name="T0" fmla="*/ 84 h 84"/>
                <a:gd name="T1" fmla="*/ 84 h 84"/>
                <a:gd name="T2" fmla="*/ 0 h 84"/>
              </a:gdLst>
              <a:ahLst/>
              <a:cxnLst>
                <a:cxn ang="0">
                  <a:pos x="0" y="T0"/>
                </a:cxn>
                <a:cxn ang="0">
                  <a:pos x="0" y="T1"/>
                </a:cxn>
                <a:cxn ang="0">
                  <a:pos x="0" y="T2"/>
                </a:cxn>
              </a:cxnLst>
              <a:rect l="0" t="0" r="r" b="b"/>
              <a:pathLst>
                <a:path h="84">
                  <a:moveTo>
                    <a:pt x="0" y="84"/>
                  </a:moveTo>
                  <a:lnTo>
                    <a:pt x="0" y="84"/>
                  </a:lnTo>
                  <a:lnTo>
                    <a:pt x="0" y="0"/>
                  </a:lnTo>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69" name="Freeform 57"/>
            <p:cNvSpPr>
              <a:spLocks noEditPoints="1"/>
            </p:cNvSpPr>
            <p:nvPr/>
          </p:nvSpPr>
          <p:spPr bwMode="auto">
            <a:xfrm>
              <a:off x="2996" y="2310"/>
              <a:ext cx="43" cy="67"/>
            </a:xfrm>
            <a:custGeom>
              <a:avLst/>
              <a:gdLst>
                <a:gd name="T0" fmla="*/ 218 w 225"/>
                <a:gd name="T1" fmla="*/ 89 h 351"/>
                <a:gd name="T2" fmla="*/ 218 w 225"/>
                <a:gd name="T3" fmla="*/ 89 h 351"/>
                <a:gd name="T4" fmla="*/ 122 w 225"/>
                <a:gd name="T5" fmla="*/ 0 h 351"/>
                <a:gd name="T6" fmla="*/ 31 w 225"/>
                <a:gd name="T7" fmla="*/ 48 h 351"/>
                <a:gd name="T8" fmla="*/ 0 w 225"/>
                <a:gd name="T9" fmla="*/ 185 h 351"/>
                <a:gd name="T10" fmla="*/ 29 w 225"/>
                <a:gd name="T11" fmla="*/ 308 h 351"/>
                <a:gd name="T12" fmla="*/ 114 w 225"/>
                <a:gd name="T13" fmla="*/ 351 h 351"/>
                <a:gd name="T14" fmla="*/ 225 w 225"/>
                <a:gd name="T15" fmla="*/ 236 h 351"/>
                <a:gd name="T16" fmla="*/ 121 w 225"/>
                <a:gd name="T17" fmla="*/ 128 h 351"/>
                <a:gd name="T18" fmla="*/ 43 w 225"/>
                <a:gd name="T19" fmla="*/ 166 h 351"/>
                <a:gd name="T20" fmla="*/ 119 w 225"/>
                <a:gd name="T21" fmla="*/ 37 h 351"/>
                <a:gd name="T22" fmla="*/ 176 w 225"/>
                <a:gd name="T23" fmla="*/ 89 h 351"/>
                <a:gd name="T24" fmla="*/ 218 w 225"/>
                <a:gd name="T25" fmla="*/ 89 h 351"/>
                <a:gd name="T26" fmla="*/ 116 w 225"/>
                <a:gd name="T27" fmla="*/ 166 h 351"/>
                <a:gd name="T28" fmla="*/ 116 w 225"/>
                <a:gd name="T29" fmla="*/ 166 h 351"/>
                <a:gd name="T30" fmla="*/ 182 w 225"/>
                <a:gd name="T31" fmla="*/ 239 h 351"/>
                <a:gd name="T32" fmla="*/ 115 w 225"/>
                <a:gd name="T33" fmla="*/ 313 h 351"/>
                <a:gd name="T34" fmla="*/ 46 w 225"/>
                <a:gd name="T35" fmla="*/ 237 h 351"/>
                <a:gd name="T36" fmla="*/ 116 w 225"/>
                <a:gd name="T37" fmla="*/ 16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 h="351">
                  <a:moveTo>
                    <a:pt x="218" y="89"/>
                  </a:moveTo>
                  <a:lnTo>
                    <a:pt x="218" y="89"/>
                  </a:lnTo>
                  <a:cubicBezTo>
                    <a:pt x="210" y="33"/>
                    <a:pt x="174" y="0"/>
                    <a:pt x="122" y="0"/>
                  </a:cubicBezTo>
                  <a:cubicBezTo>
                    <a:pt x="85" y="0"/>
                    <a:pt x="51" y="18"/>
                    <a:pt x="31" y="48"/>
                  </a:cubicBezTo>
                  <a:cubicBezTo>
                    <a:pt x="10" y="81"/>
                    <a:pt x="0" y="123"/>
                    <a:pt x="0" y="185"/>
                  </a:cubicBezTo>
                  <a:cubicBezTo>
                    <a:pt x="0" y="242"/>
                    <a:pt x="9" y="278"/>
                    <a:pt x="29" y="308"/>
                  </a:cubicBezTo>
                  <a:cubicBezTo>
                    <a:pt x="47" y="336"/>
                    <a:pt x="77" y="351"/>
                    <a:pt x="114" y="351"/>
                  </a:cubicBezTo>
                  <a:cubicBezTo>
                    <a:pt x="179" y="351"/>
                    <a:pt x="225" y="303"/>
                    <a:pt x="225" y="236"/>
                  </a:cubicBezTo>
                  <a:cubicBezTo>
                    <a:pt x="225" y="173"/>
                    <a:pt x="182" y="128"/>
                    <a:pt x="121" y="128"/>
                  </a:cubicBezTo>
                  <a:cubicBezTo>
                    <a:pt x="88" y="128"/>
                    <a:pt x="62" y="141"/>
                    <a:pt x="43" y="166"/>
                  </a:cubicBezTo>
                  <a:cubicBezTo>
                    <a:pt x="44" y="83"/>
                    <a:pt x="71" y="37"/>
                    <a:pt x="119" y="37"/>
                  </a:cubicBezTo>
                  <a:cubicBezTo>
                    <a:pt x="149" y="37"/>
                    <a:pt x="169" y="56"/>
                    <a:pt x="176" y="89"/>
                  </a:cubicBezTo>
                  <a:lnTo>
                    <a:pt x="218" y="89"/>
                  </a:lnTo>
                  <a:close/>
                  <a:moveTo>
                    <a:pt x="116" y="166"/>
                  </a:moveTo>
                  <a:lnTo>
                    <a:pt x="116" y="166"/>
                  </a:lnTo>
                  <a:cubicBezTo>
                    <a:pt x="157" y="166"/>
                    <a:pt x="182" y="194"/>
                    <a:pt x="182" y="239"/>
                  </a:cubicBezTo>
                  <a:cubicBezTo>
                    <a:pt x="182" y="282"/>
                    <a:pt x="154" y="313"/>
                    <a:pt x="115" y="313"/>
                  </a:cubicBezTo>
                  <a:cubicBezTo>
                    <a:pt x="75" y="313"/>
                    <a:pt x="46" y="281"/>
                    <a:pt x="46" y="237"/>
                  </a:cubicBezTo>
                  <a:cubicBezTo>
                    <a:pt x="46" y="195"/>
                    <a:pt x="75" y="166"/>
                    <a:pt x="116" y="16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0" name="Freeform 58"/>
            <p:cNvSpPr>
              <a:spLocks noEditPoints="1"/>
            </p:cNvSpPr>
            <p:nvPr/>
          </p:nvSpPr>
          <p:spPr bwMode="auto">
            <a:xfrm>
              <a:off x="3047" y="2310"/>
              <a:ext cx="42" cy="67"/>
            </a:xfrm>
            <a:custGeom>
              <a:avLst/>
              <a:gdLst>
                <a:gd name="T0" fmla="*/ 111 w 222"/>
                <a:gd name="T1" fmla="*/ 0 h 351"/>
                <a:gd name="T2" fmla="*/ 111 w 222"/>
                <a:gd name="T3" fmla="*/ 0 h 351"/>
                <a:gd name="T4" fmla="*/ 33 w 222"/>
                <a:gd name="T5" fmla="*/ 37 h 351"/>
                <a:gd name="T6" fmla="*/ 0 w 222"/>
                <a:gd name="T7" fmla="*/ 175 h 351"/>
                <a:gd name="T8" fmla="*/ 111 w 222"/>
                <a:gd name="T9" fmla="*/ 351 h 351"/>
                <a:gd name="T10" fmla="*/ 222 w 222"/>
                <a:gd name="T11" fmla="*/ 178 h 351"/>
                <a:gd name="T12" fmla="*/ 189 w 222"/>
                <a:gd name="T13" fmla="*/ 37 h 351"/>
                <a:gd name="T14" fmla="*/ 111 w 222"/>
                <a:gd name="T15" fmla="*/ 0 h 351"/>
                <a:gd name="T16" fmla="*/ 111 w 222"/>
                <a:gd name="T17" fmla="*/ 37 h 351"/>
                <a:gd name="T18" fmla="*/ 111 w 222"/>
                <a:gd name="T19" fmla="*/ 37 h 351"/>
                <a:gd name="T20" fmla="*/ 179 w 222"/>
                <a:gd name="T21" fmla="*/ 174 h 351"/>
                <a:gd name="T22" fmla="*/ 110 w 222"/>
                <a:gd name="T23" fmla="*/ 316 h 351"/>
                <a:gd name="T24" fmla="*/ 43 w 222"/>
                <a:gd name="T25" fmla="*/ 176 h 351"/>
                <a:gd name="T26" fmla="*/ 111 w 222"/>
                <a:gd name="T27" fmla="*/ 3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 h="351">
                  <a:moveTo>
                    <a:pt x="111" y="0"/>
                  </a:moveTo>
                  <a:lnTo>
                    <a:pt x="111" y="0"/>
                  </a:lnTo>
                  <a:cubicBezTo>
                    <a:pt x="80" y="0"/>
                    <a:pt x="51" y="14"/>
                    <a:pt x="33" y="37"/>
                  </a:cubicBezTo>
                  <a:cubicBezTo>
                    <a:pt x="11" y="67"/>
                    <a:pt x="0" y="112"/>
                    <a:pt x="0" y="175"/>
                  </a:cubicBezTo>
                  <a:cubicBezTo>
                    <a:pt x="0" y="290"/>
                    <a:pt x="38" y="351"/>
                    <a:pt x="111" y="351"/>
                  </a:cubicBezTo>
                  <a:cubicBezTo>
                    <a:pt x="183" y="351"/>
                    <a:pt x="222" y="290"/>
                    <a:pt x="222" y="178"/>
                  </a:cubicBezTo>
                  <a:cubicBezTo>
                    <a:pt x="222" y="112"/>
                    <a:pt x="212" y="68"/>
                    <a:pt x="189" y="37"/>
                  </a:cubicBezTo>
                  <a:cubicBezTo>
                    <a:pt x="172" y="13"/>
                    <a:pt x="143" y="0"/>
                    <a:pt x="111" y="0"/>
                  </a:cubicBezTo>
                  <a:close/>
                  <a:moveTo>
                    <a:pt x="111" y="37"/>
                  </a:moveTo>
                  <a:lnTo>
                    <a:pt x="111" y="37"/>
                  </a:lnTo>
                  <a:cubicBezTo>
                    <a:pt x="157" y="37"/>
                    <a:pt x="179" y="83"/>
                    <a:pt x="179" y="174"/>
                  </a:cubicBezTo>
                  <a:cubicBezTo>
                    <a:pt x="179" y="271"/>
                    <a:pt x="157" y="316"/>
                    <a:pt x="110" y="316"/>
                  </a:cubicBezTo>
                  <a:cubicBezTo>
                    <a:pt x="66" y="316"/>
                    <a:pt x="43" y="269"/>
                    <a:pt x="43" y="176"/>
                  </a:cubicBezTo>
                  <a:cubicBezTo>
                    <a:pt x="43" y="83"/>
                    <a:pt x="66" y="37"/>
                    <a:pt x="111"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1" name="Freeform 59"/>
            <p:cNvSpPr>
              <a:spLocks noEditPoints="1"/>
            </p:cNvSpPr>
            <p:nvPr/>
          </p:nvSpPr>
          <p:spPr bwMode="auto">
            <a:xfrm>
              <a:off x="904" y="1121"/>
              <a:ext cx="2126" cy="1132"/>
            </a:xfrm>
            <a:custGeom>
              <a:avLst/>
              <a:gdLst>
                <a:gd name="T0" fmla="*/ 0 w 11182"/>
                <a:gd name="T1" fmla="*/ 0 h 5951"/>
                <a:gd name="T2" fmla="*/ 0 w 11182"/>
                <a:gd name="T3" fmla="*/ 0 h 5951"/>
                <a:gd name="T4" fmla="*/ 0 w 11182"/>
                <a:gd name="T5" fmla="*/ 5951 h 5951"/>
                <a:gd name="T6" fmla="*/ 11182 w 11182"/>
                <a:gd name="T7" fmla="*/ 5951 h 5951"/>
                <a:gd name="T8" fmla="*/ 0 w 11182"/>
                <a:gd name="T9" fmla="*/ 0 h 5951"/>
                <a:gd name="T10" fmla="*/ 0 w 11182"/>
                <a:gd name="T11" fmla="*/ 0 h 5951"/>
              </a:gdLst>
              <a:ahLst/>
              <a:cxnLst>
                <a:cxn ang="0">
                  <a:pos x="T0" y="T1"/>
                </a:cxn>
                <a:cxn ang="0">
                  <a:pos x="T2" y="T3"/>
                </a:cxn>
                <a:cxn ang="0">
                  <a:pos x="T4" y="T5"/>
                </a:cxn>
                <a:cxn ang="0">
                  <a:pos x="T6" y="T7"/>
                </a:cxn>
                <a:cxn ang="0">
                  <a:pos x="T8" y="T9"/>
                </a:cxn>
                <a:cxn ang="0">
                  <a:pos x="T10" y="T11"/>
                </a:cxn>
              </a:cxnLst>
              <a:rect l="0" t="0" r="r" b="b"/>
              <a:pathLst>
                <a:path w="11182" h="5951">
                  <a:moveTo>
                    <a:pt x="0" y="0"/>
                  </a:moveTo>
                  <a:lnTo>
                    <a:pt x="0" y="0"/>
                  </a:lnTo>
                  <a:lnTo>
                    <a:pt x="0" y="5951"/>
                  </a:lnTo>
                  <a:lnTo>
                    <a:pt x="11182" y="5951"/>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2" name="Freeform 60"/>
            <p:cNvSpPr>
              <a:spLocks/>
            </p:cNvSpPr>
            <p:nvPr/>
          </p:nvSpPr>
          <p:spPr bwMode="auto">
            <a:xfrm>
              <a:off x="494" y="1999"/>
              <a:ext cx="66" cy="45"/>
            </a:xfrm>
            <a:custGeom>
              <a:avLst/>
              <a:gdLst>
                <a:gd name="T0" fmla="*/ 190 w 349"/>
                <a:gd name="T1" fmla="*/ 190 h 235"/>
                <a:gd name="T2" fmla="*/ 190 w 349"/>
                <a:gd name="T3" fmla="*/ 190 h 235"/>
                <a:gd name="T4" fmla="*/ 190 w 349"/>
                <a:gd name="T5" fmla="*/ 23 h 235"/>
                <a:gd name="T6" fmla="*/ 151 w 349"/>
                <a:gd name="T7" fmla="*/ 23 h 235"/>
                <a:gd name="T8" fmla="*/ 151 w 349"/>
                <a:gd name="T9" fmla="*/ 190 h 235"/>
                <a:gd name="T10" fmla="*/ 40 w 349"/>
                <a:gd name="T11" fmla="*/ 190 h 235"/>
                <a:gd name="T12" fmla="*/ 40 w 349"/>
                <a:gd name="T13" fmla="*/ 0 h 235"/>
                <a:gd name="T14" fmla="*/ 0 w 349"/>
                <a:gd name="T15" fmla="*/ 0 h 235"/>
                <a:gd name="T16" fmla="*/ 0 w 349"/>
                <a:gd name="T17" fmla="*/ 235 h 235"/>
                <a:gd name="T18" fmla="*/ 349 w 349"/>
                <a:gd name="T19" fmla="*/ 235 h 235"/>
                <a:gd name="T20" fmla="*/ 349 w 349"/>
                <a:gd name="T21" fmla="*/ 190 h 235"/>
                <a:gd name="T22" fmla="*/ 190 w 349"/>
                <a:gd name="T23" fmla="*/ 19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235">
                  <a:moveTo>
                    <a:pt x="190" y="190"/>
                  </a:moveTo>
                  <a:lnTo>
                    <a:pt x="190" y="190"/>
                  </a:lnTo>
                  <a:lnTo>
                    <a:pt x="190" y="23"/>
                  </a:lnTo>
                  <a:lnTo>
                    <a:pt x="151" y="23"/>
                  </a:lnTo>
                  <a:lnTo>
                    <a:pt x="151" y="190"/>
                  </a:lnTo>
                  <a:lnTo>
                    <a:pt x="40" y="190"/>
                  </a:lnTo>
                  <a:lnTo>
                    <a:pt x="40" y="0"/>
                  </a:lnTo>
                  <a:lnTo>
                    <a:pt x="0" y="0"/>
                  </a:lnTo>
                  <a:lnTo>
                    <a:pt x="0" y="235"/>
                  </a:lnTo>
                  <a:lnTo>
                    <a:pt x="349" y="235"/>
                  </a:lnTo>
                  <a:lnTo>
                    <a:pt x="349" y="190"/>
                  </a:lnTo>
                  <a:lnTo>
                    <a:pt x="190"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3" name="Freeform 61"/>
            <p:cNvSpPr>
              <a:spLocks/>
            </p:cNvSpPr>
            <p:nvPr/>
          </p:nvSpPr>
          <p:spPr bwMode="auto">
            <a:xfrm>
              <a:off x="511" y="1967"/>
              <a:ext cx="49" cy="23"/>
            </a:xfrm>
            <a:custGeom>
              <a:avLst/>
              <a:gdLst>
                <a:gd name="T0" fmla="*/ 7 w 258"/>
                <a:gd name="T1" fmla="*/ 120 h 120"/>
                <a:gd name="T2" fmla="*/ 7 w 258"/>
                <a:gd name="T3" fmla="*/ 120 h 120"/>
                <a:gd name="T4" fmla="*/ 258 w 258"/>
                <a:gd name="T5" fmla="*/ 120 h 120"/>
                <a:gd name="T6" fmla="*/ 258 w 258"/>
                <a:gd name="T7" fmla="*/ 80 h 120"/>
                <a:gd name="T8" fmla="*/ 128 w 258"/>
                <a:gd name="T9" fmla="*/ 80 h 120"/>
                <a:gd name="T10" fmla="*/ 55 w 258"/>
                <a:gd name="T11" fmla="*/ 52 h 120"/>
                <a:gd name="T12" fmla="*/ 42 w 258"/>
                <a:gd name="T13" fmla="*/ 0 h 120"/>
                <a:gd name="T14" fmla="*/ 2 w 258"/>
                <a:gd name="T15" fmla="*/ 0 h 120"/>
                <a:gd name="T16" fmla="*/ 0 w 258"/>
                <a:gd name="T17" fmla="*/ 15 h 120"/>
                <a:gd name="T18" fmla="*/ 53 w 258"/>
                <a:gd name="T19" fmla="*/ 84 h 120"/>
                <a:gd name="T20" fmla="*/ 7 w 258"/>
                <a:gd name="T21" fmla="*/ 84 h 120"/>
                <a:gd name="T22" fmla="*/ 7 w 258"/>
                <a:gd name="T23"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20">
                  <a:moveTo>
                    <a:pt x="7" y="120"/>
                  </a:moveTo>
                  <a:lnTo>
                    <a:pt x="7" y="120"/>
                  </a:lnTo>
                  <a:lnTo>
                    <a:pt x="258" y="120"/>
                  </a:lnTo>
                  <a:lnTo>
                    <a:pt x="258" y="80"/>
                  </a:lnTo>
                  <a:lnTo>
                    <a:pt x="128" y="80"/>
                  </a:lnTo>
                  <a:cubicBezTo>
                    <a:pt x="92" y="80"/>
                    <a:pt x="69" y="71"/>
                    <a:pt x="55" y="52"/>
                  </a:cubicBezTo>
                  <a:cubicBezTo>
                    <a:pt x="46" y="40"/>
                    <a:pt x="43" y="28"/>
                    <a:pt x="42" y="0"/>
                  </a:cubicBezTo>
                  <a:lnTo>
                    <a:pt x="2" y="0"/>
                  </a:lnTo>
                  <a:cubicBezTo>
                    <a:pt x="1" y="6"/>
                    <a:pt x="0" y="10"/>
                    <a:pt x="0" y="15"/>
                  </a:cubicBezTo>
                  <a:cubicBezTo>
                    <a:pt x="0" y="41"/>
                    <a:pt x="16" y="61"/>
                    <a:pt x="53" y="84"/>
                  </a:cubicBezTo>
                  <a:lnTo>
                    <a:pt x="7" y="84"/>
                  </a:lnTo>
                  <a:lnTo>
                    <a:pt x="7" y="12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4" name="Freeform 62"/>
            <p:cNvSpPr>
              <a:spLocks noEditPoints="1"/>
            </p:cNvSpPr>
            <p:nvPr/>
          </p:nvSpPr>
          <p:spPr bwMode="auto">
            <a:xfrm>
              <a:off x="511" y="1917"/>
              <a:ext cx="52" cy="45"/>
            </a:xfrm>
            <a:custGeom>
              <a:avLst/>
              <a:gdLst>
                <a:gd name="T0" fmla="*/ 235 w 270"/>
                <a:gd name="T1" fmla="*/ 0 h 237"/>
                <a:gd name="T2" fmla="*/ 235 w 270"/>
                <a:gd name="T3" fmla="*/ 0 h 237"/>
                <a:gd name="T4" fmla="*/ 236 w 270"/>
                <a:gd name="T5" fmla="*/ 9 h 237"/>
                <a:gd name="T6" fmla="*/ 216 w 270"/>
                <a:gd name="T7" fmla="*/ 31 h 237"/>
                <a:gd name="T8" fmla="*/ 69 w 270"/>
                <a:gd name="T9" fmla="*/ 31 h 237"/>
                <a:gd name="T10" fmla="*/ 0 w 270"/>
                <a:gd name="T11" fmla="*/ 125 h 237"/>
                <a:gd name="T12" fmla="*/ 30 w 270"/>
                <a:gd name="T13" fmla="*/ 208 h 237"/>
                <a:gd name="T14" fmla="*/ 82 w 270"/>
                <a:gd name="T15" fmla="*/ 226 h 237"/>
                <a:gd name="T16" fmla="*/ 82 w 270"/>
                <a:gd name="T17" fmla="*/ 185 h 237"/>
                <a:gd name="T18" fmla="*/ 37 w 270"/>
                <a:gd name="T19" fmla="*/ 126 h 237"/>
                <a:gd name="T20" fmla="*/ 75 w 270"/>
                <a:gd name="T21" fmla="*/ 70 h 237"/>
                <a:gd name="T22" fmla="*/ 85 w 270"/>
                <a:gd name="T23" fmla="*/ 70 h 237"/>
                <a:gd name="T24" fmla="*/ 113 w 270"/>
                <a:gd name="T25" fmla="*/ 112 h 237"/>
                <a:gd name="T26" fmla="*/ 128 w 270"/>
                <a:gd name="T27" fmla="*/ 192 h 237"/>
                <a:gd name="T28" fmla="*/ 195 w 270"/>
                <a:gd name="T29" fmla="*/ 237 h 237"/>
                <a:gd name="T30" fmla="*/ 270 w 270"/>
                <a:gd name="T31" fmla="*/ 154 h 237"/>
                <a:gd name="T32" fmla="*/ 233 w 270"/>
                <a:gd name="T33" fmla="*/ 69 h 237"/>
                <a:gd name="T34" fmla="*/ 270 w 270"/>
                <a:gd name="T35" fmla="*/ 28 h 237"/>
                <a:gd name="T36" fmla="*/ 265 w 270"/>
                <a:gd name="T37" fmla="*/ 0 h 237"/>
                <a:gd name="T38" fmla="*/ 235 w 270"/>
                <a:gd name="T39" fmla="*/ 0 h 237"/>
                <a:gd name="T40" fmla="*/ 179 w 270"/>
                <a:gd name="T41" fmla="*/ 70 h 237"/>
                <a:gd name="T42" fmla="*/ 179 w 270"/>
                <a:gd name="T43" fmla="*/ 70 h 237"/>
                <a:gd name="T44" fmla="*/ 212 w 270"/>
                <a:gd name="T45" fmla="*/ 86 h 237"/>
                <a:gd name="T46" fmla="*/ 235 w 270"/>
                <a:gd name="T47" fmla="*/ 146 h 237"/>
                <a:gd name="T48" fmla="*/ 194 w 270"/>
                <a:gd name="T49" fmla="*/ 195 h 237"/>
                <a:gd name="T50" fmla="*/ 148 w 270"/>
                <a:gd name="T51" fmla="*/ 135 h 237"/>
                <a:gd name="T52" fmla="*/ 134 w 270"/>
                <a:gd name="T53" fmla="*/ 70 h 237"/>
                <a:gd name="T54" fmla="*/ 179 w 270"/>
                <a:gd name="T55" fmla="*/ 7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7">
                  <a:moveTo>
                    <a:pt x="235" y="0"/>
                  </a:moveTo>
                  <a:lnTo>
                    <a:pt x="235" y="0"/>
                  </a:lnTo>
                  <a:cubicBezTo>
                    <a:pt x="236" y="5"/>
                    <a:pt x="236" y="7"/>
                    <a:pt x="236" y="9"/>
                  </a:cubicBezTo>
                  <a:cubicBezTo>
                    <a:pt x="236" y="23"/>
                    <a:pt x="229" y="31"/>
                    <a:pt x="216" y="31"/>
                  </a:cubicBezTo>
                  <a:lnTo>
                    <a:pt x="69" y="31"/>
                  </a:lnTo>
                  <a:cubicBezTo>
                    <a:pt x="24" y="31"/>
                    <a:pt x="0" y="63"/>
                    <a:pt x="0" y="125"/>
                  </a:cubicBezTo>
                  <a:cubicBezTo>
                    <a:pt x="0" y="161"/>
                    <a:pt x="11" y="192"/>
                    <a:pt x="30" y="208"/>
                  </a:cubicBezTo>
                  <a:cubicBezTo>
                    <a:pt x="42" y="220"/>
                    <a:pt x="57" y="225"/>
                    <a:pt x="82" y="226"/>
                  </a:cubicBezTo>
                  <a:lnTo>
                    <a:pt x="82" y="185"/>
                  </a:lnTo>
                  <a:cubicBezTo>
                    <a:pt x="51" y="182"/>
                    <a:pt x="37" y="164"/>
                    <a:pt x="37" y="126"/>
                  </a:cubicBezTo>
                  <a:cubicBezTo>
                    <a:pt x="37" y="90"/>
                    <a:pt x="51" y="70"/>
                    <a:pt x="75" y="70"/>
                  </a:cubicBezTo>
                  <a:lnTo>
                    <a:pt x="85" y="70"/>
                  </a:lnTo>
                  <a:cubicBezTo>
                    <a:pt x="102" y="70"/>
                    <a:pt x="109" y="80"/>
                    <a:pt x="113" y="112"/>
                  </a:cubicBezTo>
                  <a:cubicBezTo>
                    <a:pt x="120" y="169"/>
                    <a:pt x="122" y="177"/>
                    <a:pt x="128" y="192"/>
                  </a:cubicBezTo>
                  <a:cubicBezTo>
                    <a:pt x="140" y="222"/>
                    <a:pt x="163" y="237"/>
                    <a:pt x="195" y="237"/>
                  </a:cubicBezTo>
                  <a:cubicBezTo>
                    <a:pt x="241" y="237"/>
                    <a:pt x="270" y="205"/>
                    <a:pt x="270" y="154"/>
                  </a:cubicBezTo>
                  <a:cubicBezTo>
                    <a:pt x="270" y="123"/>
                    <a:pt x="258" y="97"/>
                    <a:pt x="233" y="69"/>
                  </a:cubicBezTo>
                  <a:cubicBezTo>
                    <a:pt x="258" y="66"/>
                    <a:pt x="270" y="54"/>
                    <a:pt x="270" y="28"/>
                  </a:cubicBezTo>
                  <a:cubicBezTo>
                    <a:pt x="270" y="20"/>
                    <a:pt x="269" y="13"/>
                    <a:pt x="265" y="0"/>
                  </a:cubicBezTo>
                  <a:lnTo>
                    <a:pt x="235" y="0"/>
                  </a:lnTo>
                  <a:close/>
                  <a:moveTo>
                    <a:pt x="179" y="70"/>
                  </a:moveTo>
                  <a:lnTo>
                    <a:pt x="179" y="70"/>
                  </a:lnTo>
                  <a:cubicBezTo>
                    <a:pt x="193" y="70"/>
                    <a:pt x="201" y="74"/>
                    <a:pt x="212" y="86"/>
                  </a:cubicBezTo>
                  <a:cubicBezTo>
                    <a:pt x="227" y="102"/>
                    <a:pt x="235" y="122"/>
                    <a:pt x="235" y="146"/>
                  </a:cubicBezTo>
                  <a:cubicBezTo>
                    <a:pt x="235" y="177"/>
                    <a:pt x="220" y="195"/>
                    <a:pt x="194" y="195"/>
                  </a:cubicBezTo>
                  <a:cubicBezTo>
                    <a:pt x="168" y="195"/>
                    <a:pt x="155" y="177"/>
                    <a:pt x="148" y="135"/>
                  </a:cubicBezTo>
                  <a:cubicBezTo>
                    <a:pt x="143" y="92"/>
                    <a:pt x="141" y="84"/>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5" name="Freeform 63"/>
            <p:cNvSpPr>
              <a:spLocks/>
            </p:cNvSpPr>
            <p:nvPr/>
          </p:nvSpPr>
          <p:spPr bwMode="auto">
            <a:xfrm>
              <a:off x="511" y="1846"/>
              <a:ext cx="49" cy="63"/>
            </a:xfrm>
            <a:custGeom>
              <a:avLst/>
              <a:gdLst>
                <a:gd name="T0" fmla="*/ 7 w 258"/>
                <a:gd name="T1" fmla="*/ 331 h 331"/>
                <a:gd name="T2" fmla="*/ 7 w 258"/>
                <a:gd name="T3" fmla="*/ 331 h 331"/>
                <a:gd name="T4" fmla="*/ 258 w 258"/>
                <a:gd name="T5" fmla="*/ 331 h 331"/>
                <a:gd name="T6" fmla="*/ 258 w 258"/>
                <a:gd name="T7" fmla="*/ 291 h 331"/>
                <a:gd name="T8" fmla="*/ 101 w 258"/>
                <a:gd name="T9" fmla="*/ 291 h 331"/>
                <a:gd name="T10" fmla="*/ 35 w 258"/>
                <a:gd name="T11" fmla="*/ 232 h 331"/>
                <a:gd name="T12" fmla="*/ 86 w 258"/>
                <a:gd name="T13" fmla="*/ 186 h 331"/>
                <a:gd name="T14" fmla="*/ 258 w 258"/>
                <a:gd name="T15" fmla="*/ 186 h 331"/>
                <a:gd name="T16" fmla="*/ 258 w 258"/>
                <a:gd name="T17" fmla="*/ 145 h 331"/>
                <a:gd name="T18" fmla="*/ 101 w 258"/>
                <a:gd name="T19" fmla="*/ 145 h 331"/>
                <a:gd name="T20" fmla="*/ 35 w 258"/>
                <a:gd name="T21" fmla="*/ 87 h 331"/>
                <a:gd name="T22" fmla="*/ 86 w 258"/>
                <a:gd name="T23" fmla="*/ 40 h 331"/>
                <a:gd name="T24" fmla="*/ 258 w 258"/>
                <a:gd name="T25" fmla="*/ 40 h 331"/>
                <a:gd name="T26" fmla="*/ 258 w 258"/>
                <a:gd name="T27" fmla="*/ 0 h 331"/>
                <a:gd name="T28" fmla="*/ 70 w 258"/>
                <a:gd name="T29" fmla="*/ 0 h 331"/>
                <a:gd name="T30" fmla="*/ 0 w 258"/>
                <a:gd name="T31" fmla="*/ 73 h 331"/>
                <a:gd name="T32" fmla="*/ 39 w 258"/>
                <a:gd name="T33" fmla="*/ 150 h 331"/>
                <a:gd name="T34" fmla="*/ 0 w 258"/>
                <a:gd name="T35" fmla="*/ 217 h 331"/>
                <a:gd name="T36" fmla="*/ 43 w 258"/>
                <a:gd name="T37" fmla="*/ 294 h 331"/>
                <a:gd name="T38" fmla="*/ 7 w 258"/>
                <a:gd name="T39" fmla="*/ 294 h 331"/>
                <a:gd name="T40" fmla="*/ 7 w 258"/>
                <a:gd name="T41"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1">
                  <a:moveTo>
                    <a:pt x="7" y="331"/>
                  </a:moveTo>
                  <a:lnTo>
                    <a:pt x="7" y="331"/>
                  </a:lnTo>
                  <a:lnTo>
                    <a:pt x="258" y="331"/>
                  </a:lnTo>
                  <a:lnTo>
                    <a:pt x="258" y="291"/>
                  </a:lnTo>
                  <a:lnTo>
                    <a:pt x="101" y="291"/>
                  </a:lnTo>
                  <a:cubicBezTo>
                    <a:pt x="64" y="291"/>
                    <a:pt x="35" y="265"/>
                    <a:pt x="35" y="232"/>
                  </a:cubicBezTo>
                  <a:cubicBezTo>
                    <a:pt x="35" y="202"/>
                    <a:pt x="53" y="186"/>
                    <a:pt x="86" y="186"/>
                  </a:cubicBezTo>
                  <a:lnTo>
                    <a:pt x="258" y="186"/>
                  </a:lnTo>
                  <a:lnTo>
                    <a:pt x="258" y="145"/>
                  </a:lnTo>
                  <a:lnTo>
                    <a:pt x="101" y="145"/>
                  </a:lnTo>
                  <a:cubicBezTo>
                    <a:pt x="64" y="145"/>
                    <a:pt x="35" y="119"/>
                    <a:pt x="35" y="87"/>
                  </a:cubicBezTo>
                  <a:cubicBezTo>
                    <a:pt x="35" y="57"/>
                    <a:pt x="54" y="40"/>
                    <a:pt x="86" y="40"/>
                  </a:cubicBezTo>
                  <a:lnTo>
                    <a:pt x="258" y="40"/>
                  </a:lnTo>
                  <a:lnTo>
                    <a:pt x="258" y="0"/>
                  </a:lnTo>
                  <a:lnTo>
                    <a:pt x="70" y="0"/>
                  </a:lnTo>
                  <a:cubicBezTo>
                    <a:pt x="25" y="0"/>
                    <a:pt x="0" y="26"/>
                    <a:pt x="0" y="73"/>
                  </a:cubicBezTo>
                  <a:cubicBezTo>
                    <a:pt x="0" y="106"/>
                    <a:pt x="10" y="126"/>
                    <a:pt x="39" y="150"/>
                  </a:cubicBezTo>
                  <a:cubicBezTo>
                    <a:pt x="12" y="165"/>
                    <a:pt x="0" y="185"/>
                    <a:pt x="0" y="217"/>
                  </a:cubicBezTo>
                  <a:cubicBezTo>
                    <a:pt x="0" y="251"/>
                    <a:pt x="13" y="273"/>
                    <a:pt x="43" y="294"/>
                  </a:cubicBezTo>
                  <a:lnTo>
                    <a:pt x="7" y="294"/>
                  </a:lnTo>
                  <a:lnTo>
                    <a:pt x="7" y="3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6" name="Freeform 64"/>
            <p:cNvSpPr>
              <a:spLocks noEditPoints="1"/>
            </p:cNvSpPr>
            <p:nvPr/>
          </p:nvSpPr>
          <p:spPr bwMode="auto">
            <a:xfrm>
              <a:off x="511" y="1792"/>
              <a:ext cx="52" cy="43"/>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1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3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1"/>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7" name="Freeform 65"/>
            <p:cNvSpPr>
              <a:spLocks noEditPoints="1"/>
            </p:cNvSpPr>
            <p:nvPr/>
          </p:nvSpPr>
          <p:spPr bwMode="auto">
            <a:xfrm>
              <a:off x="494" y="1702"/>
              <a:ext cx="66" cy="53"/>
            </a:xfrm>
            <a:custGeom>
              <a:avLst/>
              <a:gdLst>
                <a:gd name="T0" fmla="*/ 349 w 349"/>
                <a:gd name="T1" fmla="*/ 277 h 277"/>
                <a:gd name="T2" fmla="*/ 349 w 349"/>
                <a:gd name="T3" fmla="*/ 277 h 277"/>
                <a:gd name="T4" fmla="*/ 349 w 349"/>
                <a:gd name="T5" fmla="*/ 142 h 277"/>
                <a:gd name="T6" fmla="*/ 175 w 349"/>
                <a:gd name="T7" fmla="*/ 0 h 277"/>
                <a:gd name="T8" fmla="*/ 0 w 349"/>
                <a:gd name="T9" fmla="*/ 142 h 277"/>
                <a:gd name="T10" fmla="*/ 0 w 349"/>
                <a:gd name="T11" fmla="*/ 277 h 277"/>
                <a:gd name="T12" fmla="*/ 349 w 349"/>
                <a:gd name="T13" fmla="*/ 277 h 277"/>
                <a:gd name="T14" fmla="*/ 310 w 349"/>
                <a:gd name="T15" fmla="*/ 232 h 277"/>
                <a:gd name="T16" fmla="*/ 310 w 349"/>
                <a:gd name="T17" fmla="*/ 232 h 277"/>
                <a:gd name="T18" fmla="*/ 40 w 349"/>
                <a:gd name="T19" fmla="*/ 232 h 277"/>
                <a:gd name="T20" fmla="*/ 40 w 349"/>
                <a:gd name="T21" fmla="*/ 150 h 277"/>
                <a:gd name="T22" fmla="*/ 175 w 349"/>
                <a:gd name="T23" fmla="*/ 45 h 277"/>
                <a:gd name="T24" fmla="*/ 310 w 349"/>
                <a:gd name="T25" fmla="*/ 150 h 277"/>
                <a:gd name="T26" fmla="*/ 310 w 349"/>
                <a:gd name="T27" fmla="*/ 23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9" h="277">
                  <a:moveTo>
                    <a:pt x="349" y="277"/>
                  </a:moveTo>
                  <a:lnTo>
                    <a:pt x="349" y="277"/>
                  </a:lnTo>
                  <a:lnTo>
                    <a:pt x="349" y="142"/>
                  </a:lnTo>
                  <a:cubicBezTo>
                    <a:pt x="349" y="54"/>
                    <a:pt x="283" y="0"/>
                    <a:pt x="175" y="0"/>
                  </a:cubicBezTo>
                  <a:cubicBezTo>
                    <a:pt x="66" y="0"/>
                    <a:pt x="0" y="54"/>
                    <a:pt x="0" y="142"/>
                  </a:cubicBezTo>
                  <a:lnTo>
                    <a:pt x="0" y="277"/>
                  </a:lnTo>
                  <a:lnTo>
                    <a:pt x="349" y="277"/>
                  </a:lnTo>
                  <a:close/>
                  <a:moveTo>
                    <a:pt x="310" y="232"/>
                  </a:moveTo>
                  <a:lnTo>
                    <a:pt x="310" y="232"/>
                  </a:lnTo>
                  <a:lnTo>
                    <a:pt x="40" y="232"/>
                  </a:lnTo>
                  <a:lnTo>
                    <a:pt x="40" y="150"/>
                  </a:lnTo>
                  <a:cubicBezTo>
                    <a:pt x="40" y="81"/>
                    <a:pt x="86" y="45"/>
                    <a:pt x="175" y="45"/>
                  </a:cubicBezTo>
                  <a:cubicBezTo>
                    <a:pt x="263" y="45"/>
                    <a:pt x="310" y="81"/>
                    <a:pt x="310" y="150"/>
                  </a:cubicBezTo>
                  <a:lnTo>
                    <a:pt x="310" y="2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8" name="Freeform 66"/>
            <p:cNvSpPr>
              <a:spLocks noEditPoints="1"/>
            </p:cNvSpPr>
            <p:nvPr/>
          </p:nvSpPr>
          <p:spPr bwMode="auto">
            <a:xfrm>
              <a:off x="511" y="1650"/>
              <a:ext cx="52" cy="43"/>
            </a:xfrm>
            <a:custGeom>
              <a:avLst/>
              <a:gdLst>
                <a:gd name="T0" fmla="*/ 146 w 270"/>
                <a:gd name="T1" fmla="*/ 0 h 227"/>
                <a:gd name="T2" fmla="*/ 146 w 270"/>
                <a:gd name="T3" fmla="*/ 0 h 227"/>
                <a:gd name="T4" fmla="*/ 66 w 270"/>
                <a:gd name="T5" fmla="*/ 10 h 227"/>
                <a:gd name="T6" fmla="*/ 0 w 270"/>
                <a:gd name="T7" fmla="*/ 112 h 227"/>
                <a:gd name="T8" fmla="*/ 136 w 270"/>
                <a:gd name="T9" fmla="*/ 227 h 227"/>
                <a:gd name="T10" fmla="*/ 270 w 270"/>
                <a:gd name="T11" fmla="*/ 113 h 227"/>
                <a:gd name="T12" fmla="*/ 182 w 270"/>
                <a:gd name="T13" fmla="*/ 6 h 227"/>
                <a:gd name="T14" fmla="*/ 182 w 270"/>
                <a:gd name="T15" fmla="*/ 46 h 227"/>
                <a:gd name="T16" fmla="*/ 233 w 270"/>
                <a:gd name="T17" fmla="*/ 111 h 227"/>
                <a:gd name="T18" fmla="*/ 200 w 270"/>
                <a:gd name="T19" fmla="*/ 172 h 227"/>
                <a:gd name="T20" fmla="*/ 146 w 270"/>
                <a:gd name="T21" fmla="*/ 185 h 227"/>
                <a:gd name="T22" fmla="*/ 146 w 270"/>
                <a:gd name="T23" fmla="*/ 0 h 227"/>
                <a:gd name="T24" fmla="*/ 114 w 270"/>
                <a:gd name="T25" fmla="*/ 184 h 227"/>
                <a:gd name="T26" fmla="*/ 114 w 270"/>
                <a:gd name="T27" fmla="*/ 184 h 227"/>
                <a:gd name="T28" fmla="*/ 37 w 270"/>
                <a:gd name="T29" fmla="*/ 112 h 227"/>
                <a:gd name="T30" fmla="*/ 111 w 270"/>
                <a:gd name="T31" fmla="*/ 43 h 227"/>
                <a:gd name="T32" fmla="*/ 114 w 270"/>
                <a:gd name="T33" fmla="*/ 43 h 227"/>
                <a:gd name="T34" fmla="*/ 114 w 270"/>
                <a:gd name="T35" fmla="*/ 18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227">
                  <a:moveTo>
                    <a:pt x="146" y="0"/>
                  </a:moveTo>
                  <a:lnTo>
                    <a:pt x="146" y="0"/>
                  </a:lnTo>
                  <a:cubicBezTo>
                    <a:pt x="108" y="0"/>
                    <a:pt x="85" y="3"/>
                    <a:pt x="66" y="10"/>
                  </a:cubicBezTo>
                  <a:cubicBezTo>
                    <a:pt x="25" y="27"/>
                    <a:pt x="0" y="65"/>
                    <a:pt x="0" y="112"/>
                  </a:cubicBezTo>
                  <a:cubicBezTo>
                    <a:pt x="0" y="182"/>
                    <a:pt x="54" y="227"/>
                    <a:pt x="136" y="227"/>
                  </a:cubicBezTo>
                  <a:cubicBezTo>
                    <a:pt x="219" y="227"/>
                    <a:pt x="270" y="183"/>
                    <a:pt x="270" y="113"/>
                  </a:cubicBezTo>
                  <a:cubicBezTo>
                    <a:pt x="270" y="55"/>
                    <a:pt x="237" y="16"/>
                    <a:pt x="182" y="6"/>
                  </a:cubicBezTo>
                  <a:lnTo>
                    <a:pt x="182" y="46"/>
                  </a:lnTo>
                  <a:cubicBezTo>
                    <a:pt x="215" y="57"/>
                    <a:pt x="233" y="79"/>
                    <a:pt x="233" y="111"/>
                  </a:cubicBezTo>
                  <a:cubicBezTo>
                    <a:pt x="233" y="137"/>
                    <a:pt x="221" y="158"/>
                    <a:pt x="200" y="172"/>
                  </a:cubicBezTo>
                  <a:cubicBezTo>
                    <a:pt x="186" y="181"/>
                    <a:pt x="171" y="185"/>
                    <a:pt x="146" y="185"/>
                  </a:cubicBezTo>
                  <a:lnTo>
                    <a:pt x="146" y="0"/>
                  </a:lnTo>
                  <a:close/>
                  <a:moveTo>
                    <a:pt x="114" y="184"/>
                  </a:moveTo>
                  <a:lnTo>
                    <a:pt x="114" y="184"/>
                  </a:lnTo>
                  <a:cubicBezTo>
                    <a:pt x="67" y="181"/>
                    <a:pt x="37" y="153"/>
                    <a:pt x="37" y="112"/>
                  </a:cubicBezTo>
                  <a:cubicBezTo>
                    <a:pt x="37" y="73"/>
                    <a:pt x="70" y="43"/>
                    <a:pt x="111" y="43"/>
                  </a:cubicBezTo>
                  <a:cubicBezTo>
                    <a:pt x="112" y="43"/>
                    <a:pt x="113" y="43"/>
                    <a:pt x="114" y="43"/>
                  </a:cubicBezTo>
                  <a:lnTo>
                    <a:pt x="114"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79" name="Freeform 67"/>
            <p:cNvSpPr>
              <a:spLocks/>
            </p:cNvSpPr>
            <p:nvPr/>
          </p:nvSpPr>
          <p:spPr bwMode="auto">
            <a:xfrm>
              <a:off x="494" y="1632"/>
              <a:ext cx="66" cy="8"/>
            </a:xfrm>
            <a:custGeom>
              <a:avLst/>
              <a:gdLst>
                <a:gd name="T0" fmla="*/ 0 w 349"/>
                <a:gd name="T1" fmla="*/ 0 h 41"/>
                <a:gd name="T2" fmla="*/ 0 w 349"/>
                <a:gd name="T3" fmla="*/ 0 h 41"/>
                <a:gd name="T4" fmla="*/ 0 w 349"/>
                <a:gd name="T5" fmla="*/ 41 h 41"/>
                <a:gd name="T6" fmla="*/ 349 w 349"/>
                <a:gd name="T7" fmla="*/ 41 h 41"/>
                <a:gd name="T8" fmla="*/ 349 w 349"/>
                <a:gd name="T9" fmla="*/ 0 h 41"/>
                <a:gd name="T10" fmla="*/ 0 w 349"/>
                <a:gd name="T11" fmla="*/ 0 h 41"/>
              </a:gdLst>
              <a:ahLst/>
              <a:cxnLst>
                <a:cxn ang="0">
                  <a:pos x="T0" y="T1"/>
                </a:cxn>
                <a:cxn ang="0">
                  <a:pos x="T2" y="T3"/>
                </a:cxn>
                <a:cxn ang="0">
                  <a:pos x="T4" y="T5"/>
                </a:cxn>
                <a:cxn ang="0">
                  <a:pos x="T6" y="T7"/>
                </a:cxn>
                <a:cxn ang="0">
                  <a:pos x="T8" y="T9"/>
                </a:cxn>
                <a:cxn ang="0">
                  <a:pos x="T10" y="T11"/>
                </a:cxn>
              </a:cxnLst>
              <a:rect l="0" t="0" r="r" b="b"/>
              <a:pathLst>
                <a:path w="349" h="41">
                  <a:moveTo>
                    <a:pt x="0" y="0"/>
                  </a:moveTo>
                  <a:lnTo>
                    <a:pt x="0" y="0"/>
                  </a:lnTo>
                  <a:lnTo>
                    <a:pt x="0" y="41"/>
                  </a:lnTo>
                  <a:lnTo>
                    <a:pt x="349" y="41"/>
                  </a:lnTo>
                  <a:lnTo>
                    <a:pt x="349"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0" name="Freeform 68"/>
            <p:cNvSpPr>
              <a:spLocks noEditPoints="1"/>
            </p:cNvSpPr>
            <p:nvPr/>
          </p:nvSpPr>
          <p:spPr bwMode="auto">
            <a:xfrm>
              <a:off x="511" y="1577"/>
              <a:ext cx="52" cy="45"/>
            </a:xfrm>
            <a:custGeom>
              <a:avLst/>
              <a:gdLst>
                <a:gd name="T0" fmla="*/ 235 w 270"/>
                <a:gd name="T1" fmla="*/ 0 h 237"/>
                <a:gd name="T2" fmla="*/ 235 w 270"/>
                <a:gd name="T3" fmla="*/ 0 h 237"/>
                <a:gd name="T4" fmla="*/ 236 w 270"/>
                <a:gd name="T5" fmla="*/ 9 h 237"/>
                <a:gd name="T6" fmla="*/ 216 w 270"/>
                <a:gd name="T7" fmla="*/ 31 h 237"/>
                <a:gd name="T8" fmla="*/ 69 w 270"/>
                <a:gd name="T9" fmla="*/ 31 h 237"/>
                <a:gd name="T10" fmla="*/ 0 w 270"/>
                <a:gd name="T11" fmla="*/ 125 h 237"/>
                <a:gd name="T12" fmla="*/ 30 w 270"/>
                <a:gd name="T13" fmla="*/ 208 h 237"/>
                <a:gd name="T14" fmla="*/ 82 w 270"/>
                <a:gd name="T15" fmla="*/ 226 h 237"/>
                <a:gd name="T16" fmla="*/ 82 w 270"/>
                <a:gd name="T17" fmla="*/ 185 h 237"/>
                <a:gd name="T18" fmla="*/ 37 w 270"/>
                <a:gd name="T19" fmla="*/ 126 h 237"/>
                <a:gd name="T20" fmla="*/ 75 w 270"/>
                <a:gd name="T21" fmla="*/ 70 h 237"/>
                <a:gd name="T22" fmla="*/ 85 w 270"/>
                <a:gd name="T23" fmla="*/ 70 h 237"/>
                <a:gd name="T24" fmla="*/ 113 w 270"/>
                <a:gd name="T25" fmla="*/ 112 h 237"/>
                <a:gd name="T26" fmla="*/ 128 w 270"/>
                <a:gd name="T27" fmla="*/ 192 h 237"/>
                <a:gd name="T28" fmla="*/ 195 w 270"/>
                <a:gd name="T29" fmla="*/ 237 h 237"/>
                <a:gd name="T30" fmla="*/ 270 w 270"/>
                <a:gd name="T31" fmla="*/ 154 h 237"/>
                <a:gd name="T32" fmla="*/ 233 w 270"/>
                <a:gd name="T33" fmla="*/ 69 h 237"/>
                <a:gd name="T34" fmla="*/ 270 w 270"/>
                <a:gd name="T35" fmla="*/ 28 h 237"/>
                <a:gd name="T36" fmla="*/ 265 w 270"/>
                <a:gd name="T37" fmla="*/ 0 h 237"/>
                <a:gd name="T38" fmla="*/ 235 w 270"/>
                <a:gd name="T39" fmla="*/ 0 h 237"/>
                <a:gd name="T40" fmla="*/ 179 w 270"/>
                <a:gd name="T41" fmla="*/ 70 h 237"/>
                <a:gd name="T42" fmla="*/ 179 w 270"/>
                <a:gd name="T43" fmla="*/ 70 h 237"/>
                <a:gd name="T44" fmla="*/ 212 w 270"/>
                <a:gd name="T45" fmla="*/ 86 h 237"/>
                <a:gd name="T46" fmla="*/ 235 w 270"/>
                <a:gd name="T47" fmla="*/ 146 h 237"/>
                <a:gd name="T48" fmla="*/ 194 w 270"/>
                <a:gd name="T49" fmla="*/ 195 h 237"/>
                <a:gd name="T50" fmla="*/ 148 w 270"/>
                <a:gd name="T51" fmla="*/ 135 h 237"/>
                <a:gd name="T52" fmla="*/ 134 w 270"/>
                <a:gd name="T53" fmla="*/ 70 h 237"/>
                <a:gd name="T54" fmla="*/ 179 w 270"/>
                <a:gd name="T55" fmla="*/ 7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0" h="237">
                  <a:moveTo>
                    <a:pt x="235" y="0"/>
                  </a:moveTo>
                  <a:lnTo>
                    <a:pt x="235" y="0"/>
                  </a:lnTo>
                  <a:cubicBezTo>
                    <a:pt x="236" y="5"/>
                    <a:pt x="236" y="7"/>
                    <a:pt x="236" y="9"/>
                  </a:cubicBezTo>
                  <a:cubicBezTo>
                    <a:pt x="236" y="23"/>
                    <a:pt x="229" y="31"/>
                    <a:pt x="216" y="31"/>
                  </a:cubicBezTo>
                  <a:lnTo>
                    <a:pt x="69" y="31"/>
                  </a:lnTo>
                  <a:cubicBezTo>
                    <a:pt x="24" y="31"/>
                    <a:pt x="0" y="63"/>
                    <a:pt x="0" y="125"/>
                  </a:cubicBezTo>
                  <a:cubicBezTo>
                    <a:pt x="0" y="161"/>
                    <a:pt x="11" y="192"/>
                    <a:pt x="30" y="208"/>
                  </a:cubicBezTo>
                  <a:cubicBezTo>
                    <a:pt x="42" y="220"/>
                    <a:pt x="57" y="225"/>
                    <a:pt x="82" y="226"/>
                  </a:cubicBezTo>
                  <a:lnTo>
                    <a:pt x="82" y="185"/>
                  </a:lnTo>
                  <a:cubicBezTo>
                    <a:pt x="51" y="182"/>
                    <a:pt x="37" y="164"/>
                    <a:pt x="37" y="126"/>
                  </a:cubicBezTo>
                  <a:cubicBezTo>
                    <a:pt x="37" y="90"/>
                    <a:pt x="51" y="70"/>
                    <a:pt x="75" y="70"/>
                  </a:cubicBezTo>
                  <a:lnTo>
                    <a:pt x="85" y="70"/>
                  </a:lnTo>
                  <a:cubicBezTo>
                    <a:pt x="102" y="70"/>
                    <a:pt x="109" y="80"/>
                    <a:pt x="113" y="112"/>
                  </a:cubicBezTo>
                  <a:cubicBezTo>
                    <a:pt x="120" y="169"/>
                    <a:pt x="122" y="177"/>
                    <a:pt x="128" y="192"/>
                  </a:cubicBezTo>
                  <a:cubicBezTo>
                    <a:pt x="140" y="222"/>
                    <a:pt x="163" y="237"/>
                    <a:pt x="195" y="237"/>
                  </a:cubicBezTo>
                  <a:cubicBezTo>
                    <a:pt x="241" y="237"/>
                    <a:pt x="270" y="205"/>
                    <a:pt x="270" y="154"/>
                  </a:cubicBezTo>
                  <a:cubicBezTo>
                    <a:pt x="270" y="123"/>
                    <a:pt x="258" y="97"/>
                    <a:pt x="233" y="69"/>
                  </a:cubicBezTo>
                  <a:cubicBezTo>
                    <a:pt x="258" y="66"/>
                    <a:pt x="270" y="54"/>
                    <a:pt x="270" y="28"/>
                  </a:cubicBezTo>
                  <a:cubicBezTo>
                    <a:pt x="270" y="20"/>
                    <a:pt x="269" y="13"/>
                    <a:pt x="265" y="0"/>
                  </a:cubicBezTo>
                  <a:lnTo>
                    <a:pt x="235" y="0"/>
                  </a:lnTo>
                  <a:close/>
                  <a:moveTo>
                    <a:pt x="179" y="70"/>
                  </a:moveTo>
                  <a:lnTo>
                    <a:pt x="179" y="70"/>
                  </a:lnTo>
                  <a:cubicBezTo>
                    <a:pt x="193" y="70"/>
                    <a:pt x="201" y="74"/>
                    <a:pt x="212" y="86"/>
                  </a:cubicBezTo>
                  <a:cubicBezTo>
                    <a:pt x="227" y="102"/>
                    <a:pt x="235" y="122"/>
                    <a:pt x="235" y="146"/>
                  </a:cubicBezTo>
                  <a:cubicBezTo>
                    <a:pt x="235" y="177"/>
                    <a:pt x="220" y="195"/>
                    <a:pt x="194" y="195"/>
                  </a:cubicBezTo>
                  <a:cubicBezTo>
                    <a:pt x="168" y="195"/>
                    <a:pt x="155" y="177"/>
                    <a:pt x="148" y="135"/>
                  </a:cubicBezTo>
                  <a:cubicBezTo>
                    <a:pt x="143" y="92"/>
                    <a:pt x="141" y="84"/>
                    <a:pt x="134" y="70"/>
                  </a:cubicBezTo>
                  <a:lnTo>
                    <a:pt x="179" y="7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1" name="Freeform 69"/>
            <p:cNvSpPr>
              <a:spLocks/>
            </p:cNvSpPr>
            <p:nvPr/>
          </p:nvSpPr>
          <p:spPr bwMode="auto">
            <a:xfrm>
              <a:off x="513" y="1532"/>
              <a:ext cx="67" cy="41"/>
            </a:xfrm>
            <a:custGeom>
              <a:avLst/>
              <a:gdLst>
                <a:gd name="T0" fmla="*/ 0 w 356"/>
                <a:gd name="T1" fmla="*/ 43 h 219"/>
                <a:gd name="T2" fmla="*/ 0 w 356"/>
                <a:gd name="T3" fmla="*/ 43 h 219"/>
                <a:gd name="T4" fmla="*/ 196 w 356"/>
                <a:gd name="T5" fmla="*/ 112 h 219"/>
                <a:gd name="T6" fmla="*/ 0 w 356"/>
                <a:gd name="T7" fmla="*/ 177 h 219"/>
                <a:gd name="T8" fmla="*/ 0 w 356"/>
                <a:gd name="T9" fmla="*/ 219 h 219"/>
                <a:gd name="T10" fmla="*/ 252 w 356"/>
                <a:gd name="T11" fmla="*/ 134 h 219"/>
                <a:gd name="T12" fmla="*/ 292 w 356"/>
                <a:gd name="T13" fmla="*/ 150 h 219"/>
                <a:gd name="T14" fmla="*/ 317 w 356"/>
                <a:gd name="T15" fmla="*/ 182 h 219"/>
                <a:gd name="T16" fmla="*/ 314 w 356"/>
                <a:gd name="T17" fmla="*/ 203 h 219"/>
                <a:gd name="T18" fmla="*/ 350 w 356"/>
                <a:gd name="T19" fmla="*/ 203 h 219"/>
                <a:gd name="T20" fmla="*/ 356 w 356"/>
                <a:gd name="T21" fmla="*/ 176 h 219"/>
                <a:gd name="T22" fmla="*/ 344 w 356"/>
                <a:gd name="T23" fmla="*/ 139 h 219"/>
                <a:gd name="T24" fmla="*/ 304 w 356"/>
                <a:gd name="T25" fmla="*/ 111 h 219"/>
                <a:gd name="T26" fmla="*/ 0 w 356"/>
                <a:gd name="T27" fmla="*/ 0 h 219"/>
                <a:gd name="T28" fmla="*/ 0 w 356"/>
                <a:gd name="T29" fmla="*/ 4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219">
                  <a:moveTo>
                    <a:pt x="0" y="43"/>
                  </a:moveTo>
                  <a:lnTo>
                    <a:pt x="0" y="43"/>
                  </a:lnTo>
                  <a:lnTo>
                    <a:pt x="196" y="112"/>
                  </a:lnTo>
                  <a:lnTo>
                    <a:pt x="0" y="177"/>
                  </a:lnTo>
                  <a:lnTo>
                    <a:pt x="0" y="219"/>
                  </a:lnTo>
                  <a:lnTo>
                    <a:pt x="252" y="134"/>
                  </a:lnTo>
                  <a:lnTo>
                    <a:pt x="292" y="150"/>
                  </a:lnTo>
                  <a:cubicBezTo>
                    <a:pt x="310" y="156"/>
                    <a:pt x="317" y="165"/>
                    <a:pt x="317" y="182"/>
                  </a:cubicBezTo>
                  <a:cubicBezTo>
                    <a:pt x="317" y="188"/>
                    <a:pt x="316" y="194"/>
                    <a:pt x="314" y="203"/>
                  </a:cubicBezTo>
                  <a:lnTo>
                    <a:pt x="350" y="203"/>
                  </a:lnTo>
                  <a:cubicBezTo>
                    <a:pt x="354" y="195"/>
                    <a:pt x="356" y="187"/>
                    <a:pt x="356" y="176"/>
                  </a:cubicBezTo>
                  <a:cubicBezTo>
                    <a:pt x="356" y="163"/>
                    <a:pt x="352" y="149"/>
                    <a:pt x="344" y="139"/>
                  </a:cubicBezTo>
                  <a:cubicBezTo>
                    <a:pt x="335" y="126"/>
                    <a:pt x="324" y="119"/>
                    <a:pt x="304" y="111"/>
                  </a:cubicBezTo>
                  <a:lnTo>
                    <a:pt x="0" y="0"/>
                  </a:lnTo>
                  <a:lnTo>
                    <a:pt x="0" y="4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2" name="Freeform 70"/>
            <p:cNvSpPr>
              <a:spLocks/>
            </p:cNvSpPr>
            <p:nvPr/>
          </p:nvSpPr>
          <p:spPr bwMode="auto">
            <a:xfrm>
              <a:off x="494" y="1478"/>
              <a:ext cx="86" cy="19"/>
            </a:xfrm>
            <a:custGeom>
              <a:avLst/>
              <a:gdLst>
                <a:gd name="T0" fmla="*/ 0 w 451"/>
                <a:gd name="T1" fmla="*/ 26 h 104"/>
                <a:gd name="T2" fmla="*/ 0 w 451"/>
                <a:gd name="T3" fmla="*/ 26 h 104"/>
                <a:gd name="T4" fmla="*/ 225 w 451"/>
                <a:gd name="T5" fmla="*/ 104 h 104"/>
                <a:gd name="T6" fmla="*/ 451 w 451"/>
                <a:gd name="T7" fmla="*/ 26 h 104"/>
                <a:gd name="T8" fmla="*/ 451 w 451"/>
                <a:gd name="T9" fmla="*/ 0 h 104"/>
                <a:gd name="T10" fmla="*/ 225 w 451"/>
                <a:gd name="T11" fmla="*/ 66 h 104"/>
                <a:gd name="T12" fmla="*/ 0 w 451"/>
                <a:gd name="T13" fmla="*/ 0 h 104"/>
                <a:gd name="T14" fmla="*/ 0 w 451"/>
                <a:gd name="T15" fmla="*/ 26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0" y="26"/>
                  </a:moveTo>
                  <a:lnTo>
                    <a:pt x="0" y="26"/>
                  </a:lnTo>
                  <a:cubicBezTo>
                    <a:pt x="63" y="74"/>
                    <a:pt x="150" y="104"/>
                    <a:pt x="225" y="104"/>
                  </a:cubicBezTo>
                  <a:cubicBezTo>
                    <a:pt x="301" y="104"/>
                    <a:pt x="388" y="74"/>
                    <a:pt x="451" y="26"/>
                  </a:cubicBezTo>
                  <a:lnTo>
                    <a:pt x="451" y="0"/>
                  </a:lnTo>
                  <a:cubicBezTo>
                    <a:pt x="383" y="42"/>
                    <a:pt x="302" y="66"/>
                    <a:pt x="225" y="66"/>
                  </a:cubicBezTo>
                  <a:cubicBezTo>
                    <a:pt x="149" y="66"/>
                    <a:pt x="68" y="42"/>
                    <a:pt x="0" y="0"/>
                  </a:cubicBezTo>
                  <a:lnTo>
                    <a:pt x="0"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3" name="Freeform 71"/>
            <p:cNvSpPr>
              <a:spLocks/>
            </p:cNvSpPr>
            <p:nvPr/>
          </p:nvSpPr>
          <p:spPr bwMode="auto">
            <a:xfrm>
              <a:off x="511" y="1404"/>
              <a:ext cx="49" cy="63"/>
            </a:xfrm>
            <a:custGeom>
              <a:avLst/>
              <a:gdLst>
                <a:gd name="T0" fmla="*/ 7 w 258"/>
                <a:gd name="T1" fmla="*/ 332 h 332"/>
                <a:gd name="T2" fmla="*/ 7 w 258"/>
                <a:gd name="T3" fmla="*/ 332 h 332"/>
                <a:gd name="T4" fmla="*/ 258 w 258"/>
                <a:gd name="T5" fmla="*/ 332 h 332"/>
                <a:gd name="T6" fmla="*/ 258 w 258"/>
                <a:gd name="T7" fmla="*/ 292 h 332"/>
                <a:gd name="T8" fmla="*/ 101 w 258"/>
                <a:gd name="T9" fmla="*/ 292 h 332"/>
                <a:gd name="T10" fmla="*/ 35 w 258"/>
                <a:gd name="T11" fmla="*/ 233 h 332"/>
                <a:gd name="T12" fmla="*/ 86 w 258"/>
                <a:gd name="T13" fmla="*/ 186 h 332"/>
                <a:gd name="T14" fmla="*/ 258 w 258"/>
                <a:gd name="T15" fmla="*/ 186 h 332"/>
                <a:gd name="T16" fmla="*/ 258 w 258"/>
                <a:gd name="T17" fmla="*/ 146 h 332"/>
                <a:gd name="T18" fmla="*/ 101 w 258"/>
                <a:gd name="T19" fmla="*/ 146 h 332"/>
                <a:gd name="T20" fmla="*/ 35 w 258"/>
                <a:gd name="T21" fmla="*/ 87 h 332"/>
                <a:gd name="T22" fmla="*/ 86 w 258"/>
                <a:gd name="T23" fmla="*/ 41 h 332"/>
                <a:gd name="T24" fmla="*/ 258 w 258"/>
                <a:gd name="T25" fmla="*/ 41 h 332"/>
                <a:gd name="T26" fmla="*/ 258 w 258"/>
                <a:gd name="T27" fmla="*/ 0 h 332"/>
                <a:gd name="T28" fmla="*/ 70 w 258"/>
                <a:gd name="T29" fmla="*/ 0 h 332"/>
                <a:gd name="T30" fmla="*/ 0 w 258"/>
                <a:gd name="T31" fmla="*/ 73 h 332"/>
                <a:gd name="T32" fmla="*/ 39 w 258"/>
                <a:gd name="T33" fmla="*/ 150 h 332"/>
                <a:gd name="T34" fmla="*/ 0 w 258"/>
                <a:gd name="T35" fmla="*/ 218 h 332"/>
                <a:gd name="T36" fmla="*/ 43 w 258"/>
                <a:gd name="T37" fmla="*/ 295 h 332"/>
                <a:gd name="T38" fmla="*/ 7 w 258"/>
                <a:gd name="T39" fmla="*/ 295 h 332"/>
                <a:gd name="T40" fmla="*/ 7 w 258"/>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332">
                  <a:moveTo>
                    <a:pt x="7" y="332"/>
                  </a:moveTo>
                  <a:lnTo>
                    <a:pt x="7" y="332"/>
                  </a:lnTo>
                  <a:lnTo>
                    <a:pt x="258" y="332"/>
                  </a:lnTo>
                  <a:lnTo>
                    <a:pt x="258" y="292"/>
                  </a:lnTo>
                  <a:lnTo>
                    <a:pt x="101" y="292"/>
                  </a:lnTo>
                  <a:cubicBezTo>
                    <a:pt x="64" y="292"/>
                    <a:pt x="35" y="265"/>
                    <a:pt x="35" y="233"/>
                  </a:cubicBezTo>
                  <a:cubicBezTo>
                    <a:pt x="35" y="203"/>
                    <a:pt x="53" y="186"/>
                    <a:pt x="86" y="186"/>
                  </a:cubicBezTo>
                  <a:lnTo>
                    <a:pt x="258" y="186"/>
                  </a:lnTo>
                  <a:lnTo>
                    <a:pt x="258" y="146"/>
                  </a:lnTo>
                  <a:lnTo>
                    <a:pt x="101" y="146"/>
                  </a:lnTo>
                  <a:cubicBezTo>
                    <a:pt x="64" y="146"/>
                    <a:pt x="35" y="120"/>
                    <a:pt x="35" y="87"/>
                  </a:cubicBezTo>
                  <a:cubicBezTo>
                    <a:pt x="35" y="58"/>
                    <a:pt x="54" y="41"/>
                    <a:pt x="86" y="41"/>
                  </a:cubicBezTo>
                  <a:lnTo>
                    <a:pt x="258" y="41"/>
                  </a:lnTo>
                  <a:lnTo>
                    <a:pt x="258" y="0"/>
                  </a:lnTo>
                  <a:lnTo>
                    <a:pt x="70" y="0"/>
                  </a:lnTo>
                  <a:cubicBezTo>
                    <a:pt x="25" y="0"/>
                    <a:pt x="0" y="26"/>
                    <a:pt x="0" y="73"/>
                  </a:cubicBezTo>
                  <a:cubicBezTo>
                    <a:pt x="0" y="107"/>
                    <a:pt x="10" y="127"/>
                    <a:pt x="39" y="150"/>
                  </a:cubicBezTo>
                  <a:cubicBezTo>
                    <a:pt x="12" y="165"/>
                    <a:pt x="0" y="185"/>
                    <a:pt x="0" y="218"/>
                  </a:cubicBezTo>
                  <a:cubicBezTo>
                    <a:pt x="0" y="251"/>
                    <a:pt x="13" y="274"/>
                    <a:pt x="43" y="295"/>
                  </a:cubicBezTo>
                  <a:lnTo>
                    <a:pt x="7" y="295"/>
                  </a:lnTo>
                  <a:lnTo>
                    <a:pt x="7" y="33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4" name="Freeform 72"/>
            <p:cNvSpPr>
              <a:spLocks/>
            </p:cNvSpPr>
            <p:nvPr/>
          </p:nvSpPr>
          <p:spPr bwMode="auto">
            <a:xfrm>
              <a:off x="511" y="1356"/>
              <a:ext cx="52" cy="39"/>
            </a:xfrm>
            <a:custGeom>
              <a:avLst/>
              <a:gdLst>
                <a:gd name="T0" fmla="*/ 77 w 270"/>
                <a:gd name="T1" fmla="*/ 10 h 203"/>
                <a:gd name="T2" fmla="*/ 77 w 270"/>
                <a:gd name="T3" fmla="*/ 10 h 203"/>
                <a:gd name="T4" fmla="*/ 0 w 270"/>
                <a:gd name="T5" fmla="*/ 101 h 203"/>
                <a:gd name="T6" fmla="*/ 77 w 270"/>
                <a:gd name="T7" fmla="*/ 197 h 203"/>
                <a:gd name="T8" fmla="*/ 149 w 270"/>
                <a:gd name="T9" fmla="*/ 118 h 203"/>
                <a:gd name="T10" fmla="*/ 158 w 270"/>
                <a:gd name="T11" fmla="*/ 80 h 203"/>
                <a:gd name="T12" fmla="*/ 193 w 270"/>
                <a:gd name="T13" fmla="*/ 41 h 203"/>
                <a:gd name="T14" fmla="*/ 233 w 270"/>
                <a:gd name="T15" fmla="*/ 100 h 203"/>
                <a:gd name="T16" fmla="*/ 216 w 270"/>
                <a:gd name="T17" fmla="*/ 150 h 203"/>
                <a:gd name="T18" fmla="*/ 184 w 270"/>
                <a:gd name="T19" fmla="*/ 161 h 203"/>
                <a:gd name="T20" fmla="*/ 184 w 270"/>
                <a:gd name="T21" fmla="*/ 203 h 203"/>
                <a:gd name="T22" fmla="*/ 270 w 270"/>
                <a:gd name="T23" fmla="*/ 103 h 203"/>
                <a:gd name="T24" fmla="*/ 190 w 270"/>
                <a:gd name="T25" fmla="*/ 0 h 203"/>
                <a:gd name="T26" fmla="*/ 120 w 270"/>
                <a:gd name="T27" fmla="*/ 71 h 203"/>
                <a:gd name="T28" fmla="*/ 111 w 270"/>
                <a:gd name="T29" fmla="*/ 109 h 203"/>
                <a:gd name="T30" fmla="*/ 75 w 270"/>
                <a:gd name="T31" fmla="*/ 155 h 203"/>
                <a:gd name="T32" fmla="*/ 37 w 270"/>
                <a:gd name="T33" fmla="*/ 102 h 203"/>
                <a:gd name="T34" fmla="*/ 77 w 270"/>
                <a:gd name="T35" fmla="*/ 52 h 203"/>
                <a:gd name="T36" fmla="*/ 77 w 270"/>
                <a:gd name="T37" fmla="*/ 1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03">
                  <a:moveTo>
                    <a:pt x="77" y="10"/>
                  </a:moveTo>
                  <a:lnTo>
                    <a:pt x="77" y="10"/>
                  </a:lnTo>
                  <a:cubicBezTo>
                    <a:pt x="28" y="10"/>
                    <a:pt x="0" y="43"/>
                    <a:pt x="0" y="101"/>
                  </a:cubicBezTo>
                  <a:cubicBezTo>
                    <a:pt x="0" y="159"/>
                    <a:pt x="30" y="197"/>
                    <a:pt x="77" y="197"/>
                  </a:cubicBezTo>
                  <a:cubicBezTo>
                    <a:pt x="116" y="197"/>
                    <a:pt x="135" y="177"/>
                    <a:pt x="149" y="118"/>
                  </a:cubicBezTo>
                  <a:lnTo>
                    <a:pt x="158" y="80"/>
                  </a:lnTo>
                  <a:cubicBezTo>
                    <a:pt x="165" y="52"/>
                    <a:pt x="175" y="41"/>
                    <a:pt x="193" y="41"/>
                  </a:cubicBezTo>
                  <a:cubicBezTo>
                    <a:pt x="217" y="41"/>
                    <a:pt x="233" y="65"/>
                    <a:pt x="233" y="100"/>
                  </a:cubicBezTo>
                  <a:cubicBezTo>
                    <a:pt x="233" y="121"/>
                    <a:pt x="226" y="140"/>
                    <a:pt x="216" y="150"/>
                  </a:cubicBezTo>
                  <a:cubicBezTo>
                    <a:pt x="209" y="156"/>
                    <a:pt x="201" y="159"/>
                    <a:pt x="184" y="161"/>
                  </a:cubicBezTo>
                  <a:lnTo>
                    <a:pt x="184" y="203"/>
                  </a:lnTo>
                  <a:cubicBezTo>
                    <a:pt x="242" y="201"/>
                    <a:pt x="270" y="169"/>
                    <a:pt x="270" y="103"/>
                  </a:cubicBezTo>
                  <a:cubicBezTo>
                    <a:pt x="270" y="40"/>
                    <a:pt x="238" y="0"/>
                    <a:pt x="190" y="0"/>
                  </a:cubicBezTo>
                  <a:cubicBezTo>
                    <a:pt x="153" y="0"/>
                    <a:pt x="132" y="21"/>
                    <a:pt x="120" y="71"/>
                  </a:cubicBezTo>
                  <a:lnTo>
                    <a:pt x="111" y="109"/>
                  </a:lnTo>
                  <a:cubicBezTo>
                    <a:pt x="103" y="142"/>
                    <a:pt x="93" y="155"/>
                    <a:pt x="75" y="155"/>
                  </a:cubicBezTo>
                  <a:cubicBezTo>
                    <a:pt x="52" y="155"/>
                    <a:pt x="37" y="135"/>
                    <a:pt x="37" y="102"/>
                  </a:cubicBezTo>
                  <a:cubicBezTo>
                    <a:pt x="37" y="70"/>
                    <a:pt x="51" y="53"/>
                    <a:pt x="77" y="52"/>
                  </a:cubicBezTo>
                  <a:lnTo>
                    <a:pt x="77" y="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5" name="Freeform 73"/>
            <p:cNvSpPr>
              <a:spLocks/>
            </p:cNvSpPr>
            <p:nvPr/>
          </p:nvSpPr>
          <p:spPr bwMode="auto">
            <a:xfrm>
              <a:off x="494" y="1329"/>
              <a:ext cx="86" cy="19"/>
            </a:xfrm>
            <a:custGeom>
              <a:avLst/>
              <a:gdLst>
                <a:gd name="T0" fmla="*/ 451 w 451"/>
                <a:gd name="T1" fmla="*/ 78 h 104"/>
                <a:gd name="T2" fmla="*/ 451 w 451"/>
                <a:gd name="T3" fmla="*/ 78 h 104"/>
                <a:gd name="T4" fmla="*/ 226 w 451"/>
                <a:gd name="T5" fmla="*/ 0 h 104"/>
                <a:gd name="T6" fmla="*/ 0 w 451"/>
                <a:gd name="T7" fmla="*/ 78 h 104"/>
                <a:gd name="T8" fmla="*/ 0 w 451"/>
                <a:gd name="T9" fmla="*/ 104 h 104"/>
                <a:gd name="T10" fmla="*/ 226 w 451"/>
                <a:gd name="T11" fmla="*/ 39 h 104"/>
                <a:gd name="T12" fmla="*/ 451 w 451"/>
                <a:gd name="T13" fmla="*/ 104 h 104"/>
                <a:gd name="T14" fmla="*/ 451 w 451"/>
                <a:gd name="T15" fmla="*/ 78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104">
                  <a:moveTo>
                    <a:pt x="451" y="78"/>
                  </a:moveTo>
                  <a:lnTo>
                    <a:pt x="451" y="78"/>
                  </a:lnTo>
                  <a:cubicBezTo>
                    <a:pt x="388" y="30"/>
                    <a:pt x="301" y="0"/>
                    <a:pt x="226" y="0"/>
                  </a:cubicBezTo>
                  <a:cubicBezTo>
                    <a:pt x="150" y="0"/>
                    <a:pt x="63" y="30"/>
                    <a:pt x="0" y="78"/>
                  </a:cubicBezTo>
                  <a:lnTo>
                    <a:pt x="0" y="104"/>
                  </a:lnTo>
                  <a:cubicBezTo>
                    <a:pt x="69" y="62"/>
                    <a:pt x="149" y="39"/>
                    <a:pt x="226" y="39"/>
                  </a:cubicBezTo>
                  <a:cubicBezTo>
                    <a:pt x="302" y="39"/>
                    <a:pt x="383" y="62"/>
                    <a:pt x="451" y="104"/>
                  </a:cubicBezTo>
                  <a:lnTo>
                    <a:pt x="451" y="7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6" name="Freeform 74"/>
            <p:cNvSpPr>
              <a:spLocks/>
            </p:cNvSpPr>
            <p:nvPr/>
          </p:nvSpPr>
          <p:spPr bwMode="auto">
            <a:xfrm>
              <a:off x="1802" y="2445"/>
              <a:ext cx="52" cy="67"/>
            </a:xfrm>
            <a:custGeom>
              <a:avLst/>
              <a:gdLst>
                <a:gd name="T0" fmla="*/ 160 w 274"/>
                <a:gd name="T1" fmla="*/ 40 h 350"/>
                <a:gd name="T2" fmla="*/ 160 w 274"/>
                <a:gd name="T3" fmla="*/ 40 h 350"/>
                <a:gd name="T4" fmla="*/ 274 w 274"/>
                <a:gd name="T5" fmla="*/ 40 h 350"/>
                <a:gd name="T6" fmla="*/ 274 w 274"/>
                <a:gd name="T7" fmla="*/ 0 h 350"/>
                <a:gd name="T8" fmla="*/ 0 w 274"/>
                <a:gd name="T9" fmla="*/ 0 h 350"/>
                <a:gd name="T10" fmla="*/ 0 w 274"/>
                <a:gd name="T11" fmla="*/ 40 h 350"/>
                <a:gd name="T12" fmla="*/ 115 w 274"/>
                <a:gd name="T13" fmla="*/ 40 h 350"/>
                <a:gd name="T14" fmla="*/ 115 w 274"/>
                <a:gd name="T15" fmla="*/ 350 h 350"/>
                <a:gd name="T16" fmla="*/ 160 w 274"/>
                <a:gd name="T17" fmla="*/ 350 h 350"/>
                <a:gd name="T18" fmla="*/ 160 w 274"/>
                <a:gd name="T19"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350">
                  <a:moveTo>
                    <a:pt x="160" y="40"/>
                  </a:moveTo>
                  <a:lnTo>
                    <a:pt x="160" y="40"/>
                  </a:lnTo>
                  <a:lnTo>
                    <a:pt x="274" y="40"/>
                  </a:lnTo>
                  <a:lnTo>
                    <a:pt x="274" y="0"/>
                  </a:lnTo>
                  <a:lnTo>
                    <a:pt x="0" y="0"/>
                  </a:lnTo>
                  <a:lnTo>
                    <a:pt x="0" y="40"/>
                  </a:lnTo>
                  <a:lnTo>
                    <a:pt x="115" y="40"/>
                  </a:lnTo>
                  <a:lnTo>
                    <a:pt x="115" y="350"/>
                  </a:lnTo>
                  <a:lnTo>
                    <a:pt x="160" y="350"/>
                  </a:lnTo>
                  <a:lnTo>
                    <a:pt x="160"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7" name="Freeform 75"/>
            <p:cNvSpPr>
              <a:spLocks noEditPoints="1"/>
            </p:cNvSpPr>
            <p:nvPr/>
          </p:nvSpPr>
          <p:spPr bwMode="auto">
            <a:xfrm>
              <a:off x="1862" y="2445"/>
              <a:ext cx="7" cy="67"/>
            </a:xfrm>
            <a:custGeom>
              <a:avLst/>
              <a:gdLst>
                <a:gd name="T0" fmla="*/ 40 w 40"/>
                <a:gd name="T1" fmla="*/ 99 h 350"/>
                <a:gd name="T2" fmla="*/ 40 w 40"/>
                <a:gd name="T3" fmla="*/ 99 h 350"/>
                <a:gd name="T4" fmla="*/ 1 w 40"/>
                <a:gd name="T5" fmla="*/ 99 h 350"/>
                <a:gd name="T6" fmla="*/ 1 w 40"/>
                <a:gd name="T7" fmla="*/ 350 h 350"/>
                <a:gd name="T8" fmla="*/ 40 w 40"/>
                <a:gd name="T9" fmla="*/ 350 h 350"/>
                <a:gd name="T10" fmla="*/ 40 w 40"/>
                <a:gd name="T11" fmla="*/ 99 h 350"/>
                <a:gd name="T12" fmla="*/ 40 w 40"/>
                <a:gd name="T13" fmla="*/ 0 h 350"/>
                <a:gd name="T14" fmla="*/ 40 w 40"/>
                <a:gd name="T15" fmla="*/ 0 h 350"/>
                <a:gd name="T16" fmla="*/ 0 w 40"/>
                <a:gd name="T17" fmla="*/ 0 h 350"/>
                <a:gd name="T18" fmla="*/ 0 w 40"/>
                <a:gd name="T19" fmla="*/ 51 h 350"/>
                <a:gd name="T20" fmla="*/ 40 w 40"/>
                <a:gd name="T21" fmla="*/ 51 h 350"/>
                <a:gd name="T22" fmla="*/ 40 w 40"/>
                <a:gd name="T23"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50">
                  <a:moveTo>
                    <a:pt x="40" y="99"/>
                  </a:moveTo>
                  <a:lnTo>
                    <a:pt x="40" y="99"/>
                  </a:lnTo>
                  <a:lnTo>
                    <a:pt x="1" y="99"/>
                  </a:lnTo>
                  <a:lnTo>
                    <a:pt x="1" y="350"/>
                  </a:lnTo>
                  <a:lnTo>
                    <a:pt x="40" y="350"/>
                  </a:lnTo>
                  <a:lnTo>
                    <a:pt x="40" y="99"/>
                  </a:lnTo>
                  <a:close/>
                  <a:moveTo>
                    <a:pt x="40" y="0"/>
                  </a:moveTo>
                  <a:lnTo>
                    <a:pt x="40" y="0"/>
                  </a:lnTo>
                  <a:lnTo>
                    <a:pt x="0" y="0"/>
                  </a:lnTo>
                  <a:lnTo>
                    <a:pt x="0" y="51"/>
                  </a:lnTo>
                  <a:lnTo>
                    <a:pt x="40" y="5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8" name="Freeform 76"/>
            <p:cNvSpPr>
              <a:spLocks/>
            </p:cNvSpPr>
            <p:nvPr/>
          </p:nvSpPr>
          <p:spPr bwMode="auto">
            <a:xfrm>
              <a:off x="1882" y="2462"/>
              <a:ext cx="63" cy="50"/>
            </a:xfrm>
            <a:custGeom>
              <a:avLst/>
              <a:gdLst>
                <a:gd name="T0" fmla="*/ 0 w 331"/>
                <a:gd name="T1" fmla="*/ 8 h 259"/>
                <a:gd name="T2" fmla="*/ 0 w 331"/>
                <a:gd name="T3" fmla="*/ 8 h 259"/>
                <a:gd name="T4" fmla="*/ 0 w 331"/>
                <a:gd name="T5" fmla="*/ 259 h 259"/>
                <a:gd name="T6" fmla="*/ 40 w 331"/>
                <a:gd name="T7" fmla="*/ 259 h 259"/>
                <a:gd name="T8" fmla="*/ 40 w 331"/>
                <a:gd name="T9" fmla="*/ 101 h 259"/>
                <a:gd name="T10" fmla="*/ 99 w 331"/>
                <a:gd name="T11" fmla="*/ 35 h 259"/>
                <a:gd name="T12" fmla="*/ 145 w 331"/>
                <a:gd name="T13" fmla="*/ 86 h 259"/>
                <a:gd name="T14" fmla="*/ 145 w 331"/>
                <a:gd name="T15" fmla="*/ 259 h 259"/>
                <a:gd name="T16" fmla="*/ 186 w 331"/>
                <a:gd name="T17" fmla="*/ 259 h 259"/>
                <a:gd name="T18" fmla="*/ 186 w 331"/>
                <a:gd name="T19" fmla="*/ 101 h 259"/>
                <a:gd name="T20" fmla="*/ 244 w 331"/>
                <a:gd name="T21" fmla="*/ 35 h 259"/>
                <a:gd name="T22" fmla="*/ 291 w 331"/>
                <a:gd name="T23" fmla="*/ 86 h 259"/>
                <a:gd name="T24" fmla="*/ 291 w 331"/>
                <a:gd name="T25" fmla="*/ 259 h 259"/>
                <a:gd name="T26" fmla="*/ 331 w 331"/>
                <a:gd name="T27" fmla="*/ 259 h 259"/>
                <a:gd name="T28" fmla="*/ 331 w 331"/>
                <a:gd name="T29" fmla="*/ 70 h 259"/>
                <a:gd name="T30" fmla="*/ 258 w 331"/>
                <a:gd name="T31" fmla="*/ 0 h 259"/>
                <a:gd name="T32" fmla="*/ 181 w 331"/>
                <a:gd name="T33" fmla="*/ 39 h 259"/>
                <a:gd name="T34" fmla="*/ 114 w 331"/>
                <a:gd name="T35" fmla="*/ 0 h 259"/>
                <a:gd name="T36" fmla="*/ 37 w 331"/>
                <a:gd name="T37" fmla="*/ 43 h 259"/>
                <a:gd name="T38" fmla="*/ 37 w 331"/>
                <a:gd name="T39" fmla="*/ 8 h 259"/>
                <a:gd name="T40" fmla="*/ 0 w 331"/>
                <a:gd name="T41"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1" h="259">
                  <a:moveTo>
                    <a:pt x="0" y="8"/>
                  </a:moveTo>
                  <a:lnTo>
                    <a:pt x="0" y="8"/>
                  </a:lnTo>
                  <a:lnTo>
                    <a:pt x="0" y="259"/>
                  </a:lnTo>
                  <a:lnTo>
                    <a:pt x="40" y="259"/>
                  </a:lnTo>
                  <a:lnTo>
                    <a:pt x="40" y="101"/>
                  </a:lnTo>
                  <a:cubicBezTo>
                    <a:pt x="40" y="65"/>
                    <a:pt x="66" y="35"/>
                    <a:pt x="99" y="35"/>
                  </a:cubicBezTo>
                  <a:cubicBezTo>
                    <a:pt x="129" y="35"/>
                    <a:pt x="145" y="53"/>
                    <a:pt x="145" y="86"/>
                  </a:cubicBezTo>
                  <a:lnTo>
                    <a:pt x="145" y="259"/>
                  </a:lnTo>
                  <a:lnTo>
                    <a:pt x="186" y="259"/>
                  </a:lnTo>
                  <a:lnTo>
                    <a:pt x="186" y="101"/>
                  </a:lnTo>
                  <a:cubicBezTo>
                    <a:pt x="186" y="65"/>
                    <a:pt x="212" y="35"/>
                    <a:pt x="244" y="35"/>
                  </a:cubicBezTo>
                  <a:cubicBezTo>
                    <a:pt x="274" y="35"/>
                    <a:pt x="291" y="54"/>
                    <a:pt x="291" y="86"/>
                  </a:cubicBezTo>
                  <a:lnTo>
                    <a:pt x="291" y="259"/>
                  </a:lnTo>
                  <a:lnTo>
                    <a:pt x="331" y="259"/>
                  </a:lnTo>
                  <a:lnTo>
                    <a:pt x="331" y="70"/>
                  </a:lnTo>
                  <a:cubicBezTo>
                    <a:pt x="331" y="25"/>
                    <a:pt x="305" y="0"/>
                    <a:pt x="258" y="0"/>
                  </a:cubicBezTo>
                  <a:cubicBezTo>
                    <a:pt x="225" y="0"/>
                    <a:pt x="205" y="10"/>
                    <a:pt x="181" y="39"/>
                  </a:cubicBezTo>
                  <a:cubicBezTo>
                    <a:pt x="166" y="12"/>
                    <a:pt x="146" y="0"/>
                    <a:pt x="114" y="0"/>
                  </a:cubicBezTo>
                  <a:cubicBezTo>
                    <a:pt x="80" y="0"/>
                    <a:pt x="58" y="13"/>
                    <a:pt x="37" y="43"/>
                  </a:cubicBezTo>
                  <a:lnTo>
                    <a:pt x="37" y="8"/>
                  </a:lnTo>
                  <a:lnTo>
                    <a:pt x="0" y="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89" name="Freeform 77"/>
            <p:cNvSpPr>
              <a:spLocks noEditPoints="1"/>
            </p:cNvSpPr>
            <p:nvPr/>
          </p:nvSpPr>
          <p:spPr bwMode="auto">
            <a:xfrm>
              <a:off x="1956" y="2462"/>
              <a:ext cx="43" cy="52"/>
            </a:xfrm>
            <a:custGeom>
              <a:avLst/>
              <a:gdLst>
                <a:gd name="T0" fmla="*/ 227 w 227"/>
                <a:gd name="T1" fmla="*/ 146 h 270"/>
                <a:gd name="T2" fmla="*/ 227 w 227"/>
                <a:gd name="T3" fmla="*/ 146 h 270"/>
                <a:gd name="T4" fmla="*/ 217 w 227"/>
                <a:gd name="T5" fmla="*/ 66 h 270"/>
                <a:gd name="T6" fmla="*/ 115 w 227"/>
                <a:gd name="T7" fmla="*/ 0 h 270"/>
                <a:gd name="T8" fmla="*/ 0 w 227"/>
                <a:gd name="T9" fmla="*/ 136 h 270"/>
                <a:gd name="T10" fmla="*/ 114 w 227"/>
                <a:gd name="T11" fmla="*/ 270 h 270"/>
                <a:gd name="T12" fmla="*/ 221 w 227"/>
                <a:gd name="T13" fmla="*/ 182 h 270"/>
                <a:gd name="T14" fmla="*/ 181 w 227"/>
                <a:gd name="T15" fmla="*/ 182 h 270"/>
                <a:gd name="T16" fmla="*/ 116 w 227"/>
                <a:gd name="T17" fmla="*/ 233 h 270"/>
                <a:gd name="T18" fmla="*/ 55 w 227"/>
                <a:gd name="T19" fmla="*/ 200 h 270"/>
                <a:gd name="T20" fmla="*/ 42 w 227"/>
                <a:gd name="T21" fmla="*/ 146 h 270"/>
                <a:gd name="T22" fmla="*/ 227 w 227"/>
                <a:gd name="T23" fmla="*/ 146 h 270"/>
                <a:gd name="T24" fmla="*/ 43 w 227"/>
                <a:gd name="T25" fmla="*/ 114 h 270"/>
                <a:gd name="T26" fmla="*/ 43 w 227"/>
                <a:gd name="T27" fmla="*/ 114 h 270"/>
                <a:gd name="T28" fmla="*/ 115 w 227"/>
                <a:gd name="T29" fmla="*/ 37 h 270"/>
                <a:gd name="T30" fmla="*/ 184 w 227"/>
                <a:gd name="T31" fmla="*/ 111 h 270"/>
                <a:gd name="T32" fmla="*/ 184 w 227"/>
                <a:gd name="T33" fmla="*/ 114 h 270"/>
                <a:gd name="T34" fmla="*/ 43 w 227"/>
                <a:gd name="T35" fmla="*/ 1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7" h="270">
                  <a:moveTo>
                    <a:pt x="227" y="146"/>
                  </a:moveTo>
                  <a:lnTo>
                    <a:pt x="227" y="146"/>
                  </a:lnTo>
                  <a:cubicBezTo>
                    <a:pt x="227" y="108"/>
                    <a:pt x="224" y="85"/>
                    <a:pt x="217" y="66"/>
                  </a:cubicBezTo>
                  <a:cubicBezTo>
                    <a:pt x="200" y="25"/>
                    <a:pt x="162" y="0"/>
                    <a:pt x="115" y="0"/>
                  </a:cubicBezTo>
                  <a:cubicBezTo>
                    <a:pt x="45" y="0"/>
                    <a:pt x="0" y="54"/>
                    <a:pt x="0" y="136"/>
                  </a:cubicBezTo>
                  <a:cubicBezTo>
                    <a:pt x="0" y="219"/>
                    <a:pt x="44" y="270"/>
                    <a:pt x="114" y="270"/>
                  </a:cubicBezTo>
                  <a:cubicBezTo>
                    <a:pt x="172" y="270"/>
                    <a:pt x="211" y="237"/>
                    <a:pt x="221" y="182"/>
                  </a:cubicBezTo>
                  <a:lnTo>
                    <a:pt x="181" y="182"/>
                  </a:lnTo>
                  <a:cubicBezTo>
                    <a:pt x="170" y="215"/>
                    <a:pt x="148" y="233"/>
                    <a:pt x="116" y="233"/>
                  </a:cubicBezTo>
                  <a:cubicBezTo>
                    <a:pt x="90" y="233"/>
                    <a:pt x="69" y="221"/>
                    <a:pt x="55" y="200"/>
                  </a:cubicBezTo>
                  <a:cubicBezTo>
                    <a:pt x="46" y="186"/>
                    <a:pt x="42" y="171"/>
                    <a:pt x="42" y="146"/>
                  </a:cubicBezTo>
                  <a:lnTo>
                    <a:pt x="227" y="146"/>
                  </a:lnTo>
                  <a:close/>
                  <a:moveTo>
                    <a:pt x="43" y="114"/>
                  </a:moveTo>
                  <a:lnTo>
                    <a:pt x="43" y="114"/>
                  </a:lnTo>
                  <a:cubicBezTo>
                    <a:pt x="46" y="67"/>
                    <a:pt x="74" y="37"/>
                    <a:pt x="115" y="37"/>
                  </a:cubicBezTo>
                  <a:cubicBezTo>
                    <a:pt x="154" y="37"/>
                    <a:pt x="184" y="70"/>
                    <a:pt x="184" y="111"/>
                  </a:cubicBezTo>
                  <a:cubicBezTo>
                    <a:pt x="184" y="112"/>
                    <a:pt x="184" y="113"/>
                    <a:pt x="184" y="114"/>
                  </a:cubicBezTo>
                  <a:lnTo>
                    <a:pt x="43" y="11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0" name="Freeform 78"/>
            <p:cNvSpPr>
              <a:spLocks/>
            </p:cNvSpPr>
            <p:nvPr/>
          </p:nvSpPr>
          <p:spPr bwMode="auto">
            <a:xfrm>
              <a:off x="2035" y="2445"/>
              <a:ext cx="20" cy="86"/>
            </a:xfrm>
            <a:custGeom>
              <a:avLst/>
              <a:gdLst>
                <a:gd name="T0" fmla="*/ 78 w 105"/>
                <a:gd name="T1" fmla="*/ 0 h 451"/>
                <a:gd name="T2" fmla="*/ 78 w 105"/>
                <a:gd name="T3" fmla="*/ 0 h 451"/>
                <a:gd name="T4" fmla="*/ 0 w 105"/>
                <a:gd name="T5" fmla="*/ 225 h 451"/>
                <a:gd name="T6" fmla="*/ 78 w 105"/>
                <a:gd name="T7" fmla="*/ 451 h 451"/>
                <a:gd name="T8" fmla="*/ 105 w 105"/>
                <a:gd name="T9" fmla="*/ 451 h 451"/>
                <a:gd name="T10" fmla="*/ 39 w 105"/>
                <a:gd name="T11" fmla="*/ 225 h 451"/>
                <a:gd name="T12" fmla="*/ 105 w 105"/>
                <a:gd name="T13" fmla="*/ 0 h 451"/>
                <a:gd name="T14" fmla="*/ 78 w 105"/>
                <a:gd name="T15" fmla="*/ 0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78" y="0"/>
                  </a:moveTo>
                  <a:lnTo>
                    <a:pt x="78" y="0"/>
                  </a:lnTo>
                  <a:cubicBezTo>
                    <a:pt x="30" y="63"/>
                    <a:pt x="0" y="150"/>
                    <a:pt x="0" y="225"/>
                  </a:cubicBezTo>
                  <a:cubicBezTo>
                    <a:pt x="0" y="301"/>
                    <a:pt x="30" y="388"/>
                    <a:pt x="78" y="451"/>
                  </a:cubicBezTo>
                  <a:lnTo>
                    <a:pt x="105" y="451"/>
                  </a:lnTo>
                  <a:cubicBezTo>
                    <a:pt x="63" y="383"/>
                    <a:pt x="39" y="302"/>
                    <a:pt x="39" y="225"/>
                  </a:cubicBezTo>
                  <a:cubicBezTo>
                    <a:pt x="39" y="149"/>
                    <a:pt x="63" y="68"/>
                    <a:pt x="105" y="0"/>
                  </a:cubicBezTo>
                  <a:lnTo>
                    <a:pt x="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1" name="Freeform 79"/>
            <p:cNvSpPr>
              <a:spLocks/>
            </p:cNvSpPr>
            <p:nvPr/>
          </p:nvSpPr>
          <p:spPr bwMode="auto">
            <a:xfrm>
              <a:off x="2062" y="2462"/>
              <a:ext cx="38" cy="52"/>
            </a:xfrm>
            <a:custGeom>
              <a:avLst/>
              <a:gdLst>
                <a:gd name="T0" fmla="*/ 194 w 204"/>
                <a:gd name="T1" fmla="*/ 77 h 270"/>
                <a:gd name="T2" fmla="*/ 194 w 204"/>
                <a:gd name="T3" fmla="*/ 77 h 270"/>
                <a:gd name="T4" fmla="*/ 103 w 204"/>
                <a:gd name="T5" fmla="*/ 0 h 270"/>
                <a:gd name="T6" fmla="*/ 7 w 204"/>
                <a:gd name="T7" fmla="*/ 77 h 270"/>
                <a:gd name="T8" fmla="*/ 86 w 204"/>
                <a:gd name="T9" fmla="*/ 149 h 270"/>
                <a:gd name="T10" fmla="*/ 124 w 204"/>
                <a:gd name="T11" fmla="*/ 158 h 270"/>
                <a:gd name="T12" fmla="*/ 162 w 204"/>
                <a:gd name="T13" fmla="*/ 193 h 270"/>
                <a:gd name="T14" fmla="*/ 104 w 204"/>
                <a:gd name="T15" fmla="*/ 233 h 270"/>
                <a:gd name="T16" fmla="*/ 54 w 204"/>
                <a:gd name="T17" fmla="*/ 216 h 270"/>
                <a:gd name="T18" fmla="*/ 43 w 204"/>
                <a:gd name="T19" fmla="*/ 184 h 270"/>
                <a:gd name="T20" fmla="*/ 0 w 204"/>
                <a:gd name="T21" fmla="*/ 184 h 270"/>
                <a:gd name="T22" fmla="*/ 101 w 204"/>
                <a:gd name="T23" fmla="*/ 270 h 270"/>
                <a:gd name="T24" fmla="*/ 204 w 204"/>
                <a:gd name="T25" fmla="*/ 190 h 270"/>
                <a:gd name="T26" fmla="*/ 133 w 204"/>
                <a:gd name="T27" fmla="*/ 120 h 270"/>
                <a:gd name="T28" fmla="*/ 95 w 204"/>
                <a:gd name="T29" fmla="*/ 111 h 270"/>
                <a:gd name="T30" fmla="*/ 48 w 204"/>
                <a:gd name="T31" fmla="*/ 75 h 270"/>
                <a:gd name="T32" fmla="*/ 102 w 204"/>
                <a:gd name="T33" fmla="*/ 37 h 270"/>
                <a:gd name="T34" fmla="*/ 152 w 204"/>
                <a:gd name="T35" fmla="*/ 77 h 270"/>
                <a:gd name="T36" fmla="*/ 194 w 204"/>
                <a:gd name="T37" fmla="*/ 7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 h="270">
                  <a:moveTo>
                    <a:pt x="194" y="77"/>
                  </a:moveTo>
                  <a:lnTo>
                    <a:pt x="194" y="77"/>
                  </a:lnTo>
                  <a:cubicBezTo>
                    <a:pt x="194" y="28"/>
                    <a:pt x="161" y="0"/>
                    <a:pt x="103" y="0"/>
                  </a:cubicBezTo>
                  <a:cubicBezTo>
                    <a:pt x="45" y="0"/>
                    <a:pt x="7" y="31"/>
                    <a:pt x="7" y="77"/>
                  </a:cubicBezTo>
                  <a:cubicBezTo>
                    <a:pt x="7" y="116"/>
                    <a:pt x="27" y="135"/>
                    <a:pt x="86" y="149"/>
                  </a:cubicBezTo>
                  <a:lnTo>
                    <a:pt x="124" y="158"/>
                  </a:lnTo>
                  <a:cubicBezTo>
                    <a:pt x="151" y="165"/>
                    <a:pt x="162" y="175"/>
                    <a:pt x="162" y="193"/>
                  </a:cubicBezTo>
                  <a:cubicBezTo>
                    <a:pt x="162" y="217"/>
                    <a:pt x="139" y="233"/>
                    <a:pt x="104" y="233"/>
                  </a:cubicBezTo>
                  <a:cubicBezTo>
                    <a:pt x="82" y="233"/>
                    <a:pt x="64" y="226"/>
                    <a:pt x="54" y="216"/>
                  </a:cubicBezTo>
                  <a:cubicBezTo>
                    <a:pt x="48" y="209"/>
                    <a:pt x="45" y="202"/>
                    <a:pt x="43" y="184"/>
                  </a:cubicBezTo>
                  <a:lnTo>
                    <a:pt x="0" y="184"/>
                  </a:lnTo>
                  <a:cubicBezTo>
                    <a:pt x="2" y="242"/>
                    <a:pt x="35" y="270"/>
                    <a:pt x="101" y="270"/>
                  </a:cubicBezTo>
                  <a:cubicBezTo>
                    <a:pt x="164" y="270"/>
                    <a:pt x="204" y="238"/>
                    <a:pt x="204" y="190"/>
                  </a:cubicBezTo>
                  <a:cubicBezTo>
                    <a:pt x="204" y="153"/>
                    <a:pt x="183" y="132"/>
                    <a:pt x="133" y="120"/>
                  </a:cubicBezTo>
                  <a:lnTo>
                    <a:pt x="95" y="111"/>
                  </a:lnTo>
                  <a:cubicBezTo>
                    <a:pt x="62" y="103"/>
                    <a:pt x="48" y="93"/>
                    <a:pt x="48" y="75"/>
                  </a:cubicBezTo>
                  <a:cubicBezTo>
                    <a:pt x="48" y="52"/>
                    <a:pt x="69" y="37"/>
                    <a:pt x="102" y="37"/>
                  </a:cubicBezTo>
                  <a:cubicBezTo>
                    <a:pt x="134" y="37"/>
                    <a:pt x="151" y="51"/>
                    <a:pt x="152" y="77"/>
                  </a:cubicBezTo>
                  <a:lnTo>
                    <a:pt x="194"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2" name="Freeform 80"/>
            <p:cNvSpPr>
              <a:spLocks/>
            </p:cNvSpPr>
            <p:nvPr/>
          </p:nvSpPr>
          <p:spPr bwMode="auto">
            <a:xfrm>
              <a:off x="2108" y="2445"/>
              <a:ext cx="20" cy="86"/>
            </a:xfrm>
            <a:custGeom>
              <a:avLst/>
              <a:gdLst>
                <a:gd name="T0" fmla="*/ 27 w 105"/>
                <a:gd name="T1" fmla="*/ 451 h 451"/>
                <a:gd name="T2" fmla="*/ 27 w 105"/>
                <a:gd name="T3" fmla="*/ 451 h 451"/>
                <a:gd name="T4" fmla="*/ 105 w 105"/>
                <a:gd name="T5" fmla="*/ 226 h 451"/>
                <a:gd name="T6" fmla="*/ 27 w 105"/>
                <a:gd name="T7" fmla="*/ 0 h 451"/>
                <a:gd name="T8" fmla="*/ 0 w 105"/>
                <a:gd name="T9" fmla="*/ 0 h 451"/>
                <a:gd name="T10" fmla="*/ 66 w 105"/>
                <a:gd name="T11" fmla="*/ 226 h 451"/>
                <a:gd name="T12" fmla="*/ 0 w 105"/>
                <a:gd name="T13" fmla="*/ 451 h 451"/>
                <a:gd name="T14" fmla="*/ 27 w 105"/>
                <a:gd name="T15" fmla="*/ 45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451">
                  <a:moveTo>
                    <a:pt x="27" y="451"/>
                  </a:moveTo>
                  <a:lnTo>
                    <a:pt x="27" y="451"/>
                  </a:lnTo>
                  <a:cubicBezTo>
                    <a:pt x="75" y="388"/>
                    <a:pt x="105" y="301"/>
                    <a:pt x="105" y="226"/>
                  </a:cubicBezTo>
                  <a:cubicBezTo>
                    <a:pt x="105" y="150"/>
                    <a:pt x="75" y="63"/>
                    <a:pt x="27" y="0"/>
                  </a:cubicBezTo>
                  <a:lnTo>
                    <a:pt x="0" y="0"/>
                  </a:lnTo>
                  <a:cubicBezTo>
                    <a:pt x="43" y="69"/>
                    <a:pt x="66" y="149"/>
                    <a:pt x="66" y="226"/>
                  </a:cubicBezTo>
                  <a:cubicBezTo>
                    <a:pt x="66" y="302"/>
                    <a:pt x="43" y="383"/>
                    <a:pt x="0" y="451"/>
                  </a:cubicBezTo>
                  <a:lnTo>
                    <a:pt x="27" y="4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3" name="Freeform 81"/>
            <p:cNvSpPr>
              <a:spLocks noEditPoints="1"/>
            </p:cNvSpPr>
            <p:nvPr/>
          </p:nvSpPr>
          <p:spPr bwMode="auto">
            <a:xfrm>
              <a:off x="1036" y="1146"/>
              <a:ext cx="58" cy="67"/>
            </a:xfrm>
            <a:custGeom>
              <a:avLst/>
              <a:gdLst>
                <a:gd name="T0" fmla="*/ 219 w 305"/>
                <a:gd name="T1" fmla="*/ 244 h 349"/>
                <a:gd name="T2" fmla="*/ 219 w 305"/>
                <a:gd name="T3" fmla="*/ 244 h 349"/>
                <a:gd name="T4" fmla="*/ 255 w 305"/>
                <a:gd name="T5" fmla="*/ 349 h 349"/>
                <a:gd name="T6" fmla="*/ 305 w 305"/>
                <a:gd name="T7" fmla="*/ 349 h 349"/>
                <a:gd name="T8" fmla="*/ 183 w 305"/>
                <a:gd name="T9" fmla="*/ 0 h 349"/>
                <a:gd name="T10" fmla="*/ 125 w 305"/>
                <a:gd name="T11" fmla="*/ 0 h 349"/>
                <a:gd name="T12" fmla="*/ 0 w 305"/>
                <a:gd name="T13" fmla="*/ 349 h 349"/>
                <a:gd name="T14" fmla="*/ 48 w 305"/>
                <a:gd name="T15" fmla="*/ 349 h 349"/>
                <a:gd name="T16" fmla="*/ 85 w 305"/>
                <a:gd name="T17" fmla="*/ 244 h 349"/>
                <a:gd name="T18" fmla="*/ 219 w 305"/>
                <a:gd name="T19" fmla="*/ 244 h 349"/>
                <a:gd name="T20" fmla="*/ 207 w 305"/>
                <a:gd name="T21" fmla="*/ 207 h 349"/>
                <a:gd name="T22" fmla="*/ 207 w 305"/>
                <a:gd name="T23" fmla="*/ 207 h 349"/>
                <a:gd name="T24" fmla="*/ 96 w 305"/>
                <a:gd name="T25" fmla="*/ 207 h 349"/>
                <a:gd name="T26" fmla="*/ 153 w 305"/>
                <a:gd name="T27" fmla="*/ 48 h 349"/>
                <a:gd name="T28" fmla="*/ 207 w 305"/>
                <a:gd name="T29" fmla="*/ 20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5" h="349">
                  <a:moveTo>
                    <a:pt x="219" y="244"/>
                  </a:moveTo>
                  <a:lnTo>
                    <a:pt x="219" y="244"/>
                  </a:lnTo>
                  <a:lnTo>
                    <a:pt x="255" y="349"/>
                  </a:lnTo>
                  <a:lnTo>
                    <a:pt x="305" y="349"/>
                  </a:lnTo>
                  <a:lnTo>
                    <a:pt x="183" y="0"/>
                  </a:lnTo>
                  <a:lnTo>
                    <a:pt x="125" y="0"/>
                  </a:lnTo>
                  <a:lnTo>
                    <a:pt x="0" y="349"/>
                  </a:lnTo>
                  <a:lnTo>
                    <a:pt x="48" y="349"/>
                  </a:lnTo>
                  <a:lnTo>
                    <a:pt x="85" y="244"/>
                  </a:lnTo>
                  <a:lnTo>
                    <a:pt x="219" y="244"/>
                  </a:lnTo>
                  <a:close/>
                  <a:moveTo>
                    <a:pt x="207" y="207"/>
                  </a:moveTo>
                  <a:lnTo>
                    <a:pt x="207" y="207"/>
                  </a:lnTo>
                  <a:lnTo>
                    <a:pt x="96" y="207"/>
                  </a:lnTo>
                  <a:lnTo>
                    <a:pt x="153" y="48"/>
                  </a:lnTo>
                  <a:lnTo>
                    <a:pt x="207" y="20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4" name="Freeform 82"/>
            <p:cNvSpPr>
              <a:spLocks/>
            </p:cNvSpPr>
            <p:nvPr/>
          </p:nvSpPr>
          <p:spPr bwMode="auto">
            <a:xfrm>
              <a:off x="1102" y="1146"/>
              <a:ext cx="8" cy="67"/>
            </a:xfrm>
            <a:custGeom>
              <a:avLst/>
              <a:gdLst>
                <a:gd name="T0" fmla="*/ 40 w 40"/>
                <a:gd name="T1" fmla="*/ 0 h 349"/>
                <a:gd name="T2" fmla="*/ 40 w 40"/>
                <a:gd name="T3" fmla="*/ 0 h 349"/>
                <a:gd name="T4" fmla="*/ 0 w 40"/>
                <a:gd name="T5" fmla="*/ 0 h 349"/>
                <a:gd name="T6" fmla="*/ 0 w 40"/>
                <a:gd name="T7" fmla="*/ 349 h 349"/>
                <a:gd name="T8" fmla="*/ 40 w 40"/>
                <a:gd name="T9" fmla="*/ 349 h 349"/>
                <a:gd name="T10" fmla="*/ 40 w 40"/>
                <a:gd name="T11" fmla="*/ 0 h 349"/>
              </a:gdLst>
              <a:ahLst/>
              <a:cxnLst>
                <a:cxn ang="0">
                  <a:pos x="T0" y="T1"/>
                </a:cxn>
                <a:cxn ang="0">
                  <a:pos x="T2" y="T3"/>
                </a:cxn>
                <a:cxn ang="0">
                  <a:pos x="T4" y="T5"/>
                </a:cxn>
                <a:cxn ang="0">
                  <a:pos x="T6" y="T7"/>
                </a:cxn>
                <a:cxn ang="0">
                  <a:pos x="T8" y="T9"/>
                </a:cxn>
                <a:cxn ang="0">
                  <a:pos x="T10" y="T11"/>
                </a:cxn>
              </a:cxnLst>
              <a:rect l="0" t="0" r="r" b="b"/>
              <a:pathLst>
                <a:path w="40" h="349">
                  <a:moveTo>
                    <a:pt x="40" y="0"/>
                  </a:moveTo>
                  <a:lnTo>
                    <a:pt x="40" y="0"/>
                  </a:lnTo>
                  <a:lnTo>
                    <a:pt x="0" y="0"/>
                  </a:lnTo>
                  <a:lnTo>
                    <a:pt x="0" y="349"/>
                  </a:lnTo>
                  <a:lnTo>
                    <a:pt x="40" y="349"/>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5" name="Freeform 83"/>
            <p:cNvSpPr>
              <a:spLocks noEditPoints="1"/>
            </p:cNvSpPr>
            <p:nvPr/>
          </p:nvSpPr>
          <p:spPr bwMode="auto">
            <a:xfrm>
              <a:off x="1122" y="1146"/>
              <a:ext cx="8" cy="67"/>
            </a:xfrm>
            <a:custGeom>
              <a:avLst/>
              <a:gdLst>
                <a:gd name="T0" fmla="*/ 40 w 40"/>
                <a:gd name="T1" fmla="*/ 98 h 349"/>
                <a:gd name="T2" fmla="*/ 40 w 40"/>
                <a:gd name="T3" fmla="*/ 98 h 349"/>
                <a:gd name="T4" fmla="*/ 0 w 40"/>
                <a:gd name="T5" fmla="*/ 98 h 349"/>
                <a:gd name="T6" fmla="*/ 0 w 40"/>
                <a:gd name="T7" fmla="*/ 349 h 349"/>
                <a:gd name="T8" fmla="*/ 40 w 40"/>
                <a:gd name="T9" fmla="*/ 349 h 349"/>
                <a:gd name="T10" fmla="*/ 40 w 40"/>
                <a:gd name="T11" fmla="*/ 98 h 349"/>
                <a:gd name="T12" fmla="*/ 40 w 40"/>
                <a:gd name="T13" fmla="*/ 0 h 349"/>
                <a:gd name="T14" fmla="*/ 40 w 40"/>
                <a:gd name="T15" fmla="*/ 0 h 349"/>
                <a:gd name="T16" fmla="*/ 0 w 40"/>
                <a:gd name="T17" fmla="*/ 0 h 349"/>
                <a:gd name="T18" fmla="*/ 0 w 40"/>
                <a:gd name="T19" fmla="*/ 50 h 349"/>
                <a:gd name="T20" fmla="*/ 40 w 40"/>
                <a:gd name="T21" fmla="*/ 50 h 349"/>
                <a:gd name="T22" fmla="*/ 40 w 40"/>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49">
                  <a:moveTo>
                    <a:pt x="40" y="98"/>
                  </a:moveTo>
                  <a:lnTo>
                    <a:pt x="40" y="98"/>
                  </a:lnTo>
                  <a:lnTo>
                    <a:pt x="0" y="98"/>
                  </a:lnTo>
                  <a:lnTo>
                    <a:pt x="0" y="349"/>
                  </a:lnTo>
                  <a:lnTo>
                    <a:pt x="40" y="349"/>
                  </a:lnTo>
                  <a:lnTo>
                    <a:pt x="40" y="98"/>
                  </a:lnTo>
                  <a:close/>
                  <a:moveTo>
                    <a:pt x="40" y="0"/>
                  </a:moveTo>
                  <a:lnTo>
                    <a:pt x="40" y="0"/>
                  </a:lnTo>
                  <a:lnTo>
                    <a:pt x="0" y="0"/>
                  </a:lnTo>
                  <a:lnTo>
                    <a:pt x="0" y="50"/>
                  </a:lnTo>
                  <a:lnTo>
                    <a:pt x="40" y="50"/>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6" name="Freeform 84"/>
            <p:cNvSpPr>
              <a:spLocks/>
            </p:cNvSpPr>
            <p:nvPr/>
          </p:nvSpPr>
          <p:spPr bwMode="auto">
            <a:xfrm>
              <a:off x="1139" y="1164"/>
              <a:ext cx="41" cy="51"/>
            </a:xfrm>
            <a:custGeom>
              <a:avLst/>
              <a:gdLst>
                <a:gd name="T0" fmla="*/ 211 w 214"/>
                <a:gd name="T1" fmla="*/ 91 h 269"/>
                <a:gd name="T2" fmla="*/ 211 w 214"/>
                <a:gd name="T3" fmla="*/ 91 h 269"/>
                <a:gd name="T4" fmla="*/ 194 w 214"/>
                <a:gd name="T5" fmla="*/ 37 h 269"/>
                <a:gd name="T6" fmla="*/ 112 w 214"/>
                <a:gd name="T7" fmla="*/ 0 h 269"/>
                <a:gd name="T8" fmla="*/ 0 w 214"/>
                <a:gd name="T9" fmla="*/ 137 h 269"/>
                <a:gd name="T10" fmla="*/ 112 w 214"/>
                <a:gd name="T11" fmla="*/ 269 h 269"/>
                <a:gd name="T12" fmla="*/ 214 w 214"/>
                <a:gd name="T13" fmla="*/ 172 h 269"/>
                <a:gd name="T14" fmla="*/ 174 w 214"/>
                <a:gd name="T15" fmla="*/ 172 h 269"/>
                <a:gd name="T16" fmla="*/ 113 w 214"/>
                <a:gd name="T17" fmla="*/ 232 h 269"/>
                <a:gd name="T18" fmla="*/ 42 w 214"/>
                <a:gd name="T19" fmla="*/ 137 h 269"/>
                <a:gd name="T20" fmla="*/ 112 w 214"/>
                <a:gd name="T21" fmla="*/ 37 h 269"/>
                <a:gd name="T22" fmla="*/ 171 w 214"/>
                <a:gd name="T23" fmla="*/ 91 h 269"/>
                <a:gd name="T24" fmla="*/ 211 w 214"/>
                <a:gd name="T25" fmla="*/ 9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269">
                  <a:moveTo>
                    <a:pt x="211" y="91"/>
                  </a:moveTo>
                  <a:lnTo>
                    <a:pt x="211" y="91"/>
                  </a:lnTo>
                  <a:cubicBezTo>
                    <a:pt x="209" y="67"/>
                    <a:pt x="204" y="51"/>
                    <a:pt x="194" y="37"/>
                  </a:cubicBezTo>
                  <a:cubicBezTo>
                    <a:pt x="177" y="14"/>
                    <a:pt x="147" y="0"/>
                    <a:pt x="112" y="0"/>
                  </a:cubicBezTo>
                  <a:cubicBezTo>
                    <a:pt x="45" y="0"/>
                    <a:pt x="0" y="53"/>
                    <a:pt x="0" y="137"/>
                  </a:cubicBezTo>
                  <a:cubicBezTo>
                    <a:pt x="0" y="218"/>
                    <a:pt x="44" y="269"/>
                    <a:pt x="112" y="269"/>
                  </a:cubicBezTo>
                  <a:cubicBezTo>
                    <a:pt x="171" y="269"/>
                    <a:pt x="209" y="233"/>
                    <a:pt x="214" y="172"/>
                  </a:cubicBezTo>
                  <a:lnTo>
                    <a:pt x="174" y="172"/>
                  </a:lnTo>
                  <a:cubicBezTo>
                    <a:pt x="167" y="212"/>
                    <a:pt x="147" y="232"/>
                    <a:pt x="113" y="232"/>
                  </a:cubicBezTo>
                  <a:cubicBezTo>
                    <a:pt x="68" y="232"/>
                    <a:pt x="42" y="196"/>
                    <a:pt x="42" y="137"/>
                  </a:cubicBezTo>
                  <a:cubicBezTo>
                    <a:pt x="42" y="74"/>
                    <a:pt x="68" y="37"/>
                    <a:pt x="112" y="37"/>
                  </a:cubicBezTo>
                  <a:cubicBezTo>
                    <a:pt x="145" y="37"/>
                    <a:pt x="166" y="56"/>
                    <a:pt x="171" y="91"/>
                  </a:cubicBezTo>
                  <a:lnTo>
                    <a:pt x="211" y="9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7" name="Freeform 85"/>
            <p:cNvSpPr>
              <a:spLocks noEditPoints="1"/>
            </p:cNvSpPr>
            <p:nvPr/>
          </p:nvSpPr>
          <p:spPr bwMode="auto">
            <a:xfrm>
              <a:off x="1186" y="1164"/>
              <a:ext cx="43" cy="51"/>
            </a:xfrm>
            <a:custGeom>
              <a:avLst/>
              <a:gdLst>
                <a:gd name="T0" fmla="*/ 226 w 226"/>
                <a:gd name="T1" fmla="*/ 146 h 269"/>
                <a:gd name="T2" fmla="*/ 226 w 226"/>
                <a:gd name="T3" fmla="*/ 146 h 269"/>
                <a:gd name="T4" fmla="*/ 216 w 226"/>
                <a:gd name="T5" fmla="*/ 66 h 269"/>
                <a:gd name="T6" fmla="*/ 115 w 226"/>
                <a:gd name="T7" fmla="*/ 0 h 269"/>
                <a:gd name="T8" fmla="*/ 0 w 226"/>
                <a:gd name="T9" fmla="*/ 136 h 269"/>
                <a:gd name="T10" fmla="*/ 114 w 226"/>
                <a:gd name="T11" fmla="*/ 269 h 269"/>
                <a:gd name="T12" fmla="*/ 221 w 226"/>
                <a:gd name="T13" fmla="*/ 182 h 269"/>
                <a:gd name="T14" fmla="*/ 181 w 226"/>
                <a:gd name="T15" fmla="*/ 182 h 269"/>
                <a:gd name="T16" fmla="*/ 115 w 226"/>
                <a:gd name="T17" fmla="*/ 232 h 269"/>
                <a:gd name="T18" fmla="*/ 55 w 226"/>
                <a:gd name="T19" fmla="*/ 199 h 269"/>
                <a:gd name="T20" fmla="*/ 41 w 226"/>
                <a:gd name="T21" fmla="*/ 146 h 269"/>
                <a:gd name="T22" fmla="*/ 226 w 226"/>
                <a:gd name="T23" fmla="*/ 146 h 269"/>
                <a:gd name="T24" fmla="*/ 42 w 226"/>
                <a:gd name="T25" fmla="*/ 113 h 269"/>
                <a:gd name="T26" fmla="*/ 42 w 226"/>
                <a:gd name="T27" fmla="*/ 113 h 269"/>
                <a:gd name="T28" fmla="*/ 114 w 226"/>
                <a:gd name="T29" fmla="*/ 37 h 269"/>
                <a:gd name="T30" fmla="*/ 184 w 226"/>
                <a:gd name="T31" fmla="*/ 110 h 269"/>
                <a:gd name="T32" fmla="*/ 183 w 226"/>
                <a:gd name="T33" fmla="*/ 113 h 269"/>
                <a:gd name="T34" fmla="*/ 42 w 226"/>
                <a:gd name="T35" fmla="*/ 11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6" h="269">
                  <a:moveTo>
                    <a:pt x="226" y="146"/>
                  </a:moveTo>
                  <a:lnTo>
                    <a:pt x="226" y="146"/>
                  </a:lnTo>
                  <a:cubicBezTo>
                    <a:pt x="226" y="107"/>
                    <a:pt x="223" y="84"/>
                    <a:pt x="216" y="66"/>
                  </a:cubicBezTo>
                  <a:cubicBezTo>
                    <a:pt x="200" y="25"/>
                    <a:pt x="162" y="0"/>
                    <a:pt x="115" y="0"/>
                  </a:cubicBezTo>
                  <a:cubicBezTo>
                    <a:pt x="45" y="0"/>
                    <a:pt x="0" y="53"/>
                    <a:pt x="0" y="136"/>
                  </a:cubicBezTo>
                  <a:cubicBezTo>
                    <a:pt x="0" y="218"/>
                    <a:pt x="43" y="269"/>
                    <a:pt x="114" y="269"/>
                  </a:cubicBezTo>
                  <a:cubicBezTo>
                    <a:pt x="171" y="269"/>
                    <a:pt x="211" y="236"/>
                    <a:pt x="221" y="182"/>
                  </a:cubicBezTo>
                  <a:lnTo>
                    <a:pt x="181" y="182"/>
                  </a:lnTo>
                  <a:cubicBezTo>
                    <a:pt x="170" y="215"/>
                    <a:pt x="147" y="232"/>
                    <a:pt x="115" y="232"/>
                  </a:cubicBezTo>
                  <a:cubicBezTo>
                    <a:pt x="90" y="232"/>
                    <a:pt x="68" y="220"/>
                    <a:pt x="55" y="199"/>
                  </a:cubicBezTo>
                  <a:cubicBezTo>
                    <a:pt x="45" y="185"/>
                    <a:pt x="42" y="171"/>
                    <a:pt x="41" y="146"/>
                  </a:cubicBezTo>
                  <a:lnTo>
                    <a:pt x="226" y="146"/>
                  </a:lnTo>
                  <a:close/>
                  <a:moveTo>
                    <a:pt x="42" y="113"/>
                  </a:moveTo>
                  <a:lnTo>
                    <a:pt x="42" y="113"/>
                  </a:lnTo>
                  <a:cubicBezTo>
                    <a:pt x="46" y="67"/>
                    <a:pt x="74" y="37"/>
                    <a:pt x="114" y="37"/>
                  </a:cubicBezTo>
                  <a:cubicBezTo>
                    <a:pt x="154" y="37"/>
                    <a:pt x="184" y="69"/>
                    <a:pt x="184" y="110"/>
                  </a:cubicBezTo>
                  <a:cubicBezTo>
                    <a:pt x="184" y="111"/>
                    <a:pt x="184" y="112"/>
                    <a:pt x="183" y="113"/>
                  </a:cubicBezTo>
                  <a:lnTo>
                    <a:pt x="42" y="11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8" name="Freeform 86"/>
            <p:cNvSpPr>
              <a:spLocks noEditPoints="1"/>
            </p:cNvSpPr>
            <p:nvPr/>
          </p:nvSpPr>
          <p:spPr bwMode="auto">
            <a:xfrm>
              <a:off x="904" y="1182"/>
              <a:ext cx="2091" cy="1018"/>
            </a:xfrm>
            <a:custGeom>
              <a:avLst/>
              <a:gdLst>
                <a:gd name="T0" fmla="*/ 2016 w 10995"/>
                <a:gd name="T1" fmla="*/ 0 h 5348"/>
                <a:gd name="T2" fmla="*/ 0 w 10995"/>
                <a:gd name="T3" fmla="*/ 5348 h 5348"/>
                <a:gd name="T4" fmla="*/ 187 w 10995"/>
                <a:gd name="T5" fmla="*/ 5337 h 5348"/>
                <a:gd name="T6" fmla="*/ 559 w 10995"/>
                <a:gd name="T7" fmla="*/ 5327 h 5348"/>
                <a:gd name="T8" fmla="*/ 932 w 10995"/>
                <a:gd name="T9" fmla="*/ 5200 h 5348"/>
                <a:gd name="T10" fmla="*/ 1304 w 10995"/>
                <a:gd name="T11" fmla="*/ 5228 h 5348"/>
                <a:gd name="T12" fmla="*/ 1678 w 10995"/>
                <a:gd name="T13" fmla="*/ 5185 h 5348"/>
                <a:gd name="T14" fmla="*/ 2050 w 10995"/>
                <a:gd name="T15" fmla="*/ 5325 h 5348"/>
                <a:gd name="T16" fmla="*/ 2423 w 10995"/>
                <a:gd name="T17" fmla="*/ 5127 h 5348"/>
                <a:gd name="T18" fmla="*/ 2796 w 10995"/>
                <a:gd name="T19" fmla="*/ 5265 h 5348"/>
                <a:gd name="T20" fmla="*/ 3168 w 10995"/>
                <a:gd name="T21" fmla="*/ 5067 h 5348"/>
                <a:gd name="T22" fmla="*/ 3542 w 10995"/>
                <a:gd name="T23" fmla="*/ 5272 h 5348"/>
                <a:gd name="T24" fmla="*/ 3914 w 10995"/>
                <a:gd name="T25" fmla="*/ 5271 h 5348"/>
                <a:gd name="T26" fmla="*/ 4287 w 10995"/>
                <a:gd name="T27" fmla="*/ 5247 h 5348"/>
                <a:gd name="T28" fmla="*/ 4659 w 10995"/>
                <a:gd name="T29" fmla="*/ 5253 h 5348"/>
                <a:gd name="T30" fmla="*/ 5032 w 10995"/>
                <a:gd name="T31" fmla="*/ 5327 h 5348"/>
                <a:gd name="T32" fmla="*/ 5404 w 10995"/>
                <a:gd name="T33" fmla="*/ 5333 h 5348"/>
                <a:gd name="T34" fmla="*/ 5778 w 10995"/>
                <a:gd name="T35" fmla="*/ 4493 h 5348"/>
                <a:gd name="T36" fmla="*/ 6150 w 10995"/>
                <a:gd name="T37" fmla="*/ 4707 h 5348"/>
                <a:gd name="T38" fmla="*/ 6523 w 10995"/>
                <a:gd name="T39" fmla="*/ 1021 h 5348"/>
                <a:gd name="T40" fmla="*/ 6895 w 10995"/>
                <a:gd name="T41" fmla="*/ 5073 h 5348"/>
                <a:gd name="T42" fmla="*/ 7268 w 10995"/>
                <a:gd name="T43" fmla="*/ 4651 h 5348"/>
                <a:gd name="T44" fmla="*/ 7640 w 10995"/>
                <a:gd name="T45" fmla="*/ 5259 h 5348"/>
                <a:gd name="T46" fmla="*/ 8014 w 10995"/>
                <a:gd name="T47" fmla="*/ 1771 h 5348"/>
                <a:gd name="T48" fmla="*/ 8387 w 10995"/>
                <a:gd name="T49" fmla="*/ 5083 h 5348"/>
                <a:gd name="T50" fmla="*/ 8759 w 10995"/>
                <a:gd name="T51" fmla="*/ 5327 h 5348"/>
                <a:gd name="T52" fmla="*/ 9132 w 10995"/>
                <a:gd name="T53" fmla="*/ 4712 h 5348"/>
                <a:gd name="T54" fmla="*/ 9504 w 10995"/>
                <a:gd name="T55" fmla="*/ 5291 h 5348"/>
                <a:gd name="T56" fmla="*/ 9878 w 10995"/>
                <a:gd name="T57" fmla="*/ 29 h 5348"/>
                <a:gd name="T58" fmla="*/ 10250 w 10995"/>
                <a:gd name="T59" fmla="*/ 5199 h 5348"/>
                <a:gd name="T60" fmla="*/ 10623 w 10995"/>
                <a:gd name="T61" fmla="*/ 5333 h 5348"/>
                <a:gd name="T62" fmla="*/ 10995 w 10995"/>
                <a:gd name="T63" fmla="*/ 5339 h 5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95" h="5348">
                  <a:moveTo>
                    <a:pt x="2016" y="0"/>
                  </a:moveTo>
                  <a:lnTo>
                    <a:pt x="2016" y="0"/>
                  </a:lnTo>
                  <a:lnTo>
                    <a:pt x="3252" y="0"/>
                  </a:lnTo>
                  <a:moveTo>
                    <a:pt x="0" y="5348"/>
                  </a:moveTo>
                  <a:lnTo>
                    <a:pt x="0" y="5348"/>
                  </a:lnTo>
                  <a:lnTo>
                    <a:pt x="187" y="5337"/>
                  </a:lnTo>
                  <a:lnTo>
                    <a:pt x="374" y="5171"/>
                  </a:lnTo>
                  <a:lnTo>
                    <a:pt x="559" y="5327"/>
                  </a:lnTo>
                  <a:lnTo>
                    <a:pt x="746" y="5331"/>
                  </a:lnTo>
                  <a:lnTo>
                    <a:pt x="932" y="5200"/>
                  </a:lnTo>
                  <a:lnTo>
                    <a:pt x="1119" y="5337"/>
                  </a:lnTo>
                  <a:lnTo>
                    <a:pt x="1304" y="5228"/>
                  </a:lnTo>
                  <a:lnTo>
                    <a:pt x="1491" y="5323"/>
                  </a:lnTo>
                  <a:lnTo>
                    <a:pt x="1678" y="5185"/>
                  </a:lnTo>
                  <a:lnTo>
                    <a:pt x="1864" y="5225"/>
                  </a:lnTo>
                  <a:lnTo>
                    <a:pt x="2050" y="5325"/>
                  </a:lnTo>
                  <a:lnTo>
                    <a:pt x="2236" y="5324"/>
                  </a:lnTo>
                  <a:lnTo>
                    <a:pt x="2423" y="5127"/>
                  </a:lnTo>
                  <a:lnTo>
                    <a:pt x="2610" y="5308"/>
                  </a:lnTo>
                  <a:lnTo>
                    <a:pt x="2796" y="5265"/>
                  </a:lnTo>
                  <a:lnTo>
                    <a:pt x="2982" y="5344"/>
                  </a:lnTo>
                  <a:lnTo>
                    <a:pt x="3168" y="5067"/>
                  </a:lnTo>
                  <a:lnTo>
                    <a:pt x="3355" y="5319"/>
                  </a:lnTo>
                  <a:lnTo>
                    <a:pt x="3542" y="5272"/>
                  </a:lnTo>
                  <a:lnTo>
                    <a:pt x="3727" y="5287"/>
                  </a:lnTo>
                  <a:lnTo>
                    <a:pt x="3914" y="5271"/>
                  </a:lnTo>
                  <a:lnTo>
                    <a:pt x="4100" y="5323"/>
                  </a:lnTo>
                  <a:lnTo>
                    <a:pt x="4287" y="5247"/>
                  </a:lnTo>
                  <a:lnTo>
                    <a:pt x="4472" y="5317"/>
                  </a:lnTo>
                  <a:lnTo>
                    <a:pt x="4659" y="5253"/>
                  </a:lnTo>
                  <a:lnTo>
                    <a:pt x="4846" y="5145"/>
                  </a:lnTo>
                  <a:lnTo>
                    <a:pt x="5032" y="5327"/>
                  </a:lnTo>
                  <a:lnTo>
                    <a:pt x="5218" y="5196"/>
                  </a:lnTo>
                  <a:lnTo>
                    <a:pt x="5404" y="5333"/>
                  </a:lnTo>
                  <a:lnTo>
                    <a:pt x="5591" y="4771"/>
                  </a:lnTo>
                  <a:lnTo>
                    <a:pt x="5778" y="4493"/>
                  </a:lnTo>
                  <a:lnTo>
                    <a:pt x="5964" y="5321"/>
                  </a:lnTo>
                  <a:lnTo>
                    <a:pt x="6150" y="4707"/>
                  </a:lnTo>
                  <a:lnTo>
                    <a:pt x="6336" y="5215"/>
                  </a:lnTo>
                  <a:lnTo>
                    <a:pt x="6523" y="1021"/>
                  </a:lnTo>
                  <a:lnTo>
                    <a:pt x="6710" y="4561"/>
                  </a:lnTo>
                  <a:lnTo>
                    <a:pt x="6895" y="5073"/>
                  </a:lnTo>
                  <a:lnTo>
                    <a:pt x="7082" y="5293"/>
                  </a:lnTo>
                  <a:lnTo>
                    <a:pt x="7268" y="4651"/>
                  </a:lnTo>
                  <a:lnTo>
                    <a:pt x="7455" y="5248"/>
                  </a:lnTo>
                  <a:lnTo>
                    <a:pt x="7640" y="5259"/>
                  </a:lnTo>
                  <a:lnTo>
                    <a:pt x="7827" y="4821"/>
                  </a:lnTo>
                  <a:lnTo>
                    <a:pt x="8014" y="1771"/>
                  </a:lnTo>
                  <a:lnTo>
                    <a:pt x="8200" y="4989"/>
                  </a:lnTo>
                  <a:lnTo>
                    <a:pt x="8387" y="5083"/>
                  </a:lnTo>
                  <a:lnTo>
                    <a:pt x="8572" y="4499"/>
                  </a:lnTo>
                  <a:lnTo>
                    <a:pt x="8759" y="5327"/>
                  </a:lnTo>
                  <a:lnTo>
                    <a:pt x="8946" y="5147"/>
                  </a:lnTo>
                  <a:lnTo>
                    <a:pt x="9132" y="4712"/>
                  </a:lnTo>
                  <a:lnTo>
                    <a:pt x="9318" y="5095"/>
                  </a:lnTo>
                  <a:lnTo>
                    <a:pt x="9504" y="5291"/>
                  </a:lnTo>
                  <a:lnTo>
                    <a:pt x="9691" y="5135"/>
                  </a:lnTo>
                  <a:lnTo>
                    <a:pt x="9878" y="29"/>
                  </a:lnTo>
                  <a:lnTo>
                    <a:pt x="10063" y="5283"/>
                  </a:lnTo>
                  <a:lnTo>
                    <a:pt x="10250" y="5199"/>
                  </a:lnTo>
                  <a:lnTo>
                    <a:pt x="10436" y="4831"/>
                  </a:lnTo>
                  <a:lnTo>
                    <a:pt x="10623" y="5333"/>
                  </a:lnTo>
                  <a:lnTo>
                    <a:pt x="10808" y="4411"/>
                  </a:lnTo>
                  <a:lnTo>
                    <a:pt x="10995" y="5339"/>
                  </a:lnTo>
                </a:path>
              </a:pathLst>
            </a:custGeom>
            <a:noFill/>
            <a:ln w="20638" cap="flat">
              <a:solidFill>
                <a:srgbClr val="0000C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99" name="Freeform 87"/>
            <p:cNvSpPr>
              <a:spLocks noEditPoints="1"/>
            </p:cNvSpPr>
            <p:nvPr/>
          </p:nvSpPr>
          <p:spPr bwMode="auto">
            <a:xfrm>
              <a:off x="1077" y="1238"/>
              <a:ext cx="50" cy="66"/>
            </a:xfrm>
            <a:custGeom>
              <a:avLst/>
              <a:gdLst>
                <a:gd name="T0" fmla="*/ 0 w 261"/>
                <a:gd name="T1" fmla="*/ 349 h 349"/>
                <a:gd name="T2" fmla="*/ 0 w 261"/>
                <a:gd name="T3" fmla="*/ 349 h 349"/>
                <a:gd name="T4" fmla="*/ 158 w 261"/>
                <a:gd name="T5" fmla="*/ 349 h 349"/>
                <a:gd name="T6" fmla="*/ 234 w 261"/>
                <a:gd name="T7" fmla="*/ 320 h 349"/>
                <a:gd name="T8" fmla="*/ 261 w 261"/>
                <a:gd name="T9" fmla="*/ 249 h 349"/>
                <a:gd name="T10" fmla="*/ 197 w 261"/>
                <a:gd name="T11" fmla="*/ 164 h 349"/>
                <a:gd name="T12" fmla="*/ 246 w 261"/>
                <a:gd name="T13" fmla="*/ 88 h 349"/>
                <a:gd name="T14" fmla="*/ 218 w 261"/>
                <a:gd name="T15" fmla="*/ 24 h 349"/>
                <a:gd name="T16" fmla="*/ 142 w 261"/>
                <a:gd name="T17" fmla="*/ 0 h 349"/>
                <a:gd name="T18" fmla="*/ 0 w 261"/>
                <a:gd name="T19" fmla="*/ 0 h 349"/>
                <a:gd name="T20" fmla="*/ 0 w 261"/>
                <a:gd name="T21" fmla="*/ 349 h 349"/>
                <a:gd name="T22" fmla="*/ 45 w 261"/>
                <a:gd name="T23" fmla="*/ 150 h 349"/>
                <a:gd name="T24" fmla="*/ 45 w 261"/>
                <a:gd name="T25" fmla="*/ 150 h 349"/>
                <a:gd name="T26" fmla="*/ 45 w 261"/>
                <a:gd name="T27" fmla="*/ 39 h 349"/>
                <a:gd name="T28" fmla="*/ 131 w 261"/>
                <a:gd name="T29" fmla="*/ 39 h 349"/>
                <a:gd name="T30" fmla="*/ 182 w 261"/>
                <a:gd name="T31" fmla="*/ 51 h 349"/>
                <a:gd name="T32" fmla="*/ 201 w 261"/>
                <a:gd name="T33" fmla="*/ 94 h 349"/>
                <a:gd name="T34" fmla="*/ 182 w 261"/>
                <a:gd name="T35" fmla="*/ 138 h 349"/>
                <a:gd name="T36" fmla="*/ 131 w 261"/>
                <a:gd name="T37" fmla="*/ 150 h 349"/>
                <a:gd name="T38" fmla="*/ 45 w 261"/>
                <a:gd name="T39" fmla="*/ 150 h 349"/>
                <a:gd name="T40" fmla="*/ 45 w 261"/>
                <a:gd name="T41" fmla="*/ 310 h 349"/>
                <a:gd name="T42" fmla="*/ 45 w 261"/>
                <a:gd name="T43" fmla="*/ 310 h 349"/>
                <a:gd name="T44" fmla="*/ 45 w 261"/>
                <a:gd name="T45" fmla="*/ 189 h 349"/>
                <a:gd name="T46" fmla="*/ 154 w 261"/>
                <a:gd name="T47" fmla="*/ 189 h 349"/>
                <a:gd name="T48" fmla="*/ 200 w 261"/>
                <a:gd name="T49" fmla="*/ 206 h 349"/>
                <a:gd name="T50" fmla="*/ 216 w 261"/>
                <a:gd name="T51" fmla="*/ 250 h 349"/>
                <a:gd name="T52" fmla="*/ 200 w 261"/>
                <a:gd name="T53" fmla="*/ 293 h 349"/>
                <a:gd name="T54" fmla="*/ 154 w 261"/>
                <a:gd name="T55" fmla="*/ 310 h 349"/>
                <a:gd name="T56" fmla="*/ 45 w 261"/>
                <a:gd name="T57" fmla="*/ 31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 h="349">
                  <a:moveTo>
                    <a:pt x="0" y="349"/>
                  </a:moveTo>
                  <a:lnTo>
                    <a:pt x="0" y="349"/>
                  </a:lnTo>
                  <a:lnTo>
                    <a:pt x="158" y="349"/>
                  </a:lnTo>
                  <a:cubicBezTo>
                    <a:pt x="191" y="349"/>
                    <a:pt x="215" y="340"/>
                    <a:pt x="234" y="320"/>
                  </a:cubicBezTo>
                  <a:cubicBezTo>
                    <a:pt x="251" y="301"/>
                    <a:pt x="261" y="277"/>
                    <a:pt x="261" y="249"/>
                  </a:cubicBezTo>
                  <a:cubicBezTo>
                    <a:pt x="261" y="207"/>
                    <a:pt x="242" y="182"/>
                    <a:pt x="197" y="164"/>
                  </a:cubicBezTo>
                  <a:cubicBezTo>
                    <a:pt x="229" y="150"/>
                    <a:pt x="246" y="124"/>
                    <a:pt x="246" y="88"/>
                  </a:cubicBezTo>
                  <a:cubicBezTo>
                    <a:pt x="246" y="63"/>
                    <a:pt x="236" y="40"/>
                    <a:pt x="218" y="24"/>
                  </a:cubicBezTo>
                  <a:cubicBezTo>
                    <a:pt x="200" y="7"/>
                    <a:pt x="176" y="0"/>
                    <a:pt x="142" y="0"/>
                  </a:cubicBezTo>
                  <a:lnTo>
                    <a:pt x="0" y="0"/>
                  </a:lnTo>
                  <a:lnTo>
                    <a:pt x="0" y="349"/>
                  </a:lnTo>
                  <a:close/>
                  <a:moveTo>
                    <a:pt x="45" y="150"/>
                  </a:moveTo>
                  <a:lnTo>
                    <a:pt x="45" y="150"/>
                  </a:lnTo>
                  <a:lnTo>
                    <a:pt x="45" y="39"/>
                  </a:lnTo>
                  <a:lnTo>
                    <a:pt x="131" y="39"/>
                  </a:lnTo>
                  <a:cubicBezTo>
                    <a:pt x="156" y="39"/>
                    <a:pt x="170" y="42"/>
                    <a:pt x="182" y="51"/>
                  </a:cubicBezTo>
                  <a:cubicBezTo>
                    <a:pt x="194" y="61"/>
                    <a:pt x="201" y="75"/>
                    <a:pt x="201" y="94"/>
                  </a:cubicBezTo>
                  <a:cubicBezTo>
                    <a:pt x="201" y="113"/>
                    <a:pt x="194" y="128"/>
                    <a:pt x="182" y="138"/>
                  </a:cubicBezTo>
                  <a:cubicBezTo>
                    <a:pt x="170" y="147"/>
                    <a:pt x="156" y="150"/>
                    <a:pt x="131" y="150"/>
                  </a:cubicBezTo>
                  <a:lnTo>
                    <a:pt x="45" y="150"/>
                  </a:lnTo>
                  <a:close/>
                  <a:moveTo>
                    <a:pt x="45" y="310"/>
                  </a:moveTo>
                  <a:lnTo>
                    <a:pt x="45" y="310"/>
                  </a:lnTo>
                  <a:lnTo>
                    <a:pt x="45" y="189"/>
                  </a:lnTo>
                  <a:lnTo>
                    <a:pt x="154" y="189"/>
                  </a:lnTo>
                  <a:cubicBezTo>
                    <a:pt x="175" y="189"/>
                    <a:pt x="190" y="195"/>
                    <a:pt x="200" y="206"/>
                  </a:cubicBezTo>
                  <a:cubicBezTo>
                    <a:pt x="211" y="217"/>
                    <a:pt x="216" y="232"/>
                    <a:pt x="216" y="250"/>
                  </a:cubicBezTo>
                  <a:cubicBezTo>
                    <a:pt x="216" y="266"/>
                    <a:pt x="211" y="282"/>
                    <a:pt x="200" y="293"/>
                  </a:cubicBezTo>
                  <a:cubicBezTo>
                    <a:pt x="190" y="304"/>
                    <a:pt x="175" y="310"/>
                    <a:pt x="154" y="310"/>
                  </a:cubicBezTo>
                  <a:lnTo>
                    <a:pt x="45" y="31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00" name="Freeform 88"/>
            <p:cNvSpPr>
              <a:spLocks noEditPoints="1"/>
            </p:cNvSpPr>
            <p:nvPr/>
          </p:nvSpPr>
          <p:spPr bwMode="auto">
            <a:xfrm>
              <a:off x="1135" y="1255"/>
              <a:ext cx="43" cy="51"/>
            </a:xfrm>
            <a:custGeom>
              <a:avLst/>
              <a:gdLst>
                <a:gd name="T0" fmla="*/ 113 w 227"/>
                <a:gd name="T1" fmla="*/ 0 h 269"/>
                <a:gd name="T2" fmla="*/ 113 w 227"/>
                <a:gd name="T3" fmla="*/ 0 h 269"/>
                <a:gd name="T4" fmla="*/ 0 w 227"/>
                <a:gd name="T5" fmla="*/ 134 h 269"/>
                <a:gd name="T6" fmla="*/ 114 w 227"/>
                <a:gd name="T7" fmla="*/ 269 h 269"/>
                <a:gd name="T8" fmla="*/ 227 w 227"/>
                <a:gd name="T9" fmla="*/ 136 h 269"/>
                <a:gd name="T10" fmla="*/ 113 w 227"/>
                <a:gd name="T11" fmla="*/ 0 h 269"/>
                <a:gd name="T12" fmla="*/ 114 w 227"/>
                <a:gd name="T13" fmla="*/ 37 h 269"/>
                <a:gd name="T14" fmla="*/ 114 w 227"/>
                <a:gd name="T15" fmla="*/ 37 h 269"/>
                <a:gd name="T16" fmla="*/ 185 w 227"/>
                <a:gd name="T17" fmla="*/ 136 h 269"/>
                <a:gd name="T18" fmla="*/ 114 w 227"/>
                <a:gd name="T19" fmla="*/ 232 h 269"/>
                <a:gd name="T20" fmla="*/ 42 w 227"/>
                <a:gd name="T21" fmla="*/ 134 h 269"/>
                <a:gd name="T22" fmla="*/ 114 w 227"/>
                <a:gd name="T23" fmla="*/ 3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269">
                  <a:moveTo>
                    <a:pt x="113" y="0"/>
                  </a:moveTo>
                  <a:lnTo>
                    <a:pt x="113" y="0"/>
                  </a:lnTo>
                  <a:cubicBezTo>
                    <a:pt x="43" y="0"/>
                    <a:pt x="0" y="50"/>
                    <a:pt x="0" y="134"/>
                  </a:cubicBezTo>
                  <a:cubicBezTo>
                    <a:pt x="0" y="219"/>
                    <a:pt x="42" y="269"/>
                    <a:pt x="114" y="269"/>
                  </a:cubicBezTo>
                  <a:cubicBezTo>
                    <a:pt x="184" y="269"/>
                    <a:pt x="227" y="219"/>
                    <a:pt x="227" y="136"/>
                  </a:cubicBezTo>
                  <a:cubicBezTo>
                    <a:pt x="227" y="49"/>
                    <a:pt x="185" y="0"/>
                    <a:pt x="113" y="0"/>
                  </a:cubicBezTo>
                  <a:close/>
                  <a:moveTo>
                    <a:pt x="114" y="37"/>
                  </a:moveTo>
                  <a:lnTo>
                    <a:pt x="114" y="37"/>
                  </a:lnTo>
                  <a:cubicBezTo>
                    <a:pt x="159" y="37"/>
                    <a:pt x="185" y="73"/>
                    <a:pt x="185" y="136"/>
                  </a:cubicBezTo>
                  <a:cubicBezTo>
                    <a:pt x="185" y="195"/>
                    <a:pt x="158" y="232"/>
                    <a:pt x="114" y="232"/>
                  </a:cubicBezTo>
                  <a:cubicBezTo>
                    <a:pt x="69" y="232"/>
                    <a:pt x="42" y="195"/>
                    <a:pt x="42" y="134"/>
                  </a:cubicBezTo>
                  <a:cubicBezTo>
                    <a:pt x="42" y="74"/>
                    <a:pt x="69" y="37"/>
                    <a:pt x="114" y="37"/>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01" name="Freeform 89"/>
            <p:cNvSpPr>
              <a:spLocks noEditPoints="1"/>
            </p:cNvSpPr>
            <p:nvPr/>
          </p:nvSpPr>
          <p:spPr bwMode="auto">
            <a:xfrm>
              <a:off x="1187" y="1238"/>
              <a:ext cx="43" cy="68"/>
            </a:xfrm>
            <a:custGeom>
              <a:avLst/>
              <a:gdLst>
                <a:gd name="T0" fmla="*/ 0 w 225"/>
                <a:gd name="T1" fmla="*/ 0 h 360"/>
                <a:gd name="T2" fmla="*/ 0 w 225"/>
                <a:gd name="T3" fmla="*/ 0 h 360"/>
                <a:gd name="T4" fmla="*/ 0 w 225"/>
                <a:gd name="T5" fmla="*/ 349 h 360"/>
                <a:gd name="T6" fmla="*/ 36 w 225"/>
                <a:gd name="T7" fmla="*/ 349 h 360"/>
                <a:gd name="T8" fmla="*/ 36 w 225"/>
                <a:gd name="T9" fmla="*/ 317 h 360"/>
                <a:gd name="T10" fmla="*/ 116 w 225"/>
                <a:gd name="T11" fmla="*/ 360 h 360"/>
                <a:gd name="T12" fmla="*/ 225 w 225"/>
                <a:gd name="T13" fmla="*/ 222 h 360"/>
                <a:gd name="T14" fmla="*/ 118 w 225"/>
                <a:gd name="T15" fmla="*/ 91 h 360"/>
                <a:gd name="T16" fmla="*/ 40 w 225"/>
                <a:gd name="T17" fmla="*/ 132 h 360"/>
                <a:gd name="T18" fmla="*/ 40 w 225"/>
                <a:gd name="T19" fmla="*/ 0 h 360"/>
                <a:gd name="T20" fmla="*/ 0 w 225"/>
                <a:gd name="T21" fmla="*/ 0 h 360"/>
                <a:gd name="T22" fmla="*/ 110 w 225"/>
                <a:gd name="T23" fmla="*/ 128 h 360"/>
                <a:gd name="T24" fmla="*/ 110 w 225"/>
                <a:gd name="T25" fmla="*/ 128 h 360"/>
                <a:gd name="T26" fmla="*/ 183 w 225"/>
                <a:gd name="T27" fmla="*/ 227 h 360"/>
                <a:gd name="T28" fmla="*/ 110 w 225"/>
                <a:gd name="T29" fmla="*/ 322 h 360"/>
                <a:gd name="T30" fmla="*/ 40 w 225"/>
                <a:gd name="T31" fmla="*/ 225 h 360"/>
                <a:gd name="T32" fmla="*/ 110 w 225"/>
                <a:gd name="T33" fmla="*/ 1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360">
                  <a:moveTo>
                    <a:pt x="0" y="0"/>
                  </a:moveTo>
                  <a:lnTo>
                    <a:pt x="0" y="0"/>
                  </a:lnTo>
                  <a:lnTo>
                    <a:pt x="0" y="349"/>
                  </a:lnTo>
                  <a:lnTo>
                    <a:pt x="36" y="349"/>
                  </a:lnTo>
                  <a:lnTo>
                    <a:pt x="36" y="317"/>
                  </a:lnTo>
                  <a:cubicBezTo>
                    <a:pt x="56" y="346"/>
                    <a:pt x="81" y="360"/>
                    <a:pt x="116" y="360"/>
                  </a:cubicBezTo>
                  <a:cubicBezTo>
                    <a:pt x="182" y="360"/>
                    <a:pt x="225" y="306"/>
                    <a:pt x="225" y="222"/>
                  </a:cubicBezTo>
                  <a:cubicBezTo>
                    <a:pt x="225" y="141"/>
                    <a:pt x="184" y="91"/>
                    <a:pt x="118" y="91"/>
                  </a:cubicBezTo>
                  <a:cubicBezTo>
                    <a:pt x="83" y="91"/>
                    <a:pt x="59" y="104"/>
                    <a:pt x="40" y="132"/>
                  </a:cubicBezTo>
                  <a:lnTo>
                    <a:pt x="40" y="0"/>
                  </a:lnTo>
                  <a:lnTo>
                    <a:pt x="0" y="0"/>
                  </a:lnTo>
                  <a:close/>
                  <a:moveTo>
                    <a:pt x="110" y="128"/>
                  </a:moveTo>
                  <a:lnTo>
                    <a:pt x="110" y="128"/>
                  </a:lnTo>
                  <a:cubicBezTo>
                    <a:pt x="155" y="128"/>
                    <a:pt x="183" y="167"/>
                    <a:pt x="183" y="227"/>
                  </a:cubicBezTo>
                  <a:cubicBezTo>
                    <a:pt x="183" y="284"/>
                    <a:pt x="154" y="322"/>
                    <a:pt x="110" y="322"/>
                  </a:cubicBezTo>
                  <a:cubicBezTo>
                    <a:pt x="68" y="322"/>
                    <a:pt x="40" y="284"/>
                    <a:pt x="40" y="225"/>
                  </a:cubicBezTo>
                  <a:cubicBezTo>
                    <a:pt x="40" y="166"/>
                    <a:pt x="68" y="128"/>
                    <a:pt x="110" y="128"/>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02" name="Freeform 90"/>
            <p:cNvSpPr>
              <a:spLocks noEditPoints="1"/>
            </p:cNvSpPr>
            <p:nvPr/>
          </p:nvSpPr>
          <p:spPr bwMode="auto">
            <a:xfrm>
              <a:off x="1287" y="1240"/>
              <a:ext cx="1743" cy="956"/>
            </a:xfrm>
            <a:custGeom>
              <a:avLst/>
              <a:gdLst>
                <a:gd name="T0" fmla="*/ 547 w 9166"/>
                <a:gd name="T1" fmla="*/ 179 h 5027"/>
                <a:gd name="T2" fmla="*/ 1027 w 9166"/>
                <a:gd name="T3" fmla="*/ 179 h 5027"/>
                <a:gd name="T4" fmla="*/ 3812 w 9166"/>
                <a:gd name="T5" fmla="*/ 2773 h 5027"/>
                <a:gd name="T6" fmla="*/ 3880 w 9166"/>
                <a:gd name="T7" fmla="*/ 3275 h 5027"/>
                <a:gd name="T8" fmla="*/ 3954 w 9166"/>
                <a:gd name="T9" fmla="*/ 3816 h 5027"/>
                <a:gd name="T10" fmla="*/ 4026 w 9166"/>
                <a:gd name="T11" fmla="*/ 4291 h 5027"/>
                <a:gd name="T12" fmla="*/ 4110 w 9166"/>
                <a:gd name="T13" fmla="*/ 4845 h 5027"/>
                <a:gd name="T14" fmla="*/ 4380 w 9166"/>
                <a:gd name="T15" fmla="*/ 4787 h 5027"/>
                <a:gd name="T16" fmla="*/ 4549 w 9166"/>
                <a:gd name="T17" fmla="*/ 4427 h 5027"/>
                <a:gd name="T18" fmla="*/ 4828 w 9166"/>
                <a:gd name="T19" fmla="*/ 4886 h 5027"/>
                <a:gd name="T20" fmla="*/ 5071 w 9166"/>
                <a:gd name="T21" fmla="*/ 4775 h 5027"/>
                <a:gd name="T22" fmla="*/ 5093 w 9166"/>
                <a:gd name="T23" fmla="*/ 4202 h 5027"/>
                <a:gd name="T24" fmla="*/ 5111 w 9166"/>
                <a:gd name="T25" fmla="*/ 3723 h 5027"/>
                <a:gd name="T26" fmla="*/ 5132 w 9166"/>
                <a:gd name="T27" fmla="*/ 3163 h 5027"/>
                <a:gd name="T28" fmla="*/ 5154 w 9166"/>
                <a:gd name="T29" fmla="*/ 2590 h 5027"/>
                <a:gd name="T30" fmla="*/ 5172 w 9166"/>
                <a:gd name="T31" fmla="*/ 2111 h 5027"/>
                <a:gd name="T32" fmla="*/ 5194 w 9166"/>
                <a:gd name="T33" fmla="*/ 1551 h 5027"/>
                <a:gd name="T34" fmla="*/ 5215 w 9166"/>
                <a:gd name="T35" fmla="*/ 978 h 5027"/>
                <a:gd name="T36" fmla="*/ 5234 w 9166"/>
                <a:gd name="T37" fmla="*/ 498 h 5027"/>
                <a:gd name="T38" fmla="*/ 5254 w 9166"/>
                <a:gd name="T39" fmla="*/ 48 h 5027"/>
                <a:gd name="T40" fmla="*/ 5275 w 9166"/>
                <a:gd name="T41" fmla="*/ 608 h 5027"/>
                <a:gd name="T42" fmla="*/ 5294 w 9166"/>
                <a:gd name="T43" fmla="*/ 1114 h 5027"/>
                <a:gd name="T44" fmla="*/ 5314 w 9166"/>
                <a:gd name="T45" fmla="*/ 1660 h 5027"/>
                <a:gd name="T46" fmla="*/ 5335 w 9166"/>
                <a:gd name="T47" fmla="*/ 2220 h 5027"/>
                <a:gd name="T48" fmla="*/ 5354 w 9166"/>
                <a:gd name="T49" fmla="*/ 2726 h 5027"/>
                <a:gd name="T50" fmla="*/ 5374 w 9166"/>
                <a:gd name="T51" fmla="*/ 3273 h 5027"/>
                <a:gd name="T52" fmla="*/ 5395 w 9166"/>
                <a:gd name="T53" fmla="*/ 3832 h 5027"/>
                <a:gd name="T54" fmla="*/ 5414 w 9166"/>
                <a:gd name="T55" fmla="*/ 4339 h 5027"/>
                <a:gd name="T56" fmla="*/ 5434 w 9166"/>
                <a:gd name="T57" fmla="*/ 4885 h 5027"/>
                <a:gd name="T58" fmla="*/ 5669 w 9166"/>
                <a:gd name="T59" fmla="*/ 4806 h 5027"/>
                <a:gd name="T60" fmla="*/ 5973 w 9166"/>
                <a:gd name="T61" fmla="*/ 4525 h 5027"/>
                <a:gd name="T62" fmla="*/ 6044 w 9166"/>
                <a:gd name="T63" fmla="*/ 4019 h 5027"/>
                <a:gd name="T64" fmla="*/ 6090 w 9166"/>
                <a:gd name="T65" fmla="*/ 3515 h 5027"/>
                <a:gd name="T66" fmla="*/ 6139 w 9166"/>
                <a:gd name="T67" fmla="*/ 2970 h 5027"/>
                <a:gd name="T68" fmla="*/ 6184 w 9166"/>
                <a:gd name="T69" fmla="*/ 2464 h 5027"/>
                <a:gd name="T70" fmla="*/ 6231 w 9166"/>
                <a:gd name="T71" fmla="*/ 2994 h 5027"/>
                <a:gd name="T72" fmla="*/ 6280 w 9166"/>
                <a:gd name="T73" fmla="*/ 3565 h 5027"/>
                <a:gd name="T74" fmla="*/ 6322 w 9166"/>
                <a:gd name="T75" fmla="*/ 4043 h 5027"/>
                <a:gd name="T76" fmla="*/ 6371 w 9166"/>
                <a:gd name="T77" fmla="*/ 4601 h 5027"/>
                <a:gd name="T78" fmla="*/ 6644 w 9166"/>
                <a:gd name="T79" fmla="*/ 4260 h 5027"/>
                <a:gd name="T80" fmla="*/ 6756 w 9166"/>
                <a:gd name="T81" fmla="*/ 3954 h 5027"/>
                <a:gd name="T82" fmla="*/ 6849 w 9166"/>
                <a:gd name="T83" fmla="*/ 4520 h 5027"/>
                <a:gd name="T84" fmla="*/ 6926 w 9166"/>
                <a:gd name="T85" fmla="*/ 4994 h 5027"/>
                <a:gd name="T86" fmla="*/ 7254 w 9166"/>
                <a:gd name="T87" fmla="*/ 4617 h 5027"/>
                <a:gd name="T88" fmla="*/ 7323 w 9166"/>
                <a:gd name="T89" fmla="*/ 4151 h 5027"/>
                <a:gd name="T90" fmla="*/ 7354 w 9166"/>
                <a:gd name="T91" fmla="*/ 3592 h 5027"/>
                <a:gd name="T92" fmla="*/ 7386 w 9166"/>
                <a:gd name="T93" fmla="*/ 3019 h 5027"/>
                <a:gd name="T94" fmla="*/ 7413 w 9166"/>
                <a:gd name="T95" fmla="*/ 2540 h 5027"/>
                <a:gd name="T96" fmla="*/ 7444 w 9166"/>
                <a:gd name="T97" fmla="*/ 1981 h 5027"/>
                <a:gd name="T98" fmla="*/ 7476 w 9166"/>
                <a:gd name="T99" fmla="*/ 1408 h 5027"/>
                <a:gd name="T100" fmla="*/ 7501 w 9166"/>
                <a:gd name="T101" fmla="*/ 1426 h 5027"/>
                <a:gd name="T102" fmla="*/ 7527 w 9166"/>
                <a:gd name="T103" fmla="*/ 1972 h 5027"/>
                <a:gd name="T104" fmla="*/ 7554 w 9166"/>
                <a:gd name="T105" fmla="*/ 2531 h 5027"/>
                <a:gd name="T106" fmla="*/ 7579 w 9166"/>
                <a:gd name="T107" fmla="*/ 3037 h 5027"/>
                <a:gd name="T108" fmla="*/ 7605 w 9166"/>
                <a:gd name="T109" fmla="*/ 3584 h 5027"/>
                <a:gd name="T110" fmla="*/ 7633 w 9166"/>
                <a:gd name="T111" fmla="*/ 4143 h 5027"/>
                <a:gd name="T112" fmla="*/ 7657 w 9166"/>
                <a:gd name="T113" fmla="*/ 4649 h 5027"/>
                <a:gd name="T114" fmla="*/ 7786 w 9166"/>
                <a:gd name="T115" fmla="*/ 4881 h 5027"/>
                <a:gd name="T116" fmla="*/ 8174 w 9166"/>
                <a:gd name="T117" fmla="*/ 4913 h 5027"/>
                <a:gd name="T118" fmla="*/ 8625 w 9166"/>
                <a:gd name="T119" fmla="*/ 4864 h 5027"/>
                <a:gd name="T120" fmla="*/ 8743 w 9166"/>
                <a:gd name="T121" fmla="*/ 4317 h 5027"/>
                <a:gd name="T122" fmla="*/ 8848 w 9166"/>
                <a:gd name="T123" fmla="*/ 4325 h 5027"/>
                <a:gd name="T124" fmla="*/ 8979 w 9166"/>
                <a:gd name="T125" fmla="*/ 4884 h 5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6" h="5027">
                  <a:moveTo>
                    <a:pt x="0" y="179"/>
                  </a:moveTo>
                  <a:lnTo>
                    <a:pt x="0" y="179"/>
                  </a:lnTo>
                  <a:lnTo>
                    <a:pt x="80" y="179"/>
                  </a:lnTo>
                  <a:moveTo>
                    <a:pt x="107" y="179"/>
                  </a:moveTo>
                  <a:lnTo>
                    <a:pt x="107" y="179"/>
                  </a:lnTo>
                  <a:lnTo>
                    <a:pt x="120" y="179"/>
                  </a:lnTo>
                  <a:moveTo>
                    <a:pt x="147" y="179"/>
                  </a:moveTo>
                  <a:lnTo>
                    <a:pt x="147" y="179"/>
                  </a:lnTo>
                  <a:lnTo>
                    <a:pt x="227" y="179"/>
                  </a:lnTo>
                  <a:moveTo>
                    <a:pt x="254" y="179"/>
                  </a:moveTo>
                  <a:lnTo>
                    <a:pt x="254" y="179"/>
                  </a:lnTo>
                  <a:lnTo>
                    <a:pt x="267" y="179"/>
                  </a:lnTo>
                  <a:moveTo>
                    <a:pt x="294" y="179"/>
                  </a:moveTo>
                  <a:lnTo>
                    <a:pt x="294" y="179"/>
                  </a:lnTo>
                  <a:lnTo>
                    <a:pt x="374" y="179"/>
                  </a:lnTo>
                  <a:moveTo>
                    <a:pt x="400" y="179"/>
                  </a:moveTo>
                  <a:lnTo>
                    <a:pt x="400" y="179"/>
                  </a:lnTo>
                  <a:lnTo>
                    <a:pt x="414" y="179"/>
                  </a:lnTo>
                  <a:moveTo>
                    <a:pt x="440" y="179"/>
                  </a:moveTo>
                  <a:lnTo>
                    <a:pt x="440" y="179"/>
                  </a:lnTo>
                  <a:lnTo>
                    <a:pt x="520" y="179"/>
                  </a:lnTo>
                  <a:moveTo>
                    <a:pt x="547" y="179"/>
                  </a:moveTo>
                  <a:lnTo>
                    <a:pt x="547" y="179"/>
                  </a:lnTo>
                  <a:lnTo>
                    <a:pt x="560" y="179"/>
                  </a:lnTo>
                  <a:moveTo>
                    <a:pt x="587" y="179"/>
                  </a:moveTo>
                  <a:lnTo>
                    <a:pt x="587" y="179"/>
                  </a:lnTo>
                  <a:lnTo>
                    <a:pt x="667" y="179"/>
                  </a:lnTo>
                  <a:moveTo>
                    <a:pt x="694" y="179"/>
                  </a:moveTo>
                  <a:lnTo>
                    <a:pt x="694" y="179"/>
                  </a:lnTo>
                  <a:lnTo>
                    <a:pt x="707" y="179"/>
                  </a:lnTo>
                  <a:moveTo>
                    <a:pt x="734" y="179"/>
                  </a:moveTo>
                  <a:lnTo>
                    <a:pt x="734" y="179"/>
                  </a:lnTo>
                  <a:lnTo>
                    <a:pt x="814" y="179"/>
                  </a:lnTo>
                  <a:moveTo>
                    <a:pt x="840" y="179"/>
                  </a:moveTo>
                  <a:lnTo>
                    <a:pt x="840" y="179"/>
                  </a:lnTo>
                  <a:lnTo>
                    <a:pt x="854" y="179"/>
                  </a:lnTo>
                  <a:moveTo>
                    <a:pt x="880" y="179"/>
                  </a:moveTo>
                  <a:lnTo>
                    <a:pt x="880" y="179"/>
                  </a:lnTo>
                  <a:lnTo>
                    <a:pt x="960" y="179"/>
                  </a:lnTo>
                  <a:moveTo>
                    <a:pt x="987" y="179"/>
                  </a:moveTo>
                  <a:lnTo>
                    <a:pt x="987" y="179"/>
                  </a:lnTo>
                  <a:lnTo>
                    <a:pt x="1000" y="179"/>
                  </a:lnTo>
                  <a:moveTo>
                    <a:pt x="1027" y="179"/>
                  </a:moveTo>
                  <a:lnTo>
                    <a:pt x="1027" y="179"/>
                  </a:lnTo>
                  <a:lnTo>
                    <a:pt x="1107" y="179"/>
                  </a:lnTo>
                  <a:moveTo>
                    <a:pt x="1134" y="179"/>
                  </a:moveTo>
                  <a:lnTo>
                    <a:pt x="1134" y="179"/>
                  </a:lnTo>
                  <a:lnTo>
                    <a:pt x="1147" y="179"/>
                  </a:lnTo>
                  <a:moveTo>
                    <a:pt x="1174" y="179"/>
                  </a:moveTo>
                  <a:lnTo>
                    <a:pt x="1174" y="179"/>
                  </a:lnTo>
                  <a:lnTo>
                    <a:pt x="1236" y="179"/>
                  </a:lnTo>
                  <a:moveTo>
                    <a:pt x="3762" y="2403"/>
                  </a:moveTo>
                  <a:lnTo>
                    <a:pt x="3762" y="2403"/>
                  </a:lnTo>
                  <a:lnTo>
                    <a:pt x="3773" y="2482"/>
                  </a:lnTo>
                  <a:moveTo>
                    <a:pt x="3776" y="2509"/>
                  </a:moveTo>
                  <a:lnTo>
                    <a:pt x="3776" y="2509"/>
                  </a:lnTo>
                  <a:lnTo>
                    <a:pt x="3778" y="2522"/>
                  </a:lnTo>
                  <a:moveTo>
                    <a:pt x="3782" y="2548"/>
                  </a:moveTo>
                  <a:lnTo>
                    <a:pt x="3782" y="2548"/>
                  </a:lnTo>
                  <a:lnTo>
                    <a:pt x="3792" y="2627"/>
                  </a:lnTo>
                  <a:moveTo>
                    <a:pt x="3796" y="2654"/>
                  </a:moveTo>
                  <a:lnTo>
                    <a:pt x="3796" y="2654"/>
                  </a:lnTo>
                  <a:lnTo>
                    <a:pt x="3798" y="2667"/>
                  </a:lnTo>
                  <a:moveTo>
                    <a:pt x="3801" y="2694"/>
                  </a:moveTo>
                  <a:lnTo>
                    <a:pt x="3801" y="2694"/>
                  </a:lnTo>
                  <a:lnTo>
                    <a:pt x="3812" y="2773"/>
                  </a:lnTo>
                  <a:moveTo>
                    <a:pt x="3816" y="2799"/>
                  </a:moveTo>
                  <a:lnTo>
                    <a:pt x="3816" y="2799"/>
                  </a:lnTo>
                  <a:lnTo>
                    <a:pt x="3817" y="2812"/>
                  </a:lnTo>
                  <a:moveTo>
                    <a:pt x="3821" y="2839"/>
                  </a:moveTo>
                  <a:lnTo>
                    <a:pt x="3821" y="2839"/>
                  </a:lnTo>
                  <a:lnTo>
                    <a:pt x="3832" y="2918"/>
                  </a:lnTo>
                  <a:moveTo>
                    <a:pt x="3835" y="2945"/>
                  </a:moveTo>
                  <a:lnTo>
                    <a:pt x="3835" y="2945"/>
                  </a:lnTo>
                  <a:lnTo>
                    <a:pt x="3837" y="2958"/>
                  </a:lnTo>
                  <a:moveTo>
                    <a:pt x="3841" y="2984"/>
                  </a:moveTo>
                  <a:lnTo>
                    <a:pt x="3841" y="2984"/>
                  </a:lnTo>
                  <a:lnTo>
                    <a:pt x="3851" y="3063"/>
                  </a:lnTo>
                  <a:moveTo>
                    <a:pt x="3855" y="3090"/>
                  </a:moveTo>
                  <a:lnTo>
                    <a:pt x="3855" y="3090"/>
                  </a:lnTo>
                  <a:lnTo>
                    <a:pt x="3857" y="3103"/>
                  </a:lnTo>
                  <a:moveTo>
                    <a:pt x="3860" y="3130"/>
                  </a:moveTo>
                  <a:lnTo>
                    <a:pt x="3860" y="3130"/>
                  </a:lnTo>
                  <a:lnTo>
                    <a:pt x="3871" y="3209"/>
                  </a:lnTo>
                  <a:moveTo>
                    <a:pt x="3875" y="3235"/>
                  </a:moveTo>
                  <a:lnTo>
                    <a:pt x="3875" y="3235"/>
                  </a:lnTo>
                  <a:lnTo>
                    <a:pt x="3877" y="3248"/>
                  </a:lnTo>
                  <a:moveTo>
                    <a:pt x="3880" y="3275"/>
                  </a:moveTo>
                  <a:lnTo>
                    <a:pt x="3880" y="3275"/>
                  </a:lnTo>
                  <a:lnTo>
                    <a:pt x="3891" y="3354"/>
                  </a:lnTo>
                  <a:moveTo>
                    <a:pt x="3894" y="3381"/>
                  </a:moveTo>
                  <a:lnTo>
                    <a:pt x="3894" y="3381"/>
                  </a:lnTo>
                  <a:lnTo>
                    <a:pt x="3896" y="3394"/>
                  </a:lnTo>
                  <a:moveTo>
                    <a:pt x="3900" y="3420"/>
                  </a:moveTo>
                  <a:lnTo>
                    <a:pt x="3900" y="3420"/>
                  </a:lnTo>
                  <a:lnTo>
                    <a:pt x="3911" y="3499"/>
                  </a:lnTo>
                  <a:moveTo>
                    <a:pt x="3914" y="3526"/>
                  </a:moveTo>
                  <a:lnTo>
                    <a:pt x="3914" y="3526"/>
                  </a:lnTo>
                  <a:lnTo>
                    <a:pt x="3916" y="3539"/>
                  </a:lnTo>
                  <a:moveTo>
                    <a:pt x="3920" y="3566"/>
                  </a:moveTo>
                  <a:lnTo>
                    <a:pt x="3920" y="3566"/>
                  </a:lnTo>
                  <a:lnTo>
                    <a:pt x="3930" y="3645"/>
                  </a:lnTo>
                  <a:moveTo>
                    <a:pt x="3934" y="3671"/>
                  </a:moveTo>
                  <a:lnTo>
                    <a:pt x="3934" y="3671"/>
                  </a:lnTo>
                  <a:lnTo>
                    <a:pt x="3936" y="3684"/>
                  </a:lnTo>
                  <a:moveTo>
                    <a:pt x="3939" y="3711"/>
                  </a:moveTo>
                  <a:lnTo>
                    <a:pt x="3939" y="3711"/>
                  </a:lnTo>
                  <a:lnTo>
                    <a:pt x="3948" y="3779"/>
                  </a:lnTo>
                  <a:lnTo>
                    <a:pt x="3950" y="3790"/>
                  </a:lnTo>
                  <a:moveTo>
                    <a:pt x="3954" y="3816"/>
                  </a:moveTo>
                  <a:lnTo>
                    <a:pt x="3954" y="3816"/>
                  </a:lnTo>
                  <a:lnTo>
                    <a:pt x="3956" y="3830"/>
                  </a:lnTo>
                  <a:moveTo>
                    <a:pt x="3960" y="3856"/>
                  </a:moveTo>
                  <a:lnTo>
                    <a:pt x="3960" y="3856"/>
                  </a:lnTo>
                  <a:lnTo>
                    <a:pt x="3972" y="3935"/>
                  </a:lnTo>
                  <a:moveTo>
                    <a:pt x="3976" y="3961"/>
                  </a:moveTo>
                  <a:lnTo>
                    <a:pt x="3976" y="3961"/>
                  </a:lnTo>
                  <a:lnTo>
                    <a:pt x="3978" y="3975"/>
                  </a:lnTo>
                  <a:moveTo>
                    <a:pt x="3982" y="4001"/>
                  </a:moveTo>
                  <a:lnTo>
                    <a:pt x="3982" y="4001"/>
                  </a:lnTo>
                  <a:lnTo>
                    <a:pt x="3994" y="4080"/>
                  </a:lnTo>
                  <a:moveTo>
                    <a:pt x="3998" y="4106"/>
                  </a:moveTo>
                  <a:lnTo>
                    <a:pt x="3998" y="4106"/>
                  </a:lnTo>
                  <a:lnTo>
                    <a:pt x="4000" y="4120"/>
                  </a:lnTo>
                  <a:moveTo>
                    <a:pt x="4004" y="4146"/>
                  </a:moveTo>
                  <a:lnTo>
                    <a:pt x="4004" y="4146"/>
                  </a:lnTo>
                  <a:lnTo>
                    <a:pt x="4016" y="4225"/>
                  </a:lnTo>
                  <a:moveTo>
                    <a:pt x="4020" y="4252"/>
                  </a:moveTo>
                  <a:lnTo>
                    <a:pt x="4020" y="4252"/>
                  </a:lnTo>
                  <a:lnTo>
                    <a:pt x="4022" y="4265"/>
                  </a:lnTo>
                  <a:moveTo>
                    <a:pt x="4026" y="4291"/>
                  </a:moveTo>
                  <a:lnTo>
                    <a:pt x="4026" y="4291"/>
                  </a:lnTo>
                  <a:lnTo>
                    <a:pt x="4038" y="4370"/>
                  </a:lnTo>
                  <a:moveTo>
                    <a:pt x="4042" y="4397"/>
                  </a:moveTo>
                  <a:lnTo>
                    <a:pt x="4042" y="4397"/>
                  </a:lnTo>
                  <a:lnTo>
                    <a:pt x="4044" y="4410"/>
                  </a:lnTo>
                  <a:moveTo>
                    <a:pt x="4048" y="4436"/>
                  </a:moveTo>
                  <a:lnTo>
                    <a:pt x="4048" y="4436"/>
                  </a:lnTo>
                  <a:lnTo>
                    <a:pt x="4060" y="4515"/>
                  </a:lnTo>
                  <a:moveTo>
                    <a:pt x="4064" y="4542"/>
                  </a:moveTo>
                  <a:lnTo>
                    <a:pt x="4064" y="4542"/>
                  </a:lnTo>
                  <a:lnTo>
                    <a:pt x="4066" y="4555"/>
                  </a:lnTo>
                  <a:moveTo>
                    <a:pt x="4070" y="4581"/>
                  </a:moveTo>
                  <a:lnTo>
                    <a:pt x="4070" y="4581"/>
                  </a:lnTo>
                  <a:lnTo>
                    <a:pt x="4082" y="4660"/>
                  </a:lnTo>
                  <a:moveTo>
                    <a:pt x="4086" y="4687"/>
                  </a:moveTo>
                  <a:lnTo>
                    <a:pt x="4086" y="4687"/>
                  </a:lnTo>
                  <a:lnTo>
                    <a:pt x="4088" y="4700"/>
                  </a:lnTo>
                  <a:moveTo>
                    <a:pt x="4092" y="4726"/>
                  </a:moveTo>
                  <a:lnTo>
                    <a:pt x="4092" y="4726"/>
                  </a:lnTo>
                  <a:lnTo>
                    <a:pt x="4104" y="4805"/>
                  </a:lnTo>
                  <a:moveTo>
                    <a:pt x="4108" y="4832"/>
                  </a:moveTo>
                  <a:lnTo>
                    <a:pt x="4108" y="4832"/>
                  </a:lnTo>
                  <a:lnTo>
                    <a:pt x="4110" y="4845"/>
                  </a:lnTo>
                  <a:moveTo>
                    <a:pt x="4114" y="4871"/>
                  </a:moveTo>
                  <a:lnTo>
                    <a:pt x="4114" y="4871"/>
                  </a:lnTo>
                  <a:lnTo>
                    <a:pt x="4126" y="4950"/>
                  </a:lnTo>
                  <a:moveTo>
                    <a:pt x="4130" y="4977"/>
                  </a:moveTo>
                  <a:lnTo>
                    <a:pt x="4130" y="4977"/>
                  </a:lnTo>
                  <a:lnTo>
                    <a:pt x="4132" y="4990"/>
                  </a:lnTo>
                  <a:moveTo>
                    <a:pt x="4147" y="5001"/>
                  </a:moveTo>
                  <a:lnTo>
                    <a:pt x="4147" y="5001"/>
                  </a:lnTo>
                  <a:lnTo>
                    <a:pt x="4226" y="4990"/>
                  </a:lnTo>
                  <a:moveTo>
                    <a:pt x="4253" y="4986"/>
                  </a:moveTo>
                  <a:lnTo>
                    <a:pt x="4253" y="4986"/>
                  </a:lnTo>
                  <a:lnTo>
                    <a:pt x="4266" y="4984"/>
                  </a:lnTo>
                  <a:moveTo>
                    <a:pt x="4292" y="4980"/>
                  </a:moveTo>
                  <a:lnTo>
                    <a:pt x="4292" y="4980"/>
                  </a:lnTo>
                  <a:lnTo>
                    <a:pt x="4320" y="4976"/>
                  </a:lnTo>
                  <a:lnTo>
                    <a:pt x="4336" y="4927"/>
                  </a:lnTo>
                  <a:moveTo>
                    <a:pt x="4344" y="4902"/>
                  </a:moveTo>
                  <a:lnTo>
                    <a:pt x="4344" y="4902"/>
                  </a:lnTo>
                  <a:lnTo>
                    <a:pt x="4348" y="4889"/>
                  </a:lnTo>
                  <a:moveTo>
                    <a:pt x="4356" y="4863"/>
                  </a:moveTo>
                  <a:lnTo>
                    <a:pt x="4356" y="4863"/>
                  </a:lnTo>
                  <a:lnTo>
                    <a:pt x="4380" y="4787"/>
                  </a:lnTo>
                  <a:moveTo>
                    <a:pt x="4388" y="4762"/>
                  </a:moveTo>
                  <a:lnTo>
                    <a:pt x="4388" y="4762"/>
                  </a:lnTo>
                  <a:lnTo>
                    <a:pt x="4392" y="4749"/>
                  </a:lnTo>
                  <a:moveTo>
                    <a:pt x="4400" y="4724"/>
                  </a:moveTo>
                  <a:lnTo>
                    <a:pt x="4400" y="4724"/>
                  </a:lnTo>
                  <a:lnTo>
                    <a:pt x="4424" y="4647"/>
                  </a:lnTo>
                  <a:moveTo>
                    <a:pt x="4432" y="4622"/>
                  </a:moveTo>
                  <a:lnTo>
                    <a:pt x="4432" y="4622"/>
                  </a:lnTo>
                  <a:lnTo>
                    <a:pt x="4436" y="4609"/>
                  </a:lnTo>
                  <a:moveTo>
                    <a:pt x="4445" y="4584"/>
                  </a:moveTo>
                  <a:lnTo>
                    <a:pt x="4445" y="4584"/>
                  </a:lnTo>
                  <a:lnTo>
                    <a:pt x="4469" y="4507"/>
                  </a:lnTo>
                  <a:moveTo>
                    <a:pt x="4477" y="4482"/>
                  </a:moveTo>
                  <a:lnTo>
                    <a:pt x="4477" y="4482"/>
                  </a:lnTo>
                  <a:lnTo>
                    <a:pt x="4481" y="4469"/>
                  </a:lnTo>
                  <a:moveTo>
                    <a:pt x="4489" y="4444"/>
                  </a:moveTo>
                  <a:lnTo>
                    <a:pt x="4489" y="4444"/>
                  </a:lnTo>
                  <a:lnTo>
                    <a:pt x="4507" y="4386"/>
                  </a:lnTo>
                  <a:lnTo>
                    <a:pt x="4520" y="4399"/>
                  </a:lnTo>
                  <a:moveTo>
                    <a:pt x="4539" y="4418"/>
                  </a:moveTo>
                  <a:lnTo>
                    <a:pt x="4539" y="4418"/>
                  </a:lnTo>
                  <a:lnTo>
                    <a:pt x="4549" y="4427"/>
                  </a:lnTo>
                  <a:moveTo>
                    <a:pt x="4568" y="4446"/>
                  </a:moveTo>
                  <a:lnTo>
                    <a:pt x="4568" y="4446"/>
                  </a:lnTo>
                  <a:lnTo>
                    <a:pt x="4624" y="4502"/>
                  </a:lnTo>
                  <a:moveTo>
                    <a:pt x="4643" y="4521"/>
                  </a:moveTo>
                  <a:lnTo>
                    <a:pt x="4643" y="4521"/>
                  </a:lnTo>
                  <a:lnTo>
                    <a:pt x="4652" y="4531"/>
                  </a:lnTo>
                  <a:moveTo>
                    <a:pt x="4671" y="4550"/>
                  </a:moveTo>
                  <a:lnTo>
                    <a:pt x="4671" y="4550"/>
                  </a:lnTo>
                  <a:lnTo>
                    <a:pt x="4694" y="4572"/>
                  </a:lnTo>
                  <a:lnTo>
                    <a:pt x="4713" y="4616"/>
                  </a:lnTo>
                  <a:moveTo>
                    <a:pt x="4723" y="4641"/>
                  </a:moveTo>
                  <a:lnTo>
                    <a:pt x="4723" y="4641"/>
                  </a:lnTo>
                  <a:lnTo>
                    <a:pt x="4728" y="4653"/>
                  </a:lnTo>
                  <a:moveTo>
                    <a:pt x="4739" y="4678"/>
                  </a:moveTo>
                  <a:lnTo>
                    <a:pt x="4739" y="4678"/>
                  </a:lnTo>
                  <a:lnTo>
                    <a:pt x="4770" y="4751"/>
                  </a:lnTo>
                  <a:moveTo>
                    <a:pt x="4781" y="4776"/>
                  </a:moveTo>
                  <a:lnTo>
                    <a:pt x="4781" y="4776"/>
                  </a:lnTo>
                  <a:lnTo>
                    <a:pt x="4786" y="4788"/>
                  </a:lnTo>
                  <a:moveTo>
                    <a:pt x="4797" y="4813"/>
                  </a:moveTo>
                  <a:lnTo>
                    <a:pt x="4797" y="4813"/>
                  </a:lnTo>
                  <a:lnTo>
                    <a:pt x="4828" y="4886"/>
                  </a:lnTo>
                  <a:moveTo>
                    <a:pt x="4839" y="4911"/>
                  </a:moveTo>
                  <a:lnTo>
                    <a:pt x="4839" y="4911"/>
                  </a:lnTo>
                  <a:lnTo>
                    <a:pt x="4844" y="4923"/>
                  </a:lnTo>
                  <a:moveTo>
                    <a:pt x="4854" y="4947"/>
                  </a:moveTo>
                  <a:lnTo>
                    <a:pt x="4854" y="4947"/>
                  </a:lnTo>
                  <a:lnTo>
                    <a:pt x="4879" y="5006"/>
                  </a:lnTo>
                  <a:lnTo>
                    <a:pt x="4894" y="4999"/>
                  </a:lnTo>
                  <a:moveTo>
                    <a:pt x="4919" y="4987"/>
                  </a:moveTo>
                  <a:lnTo>
                    <a:pt x="4919" y="4987"/>
                  </a:lnTo>
                  <a:lnTo>
                    <a:pt x="4931" y="4982"/>
                  </a:lnTo>
                  <a:moveTo>
                    <a:pt x="4955" y="4971"/>
                  </a:moveTo>
                  <a:lnTo>
                    <a:pt x="4955" y="4971"/>
                  </a:lnTo>
                  <a:lnTo>
                    <a:pt x="5028" y="4938"/>
                  </a:lnTo>
                  <a:moveTo>
                    <a:pt x="5052" y="4926"/>
                  </a:moveTo>
                  <a:lnTo>
                    <a:pt x="5052" y="4926"/>
                  </a:lnTo>
                  <a:lnTo>
                    <a:pt x="5064" y="4921"/>
                  </a:lnTo>
                  <a:moveTo>
                    <a:pt x="5067" y="4895"/>
                  </a:moveTo>
                  <a:lnTo>
                    <a:pt x="5067" y="4895"/>
                  </a:lnTo>
                  <a:lnTo>
                    <a:pt x="5070" y="4815"/>
                  </a:lnTo>
                  <a:moveTo>
                    <a:pt x="5071" y="4789"/>
                  </a:moveTo>
                  <a:lnTo>
                    <a:pt x="5071" y="4789"/>
                  </a:lnTo>
                  <a:lnTo>
                    <a:pt x="5071" y="4775"/>
                  </a:lnTo>
                  <a:moveTo>
                    <a:pt x="5072" y="4749"/>
                  </a:moveTo>
                  <a:lnTo>
                    <a:pt x="5072" y="4749"/>
                  </a:lnTo>
                  <a:lnTo>
                    <a:pt x="5075" y="4669"/>
                  </a:lnTo>
                  <a:moveTo>
                    <a:pt x="5076" y="4642"/>
                  </a:moveTo>
                  <a:lnTo>
                    <a:pt x="5076" y="4642"/>
                  </a:lnTo>
                  <a:lnTo>
                    <a:pt x="5077" y="4629"/>
                  </a:lnTo>
                  <a:moveTo>
                    <a:pt x="5078" y="4602"/>
                  </a:moveTo>
                  <a:lnTo>
                    <a:pt x="5078" y="4602"/>
                  </a:lnTo>
                  <a:lnTo>
                    <a:pt x="5081" y="4522"/>
                  </a:lnTo>
                  <a:moveTo>
                    <a:pt x="5082" y="4496"/>
                  </a:moveTo>
                  <a:lnTo>
                    <a:pt x="5082" y="4496"/>
                  </a:lnTo>
                  <a:lnTo>
                    <a:pt x="5082" y="4482"/>
                  </a:lnTo>
                  <a:moveTo>
                    <a:pt x="5083" y="4456"/>
                  </a:moveTo>
                  <a:lnTo>
                    <a:pt x="5083" y="4456"/>
                  </a:lnTo>
                  <a:lnTo>
                    <a:pt x="5086" y="4376"/>
                  </a:lnTo>
                  <a:moveTo>
                    <a:pt x="5088" y="4349"/>
                  </a:moveTo>
                  <a:lnTo>
                    <a:pt x="5088" y="4349"/>
                  </a:lnTo>
                  <a:lnTo>
                    <a:pt x="5088" y="4336"/>
                  </a:lnTo>
                  <a:moveTo>
                    <a:pt x="5089" y="4309"/>
                  </a:moveTo>
                  <a:lnTo>
                    <a:pt x="5089" y="4309"/>
                  </a:lnTo>
                  <a:lnTo>
                    <a:pt x="5092" y="4229"/>
                  </a:lnTo>
                  <a:moveTo>
                    <a:pt x="5093" y="4202"/>
                  </a:moveTo>
                  <a:lnTo>
                    <a:pt x="5093" y="4202"/>
                  </a:lnTo>
                  <a:lnTo>
                    <a:pt x="5094" y="4189"/>
                  </a:lnTo>
                  <a:moveTo>
                    <a:pt x="5095" y="4162"/>
                  </a:moveTo>
                  <a:lnTo>
                    <a:pt x="5095" y="4162"/>
                  </a:lnTo>
                  <a:lnTo>
                    <a:pt x="5098" y="4083"/>
                  </a:lnTo>
                  <a:moveTo>
                    <a:pt x="5099" y="4056"/>
                  </a:moveTo>
                  <a:lnTo>
                    <a:pt x="5099" y="4056"/>
                  </a:lnTo>
                  <a:lnTo>
                    <a:pt x="5099" y="4043"/>
                  </a:lnTo>
                  <a:moveTo>
                    <a:pt x="5100" y="4016"/>
                  </a:moveTo>
                  <a:lnTo>
                    <a:pt x="5100" y="4016"/>
                  </a:lnTo>
                  <a:lnTo>
                    <a:pt x="5103" y="3936"/>
                  </a:lnTo>
                  <a:moveTo>
                    <a:pt x="5104" y="3909"/>
                  </a:moveTo>
                  <a:lnTo>
                    <a:pt x="5104" y="3909"/>
                  </a:lnTo>
                  <a:lnTo>
                    <a:pt x="5105" y="3896"/>
                  </a:lnTo>
                  <a:moveTo>
                    <a:pt x="5106" y="3869"/>
                  </a:moveTo>
                  <a:lnTo>
                    <a:pt x="5106" y="3869"/>
                  </a:lnTo>
                  <a:lnTo>
                    <a:pt x="5109" y="3789"/>
                  </a:lnTo>
                  <a:moveTo>
                    <a:pt x="5110" y="3763"/>
                  </a:moveTo>
                  <a:lnTo>
                    <a:pt x="5110" y="3763"/>
                  </a:lnTo>
                  <a:lnTo>
                    <a:pt x="5110" y="3749"/>
                  </a:lnTo>
                  <a:moveTo>
                    <a:pt x="5111" y="3723"/>
                  </a:moveTo>
                  <a:lnTo>
                    <a:pt x="5111" y="3723"/>
                  </a:lnTo>
                  <a:lnTo>
                    <a:pt x="5114" y="3643"/>
                  </a:lnTo>
                  <a:moveTo>
                    <a:pt x="5115" y="3616"/>
                  </a:moveTo>
                  <a:lnTo>
                    <a:pt x="5115" y="3616"/>
                  </a:lnTo>
                  <a:lnTo>
                    <a:pt x="5116" y="3603"/>
                  </a:lnTo>
                  <a:moveTo>
                    <a:pt x="5117" y="3576"/>
                  </a:moveTo>
                  <a:lnTo>
                    <a:pt x="5117" y="3576"/>
                  </a:lnTo>
                  <a:lnTo>
                    <a:pt x="5120" y="3496"/>
                  </a:lnTo>
                  <a:moveTo>
                    <a:pt x="5121" y="3470"/>
                  </a:moveTo>
                  <a:lnTo>
                    <a:pt x="5121" y="3470"/>
                  </a:lnTo>
                  <a:lnTo>
                    <a:pt x="5121" y="3456"/>
                  </a:lnTo>
                  <a:moveTo>
                    <a:pt x="5122" y="3430"/>
                  </a:moveTo>
                  <a:lnTo>
                    <a:pt x="5122" y="3430"/>
                  </a:lnTo>
                  <a:lnTo>
                    <a:pt x="5125" y="3350"/>
                  </a:lnTo>
                  <a:moveTo>
                    <a:pt x="5126" y="3323"/>
                  </a:moveTo>
                  <a:lnTo>
                    <a:pt x="5126" y="3323"/>
                  </a:lnTo>
                  <a:lnTo>
                    <a:pt x="5127" y="3310"/>
                  </a:lnTo>
                  <a:moveTo>
                    <a:pt x="5128" y="3283"/>
                  </a:moveTo>
                  <a:lnTo>
                    <a:pt x="5128" y="3283"/>
                  </a:lnTo>
                  <a:lnTo>
                    <a:pt x="5131" y="3203"/>
                  </a:lnTo>
                  <a:moveTo>
                    <a:pt x="5132" y="3177"/>
                  </a:moveTo>
                  <a:lnTo>
                    <a:pt x="5132" y="3177"/>
                  </a:lnTo>
                  <a:lnTo>
                    <a:pt x="5132" y="3163"/>
                  </a:lnTo>
                  <a:moveTo>
                    <a:pt x="5134" y="3137"/>
                  </a:moveTo>
                  <a:lnTo>
                    <a:pt x="5134" y="3137"/>
                  </a:lnTo>
                  <a:lnTo>
                    <a:pt x="5137" y="3057"/>
                  </a:lnTo>
                  <a:moveTo>
                    <a:pt x="5138" y="3030"/>
                  </a:moveTo>
                  <a:lnTo>
                    <a:pt x="5138" y="3030"/>
                  </a:lnTo>
                  <a:lnTo>
                    <a:pt x="5138" y="3017"/>
                  </a:lnTo>
                  <a:moveTo>
                    <a:pt x="5139" y="2990"/>
                  </a:moveTo>
                  <a:lnTo>
                    <a:pt x="5139" y="2990"/>
                  </a:lnTo>
                  <a:lnTo>
                    <a:pt x="5142" y="2910"/>
                  </a:lnTo>
                  <a:moveTo>
                    <a:pt x="5143" y="2883"/>
                  </a:moveTo>
                  <a:lnTo>
                    <a:pt x="5143" y="2883"/>
                  </a:lnTo>
                  <a:lnTo>
                    <a:pt x="5144" y="2870"/>
                  </a:lnTo>
                  <a:moveTo>
                    <a:pt x="5145" y="2843"/>
                  </a:moveTo>
                  <a:lnTo>
                    <a:pt x="5145" y="2843"/>
                  </a:lnTo>
                  <a:lnTo>
                    <a:pt x="5148" y="2763"/>
                  </a:lnTo>
                  <a:moveTo>
                    <a:pt x="5149" y="2737"/>
                  </a:moveTo>
                  <a:lnTo>
                    <a:pt x="5149" y="2737"/>
                  </a:lnTo>
                  <a:lnTo>
                    <a:pt x="5149" y="2724"/>
                  </a:lnTo>
                  <a:moveTo>
                    <a:pt x="5150" y="2697"/>
                  </a:moveTo>
                  <a:lnTo>
                    <a:pt x="5150" y="2697"/>
                  </a:lnTo>
                  <a:lnTo>
                    <a:pt x="5153" y="2617"/>
                  </a:lnTo>
                  <a:moveTo>
                    <a:pt x="5154" y="2590"/>
                  </a:moveTo>
                  <a:lnTo>
                    <a:pt x="5154" y="2590"/>
                  </a:lnTo>
                  <a:lnTo>
                    <a:pt x="5155" y="2577"/>
                  </a:lnTo>
                  <a:moveTo>
                    <a:pt x="5156" y="2550"/>
                  </a:moveTo>
                  <a:lnTo>
                    <a:pt x="5156" y="2550"/>
                  </a:lnTo>
                  <a:lnTo>
                    <a:pt x="5159" y="2470"/>
                  </a:lnTo>
                  <a:moveTo>
                    <a:pt x="5160" y="2444"/>
                  </a:moveTo>
                  <a:lnTo>
                    <a:pt x="5160" y="2444"/>
                  </a:lnTo>
                  <a:lnTo>
                    <a:pt x="5160" y="2430"/>
                  </a:lnTo>
                  <a:moveTo>
                    <a:pt x="5161" y="2404"/>
                  </a:moveTo>
                  <a:lnTo>
                    <a:pt x="5161" y="2404"/>
                  </a:lnTo>
                  <a:lnTo>
                    <a:pt x="5164" y="2324"/>
                  </a:lnTo>
                  <a:moveTo>
                    <a:pt x="5165" y="2297"/>
                  </a:moveTo>
                  <a:lnTo>
                    <a:pt x="5165" y="2297"/>
                  </a:lnTo>
                  <a:lnTo>
                    <a:pt x="5166" y="2284"/>
                  </a:lnTo>
                  <a:moveTo>
                    <a:pt x="5167" y="2257"/>
                  </a:moveTo>
                  <a:lnTo>
                    <a:pt x="5167" y="2257"/>
                  </a:lnTo>
                  <a:lnTo>
                    <a:pt x="5170" y="2177"/>
                  </a:lnTo>
                  <a:moveTo>
                    <a:pt x="5171" y="2151"/>
                  </a:moveTo>
                  <a:lnTo>
                    <a:pt x="5171" y="2151"/>
                  </a:lnTo>
                  <a:lnTo>
                    <a:pt x="5171" y="2137"/>
                  </a:lnTo>
                  <a:moveTo>
                    <a:pt x="5172" y="2111"/>
                  </a:moveTo>
                  <a:lnTo>
                    <a:pt x="5172" y="2111"/>
                  </a:lnTo>
                  <a:lnTo>
                    <a:pt x="5175" y="2031"/>
                  </a:lnTo>
                  <a:moveTo>
                    <a:pt x="5176" y="2004"/>
                  </a:moveTo>
                  <a:lnTo>
                    <a:pt x="5176" y="2004"/>
                  </a:lnTo>
                  <a:lnTo>
                    <a:pt x="5177" y="1991"/>
                  </a:lnTo>
                  <a:moveTo>
                    <a:pt x="5178" y="1964"/>
                  </a:moveTo>
                  <a:lnTo>
                    <a:pt x="5178" y="1964"/>
                  </a:lnTo>
                  <a:lnTo>
                    <a:pt x="5181" y="1884"/>
                  </a:lnTo>
                  <a:moveTo>
                    <a:pt x="5182" y="1857"/>
                  </a:moveTo>
                  <a:lnTo>
                    <a:pt x="5182" y="1857"/>
                  </a:lnTo>
                  <a:lnTo>
                    <a:pt x="5183" y="1844"/>
                  </a:lnTo>
                  <a:moveTo>
                    <a:pt x="5184" y="1818"/>
                  </a:moveTo>
                  <a:lnTo>
                    <a:pt x="5184" y="1818"/>
                  </a:lnTo>
                  <a:lnTo>
                    <a:pt x="5187" y="1738"/>
                  </a:lnTo>
                  <a:moveTo>
                    <a:pt x="5188" y="1711"/>
                  </a:moveTo>
                  <a:lnTo>
                    <a:pt x="5188" y="1711"/>
                  </a:lnTo>
                  <a:lnTo>
                    <a:pt x="5188" y="1698"/>
                  </a:lnTo>
                  <a:moveTo>
                    <a:pt x="5189" y="1671"/>
                  </a:moveTo>
                  <a:lnTo>
                    <a:pt x="5189" y="1671"/>
                  </a:lnTo>
                  <a:lnTo>
                    <a:pt x="5192" y="1591"/>
                  </a:lnTo>
                  <a:moveTo>
                    <a:pt x="5193" y="1564"/>
                  </a:moveTo>
                  <a:lnTo>
                    <a:pt x="5193" y="1564"/>
                  </a:lnTo>
                  <a:lnTo>
                    <a:pt x="5194" y="1551"/>
                  </a:lnTo>
                  <a:moveTo>
                    <a:pt x="5195" y="1524"/>
                  </a:moveTo>
                  <a:lnTo>
                    <a:pt x="5195" y="1524"/>
                  </a:lnTo>
                  <a:lnTo>
                    <a:pt x="5198" y="1444"/>
                  </a:lnTo>
                  <a:moveTo>
                    <a:pt x="5199" y="1418"/>
                  </a:moveTo>
                  <a:lnTo>
                    <a:pt x="5199" y="1418"/>
                  </a:lnTo>
                  <a:lnTo>
                    <a:pt x="5199" y="1404"/>
                  </a:lnTo>
                  <a:moveTo>
                    <a:pt x="5200" y="1378"/>
                  </a:moveTo>
                  <a:lnTo>
                    <a:pt x="5200" y="1378"/>
                  </a:lnTo>
                  <a:lnTo>
                    <a:pt x="5203" y="1298"/>
                  </a:lnTo>
                  <a:moveTo>
                    <a:pt x="5204" y="1271"/>
                  </a:moveTo>
                  <a:lnTo>
                    <a:pt x="5204" y="1271"/>
                  </a:lnTo>
                  <a:lnTo>
                    <a:pt x="5205" y="1258"/>
                  </a:lnTo>
                  <a:moveTo>
                    <a:pt x="5206" y="1231"/>
                  </a:moveTo>
                  <a:lnTo>
                    <a:pt x="5206" y="1231"/>
                  </a:lnTo>
                  <a:lnTo>
                    <a:pt x="5209" y="1151"/>
                  </a:lnTo>
                  <a:moveTo>
                    <a:pt x="5210" y="1125"/>
                  </a:moveTo>
                  <a:lnTo>
                    <a:pt x="5210" y="1125"/>
                  </a:lnTo>
                  <a:lnTo>
                    <a:pt x="5210" y="1111"/>
                  </a:lnTo>
                  <a:moveTo>
                    <a:pt x="5211" y="1085"/>
                  </a:moveTo>
                  <a:lnTo>
                    <a:pt x="5211" y="1085"/>
                  </a:lnTo>
                  <a:lnTo>
                    <a:pt x="5214" y="1005"/>
                  </a:lnTo>
                  <a:moveTo>
                    <a:pt x="5215" y="978"/>
                  </a:moveTo>
                  <a:lnTo>
                    <a:pt x="5215" y="978"/>
                  </a:lnTo>
                  <a:lnTo>
                    <a:pt x="5216" y="965"/>
                  </a:lnTo>
                  <a:moveTo>
                    <a:pt x="5217" y="938"/>
                  </a:moveTo>
                  <a:lnTo>
                    <a:pt x="5217" y="938"/>
                  </a:lnTo>
                  <a:lnTo>
                    <a:pt x="5220" y="858"/>
                  </a:lnTo>
                  <a:moveTo>
                    <a:pt x="5221" y="832"/>
                  </a:moveTo>
                  <a:lnTo>
                    <a:pt x="5221" y="832"/>
                  </a:lnTo>
                  <a:lnTo>
                    <a:pt x="5221" y="818"/>
                  </a:lnTo>
                  <a:moveTo>
                    <a:pt x="5222" y="792"/>
                  </a:moveTo>
                  <a:lnTo>
                    <a:pt x="5222" y="792"/>
                  </a:lnTo>
                  <a:lnTo>
                    <a:pt x="5226" y="712"/>
                  </a:lnTo>
                  <a:moveTo>
                    <a:pt x="5227" y="685"/>
                  </a:moveTo>
                  <a:lnTo>
                    <a:pt x="5227" y="685"/>
                  </a:lnTo>
                  <a:lnTo>
                    <a:pt x="5227" y="672"/>
                  </a:lnTo>
                  <a:moveTo>
                    <a:pt x="5228" y="645"/>
                  </a:moveTo>
                  <a:lnTo>
                    <a:pt x="5228" y="645"/>
                  </a:lnTo>
                  <a:lnTo>
                    <a:pt x="5231" y="565"/>
                  </a:lnTo>
                  <a:moveTo>
                    <a:pt x="5232" y="538"/>
                  </a:moveTo>
                  <a:lnTo>
                    <a:pt x="5232" y="538"/>
                  </a:lnTo>
                  <a:lnTo>
                    <a:pt x="5233" y="525"/>
                  </a:lnTo>
                  <a:moveTo>
                    <a:pt x="5234" y="498"/>
                  </a:moveTo>
                  <a:lnTo>
                    <a:pt x="5234" y="498"/>
                  </a:lnTo>
                  <a:lnTo>
                    <a:pt x="5237" y="419"/>
                  </a:lnTo>
                  <a:moveTo>
                    <a:pt x="5238" y="392"/>
                  </a:moveTo>
                  <a:lnTo>
                    <a:pt x="5238" y="392"/>
                  </a:lnTo>
                  <a:lnTo>
                    <a:pt x="5238" y="379"/>
                  </a:lnTo>
                  <a:moveTo>
                    <a:pt x="5239" y="352"/>
                  </a:moveTo>
                  <a:lnTo>
                    <a:pt x="5239" y="352"/>
                  </a:lnTo>
                  <a:lnTo>
                    <a:pt x="5242" y="272"/>
                  </a:lnTo>
                  <a:moveTo>
                    <a:pt x="5243" y="245"/>
                  </a:moveTo>
                  <a:lnTo>
                    <a:pt x="5243" y="245"/>
                  </a:lnTo>
                  <a:lnTo>
                    <a:pt x="5244" y="232"/>
                  </a:lnTo>
                  <a:moveTo>
                    <a:pt x="5245" y="205"/>
                  </a:moveTo>
                  <a:lnTo>
                    <a:pt x="5245" y="205"/>
                  </a:lnTo>
                  <a:lnTo>
                    <a:pt x="5248" y="125"/>
                  </a:lnTo>
                  <a:moveTo>
                    <a:pt x="5249" y="99"/>
                  </a:moveTo>
                  <a:lnTo>
                    <a:pt x="5249" y="99"/>
                  </a:lnTo>
                  <a:lnTo>
                    <a:pt x="5249" y="85"/>
                  </a:lnTo>
                  <a:moveTo>
                    <a:pt x="5250" y="59"/>
                  </a:moveTo>
                  <a:lnTo>
                    <a:pt x="5250" y="59"/>
                  </a:lnTo>
                  <a:lnTo>
                    <a:pt x="5252" y="0"/>
                  </a:lnTo>
                  <a:lnTo>
                    <a:pt x="5253" y="21"/>
                  </a:lnTo>
                  <a:moveTo>
                    <a:pt x="5254" y="48"/>
                  </a:moveTo>
                  <a:lnTo>
                    <a:pt x="5254" y="48"/>
                  </a:lnTo>
                  <a:lnTo>
                    <a:pt x="5255" y="61"/>
                  </a:lnTo>
                  <a:moveTo>
                    <a:pt x="5256" y="88"/>
                  </a:moveTo>
                  <a:lnTo>
                    <a:pt x="5256" y="88"/>
                  </a:lnTo>
                  <a:lnTo>
                    <a:pt x="5259" y="168"/>
                  </a:lnTo>
                  <a:moveTo>
                    <a:pt x="5260" y="195"/>
                  </a:moveTo>
                  <a:lnTo>
                    <a:pt x="5260" y="195"/>
                  </a:lnTo>
                  <a:lnTo>
                    <a:pt x="5260" y="208"/>
                  </a:lnTo>
                  <a:moveTo>
                    <a:pt x="5261" y="235"/>
                  </a:moveTo>
                  <a:lnTo>
                    <a:pt x="5261" y="235"/>
                  </a:lnTo>
                  <a:lnTo>
                    <a:pt x="5264" y="315"/>
                  </a:lnTo>
                  <a:moveTo>
                    <a:pt x="5265" y="341"/>
                  </a:moveTo>
                  <a:lnTo>
                    <a:pt x="5265" y="341"/>
                  </a:lnTo>
                  <a:lnTo>
                    <a:pt x="5266" y="355"/>
                  </a:lnTo>
                  <a:moveTo>
                    <a:pt x="5267" y="381"/>
                  </a:moveTo>
                  <a:lnTo>
                    <a:pt x="5267" y="381"/>
                  </a:lnTo>
                  <a:lnTo>
                    <a:pt x="5270" y="461"/>
                  </a:lnTo>
                  <a:moveTo>
                    <a:pt x="5271" y="488"/>
                  </a:moveTo>
                  <a:lnTo>
                    <a:pt x="5271" y="488"/>
                  </a:lnTo>
                  <a:lnTo>
                    <a:pt x="5271" y="501"/>
                  </a:lnTo>
                  <a:moveTo>
                    <a:pt x="5272" y="528"/>
                  </a:moveTo>
                  <a:lnTo>
                    <a:pt x="5272" y="528"/>
                  </a:lnTo>
                  <a:lnTo>
                    <a:pt x="5275" y="608"/>
                  </a:lnTo>
                  <a:moveTo>
                    <a:pt x="5276" y="634"/>
                  </a:moveTo>
                  <a:lnTo>
                    <a:pt x="5276" y="634"/>
                  </a:lnTo>
                  <a:lnTo>
                    <a:pt x="5277" y="648"/>
                  </a:lnTo>
                  <a:moveTo>
                    <a:pt x="5278" y="674"/>
                  </a:moveTo>
                  <a:lnTo>
                    <a:pt x="5278" y="674"/>
                  </a:lnTo>
                  <a:lnTo>
                    <a:pt x="5280" y="754"/>
                  </a:lnTo>
                  <a:moveTo>
                    <a:pt x="5281" y="781"/>
                  </a:moveTo>
                  <a:lnTo>
                    <a:pt x="5281" y="781"/>
                  </a:lnTo>
                  <a:lnTo>
                    <a:pt x="5282" y="794"/>
                  </a:lnTo>
                  <a:moveTo>
                    <a:pt x="5283" y="821"/>
                  </a:moveTo>
                  <a:lnTo>
                    <a:pt x="5283" y="821"/>
                  </a:lnTo>
                  <a:lnTo>
                    <a:pt x="5286" y="901"/>
                  </a:lnTo>
                  <a:moveTo>
                    <a:pt x="5287" y="928"/>
                  </a:moveTo>
                  <a:lnTo>
                    <a:pt x="5287" y="928"/>
                  </a:lnTo>
                  <a:lnTo>
                    <a:pt x="5287" y="941"/>
                  </a:lnTo>
                  <a:moveTo>
                    <a:pt x="5288" y="968"/>
                  </a:moveTo>
                  <a:lnTo>
                    <a:pt x="5288" y="968"/>
                  </a:lnTo>
                  <a:lnTo>
                    <a:pt x="5291" y="1047"/>
                  </a:lnTo>
                  <a:moveTo>
                    <a:pt x="5292" y="1074"/>
                  </a:moveTo>
                  <a:lnTo>
                    <a:pt x="5292" y="1074"/>
                  </a:lnTo>
                  <a:lnTo>
                    <a:pt x="5293" y="1087"/>
                  </a:lnTo>
                  <a:moveTo>
                    <a:pt x="5294" y="1114"/>
                  </a:moveTo>
                  <a:lnTo>
                    <a:pt x="5294" y="1114"/>
                  </a:lnTo>
                  <a:lnTo>
                    <a:pt x="5297" y="1194"/>
                  </a:lnTo>
                  <a:moveTo>
                    <a:pt x="5298" y="1221"/>
                  </a:moveTo>
                  <a:lnTo>
                    <a:pt x="5298" y="1221"/>
                  </a:lnTo>
                  <a:lnTo>
                    <a:pt x="5298" y="1234"/>
                  </a:lnTo>
                  <a:moveTo>
                    <a:pt x="5299" y="1261"/>
                  </a:moveTo>
                  <a:lnTo>
                    <a:pt x="5299" y="1261"/>
                  </a:lnTo>
                  <a:lnTo>
                    <a:pt x="5302" y="1341"/>
                  </a:lnTo>
                  <a:moveTo>
                    <a:pt x="5303" y="1367"/>
                  </a:moveTo>
                  <a:lnTo>
                    <a:pt x="5303" y="1367"/>
                  </a:lnTo>
                  <a:lnTo>
                    <a:pt x="5304" y="1381"/>
                  </a:lnTo>
                  <a:moveTo>
                    <a:pt x="5305" y="1407"/>
                  </a:moveTo>
                  <a:lnTo>
                    <a:pt x="5305" y="1407"/>
                  </a:lnTo>
                  <a:lnTo>
                    <a:pt x="5308" y="1487"/>
                  </a:lnTo>
                  <a:moveTo>
                    <a:pt x="5309" y="1514"/>
                  </a:moveTo>
                  <a:lnTo>
                    <a:pt x="5309" y="1514"/>
                  </a:lnTo>
                  <a:lnTo>
                    <a:pt x="5309" y="1527"/>
                  </a:lnTo>
                  <a:moveTo>
                    <a:pt x="5310" y="1554"/>
                  </a:moveTo>
                  <a:lnTo>
                    <a:pt x="5310" y="1554"/>
                  </a:lnTo>
                  <a:lnTo>
                    <a:pt x="5313" y="1634"/>
                  </a:lnTo>
                  <a:moveTo>
                    <a:pt x="5314" y="1660"/>
                  </a:moveTo>
                  <a:lnTo>
                    <a:pt x="5314" y="1660"/>
                  </a:lnTo>
                  <a:lnTo>
                    <a:pt x="5315" y="1674"/>
                  </a:lnTo>
                  <a:moveTo>
                    <a:pt x="5316" y="1700"/>
                  </a:moveTo>
                  <a:lnTo>
                    <a:pt x="5316" y="1700"/>
                  </a:lnTo>
                  <a:lnTo>
                    <a:pt x="5319" y="1780"/>
                  </a:lnTo>
                  <a:moveTo>
                    <a:pt x="5320" y="1807"/>
                  </a:moveTo>
                  <a:lnTo>
                    <a:pt x="5320" y="1807"/>
                  </a:lnTo>
                  <a:lnTo>
                    <a:pt x="5320" y="1820"/>
                  </a:lnTo>
                  <a:moveTo>
                    <a:pt x="5321" y="1847"/>
                  </a:moveTo>
                  <a:lnTo>
                    <a:pt x="5321" y="1847"/>
                  </a:lnTo>
                  <a:lnTo>
                    <a:pt x="5324" y="1927"/>
                  </a:lnTo>
                  <a:moveTo>
                    <a:pt x="5325" y="1954"/>
                  </a:moveTo>
                  <a:lnTo>
                    <a:pt x="5325" y="1954"/>
                  </a:lnTo>
                  <a:lnTo>
                    <a:pt x="5326" y="1967"/>
                  </a:lnTo>
                  <a:moveTo>
                    <a:pt x="5327" y="1993"/>
                  </a:moveTo>
                  <a:lnTo>
                    <a:pt x="5327" y="1993"/>
                  </a:lnTo>
                  <a:lnTo>
                    <a:pt x="5329" y="2073"/>
                  </a:lnTo>
                  <a:moveTo>
                    <a:pt x="5330" y="2100"/>
                  </a:moveTo>
                  <a:lnTo>
                    <a:pt x="5330" y="2100"/>
                  </a:lnTo>
                  <a:lnTo>
                    <a:pt x="5331" y="2113"/>
                  </a:lnTo>
                  <a:moveTo>
                    <a:pt x="5332" y="2140"/>
                  </a:moveTo>
                  <a:lnTo>
                    <a:pt x="5332" y="2140"/>
                  </a:lnTo>
                  <a:lnTo>
                    <a:pt x="5335" y="2220"/>
                  </a:lnTo>
                  <a:moveTo>
                    <a:pt x="5336" y="2247"/>
                  </a:moveTo>
                  <a:lnTo>
                    <a:pt x="5336" y="2247"/>
                  </a:lnTo>
                  <a:lnTo>
                    <a:pt x="5336" y="2260"/>
                  </a:lnTo>
                  <a:moveTo>
                    <a:pt x="5337" y="2287"/>
                  </a:moveTo>
                  <a:lnTo>
                    <a:pt x="5337" y="2287"/>
                  </a:lnTo>
                  <a:lnTo>
                    <a:pt x="5340" y="2367"/>
                  </a:lnTo>
                  <a:moveTo>
                    <a:pt x="5341" y="2393"/>
                  </a:moveTo>
                  <a:lnTo>
                    <a:pt x="5341" y="2393"/>
                  </a:lnTo>
                  <a:lnTo>
                    <a:pt x="5342" y="2407"/>
                  </a:lnTo>
                  <a:moveTo>
                    <a:pt x="5343" y="2433"/>
                  </a:moveTo>
                  <a:lnTo>
                    <a:pt x="5343" y="2433"/>
                  </a:lnTo>
                  <a:lnTo>
                    <a:pt x="5346" y="2513"/>
                  </a:lnTo>
                  <a:moveTo>
                    <a:pt x="5347" y="2540"/>
                  </a:moveTo>
                  <a:lnTo>
                    <a:pt x="5347" y="2540"/>
                  </a:lnTo>
                  <a:lnTo>
                    <a:pt x="5347" y="2553"/>
                  </a:lnTo>
                  <a:moveTo>
                    <a:pt x="5348" y="2580"/>
                  </a:moveTo>
                  <a:lnTo>
                    <a:pt x="5348" y="2580"/>
                  </a:lnTo>
                  <a:lnTo>
                    <a:pt x="5351" y="2660"/>
                  </a:lnTo>
                  <a:moveTo>
                    <a:pt x="5352" y="2686"/>
                  </a:moveTo>
                  <a:lnTo>
                    <a:pt x="5352" y="2686"/>
                  </a:lnTo>
                  <a:lnTo>
                    <a:pt x="5353" y="2700"/>
                  </a:lnTo>
                  <a:moveTo>
                    <a:pt x="5354" y="2726"/>
                  </a:moveTo>
                  <a:lnTo>
                    <a:pt x="5354" y="2726"/>
                  </a:lnTo>
                  <a:lnTo>
                    <a:pt x="5357" y="2806"/>
                  </a:lnTo>
                  <a:moveTo>
                    <a:pt x="5358" y="2833"/>
                  </a:moveTo>
                  <a:lnTo>
                    <a:pt x="5358" y="2833"/>
                  </a:lnTo>
                  <a:lnTo>
                    <a:pt x="5358" y="2846"/>
                  </a:lnTo>
                  <a:moveTo>
                    <a:pt x="5359" y="2873"/>
                  </a:moveTo>
                  <a:lnTo>
                    <a:pt x="5359" y="2873"/>
                  </a:lnTo>
                  <a:lnTo>
                    <a:pt x="5362" y="2953"/>
                  </a:lnTo>
                  <a:moveTo>
                    <a:pt x="5363" y="2979"/>
                  </a:moveTo>
                  <a:lnTo>
                    <a:pt x="5363" y="2979"/>
                  </a:lnTo>
                  <a:lnTo>
                    <a:pt x="5364" y="2993"/>
                  </a:lnTo>
                  <a:moveTo>
                    <a:pt x="5365" y="3019"/>
                  </a:moveTo>
                  <a:lnTo>
                    <a:pt x="5365" y="3019"/>
                  </a:lnTo>
                  <a:lnTo>
                    <a:pt x="5368" y="3099"/>
                  </a:lnTo>
                  <a:moveTo>
                    <a:pt x="5369" y="3126"/>
                  </a:moveTo>
                  <a:lnTo>
                    <a:pt x="5369" y="3126"/>
                  </a:lnTo>
                  <a:lnTo>
                    <a:pt x="5369" y="3139"/>
                  </a:lnTo>
                  <a:moveTo>
                    <a:pt x="5370" y="3166"/>
                  </a:moveTo>
                  <a:lnTo>
                    <a:pt x="5370" y="3166"/>
                  </a:lnTo>
                  <a:lnTo>
                    <a:pt x="5373" y="3246"/>
                  </a:lnTo>
                  <a:moveTo>
                    <a:pt x="5374" y="3273"/>
                  </a:moveTo>
                  <a:lnTo>
                    <a:pt x="5374" y="3273"/>
                  </a:lnTo>
                  <a:lnTo>
                    <a:pt x="5374" y="3286"/>
                  </a:lnTo>
                  <a:moveTo>
                    <a:pt x="5375" y="3313"/>
                  </a:moveTo>
                  <a:lnTo>
                    <a:pt x="5375" y="3313"/>
                  </a:lnTo>
                  <a:lnTo>
                    <a:pt x="5378" y="3393"/>
                  </a:lnTo>
                  <a:moveTo>
                    <a:pt x="5379" y="3419"/>
                  </a:moveTo>
                  <a:lnTo>
                    <a:pt x="5379" y="3419"/>
                  </a:lnTo>
                  <a:lnTo>
                    <a:pt x="5380" y="3432"/>
                  </a:lnTo>
                  <a:moveTo>
                    <a:pt x="5381" y="3459"/>
                  </a:moveTo>
                  <a:lnTo>
                    <a:pt x="5381" y="3459"/>
                  </a:lnTo>
                  <a:lnTo>
                    <a:pt x="5384" y="3539"/>
                  </a:lnTo>
                  <a:moveTo>
                    <a:pt x="5385" y="3566"/>
                  </a:moveTo>
                  <a:lnTo>
                    <a:pt x="5385" y="3566"/>
                  </a:lnTo>
                  <a:lnTo>
                    <a:pt x="5385" y="3579"/>
                  </a:lnTo>
                  <a:moveTo>
                    <a:pt x="5386" y="3606"/>
                  </a:moveTo>
                  <a:lnTo>
                    <a:pt x="5386" y="3606"/>
                  </a:lnTo>
                  <a:lnTo>
                    <a:pt x="5389" y="3686"/>
                  </a:lnTo>
                  <a:moveTo>
                    <a:pt x="5390" y="3712"/>
                  </a:moveTo>
                  <a:lnTo>
                    <a:pt x="5390" y="3712"/>
                  </a:lnTo>
                  <a:lnTo>
                    <a:pt x="5391" y="3726"/>
                  </a:lnTo>
                  <a:moveTo>
                    <a:pt x="5392" y="3752"/>
                  </a:moveTo>
                  <a:lnTo>
                    <a:pt x="5392" y="3752"/>
                  </a:lnTo>
                  <a:lnTo>
                    <a:pt x="5395" y="3832"/>
                  </a:lnTo>
                  <a:moveTo>
                    <a:pt x="5396" y="3859"/>
                  </a:moveTo>
                  <a:lnTo>
                    <a:pt x="5396" y="3859"/>
                  </a:lnTo>
                  <a:lnTo>
                    <a:pt x="5396" y="3872"/>
                  </a:lnTo>
                  <a:moveTo>
                    <a:pt x="5397" y="3899"/>
                  </a:moveTo>
                  <a:lnTo>
                    <a:pt x="5397" y="3899"/>
                  </a:lnTo>
                  <a:lnTo>
                    <a:pt x="5400" y="3979"/>
                  </a:lnTo>
                  <a:moveTo>
                    <a:pt x="5401" y="4005"/>
                  </a:moveTo>
                  <a:lnTo>
                    <a:pt x="5401" y="4005"/>
                  </a:lnTo>
                  <a:lnTo>
                    <a:pt x="5402" y="4019"/>
                  </a:lnTo>
                  <a:moveTo>
                    <a:pt x="5403" y="4045"/>
                  </a:moveTo>
                  <a:lnTo>
                    <a:pt x="5403" y="4045"/>
                  </a:lnTo>
                  <a:lnTo>
                    <a:pt x="5406" y="4125"/>
                  </a:lnTo>
                  <a:moveTo>
                    <a:pt x="5407" y="4152"/>
                  </a:moveTo>
                  <a:lnTo>
                    <a:pt x="5407" y="4152"/>
                  </a:lnTo>
                  <a:lnTo>
                    <a:pt x="5407" y="4165"/>
                  </a:lnTo>
                  <a:moveTo>
                    <a:pt x="5408" y="4192"/>
                  </a:moveTo>
                  <a:lnTo>
                    <a:pt x="5408" y="4192"/>
                  </a:lnTo>
                  <a:lnTo>
                    <a:pt x="5411" y="4272"/>
                  </a:lnTo>
                  <a:moveTo>
                    <a:pt x="5412" y="4299"/>
                  </a:moveTo>
                  <a:lnTo>
                    <a:pt x="5412" y="4299"/>
                  </a:lnTo>
                  <a:lnTo>
                    <a:pt x="5413" y="4312"/>
                  </a:lnTo>
                  <a:moveTo>
                    <a:pt x="5414" y="4339"/>
                  </a:moveTo>
                  <a:lnTo>
                    <a:pt x="5414" y="4339"/>
                  </a:lnTo>
                  <a:lnTo>
                    <a:pt x="5417" y="4418"/>
                  </a:lnTo>
                  <a:moveTo>
                    <a:pt x="5418" y="4445"/>
                  </a:moveTo>
                  <a:lnTo>
                    <a:pt x="5418" y="4445"/>
                  </a:lnTo>
                  <a:lnTo>
                    <a:pt x="5418" y="4458"/>
                  </a:lnTo>
                  <a:moveTo>
                    <a:pt x="5419" y="4485"/>
                  </a:moveTo>
                  <a:lnTo>
                    <a:pt x="5419" y="4485"/>
                  </a:lnTo>
                  <a:lnTo>
                    <a:pt x="5422" y="4565"/>
                  </a:lnTo>
                  <a:moveTo>
                    <a:pt x="5423" y="4592"/>
                  </a:moveTo>
                  <a:lnTo>
                    <a:pt x="5423" y="4592"/>
                  </a:lnTo>
                  <a:lnTo>
                    <a:pt x="5423" y="4605"/>
                  </a:lnTo>
                  <a:moveTo>
                    <a:pt x="5424" y="4632"/>
                  </a:moveTo>
                  <a:lnTo>
                    <a:pt x="5424" y="4632"/>
                  </a:lnTo>
                  <a:lnTo>
                    <a:pt x="5427" y="4712"/>
                  </a:lnTo>
                  <a:moveTo>
                    <a:pt x="5428" y="4738"/>
                  </a:moveTo>
                  <a:lnTo>
                    <a:pt x="5428" y="4738"/>
                  </a:lnTo>
                  <a:lnTo>
                    <a:pt x="5429" y="4752"/>
                  </a:lnTo>
                  <a:moveTo>
                    <a:pt x="5430" y="4778"/>
                  </a:moveTo>
                  <a:lnTo>
                    <a:pt x="5430" y="4778"/>
                  </a:lnTo>
                  <a:lnTo>
                    <a:pt x="5433" y="4858"/>
                  </a:lnTo>
                  <a:moveTo>
                    <a:pt x="5434" y="4885"/>
                  </a:moveTo>
                  <a:lnTo>
                    <a:pt x="5434" y="4885"/>
                  </a:lnTo>
                  <a:lnTo>
                    <a:pt x="5434" y="4898"/>
                  </a:lnTo>
                  <a:moveTo>
                    <a:pt x="5435" y="4925"/>
                  </a:moveTo>
                  <a:lnTo>
                    <a:pt x="5435" y="4925"/>
                  </a:lnTo>
                  <a:lnTo>
                    <a:pt x="5438" y="5005"/>
                  </a:lnTo>
                  <a:moveTo>
                    <a:pt x="5442" y="5027"/>
                  </a:moveTo>
                  <a:lnTo>
                    <a:pt x="5442" y="5027"/>
                  </a:lnTo>
                  <a:lnTo>
                    <a:pt x="5453" y="5020"/>
                  </a:lnTo>
                  <a:moveTo>
                    <a:pt x="5476" y="5006"/>
                  </a:moveTo>
                  <a:lnTo>
                    <a:pt x="5476" y="5006"/>
                  </a:lnTo>
                  <a:lnTo>
                    <a:pt x="5545" y="4966"/>
                  </a:lnTo>
                  <a:moveTo>
                    <a:pt x="5568" y="4952"/>
                  </a:moveTo>
                  <a:lnTo>
                    <a:pt x="5568" y="4952"/>
                  </a:lnTo>
                  <a:lnTo>
                    <a:pt x="5580" y="4945"/>
                  </a:lnTo>
                  <a:moveTo>
                    <a:pt x="5603" y="4932"/>
                  </a:moveTo>
                  <a:lnTo>
                    <a:pt x="5603" y="4932"/>
                  </a:lnTo>
                  <a:lnTo>
                    <a:pt x="5624" y="4919"/>
                  </a:lnTo>
                  <a:lnTo>
                    <a:pt x="5645" y="4868"/>
                  </a:lnTo>
                  <a:moveTo>
                    <a:pt x="5655" y="4843"/>
                  </a:moveTo>
                  <a:lnTo>
                    <a:pt x="5655" y="4843"/>
                  </a:lnTo>
                  <a:lnTo>
                    <a:pt x="5660" y="4831"/>
                  </a:lnTo>
                  <a:moveTo>
                    <a:pt x="5669" y="4806"/>
                  </a:moveTo>
                  <a:lnTo>
                    <a:pt x="5669" y="4806"/>
                  </a:lnTo>
                  <a:lnTo>
                    <a:pt x="5699" y="4732"/>
                  </a:lnTo>
                  <a:moveTo>
                    <a:pt x="5709" y="4707"/>
                  </a:moveTo>
                  <a:lnTo>
                    <a:pt x="5709" y="4707"/>
                  </a:lnTo>
                  <a:lnTo>
                    <a:pt x="5714" y="4695"/>
                  </a:lnTo>
                  <a:moveTo>
                    <a:pt x="5724" y="4670"/>
                  </a:moveTo>
                  <a:lnTo>
                    <a:pt x="5724" y="4670"/>
                  </a:lnTo>
                  <a:lnTo>
                    <a:pt x="5753" y="4596"/>
                  </a:lnTo>
                  <a:moveTo>
                    <a:pt x="5763" y="4571"/>
                  </a:moveTo>
                  <a:lnTo>
                    <a:pt x="5763" y="4571"/>
                  </a:lnTo>
                  <a:lnTo>
                    <a:pt x="5768" y="4558"/>
                  </a:lnTo>
                  <a:moveTo>
                    <a:pt x="5778" y="4534"/>
                  </a:moveTo>
                  <a:lnTo>
                    <a:pt x="5778" y="4534"/>
                  </a:lnTo>
                  <a:lnTo>
                    <a:pt x="5808" y="4459"/>
                  </a:lnTo>
                  <a:moveTo>
                    <a:pt x="5827" y="4458"/>
                  </a:moveTo>
                  <a:lnTo>
                    <a:pt x="5827" y="4458"/>
                  </a:lnTo>
                  <a:lnTo>
                    <a:pt x="5839" y="4464"/>
                  </a:lnTo>
                  <a:moveTo>
                    <a:pt x="5863" y="4475"/>
                  </a:moveTo>
                  <a:lnTo>
                    <a:pt x="5863" y="4475"/>
                  </a:lnTo>
                  <a:lnTo>
                    <a:pt x="5936" y="4508"/>
                  </a:lnTo>
                  <a:moveTo>
                    <a:pt x="5960" y="4519"/>
                  </a:moveTo>
                  <a:lnTo>
                    <a:pt x="5960" y="4519"/>
                  </a:lnTo>
                  <a:lnTo>
                    <a:pt x="5973" y="4525"/>
                  </a:lnTo>
                  <a:moveTo>
                    <a:pt x="5997" y="4536"/>
                  </a:moveTo>
                  <a:lnTo>
                    <a:pt x="5997" y="4536"/>
                  </a:lnTo>
                  <a:lnTo>
                    <a:pt x="5998" y="4536"/>
                  </a:lnTo>
                  <a:lnTo>
                    <a:pt x="6005" y="4458"/>
                  </a:lnTo>
                  <a:moveTo>
                    <a:pt x="6007" y="4431"/>
                  </a:moveTo>
                  <a:lnTo>
                    <a:pt x="6007" y="4431"/>
                  </a:lnTo>
                  <a:lnTo>
                    <a:pt x="6009" y="4418"/>
                  </a:lnTo>
                  <a:moveTo>
                    <a:pt x="6011" y="4391"/>
                  </a:moveTo>
                  <a:lnTo>
                    <a:pt x="6011" y="4391"/>
                  </a:lnTo>
                  <a:lnTo>
                    <a:pt x="6018" y="4311"/>
                  </a:lnTo>
                  <a:moveTo>
                    <a:pt x="6020" y="4285"/>
                  </a:moveTo>
                  <a:lnTo>
                    <a:pt x="6020" y="4285"/>
                  </a:lnTo>
                  <a:lnTo>
                    <a:pt x="6022" y="4272"/>
                  </a:lnTo>
                  <a:moveTo>
                    <a:pt x="6024" y="4245"/>
                  </a:moveTo>
                  <a:lnTo>
                    <a:pt x="6024" y="4245"/>
                  </a:lnTo>
                  <a:lnTo>
                    <a:pt x="6031" y="4165"/>
                  </a:lnTo>
                  <a:moveTo>
                    <a:pt x="6034" y="4139"/>
                  </a:moveTo>
                  <a:lnTo>
                    <a:pt x="6034" y="4139"/>
                  </a:lnTo>
                  <a:lnTo>
                    <a:pt x="6035" y="4126"/>
                  </a:lnTo>
                  <a:moveTo>
                    <a:pt x="6037" y="4099"/>
                  </a:moveTo>
                  <a:lnTo>
                    <a:pt x="6037" y="4099"/>
                  </a:lnTo>
                  <a:lnTo>
                    <a:pt x="6044" y="4019"/>
                  </a:lnTo>
                  <a:moveTo>
                    <a:pt x="6047" y="3993"/>
                  </a:moveTo>
                  <a:lnTo>
                    <a:pt x="6047" y="3993"/>
                  </a:lnTo>
                  <a:lnTo>
                    <a:pt x="6048" y="3979"/>
                  </a:lnTo>
                  <a:moveTo>
                    <a:pt x="6050" y="3953"/>
                  </a:moveTo>
                  <a:lnTo>
                    <a:pt x="6050" y="3953"/>
                  </a:lnTo>
                  <a:lnTo>
                    <a:pt x="6058" y="3873"/>
                  </a:lnTo>
                  <a:moveTo>
                    <a:pt x="6060" y="3847"/>
                  </a:moveTo>
                  <a:lnTo>
                    <a:pt x="6060" y="3847"/>
                  </a:lnTo>
                  <a:lnTo>
                    <a:pt x="6061" y="3833"/>
                  </a:lnTo>
                  <a:moveTo>
                    <a:pt x="6064" y="3807"/>
                  </a:moveTo>
                  <a:lnTo>
                    <a:pt x="6064" y="3807"/>
                  </a:lnTo>
                  <a:lnTo>
                    <a:pt x="6071" y="3727"/>
                  </a:lnTo>
                  <a:moveTo>
                    <a:pt x="6073" y="3701"/>
                  </a:moveTo>
                  <a:lnTo>
                    <a:pt x="6073" y="3701"/>
                  </a:lnTo>
                  <a:lnTo>
                    <a:pt x="6074" y="3687"/>
                  </a:lnTo>
                  <a:moveTo>
                    <a:pt x="6077" y="3661"/>
                  </a:moveTo>
                  <a:lnTo>
                    <a:pt x="6077" y="3661"/>
                  </a:lnTo>
                  <a:lnTo>
                    <a:pt x="6084" y="3581"/>
                  </a:lnTo>
                  <a:moveTo>
                    <a:pt x="6086" y="3555"/>
                  </a:moveTo>
                  <a:lnTo>
                    <a:pt x="6086" y="3555"/>
                  </a:lnTo>
                  <a:lnTo>
                    <a:pt x="6087" y="3541"/>
                  </a:lnTo>
                  <a:moveTo>
                    <a:pt x="6090" y="3515"/>
                  </a:moveTo>
                  <a:lnTo>
                    <a:pt x="6090" y="3515"/>
                  </a:lnTo>
                  <a:lnTo>
                    <a:pt x="6097" y="3435"/>
                  </a:lnTo>
                  <a:moveTo>
                    <a:pt x="6099" y="3408"/>
                  </a:moveTo>
                  <a:lnTo>
                    <a:pt x="6099" y="3408"/>
                  </a:lnTo>
                  <a:lnTo>
                    <a:pt x="6101" y="3395"/>
                  </a:lnTo>
                  <a:moveTo>
                    <a:pt x="6103" y="3369"/>
                  </a:moveTo>
                  <a:lnTo>
                    <a:pt x="6103" y="3369"/>
                  </a:lnTo>
                  <a:lnTo>
                    <a:pt x="6110" y="3289"/>
                  </a:lnTo>
                  <a:moveTo>
                    <a:pt x="6113" y="3262"/>
                  </a:moveTo>
                  <a:lnTo>
                    <a:pt x="6113" y="3262"/>
                  </a:lnTo>
                  <a:lnTo>
                    <a:pt x="6114" y="3249"/>
                  </a:lnTo>
                  <a:moveTo>
                    <a:pt x="6116" y="3223"/>
                  </a:moveTo>
                  <a:lnTo>
                    <a:pt x="6116" y="3223"/>
                  </a:lnTo>
                  <a:lnTo>
                    <a:pt x="6123" y="3143"/>
                  </a:lnTo>
                  <a:moveTo>
                    <a:pt x="6126" y="3116"/>
                  </a:moveTo>
                  <a:lnTo>
                    <a:pt x="6126" y="3116"/>
                  </a:lnTo>
                  <a:lnTo>
                    <a:pt x="6127" y="3103"/>
                  </a:lnTo>
                  <a:moveTo>
                    <a:pt x="6129" y="3076"/>
                  </a:moveTo>
                  <a:lnTo>
                    <a:pt x="6129" y="3076"/>
                  </a:lnTo>
                  <a:lnTo>
                    <a:pt x="6137" y="2997"/>
                  </a:lnTo>
                  <a:moveTo>
                    <a:pt x="6139" y="2970"/>
                  </a:moveTo>
                  <a:lnTo>
                    <a:pt x="6139" y="2970"/>
                  </a:lnTo>
                  <a:lnTo>
                    <a:pt x="6140" y="2957"/>
                  </a:lnTo>
                  <a:moveTo>
                    <a:pt x="6142" y="2930"/>
                  </a:moveTo>
                  <a:lnTo>
                    <a:pt x="6142" y="2930"/>
                  </a:lnTo>
                  <a:lnTo>
                    <a:pt x="6150" y="2851"/>
                  </a:lnTo>
                  <a:moveTo>
                    <a:pt x="6152" y="2824"/>
                  </a:moveTo>
                  <a:lnTo>
                    <a:pt x="6152" y="2824"/>
                  </a:lnTo>
                  <a:lnTo>
                    <a:pt x="6153" y="2811"/>
                  </a:lnTo>
                  <a:moveTo>
                    <a:pt x="6156" y="2784"/>
                  </a:moveTo>
                  <a:lnTo>
                    <a:pt x="6156" y="2784"/>
                  </a:lnTo>
                  <a:lnTo>
                    <a:pt x="6163" y="2705"/>
                  </a:lnTo>
                  <a:moveTo>
                    <a:pt x="6165" y="2678"/>
                  </a:moveTo>
                  <a:lnTo>
                    <a:pt x="6165" y="2678"/>
                  </a:lnTo>
                  <a:lnTo>
                    <a:pt x="6166" y="2665"/>
                  </a:lnTo>
                  <a:moveTo>
                    <a:pt x="6169" y="2638"/>
                  </a:moveTo>
                  <a:lnTo>
                    <a:pt x="6169" y="2638"/>
                  </a:lnTo>
                  <a:lnTo>
                    <a:pt x="6176" y="2559"/>
                  </a:lnTo>
                  <a:moveTo>
                    <a:pt x="6178" y="2532"/>
                  </a:moveTo>
                  <a:lnTo>
                    <a:pt x="6178" y="2532"/>
                  </a:lnTo>
                  <a:lnTo>
                    <a:pt x="6180" y="2519"/>
                  </a:lnTo>
                  <a:moveTo>
                    <a:pt x="6182" y="2492"/>
                  </a:moveTo>
                  <a:lnTo>
                    <a:pt x="6182" y="2492"/>
                  </a:lnTo>
                  <a:lnTo>
                    <a:pt x="6184" y="2464"/>
                  </a:lnTo>
                  <a:lnTo>
                    <a:pt x="6189" y="2516"/>
                  </a:lnTo>
                  <a:moveTo>
                    <a:pt x="6191" y="2542"/>
                  </a:moveTo>
                  <a:lnTo>
                    <a:pt x="6191" y="2542"/>
                  </a:lnTo>
                  <a:lnTo>
                    <a:pt x="6192" y="2556"/>
                  </a:lnTo>
                  <a:moveTo>
                    <a:pt x="6195" y="2582"/>
                  </a:moveTo>
                  <a:lnTo>
                    <a:pt x="6195" y="2582"/>
                  </a:lnTo>
                  <a:lnTo>
                    <a:pt x="6202" y="2662"/>
                  </a:lnTo>
                  <a:moveTo>
                    <a:pt x="6204" y="2689"/>
                  </a:moveTo>
                  <a:lnTo>
                    <a:pt x="6204" y="2689"/>
                  </a:lnTo>
                  <a:lnTo>
                    <a:pt x="6205" y="2702"/>
                  </a:lnTo>
                  <a:moveTo>
                    <a:pt x="6208" y="2728"/>
                  </a:moveTo>
                  <a:lnTo>
                    <a:pt x="6208" y="2728"/>
                  </a:lnTo>
                  <a:lnTo>
                    <a:pt x="6214" y="2808"/>
                  </a:lnTo>
                  <a:moveTo>
                    <a:pt x="6217" y="2835"/>
                  </a:moveTo>
                  <a:lnTo>
                    <a:pt x="6217" y="2835"/>
                  </a:lnTo>
                  <a:lnTo>
                    <a:pt x="6218" y="2848"/>
                  </a:lnTo>
                  <a:moveTo>
                    <a:pt x="6220" y="2874"/>
                  </a:moveTo>
                  <a:lnTo>
                    <a:pt x="6220" y="2874"/>
                  </a:lnTo>
                  <a:lnTo>
                    <a:pt x="6227" y="2954"/>
                  </a:lnTo>
                  <a:moveTo>
                    <a:pt x="6229" y="2981"/>
                  </a:moveTo>
                  <a:lnTo>
                    <a:pt x="6229" y="2981"/>
                  </a:lnTo>
                  <a:lnTo>
                    <a:pt x="6231" y="2994"/>
                  </a:lnTo>
                  <a:moveTo>
                    <a:pt x="6233" y="3021"/>
                  </a:moveTo>
                  <a:lnTo>
                    <a:pt x="6233" y="3021"/>
                  </a:lnTo>
                  <a:lnTo>
                    <a:pt x="6240" y="3100"/>
                  </a:lnTo>
                  <a:moveTo>
                    <a:pt x="6242" y="3127"/>
                  </a:moveTo>
                  <a:lnTo>
                    <a:pt x="6242" y="3127"/>
                  </a:lnTo>
                  <a:lnTo>
                    <a:pt x="6243" y="3140"/>
                  </a:lnTo>
                  <a:moveTo>
                    <a:pt x="6246" y="3167"/>
                  </a:moveTo>
                  <a:lnTo>
                    <a:pt x="6246" y="3167"/>
                  </a:lnTo>
                  <a:lnTo>
                    <a:pt x="6253" y="3246"/>
                  </a:lnTo>
                  <a:moveTo>
                    <a:pt x="6255" y="3273"/>
                  </a:moveTo>
                  <a:lnTo>
                    <a:pt x="6255" y="3273"/>
                  </a:lnTo>
                  <a:lnTo>
                    <a:pt x="6256" y="3286"/>
                  </a:lnTo>
                  <a:moveTo>
                    <a:pt x="6258" y="3313"/>
                  </a:moveTo>
                  <a:lnTo>
                    <a:pt x="6258" y="3313"/>
                  </a:lnTo>
                  <a:lnTo>
                    <a:pt x="6265" y="3393"/>
                  </a:lnTo>
                  <a:moveTo>
                    <a:pt x="6268" y="3419"/>
                  </a:moveTo>
                  <a:lnTo>
                    <a:pt x="6268" y="3419"/>
                  </a:lnTo>
                  <a:lnTo>
                    <a:pt x="6269" y="3432"/>
                  </a:lnTo>
                  <a:moveTo>
                    <a:pt x="6271" y="3459"/>
                  </a:moveTo>
                  <a:lnTo>
                    <a:pt x="6271" y="3459"/>
                  </a:lnTo>
                  <a:lnTo>
                    <a:pt x="6278" y="3539"/>
                  </a:lnTo>
                  <a:moveTo>
                    <a:pt x="6280" y="3565"/>
                  </a:moveTo>
                  <a:lnTo>
                    <a:pt x="6280" y="3565"/>
                  </a:lnTo>
                  <a:lnTo>
                    <a:pt x="6282" y="3578"/>
                  </a:lnTo>
                  <a:moveTo>
                    <a:pt x="6284" y="3605"/>
                  </a:moveTo>
                  <a:lnTo>
                    <a:pt x="6284" y="3605"/>
                  </a:lnTo>
                  <a:lnTo>
                    <a:pt x="6291" y="3685"/>
                  </a:lnTo>
                  <a:moveTo>
                    <a:pt x="6293" y="3711"/>
                  </a:moveTo>
                  <a:lnTo>
                    <a:pt x="6293" y="3711"/>
                  </a:lnTo>
                  <a:lnTo>
                    <a:pt x="6294" y="3725"/>
                  </a:lnTo>
                  <a:moveTo>
                    <a:pt x="6297" y="3751"/>
                  </a:moveTo>
                  <a:lnTo>
                    <a:pt x="6297" y="3751"/>
                  </a:lnTo>
                  <a:lnTo>
                    <a:pt x="6303" y="3831"/>
                  </a:lnTo>
                  <a:moveTo>
                    <a:pt x="6306" y="3857"/>
                  </a:moveTo>
                  <a:lnTo>
                    <a:pt x="6306" y="3857"/>
                  </a:lnTo>
                  <a:lnTo>
                    <a:pt x="6307" y="3871"/>
                  </a:lnTo>
                  <a:moveTo>
                    <a:pt x="6309" y="3897"/>
                  </a:moveTo>
                  <a:lnTo>
                    <a:pt x="6309" y="3897"/>
                  </a:lnTo>
                  <a:lnTo>
                    <a:pt x="6316" y="3977"/>
                  </a:lnTo>
                  <a:moveTo>
                    <a:pt x="6319" y="4004"/>
                  </a:moveTo>
                  <a:lnTo>
                    <a:pt x="6319" y="4004"/>
                  </a:lnTo>
                  <a:lnTo>
                    <a:pt x="6320" y="4017"/>
                  </a:lnTo>
                  <a:moveTo>
                    <a:pt x="6322" y="4043"/>
                  </a:moveTo>
                  <a:lnTo>
                    <a:pt x="6322" y="4043"/>
                  </a:lnTo>
                  <a:lnTo>
                    <a:pt x="6329" y="4123"/>
                  </a:lnTo>
                  <a:moveTo>
                    <a:pt x="6331" y="4150"/>
                  </a:moveTo>
                  <a:lnTo>
                    <a:pt x="6331" y="4150"/>
                  </a:lnTo>
                  <a:lnTo>
                    <a:pt x="6332" y="4163"/>
                  </a:lnTo>
                  <a:moveTo>
                    <a:pt x="6335" y="4190"/>
                  </a:moveTo>
                  <a:lnTo>
                    <a:pt x="6335" y="4190"/>
                  </a:lnTo>
                  <a:lnTo>
                    <a:pt x="6342" y="4269"/>
                  </a:lnTo>
                  <a:moveTo>
                    <a:pt x="6344" y="4296"/>
                  </a:moveTo>
                  <a:lnTo>
                    <a:pt x="6344" y="4296"/>
                  </a:lnTo>
                  <a:lnTo>
                    <a:pt x="6345" y="4309"/>
                  </a:lnTo>
                  <a:moveTo>
                    <a:pt x="6347" y="4336"/>
                  </a:moveTo>
                  <a:lnTo>
                    <a:pt x="6347" y="4336"/>
                  </a:lnTo>
                  <a:lnTo>
                    <a:pt x="6354" y="4415"/>
                  </a:lnTo>
                  <a:moveTo>
                    <a:pt x="6357" y="4442"/>
                  </a:moveTo>
                  <a:lnTo>
                    <a:pt x="6357" y="4442"/>
                  </a:lnTo>
                  <a:lnTo>
                    <a:pt x="6358" y="4455"/>
                  </a:lnTo>
                  <a:moveTo>
                    <a:pt x="6360" y="4482"/>
                  </a:moveTo>
                  <a:lnTo>
                    <a:pt x="6360" y="4482"/>
                  </a:lnTo>
                  <a:lnTo>
                    <a:pt x="6367" y="4561"/>
                  </a:lnTo>
                  <a:moveTo>
                    <a:pt x="6369" y="4588"/>
                  </a:moveTo>
                  <a:lnTo>
                    <a:pt x="6369" y="4588"/>
                  </a:lnTo>
                  <a:lnTo>
                    <a:pt x="6371" y="4601"/>
                  </a:lnTo>
                  <a:moveTo>
                    <a:pt x="6391" y="4608"/>
                  </a:moveTo>
                  <a:lnTo>
                    <a:pt x="6391" y="4608"/>
                  </a:lnTo>
                  <a:lnTo>
                    <a:pt x="6471" y="4605"/>
                  </a:lnTo>
                  <a:moveTo>
                    <a:pt x="6498" y="4605"/>
                  </a:moveTo>
                  <a:lnTo>
                    <a:pt x="6498" y="4605"/>
                  </a:lnTo>
                  <a:lnTo>
                    <a:pt x="6511" y="4604"/>
                  </a:lnTo>
                  <a:moveTo>
                    <a:pt x="6538" y="4603"/>
                  </a:moveTo>
                  <a:lnTo>
                    <a:pt x="6538" y="4603"/>
                  </a:lnTo>
                  <a:lnTo>
                    <a:pt x="6556" y="4603"/>
                  </a:lnTo>
                  <a:lnTo>
                    <a:pt x="6572" y="4544"/>
                  </a:lnTo>
                  <a:moveTo>
                    <a:pt x="6578" y="4518"/>
                  </a:moveTo>
                  <a:lnTo>
                    <a:pt x="6578" y="4518"/>
                  </a:lnTo>
                  <a:lnTo>
                    <a:pt x="6582" y="4505"/>
                  </a:lnTo>
                  <a:moveTo>
                    <a:pt x="6588" y="4479"/>
                  </a:moveTo>
                  <a:lnTo>
                    <a:pt x="6588" y="4479"/>
                  </a:lnTo>
                  <a:lnTo>
                    <a:pt x="6608" y="4402"/>
                  </a:lnTo>
                  <a:moveTo>
                    <a:pt x="6615" y="4376"/>
                  </a:moveTo>
                  <a:lnTo>
                    <a:pt x="6615" y="4376"/>
                  </a:lnTo>
                  <a:lnTo>
                    <a:pt x="6618" y="4363"/>
                  </a:lnTo>
                  <a:moveTo>
                    <a:pt x="6625" y="4337"/>
                  </a:moveTo>
                  <a:lnTo>
                    <a:pt x="6625" y="4337"/>
                  </a:lnTo>
                  <a:lnTo>
                    <a:pt x="6644" y="4260"/>
                  </a:lnTo>
                  <a:moveTo>
                    <a:pt x="6651" y="4234"/>
                  </a:moveTo>
                  <a:lnTo>
                    <a:pt x="6651" y="4234"/>
                  </a:lnTo>
                  <a:lnTo>
                    <a:pt x="6654" y="4221"/>
                  </a:lnTo>
                  <a:moveTo>
                    <a:pt x="6661" y="4195"/>
                  </a:moveTo>
                  <a:lnTo>
                    <a:pt x="6661" y="4195"/>
                  </a:lnTo>
                  <a:lnTo>
                    <a:pt x="6681" y="4117"/>
                  </a:lnTo>
                  <a:moveTo>
                    <a:pt x="6687" y="4092"/>
                  </a:moveTo>
                  <a:lnTo>
                    <a:pt x="6687" y="4092"/>
                  </a:lnTo>
                  <a:lnTo>
                    <a:pt x="6691" y="4079"/>
                  </a:lnTo>
                  <a:moveTo>
                    <a:pt x="6697" y="4053"/>
                  </a:moveTo>
                  <a:lnTo>
                    <a:pt x="6697" y="4053"/>
                  </a:lnTo>
                  <a:lnTo>
                    <a:pt x="6717" y="3975"/>
                  </a:lnTo>
                  <a:moveTo>
                    <a:pt x="6724" y="3950"/>
                  </a:moveTo>
                  <a:lnTo>
                    <a:pt x="6724" y="3950"/>
                  </a:lnTo>
                  <a:lnTo>
                    <a:pt x="6727" y="3937"/>
                  </a:lnTo>
                  <a:moveTo>
                    <a:pt x="6734" y="3911"/>
                  </a:moveTo>
                  <a:lnTo>
                    <a:pt x="6734" y="3911"/>
                  </a:lnTo>
                  <a:lnTo>
                    <a:pt x="6743" y="3874"/>
                  </a:lnTo>
                  <a:lnTo>
                    <a:pt x="6750" y="3914"/>
                  </a:lnTo>
                  <a:moveTo>
                    <a:pt x="6754" y="3941"/>
                  </a:moveTo>
                  <a:lnTo>
                    <a:pt x="6754" y="3941"/>
                  </a:lnTo>
                  <a:lnTo>
                    <a:pt x="6756" y="3954"/>
                  </a:lnTo>
                  <a:moveTo>
                    <a:pt x="6761" y="3980"/>
                  </a:moveTo>
                  <a:lnTo>
                    <a:pt x="6761" y="3980"/>
                  </a:lnTo>
                  <a:lnTo>
                    <a:pt x="6773" y="4059"/>
                  </a:lnTo>
                  <a:moveTo>
                    <a:pt x="6778" y="4086"/>
                  </a:moveTo>
                  <a:lnTo>
                    <a:pt x="6778" y="4086"/>
                  </a:lnTo>
                  <a:lnTo>
                    <a:pt x="6780" y="4099"/>
                  </a:lnTo>
                  <a:moveTo>
                    <a:pt x="6784" y="4125"/>
                  </a:moveTo>
                  <a:lnTo>
                    <a:pt x="6784" y="4125"/>
                  </a:lnTo>
                  <a:lnTo>
                    <a:pt x="6797" y="4204"/>
                  </a:lnTo>
                  <a:moveTo>
                    <a:pt x="6801" y="4230"/>
                  </a:moveTo>
                  <a:lnTo>
                    <a:pt x="6801" y="4230"/>
                  </a:lnTo>
                  <a:lnTo>
                    <a:pt x="6803" y="4243"/>
                  </a:lnTo>
                  <a:moveTo>
                    <a:pt x="6808" y="4270"/>
                  </a:moveTo>
                  <a:lnTo>
                    <a:pt x="6808" y="4270"/>
                  </a:lnTo>
                  <a:lnTo>
                    <a:pt x="6821" y="4349"/>
                  </a:lnTo>
                  <a:moveTo>
                    <a:pt x="6825" y="4375"/>
                  </a:moveTo>
                  <a:lnTo>
                    <a:pt x="6825" y="4375"/>
                  </a:lnTo>
                  <a:lnTo>
                    <a:pt x="6827" y="4388"/>
                  </a:lnTo>
                  <a:moveTo>
                    <a:pt x="6831" y="4415"/>
                  </a:moveTo>
                  <a:lnTo>
                    <a:pt x="6831" y="4415"/>
                  </a:lnTo>
                  <a:lnTo>
                    <a:pt x="6844" y="4494"/>
                  </a:lnTo>
                  <a:moveTo>
                    <a:pt x="6849" y="4520"/>
                  </a:moveTo>
                  <a:lnTo>
                    <a:pt x="6849" y="4520"/>
                  </a:lnTo>
                  <a:lnTo>
                    <a:pt x="6851" y="4533"/>
                  </a:lnTo>
                  <a:moveTo>
                    <a:pt x="6855" y="4559"/>
                  </a:moveTo>
                  <a:lnTo>
                    <a:pt x="6855" y="4559"/>
                  </a:lnTo>
                  <a:lnTo>
                    <a:pt x="6868" y="4638"/>
                  </a:lnTo>
                  <a:moveTo>
                    <a:pt x="6872" y="4665"/>
                  </a:moveTo>
                  <a:lnTo>
                    <a:pt x="6872" y="4665"/>
                  </a:lnTo>
                  <a:lnTo>
                    <a:pt x="6874" y="4678"/>
                  </a:lnTo>
                  <a:moveTo>
                    <a:pt x="6879" y="4704"/>
                  </a:moveTo>
                  <a:lnTo>
                    <a:pt x="6879" y="4704"/>
                  </a:lnTo>
                  <a:lnTo>
                    <a:pt x="6891" y="4783"/>
                  </a:lnTo>
                  <a:moveTo>
                    <a:pt x="6896" y="4809"/>
                  </a:moveTo>
                  <a:lnTo>
                    <a:pt x="6896" y="4809"/>
                  </a:lnTo>
                  <a:lnTo>
                    <a:pt x="6898" y="4822"/>
                  </a:lnTo>
                  <a:moveTo>
                    <a:pt x="6902" y="4849"/>
                  </a:moveTo>
                  <a:lnTo>
                    <a:pt x="6902" y="4849"/>
                  </a:lnTo>
                  <a:lnTo>
                    <a:pt x="6915" y="4928"/>
                  </a:lnTo>
                  <a:moveTo>
                    <a:pt x="6919" y="4954"/>
                  </a:moveTo>
                  <a:lnTo>
                    <a:pt x="6919" y="4954"/>
                  </a:lnTo>
                  <a:lnTo>
                    <a:pt x="6921" y="4967"/>
                  </a:lnTo>
                  <a:moveTo>
                    <a:pt x="6926" y="4994"/>
                  </a:moveTo>
                  <a:lnTo>
                    <a:pt x="6926" y="4994"/>
                  </a:lnTo>
                  <a:lnTo>
                    <a:pt x="6930" y="5019"/>
                  </a:lnTo>
                  <a:lnTo>
                    <a:pt x="6969" y="4981"/>
                  </a:lnTo>
                  <a:moveTo>
                    <a:pt x="6989" y="4963"/>
                  </a:moveTo>
                  <a:lnTo>
                    <a:pt x="6989" y="4963"/>
                  </a:lnTo>
                  <a:lnTo>
                    <a:pt x="6998" y="4954"/>
                  </a:lnTo>
                  <a:moveTo>
                    <a:pt x="7018" y="4935"/>
                  </a:moveTo>
                  <a:lnTo>
                    <a:pt x="7018" y="4935"/>
                  </a:lnTo>
                  <a:lnTo>
                    <a:pt x="7076" y="4880"/>
                  </a:lnTo>
                  <a:moveTo>
                    <a:pt x="7095" y="4862"/>
                  </a:moveTo>
                  <a:lnTo>
                    <a:pt x="7095" y="4862"/>
                  </a:lnTo>
                  <a:lnTo>
                    <a:pt x="7105" y="4853"/>
                  </a:lnTo>
                  <a:moveTo>
                    <a:pt x="7122" y="4833"/>
                  </a:moveTo>
                  <a:lnTo>
                    <a:pt x="7122" y="4833"/>
                  </a:lnTo>
                  <a:lnTo>
                    <a:pt x="7164" y="4765"/>
                  </a:lnTo>
                  <a:moveTo>
                    <a:pt x="7178" y="4742"/>
                  </a:moveTo>
                  <a:lnTo>
                    <a:pt x="7178" y="4742"/>
                  </a:lnTo>
                  <a:lnTo>
                    <a:pt x="7185" y="4730"/>
                  </a:lnTo>
                  <a:moveTo>
                    <a:pt x="7198" y="4708"/>
                  </a:moveTo>
                  <a:lnTo>
                    <a:pt x="7198" y="4708"/>
                  </a:lnTo>
                  <a:lnTo>
                    <a:pt x="7240" y="4639"/>
                  </a:lnTo>
                  <a:moveTo>
                    <a:pt x="7254" y="4617"/>
                  </a:moveTo>
                  <a:lnTo>
                    <a:pt x="7254" y="4617"/>
                  </a:lnTo>
                  <a:lnTo>
                    <a:pt x="7261" y="4605"/>
                  </a:lnTo>
                  <a:moveTo>
                    <a:pt x="7275" y="4583"/>
                  </a:moveTo>
                  <a:lnTo>
                    <a:pt x="7275" y="4583"/>
                  </a:lnTo>
                  <a:lnTo>
                    <a:pt x="7302" y="4539"/>
                  </a:lnTo>
                  <a:lnTo>
                    <a:pt x="7303" y="4510"/>
                  </a:lnTo>
                  <a:moveTo>
                    <a:pt x="7305" y="4484"/>
                  </a:moveTo>
                  <a:lnTo>
                    <a:pt x="7305" y="4484"/>
                  </a:lnTo>
                  <a:lnTo>
                    <a:pt x="7306" y="4470"/>
                  </a:lnTo>
                  <a:moveTo>
                    <a:pt x="7307" y="4444"/>
                  </a:moveTo>
                  <a:lnTo>
                    <a:pt x="7307" y="4444"/>
                  </a:lnTo>
                  <a:lnTo>
                    <a:pt x="7312" y="4364"/>
                  </a:lnTo>
                  <a:moveTo>
                    <a:pt x="7313" y="4337"/>
                  </a:moveTo>
                  <a:lnTo>
                    <a:pt x="7313" y="4337"/>
                  </a:lnTo>
                  <a:lnTo>
                    <a:pt x="7314" y="4324"/>
                  </a:lnTo>
                  <a:moveTo>
                    <a:pt x="7315" y="4297"/>
                  </a:moveTo>
                  <a:lnTo>
                    <a:pt x="7315" y="4297"/>
                  </a:lnTo>
                  <a:lnTo>
                    <a:pt x="7320" y="4217"/>
                  </a:lnTo>
                  <a:moveTo>
                    <a:pt x="7321" y="4191"/>
                  </a:moveTo>
                  <a:lnTo>
                    <a:pt x="7321" y="4191"/>
                  </a:lnTo>
                  <a:lnTo>
                    <a:pt x="7322" y="4177"/>
                  </a:lnTo>
                  <a:moveTo>
                    <a:pt x="7323" y="4151"/>
                  </a:moveTo>
                  <a:lnTo>
                    <a:pt x="7323" y="4151"/>
                  </a:lnTo>
                  <a:lnTo>
                    <a:pt x="7328" y="4071"/>
                  </a:lnTo>
                  <a:moveTo>
                    <a:pt x="7329" y="4044"/>
                  </a:moveTo>
                  <a:lnTo>
                    <a:pt x="7329" y="4044"/>
                  </a:lnTo>
                  <a:lnTo>
                    <a:pt x="7330" y="4031"/>
                  </a:lnTo>
                  <a:moveTo>
                    <a:pt x="7332" y="4004"/>
                  </a:moveTo>
                  <a:lnTo>
                    <a:pt x="7332" y="4004"/>
                  </a:lnTo>
                  <a:lnTo>
                    <a:pt x="7336" y="3924"/>
                  </a:lnTo>
                  <a:moveTo>
                    <a:pt x="7337" y="3898"/>
                  </a:moveTo>
                  <a:lnTo>
                    <a:pt x="7337" y="3898"/>
                  </a:lnTo>
                  <a:lnTo>
                    <a:pt x="7338" y="3884"/>
                  </a:lnTo>
                  <a:moveTo>
                    <a:pt x="7340" y="3858"/>
                  </a:moveTo>
                  <a:lnTo>
                    <a:pt x="7340" y="3858"/>
                  </a:lnTo>
                  <a:lnTo>
                    <a:pt x="7344" y="3778"/>
                  </a:lnTo>
                  <a:moveTo>
                    <a:pt x="7346" y="3751"/>
                  </a:moveTo>
                  <a:lnTo>
                    <a:pt x="7346" y="3751"/>
                  </a:lnTo>
                  <a:lnTo>
                    <a:pt x="7346" y="3738"/>
                  </a:lnTo>
                  <a:moveTo>
                    <a:pt x="7348" y="3711"/>
                  </a:moveTo>
                  <a:lnTo>
                    <a:pt x="7348" y="3711"/>
                  </a:lnTo>
                  <a:lnTo>
                    <a:pt x="7352" y="3632"/>
                  </a:lnTo>
                  <a:moveTo>
                    <a:pt x="7354" y="3605"/>
                  </a:moveTo>
                  <a:lnTo>
                    <a:pt x="7354" y="3605"/>
                  </a:lnTo>
                  <a:lnTo>
                    <a:pt x="7354" y="3592"/>
                  </a:lnTo>
                  <a:moveTo>
                    <a:pt x="7356" y="3565"/>
                  </a:moveTo>
                  <a:lnTo>
                    <a:pt x="7356" y="3565"/>
                  </a:lnTo>
                  <a:lnTo>
                    <a:pt x="7360" y="3485"/>
                  </a:lnTo>
                  <a:moveTo>
                    <a:pt x="7362" y="3458"/>
                  </a:moveTo>
                  <a:lnTo>
                    <a:pt x="7362" y="3458"/>
                  </a:lnTo>
                  <a:lnTo>
                    <a:pt x="7363" y="3445"/>
                  </a:lnTo>
                  <a:moveTo>
                    <a:pt x="7364" y="3419"/>
                  </a:moveTo>
                  <a:lnTo>
                    <a:pt x="7364" y="3419"/>
                  </a:lnTo>
                  <a:lnTo>
                    <a:pt x="7368" y="3339"/>
                  </a:lnTo>
                  <a:moveTo>
                    <a:pt x="7370" y="3312"/>
                  </a:moveTo>
                  <a:lnTo>
                    <a:pt x="7370" y="3312"/>
                  </a:lnTo>
                  <a:lnTo>
                    <a:pt x="7371" y="3299"/>
                  </a:lnTo>
                  <a:moveTo>
                    <a:pt x="7372" y="3272"/>
                  </a:moveTo>
                  <a:lnTo>
                    <a:pt x="7372" y="3272"/>
                  </a:lnTo>
                  <a:lnTo>
                    <a:pt x="7377" y="3192"/>
                  </a:lnTo>
                  <a:moveTo>
                    <a:pt x="7378" y="3166"/>
                  </a:moveTo>
                  <a:lnTo>
                    <a:pt x="7378" y="3166"/>
                  </a:lnTo>
                  <a:lnTo>
                    <a:pt x="7379" y="3152"/>
                  </a:lnTo>
                  <a:moveTo>
                    <a:pt x="7380" y="3126"/>
                  </a:moveTo>
                  <a:lnTo>
                    <a:pt x="7380" y="3126"/>
                  </a:lnTo>
                  <a:lnTo>
                    <a:pt x="7385" y="3046"/>
                  </a:lnTo>
                  <a:moveTo>
                    <a:pt x="7386" y="3019"/>
                  </a:moveTo>
                  <a:lnTo>
                    <a:pt x="7386" y="3019"/>
                  </a:lnTo>
                  <a:lnTo>
                    <a:pt x="7387" y="3006"/>
                  </a:lnTo>
                  <a:moveTo>
                    <a:pt x="7388" y="2979"/>
                  </a:moveTo>
                  <a:lnTo>
                    <a:pt x="7388" y="2979"/>
                  </a:lnTo>
                  <a:lnTo>
                    <a:pt x="7393" y="2899"/>
                  </a:lnTo>
                  <a:moveTo>
                    <a:pt x="7394" y="2873"/>
                  </a:moveTo>
                  <a:lnTo>
                    <a:pt x="7394" y="2873"/>
                  </a:lnTo>
                  <a:lnTo>
                    <a:pt x="7395" y="2859"/>
                  </a:lnTo>
                  <a:moveTo>
                    <a:pt x="7397" y="2833"/>
                  </a:moveTo>
                  <a:lnTo>
                    <a:pt x="7397" y="2833"/>
                  </a:lnTo>
                  <a:lnTo>
                    <a:pt x="7401" y="2753"/>
                  </a:lnTo>
                  <a:moveTo>
                    <a:pt x="7402" y="2726"/>
                  </a:moveTo>
                  <a:lnTo>
                    <a:pt x="7402" y="2726"/>
                  </a:lnTo>
                  <a:lnTo>
                    <a:pt x="7403" y="2713"/>
                  </a:lnTo>
                  <a:moveTo>
                    <a:pt x="7405" y="2686"/>
                  </a:moveTo>
                  <a:lnTo>
                    <a:pt x="7405" y="2686"/>
                  </a:lnTo>
                  <a:lnTo>
                    <a:pt x="7409" y="2606"/>
                  </a:lnTo>
                  <a:moveTo>
                    <a:pt x="7411" y="2580"/>
                  </a:moveTo>
                  <a:lnTo>
                    <a:pt x="7411" y="2580"/>
                  </a:lnTo>
                  <a:lnTo>
                    <a:pt x="7411" y="2567"/>
                  </a:lnTo>
                  <a:moveTo>
                    <a:pt x="7413" y="2540"/>
                  </a:moveTo>
                  <a:lnTo>
                    <a:pt x="7413" y="2540"/>
                  </a:lnTo>
                  <a:lnTo>
                    <a:pt x="7417" y="2460"/>
                  </a:lnTo>
                  <a:moveTo>
                    <a:pt x="7419" y="2433"/>
                  </a:moveTo>
                  <a:lnTo>
                    <a:pt x="7419" y="2433"/>
                  </a:lnTo>
                  <a:lnTo>
                    <a:pt x="7419" y="2420"/>
                  </a:lnTo>
                  <a:moveTo>
                    <a:pt x="7421" y="2393"/>
                  </a:moveTo>
                  <a:lnTo>
                    <a:pt x="7421" y="2393"/>
                  </a:lnTo>
                  <a:lnTo>
                    <a:pt x="7425" y="2314"/>
                  </a:lnTo>
                  <a:moveTo>
                    <a:pt x="7427" y="2287"/>
                  </a:moveTo>
                  <a:lnTo>
                    <a:pt x="7427" y="2287"/>
                  </a:lnTo>
                  <a:lnTo>
                    <a:pt x="7428" y="2274"/>
                  </a:lnTo>
                  <a:moveTo>
                    <a:pt x="7429" y="2247"/>
                  </a:moveTo>
                  <a:lnTo>
                    <a:pt x="7429" y="2247"/>
                  </a:lnTo>
                  <a:lnTo>
                    <a:pt x="7434" y="2167"/>
                  </a:lnTo>
                  <a:moveTo>
                    <a:pt x="7435" y="2140"/>
                  </a:moveTo>
                  <a:lnTo>
                    <a:pt x="7435" y="2140"/>
                  </a:lnTo>
                  <a:lnTo>
                    <a:pt x="7436" y="2127"/>
                  </a:lnTo>
                  <a:moveTo>
                    <a:pt x="7437" y="2101"/>
                  </a:moveTo>
                  <a:lnTo>
                    <a:pt x="7437" y="2101"/>
                  </a:lnTo>
                  <a:lnTo>
                    <a:pt x="7442" y="2021"/>
                  </a:lnTo>
                  <a:moveTo>
                    <a:pt x="7443" y="1994"/>
                  </a:moveTo>
                  <a:lnTo>
                    <a:pt x="7443" y="1994"/>
                  </a:lnTo>
                  <a:lnTo>
                    <a:pt x="7444" y="1981"/>
                  </a:lnTo>
                  <a:moveTo>
                    <a:pt x="7445" y="1954"/>
                  </a:moveTo>
                  <a:lnTo>
                    <a:pt x="7445" y="1954"/>
                  </a:lnTo>
                  <a:lnTo>
                    <a:pt x="7450" y="1874"/>
                  </a:lnTo>
                  <a:moveTo>
                    <a:pt x="7451" y="1848"/>
                  </a:moveTo>
                  <a:lnTo>
                    <a:pt x="7451" y="1848"/>
                  </a:lnTo>
                  <a:lnTo>
                    <a:pt x="7452" y="1834"/>
                  </a:lnTo>
                  <a:moveTo>
                    <a:pt x="7454" y="1808"/>
                  </a:moveTo>
                  <a:lnTo>
                    <a:pt x="7454" y="1808"/>
                  </a:lnTo>
                  <a:lnTo>
                    <a:pt x="7458" y="1728"/>
                  </a:lnTo>
                  <a:moveTo>
                    <a:pt x="7459" y="1701"/>
                  </a:moveTo>
                  <a:lnTo>
                    <a:pt x="7459" y="1701"/>
                  </a:lnTo>
                  <a:lnTo>
                    <a:pt x="7460" y="1688"/>
                  </a:lnTo>
                  <a:moveTo>
                    <a:pt x="7462" y="1661"/>
                  </a:moveTo>
                  <a:lnTo>
                    <a:pt x="7462" y="1661"/>
                  </a:lnTo>
                  <a:lnTo>
                    <a:pt x="7466" y="1581"/>
                  </a:lnTo>
                  <a:moveTo>
                    <a:pt x="7468" y="1555"/>
                  </a:moveTo>
                  <a:lnTo>
                    <a:pt x="7468" y="1555"/>
                  </a:lnTo>
                  <a:lnTo>
                    <a:pt x="7468" y="1541"/>
                  </a:lnTo>
                  <a:moveTo>
                    <a:pt x="7470" y="1515"/>
                  </a:moveTo>
                  <a:lnTo>
                    <a:pt x="7470" y="1515"/>
                  </a:lnTo>
                  <a:lnTo>
                    <a:pt x="7474" y="1435"/>
                  </a:lnTo>
                  <a:moveTo>
                    <a:pt x="7476" y="1408"/>
                  </a:moveTo>
                  <a:lnTo>
                    <a:pt x="7476" y="1408"/>
                  </a:lnTo>
                  <a:lnTo>
                    <a:pt x="7476" y="1395"/>
                  </a:lnTo>
                  <a:moveTo>
                    <a:pt x="7478" y="1368"/>
                  </a:moveTo>
                  <a:lnTo>
                    <a:pt x="7478" y="1368"/>
                  </a:lnTo>
                  <a:lnTo>
                    <a:pt x="7482" y="1288"/>
                  </a:lnTo>
                  <a:moveTo>
                    <a:pt x="7484" y="1262"/>
                  </a:moveTo>
                  <a:lnTo>
                    <a:pt x="7484" y="1262"/>
                  </a:lnTo>
                  <a:lnTo>
                    <a:pt x="7485" y="1249"/>
                  </a:lnTo>
                  <a:moveTo>
                    <a:pt x="7486" y="1222"/>
                  </a:moveTo>
                  <a:lnTo>
                    <a:pt x="7486" y="1222"/>
                  </a:lnTo>
                  <a:lnTo>
                    <a:pt x="7488" y="1178"/>
                  </a:lnTo>
                  <a:lnTo>
                    <a:pt x="7490" y="1213"/>
                  </a:lnTo>
                  <a:moveTo>
                    <a:pt x="7492" y="1240"/>
                  </a:moveTo>
                  <a:lnTo>
                    <a:pt x="7492" y="1240"/>
                  </a:lnTo>
                  <a:lnTo>
                    <a:pt x="7492" y="1253"/>
                  </a:lnTo>
                  <a:moveTo>
                    <a:pt x="7493" y="1280"/>
                  </a:moveTo>
                  <a:lnTo>
                    <a:pt x="7493" y="1280"/>
                  </a:lnTo>
                  <a:lnTo>
                    <a:pt x="7497" y="1359"/>
                  </a:lnTo>
                  <a:moveTo>
                    <a:pt x="7499" y="1386"/>
                  </a:moveTo>
                  <a:lnTo>
                    <a:pt x="7499" y="1386"/>
                  </a:lnTo>
                  <a:lnTo>
                    <a:pt x="7499" y="1399"/>
                  </a:lnTo>
                  <a:moveTo>
                    <a:pt x="7501" y="1426"/>
                  </a:moveTo>
                  <a:lnTo>
                    <a:pt x="7501" y="1426"/>
                  </a:lnTo>
                  <a:lnTo>
                    <a:pt x="7504" y="1506"/>
                  </a:lnTo>
                  <a:moveTo>
                    <a:pt x="7506" y="1533"/>
                  </a:moveTo>
                  <a:lnTo>
                    <a:pt x="7506" y="1533"/>
                  </a:lnTo>
                  <a:lnTo>
                    <a:pt x="7506" y="1546"/>
                  </a:lnTo>
                  <a:moveTo>
                    <a:pt x="7508" y="1573"/>
                  </a:moveTo>
                  <a:lnTo>
                    <a:pt x="7508" y="1573"/>
                  </a:lnTo>
                  <a:lnTo>
                    <a:pt x="7512" y="1652"/>
                  </a:lnTo>
                  <a:moveTo>
                    <a:pt x="7513" y="1679"/>
                  </a:moveTo>
                  <a:lnTo>
                    <a:pt x="7513" y="1679"/>
                  </a:lnTo>
                  <a:lnTo>
                    <a:pt x="7514" y="1692"/>
                  </a:lnTo>
                  <a:moveTo>
                    <a:pt x="7515" y="1719"/>
                  </a:moveTo>
                  <a:lnTo>
                    <a:pt x="7515" y="1719"/>
                  </a:lnTo>
                  <a:lnTo>
                    <a:pt x="7519" y="1799"/>
                  </a:lnTo>
                  <a:moveTo>
                    <a:pt x="7520" y="1826"/>
                  </a:moveTo>
                  <a:lnTo>
                    <a:pt x="7520" y="1826"/>
                  </a:lnTo>
                  <a:lnTo>
                    <a:pt x="7521" y="1839"/>
                  </a:lnTo>
                  <a:moveTo>
                    <a:pt x="7522" y="1866"/>
                  </a:moveTo>
                  <a:lnTo>
                    <a:pt x="7522" y="1866"/>
                  </a:lnTo>
                  <a:lnTo>
                    <a:pt x="7526" y="1945"/>
                  </a:lnTo>
                  <a:moveTo>
                    <a:pt x="7527" y="1972"/>
                  </a:moveTo>
                  <a:lnTo>
                    <a:pt x="7527" y="1972"/>
                  </a:lnTo>
                  <a:lnTo>
                    <a:pt x="7528" y="1985"/>
                  </a:lnTo>
                  <a:moveTo>
                    <a:pt x="7529" y="2012"/>
                  </a:moveTo>
                  <a:lnTo>
                    <a:pt x="7529" y="2012"/>
                  </a:lnTo>
                  <a:lnTo>
                    <a:pt x="7533" y="2092"/>
                  </a:lnTo>
                  <a:moveTo>
                    <a:pt x="7534" y="2119"/>
                  </a:moveTo>
                  <a:lnTo>
                    <a:pt x="7534" y="2119"/>
                  </a:lnTo>
                  <a:lnTo>
                    <a:pt x="7535" y="2132"/>
                  </a:lnTo>
                  <a:moveTo>
                    <a:pt x="7536" y="2159"/>
                  </a:moveTo>
                  <a:lnTo>
                    <a:pt x="7536" y="2159"/>
                  </a:lnTo>
                  <a:lnTo>
                    <a:pt x="7540" y="2238"/>
                  </a:lnTo>
                  <a:moveTo>
                    <a:pt x="7541" y="2265"/>
                  </a:moveTo>
                  <a:lnTo>
                    <a:pt x="7541" y="2265"/>
                  </a:lnTo>
                  <a:lnTo>
                    <a:pt x="7542" y="2278"/>
                  </a:lnTo>
                  <a:moveTo>
                    <a:pt x="7543" y="2305"/>
                  </a:moveTo>
                  <a:lnTo>
                    <a:pt x="7543" y="2305"/>
                  </a:lnTo>
                  <a:lnTo>
                    <a:pt x="7547" y="2385"/>
                  </a:lnTo>
                  <a:moveTo>
                    <a:pt x="7548" y="2412"/>
                  </a:moveTo>
                  <a:lnTo>
                    <a:pt x="7548" y="2412"/>
                  </a:lnTo>
                  <a:lnTo>
                    <a:pt x="7549" y="2425"/>
                  </a:lnTo>
                  <a:moveTo>
                    <a:pt x="7550" y="2452"/>
                  </a:moveTo>
                  <a:lnTo>
                    <a:pt x="7550" y="2452"/>
                  </a:lnTo>
                  <a:lnTo>
                    <a:pt x="7554" y="2531"/>
                  </a:lnTo>
                  <a:moveTo>
                    <a:pt x="7556" y="2558"/>
                  </a:moveTo>
                  <a:lnTo>
                    <a:pt x="7556" y="2558"/>
                  </a:lnTo>
                  <a:lnTo>
                    <a:pt x="7556" y="2571"/>
                  </a:lnTo>
                  <a:moveTo>
                    <a:pt x="7558" y="2598"/>
                  </a:moveTo>
                  <a:lnTo>
                    <a:pt x="7558" y="2598"/>
                  </a:lnTo>
                  <a:lnTo>
                    <a:pt x="7561" y="2678"/>
                  </a:lnTo>
                  <a:moveTo>
                    <a:pt x="7563" y="2705"/>
                  </a:moveTo>
                  <a:lnTo>
                    <a:pt x="7563" y="2705"/>
                  </a:lnTo>
                  <a:lnTo>
                    <a:pt x="7563" y="2718"/>
                  </a:lnTo>
                  <a:moveTo>
                    <a:pt x="7565" y="2745"/>
                  </a:moveTo>
                  <a:lnTo>
                    <a:pt x="7565" y="2745"/>
                  </a:lnTo>
                  <a:lnTo>
                    <a:pt x="7569" y="2824"/>
                  </a:lnTo>
                  <a:moveTo>
                    <a:pt x="7570" y="2851"/>
                  </a:moveTo>
                  <a:lnTo>
                    <a:pt x="7570" y="2851"/>
                  </a:lnTo>
                  <a:lnTo>
                    <a:pt x="7570" y="2864"/>
                  </a:lnTo>
                  <a:moveTo>
                    <a:pt x="7572" y="2891"/>
                  </a:moveTo>
                  <a:lnTo>
                    <a:pt x="7572" y="2891"/>
                  </a:lnTo>
                  <a:lnTo>
                    <a:pt x="7576" y="2971"/>
                  </a:lnTo>
                  <a:moveTo>
                    <a:pt x="7577" y="2998"/>
                  </a:moveTo>
                  <a:lnTo>
                    <a:pt x="7577" y="2998"/>
                  </a:lnTo>
                  <a:lnTo>
                    <a:pt x="7578" y="3011"/>
                  </a:lnTo>
                  <a:moveTo>
                    <a:pt x="7579" y="3037"/>
                  </a:moveTo>
                  <a:lnTo>
                    <a:pt x="7579" y="3037"/>
                  </a:lnTo>
                  <a:lnTo>
                    <a:pt x="7583" y="3117"/>
                  </a:lnTo>
                  <a:moveTo>
                    <a:pt x="7584" y="3144"/>
                  </a:moveTo>
                  <a:lnTo>
                    <a:pt x="7584" y="3144"/>
                  </a:lnTo>
                  <a:lnTo>
                    <a:pt x="7585" y="3157"/>
                  </a:lnTo>
                  <a:moveTo>
                    <a:pt x="7586" y="3184"/>
                  </a:moveTo>
                  <a:lnTo>
                    <a:pt x="7586" y="3184"/>
                  </a:lnTo>
                  <a:lnTo>
                    <a:pt x="7590" y="3264"/>
                  </a:lnTo>
                  <a:moveTo>
                    <a:pt x="7591" y="3291"/>
                  </a:moveTo>
                  <a:lnTo>
                    <a:pt x="7591" y="3291"/>
                  </a:lnTo>
                  <a:lnTo>
                    <a:pt x="7592" y="3304"/>
                  </a:lnTo>
                  <a:moveTo>
                    <a:pt x="7593" y="3330"/>
                  </a:moveTo>
                  <a:lnTo>
                    <a:pt x="7593" y="3330"/>
                  </a:lnTo>
                  <a:lnTo>
                    <a:pt x="7597" y="3410"/>
                  </a:lnTo>
                  <a:moveTo>
                    <a:pt x="7598" y="3437"/>
                  </a:moveTo>
                  <a:lnTo>
                    <a:pt x="7598" y="3437"/>
                  </a:lnTo>
                  <a:lnTo>
                    <a:pt x="7599" y="3450"/>
                  </a:lnTo>
                  <a:moveTo>
                    <a:pt x="7600" y="3477"/>
                  </a:moveTo>
                  <a:lnTo>
                    <a:pt x="7600" y="3477"/>
                  </a:lnTo>
                  <a:lnTo>
                    <a:pt x="7604" y="3557"/>
                  </a:lnTo>
                  <a:moveTo>
                    <a:pt x="7605" y="3584"/>
                  </a:moveTo>
                  <a:lnTo>
                    <a:pt x="7605" y="3584"/>
                  </a:lnTo>
                  <a:lnTo>
                    <a:pt x="7606" y="3597"/>
                  </a:lnTo>
                  <a:moveTo>
                    <a:pt x="7607" y="3623"/>
                  </a:moveTo>
                  <a:lnTo>
                    <a:pt x="7607" y="3623"/>
                  </a:lnTo>
                  <a:lnTo>
                    <a:pt x="7611" y="3703"/>
                  </a:lnTo>
                  <a:moveTo>
                    <a:pt x="7613" y="3730"/>
                  </a:moveTo>
                  <a:lnTo>
                    <a:pt x="7613" y="3730"/>
                  </a:lnTo>
                  <a:lnTo>
                    <a:pt x="7613" y="3743"/>
                  </a:lnTo>
                  <a:moveTo>
                    <a:pt x="7614" y="3770"/>
                  </a:moveTo>
                  <a:lnTo>
                    <a:pt x="7614" y="3770"/>
                  </a:lnTo>
                  <a:lnTo>
                    <a:pt x="7618" y="3850"/>
                  </a:lnTo>
                  <a:moveTo>
                    <a:pt x="7620" y="3876"/>
                  </a:moveTo>
                  <a:lnTo>
                    <a:pt x="7620" y="3876"/>
                  </a:lnTo>
                  <a:lnTo>
                    <a:pt x="7620" y="3890"/>
                  </a:lnTo>
                  <a:moveTo>
                    <a:pt x="7622" y="3916"/>
                  </a:moveTo>
                  <a:lnTo>
                    <a:pt x="7622" y="3916"/>
                  </a:lnTo>
                  <a:lnTo>
                    <a:pt x="7625" y="3996"/>
                  </a:lnTo>
                  <a:moveTo>
                    <a:pt x="7627" y="4023"/>
                  </a:moveTo>
                  <a:lnTo>
                    <a:pt x="7627" y="4023"/>
                  </a:lnTo>
                  <a:lnTo>
                    <a:pt x="7627" y="4036"/>
                  </a:lnTo>
                  <a:moveTo>
                    <a:pt x="7629" y="4063"/>
                  </a:moveTo>
                  <a:lnTo>
                    <a:pt x="7629" y="4063"/>
                  </a:lnTo>
                  <a:lnTo>
                    <a:pt x="7633" y="4143"/>
                  </a:lnTo>
                  <a:moveTo>
                    <a:pt x="7634" y="4169"/>
                  </a:moveTo>
                  <a:lnTo>
                    <a:pt x="7634" y="4169"/>
                  </a:lnTo>
                  <a:lnTo>
                    <a:pt x="7635" y="4183"/>
                  </a:lnTo>
                  <a:moveTo>
                    <a:pt x="7636" y="4209"/>
                  </a:moveTo>
                  <a:lnTo>
                    <a:pt x="7636" y="4209"/>
                  </a:lnTo>
                  <a:lnTo>
                    <a:pt x="7640" y="4289"/>
                  </a:lnTo>
                  <a:moveTo>
                    <a:pt x="7641" y="4316"/>
                  </a:moveTo>
                  <a:lnTo>
                    <a:pt x="7641" y="4316"/>
                  </a:lnTo>
                  <a:lnTo>
                    <a:pt x="7642" y="4329"/>
                  </a:lnTo>
                  <a:moveTo>
                    <a:pt x="7643" y="4356"/>
                  </a:moveTo>
                  <a:lnTo>
                    <a:pt x="7643" y="4356"/>
                  </a:lnTo>
                  <a:lnTo>
                    <a:pt x="7647" y="4436"/>
                  </a:lnTo>
                  <a:moveTo>
                    <a:pt x="7648" y="4462"/>
                  </a:moveTo>
                  <a:lnTo>
                    <a:pt x="7648" y="4462"/>
                  </a:lnTo>
                  <a:lnTo>
                    <a:pt x="7649" y="4476"/>
                  </a:lnTo>
                  <a:moveTo>
                    <a:pt x="7650" y="4502"/>
                  </a:moveTo>
                  <a:lnTo>
                    <a:pt x="7650" y="4502"/>
                  </a:lnTo>
                  <a:lnTo>
                    <a:pt x="7654" y="4582"/>
                  </a:lnTo>
                  <a:moveTo>
                    <a:pt x="7655" y="4609"/>
                  </a:moveTo>
                  <a:lnTo>
                    <a:pt x="7655" y="4609"/>
                  </a:lnTo>
                  <a:lnTo>
                    <a:pt x="7656" y="4622"/>
                  </a:lnTo>
                  <a:moveTo>
                    <a:pt x="7657" y="4649"/>
                  </a:moveTo>
                  <a:lnTo>
                    <a:pt x="7657" y="4649"/>
                  </a:lnTo>
                  <a:lnTo>
                    <a:pt x="7661" y="4729"/>
                  </a:lnTo>
                  <a:moveTo>
                    <a:pt x="7662" y="4755"/>
                  </a:moveTo>
                  <a:lnTo>
                    <a:pt x="7662" y="4755"/>
                  </a:lnTo>
                  <a:lnTo>
                    <a:pt x="7663" y="4769"/>
                  </a:lnTo>
                  <a:moveTo>
                    <a:pt x="7664" y="4795"/>
                  </a:moveTo>
                  <a:lnTo>
                    <a:pt x="7664" y="4795"/>
                  </a:lnTo>
                  <a:lnTo>
                    <a:pt x="7668" y="4875"/>
                  </a:lnTo>
                  <a:moveTo>
                    <a:pt x="7669" y="4902"/>
                  </a:moveTo>
                  <a:lnTo>
                    <a:pt x="7669" y="4902"/>
                  </a:lnTo>
                  <a:lnTo>
                    <a:pt x="7670" y="4915"/>
                  </a:lnTo>
                  <a:moveTo>
                    <a:pt x="7671" y="4942"/>
                  </a:moveTo>
                  <a:lnTo>
                    <a:pt x="7671" y="4942"/>
                  </a:lnTo>
                  <a:lnTo>
                    <a:pt x="7675" y="5019"/>
                  </a:lnTo>
                  <a:lnTo>
                    <a:pt x="7677" y="5017"/>
                  </a:lnTo>
                  <a:moveTo>
                    <a:pt x="7694" y="4996"/>
                  </a:moveTo>
                  <a:lnTo>
                    <a:pt x="7694" y="4996"/>
                  </a:lnTo>
                  <a:lnTo>
                    <a:pt x="7702" y="4985"/>
                  </a:lnTo>
                  <a:moveTo>
                    <a:pt x="7719" y="4965"/>
                  </a:moveTo>
                  <a:lnTo>
                    <a:pt x="7719" y="4965"/>
                  </a:lnTo>
                  <a:lnTo>
                    <a:pt x="7769" y="4902"/>
                  </a:lnTo>
                  <a:moveTo>
                    <a:pt x="7786" y="4881"/>
                  </a:moveTo>
                  <a:lnTo>
                    <a:pt x="7786" y="4881"/>
                  </a:lnTo>
                  <a:lnTo>
                    <a:pt x="7794" y="4871"/>
                  </a:lnTo>
                  <a:moveTo>
                    <a:pt x="7811" y="4850"/>
                  </a:moveTo>
                  <a:lnTo>
                    <a:pt x="7811" y="4850"/>
                  </a:lnTo>
                  <a:lnTo>
                    <a:pt x="7861" y="4788"/>
                  </a:lnTo>
                  <a:moveTo>
                    <a:pt x="7887" y="4788"/>
                  </a:moveTo>
                  <a:lnTo>
                    <a:pt x="7887" y="4788"/>
                  </a:lnTo>
                  <a:lnTo>
                    <a:pt x="7900" y="4788"/>
                  </a:lnTo>
                  <a:moveTo>
                    <a:pt x="7927" y="4790"/>
                  </a:moveTo>
                  <a:lnTo>
                    <a:pt x="7927" y="4790"/>
                  </a:lnTo>
                  <a:lnTo>
                    <a:pt x="8007" y="4793"/>
                  </a:lnTo>
                  <a:moveTo>
                    <a:pt x="8034" y="4794"/>
                  </a:moveTo>
                  <a:lnTo>
                    <a:pt x="8034" y="4794"/>
                  </a:lnTo>
                  <a:lnTo>
                    <a:pt x="8047" y="4795"/>
                  </a:lnTo>
                  <a:moveTo>
                    <a:pt x="8066" y="4813"/>
                  </a:moveTo>
                  <a:lnTo>
                    <a:pt x="8066" y="4813"/>
                  </a:lnTo>
                  <a:lnTo>
                    <a:pt x="8125" y="4868"/>
                  </a:lnTo>
                  <a:moveTo>
                    <a:pt x="8144" y="4886"/>
                  </a:moveTo>
                  <a:lnTo>
                    <a:pt x="8144" y="4886"/>
                  </a:lnTo>
                  <a:lnTo>
                    <a:pt x="8154" y="4895"/>
                  </a:lnTo>
                  <a:moveTo>
                    <a:pt x="8174" y="4913"/>
                  </a:moveTo>
                  <a:lnTo>
                    <a:pt x="8174" y="4913"/>
                  </a:lnTo>
                  <a:lnTo>
                    <a:pt x="8232" y="4968"/>
                  </a:lnTo>
                  <a:moveTo>
                    <a:pt x="8257" y="4965"/>
                  </a:moveTo>
                  <a:lnTo>
                    <a:pt x="8257" y="4965"/>
                  </a:lnTo>
                  <a:lnTo>
                    <a:pt x="8270" y="4962"/>
                  </a:lnTo>
                  <a:moveTo>
                    <a:pt x="8297" y="4957"/>
                  </a:moveTo>
                  <a:lnTo>
                    <a:pt x="8297" y="4957"/>
                  </a:lnTo>
                  <a:lnTo>
                    <a:pt x="8375" y="4940"/>
                  </a:lnTo>
                  <a:moveTo>
                    <a:pt x="8401" y="4935"/>
                  </a:moveTo>
                  <a:lnTo>
                    <a:pt x="8401" y="4935"/>
                  </a:lnTo>
                  <a:lnTo>
                    <a:pt x="8414" y="4932"/>
                  </a:lnTo>
                  <a:moveTo>
                    <a:pt x="8441" y="4933"/>
                  </a:moveTo>
                  <a:lnTo>
                    <a:pt x="8441" y="4933"/>
                  </a:lnTo>
                  <a:lnTo>
                    <a:pt x="8520" y="4940"/>
                  </a:lnTo>
                  <a:moveTo>
                    <a:pt x="8547" y="4943"/>
                  </a:moveTo>
                  <a:lnTo>
                    <a:pt x="8547" y="4943"/>
                  </a:lnTo>
                  <a:lnTo>
                    <a:pt x="8560" y="4944"/>
                  </a:lnTo>
                  <a:moveTo>
                    <a:pt x="8587" y="4946"/>
                  </a:moveTo>
                  <a:lnTo>
                    <a:pt x="8587" y="4946"/>
                  </a:lnTo>
                  <a:lnTo>
                    <a:pt x="8607" y="4948"/>
                  </a:lnTo>
                  <a:lnTo>
                    <a:pt x="8620" y="4890"/>
                  </a:lnTo>
                  <a:moveTo>
                    <a:pt x="8625" y="4864"/>
                  </a:moveTo>
                  <a:lnTo>
                    <a:pt x="8625" y="4864"/>
                  </a:lnTo>
                  <a:lnTo>
                    <a:pt x="8628" y="4851"/>
                  </a:lnTo>
                  <a:moveTo>
                    <a:pt x="8634" y="4825"/>
                  </a:moveTo>
                  <a:lnTo>
                    <a:pt x="8634" y="4825"/>
                  </a:lnTo>
                  <a:lnTo>
                    <a:pt x="8650" y="4747"/>
                  </a:lnTo>
                  <a:moveTo>
                    <a:pt x="8656" y="4721"/>
                  </a:moveTo>
                  <a:lnTo>
                    <a:pt x="8656" y="4721"/>
                  </a:lnTo>
                  <a:lnTo>
                    <a:pt x="8659" y="4708"/>
                  </a:lnTo>
                  <a:moveTo>
                    <a:pt x="8665" y="4682"/>
                  </a:moveTo>
                  <a:lnTo>
                    <a:pt x="8665" y="4682"/>
                  </a:lnTo>
                  <a:lnTo>
                    <a:pt x="8681" y="4603"/>
                  </a:lnTo>
                  <a:moveTo>
                    <a:pt x="8687" y="4577"/>
                  </a:moveTo>
                  <a:lnTo>
                    <a:pt x="8687" y="4577"/>
                  </a:lnTo>
                  <a:lnTo>
                    <a:pt x="8690" y="4564"/>
                  </a:lnTo>
                  <a:moveTo>
                    <a:pt x="8695" y="4538"/>
                  </a:moveTo>
                  <a:lnTo>
                    <a:pt x="8695" y="4538"/>
                  </a:lnTo>
                  <a:lnTo>
                    <a:pt x="8712" y="4460"/>
                  </a:lnTo>
                  <a:moveTo>
                    <a:pt x="8718" y="4434"/>
                  </a:moveTo>
                  <a:lnTo>
                    <a:pt x="8718" y="4434"/>
                  </a:lnTo>
                  <a:lnTo>
                    <a:pt x="8721" y="4421"/>
                  </a:lnTo>
                  <a:moveTo>
                    <a:pt x="8726" y="4395"/>
                  </a:moveTo>
                  <a:lnTo>
                    <a:pt x="8726" y="4395"/>
                  </a:lnTo>
                  <a:lnTo>
                    <a:pt x="8743" y="4317"/>
                  </a:lnTo>
                  <a:moveTo>
                    <a:pt x="8749" y="4291"/>
                  </a:moveTo>
                  <a:lnTo>
                    <a:pt x="8749" y="4291"/>
                  </a:lnTo>
                  <a:lnTo>
                    <a:pt x="8751" y="4278"/>
                  </a:lnTo>
                  <a:moveTo>
                    <a:pt x="8757" y="4251"/>
                  </a:moveTo>
                  <a:lnTo>
                    <a:pt x="8757" y="4251"/>
                  </a:lnTo>
                  <a:lnTo>
                    <a:pt x="8774" y="4173"/>
                  </a:lnTo>
                  <a:moveTo>
                    <a:pt x="8780" y="4147"/>
                  </a:moveTo>
                  <a:lnTo>
                    <a:pt x="8780" y="4147"/>
                  </a:lnTo>
                  <a:lnTo>
                    <a:pt x="8782" y="4134"/>
                  </a:lnTo>
                  <a:moveTo>
                    <a:pt x="8788" y="4108"/>
                  </a:moveTo>
                  <a:lnTo>
                    <a:pt x="8788" y="4108"/>
                  </a:lnTo>
                  <a:lnTo>
                    <a:pt x="8792" y="4087"/>
                  </a:lnTo>
                  <a:lnTo>
                    <a:pt x="8806" y="4144"/>
                  </a:lnTo>
                  <a:moveTo>
                    <a:pt x="8812" y="4170"/>
                  </a:moveTo>
                  <a:lnTo>
                    <a:pt x="8812" y="4170"/>
                  </a:lnTo>
                  <a:lnTo>
                    <a:pt x="8815" y="4183"/>
                  </a:lnTo>
                  <a:moveTo>
                    <a:pt x="8821" y="4208"/>
                  </a:moveTo>
                  <a:lnTo>
                    <a:pt x="8821" y="4208"/>
                  </a:lnTo>
                  <a:lnTo>
                    <a:pt x="8839" y="4286"/>
                  </a:lnTo>
                  <a:moveTo>
                    <a:pt x="8845" y="4312"/>
                  </a:moveTo>
                  <a:lnTo>
                    <a:pt x="8845" y="4312"/>
                  </a:lnTo>
                  <a:lnTo>
                    <a:pt x="8848" y="4325"/>
                  </a:lnTo>
                  <a:moveTo>
                    <a:pt x="8854" y="4351"/>
                  </a:moveTo>
                  <a:lnTo>
                    <a:pt x="8854" y="4351"/>
                  </a:lnTo>
                  <a:lnTo>
                    <a:pt x="8873" y="4429"/>
                  </a:lnTo>
                  <a:moveTo>
                    <a:pt x="8879" y="4455"/>
                  </a:moveTo>
                  <a:lnTo>
                    <a:pt x="8879" y="4455"/>
                  </a:lnTo>
                  <a:lnTo>
                    <a:pt x="8882" y="4468"/>
                  </a:lnTo>
                  <a:moveTo>
                    <a:pt x="8888" y="4494"/>
                  </a:moveTo>
                  <a:lnTo>
                    <a:pt x="8888" y="4494"/>
                  </a:lnTo>
                  <a:lnTo>
                    <a:pt x="8906" y="4572"/>
                  </a:lnTo>
                  <a:moveTo>
                    <a:pt x="8912" y="4598"/>
                  </a:moveTo>
                  <a:lnTo>
                    <a:pt x="8912" y="4598"/>
                  </a:lnTo>
                  <a:lnTo>
                    <a:pt x="8915" y="4611"/>
                  </a:lnTo>
                  <a:moveTo>
                    <a:pt x="8921" y="4637"/>
                  </a:moveTo>
                  <a:lnTo>
                    <a:pt x="8921" y="4637"/>
                  </a:lnTo>
                  <a:lnTo>
                    <a:pt x="8939" y="4715"/>
                  </a:lnTo>
                  <a:moveTo>
                    <a:pt x="8945" y="4741"/>
                  </a:moveTo>
                  <a:lnTo>
                    <a:pt x="8945" y="4741"/>
                  </a:lnTo>
                  <a:lnTo>
                    <a:pt x="8948" y="4754"/>
                  </a:lnTo>
                  <a:moveTo>
                    <a:pt x="8954" y="4780"/>
                  </a:moveTo>
                  <a:lnTo>
                    <a:pt x="8954" y="4780"/>
                  </a:lnTo>
                  <a:lnTo>
                    <a:pt x="8973" y="4858"/>
                  </a:lnTo>
                  <a:moveTo>
                    <a:pt x="8979" y="4884"/>
                  </a:moveTo>
                  <a:lnTo>
                    <a:pt x="8979" y="4884"/>
                  </a:lnTo>
                  <a:lnTo>
                    <a:pt x="8979" y="4886"/>
                  </a:lnTo>
                  <a:lnTo>
                    <a:pt x="8991" y="4887"/>
                  </a:lnTo>
                  <a:moveTo>
                    <a:pt x="9017" y="4889"/>
                  </a:moveTo>
                  <a:lnTo>
                    <a:pt x="9017" y="4889"/>
                  </a:lnTo>
                  <a:lnTo>
                    <a:pt x="9097" y="4897"/>
                  </a:lnTo>
                  <a:moveTo>
                    <a:pt x="9123" y="4900"/>
                  </a:moveTo>
                  <a:lnTo>
                    <a:pt x="9123" y="4900"/>
                  </a:lnTo>
                  <a:lnTo>
                    <a:pt x="9136" y="4901"/>
                  </a:lnTo>
                  <a:moveTo>
                    <a:pt x="9163" y="4904"/>
                  </a:moveTo>
                  <a:lnTo>
                    <a:pt x="9163" y="4904"/>
                  </a:lnTo>
                  <a:lnTo>
                    <a:pt x="9166" y="4904"/>
                  </a:lnTo>
                </a:path>
              </a:pathLst>
            </a:custGeom>
            <a:noFill/>
            <a:ln w="20638"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sp>
          <p:nvSpPr>
            <p:cNvPr id="103" name="Freeform 91"/>
            <p:cNvSpPr>
              <a:spLocks noEditPoints="1"/>
            </p:cNvSpPr>
            <p:nvPr/>
          </p:nvSpPr>
          <p:spPr bwMode="auto">
            <a:xfrm>
              <a:off x="904" y="1121"/>
              <a:ext cx="2126" cy="1132"/>
            </a:xfrm>
            <a:custGeom>
              <a:avLst/>
              <a:gdLst>
                <a:gd name="T0" fmla="*/ 0 w 11182"/>
                <a:gd name="T1" fmla="*/ 0 h 5951"/>
                <a:gd name="T2" fmla="*/ 0 w 11182"/>
                <a:gd name="T3" fmla="*/ 0 h 5951"/>
                <a:gd name="T4" fmla="*/ 0 w 11182"/>
                <a:gd name="T5" fmla="*/ 5951 h 5951"/>
                <a:gd name="T6" fmla="*/ 11182 w 11182"/>
                <a:gd name="T7" fmla="*/ 5951 h 5951"/>
                <a:gd name="T8" fmla="*/ 0 w 11182"/>
                <a:gd name="T9" fmla="*/ 0 h 5951"/>
                <a:gd name="T10" fmla="*/ 0 w 11182"/>
                <a:gd name="T11" fmla="*/ 0 h 5951"/>
              </a:gdLst>
              <a:ahLst/>
              <a:cxnLst>
                <a:cxn ang="0">
                  <a:pos x="T0" y="T1"/>
                </a:cxn>
                <a:cxn ang="0">
                  <a:pos x="T2" y="T3"/>
                </a:cxn>
                <a:cxn ang="0">
                  <a:pos x="T4" y="T5"/>
                </a:cxn>
                <a:cxn ang="0">
                  <a:pos x="T6" y="T7"/>
                </a:cxn>
                <a:cxn ang="0">
                  <a:pos x="T8" y="T9"/>
                </a:cxn>
                <a:cxn ang="0">
                  <a:pos x="T10" y="T11"/>
                </a:cxn>
              </a:cxnLst>
              <a:rect l="0" t="0" r="r" b="b"/>
              <a:pathLst>
                <a:path w="11182" h="5951">
                  <a:moveTo>
                    <a:pt x="0" y="0"/>
                  </a:moveTo>
                  <a:lnTo>
                    <a:pt x="0" y="0"/>
                  </a:lnTo>
                  <a:lnTo>
                    <a:pt x="0" y="5951"/>
                  </a:lnTo>
                  <a:lnTo>
                    <a:pt x="11182" y="5951"/>
                  </a:lnTo>
                  <a:moveTo>
                    <a:pt x="0" y="0"/>
                  </a:moveTo>
                  <a:lnTo>
                    <a:pt x="0" y="0"/>
                  </a:lnTo>
                  <a:close/>
                </a:path>
              </a:pathLst>
            </a:custGeom>
            <a:noFill/>
            <a:ln w="31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507960" fontAlgn="auto">
                <a:spcBef>
                  <a:spcPts val="0"/>
                </a:spcBef>
                <a:spcAft>
                  <a:spcPts val="0"/>
                </a:spcAft>
              </a:pPr>
              <a:endParaRPr lang="en-US" sz="2000">
                <a:solidFill>
                  <a:prstClr val="black"/>
                </a:solidFill>
                <a:latin typeface="Gill Sans"/>
              </a:endParaRPr>
            </a:p>
          </p:txBody>
        </p:sp>
      </p:grpSp>
      <p:sp>
        <p:nvSpPr>
          <p:cNvPr id="2" name="Title 1"/>
          <p:cNvSpPr>
            <a:spLocks noGrp="1"/>
          </p:cNvSpPr>
          <p:nvPr>
            <p:ph type="title"/>
          </p:nvPr>
        </p:nvSpPr>
        <p:spPr>
          <a:xfrm>
            <a:off x="0" y="50170"/>
            <a:ext cx="10160000" cy="901798"/>
          </a:xfrm>
        </p:spPr>
        <p:txBody>
          <a:bodyPr>
            <a:normAutofit/>
          </a:bodyPr>
          <a:lstStyle/>
          <a:p>
            <a:r>
              <a:rPr lang="en-US" sz="4400" dirty="0">
                <a:latin typeface="Gill Sans"/>
              </a:rPr>
              <a:t>Video Application</a:t>
            </a:r>
          </a:p>
        </p:txBody>
      </p:sp>
      <p:sp>
        <p:nvSpPr>
          <p:cNvPr id="3" name="TextBox 2"/>
          <p:cNvSpPr txBox="1"/>
          <p:nvPr/>
        </p:nvSpPr>
        <p:spPr>
          <a:xfrm>
            <a:off x="127004" y="4495800"/>
            <a:ext cx="1748867" cy="579636"/>
          </a:xfrm>
          <a:prstGeom prst="rect">
            <a:avLst/>
          </a:prstGeom>
          <a:noFill/>
        </p:spPr>
        <p:txBody>
          <a:bodyPr wrap="none" lIns="101595" tIns="50795" rIns="101595" bIns="50795" rtlCol="0">
            <a:spAutoFit/>
          </a:bodyPr>
          <a:lstStyle/>
          <a:p>
            <a:pPr defTabSz="507960" fontAlgn="auto">
              <a:spcBef>
                <a:spcPts val="0"/>
              </a:spcBef>
              <a:spcAft>
                <a:spcPts val="0"/>
              </a:spcAft>
            </a:pPr>
            <a:r>
              <a:rPr lang="en-US" sz="3100" b="1" dirty="0" smtClean="0">
                <a:solidFill>
                  <a:prstClr val="black"/>
                </a:solidFill>
                <a:latin typeface="Gill Sans"/>
              </a:rPr>
              <a:t>OpenRF</a:t>
            </a:r>
            <a:endParaRPr lang="en-US" sz="3100" b="1" dirty="0">
              <a:solidFill>
                <a:prstClr val="black"/>
              </a:solidFill>
              <a:latin typeface="Gill Sans"/>
            </a:endParaRPr>
          </a:p>
        </p:txBody>
      </p:sp>
      <p:sp>
        <p:nvSpPr>
          <p:cNvPr id="21" name="TextBox 20"/>
          <p:cNvSpPr txBox="1"/>
          <p:nvPr/>
        </p:nvSpPr>
        <p:spPr>
          <a:xfrm>
            <a:off x="144800" y="1209331"/>
            <a:ext cx="1399929" cy="579640"/>
          </a:xfrm>
          <a:prstGeom prst="rect">
            <a:avLst/>
          </a:prstGeom>
          <a:noFill/>
        </p:spPr>
        <p:txBody>
          <a:bodyPr wrap="none" lIns="101595" tIns="50795" rIns="101595" bIns="50795" rtlCol="0">
            <a:spAutoFit/>
          </a:bodyPr>
          <a:lstStyle/>
          <a:p>
            <a:pPr defTabSz="507960" fontAlgn="auto">
              <a:spcBef>
                <a:spcPts val="0"/>
              </a:spcBef>
              <a:spcAft>
                <a:spcPts val="0"/>
              </a:spcAft>
            </a:pPr>
            <a:r>
              <a:rPr lang="en-US" sz="3100" b="1" dirty="0">
                <a:solidFill>
                  <a:prstClr val="black"/>
                </a:solidFill>
                <a:latin typeface="Gill Sans"/>
              </a:rPr>
              <a:t>802.11</a:t>
            </a:r>
          </a:p>
        </p:txBody>
      </p:sp>
      <p:sp>
        <p:nvSpPr>
          <p:cNvPr id="4" name="TextBox 3"/>
          <p:cNvSpPr txBox="1"/>
          <p:nvPr/>
        </p:nvSpPr>
        <p:spPr>
          <a:xfrm>
            <a:off x="1612402" y="1847657"/>
            <a:ext cx="666843" cy="577588"/>
          </a:xfrm>
          <a:prstGeom prst="rect">
            <a:avLst/>
          </a:prstGeom>
          <a:solidFill>
            <a:schemeClr val="bg1"/>
          </a:solidFill>
        </p:spPr>
        <p:txBody>
          <a:bodyPr wrap="none" lIns="101595" tIns="50795" rIns="101595" bIns="50795" rtlCol="0">
            <a:spAutoFit/>
          </a:bodyPr>
          <a:lstStyle/>
          <a:p>
            <a:pPr algn="r" defTabSz="507960" fontAlgn="auto">
              <a:spcBef>
                <a:spcPts val="0"/>
              </a:spcBef>
              <a:spcAft>
                <a:spcPts val="0"/>
              </a:spcAft>
            </a:pPr>
            <a:r>
              <a:rPr lang="en-US" sz="1800" dirty="0">
                <a:solidFill>
                  <a:prstClr val="black"/>
                </a:solidFill>
                <a:latin typeface="Gill Sans"/>
              </a:rPr>
              <a:t>Blue</a:t>
            </a:r>
          </a:p>
          <a:p>
            <a:pPr algn="r" defTabSz="507960" fontAlgn="auto">
              <a:lnSpc>
                <a:spcPct val="70000"/>
              </a:lnSpc>
              <a:spcBef>
                <a:spcPts val="0"/>
              </a:spcBef>
              <a:spcAft>
                <a:spcPts val="0"/>
              </a:spcAft>
            </a:pPr>
            <a:r>
              <a:rPr lang="en-US" sz="1800" dirty="0">
                <a:solidFill>
                  <a:prstClr val="black"/>
                </a:solidFill>
                <a:latin typeface="Gill Sans"/>
              </a:rPr>
              <a:t>Red</a:t>
            </a:r>
          </a:p>
        </p:txBody>
      </p:sp>
      <p:sp>
        <p:nvSpPr>
          <p:cNvPr id="16" name="TextBox 15"/>
          <p:cNvSpPr txBox="1"/>
          <p:nvPr/>
        </p:nvSpPr>
        <p:spPr>
          <a:xfrm>
            <a:off x="2186373" y="4985154"/>
            <a:ext cx="666843" cy="573484"/>
          </a:xfrm>
          <a:prstGeom prst="rect">
            <a:avLst/>
          </a:prstGeom>
          <a:solidFill>
            <a:schemeClr val="bg1"/>
          </a:solidFill>
        </p:spPr>
        <p:txBody>
          <a:bodyPr wrap="none" lIns="101595" tIns="50795" rIns="101595" bIns="50795" rtlCol="0">
            <a:spAutoFit/>
          </a:bodyPr>
          <a:lstStyle/>
          <a:p>
            <a:pPr algn="r" defTabSz="507960" fontAlgn="auto">
              <a:spcBef>
                <a:spcPts val="0"/>
              </a:spcBef>
              <a:spcAft>
                <a:spcPts val="0"/>
              </a:spcAft>
            </a:pPr>
            <a:r>
              <a:rPr lang="en-US" sz="1800" dirty="0">
                <a:solidFill>
                  <a:prstClr val="black"/>
                </a:solidFill>
                <a:latin typeface="Gill Sans"/>
              </a:rPr>
              <a:t>Blue</a:t>
            </a:r>
          </a:p>
          <a:p>
            <a:pPr algn="r" defTabSz="507960" fontAlgn="auto">
              <a:lnSpc>
                <a:spcPct val="70000"/>
              </a:lnSpc>
              <a:spcBef>
                <a:spcPts val="0"/>
              </a:spcBef>
              <a:spcAft>
                <a:spcPts val="0"/>
              </a:spcAft>
            </a:pPr>
            <a:r>
              <a:rPr lang="en-US" sz="1800" dirty="0">
                <a:solidFill>
                  <a:prstClr val="black"/>
                </a:solidFill>
                <a:latin typeface="Gill Sans"/>
              </a:rPr>
              <a:t>Red</a:t>
            </a:r>
          </a:p>
        </p:txBody>
      </p:sp>
      <p:sp>
        <p:nvSpPr>
          <p:cNvPr id="20" name="TextBox 19"/>
          <p:cNvSpPr txBox="1"/>
          <p:nvPr/>
        </p:nvSpPr>
        <p:spPr>
          <a:xfrm rot="16200000">
            <a:off x="241302" y="6068462"/>
            <a:ext cx="2161616" cy="348807"/>
          </a:xfrm>
          <a:prstGeom prst="rect">
            <a:avLst/>
          </a:prstGeom>
          <a:solidFill>
            <a:schemeClr val="bg1"/>
          </a:solidFill>
        </p:spPr>
        <p:txBody>
          <a:bodyPr wrap="square" lIns="101595" tIns="50795" rIns="101595" bIns="50795" rtlCol="0">
            <a:spAutoFit/>
          </a:bodyPr>
          <a:lstStyle/>
          <a:p>
            <a:pPr algn="r" defTabSz="507960" fontAlgn="auto">
              <a:spcBef>
                <a:spcPts val="0"/>
              </a:spcBef>
              <a:spcAft>
                <a:spcPts val="0"/>
              </a:spcAft>
            </a:pPr>
            <a:r>
              <a:rPr lang="en-US" sz="1600" b="1" dirty="0">
                <a:solidFill>
                  <a:prstClr val="black"/>
                </a:solidFill>
                <a:latin typeface="Gill Sans"/>
              </a:rPr>
              <a:t>Frame Delay  (</a:t>
            </a:r>
            <a:r>
              <a:rPr lang="en-US" sz="1600" b="1" dirty="0" err="1">
                <a:solidFill>
                  <a:prstClr val="black"/>
                </a:solidFill>
                <a:latin typeface="Gill Sans"/>
              </a:rPr>
              <a:t>ms</a:t>
            </a:r>
            <a:r>
              <a:rPr lang="en-US" sz="1600" b="1" dirty="0">
                <a:solidFill>
                  <a:prstClr val="black"/>
                </a:solidFill>
                <a:latin typeface="Gill Sans"/>
              </a:rPr>
              <a:t>)   </a:t>
            </a:r>
          </a:p>
        </p:txBody>
      </p:sp>
      <p:sp>
        <p:nvSpPr>
          <p:cNvPr id="22" name="TextBox 21"/>
          <p:cNvSpPr txBox="1"/>
          <p:nvPr/>
        </p:nvSpPr>
        <p:spPr>
          <a:xfrm rot="16200000">
            <a:off x="-155082" y="3042942"/>
            <a:ext cx="2161618" cy="348807"/>
          </a:xfrm>
          <a:prstGeom prst="rect">
            <a:avLst/>
          </a:prstGeom>
          <a:solidFill>
            <a:schemeClr val="bg1"/>
          </a:solidFill>
        </p:spPr>
        <p:txBody>
          <a:bodyPr wrap="square" lIns="101595" tIns="50795" rIns="101595" bIns="50795" rtlCol="0">
            <a:spAutoFit/>
          </a:bodyPr>
          <a:lstStyle/>
          <a:p>
            <a:pPr algn="r" defTabSz="507960" fontAlgn="auto">
              <a:spcBef>
                <a:spcPts val="0"/>
              </a:spcBef>
              <a:spcAft>
                <a:spcPts val="0"/>
              </a:spcAft>
            </a:pPr>
            <a:r>
              <a:rPr lang="en-US" sz="1600" b="1" dirty="0">
                <a:solidFill>
                  <a:prstClr val="black"/>
                </a:solidFill>
                <a:latin typeface="Gill Sans"/>
              </a:rPr>
              <a:t>Frame Delay  (</a:t>
            </a:r>
            <a:r>
              <a:rPr lang="en-US" sz="1600" b="1" dirty="0" err="1">
                <a:solidFill>
                  <a:prstClr val="black"/>
                </a:solidFill>
                <a:latin typeface="Gill Sans"/>
              </a:rPr>
              <a:t>ms</a:t>
            </a:r>
            <a:r>
              <a:rPr lang="en-US" sz="1600" b="1" dirty="0">
                <a:solidFill>
                  <a:prstClr val="black"/>
                </a:solidFill>
                <a:latin typeface="Gill Sans"/>
              </a:rPr>
              <a:t>)   </a:t>
            </a:r>
          </a:p>
        </p:txBody>
      </p:sp>
      <p:sp>
        <p:nvSpPr>
          <p:cNvPr id="23" name="Content Placeholder 2"/>
          <p:cNvSpPr txBox="1">
            <a:spLocks/>
          </p:cNvSpPr>
          <p:nvPr/>
        </p:nvSpPr>
        <p:spPr>
          <a:xfrm>
            <a:off x="0" y="870264"/>
            <a:ext cx="10160000" cy="1083217"/>
          </a:xfrm>
          <a:prstGeom prst="rect">
            <a:avLst/>
          </a:prstGeom>
        </p:spPr>
        <p:txBody>
          <a:bodyPr vert="horz" lIns="101595" tIns="50795" rIns="101595" bIns="5079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None/>
            </a:pPr>
            <a:r>
              <a:rPr lang="en-US" sz="3100" dirty="0">
                <a:solidFill>
                  <a:prstClr val="black"/>
                </a:solidFill>
                <a:latin typeface="Gill Sans"/>
              </a:rPr>
              <a:t>Two clients watch video over VLC</a:t>
            </a:r>
          </a:p>
        </p:txBody>
      </p:sp>
      <p:cxnSp>
        <p:nvCxnSpPr>
          <p:cNvPr id="6" name="Straight Connector 5"/>
          <p:cNvCxnSpPr/>
          <p:nvPr/>
        </p:nvCxnSpPr>
        <p:spPr>
          <a:xfrm>
            <a:off x="0" y="4523669"/>
            <a:ext cx="101600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1" name="gang38021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92861" y="1485636"/>
            <a:ext cx="4194138" cy="2359202"/>
          </a:xfrm>
          <a:prstGeom prst="rect">
            <a:avLst/>
          </a:prstGeom>
        </p:spPr>
      </p:pic>
      <p:pic>
        <p:nvPicPr>
          <p:cNvPr id="12" name="gang3openrf.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792861" y="4717520"/>
            <a:ext cx="4194138" cy="2359202"/>
          </a:xfrm>
          <a:prstGeom prst="rect">
            <a:avLst/>
          </a:prstGeom>
        </p:spPr>
      </p:pic>
    </p:spTree>
    <p:extLst>
      <p:ext uri="{BB962C8B-B14F-4D97-AF65-F5344CB8AC3E}">
        <p14:creationId xmlns:p14="http://schemas.microsoft.com/office/powerpoint/2010/main" val="116040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1"/>
                </p:tgtEl>
              </p:cMediaNode>
            </p:video>
            <p:video>
              <p:cMediaNode vol="80000">
                <p:cTn id="34" fill="hold" display="0">
                  <p:stCondLst>
                    <p:cond delay="indefinite"/>
                  </p:stCondLst>
                </p:cTn>
                <p:tgtEl>
                  <p:spTgt spid="12"/>
                </p:tgtEl>
              </p:cMediaNode>
            </p:video>
          </p:childTnLst>
        </p:cTn>
      </p:par>
    </p:tnLst>
    <p:bldLst>
      <p:bldP spid="3" grpId="0"/>
      <p:bldP spid="21" grpId="0"/>
      <p:bldP spid="4" grpId="0" animBg="1"/>
      <p:bldP spid="16" grpId="0" animBg="1"/>
      <p:bldP spid="20"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Centimeter-Scale Localization</a:t>
            </a:r>
            <a:endParaRPr lang="en-US" dirty="0">
              <a:latin typeface="+mj-lt"/>
            </a:endParaRPr>
          </a:p>
        </p:txBody>
      </p:sp>
      <p:sp>
        <p:nvSpPr>
          <p:cNvPr id="3" name="Content Placeholder 2"/>
          <p:cNvSpPr>
            <a:spLocks noGrp="1"/>
          </p:cNvSpPr>
          <p:nvPr>
            <p:ph idx="1"/>
          </p:nvPr>
        </p:nvSpPr>
        <p:spPr>
          <a:xfrm>
            <a:off x="0" y="1943100"/>
            <a:ext cx="10160000" cy="609600"/>
          </a:xfrm>
        </p:spPr>
        <p:txBody>
          <a:bodyPr>
            <a:normAutofit/>
          </a:bodyPr>
          <a:lstStyle/>
          <a:p>
            <a:pPr marL="0" indent="0" algn="ctr">
              <a:buNone/>
            </a:pPr>
            <a:r>
              <a:rPr lang="en-US" sz="3000" dirty="0">
                <a:latin typeface="+mj-lt"/>
              </a:rPr>
              <a:t>Today, RF-based localization has about one meter accuracy</a:t>
            </a:r>
          </a:p>
        </p:txBody>
      </p:sp>
      <p:sp>
        <p:nvSpPr>
          <p:cNvPr id="6" name="Content Placeholder 2"/>
          <p:cNvSpPr txBox="1">
            <a:spLocks/>
          </p:cNvSpPr>
          <p:nvPr/>
        </p:nvSpPr>
        <p:spPr>
          <a:xfrm>
            <a:off x="249333" y="2628900"/>
            <a:ext cx="9880600" cy="647700"/>
          </a:xfrm>
          <a:prstGeom prst="rect">
            <a:avLst/>
          </a:prstGeom>
        </p:spPr>
        <p:txBody>
          <a:bodyPr vert="horz" lIns="101595" tIns="50795" rIns="101595" bIns="50795" rtlCol="0">
            <a:noAutofit/>
          </a:bodyPr>
          <a:lstStyle>
            <a:lvl1pPr marL="380984" indent="-380984" algn="l" defTabSz="1015960" rtl="0" eaLnBrk="1" latinLnBrk="0" hangingPunct="1">
              <a:spcBef>
                <a:spcPct val="20000"/>
              </a:spcBef>
              <a:buFont typeface="Arial" pitchFamily="34" charset="0"/>
              <a:buChar char="•"/>
              <a:defRPr sz="3600" kern="1200">
                <a:solidFill>
                  <a:schemeClr val="tx1"/>
                </a:solidFill>
                <a:latin typeface="Gill Sans"/>
                <a:ea typeface="+mn-ea"/>
                <a:cs typeface="+mn-cs"/>
              </a:defRPr>
            </a:lvl1pPr>
            <a:lvl2pPr marL="825467" indent="-317487" algn="l" defTabSz="1015960" rtl="0" eaLnBrk="1" latinLnBrk="0" hangingPunct="1">
              <a:spcBef>
                <a:spcPct val="20000"/>
              </a:spcBef>
              <a:buFont typeface="Arial" pitchFamily="34" charset="0"/>
              <a:buChar char="–"/>
              <a:defRPr sz="3200" kern="1200">
                <a:solidFill>
                  <a:schemeClr val="tx1"/>
                </a:solidFill>
                <a:latin typeface="Gill Sans"/>
                <a:ea typeface="+mn-ea"/>
                <a:cs typeface="+mn-cs"/>
              </a:defRPr>
            </a:lvl2pPr>
            <a:lvl3pPr marL="1269950" indent="-253990" algn="l" defTabSz="1015960" rtl="0" eaLnBrk="1" latinLnBrk="0" hangingPunct="1">
              <a:spcBef>
                <a:spcPct val="20000"/>
              </a:spcBef>
              <a:buFont typeface="Arial" pitchFamily="34" charset="0"/>
              <a:buChar char="•"/>
              <a:defRPr sz="2700" kern="1200">
                <a:solidFill>
                  <a:schemeClr val="tx1"/>
                </a:solidFill>
                <a:latin typeface="Gill Sans"/>
                <a:ea typeface="+mn-ea"/>
                <a:cs typeface="+mn-cs"/>
              </a:defRPr>
            </a:lvl3pPr>
            <a:lvl4pPr marL="1777929" indent="-253990" algn="l" defTabSz="1015960" rtl="0" eaLnBrk="1" latinLnBrk="0" hangingPunct="1">
              <a:spcBef>
                <a:spcPct val="20000"/>
              </a:spcBef>
              <a:buFont typeface="Arial" pitchFamily="34" charset="0"/>
              <a:buChar char="–"/>
              <a:defRPr sz="2200" kern="1200">
                <a:solidFill>
                  <a:schemeClr val="tx1"/>
                </a:solidFill>
                <a:latin typeface="Gill Sans"/>
                <a:ea typeface="+mn-ea"/>
                <a:cs typeface="+mn-cs"/>
              </a:defRPr>
            </a:lvl4pPr>
            <a:lvl5pPr marL="2285909" indent="-253990" algn="l" defTabSz="1015960" rtl="0" eaLnBrk="1" latinLnBrk="0" hangingPunct="1">
              <a:spcBef>
                <a:spcPct val="20000"/>
              </a:spcBef>
              <a:buFont typeface="Arial" pitchFamily="34" charset="0"/>
              <a:buChar char="»"/>
              <a:defRPr sz="2200" kern="1200">
                <a:solidFill>
                  <a:schemeClr val="tx1"/>
                </a:solidFill>
                <a:latin typeface="Gill Sans"/>
                <a:ea typeface="+mn-ea"/>
                <a:cs typeface="+mn-cs"/>
              </a:defRPr>
            </a:lvl5pPr>
            <a:lvl6pPr marL="2793889"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868"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847"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827"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fontAlgn="auto">
              <a:spcAft>
                <a:spcPts val="0"/>
              </a:spcAft>
              <a:buNone/>
            </a:pPr>
            <a:r>
              <a:rPr lang="en-US" sz="3000" u="sng" dirty="0">
                <a:solidFill>
                  <a:prstClr val="black"/>
                </a:solidFill>
                <a:latin typeface="Calibri"/>
              </a:rPr>
              <a:t>Challenge</a:t>
            </a:r>
            <a:r>
              <a:rPr lang="en-US" sz="3000" dirty="0">
                <a:solidFill>
                  <a:prstClr val="black"/>
                </a:solidFill>
                <a:latin typeface="Calibri"/>
              </a:rPr>
              <a:t>: Multipath effects confuse the localization system</a:t>
            </a:r>
          </a:p>
        </p:txBody>
      </p:sp>
      <p:sp>
        <p:nvSpPr>
          <p:cNvPr id="15" name="Content Placeholder 2"/>
          <p:cNvSpPr txBox="1">
            <a:spLocks/>
          </p:cNvSpPr>
          <p:nvPr/>
        </p:nvSpPr>
        <p:spPr>
          <a:xfrm>
            <a:off x="279401" y="3390900"/>
            <a:ext cx="9711269" cy="647700"/>
          </a:xfrm>
          <a:prstGeom prst="rect">
            <a:avLst/>
          </a:prstGeom>
        </p:spPr>
        <p:txBody>
          <a:bodyPr vert="horz" lIns="101595" tIns="50795" rIns="101595" bIns="50795" rtlCol="0">
            <a:noAutofit/>
          </a:bodyPr>
          <a:lstStyle>
            <a:lvl1pPr marL="380984" indent="-380984" algn="l" defTabSz="1015960" rtl="0" eaLnBrk="1" latinLnBrk="0" hangingPunct="1">
              <a:spcBef>
                <a:spcPct val="20000"/>
              </a:spcBef>
              <a:buFont typeface="Arial" pitchFamily="34" charset="0"/>
              <a:buChar char="•"/>
              <a:defRPr sz="3600" kern="1200">
                <a:solidFill>
                  <a:schemeClr val="tx1"/>
                </a:solidFill>
                <a:latin typeface="Gill Sans"/>
                <a:ea typeface="+mn-ea"/>
                <a:cs typeface="+mn-cs"/>
              </a:defRPr>
            </a:lvl1pPr>
            <a:lvl2pPr marL="825467" indent="-317487" algn="l" defTabSz="1015960" rtl="0" eaLnBrk="1" latinLnBrk="0" hangingPunct="1">
              <a:spcBef>
                <a:spcPct val="20000"/>
              </a:spcBef>
              <a:buFont typeface="Arial" pitchFamily="34" charset="0"/>
              <a:buChar char="–"/>
              <a:defRPr sz="3200" kern="1200">
                <a:solidFill>
                  <a:schemeClr val="tx1"/>
                </a:solidFill>
                <a:latin typeface="Gill Sans"/>
                <a:ea typeface="+mn-ea"/>
                <a:cs typeface="+mn-cs"/>
              </a:defRPr>
            </a:lvl2pPr>
            <a:lvl3pPr marL="1269950" indent="-253990" algn="l" defTabSz="1015960" rtl="0" eaLnBrk="1" latinLnBrk="0" hangingPunct="1">
              <a:spcBef>
                <a:spcPct val="20000"/>
              </a:spcBef>
              <a:buFont typeface="Arial" pitchFamily="34" charset="0"/>
              <a:buChar char="•"/>
              <a:defRPr sz="2700" kern="1200">
                <a:solidFill>
                  <a:schemeClr val="tx1"/>
                </a:solidFill>
                <a:latin typeface="Gill Sans"/>
                <a:ea typeface="+mn-ea"/>
                <a:cs typeface="+mn-cs"/>
              </a:defRPr>
            </a:lvl3pPr>
            <a:lvl4pPr marL="1777929" indent="-253990" algn="l" defTabSz="1015960" rtl="0" eaLnBrk="1" latinLnBrk="0" hangingPunct="1">
              <a:spcBef>
                <a:spcPct val="20000"/>
              </a:spcBef>
              <a:buFont typeface="Arial" pitchFamily="34" charset="0"/>
              <a:buChar char="–"/>
              <a:defRPr sz="2200" kern="1200">
                <a:solidFill>
                  <a:schemeClr val="tx1"/>
                </a:solidFill>
                <a:latin typeface="Gill Sans"/>
                <a:ea typeface="+mn-ea"/>
                <a:cs typeface="+mn-cs"/>
              </a:defRPr>
            </a:lvl4pPr>
            <a:lvl5pPr marL="2285909" indent="-253990" algn="l" defTabSz="1015960" rtl="0" eaLnBrk="1" latinLnBrk="0" hangingPunct="1">
              <a:spcBef>
                <a:spcPct val="20000"/>
              </a:spcBef>
              <a:buFont typeface="Arial" pitchFamily="34" charset="0"/>
              <a:buChar char="»"/>
              <a:defRPr sz="2200" kern="1200">
                <a:solidFill>
                  <a:schemeClr val="tx1"/>
                </a:solidFill>
                <a:latin typeface="Gill Sans"/>
                <a:ea typeface="+mn-ea"/>
                <a:cs typeface="+mn-cs"/>
              </a:defRPr>
            </a:lvl5pPr>
            <a:lvl6pPr marL="2793889"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868"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847"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827" indent="-253990" algn="l" defTabSz="1015960"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fontAlgn="auto">
              <a:spcAft>
                <a:spcPts val="0"/>
              </a:spcAft>
              <a:buNone/>
            </a:pPr>
            <a:r>
              <a:rPr lang="en-US" sz="3000" u="sng" dirty="0">
                <a:solidFill>
                  <a:prstClr val="black"/>
                </a:solidFill>
                <a:latin typeface="Calibri"/>
              </a:rPr>
              <a:t>Solution</a:t>
            </a:r>
            <a:r>
              <a:rPr lang="en-US" sz="3000" dirty="0">
                <a:solidFill>
                  <a:prstClr val="black"/>
                </a:solidFill>
                <a:latin typeface="Calibri"/>
              </a:rPr>
              <a:t>: Use the multipath reflection pattern as a signature of the location</a:t>
            </a:r>
          </a:p>
        </p:txBody>
      </p:sp>
    </p:spTree>
    <p:extLst>
      <p:ext uri="{BB962C8B-B14F-4D97-AF65-F5344CB8AC3E}">
        <p14:creationId xmlns:p14="http://schemas.microsoft.com/office/powerpoint/2010/main" val="121456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4769329" y="3308438"/>
            <a:ext cx="1660936" cy="126356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68" y="4572000"/>
            <a:ext cx="6136886" cy="245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Straight Connector 62"/>
          <p:cNvCxnSpPr/>
          <p:nvPr/>
        </p:nvCxnSpPr>
        <p:spPr>
          <a:xfrm flipH="1" flipV="1">
            <a:off x="3412262" y="3562091"/>
            <a:ext cx="1327584" cy="101460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412262" y="2382613"/>
            <a:ext cx="1618147" cy="117948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118" y="4572000"/>
            <a:ext cx="6136886" cy="245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04800"/>
            <a:ext cx="10160000" cy="914400"/>
          </a:xfrm>
        </p:spPr>
        <p:txBody>
          <a:bodyPr>
            <a:normAutofit/>
          </a:bodyPr>
          <a:lstStyle/>
          <a:p>
            <a:r>
              <a:rPr lang="en-US" sz="4400" dirty="0"/>
              <a:t>Use Multipath Reflections</a:t>
            </a:r>
          </a:p>
        </p:txBody>
      </p:sp>
      <p:grpSp>
        <p:nvGrpSpPr>
          <p:cNvPr id="65" name="Group 64"/>
          <p:cNvGrpSpPr>
            <a:grpSpLocks noChangeAspect="1"/>
          </p:cNvGrpSpPr>
          <p:nvPr/>
        </p:nvGrpSpPr>
        <p:grpSpPr>
          <a:xfrm>
            <a:off x="4664161" y="4623817"/>
            <a:ext cx="263447" cy="329184"/>
            <a:chOff x="8147045" y="4419600"/>
            <a:chExt cx="590564" cy="704850"/>
          </a:xfrm>
        </p:grpSpPr>
        <p:sp>
          <p:nvSpPr>
            <p:cNvPr id="69" name="Isosceles Triangle 68"/>
            <p:cNvSpPr/>
            <p:nvPr/>
          </p:nvSpPr>
          <p:spPr>
            <a:xfrm rot="10800000">
              <a:off x="8147045" y="4419600"/>
              <a:ext cx="381000" cy="34290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0" name="Elbow Connector 69"/>
            <p:cNvCxnSpPr/>
            <p:nvPr/>
          </p:nvCxnSpPr>
          <p:spPr>
            <a:xfrm>
              <a:off x="8318500" y="4724400"/>
              <a:ext cx="419100" cy="400050"/>
            </a:xfrm>
            <a:prstGeom prst="bentConnector3">
              <a:avLst>
                <a:gd name="adj1" fmla="val 4545"/>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3120234" y="1981201"/>
            <a:ext cx="251834" cy="2832449"/>
          </a:xfrm>
          <a:prstGeom prst="rect">
            <a:avLst/>
          </a:prstGeom>
          <a:pattFill prst="wdUp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51" name="Rectangle 50"/>
          <p:cNvSpPr/>
          <p:nvPr/>
        </p:nvSpPr>
        <p:spPr>
          <a:xfrm>
            <a:off x="6449318" y="1968151"/>
            <a:ext cx="230886" cy="2832449"/>
          </a:xfrm>
          <a:prstGeom prst="rect">
            <a:avLst/>
          </a:prstGeom>
          <a:pattFill prst="wdUp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cxnSp>
        <p:nvCxnSpPr>
          <p:cNvPr id="58" name="Straight Connector 57"/>
          <p:cNvCxnSpPr>
            <a:stCxn id="67" idx="1"/>
          </p:cNvCxnSpPr>
          <p:nvPr/>
        </p:nvCxnSpPr>
        <p:spPr>
          <a:xfrm>
            <a:off x="5078066" y="2395427"/>
            <a:ext cx="1371250" cy="91301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986698" y="3468957"/>
            <a:ext cx="1516886" cy="268137"/>
          </a:xfrm>
          <a:prstGeom prst="rect">
            <a:avLst/>
          </a:prstGeom>
          <a:pattFill prst="wdDnDiag">
            <a:fgClr>
              <a:schemeClr val="tx1">
                <a:lumMod val="75000"/>
                <a:lumOff val="2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67" name="Diamond 66"/>
          <p:cNvSpPr/>
          <p:nvPr/>
        </p:nvSpPr>
        <p:spPr>
          <a:xfrm rot="10800000">
            <a:off x="4940904" y="2258815"/>
            <a:ext cx="137160" cy="27323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72" name="TextBox 71"/>
          <p:cNvSpPr txBox="1"/>
          <p:nvPr/>
        </p:nvSpPr>
        <p:spPr>
          <a:xfrm rot="16200000">
            <a:off x="466306" y="5216464"/>
            <a:ext cx="2133599" cy="844676"/>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b="1" dirty="0" smtClean="0">
                <a:solidFill>
                  <a:prstClr val="black"/>
                </a:solidFill>
              </a:rPr>
              <a:t> Power  of Reflection </a:t>
            </a:r>
          </a:p>
        </p:txBody>
      </p:sp>
      <p:sp>
        <p:nvSpPr>
          <p:cNvPr id="44" name="TextBox 43"/>
          <p:cNvSpPr txBox="1"/>
          <p:nvPr/>
        </p:nvSpPr>
        <p:spPr>
          <a:xfrm>
            <a:off x="2870202" y="6960514"/>
            <a:ext cx="3783687"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b="1" dirty="0" smtClean="0">
                <a:solidFill>
                  <a:prstClr val="black"/>
                </a:solidFill>
              </a:rPr>
              <a:t>Spatial Angle (degree)</a:t>
            </a:r>
          </a:p>
        </p:txBody>
      </p:sp>
      <p:sp>
        <p:nvSpPr>
          <p:cNvPr id="48" name="TextBox 47"/>
          <p:cNvSpPr txBox="1"/>
          <p:nvPr/>
        </p:nvSpPr>
        <p:spPr>
          <a:xfrm>
            <a:off x="4851400" y="4719937"/>
            <a:ext cx="11430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Reader</a:t>
            </a:r>
          </a:p>
        </p:txBody>
      </p:sp>
      <p:cxnSp>
        <p:nvCxnSpPr>
          <p:cNvPr id="7" name="Straight Connector 6"/>
          <p:cNvCxnSpPr/>
          <p:nvPr/>
        </p:nvCxnSpPr>
        <p:spPr>
          <a:xfrm flipH="1">
            <a:off x="3670217" y="4576700"/>
            <a:ext cx="1279159" cy="0"/>
          </a:xfrm>
          <a:prstGeom prst="line">
            <a:avLst/>
          </a:prstGeom>
          <a:ln>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84778" y="4115036"/>
            <a:ext cx="685626" cy="46850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35</a:t>
            </a:r>
            <a:r>
              <a:rPr lang="en-US" baseline="30000" dirty="0" smtClean="0">
                <a:solidFill>
                  <a:prstClr val="black"/>
                </a:solidFill>
              </a:rPr>
              <a:t>o</a:t>
            </a:r>
          </a:p>
        </p:txBody>
      </p:sp>
      <p:sp>
        <p:nvSpPr>
          <p:cNvPr id="15" name="Arc 14"/>
          <p:cNvSpPr/>
          <p:nvPr/>
        </p:nvSpPr>
        <p:spPr>
          <a:xfrm flipH="1">
            <a:off x="4286339" y="4240852"/>
            <a:ext cx="877073" cy="652283"/>
          </a:xfrm>
          <a:prstGeom prst="arc">
            <a:avLst>
              <a:gd name="adj1" fmla="val 19118007"/>
              <a:gd name="adj2" fmla="val 0"/>
            </a:avLst>
          </a:prstGeom>
          <a:solidFill>
            <a:schemeClr val="tx1"/>
          </a:solidFill>
        </p:spPr>
        <p:style>
          <a:lnRef idx="1">
            <a:schemeClr val="accent1"/>
          </a:lnRef>
          <a:fillRef idx="0">
            <a:schemeClr val="accent1"/>
          </a:fillRef>
          <a:effectRef idx="0">
            <a:schemeClr val="accent1"/>
          </a:effectRef>
          <a:fontRef idx="minor">
            <a:schemeClr val="tx1"/>
          </a:fontRef>
        </p:style>
        <p:txBody>
          <a:bodyPr lIns="91435" tIns="45720" rIns="91435" bIns="45720" rtlCol="0" anchor="ctr"/>
          <a:lstStyle/>
          <a:p>
            <a:pPr algn="ctr"/>
            <a:endParaRPr lang="en-US">
              <a:solidFill>
                <a:prstClr val="black"/>
              </a:solidFill>
            </a:endParaRPr>
          </a:p>
        </p:txBody>
      </p:sp>
      <p:cxnSp>
        <p:nvCxnSpPr>
          <p:cNvPr id="46" name="Straight Connector 45"/>
          <p:cNvCxnSpPr/>
          <p:nvPr/>
        </p:nvCxnSpPr>
        <p:spPr>
          <a:xfrm flipV="1">
            <a:off x="3404726" y="4972338"/>
            <a:ext cx="40194" cy="1733266"/>
          </a:xfrm>
          <a:prstGeom prst="line">
            <a:avLst/>
          </a:prstGeom>
          <a:ln>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327400" y="5638801"/>
            <a:ext cx="685626" cy="46850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35</a:t>
            </a:r>
            <a:r>
              <a:rPr lang="en-US" baseline="30000" dirty="0" smtClean="0">
                <a:solidFill>
                  <a:prstClr val="black"/>
                </a:solidFill>
              </a:rPr>
              <a:t>o</a:t>
            </a:r>
          </a:p>
        </p:txBody>
      </p:sp>
    </p:spTree>
    <p:custDataLst>
      <p:tags r:id="rId1"/>
    </p:custDataLst>
    <p:extLst>
      <p:ext uri="{BB962C8B-B14F-4D97-AF65-F5344CB8AC3E}">
        <p14:creationId xmlns:p14="http://schemas.microsoft.com/office/powerpoint/2010/main" val="1165292023"/>
      </p:ext>
    </p:extLst>
  </p:cSld>
  <p:clrMapOvr>
    <a:masterClrMapping/>
  </p:clrMapOvr>
  <mc:AlternateContent xmlns:mc="http://schemas.openxmlformats.org/markup-compatibility/2006" xmlns:p14="http://schemas.microsoft.com/office/powerpoint/2010/main">
    <mc:Choice Requires="p14">
      <p:transition spd="slow" p14:dur="2000" advTm="9721"/>
    </mc:Choice>
    <mc:Fallback xmlns="">
      <p:transition spd="slow" advTm="97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up)">
                                      <p:cBhvr>
                                        <p:cTn id="10" dur="500"/>
                                        <p:tgtEl>
                                          <p:spTgt spid="58"/>
                                        </p:tgtEl>
                                      </p:cBhvr>
                                    </p:animEffect>
                                  </p:childTnLst>
                                </p:cTn>
                              </p:par>
                              <p:par>
                                <p:cTn id="11" presetID="22" presetClass="entr" presetSubtype="1" fill="hold" nodeType="withEffect">
                                  <p:stCondLst>
                                    <p:cond delay="500"/>
                                  </p:stCondLst>
                                  <p:childTnLst>
                                    <p:set>
                                      <p:cBhvr>
                                        <p:cTn id="12" dur="1" fill="hold">
                                          <p:stCondLst>
                                            <p:cond delay="0"/>
                                          </p:stCondLst>
                                        </p:cTn>
                                        <p:tgtEl>
                                          <p:spTgt spid="63"/>
                                        </p:tgtEl>
                                        <p:attrNameLst>
                                          <p:attrName>style.visibility</p:attrName>
                                        </p:attrNameLst>
                                      </p:cBhvr>
                                      <p:to>
                                        <p:strVal val="visible"/>
                                      </p:to>
                                    </p:set>
                                    <p:animEffect transition="in" filter="wipe(up)">
                                      <p:cBhvr>
                                        <p:cTn id="13" dur="500"/>
                                        <p:tgtEl>
                                          <p:spTgt spid="63"/>
                                        </p:tgtEl>
                                      </p:cBhvr>
                                    </p:animEffect>
                                  </p:childTnLst>
                                </p:cTn>
                              </p:par>
                              <p:par>
                                <p:cTn id="14" presetID="22" presetClass="entr" presetSubtype="1" fill="hold" nodeType="withEffect">
                                  <p:stCondLst>
                                    <p:cond delay="500"/>
                                  </p:stCondLst>
                                  <p:childTnLst>
                                    <p:set>
                                      <p:cBhvr>
                                        <p:cTn id="15" dur="1" fill="hold">
                                          <p:stCondLst>
                                            <p:cond delay="0"/>
                                          </p:stCondLst>
                                        </p:cTn>
                                        <p:tgtEl>
                                          <p:spTgt spid="59"/>
                                        </p:tgtEl>
                                        <p:attrNameLst>
                                          <p:attrName>style.visibility</p:attrName>
                                        </p:attrNameLst>
                                      </p:cBhvr>
                                      <p:to>
                                        <p:strVal val="visible"/>
                                      </p:to>
                                    </p:set>
                                    <p:animEffect transition="in" filter="wipe(up)">
                                      <p:cBhvr>
                                        <p:cTn id="16" dur="500"/>
                                        <p:tgtEl>
                                          <p:spTgt spid="59"/>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205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13975" y="1003384"/>
            <a:ext cx="4570237" cy="653734"/>
          </a:xfrm>
          <a:prstGeom prst="rect">
            <a:avLst/>
          </a:prstGeom>
          <a:noFill/>
          <a:ln w="9525">
            <a:noFill/>
            <a:miter lim="800000"/>
            <a:headEnd/>
            <a:tailEnd/>
          </a:ln>
          <a:effectLst/>
        </p:spPr>
        <p:txBody>
          <a:bodyPr lIns="100539" tIns="49386" rIns="100539" bIns="49386">
            <a:spAutoFit/>
          </a:bodyPr>
          <a:lstStyle/>
          <a:p>
            <a:pPr algn="ctr">
              <a:spcBef>
                <a:spcPct val="50000"/>
              </a:spcBef>
            </a:pPr>
            <a:r>
              <a:rPr lang="en-US" sz="3600" dirty="0" smtClean="0">
                <a:solidFill>
                  <a:srgbClr val="FF0000"/>
                </a:solidFill>
                <a:latin typeface="Gill Sans"/>
              </a:rPr>
              <a:t>Traditional Approach</a:t>
            </a:r>
            <a:endParaRPr lang="en-US" sz="3600" dirty="0">
              <a:solidFill>
                <a:srgbClr val="FF0000"/>
              </a:solidFill>
              <a:latin typeface="Gill Sans"/>
            </a:endParaRPr>
          </a:p>
        </p:txBody>
      </p:sp>
      <p:sp>
        <p:nvSpPr>
          <p:cNvPr id="6" name="Line 16"/>
          <p:cNvSpPr>
            <a:spLocks noChangeShapeType="1"/>
          </p:cNvSpPr>
          <p:nvPr/>
        </p:nvSpPr>
        <p:spPr bwMode="auto">
          <a:xfrm flipH="1">
            <a:off x="5079999" y="1143000"/>
            <a:ext cx="2" cy="6705600"/>
          </a:xfrm>
          <a:prstGeom prst="line">
            <a:avLst/>
          </a:prstGeom>
          <a:noFill/>
          <a:ln w="12700">
            <a:solidFill>
              <a:schemeClr val="tx1">
                <a:lumMod val="65000"/>
                <a:lumOff val="35000"/>
              </a:schemeClr>
            </a:solidFill>
            <a:round/>
            <a:headEnd/>
            <a:tailEnd/>
          </a:ln>
          <a:effectLst/>
        </p:spPr>
        <p:txBody>
          <a:bodyPr lIns="100539" tIns="49386" rIns="100539" bIns="49386"/>
          <a:lstStyle/>
          <a:p>
            <a:endParaRPr lang="en-US"/>
          </a:p>
        </p:txBody>
      </p:sp>
      <p:sp>
        <p:nvSpPr>
          <p:cNvPr id="7" name="Text Box 6"/>
          <p:cNvSpPr txBox="1">
            <a:spLocks noChangeArrowheads="1"/>
          </p:cNvSpPr>
          <p:nvPr/>
        </p:nvSpPr>
        <p:spPr bwMode="auto">
          <a:xfrm>
            <a:off x="5251098" y="1003384"/>
            <a:ext cx="4570237" cy="653734"/>
          </a:xfrm>
          <a:prstGeom prst="rect">
            <a:avLst/>
          </a:prstGeom>
          <a:noFill/>
          <a:ln w="9525">
            <a:noFill/>
            <a:miter lim="800000"/>
            <a:headEnd/>
            <a:tailEnd/>
          </a:ln>
          <a:effectLst/>
        </p:spPr>
        <p:txBody>
          <a:bodyPr lIns="100539" tIns="49386" rIns="100539" bIns="49386">
            <a:spAutoFit/>
          </a:bodyPr>
          <a:lstStyle/>
          <a:p>
            <a:pPr algn="ctr">
              <a:spcBef>
                <a:spcPct val="50000"/>
              </a:spcBef>
            </a:pPr>
            <a:r>
              <a:rPr lang="en-US" sz="3600" dirty="0" smtClean="0">
                <a:solidFill>
                  <a:srgbClr val="FF0000"/>
                </a:solidFill>
                <a:latin typeface="Gill Sans"/>
              </a:rPr>
              <a:t>New Approach </a:t>
            </a:r>
            <a:endParaRPr lang="en-US" sz="3600" dirty="0">
              <a:solidFill>
                <a:srgbClr val="FF0000"/>
              </a:solidFill>
              <a:latin typeface="Gill Sans"/>
            </a:endParaRPr>
          </a:p>
        </p:txBody>
      </p:sp>
      <p:sp>
        <p:nvSpPr>
          <p:cNvPr id="8" name="Text Box 6"/>
          <p:cNvSpPr txBox="1">
            <a:spLocks noChangeArrowheads="1"/>
          </p:cNvSpPr>
          <p:nvPr/>
        </p:nvSpPr>
        <p:spPr bwMode="auto">
          <a:xfrm>
            <a:off x="2" y="1718732"/>
            <a:ext cx="5079999" cy="1084622"/>
          </a:xfrm>
          <a:prstGeom prst="rect">
            <a:avLst/>
          </a:prstGeom>
          <a:noFill/>
          <a:ln w="9525">
            <a:noFill/>
            <a:miter lim="800000"/>
            <a:headEnd/>
            <a:tailEnd/>
          </a:ln>
          <a:effectLst/>
        </p:spPr>
        <p:txBody>
          <a:bodyPr wrap="square" lIns="100539" tIns="49386" rIns="100539" bIns="49386">
            <a:spAutoFit/>
          </a:bodyPr>
          <a:lstStyle/>
          <a:p>
            <a:pPr algn="ctr">
              <a:spcBef>
                <a:spcPct val="50000"/>
              </a:spcBef>
            </a:pPr>
            <a:r>
              <a:rPr lang="en-US" sz="3200" dirty="0" smtClean="0">
                <a:latin typeface="Gill Sans"/>
              </a:rPr>
              <a:t>Optimize within isolated </a:t>
            </a:r>
            <a:r>
              <a:rPr lang="en-US" sz="3200" dirty="0">
                <a:latin typeface="Gill Sans"/>
              </a:rPr>
              <a:t>l</a:t>
            </a:r>
            <a:r>
              <a:rPr lang="en-US" sz="3200" dirty="0" smtClean="0">
                <a:latin typeface="Gill Sans"/>
              </a:rPr>
              <a:t>ayers</a:t>
            </a:r>
            <a:endParaRPr lang="en-US" sz="3200" dirty="0">
              <a:latin typeface="Gill Sans"/>
            </a:endParaRPr>
          </a:p>
        </p:txBody>
      </p:sp>
      <p:sp>
        <p:nvSpPr>
          <p:cNvPr id="9" name="Rounded Rectangle 8"/>
          <p:cNvSpPr/>
          <p:nvPr/>
        </p:nvSpPr>
        <p:spPr>
          <a:xfrm>
            <a:off x="592668" y="5105399"/>
            <a:ext cx="3979333" cy="101600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a:r>
              <a:rPr lang="en-US" sz="2800" dirty="0" smtClean="0"/>
              <a:t>HW and Radios</a:t>
            </a:r>
          </a:p>
        </p:txBody>
      </p:sp>
      <p:sp>
        <p:nvSpPr>
          <p:cNvPr id="10" name="Rounded Rectangle 9"/>
          <p:cNvSpPr/>
          <p:nvPr/>
        </p:nvSpPr>
        <p:spPr>
          <a:xfrm>
            <a:off x="592668" y="4089399"/>
            <a:ext cx="3979333" cy="101600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a:r>
              <a:rPr lang="en-US" sz="2800" dirty="0" err="1" smtClean="0"/>
              <a:t>Comms</a:t>
            </a:r>
            <a:r>
              <a:rPr lang="en-US" sz="2800" dirty="0" smtClean="0"/>
              <a:t>. and Coding</a:t>
            </a:r>
          </a:p>
        </p:txBody>
      </p:sp>
      <p:sp>
        <p:nvSpPr>
          <p:cNvPr id="11" name="Rounded Rectangle 10"/>
          <p:cNvSpPr/>
          <p:nvPr/>
        </p:nvSpPr>
        <p:spPr>
          <a:xfrm>
            <a:off x="592668" y="3073399"/>
            <a:ext cx="3979333" cy="101600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a:r>
              <a:rPr lang="en-US" sz="2800" dirty="0" smtClean="0"/>
              <a:t>Network &amp; Apps</a:t>
            </a:r>
          </a:p>
        </p:txBody>
      </p:sp>
      <p:sp>
        <p:nvSpPr>
          <p:cNvPr id="15" name="Text Box 6"/>
          <p:cNvSpPr txBox="1">
            <a:spLocks noChangeArrowheads="1"/>
          </p:cNvSpPr>
          <p:nvPr/>
        </p:nvSpPr>
        <p:spPr bwMode="auto">
          <a:xfrm>
            <a:off x="5420432" y="1718733"/>
            <a:ext cx="4570237" cy="1084624"/>
          </a:xfrm>
          <a:prstGeom prst="rect">
            <a:avLst/>
          </a:prstGeom>
          <a:noFill/>
          <a:ln w="9525">
            <a:noFill/>
            <a:miter lim="800000"/>
            <a:headEnd/>
            <a:tailEnd/>
          </a:ln>
          <a:effectLst/>
        </p:spPr>
        <p:txBody>
          <a:bodyPr lIns="100539" tIns="49386" rIns="100539" bIns="49386">
            <a:spAutoFit/>
          </a:bodyPr>
          <a:lstStyle/>
          <a:p>
            <a:pPr algn="ctr">
              <a:spcBef>
                <a:spcPct val="50000"/>
              </a:spcBef>
            </a:pPr>
            <a:r>
              <a:rPr lang="en-US" sz="3200" dirty="0" smtClean="0">
                <a:latin typeface="Gill Sans"/>
              </a:rPr>
              <a:t>Optimize across the layers</a:t>
            </a:r>
            <a:endParaRPr lang="en-US" sz="3200" dirty="0">
              <a:latin typeface="Gill Sans"/>
            </a:endParaRPr>
          </a:p>
        </p:txBody>
      </p:sp>
      <p:sp>
        <p:nvSpPr>
          <p:cNvPr id="16" name="Rounded Rectangle 15"/>
          <p:cNvSpPr/>
          <p:nvPr/>
        </p:nvSpPr>
        <p:spPr>
          <a:xfrm>
            <a:off x="5672668" y="5105399"/>
            <a:ext cx="3979333" cy="101600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a:r>
              <a:rPr lang="en-US" sz="2800" dirty="0" smtClean="0"/>
              <a:t>HW and Radios</a:t>
            </a:r>
          </a:p>
        </p:txBody>
      </p:sp>
      <p:sp>
        <p:nvSpPr>
          <p:cNvPr id="17" name="Rounded Rectangle 16"/>
          <p:cNvSpPr/>
          <p:nvPr/>
        </p:nvSpPr>
        <p:spPr>
          <a:xfrm>
            <a:off x="5672668" y="4089400"/>
            <a:ext cx="3979333" cy="101600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a:r>
              <a:rPr lang="en-US" sz="2800" dirty="0" err="1" smtClean="0"/>
              <a:t>Comms</a:t>
            </a:r>
            <a:r>
              <a:rPr lang="en-US" sz="2800" dirty="0" smtClean="0"/>
              <a:t>. </a:t>
            </a:r>
            <a:r>
              <a:rPr lang="en-US" sz="2800" dirty="0"/>
              <a:t>a</a:t>
            </a:r>
            <a:r>
              <a:rPr lang="en-US" sz="2800" dirty="0" smtClean="0"/>
              <a:t>nd Coding</a:t>
            </a:r>
          </a:p>
        </p:txBody>
      </p:sp>
      <p:sp>
        <p:nvSpPr>
          <p:cNvPr id="18" name="Rounded Rectangle 17"/>
          <p:cNvSpPr/>
          <p:nvPr/>
        </p:nvSpPr>
        <p:spPr>
          <a:xfrm>
            <a:off x="5672668" y="3073399"/>
            <a:ext cx="3979333" cy="1016000"/>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a:r>
              <a:rPr lang="en-US" sz="2800" dirty="0" smtClean="0"/>
              <a:t>Network and Apps</a:t>
            </a:r>
          </a:p>
        </p:txBody>
      </p:sp>
      <p:sp>
        <p:nvSpPr>
          <p:cNvPr id="19" name="Oval 18"/>
          <p:cNvSpPr/>
          <p:nvPr/>
        </p:nvSpPr>
        <p:spPr>
          <a:xfrm rot="19214947">
            <a:off x="4743310" y="2994034"/>
            <a:ext cx="5838050" cy="2771471"/>
          </a:xfrm>
          <a:prstGeom prst="ellipse">
            <a:avLst/>
          </a:prstGeom>
          <a:solidFill>
            <a:schemeClr val="bg1">
              <a:lumMod val="75000"/>
              <a:alpha val="38000"/>
            </a:schemeClr>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a:r>
              <a:rPr lang="en-US" sz="4800" b="1" dirty="0" smtClean="0">
                <a:solidFill>
                  <a:srgbClr val="FFFF00"/>
                </a:solidFill>
              </a:rPr>
              <a:t>Cross-Layer Designs</a:t>
            </a:r>
            <a:endParaRPr lang="en-US" sz="4800" b="1" dirty="0">
              <a:solidFill>
                <a:srgbClr val="FFFF00"/>
              </a:solidFill>
            </a:endParaRPr>
          </a:p>
        </p:txBody>
      </p:sp>
      <p:sp>
        <p:nvSpPr>
          <p:cNvPr id="21" name="Text Box 6"/>
          <p:cNvSpPr txBox="1">
            <a:spLocks noChangeArrowheads="1"/>
          </p:cNvSpPr>
          <p:nvPr/>
        </p:nvSpPr>
        <p:spPr bwMode="auto">
          <a:xfrm>
            <a:off x="-76199" y="6324600"/>
            <a:ext cx="5156199" cy="1084622"/>
          </a:xfrm>
          <a:prstGeom prst="rect">
            <a:avLst/>
          </a:prstGeom>
          <a:noFill/>
          <a:ln w="9525">
            <a:noFill/>
            <a:miter lim="800000"/>
            <a:headEnd/>
            <a:tailEnd/>
          </a:ln>
          <a:effectLst/>
        </p:spPr>
        <p:txBody>
          <a:bodyPr wrap="square" lIns="100539" tIns="49386" rIns="100539" bIns="49386">
            <a:spAutoFit/>
          </a:bodyPr>
          <a:lstStyle/>
          <a:p>
            <a:pPr algn="ctr">
              <a:spcBef>
                <a:spcPct val="50000"/>
              </a:spcBef>
            </a:pPr>
            <a:r>
              <a:rPr lang="en-US" sz="3200" dirty="0" smtClean="0">
                <a:latin typeface="Gill Sans"/>
              </a:rPr>
              <a:t>Disruptive gains are unlikely </a:t>
            </a:r>
            <a:endParaRPr lang="en-US" sz="3200" dirty="0">
              <a:latin typeface="Gill Sans"/>
            </a:endParaRPr>
          </a:p>
        </p:txBody>
      </p:sp>
      <p:sp>
        <p:nvSpPr>
          <p:cNvPr id="22" name="Text Box 6"/>
          <p:cNvSpPr txBox="1">
            <a:spLocks noChangeArrowheads="1"/>
          </p:cNvSpPr>
          <p:nvPr/>
        </p:nvSpPr>
        <p:spPr bwMode="auto">
          <a:xfrm>
            <a:off x="5029201" y="6631091"/>
            <a:ext cx="5079999" cy="592181"/>
          </a:xfrm>
          <a:prstGeom prst="rect">
            <a:avLst/>
          </a:prstGeom>
          <a:noFill/>
          <a:ln w="9525">
            <a:noFill/>
            <a:miter lim="800000"/>
            <a:headEnd/>
            <a:tailEnd/>
          </a:ln>
          <a:effectLst/>
        </p:spPr>
        <p:txBody>
          <a:bodyPr wrap="square" lIns="100539" tIns="49386" rIns="100539" bIns="49386">
            <a:spAutoFit/>
          </a:bodyPr>
          <a:lstStyle/>
          <a:p>
            <a:pPr algn="ctr">
              <a:spcBef>
                <a:spcPct val="50000"/>
              </a:spcBef>
            </a:pPr>
            <a:r>
              <a:rPr lang="en-US" sz="3200" dirty="0" smtClean="0">
                <a:latin typeface="Gill Sans"/>
              </a:rPr>
              <a:t>Major opportunities!</a:t>
            </a:r>
            <a:endParaRPr lang="en-US" sz="3200" dirty="0">
              <a:latin typeface="Gill Sans"/>
            </a:endParaRPr>
          </a:p>
        </p:txBody>
      </p:sp>
      <p:sp>
        <p:nvSpPr>
          <p:cNvPr id="20" name="Title 1"/>
          <p:cNvSpPr>
            <a:spLocks noGrp="1"/>
          </p:cNvSpPr>
          <p:nvPr>
            <p:ph type="title"/>
          </p:nvPr>
        </p:nvSpPr>
        <p:spPr>
          <a:xfrm>
            <a:off x="-15504" y="0"/>
            <a:ext cx="10159998" cy="1143000"/>
          </a:xfrm>
        </p:spPr>
        <p:txBody>
          <a:bodyPr>
            <a:normAutofit/>
          </a:bodyPr>
          <a:lstStyle/>
          <a:p>
            <a:r>
              <a:rPr lang="en-US" sz="4400" dirty="0" smtClean="0">
                <a:solidFill>
                  <a:schemeClr val="tx1"/>
                </a:solidFill>
              </a:rPr>
              <a:t>Fundamental Architectural Change</a:t>
            </a:r>
            <a:endParaRPr lang="en-US" sz="4400" dirty="0">
              <a:solidFill>
                <a:schemeClr val="tx1"/>
              </a:solidFill>
            </a:endParaRPr>
          </a:p>
        </p:txBody>
      </p:sp>
    </p:spTree>
    <p:extLst>
      <p:ext uri="{BB962C8B-B14F-4D97-AF65-F5344CB8AC3E}">
        <p14:creationId xmlns:p14="http://schemas.microsoft.com/office/powerpoint/2010/main" val="1670282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animBg="1"/>
      <p:bldP spid="11" grpId="0" animBg="1"/>
      <p:bldP spid="15" grpId="0"/>
      <p:bldP spid="16" grpId="0" animBg="1"/>
      <p:bldP spid="17" grpId="0" animBg="1"/>
      <p:bldP spid="18" grpId="0" animBg="1"/>
      <p:bldP spid="19" grpId="0" animBg="1"/>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4769329" y="3308438"/>
            <a:ext cx="1660936" cy="126356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868" y="4572000"/>
            <a:ext cx="6136886" cy="245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Straight Connector 62"/>
          <p:cNvCxnSpPr/>
          <p:nvPr/>
        </p:nvCxnSpPr>
        <p:spPr>
          <a:xfrm flipH="1" flipV="1">
            <a:off x="3412262" y="3562091"/>
            <a:ext cx="1327584" cy="101460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412262" y="2382613"/>
            <a:ext cx="1618147" cy="117948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118" y="4572000"/>
            <a:ext cx="6136886" cy="245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5" name="Group 64"/>
          <p:cNvGrpSpPr>
            <a:grpSpLocks noChangeAspect="1"/>
          </p:cNvGrpSpPr>
          <p:nvPr/>
        </p:nvGrpSpPr>
        <p:grpSpPr>
          <a:xfrm>
            <a:off x="4664161" y="4623817"/>
            <a:ext cx="263447" cy="329184"/>
            <a:chOff x="8147045" y="4419600"/>
            <a:chExt cx="590564" cy="704850"/>
          </a:xfrm>
        </p:grpSpPr>
        <p:sp>
          <p:nvSpPr>
            <p:cNvPr id="69" name="Isosceles Triangle 68"/>
            <p:cNvSpPr/>
            <p:nvPr/>
          </p:nvSpPr>
          <p:spPr>
            <a:xfrm rot="10800000">
              <a:off x="8147045" y="4419600"/>
              <a:ext cx="381000" cy="34290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0" name="Elbow Connector 69"/>
            <p:cNvCxnSpPr/>
            <p:nvPr/>
          </p:nvCxnSpPr>
          <p:spPr>
            <a:xfrm>
              <a:off x="8318500" y="4724400"/>
              <a:ext cx="419100" cy="400050"/>
            </a:xfrm>
            <a:prstGeom prst="bentConnector3">
              <a:avLst>
                <a:gd name="adj1" fmla="val 4545"/>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3120234" y="1981201"/>
            <a:ext cx="251834" cy="2832449"/>
          </a:xfrm>
          <a:prstGeom prst="rect">
            <a:avLst/>
          </a:prstGeom>
          <a:pattFill prst="wdUp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51" name="Rectangle 50"/>
          <p:cNvSpPr/>
          <p:nvPr/>
        </p:nvSpPr>
        <p:spPr>
          <a:xfrm>
            <a:off x="6449318" y="1968151"/>
            <a:ext cx="230886" cy="2832449"/>
          </a:xfrm>
          <a:prstGeom prst="rect">
            <a:avLst/>
          </a:prstGeom>
          <a:pattFill prst="wdUp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cxnSp>
        <p:nvCxnSpPr>
          <p:cNvPr id="58" name="Straight Connector 57"/>
          <p:cNvCxnSpPr>
            <a:stCxn id="67" idx="1"/>
          </p:cNvCxnSpPr>
          <p:nvPr/>
        </p:nvCxnSpPr>
        <p:spPr>
          <a:xfrm>
            <a:off x="5078066" y="2395427"/>
            <a:ext cx="1371250" cy="91301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986698" y="3468957"/>
            <a:ext cx="1516886" cy="268137"/>
          </a:xfrm>
          <a:prstGeom prst="rect">
            <a:avLst/>
          </a:prstGeom>
          <a:pattFill prst="wdDnDiag">
            <a:fgClr>
              <a:schemeClr val="tx1">
                <a:lumMod val="75000"/>
                <a:lumOff val="2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67" name="Diamond 66"/>
          <p:cNvSpPr/>
          <p:nvPr/>
        </p:nvSpPr>
        <p:spPr>
          <a:xfrm rot="10800000">
            <a:off x="4940904" y="2258815"/>
            <a:ext cx="137160" cy="27323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72" name="TextBox 71"/>
          <p:cNvSpPr txBox="1"/>
          <p:nvPr/>
        </p:nvSpPr>
        <p:spPr>
          <a:xfrm rot="16200000">
            <a:off x="466306" y="5216464"/>
            <a:ext cx="2133599" cy="844676"/>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b="1" dirty="0" smtClean="0">
                <a:solidFill>
                  <a:prstClr val="black"/>
                </a:solidFill>
              </a:rPr>
              <a:t> Power  of Reflection </a:t>
            </a:r>
          </a:p>
        </p:txBody>
      </p:sp>
      <p:sp>
        <p:nvSpPr>
          <p:cNvPr id="44" name="TextBox 43"/>
          <p:cNvSpPr txBox="1"/>
          <p:nvPr/>
        </p:nvSpPr>
        <p:spPr>
          <a:xfrm>
            <a:off x="2870202" y="6960514"/>
            <a:ext cx="3783687"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b="1" dirty="0" smtClean="0">
                <a:solidFill>
                  <a:prstClr val="black"/>
                </a:solidFill>
              </a:rPr>
              <a:t>Spatial Angle (degree)</a:t>
            </a:r>
          </a:p>
        </p:txBody>
      </p:sp>
      <p:sp>
        <p:nvSpPr>
          <p:cNvPr id="48" name="TextBox 47"/>
          <p:cNvSpPr txBox="1"/>
          <p:nvPr/>
        </p:nvSpPr>
        <p:spPr>
          <a:xfrm>
            <a:off x="4851400" y="4719937"/>
            <a:ext cx="11430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Reader</a:t>
            </a:r>
          </a:p>
        </p:txBody>
      </p:sp>
      <p:cxnSp>
        <p:nvCxnSpPr>
          <p:cNvPr id="7" name="Straight Connector 6"/>
          <p:cNvCxnSpPr/>
          <p:nvPr/>
        </p:nvCxnSpPr>
        <p:spPr>
          <a:xfrm flipH="1">
            <a:off x="3556006" y="4572000"/>
            <a:ext cx="1279159" cy="0"/>
          </a:xfrm>
          <a:prstGeom prst="line">
            <a:avLst/>
          </a:prstGeom>
          <a:ln>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18017" y="4034136"/>
            <a:ext cx="800188" cy="46850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140</a:t>
            </a:r>
            <a:r>
              <a:rPr lang="en-US" baseline="30000" dirty="0" smtClean="0">
                <a:solidFill>
                  <a:prstClr val="black"/>
                </a:solidFill>
              </a:rPr>
              <a:t>o</a:t>
            </a:r>
          </a:p>
        </p:txBody>
      </p:sp>
      <p:sp>
        <p:nvSpPr>
          <p:cNvPr id="15" name="Arc 14"/>
          <p:cNvSpPr/>
          <p:nvPr/>
        </p:nvSpPr>
        <p:spPr>
          <a:xfrm flipH="1">
            <a:off x="4317869" y="4158911"/>
            <a:ext cx="877073" cy="809861"/>
          </a:xfrm>
          <a:prstGeom prst="arc">
            <a:avLst>
              <a:gd name="adj1" fmla="val 12878166"/>
              <a:gd name="adj2" fmla="val 0"/>
            </a:avLst>
          </a:prstGeom>
          <a:solidFill>
            <a:schemeClr val="tx1"/>
          </a:solidFill>
        </p:spPr>
        <p:style>
          <a:lnRef idx="1">
            <a:schemeClr val="accent1"/>
          </a:lnRef>
          <a:fillRef idx="0">
            <a:schemeClr val="accent1"/>
          </a:fillRef>
          <a:effectRef idx="0">
            <a:schemeClr val="accent1"/>
          </a:effectRef>
          <a:fontRef idx="minor">
            <a:schemeClr val="tx1"/>
          </a:fontRef>
        </p:style>
        <p:txBody>
          <a:bodyPr lIns="91435" tIns="45720" rIns="91435" bIns="45720" rtlCol="0" anchor="ctr"/>
          <a:lstStyle/>
          <a:p>
            <a:pPr algn="ctr"/>
            <a:endParaRPr lang="en-US">
              <a:solidFill>
                <a:prstClr val="black"/>
              </a:solidFill>
            </a:endParaRPr>
          </a:p>
        </p:txBody>
      </p:sp>
      <p:cxnSp>
        <p:nvCxnSpPr>
          <p:cNvPr id="46" name="Straight Connector 45"/>
          <p:cNvCxnSpPr/>
          <p:nvPr/>
        </p:nvCxnSpPr>
        <p:spPr>
          <a:xfrm flipH="1" flipV="1">
            <a:off x="6311491" y="5539142"/>
            <a:ext cx="36006" cy="1166460"/>
          </a:xfrm>
          <a:prstGeom prst="line">
            <a:avLst/>
          </a:prstGeom>
          <a:ln>
            <a:solidFill>
              <a:schemeClr val="tx1">
                <a:lumMod val="75000"/>
                <a:lumOff val="2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396237" y="5592769"/>
            <a:ext cx="1055368" cy="46850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140</a:t>
            </a:r>
            <a:r>
              <a:rPr lang="en-US" baseline="30000" dirty="0" smtClean="0">
                <a:solidFill>
                  <a:prstClr val="black"/>
                </a:solidFill>
              </a:rPr>
              <a:t>o</a:t>
            </a:r>
          </a:p>
        </p:txBody>
      </p:sp>
      <p:sp>
        <p:nvSpPr>
          <p:cNvPr id="31" name="Title 1"/>
          <p:cNvSpPr>
            <a:spLocks noGrp="1"/>
          </p:cNvSpPr>
          <p:nvPr>
            <p:ph type="title"/>
          </p:nvPr>
        </p:nvSpPr>
        <p:spPr>
          <a:xfrm>
            <a:off x="0" y="304800"/>
            <a:ext cx="10160000" cy="914400"/>
          </a:xfrm>
        </p:spPr>
        <p:txBody>
          <a:bodyPr>
            <a:normAutofit/>
          </a:bodyPr>
          <a:lstStyle/>
          <a:p>
            <a:r>
              <a:rPr lang="en-US" sz="4400" dirty="0"/>
              <a:t>Use Multipath Reflections</a:t>
            </a:r>
          </a:p>
        </p:txBody>
      </p:sp>
    </p:spTree>
    <p:extLst>
      <p:ext uri="{BB962C8B-B14F-4D97-AF65-F5344CB8AC3E}">
        <p14:creationId xmlns:p14="http://schemas.microsoft.com/office/powerpoint/2010/main" val="4270293705"/>
      </p:ext>
    </p:extLst>
  </p:cSld>
  <p:clrMapOvr>
    <a:masterClrMapping/>
  </p:clrMapOvr>
  <mc:AlternateContent xmlns:mc="http://schemas.openxmlformats.org/markup-compatibility/2006" xmlns:p14="http://schemas.microsoft.com/office/powerpoint/2010/main">
    <mc:Choice Requires="p14">
      <p:transition spd="slow" p14:dur="2000" advTm="2359"/>
    </mc:Choice>
    <mc:Fallback xmlns="">
      <p:transition spd="slow" advTm="2359"/>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flipV="1">
            <a:off x="4769329" y="3308438"/>
            <a:ext cx="1660936" cy="1263562"/>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68" y="4572000"/>
            <a:ext cx="6136886" cy="245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Straight Connector 62"/>
          <p:cNvCxnSpPr/>
          <p:nvPr/>
        </p:nvCxnSpPr>
        <p:spPr>
          <a:xfrm flipH="1" flipV="1">
            <a:off x="3412262" y="3562091"/>
            <a:ext cx="1327584" cy="101460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412262" y="2382613"/>
            <a:ext cx="1618147" cy="117948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118" y="4572000"/>
            <a:ext cx="6136886" cy="245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118" y="4572000"/>
            <a:ext cx="6136886" cy="245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5" name="Group 64"/>
          <p:cNvGrpSpPr>
            <a:grpSpLocks noChangeAspect="1"/>
          </p:cNvGrpSpPr>
          <p:nvPr/>
        </p:nvGrpSpPr>
        <p:grpSpPr>
          <a:xfrm>
            <a:off x="4664161" y="4623817"/>
            <a:ext cx="263447" cy="329184"/>
            <a:chOff x="8147045" y="4419600"/>
            <a:chExt cx="590564" cy="704850"/>
          </a:xfrm>
        </p:grpSpPr>
        <p:sp>
          <p:nvSpPr>
            <p:cNvPr id="69" name="Isosceles Triangle 68"/>
            <p:cNvSpPr/>
            <p:nvPr/>
          </p:nvSpPr>
          <p:spPr>
            <a:xfrm rot="10800000">
              <a:off x="8147045" y="4419600"/>
              <a:ext cx="381000" cy="34290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Elbow Connector 69"/>
            <p:cNvCxnSpPr/>
            <p:nvPr/>
          </p:nvCxnSpPr>
          <p:spPr>
            <a:xfrm>
              <a:off x="8318500" y="4724400"/>
              <a:ext cx="419100" cy="400050"/>
            </a:xfrm>
            <a:prstGeom prst="bentConnector3">
              <a:avLst>
                <a:gd name="adj1" fmla="val 4545"/>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3120234" y="1981201"/>
            <a:ext cx="251834" cy="2832449"/>
          </a:xfrm>
          <a:prstGeom prst="rect">
            <a:avLst/>
          </a:prstGeom>
          <a:pattFill prst="wdUp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p>
        </p:txBody>
      </p:sp>
      <p:sp>
        <p:nvSpPr>
          <p:cNvPr id="51" name="Rectangle 50"/>
          <p:cNvSpPr/>
          <p:nvPr/>
        </p:nvSpPr>
        <p:spPr>
          <a:xfrm>
            <a:off x="6449318" y="1968151"/>
            <a:ext cx="230886" cy="2832449"/>
          </a:xfrm>
          <a:prstGeom prst="rect">
            <a:avLst/>
          </a:prstGeom>
          <a:pattFill prst="wdUpDiag">
            <a:fgClr>
              <a:schemeClr val="tx1">
                <a:lumMod val="50000"/>
                <a:lumOff val="50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p>
        </p:txBody>
      </p:sp>
      <p:cxnSp>
        <p:nvCxnSpPr>
          <p:cNvPr id="55" name="Straight Connector 54"/>
          <p:cNvCxnSpPr/>
          <p:nvPr/>
        </p:nvCxnSpPr>
        <p:spPr>
          <a:xfrm flipV="1">
            <a:off x="4739848" y="3308438"/>
            <a:ext cx="1675846" cy="12682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67" idx="1"/>
          </p:cNvCxnSpPr>
          <p:nvPr/>
        </p:nvCxnSpPr>
        <p:spPr>
          <a:xfrm>
            <a:off x="5078066" y="2395427"/>
            <a:ext cx="1371250" cy="91301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3412267" y="2424887"/>
            <a:ext cx="1735979" cy="122175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3412262" y="3646641"/>
            <a:ext cx="1327584" cy="93005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3986698" y="3468957"/>
            <a:ext cx="1516886" cy="268137"/>
          </a:xfrm>
          <a:prstGeom prst="rect">
            <a:avLst/>
          </a:prstGeom>
          <a:pattFill prst="wdDnDiag">
            <a:fgClr>
              <a:schemeClr val="tx1">
                <a:lumMod val="75000"/>
                <a:lumOff val="2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p>
        </p:txBody>
      </p:sp>
      <p:sp>
        <p:nvSpPr>
          <p:cNvPr id="67" name="Diamond 66"/>
          <p:cNvSpPr/>
          <p:nvPr/>
        </p:nvSpPr>
        <p:spPr>
          <a:xfrm rot="10800000">
            <a:off x="4940904" y="2258815"/>
            <a:ext cx="137160" cy="273232"/>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p>
        </p:txBody>
      </p:sp>
      <p:sp>
        <p:nvSpPr>
          <p:cNvPr id="68" name="Diamond 67"/>
          <p:cNvSpPr/>
          <p:nvPr/>
        </p:nvSpPr>
        <p:spPr>
          <a:xfrm rot="10800000">
            <a:off x="5118963" y="2289168"/>
            <a:ext cx="137160" cy="273232"/>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p>
        </p:txBody>
      </p:sp>
      <p:sp>
        <p:nvSpPr>
          <p:cNvPr id="72" name="TextBox 71"/>
          <p:cNvSpPr txBox="1"/>
          <p:nvPr/>
        </p:nvSpPr>
        <p:spPr>
          <a:xfrm rot="16200000">
            <a:off x="466306" y="5216464"/>
            <a:ext cx="2133599" cy="844676"/>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b="1" dirty="0" smtClean="0"/>
              <a:t> Power  of Reflection </a:t>
            </a:r>
          </a:p>
        </p:txBody>
      </p:sp>
      <p:sp>
        <p:nvSpPr>
          <p:cNvPr id="44" name="TextBox 43"/>
          <p:cNvSpPr txBox="1"/>
          <p:nvPr/>
        </p:nvSpPr>
        <p:spPr>
          <a:xfrm>
            <a:off x="2870202" y="6960514"/>
            <a:ext cx="3783687"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b="1" dirty="0" smtClean="0"/>
              <a:t>Spatial Angle (degree)</a:t>
            </a:r>
          </a:p>
        </p:txBody>
      </p:sp>
      <p:sp>
        <p:nvSpPr>
          <p:cNvPr id="48" name="TextBox 47"/>
          <p:cNvSpPr txBox="1"/>
          <p:nvPr/>
        </p:nvSpPr>
        <p:spPr>
          <a:xfrm>
            <a:off x="4851400" y="4719937"/>
            <a:ext cx="11430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t>Reader</a:t>
            </a:r>
          </a:p>
        </p:txBody>
      </p:sp>
      <p:sp>
        <p:nvSpPr>
          <p:cNvPr id="71" name="Content Placeholder 2"/>
          <p:cNvSpPr txBox="1">
            <a:spLocks/>
          </p:cNvSpPr>
          <p:nvPr/>
        </p:nvSpPr>
        <p:spPr>
          <a:xfrm>
            <a:off x="137764" y="3603019"/>
            <a:ext cx="9880600" cy="1536240"/>
          </a:xfrm>
          <a:prstGeom prst="rect">
            <a:avLst/>
          </a:prstGeom>
          <a:solidFill>
            <a:srgbClr val="A50021"/>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100535" tIns="0" rIns="100535" bIns="0" anchor="ctr"/>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fontAlgn="auto">
              <a:spcBef>
                <a:spcPts val="0"/>
              </a:spcBef>
              <a:spcAft>
                <a:spcPts val="0"/>
              </a:spcAft>
            </a:pPr>
            <a:r>
              <a:rPr lang="en-US" sz="4000" dirty="0"/>
              <a:t>Can localize to within a few centimeters</a:t>
            </a:r>
          </a:p>
        </p:txBody>
      </p:sp>
      <p:cxnSp>
        <p:nvCxnSpPr>
          <p:cNvPr id="54" name="Straight Connector 53"/>
          <p:cNvCxnSpPr/>
          <p:nvPr/>
        </p:nvCxnSpPr>
        <p:spPr>
          <a:xfrm>
            <a:off x="5234838" y="2424882"/>
            <a:ext cx="1180856" cy="88355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Title 1"/>
          <p:cNvSpPr>
            <a:spLocks noGrp="1"/>
          </p:cNvSpPr>
          <p:nvPr>
            <p:ph type="title"/>
          </p:nvPr>
        </p:nvSpPr>
        <p:spPr>
          <a:xfrm>
            <a:off x="0" y="304800"/>
            <a:ext cx="10160000" cy="914400"/>
          </a:xfrm>
        </p:spPr>
        <p:txBody>
          <a:bodyPr>
            <a:normAutofit/>
          </a:bodyPr>
          <a:lstStyle/>
          <a:p>
            <a:r>
              <a:rPr lang="en-US" sz="4400" dirty="0"/>
              <a:t>Use Multipath Reflections</a:t>
            </a:r>
          </a:p>
        </p:txBody>
      </p:sp>
    </p:spTree>
    <p:custDataLst>
      <p:tags r:id="rId1"/>
    </p:custDataLst>
    <p:extLst>
      <p:ext uri="{BB962C8B-B14F-4D97-AF65-F5344CB8AC3E}">
        <p14:creationId xmlns:p14="http://schemas.microsoft.com/office/powerpoint/2010/main" val="537820336"/>
      </p:ext>
    </p:extLst>
  </p:cSld>
  <p:clrMapOvr>
    <a:masterClrMapping/>
  </p:clrMapOvr>
  <mc:AlternateContent xmlns:mc="http://schemas.openxmlformats.org/markup-compatibility/2006" xmlns:p14="http://schemas.microsoft.com/office/powerpoint/2010/main">
    <mc:Choice Requires="p14">
      <p:transition spd="slow" p14:dur="2000" advTm="6772"/>
    </mc:Choice>
    <mc:Fallback xmlns="">
      <p:transition spd="slow" advTm="6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par>
                                <p:cTn id="8" presetID="22" presetClass="entr" presetSubtype="1"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par>
                                <p:cTn id="11" presetID="22" presetClass="entr" presetSubtype="1"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wipe(up)">
                                      <p:cBhvr>
                                        <p:cTn id="13" dur="500"/>
                                        <p:tgtEl>
                                          <p:spTgt spid="61"/>
                                        </p:tgtEl>
                                      </p:cBhvr>
                                    </p:animEffect>
                                  </p:childTnLst>
                                </p:cTn>
                              </p:par>
                              <p:par>
                                <p:cTn id="14" presetID="22" presetClass="entr" presetSubtype="1" fill="hold" nodeType="withEffect">
                                  <p:stCondLst>
                                    <p:cond delay="500"/>
                                  </p:stCondLst>
                                  <p:childTnLst>
                                    <p:set>
                                      <p:cBhvr>
                                        <p:cTn id="15" dur="1" fill="hold">
                                          <p:stCondLst>
                                            <p:cond delay="0"/>
                                          </p:stCondLst>
                                        </p:cTn>
                                        <p:tgtEl>
                                          <p:spTgt spid="55"/>
                                        </p:tgtEl>
                                        <p:attrNameLst>
                                          <p:attrName>style.visibility</p:attrName>
                                        </p:attrNameLst>
                                      </p:cBhvr>
                                      <p:to>
                                        <p:strVal val="visible"/>
                                      </p:to>
                                    </p:set>
                                    <p:animEffect transition="in" filter="wipe(up)">
                                      <p:cBhvr>
                                        <p:cTn id="16" dur="500"/>
                                        <p:tgtEl>
                                          <p:spTgt spid="55"/>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205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25400"/>
            <a:ext cx="10160000" cy="1270000"/>
          </a:xfrm>
        </p:spPr>
        <p:txBody>
          <a:bodyPr>
            <a:normAutofit/>
          </a:bodyPr>
          <a:lstStyle/>
          <a:p>
            <a:pPr fontAlgn="base">
              <a:spcAft>
                <a:spcPct val="0"/>
              </a:spcAft>
            </a:pPr>
            <a:r>
              <a:rPr lang="en-US" dirty="0" smtClean="0">
                <a:solidFill>
                  <a:schemeClr val="tx2"/>
                </a:solidFill>
              </a:rPr>
              <a:t>Works even with RFIDs</a:t>
            </a:r>
            <a:endParaRPr lang="en-US" b="1" dirty="0">
              <a:solidFill>
                <a:schemeClr val="tx2"/>
              </a:solidFill>
            </a:endParaRPr>
          </a:p>
        </p:txBody>
      </p:sp>
      <p:pic>
        <p:nvPicPr>
          <p:cNvPr id="20" name="Picture 7"/>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14578" r="20158"/>
          <a:stretch/>
        </p:blipFill>
        <p:spPr bwMode="auto">
          <a:xfrm>
            <a:off x="1955805" y="1673158"/>
            <a:ext cx="2658181" cy="210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RFID Tag WT-A511/611"/>
          <p:cNvPicPr>
            <a:picLocks noChangeAspect="1" noChangeArrowheads="1"/>
          </p:cNvPicPr>
          <p:nvPr/>
        </p:nvPicPr>
        <p:blipFill rotWithShape="1">
          <a:blip r:embed="rId5">
            <a:extLst>
              <a:ext uri="{28A0092B-C50C-407E-A947-70E740481C1C}">
                <a14:useLocalDpi xmlns:a14="http://schemas.microsoft.com/office/drawing/2010/main" val="0"/>
              </a:ext>
            </a:extLst>
          </a:blip>
          <a:srcRect b="37495"/>
          <a:stretch/>
        </p:blipFill>
        <p:spPr bwMode="auto">
          <a:xfrm>
            <a:off x="6252542" y="1686192"/>
            <a:ext cx="2332658" cy="219189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0" y="3915418"/>
            <a:ext cx="10160000" cy="656586"/>
          </a:xfrm>
          <a:prstGeom prst="rect">
            <a:avLst/>
          </a:prstGeom>
          <a:noFill/>
        </p:spPr>
        <p:txBody>
          <a:bodyPr wrap="square" lIns="101595" tIns="50795" rIns="101595" bIns="50795" rtlCol="0">
            <a:spAutoFit/>
          </a:bodyPr>
          <a:lstStyle/>
          <a:p>
            <a:pPr algn="ctr" defTabSz="1015930" fontAlgn="auto">
              <a:spcBef>
                <a:spcPts val="0"/>
              </a:spcBef>
              <a:spcAft>
                <a:spcPts val="0"/>
              </a:spcAft>
            </a:pPr>
            <a:r>
              <a:rPr lang="en-US" sz="3600" dirty="0">
                <a:latin typeface="Calibri"/>
              </a:rPr>
              <a:t>Battery-free stickers to tag any and every object</a:t>
            </a:r>
          </a:p>
        </p:txBody>
      </p:sp>
    </p:spTree>
    <p:custDataLst>
      <p:tags r:id="rId1"/>
    </p:custDataLst>
    <p:extLst>
      <p:ext uri="{BB962C8B-B14F-4D97-AF65-F5344CB8AC3E}">
        <p14:creationId xmlns:p14="http://schemas.microsoft.com/office/powerpoint/2010/main" val="1519191781"/>
      </p:ext>
    </p:extLst>
  </p:cSld>
  <p:clrMapOvr>
    <a:masterClrMapping/>
  </p:clrMapOvr>
  <mc:AlternateContent xmlns:mc="http://schemas.openxmlformats.org/markup-compatibility/2006" xmlns:p14="http://schemas.microsoft.com/office/powerpoint/2010/main">
    <mc:Choice Requires="p14">
      <p:transition spd="slow" p14:dur="2000" advTm="6249"/>
    </mc:Choice>
    <mc:Fallback xmlns="">
      <p:transition spd="slow" advTm="6249"/>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609600"/>
            <a:ext cx="10160000" cy="789958"/>
          </a:xfrm>
          <a:prstGeom prst="rect">
            <a:avLst/>
          </a:prstGeom>
        </p:spPr>
        <p:txBody>
          <a:bodyPr wrap="square" lIns="101595" tIns="0" rIns="101595" bIns="50795">
            <a:spAutoFit/>
          </a:bodyPr>
          <a:lstStyle/>
          <a:p>
            <a:pPr algn="ctr" defTabSz="1015930" fontAlgn="auto">
              <a:spcBef>
                <a:spcPts val="2667"/>
              </a:spcBef>
              <a:spcAft>
                <a:spcPts val="0"/>
              </a:spcAft>
            </a:pPr>
            <a:r>
              <a:rPr lang="en-US" sz="4800" b="1" dirty="0">
                <a:solidFill>
                  <a:prstClr val="black"/>
                </a:solidFill>
                <a:latin typeface="Calibri"/>
                <a:cs typeface="Calibri" pitchFamily="34" charset="0"/>
              </a:rPr>
              <a:t>No more customer checkout lines</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5" y="1511000"/>
            <a:ext cx="351963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223000" y="44828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8" name="Rectangle 7"/>
          <p:cNvSpPr/>
          <p:nvPr/>
        </p:nvSpPr>
        <p:spPr>
          <a:xfrm>
            <a:off x="6237435" y="5168600"/>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9" name="Rounded Rectangle 8"/>
          <p:cNvSpPr/>
          <p:nvPr/>
        </p:nvSpPr>
        <p:spPr>
          <a:xfrm rot="20449387">
            <a:off x="5554880" y="4557302"/>
            <a:ext cx="153723"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cxnSp>
        <p:nvCxnSpPr>
          <p:cNvPr id="10" name="Straight Connector 9"/>
          <p:cNvCxnSpPr/>
          <p:nvPr/>
        </p:nvCxnSpPr>
        <p:spPr>
          <a:xfrm flipH="1" flipV="1">
            <a:off x="5734896" y="4330400"/>
            <a:ext cx="45334" cy="1639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52437" y="2730202"/>
            <a:ext cx="1780568" cy="9541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2800" b="1" dirty="0">
                <a:solidFill>
                  <a:prstClr val="black"/>
                </a:solidFill>
              </a:rPr>
              <a:t>RFIDs on goods</a:t>
            </a:r>
          </a:p>
        </p:txBody>
      </p:sp>
      <p:cxnSp>
        <p:nvCxnSpPr>
          <p:cNvPr id="16" name="Straight Arrow Connector 15"/>
          <p:cNvCxnSpPr/>
          <p:nvPr/>
        </p:nvCxnSpPr>
        <p:spPr>
          <a:xfrm flipH="1">
            <a:off x="6294580" y="3644600"/>
            <a:ext cx="2138222" cy="15973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780234" y="2958800"/>
            <a:ext cx="2652572" cy="1371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780231" y="3339800"/>
            <a:ext cx="2652571" cy="16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7" idx="0"/>
          </p:cNvCxnSpPr>
          <p:nvPr/>
        </p:nvCxnSpPr>
        <p:spPr>
          <a:xfrm flipH="1">
            <a:off x="6280155" y="3149300"/>
            <a:ext cx="2152652" cy="13335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02202132"/>
      </p:ext>
    </p:extLst>
  </p:cSld>
  <p:clrMapOvr>
    <a:masterClrMapping/>
  </p:clrMapOvr>
  <mc:AlternateContent xmlns:mc="http://schemas.openxmlformats.org/markup-compatibility/2006" xmlns:p14="http://schemas.microsoft.com/office/powerpoint/2010/main">
    <mc:Choice Requires="p14">
      <p:transition spd="slow" p14:dur="2000" advTm="6249"/>
    </mc:Choice>
    <mc:Fallback xmlns="">
      <p:transition spd="slow" advTm="6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609600"/>
            <a:ext cx="10160000" cy="789958"/>
          </a:xfrm>
          <a:prstGeom prst="rect">
            <a:avLst/>
          </a:prstGeom>
        </p:spPr>
        <p:txBody>
          <a:bodyPr wrap="square" lIns="101595" tIns="0" rIns="101595" bIns="50795">
            <a:spAutoFit/>
          </a:bodyPr>
          <a:lstStyle/>
          <a:p>
            <a:pPr algn="ctr" defTabSz="1015930" fontAlgn="auto">
              <a:spcBef>
                <a:spcPts val="2667"/>
              </a:spcBef>
              <a:spcAft>
                <a:spcPts val="0"/>
              </a:spcAft>
            </a:pPr>
            <a:r>
              <a:rPr lang="en-US" sz="4800" b="1" dirty="0">
                <a:solidFill>
                  <a:prstClr val="black"/>
                </a:solidFill>
                <a:latin typeface="Calibri"/>
                <a:cs typeface="Calibri" pitchFamily="34" charset="0"/>
              </a:rPr>
              <a:t>No more customer checkout lines</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5" y="1511000"/>
            <a:ext cx="351963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6" y="1511000"/>
            <a:ext cx="339495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401666" y="44828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8" name="Rectangle 7"/>
          <p:cNvSpPr/>
          <p:nvPr/>
        </p:nvSpPr>
        <p:spPr>
          <a:xfrm>
            <a:off x="6237435" y="5168600"/>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9" name="Rounded Rectangle 8"/>
          <p:cNvSpPr/>
          <p:nvPr/>
        </p:nvSpPr>
        <p:spPr>
          <a:xfrm rot="20449387">
            <a:off x="5554880" y="4557302"/>
            <a:ext cx="153723"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cxnSp>
        <p:nvCxnSpPr>
          <p:cNvPr id="10" name="Straight Connector 9"/>
          <p:cNvCxnSpPr/>
          <p:nvPr/>
        </p:nvCxnSpPr>
        <p:spPr>
          <a:xfrm flipH="1" flipV="1">
            <a:off x="5734896" y="4330400"/>
            <a:ext cx="45334" cy="1639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3132025" flipH="1">
            <a:off x="7309058" y="4978411"/>
            <a:ext cx="123846" cy="458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2" name="Rectangle 11"/>
          <p:cNvSpPr/>
          <p:nvPr/>
        </p:nvSpPr>
        <p:spPr>
          <a:xfrm rot="3871065">
            <a:off x="5525675" y="3940203"/>
            <a:ext cx="80970" cy="361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3" name="Rectangle 12"/>
          <p:cNvSpPr/>
          <p:nvPr/>
        </p:nvSpPr>
        <p:spPr>
          <a:xfrm rot="5697388">
            <a:off x="7623594" y="4108764"/>
            <a:ext cx="45774" cy="22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4" name="TextBox 13"/>
          <p:cNvSpPr txBox="1"/>
          <p:nvPr/>
        </p:nvSpPr>
        <p:spPr>
          <a:xfrm>
            <a:off x="8100037" y="3078403"/>
            <a:ext cx="1932968" cy="95410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2800" b="1" dirty="0">
                <a:solidFill>
                  <a:prstClr val="black"/>
                </a:solidFill>
              </a:rPr>
              <a:t>RFIDs on Basket</a:t>
            </a:r>
          </a:p>
        </p:txBody>
      </p:sp>
      <p:cxnSp>
        <p:nvCxnSpPr>
          <p:cNvPr id="16" name="Straight Arrow Connector 15"/>
          <p:cNvCxnSpPr/>
          <p:nvPr/>
        </p:nvCxnSpPr>
        <p:spPr>
          <a:xfrm flipH="1">
            <a:off x="7370978" y="3720802"/>
            <a:ext cx="929770" cy="129744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932630" y="3339800"/>
            <a:ext cx="2286000" cy="5723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646478" y="3570540"/>
            <a:ext cx="572152" cy="53233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91811463"/>
      </p:ext>
    </p:extLst>
  </p:cSld>
  <p:clrMapOvr>
    <a:masterClrMapping/>
  </p:clrMapOvr>
  <mc:AlternateContent xmlns:mc="http://schemas.openxmlformats.org/markup-compatibility/2006" xmlns:p14="http://schemas.microsoft.com/office/powerpoint/2010/main">
    <mc:Choice Requires="p14">
      <p:transition spd="slow" p14:dur="2000" advTm="22600"/>
    </mc:Choice>
    <mc:Fallback xmlns="">
      <p:transition spd="slow" advTm="22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elf_slide1_short.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10312"/>
          <a:stretch/>
        </p:blipFill>
        <p:spPr>
          <a:xfrm>
            <a:off x="0" y="2"/>
            <a:ext cx="10160000" cy="6834187"/>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12429" r="6627" b="9604"/>
          <a:stretch/>
        </p:blipFill>
        <p:spPr>
          <a:xfrm>
            <a:off x="4847226" y="4267206"/>
            <a:ext cx="5261979" cy="2891588"/>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2429" r="6627" b="9604"/>
          <a:stretch/>
        </p:blipFill>
        <p:spPr>
          <a:xfrm>
            <a:off x="4847226" y="4267206"/>
            <a:ext cx="5261979" cy="2891588"/>
          </a:xfrm>
          <a:prstGeom prst="rect">
            <a:avLst/>
          </a:prstGeom>
        </p:spPr>
      </p:pic>
      <p:sp>
        <p:nvSpPr>
          <p:cNvPr id="12" name="Cross 11"/>
          <p:cNvSpPr/>
          <p:nvPr/>
        </p:nvSpPr>
        <p:spPr>
          <a:xfrm rot="2700000">
            <a:off x="5842000" y="3132667"/>
            <a:ext cx="254000" cy="254000"/>
          </a:xfrm>
          <a:prstGeom prst="plus">
            <a:avLst/>
          </a:prstGeom>
          <a:solidFill>
            <a:srgbClr val="4B1E00"/>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en-US">
              <a:solidFill>
                <a:prstClr val="white"/>
              </a:solidFill>
            </a:endParaRPr>
          </a:p>
        </p:txBody>
      </p:sp>
      <p:sp>
        <p:nvSpPr>
          <p:cNvPr id="15" name="Cross 14"/>
          <p:cNvSpPr/>
          <p:nvPr/>
        </p:nvSpPr>
        <p:spPr>
          <a:xfrm rot="2700000">
            <a:off x="4826000" y="2286000"/>
            <a:ext cx="254000" cy="254000"/>
          </a:xfrm>
          <a:prstGeom prst="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en-US">
              <a:solidFill>
                <a:prstClr val="white"/>
              </a:solidFill>
            </a:endParaRPr>
          </a:p>
        </p:txBody>
      </p:sp>
      <p:sp>
        <p:nvSpPr>
          <p:cNvPr id="16" name="Cross 15"/>
          <p:cNvSpPr/>
          <p:nvPr/>
        </p:nvSpPr>
        <p:spPr>
          <a:xfrm rot="2700000">
            <a:off x="1877794" y="3256747"/>
            <a:ext cx="254000" cy="254000"/>
          </a:xfrm>
          <a:prstGeom prst="plus">
            <a:avLst/>
          </a:prstGeom>
          <a:solidFill>
            <a:srgbClr val="FF7300"/>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en-US">
              <a:solidFill>
                <a:prstClr val="white"/>
              </a:solidFill>
            </a:endParaRPr>
          </a:p>
        </p:txBody>
      </p:sp>
      <p:sp>
        <p:nvSpPr>
          <p:cNvPr id="3" name="TextBox 2"/>
          <p:cNvSpPr txBox="1"/>
          <p:nvPr/>
        </p:nvSpPr>
        <p:spPr>
          <a:xfrm>
            <a:off x="4013206" y="457200"/>
            <a:ext cx="2253939" cy="441144"/>
          </a:xfrm>
          <a:prstGeom prst="rect">
            <a:avLst/>
          </a:prstGeom>
          <a:solidFill>
            <a:schemeClr val="bg1"/>
          </a:solidFill>
          <a:ln w="25400">
            <a:solidFill>
              <a:srgbClr val="FF0000"/>
            </a:solidFill>
          </a:ln>
        </p:spPr>
        <p:txBody>
          <a:bodyPr wrap="square" lIns="101595" tIns="50795" rIns="101595" bIns="50795" rtlCol="0">
            <a:spAutoFit/>
          </a:bodyPr>
          <a:lstStyle/>
          <a:p>
            <a:r>
              <a:rPr lang="en-US" sz="2200" b="1" dirty="0">
                <a:solidFill>
                  <a:srgbClr val="FF0000"/>
                </a:solidFill>
                <a:latin typeface="Calibri"/>
              </a:rPr>
              <a:t>Red Pringles RFID</a:t>
            </a:r>
          </a:p>
        </p:txBody>
      </p:sp>
      <p:sp>
        <p:nvSpPr>
          <p:cNvPr id="10" name="TextBox 9"/>
          <p:cNvSpPr txBox="1"/>
          <p:nvPr/>
        </p:nvSpPr>
        <p:spPr>
          <a:xfrm>
            <a:off x="7313395" y="1270000"/>
            <a:ext cx="1407272" cy="441144"/>
          </a:xfrm>
          <a:prstGeom prst="rect">
            <a:avLst/>
          </a:prstGeom>
          <a:solidFill>
            <a:schemeClr val="bg1"/>
          </a:solidFill>
          <a:ln w="25400">
            <a:solidFill>
              <a:srgbClr val="4B1E00"/>
            </a:solidFill>
          </a:ln>
        </p:spPr>
        <p:txBody>
          <a:bodyPr wrap="square" lIns="101595" tIns="50795" rIns="101595" bIns="50795" rtlCol="0">
            <a:spAutoFit/>
          </a:bodyPr>
          <a:lstStyle/>
          <a:p>
            <a:r>
              <a:rPr lang="en-US" sz="2200" b="1" dirty="0">
                <a:solidFill>
                  <a:srgbClr val="4B1E00"/>
                </a:solidFill>
                <a:latin typeface="Calibri"/>
              </a:rPr>
              <a:t>Shelf RFID</a:t>
            </a:r>
          </a:p>
        </p:txBody>
      </p:sp>
      <p:cxnSp>
        <p:nvCxnSpPr>
          <p:cNvPr id="5" name="Straight Arrow Connector 4"/>
          <p:cNvCxnSpPr>
            <a:stCxn id="3" idx="2"/>
            <a:endCxn id="15" idx="0"/>
          </p:cNvCxnSpPr>
          <p:nvPr/>
        </p:nvCxnSpPr>
        <p:spPr>
          <a:xfrm flipH="1">
            <a:off x="5042803" y="898349"/>
            <a:ext cx="97367" cy="14248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2"/>
            <a:endCxn id="12" idx="0"/>
          </p:cNvCxnSpPr>
          <p:nvPr/>
        </p:nvCxnSpPr>
        <p:spPr>
          <a:xfrm flipH="1">
            <a:off x="6058807" y="1711144"/>
            <a:ext cx="1958228" cy="1458720"/>
          </a:xfrm>
          <a:prstGeom prst="straightConnector1">
            <a:avLst/>
          </a:prstGeom>
          <a:ln w="28575">
            <a:solidFill>
              <a:srgbClr val="4B1E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0729" y="2264767"/>
            <a:ext cx="1748913" cy="441144"/>
          </a:xfrm>
          <a:prstGeom prst="rect">
            <a:avLst/>
          </a:prstGeom>
          <a:solidFill>
            <a:schemeClr val="bg1"/>
          </a:solidFill>
          <a:ln w="25400">
            <a:solidFill>
              <a:srgbClr val="FF6E00"/>
            </a:solidFill>
          </a:ln>
        </p:spPr>
        <p:txBody>
          <a:bodyPr wrap="square" lIns="101595" tIns="50795" rIns="101595" bIns="50795" rtlCol="0">
            <a:spAutoFit/>
          </a:bodyPr>
          <a:lstStyle/>
          <a:p>
            <a:pPr algn="ctr"/>
            <a:r>
              <a:rPr lang="en-US" sz="2200" b="1" dirty="0">
                <a:solidFill>
                  <a:srgbClr val="FF6E00"/>
                </a:solidFill>
                <a:latin typeface="Calibri"/>
              </a:rPr>
              <a:t>Basket RFID</a:t>
            </a:r>
          </a:p>
        </p:txBody>
      </p:sp>
      <p:cxnSp>
        <p:nvCxnSpPr>
          <p:cNvPr id="18" name="Straight Arrow Connector 17"/>
          <p:cNvCxnSpPr>
            <a:endCxn id="16" idx="1"/>
          </p:cNvCxnSpPr>
          <p:nvPr/>
        </p:nvCxnSpPr>
        <p:spPr>
          <a:xfrm>
            <a:off x="1309942" y="2709333"/>
            <a:ext cx="605049" cy="584611"/>
          </a:xfrm>
          <a:prstGeom prst="straightConnector1">
            <a:avLst/>
          </a:prstGeom>
          <a:ln w="28575">
            <a:solidFill>
              <a:srgbClr val="FF6E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66000" y="4278868"/>
            <a:ext cx="990600"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1800" b="1" dirty="0">
                <a:solidFill>
                  <a:srgbClr val="C00000"/>
                </a:solidFill>
              </a:rPr>
              <a:t>Pringles</a:t>
            </a:r>
          </a:p>
        </p:txBody>
      </p:sp>
      <p:sp>
        <p:nvSpPr>
          <p:cNvPr id="20" name="TextBox 19"/>
          <p:cNvSpPr txBox="1"/>
          <p:nvPr/>
        </p:nvSpPr>
        <p:spPr>
          <a:xfrm>
            <a:off x="6375400" y="4659868"/>
            <a:ext cx="990600"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1800" b="1" dirty="0">
                <a:solidFill>
                  <a:srgbClr val="FF9900"/>
                </a:solidFill>
              </a:rPr>
              <a:t>Basket</a:t>
            </a:r>
          </a:p>
        </p:txBody>
      </p:sp>
      <p:sp>
        <p:nvSpPr>
          <p:cNvPr id="8" name="Rectangle 7"/>
          <p:cNvSpPr/>
          <p:nvPr/>
        </p:nvSpPr>
        <p:spPr>
          <a:xfrm>
            <a:off x="8661400" y="4375666"/>
            <a:ext cx="1355726" cy="805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4" name="TextBox 3"/>
          <p:cNvSpPr txBox="1"/>
          <p:nvPr/>
        </p:nvSpPr>
        <p:spPr>
          <a:xfrm>
            <a:off x="7975600" y="4191005"/>
            <a:ext cx="990600"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1800" b="1" dirty="0">
                <a:solidFill>
                  <a:srgbClr val="4B1E00"/>
                </a:solidFill>
              </a:rPr>
              <a:t>Shelf</a:t>
            </a:r>
          </a:p>
        </p:txBody>
      </p:sp>
    </p:spTree>
    <p:custDataLst>
      <p:tags r:id="rId1"/>
    </p:custDataLst>
    <p:extLst>
      <p:ext uri="{BB962C8B-B14F-4D97-AF65-F5344CB8AC3E}">
        <p14:creationId xmlns:p14="http://schemas.microsoft.com/office/powerpoint/2010/main" val="774771774"/>
      </p:ext>
    </p:extLst>
  </p:cSld>
  <p:clrMapOvr>
    <a:masterClrMapping/>
  </p:clrMapOvr>
  <mc:AlternateContent xmlns:mc="http://schemas.openxmlformats.org/markup-compatibility/2006" xmlns:p14="http://schemas.microsoft.com/office/powerpoint/2010/main">
    <mc:Choice Requires="p14">
      <p:transition spd="slow" p14:dur="2000" advTm="38924"/>
    </mc:Choice>
    <mc:Fallback xmlns="">
      <p:transition spd="slow" advTm="389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7"/>
                </p:tgtEl>
              </p:cMediaNode>
            </p:video>
          </p:childTnLst>
        </p:cTn>
      </p:par>
    </p:tnLst>
    <p:bldLst>
      <p:bldP spid="12" grpId="0" animBg="1"/>
      <p:bldP spid="15" grpId="0" animBg="1"/>
      <p:bldP spid="16" grpId="0" animBg="1"/>
      <p:bldP spid="3" grpId="0" animBg="1"/>
      <p:bldP spid="10" grpId="0" animBg="1"/>
      <p:bldP spid="17" grpId="0" animBg="1"/>
      <p:bldP spid="19" grpId="0"/>
      <p:bldP spid="20" grpId="0"/>
      <p:bldP spid="8" grpId="0" animBg="1"/>
      <p:bldP spid="4" grpId="0"/>
    </p:bldLst>
  </p:timing>
  <p:extLst mod="1">
    <p:ext uri="{E180D4A7-C9FB-4DFB-919C-405C955672EB}">
      <p14:showEvtLst xmlns:p14="http://schemas.microsoft.com/office/powerpoint/2010/main">
        <p14:playEvt time="14261" objId="7"/>
        <p14:stopEvt time="15905" objId="7"/>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elf_slide2.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10268"/>
          <a:stretch/>
        </p:blipFill>
        <p:spPr>
          <a:xfrm>
            <a:off x="0" y="6"/>
            <a:ext cx="10160000" cy="6837563"/>
          </a:xfrm>
          <a:prstGeom prst="rect">
            <a:avLst/>
          </a:prstGeom>
        </p:spPr>
      </p:pic>
      <p:sp>
        <p:nvSpPr>
          <p:cNvPr id="12" name="Cross 11"/>
          <p:cNvSpPr/>
          <p:nvPr/>
        </p:nvSpPr>
        <p:spPr>
          <a:xfrm rot="2700000">
            <a:off x="5842000" y="3132667"/>
            <a:ext cx="254000" cy="254000"/>
          </a:xfrm>
          <a:prstGeom prst="plus">
            <a:avLst/>
          </a:prstGeom>
          <a:solidFill>
            <a:srgbClr val="4B1E00"/>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en-US">
              <a:solidFill>
                <a:prstClr val="white"/>
              </a:solidFill>
            </a:endParaRPr>
          </a:p>
        </p:txBody>
      </p:sp>
      <p:sp>
        <p:nvSpPr>
          <p:cNvPr id="15" name="Cross 14"/>
          <p:cNvSpPr/>
          <p:nvPr/>
        </p:nvSpPr>
        <p:spPr>
          <a:xfrm rot="2700000">
            <a:off x="1453826" y="4709270"/>
            <a:ext cx="254000" cy="254000"/>
          </a:xfrm>
          <a:prstGeom prst="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en-US">
              <a:solidFill>
                <a:prstClr val="white"/>
              </a:solidFill>
            </a:endParaRPr>
          </a:p>
        </p:txBody>
      </p:sp>
      <p:sp>
        <p:nvSpPr>
          <p:cNvPr id="16" name="Cross 15"/>
          <p:cNvSpPr/>
          <p:nvPr/>
        </p:nvSpPr>
        <p:spPr>
          <a:xfrm rot="2700000">
            <a:off x="1877794" y="3256747"/>
            <a:ext cx="254000" cy="254000"/>
          </a:xfrm>
          <a:prstGeom prst="plus">
            <a:avLst/>
          </a:prstGeom>
          <a:solidFill>
            <a:srgbClr val="FF7300"/>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en-US">
              <a:solidFill>
                <a:prstClr val="white"/>
              </a:solidFill>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2429" r="6627" b="8852"/>
          <a:stretch/>
        </p:blipFill>
        <p:spPr>
          <a:xfrm>
            <a:off x="4847226" y="4267205"/>
            <a:ext cx="5261979" cy="2915652"/>
          </a:xfrm>
          <a:prstGeom prst="rect">
            <a:avLst/>
          </a:prstGeom>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12429" r="6627" b="8852"/>
          <a:stretch/>
        </p:blipFill>
        <p:spPr>
          <a:xfrm>
            <a:off x="4851406" y="4267205"/>
            <a:ext cx="5261979" cy="2915652"/>
          </a:xfrm>
          <a:prstGeom prst="rect">
            <a:avLst/>
          </a:prstGeom>
        </p:spPr>
      </p:pic>
      <p:cxnSp>
        <p:nvCxnSpPr>
          <p:cNvPr id="10" name="Straight Arrow Connector 9"/>
          <p:cNvCxnSpPr/>
          <p:nvPr/>
        </p:nvCxnSpPr>
        <p:spPr>
          <a:xfrm flipH="1">
            <a:off x="6058807" y="1711150"/>
            <a:ext cx="1958228" cy="1458721"/>
          </a:xfrm>
          <a:prstGeom prst="straightConnector1">
            <a:avLst/>
          </a:prstGeom>
          <a:ln w="28575">
            <a:solidFill>
              <a:srgbClr val="4B1E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8673" y="6867927"/>
            <a:ext cx="2253939" cy="441144"/>
          </a:xfrm>
          <a:prstGeom prst="rect">
            <a:avLst/>
          </a:prstGeom>
          <a:noFill/>
          <a:ln w="25400">
            <a:solidFill>
              <a:srgbClr val="FF0000"/>
            </a:solidFill>
          </a:ln>
        </p:spPr>
        <p:txBody>
          <a:bodyPr wrap="square" lIns="101595" tIns="50795" rIns="101595" bIns="50795" rtlCol="0">
            <a:spAutoFit/>
          </a:bodyPr>
          <a:lstStyle/>
          <a:p>
            <a:r>
              <a:rPr lang="en-US" sz="2200" b="1" dirty="0">
                <a:solidFill>
                  <a:srgbClr val="FF0000"/>
                </a:solidFill>
                <a:latin typeface="Calibri"/>
              </a:rPr>
              <a:t>Red Pringles RFID</a:t>
            </a:r>
          </a:p>
        </p:txBody>
      </p:sp>
      <p:cxnSp>
        <p:nvCxnSpPr>
          <p:cNvPr id="18" name="Straight Arrow Connector 17"/>
          <p:cNvCxnSpPr/>
          <p:nvPr/>
        </p:nvCxnSpPr>
        <p:spPr>
          <a:xfrm flipV="1">
            <a:off x="1524000" y="4910667"/>
            <a:ext cx="0" cy="203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089400" y="7159757"/>
            <a:ext cx="6070600" cy="455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2" name="TextBox 21"/>
          <p:cNvSpPr txBox="1"/>
          <p:nvPr/>
        </p:nvSpPr>
        <p:spPr>
          <a:xfrm>
            <a:off x="370729" y="2264767"/>
            <a:ext cx="1748913" cy="441144"/>
          </a:xfrm>
          <a:prstGeom prst="rect">
            <a:avLst/>
          </a:prstGeom>
          <a:solidFill>
            <a:schemeClr val="bg1"/>
          </a:solidFill>
          <a:ln w="25400">
            <a:solidFill>
              <a:srgbClr val="FF6E00"/>
            </a:solidFill>
          </a:ln>
        </p:spPr>
        <p:txBody>
          <a:bodyPr wrap="square" lIns="101595" tIns="50795" rIns="101595" bIns="50795" rtlCol="0">
            <a:spAutoFit/>
          </a:bodyPr>
          <a:lstStyle/>
          <a:p>
            <a:pPr algn="ctr"/>
            <a:r>
              <a:rPr lang="en-US" sz="2200" b="1" dirty="0">
                <a:solidFill>
                  <a:srgbClr val="FF6E00"/>
                </a:solidFill>
                <a:latin typeface="Calibri"/>
              </a:rPr>
              <a:t>Basket RFID</a:t>
            </a:r>
          </a:p>
        </p:txBody>
      </p:sp>
      <p:sp>
        <p:nvSpPr>
          <p:cNvPr id="23" name="TextBox 22"/>
          <p:cNvSpPr txBox="1"/>
          <p:nvPr/>
        </p:nvSpPr>
        <p:spPr>
          <a:xfrm>
            <a:off x="7313395" y="1270000"/>
            <a:ext cx="1407272" cy="441144"/>
          </a:xfrm>
          <a:prstGeom prst="rect">
            <a:avLst/>
          </a:prstGeom>
          <a:solidFill>
            <a:schemeClr val="bg1"/>
          </a:solidFill>
          <a:ln w="25400">
            <a:solidFill>
              <a:srgbClr val="4B1E00"/>
            </a:solidFill>
          </a:ln>
        </p:spPr>
        <p:txBody>
          <a:bodyPr wrap="square" lIns="101595" tIns="50795" rIns="101595" bIns="50795" rtlCol="0">
            <a:spAutoFit/>
          </a:bodyPr>
          <a:lstStyle/>
          <a:p>
            <a:r>
              <a:rPr lang="en-US" sz="2200" b="1" dirty="0">
                <a:solidFill>
                  <a:srgbClr val="4B1E00"/>
                </a:solidFill>
                <a:latin typeface="Calibri"/>
              </a:rPr>
              <a:t>Shelf RFID</a:t>
            </a:r>
          </a:p>
        </p:txBody>
      </p:sp>
      <p:sp>
        <p:nvSpPr>
          <p:cNvPr id="24" name="TextBox 23"/>
          <p:cNvSpPr txBox="1"/>
          <p:nvPr/>
        </p:nvSpPr>
        <p:spPr>
          <a:xfrm>
            <a:off x="6908800" y="4267205"/>
            <a:ext cx="990600"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1800" b="1" dirty="0">
                <a:solidFill>
                  <a:srgbClr val="FF9900"/>
                </a:solidFill>
              </a:rPr>
              <a:t>Basket</a:t>
            </a:r>
          </a:p>
        </p:txBody>
      </p:sp>
      <p:sp>
        <p:nvSpPr>
          <p:cNvPr id="25" name="TextBox 24"/>
          <p:cNvSpPr txBox="1"/>
          <p:nvPr/>
        </p:nvSpPr>
        <p:spPr>
          <a:xfrm>
            <a:off x="7975600" y="4191005"/>
            <a:ext cx="990600"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1800" b="1" dirty="0">
                <a:solidFill>
                  <a:srgbClr val="4B1E00"/>
                </a:solidFill>
              </a:rPr>
              <a:t>Shelf</a:t>
            </a:r>
          </a:p>
        </p:txBody>
      </p:sp>
      <p:sp>
        <p:nvSpPr>
          <p:cNvPr id="26" name="TextBox 25"/>
          <p:cNvSpPr txBox="1"/>
          <p:nvPr/>
        </p:nvSpPr>
        <p:spPr>
          <a:xfrm>
            <a:off x="6223000" y="4507468"/>
            <a:ext cx="990600" cy="369332"/>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1800" b="1" dirty="0">
                <a:solidFill>
                  <a:srgbClr val="C00000"/>
                </a:solidFill>
              </a:rPr>
              <a:t>Pringles</a:t>
            </a:r>
          </a:p>
        </p:txBody>
      </p:sp>
      <p:cxnSp>
        <p:nvCxnSpPr>
          <p:cNvPr id="19" name="Straight Arrow Connector 18"/>
          <p:cNvCxnSpPr/>
          <p:nvPr/>
        </p:nvCxnSpPr>
        <p:spPr>
          <a:xfrm>
            <a:off x="1309942" y="2709333"/>
            <a:ext cx="605049" cy="584611"/>
          </a:xfrm>
          <a:prstGeom prst="straightConnector1">
            <a:avLst/>
          </a:prstGeom>
          <a:ln w="28575">
            <a:solidFill>
              <a:srgbClr val="FF6E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6580775"/>
      </p:ext>
    </p:extLst>
  </p:cSld>
  <p:clrMapOvr>
    <a:masterClrMapping/>
  </p:clrMapOvr>
  <mc:AlternateContent xmlns:mc="http://schemas.openxmlformats.org/markup-compatibility/2006" xmlns:p14="http://schemas.microsoft.com/office/powerpoint/2010/main">
    <mc:Choice Requires="p14">
      <p:transition spd="slow" p14:dur="2000" advTm="19125"/>
    </mc:Choice>
    <mc:Fallback xmlns="">
      <p:transition spd="slow" advTm="1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2" fill="hold"/>
                                        <p:tgtEl>
                                          <p:spTgt spid="3"/>
                                        </p:tgtEl>
                                      </p:cBhvr>
                                    </p:cmd>
                                  </p:childTnLst>
                                </p:cTn>
                              </p:par>
                              <p:par>
                                <p:cTn id="7" presetID="1" presetClass="entr" presetSubtype="0" fill="hold" grpId="0" nodeType="withEffect">
                                  <p:stCondLst>
                                    <p:cond delay="37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37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370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bldLst>
      <p:bldP spid="15" grpId="0" animBg="1"/>
      <p:bldP spid="17" grpId="0" animBg="1"/>
      <p:bldP spid="24" grpId="0"/>
      <p:bldP spid="25" grpId="0"/>
      <p:bldP spid="26" grpId="0"/>
    </p:bldLst>
  </p:timing>
  <p:extLst mod="1">
    <p:ext uri="{E180D4A7-C9FB-4DFB-919C-405C955672EB}">
      <p14:showEvtLst xmlns:p14="http://schemas.microsoft.com/office/powerpoint/2010/main">
        <p14:playEvt time="0" objId="3"/>
        <p14:stopEvt time="3398"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elf_slide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938"/>
          <a:stretch/>
        </p:blipFill>
        <p:spPr>
          <a:xfrm>
            <a:off x="0" y="0"/>
            <a:ext cx="10160000" cy="6862762"/>
          </a:xfrm>
          <a:prstGeom prst="rect">
            <a:avLst/>
          </a:prstGeom>
        </p:spPr>
      </p:pic>
    </p:spTree>
    <p:extLst>
      <p:ext uri="{BB962C8B-B14F-4D97-AF65-F5344CB8AC3E}">
        <p14:creationId xmlns:p14="http://schemas.microsoft.com/office/powerpoint/2010/main" val="2673172620"/>
      </p:ext>
    </p:extLst>
  </p:cSld>
  <p:clrMapOvr>
    <a:masterClrMapping/>
  </p:clrMapOvr>
  <mc:AlternateContent xmlns:mc="http://schemas.openxmlformats.org/markup-compatibility/2006" xmlns:p14="http://schemas.microsoft.com/office/powerpoint/2010/main">
    <mc:Choice Requires="p14">
      <p:transition spd="slow" p14:dur="2000" advTm="10444"/>
    </mc:Choice>
    <mc:Fallback xmlns="">
      <p:transition spd="slow" advTm="10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43" fill="hold"/>
                                        <p:tgtEl>
                                          <p:spTgt spid="4"/>
                                        </p:tgtEl>
                                      </p:cBhvr>
                                    </p:cmd>
                                  </p:childTnLst>
                                </p:cTn>
                              </p:par>
                              <p:par>
                                <p:cTn id="7" presetID="2" presetClass="mediacall" presetSubtype="0" fill="hold" nodeType="withEffect">
                                  <p:stCondLst>
                                    <p:cond delay="2500"/>
                                  </p:stCondLst>
                                  <p:childTnLst>
                                    <p:cmd type="call" cmd="togglePause">
                                      <p:cBhvr>
                                        <p:cTn id="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0" objId="4"/>
        <p14:pauseEvt time="2500" objId="4"/>
        <p14:stopEvt time="10444" objId="4"/>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60756" r="56092"/>
          <a:stretch/>
        </p:blipFill>
        <p:spPr bwMode="auto">
          <a:xfrm rot="5400000" flipV="1">
            <a:off x="3349840" y="1501566"/>
            <a:ext cx="6476999" cy="57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4393662">
            <a:off x="5471031" y="5811962"/>
            <a:ext cx="508558" cy="36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62548" y="4944843"/>
            <a:ext cx="1990226" cy="8446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RFID-tagged Laptop</a:t>
            </a:r>
          </a:p>
        </p:txBody>
      </p:sp>
      <p:pic>
        <p:nvPicPr>
          <p:cNvPr id="2058" name="Picture 10"/>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78" b="89778" l="2667" r="98222"/>
                    </a14:imgEffect>
                  </a14:imgLayer>
                </a14:imgProps>
              </a:ext>
              <a:ext uri="{28A0092B-C50C-407E-A947-70E740481C1C}">
                <a14:useLocalDpi xmlns:a14="http://schemas.microsoft.com/office/drawing/2010/main" val="0"/>
              </a:ext>
            </a:extLst>
          </a:blip>
          <a:srcRect t="18089" b="12240"/>
          <a:stretch/>
        </p:blipFill>
        <p:spPr bwMode="auto">
          <a:xfrm>
            <a:off x="5289431" y="4797635"/>
            <a:ext cx="375899" cy="26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323301" y="3777204"/>
            <a:ext cx="2265043" cy="8446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RFID-tagged</a:t>
            </a:r>
          </a:p>
          <a:p>
            <a:pPr algn="ctr"/>
            <a:r>
              <a:rPr lang="en-US" dirty="0" smtClean="0">
                <a:solidFill>
                  <a:prstClr val="black"/>
                </a:solidFill>
              </a:rPr>
              <a:t>Laptop Charger</a:t>
            </a:r>
          </a:p>
        </p:txBody>
      </p:sp>
      <p:cxnSp>
        <p:nvCxnSpPr>
          <p:cNvPr id="5" name="Straight Arrow Connector 4"/>
          <p:cNvCxnSpPr>
            <a:stCxn id="14" idx="2"/>
            <a:endCxn id="2058" idx="0"/>
          </p:cNvCxnSpPr>
          <p:nvPr/>
        </p:nvCxnSpPr>
        <p:spPr>
          <a:xfrm>
            <a:off x="5455818" y="4621885"/>
            <a:ext cx="21558" cy="175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2"/>
            <a:endCxn id="2057" idx="0"/>
          </p:cNvCxnSpPr>
          <p:nvPr/>
        </p:nvCxnSpPr>
        <p:spPr>
          <a:xfrm flipH="1">
            <a:off x="5899869" y="5789522"/>
            <a:ext cx="1057793" cy="1521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88003" y="6248401"/>
            <a:ext cx="2259549" cy="8446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RFID-tagged</a:t>
            </a:r>
          </a:p>
          <a:p>
            <a:pPr algn="ctr"/>
            <a:r>
              <a:rPr lang="en-US" dirty="0" smtClean="0">
                <a:solidFill>
                  <a:prstClr val="black"/>
                </a:solidFill>
              </a:rPr>
              <a:t>Handbag</a:t>
            </a:r>
          </a:p>
        </p:txBody>
      </p:sp>
      <p:cxnSp>
        <p:nvCxnSpPr>
          <p:cNvPr id="18" name="Straight Arrow Connector 17"/>
          <p:cNvCxnSpPr/>
          <p:nvPr/>
        </p:nvCxnSpPr>
        <p:spPr>
          <a:xfrm flipH="1">
            <a:off x="6561748" y="6663904"/>
            <a:ext cx="621477" cy="4154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rot="20449387">
            <a:off x="5378961" y="4858884"/>
            <a:ext cx="153723"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1" name="Rounded Rectangle 20"/>
          <p:cNvSpPr/>
          <p:nvPr/>
        </p:nvSpPr>
        <p:spPr>
          <a:xfrm rot="20449387">
            <a:off x="5531361" y="5815186"/>
            <a:ext cx="153723"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pic>
        <p:nvPicPr>
          <p:cNvPr id="24"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8804" l="9809" r="89713"/>
                    </a14:imgEffect>
                  </a14:imgLayer>
                </a14:imgProps>
              </a:ext>
              <a:ext uri="{28A0092B-C50C-407E-A947-70E740481C1C}">
                <a14:useLocalDpi xmlns:a14="http://schemas.microsoft.com/office/drawing/2010/main" val="0"/>
              </a:ext>
            </a:extLst>
          </a:blip>
          <a:srcRect l="10208" r="14788"/>
          <a:stretch/>
        </p:blipFill>
        <p:spPr bwMode="auto">
          <a:xfrm rot="10800000" flipV="1">
            <a:off x="6070606" y="6477006"/>
            <a:ext cx="809217" cy="79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6174566" y="714886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0" name="Title 1"/>
          <p:cNvSpPr>
            <a:spLocks noGrp="1"/>
          </p:cNvSpPr>
          <p:nvPr>
            <p:ph type="title"/>
          </p:nvPr>
        </p:nvSpPr>
        <p:spPr>
          <a:xfrm>
            <a:off x="-25400" y="25400"/>
            <a:ext cx="10160000" cy="1270000"/>
          </a:xfrm>
        </p:spPr>
        <p:txBody>
          <a:bodyPr>
            <a:normAutofit/>
          </a:bodyPr>
          <a:lstStyle/>
          <a:p>
            <a:pPr fontAlgn="base">
              <a:spcAft>
                <a:spcPct val="0"/>
              </a:spcAft>
            </a:pPr>
            <a:r>
              <a:rPr lang="en-US" dirty="0"/>
              <a:t>Smart Homes</a:t>
            </a:r>
            <a:endParaRPr lang="en-US" b="1" dirty="0">
              <a:solidFill>
                <a:schemeClr val="tx2"/>
              </a:solidFill>
            </a:endParaRPr>
          </a:p>
        </p:txBody>
      </p:sp>
    </p:spTree>
    <p:custDataLst>
      <p:tags r:id="rId1"/>
    </p:custDataLst>
    <p:extLst>
      <p:ext uri="{BB962C8B-B14F-4D97-AF65-F5344CB8AC3E}">
        <p14:creationId xmlns:p14="http://schemas.microsoft.com/office/powerpoint/2010/main" val="2054360634"/>
      </p:ext>
    </p:extLst>
  </p:cSld>
  <p:clrMapOvr>
    <a:masterClrMapping/>
  </p:clrMapOvr>
  <mc:AlternateContent xmlns:mc="http://schemas.openxmlformats.org/markup-compatibility/2006" xmlns:p14="http://schemas.microsoft.com/office/powerpoint/2010/main">
    <mc:Choice Requires="p14">
      <p:transition spd="slow" p14:dur="2000" advTm="12818"/>
    </mc:Choice>
    <mc:Fallback xmlns="">
      <p:transition spd="slow" advTm="128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2" grpId="0"/>
      <p:bldP spid="6" grpId="0" animBg="1"/>
      <p:bldP spid="21"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60756" r="56092"/>
          <a:stretch/>
        </p:blipFill>
        <p:spPr bwMode="auto">
          <a:xfrm rot="5400000" flipV="1">
            <a:off x="3349840" y="1501566"/>
            <a:ext cx="6476999" cy="57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4393662">
            <a:off x="5471031" y="5811962"/>
            <a:ext cx="508558" cy="36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78" b="89778" l="2667" r="98222"/>
                    </a14:imgEffect>
                  </a14:imgLayer>
                </a14:imgProps>
              </a:ext>
              <a:ext uri="{28A0092B-C50C-407E-A947-70E740481C1C}">
                <a14:useLocalDpi xmlns:a14="http://schemas.microsoft.com/office/drawing/2010/main" val="0"/>
              </a:ext>
            </a:extLst>
          </a:blip>
          <a:srcRect t="18089" b="12240"/>
          <a:stretch/>
        </p:blipFill>
        <p:spPr bwMode="auto">
          <a:xfrm>
            <a:off x="5289431" y="4797635"/>
            <a:ext cx="375899" cy="26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266207" y="3777204"/>
            <a:ext cx="2265043" cy="46850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Reference RFIDs</a:t>
            </a:r>
          </a:p>
        </p:txBody>
      </p:sp>
      <p:cxnSp>
        <p:nvCxnSpPr>
          <p:cNvPr id="5" name="Straight Arrow Connector 4"/>
          <p:cNvCxnSpPr/>
          <p:nvPr/>
        </p:nvCxnSpPr>
        <p:spPr>
          <a:xfrm flipH="1">
            <a:off x="5880101" y="4381500"/>
            <a:ext cx="82447" cy="6780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366000" y="3502342"/>
            <a:ext cx="1066800" cy="3838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080000" y="3322320"/>
            <a:ext cx="800100" cy="563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965700" y="32766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5" name="Rectangle 14"/>
          <p:cNvSpPr/>
          <p:nvPr/>
        </p:nvSpPr>
        <p:spPr>
          <a:xfrm>
            <a:off x="5727700" y="32004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7" name="Rectangle 16"/>
          <p:cNvSpPr/>
          <p:nvPr/>
        </p:nvSpPr>
        <p:spPr>
          <a:xfrm>
            <a:off x="4699000" y="521208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9" name="Rectangle 18"/>
          <p:cNvSpPr/>
          <p:nvPr/>
        </p:nvSpPr>
        <p:spPr>
          <a:xfrm>
            <a:off x="5765800" y="505968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0" name="Rectangle 19"/>
          <p:cNvSpPr/>
          <p:nvPr/>
        </p:nvSpPr>
        <p:spPr>
          <a:xfrm>
            <a:off x="8566155" y="3429000"/>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1" name="Rectangle 20"/>
          <p:cNvSpPr/>
          <p:nvPr/>
        </p:nvSpPr>
        <p:spPr>
          <a:xfrm>
            <a:off x="5118100" y="67818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3" name="Rectangle 22"/>
          <p:cNvSpPr/>
          <p:nvPr/>
        </p:nvSpPr>
        <p:spPr>
          <a:xfrm>
            <a:off x="7308855" y="6863716"/>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4" name="Rectangle 23"/>
          <p:cNvSpPr/>
          <p:nvPr/>
        </p:nvSpPr>
        <p:spPr>
          <a:xfrm>
            <a:off x="8204205" y="5715000"/>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cxnSp>
        <p:nvCxnSpPr>
          <p:cNvPr id="31" name="Straight Arrow Connector 30"/>
          <p:cNvCxnSpPr/>
          <p:nvPr/>
        </p:nvCxnSpPr>
        <p:spPr>
          <a:xfrm>
            <a:off x="6561748" y="4238868"/>
            <a:ext cx="651857" cy="23905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966357" y="4238868"/>
            <a:ext cx="1237848" cy="14761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5861055" y="3322320"/>
            <a:ext cx="209550" cy="563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813300" y="4238868"/>
            <a:ext cx="852024" cy="8665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rot="20449387">
            <a:off x="5378961" y="4858884"/>
            <a:ext cx="153723"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50" name="Rounded Rectangle 49"/>
          <p:cNvSpPr/>
          <p:nvPr/>
        </p:nvSpPr>
        <p:spPr>
          <a:xfrm rot="20449387">
            <a:off x="5531361" y="5815186"/>
            <a:ext cx="153723"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cxnSp>
        <p:nvCxnSpPr>
          <p:cNvPr id="51" name="Straight Connector 50"/>
          <p:cNvCxnSpPr/>
          <p:nvPr/>
        </p:nvCxnSpPr>
        <p:spPr>
          <a:xfrm flipH="1" flipV="1">
            <a:off x="8997066" y="2731625"/>
            <a:ext cx="45334" cy="1639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6070606" y="6477006"/>
            <a:ext cx="809217" cy="793779"/>
            <a:chOff x="6157135" y="6521420"/>
            <a:chExt cx="809217" cy="793779"/>
          </a:xfrm>
        </p:grpSpPr>
        <p:pic>
          <p:nvPicPr>
            <p:cNvPr id="53"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8804" l="9809" r="89713"/>
                      </a14:imgEffect>
                    </a14:imgLayer>
                  </a14:imgProps>
                </a:ext>
                <a:ext uri="{28A0092B-C50C-407E-A947-70E740481C1C}">
                  <a14:useLocalDpi xmlns:a14="http://schemas.microsoft.com/office/drawing/2010/main" val="0"/>
                </a:ext>
              </a:extLst>
            </a:blip>
            <a:srcRect l="10208" r="14788"/>
            <a:stretch/>
          </p:blipFill>
          <p:spPr bwMode="auto">
            <a:xfrm rot="10800000" flipV="1">
              <a:off x="6157135" y="6521420"/>
              <a:ext cx="809217" cy="79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6261100" y="7193281"/>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2" name="Title 1"/>
          <p:cNvSpPr>
            <a:spLocks noGrp="1"/>
          </p:cNvSpPr>
          <p:nvPr>
            <p:ph type="title"/>
          </p:nvPr>
        </p:nvSpPr>
        <p:spPr>
          <a:xfrm>
            <a:off x="-25400" y="25400"/>
            <a:ext cx="10160000" cy="1270000"/>
          </a:xfrm>
        </p:spPr>
        <p:txBody>
          <a:bodyPr>
            <a:normAutofit/>
          </a:bodyPr>
          <a:lstStyle/>
          <a:p>
            <a:pPr fontAlgn="base">
              <a:spcAft>
                <a:spcPct val="0"/>
              </a:spcAft>
            </a:pPr>
            <a:r>
              <a:rPr lang="en-US" dirty="0" smtClean="0">
                <a:solidFill>
                  <a:schemeClr val="tx2"/>
                </a:solidFill>
              </a:rPr>
              <a:t>Smart Homes</a:t>
            </a:r>
            <a:endParaRPr lang="en-US" b="1" dirty="0">
              <a:solidFill>
                <a:schemeClr val="tx2"/>
              </a:solidFill>
            </a:endParaRPr>
          </a:p>
        </p:txBody>
      </p:sp>
    </p:spTree>
    <p:custDataLst>
      <p:tags r:id="rId1"/>
    </p:custDataLst>
    <p:extLst>
      <p:ext uri="{BB962C8B-B14F-4D97-AF65-F5344CB8AC3E}">
        <p14:creationId xmlns:p14="http://schemas.microsoft.com/office/powerpoint/2010/main" val="497384131"/>
      </p:ext>
    </p:extLst>
  </p:cSld>
  <p:clrMapOvr>
    <a:masterClrMapping/>
  </p:clrMapOvr>
  <mc:AlternateContent xmlns:mc="http://schemas.openxmlformats.org/markup-compatibility/2006" xmlns:p14="http://schemas.microsoft.com/office/powerpoint/2010/main">
    <mc:Choice Requires="p14">
      <p:transition spd="slow" p14:dur="2000" advTm="6336"/>
    </mc:Choice>
    <mc:Fallback xmlns="">
      <p:transition spd="slow" advTm="633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1978" y="1295400"/>
            <a:ext cx="6907022" cy="1983736"/>
          </a:xfrm>
          <a:prstGeom prst="rect">
            <a:avLst/>
          </a:prstGeom>
        </p:spPr>
      </p:pic>
      <p:sp>
        <p:nvSpPr>
          <p:cNvPr id="4" name="TextBox 3"/>
          <p:cNvSpPr txBox="1"/>
          <p:nvPr/>
        </p:nvSpPr>
        <p:spPr>
          <a:xfrm>
            <a:off x="-25400" y="3810000"/>
            <a:ext cx="10160000" cy="707886"/>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4000" dirty="0">
                <a:solidFill>
                  <a:schemeClr val="tx1"/>
                </a:solidFill>
                <a:latin typeface="Gill Sans"/>
              </a:rPr>
              <a:t>10x Higher Data Rates</a:t>
            </a:r>
          </a:p>
        </p:txBody>
      </p:sp>
    </p:spTree>
    <p:extLst>
      <p:ext uri="{BB962C8B-B14F-4D97-AF65-F5344CB8AC3E}">
        <p14:creationId xmlns:p14="http://schemas.microsoft.com/office/powerpoint/2010/main" val="25119688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60756" r="56092"/>
          <a:stretch/>
        </p:blipFill>
        <p:spPr bwMode="auto">
          <a:xfrm rot="5400000" flipV="1">
            <a:off x="3349840" y="1501566"/>
            <a:ext cx="6476999" cy="57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778" b="89778" l="2667" r="98222"/>
                    </a14:imgEffect>
                  </a14:imgLayer>
                </a14:imgProps>
              </a:ext>
              <a:ext uri="{28A0092B-C50C-407E-A947-70E740481C1C}">
                <a14:useLocalDpi xmlns:a14="http://schemas.microsoft.com/office/drawing/2010/main" val="0"/>
              </a:ext>
            </a:extLst>
          </a:blip>
          <a:srcRect t="18089" b="12240"/>
          <a:stretch/>
        </p:blipFill>
        <p:spPr bwMode="auto">
          <a:xfrm>
            <a:off x="5289431" y="4797635"/>
            <a:ext cx="375899" cy="26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965700" y="32766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2" name="Rectangle 11"/>
          <p:cNvSpPr/>
          <p:nvPr/>
        </p:nvSpPr>
        <p:spPr>
          <a:xfrm>
            <a:off x="5727700" y="32004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3" name="Rectangle 12"/>
          <p:cNvSpPr/>
          <p:nvPr/>
        </p:nvSpPr>
        <p:spPr>
          <a:xfrm>
            <a:off x="4699000" y="521208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4" name="Rectangle 13"/>
          <p:cNvSpPr/>
          <p:nvPr/>
        </p:nvSpPr>
        <p:spPr>
          <a:xfrm>
            <a:off x="5765800" y="505968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5" name="Rectangle 14"/>
          <p:cNvSpPr/>
          <p:nvPr/>
        </p:nvSpPr>
        <p:spPr>
          <a:xfrm>
            <a:off x="8566155" y="3429000"/>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6" name="Rectangle 15"/>
          <p:cNvSpPr/>
          <p:nvPr/>
        </p:nvSpPr>
        <p:spPr>
          <a:xfrm>
            <a:off x="5118100" y="67818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7" name="Rectangle 16"/>
          <p:cNvSpPr/>
          <p:nvPr/>
        </p:nvSpPr>
        <p:spPr>
          <a:xfrm>
            <a:off x="7308855" y="6863716"/>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8" name="Rectangle 17"/>
          <p:cNvSpPr/>
          <p:nvPr/>
        </p:nvSpPr>
        <p:spPr>
          <a:xfrm>
            <a:off x="8204205" y="5715000"/>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9" name="Rectangle 18"/>
          <p:cNvSpPr/>
          <p:nvPr/>
        </p:nvSpPr>
        <p:spPr>
          <a:xfrm>
            <a:off x="6261100" y="719328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0" name="Rounded Rectangle 19"/>
          <p:cNvSpPr/>
          <p:nvPr/>
        </p:nvSpPr>
        <p:spPr>
          <a:xfrm rot="20449387">
            <a:off x="5378961" y="4858884"/>
            <a:ext cx="153723"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grpSp>
        <p:nvGrpSpPr>
          <p:cNvPr id="3" name="Group 2"/>
          <p:cNvGrpSpPr/>
          <p:nvPr/>
        </p:nvGrpSpPr>
        <p:grpSpPr>
          <a:xfrm>
            <a:off x="5532149" y="5739997"/>
            <a:ext cx="375479" cy="508558"/>
            <a:chOff x="5532144" y="5739997"/>
            <a:chExt cx="375479" cy="508558"/>
          </a:xfrm>
        </p:grpSpPr>
        <p:pic>
          <p:nvPicPr>
            <p:cNvPr id="2057" name="Picture 9"/>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4393662">
              <a:off x="5471031" y="5811962"/>
              <a:ext cx="508558" cy="36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p:nvSpPr>
          <p:spPr>
            <a:xfrm rot="20449387">
              <a:off x="5532144" y="5815047"/>
              <a:ext cx="152911"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2" name="Straight Connector 21"/>
          <p:cNvCxnSpPr/>
          <p:nvPr/>
        </p:nvCxnSpPr>
        <p:spPr>
          <a:xfrm flipH="1" flipV="1">
            <a:off x="8997066" y="2731625"/>
            <a:ext cx="45334" cy="1639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5842006" y="6019801"/>
            <a:ext cx="574519" cy="894469"/>
          </a:xfrm>
          <a:custGeom>
            <a:avLst/>
            <a:gdLst>
              <a:gd name="connsiteX0" fmla="*/ 0 w 574519"/>
              <a:gd name="connsiteY0" fmla="*/ 21012 h 894469"/>
              <a:gd name="connsiteX1" fmla="*/ 341194 w 574519"/>
              <a:gd name="connsiteY1" fmla="*/ 21012 h 894469"/>
              <a:gd name="connsiteX2" fmla="*/ 532263 w 574519"/>
              <a:gd name="connsiteY2" fmla="*/ 239377 h 894469"/>
              <a:gd name="connsiteX3" fmla="*/ 559558 w 574519"/>
              <a:gd name="connsiteY3" fmla="*/ 403150 h 894469"/>
              <a:gd name="connsiteX4" fmla="*/ 573206 w 574519"/>
              <a:gd name="connsiteY4" fmla="*/ 566923 h 894469"/>
              <a:gd name="connsiteX5" fmla="*/ 573206 w 574519"/>
              <a:gd name="connsiteY5" fmla="*/ 894469 h 89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19" h="894469">
                <a:moveTo>
                  <a:pt x="0" y="21012"/>
                </a:moveTo>
                <a:cubicBezTo>
                  <a:pt x="126242" y="2815"/>
                  <a:pt x="252484" y="-15382"/>
                  <a:pt x="341194" y="21012"/>
                </a:cubicBezTo>
                <a:cubicBezTo>
                  <a:pt x="429904" y="57406"/>
                  <a:pt x="495869" y="175687"/>
                  <a:pt x="532263" y="239377"/>
                </a:cubicBezTo>
                <a:cubicBezTo>
                  <a:pt x="568657" y="303067"/>
                  <a:pt x="552734" y="348559"/>
                  <a:pt x="559558" y="403150"/>
                </a:cubicBezTo>
                <a:cubicBezTo>
                  <a:pt x="566382" y="457741"/>
                  <a:pt x="570931" y="485037"/>
                  <a:pt x="573206" y="566923"/>
                </a:cubicBezTo>
                <a:cubicBezTo>
                  <a:pt x="575481" y="648809"/>
                  <a:pt x="574343" y="771639"/>
                  <a:pt x="573206" y="894469"/>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grpSp>
        <p:nvGrpSpPr>
          <p:cNvPr id="24" name="Group 23"/>
          <p:cNvGrpSpPr/>
          <p:nvPr/>
        </p:nvGrpSpPr>
        <p:grpSpPr>
          <a:xfrm>
            <a:off x="6070606" y="6477006"/>
            <a:ext cx="809217" cy="793779"/>
            <a:chOff x="6157135" y="6521420"/>
            <a:chExt cx="809217" cy="793779"/>
          </a:xfrm>
        </p:grpSpPr>
        <p:pic>
          <p:nvPicPr>
            <p:cNvPr id="25"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8804" l="9809" r="89713"/>
                      </a14:imgEffect>
                    </a14:imgLayer>
                  </a14:imgProps>
                </a:ext>
                <a:ext uri="{28A0092B-C50C-407E-A947-70E740481C1C}">
                  <a14:useLocalDpi xmlns:a14="http://schemas.microsoft.com/office/drawing/2010/main" val="0"/>
                </a:ext>
              </a:extLst>
            </a:blip>
            <a:srcRect l="10208" r="14788"/>
            <a:stretch/>
          </p:blipFill>
          <p:spPr bwMode="auto">
            <a:xfrm rot="10800000" flipV="1">
              <a:off x="6157135" y="6521420"/>
              <a:ext cx="809217" cy="79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261100" y="7193281"/>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8" name="Title 1"/>
          <p:cNvSpPr>
            <a:spLocks noGrp="1"/>
          </p:cNvSpPr>
          <p:nvPr>
            <p:ph type="title"/>
          </p:nvPr>
        </p:nvSpPr>
        <p:spPr>
          <a:xfrm>
            <a:off x="-25400" y="25400"/>
            <a:ext cx="10160000" cy="1270000"/>
          </a:xfrm>
        </p:spPr>
        <p:txBody>
          <a:bodyPr>
            <a:normAutofit/>
          </a:bodyPr>
          <a:lstStyle/>
          <a:p>
            <a:pPr fontAlgn="base">
              <a:spcAft>
                <a:spcPct val="0"/>
              </a:spcAft>
            </a:pPr>
            <a:r>
              <a:rPr lang="en-US" dirty="0"/>
              <a:t>Smart Homes</a:t>
            </a:r>
            <a:endParaRPr lang="en-US" b="1" dirty="0">
              <a:solidFill>
                <a:schemeClr val="tx2"/>
              </a:solidFill>
            </a:endParaRPr>
          </a:p>
        </p:txBody>
      </p:sp>
    </p:spTree>
    <p:custDataLst>
      <p:tags r:id="rId1"/>
    </p:custDataLst>
    <p:extLst>
      <p:ext uri="{BB962C8B-B14F-4D97-AF65-F5344CB8AC3E}">
        <p14:creationId xmlns:p14="http://schemas.microsoft.com/office/powerpoint/2010/main" val="1986674270"/>
      </p:ext>
    </p:extLst>
  </p:cSld>
  <p:clrMapOvr>
    <a:masterClrMapping/>
  </p:clrMapOvr>
  <mc:AlternateContent xmlns:mc="http://schemas.openxmlformats.org/markup-compatibility/2006" xmlns:p14="http://schemas.microsoft.com/office/powerpoint/2010/main">
    <mc:Choice Requires="p14">
      <p:transition spd="slow" p14:dur="2000" advTm="3194"/>
    </mc:Choice>
    <mc:Fallback xmlns="">
      <p:transition spd="slow" advTm="31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8.25516E-7 1.35918E-6 L 0.03596 1.35918E-6 C 0.05206 1.35918E-6 0.07208 0.03648 0.07208 0.06671 L 0.07208 0.13342 " pathEditMode="relative" rAng="0" ptsTypes="FfFF">
                                      <p:cBhvr>
                                        <p:cTn id="6" dur="2000" fill="hold"/>
                                        <p:tgtEl>
                                          <p:spTgt spid="3"/>
                                        </p:tgtEl>
                                        <p:attrNameLst>
                                          <p:attrName>ppt_x</p:attrName>
                                          <p:attrName>ppt_y</p:attrName>
                                        </p:attrNameLst>
                                      </p:cBhvr>
                                      <p:rCtr x="3596" y="6671"/>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60756" r="56092"/>
          <a:stretch/>
        </p:blipFill>
        <p:spPr bwMode="auto">
          <a:xfrm rot="5400000" flipV="1">
            <a:off x="3349840" y="1501566"/>
            <a:ext cx="6476999" cy="575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4393662">
            <a:off x="6142130" y="6828134"/>
            <a:ext cx="508558" cy="364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78" b="89778" l="2667" r="98222"/>
                    </a14:imgEffect>
                  </a14:imgLayer>
                </a14:imgProps>
              </a:ext>
              <a:ext uri="{28A0092B-C50C-407E-A947-70E740481C1C}">
                <a14:useLocalDpi xmlns:a14="http://schemas.microsoft.com/office/drawing/2010/main" val="0"/>
              </a:ext>
            </a:extLst>
          </a:blip>
          <a:srcRect t="18089" b="12240"/>
          <a:stretch/>
        </p:blipFill>
        <p:spPr bwMode="auto">
          <a:xfrm>
            <a:off x="5289431" y="4797635"/>
            <a:ext cx="375899" cy="26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46952" y="3810001"/>
            <a:ext cx="1857782" cy="8446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srgbClr val="FF0000"/>
                </a:solidFill>
              </a:rPr>
              <a:t>Charger left behind!</a:t>
            </a:r>
          </a:p>
        </p:txBody>
      </p:sp>
      <p:cxnSp>
        <p:nvCxnSpPr>
          <p:cNvPr id="7" name="Straight Arrow Connector 6"/>
          <p:cNvCxnSpPr>
            <a:stCxn id="4" idx="2"/>
            <a:endCxn id="2058" idx="0"/>
          </p:cNvCxnSpPr>
          <p:nvPr/>
        </p:nvCxnSpPr>
        <p:spPr>
          <a:xfrm>
            <a:off x="5075845" y="4654679"/>
            <a:ext cx="401532" cy="1429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82514" y="1676401"/>
            <a:ext cx="2265043" cy="8446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RFIDs on the Door Frame</a:t>
            </a:r>
          </a:p>
        </p:txBody>
      </p:sp>
      <p:cxnSp>
        <p:nvCxnSpPr>
          <p:cNvPr id="11" name="Straight Arrow Connector 10"/>
          <p:cNvCxnSpPr/>
          <p:nvPr/>
        </p:nvCxnSpPr>
        <p:spPr>
          <a:xfrm>
            <a:off x="8642752" y="2098362"/>
            <a:ext cx="308980" cy="6332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6527805" y="3279327"/>
            <a:ext cx="1885723" cy="3872106"/>
          </a:xfrm>
          <a:custGeom>
            <a:avLst/>
            <a:gdLst>
              <a:gd name="connsiteX0" fmla="*/ 165110 w 1885723"/>
              <a:gd name="connsiteY0" fmla="*/ 3872105 h 3872105"/>
              <a:gd name="connsiteX1" fmla="*/ 1337 w 1885723"/>
              <a:gd name="connsiteY1" fmla="*/ 3135126 h 3872105"/>
              <a:gd name="connsiteX2" fmla="*/ 96871 w 1885723"/>
              <a:gd name="connsiteY2" fmla="*/ 2248021 h 3872105"/>
              <a:gd name="connsiteX3" fmla="*/ 260644 w 1885723"/>
              <a:gd name="connsiteY3" fmla="*/ 1442803 h 3872105"/>
              <a:gd name="connsiteX4" fmla="*/ 492656 w 1885723"/>
              <a:gd name="connsiteY4" fmla="*/ 651233 h 3872105"/>
              <a:gd name="connsiteX5" fmla="*/ 943032 w 1885723"/>
              <a:gd name="connsiteY5" fmla="*/ 310039 h 3872105"/>
              <a:gd name="connsiteX6" fmla="*/ 1734603 w 1885723"/>
              <a:gd name="connsiteY6" fmla="*/ 37084 h 3872105"/>
              <a:gd name="connsiteX7" fmla="*/ 1884728 w 1885723"/>
              <a:gd name="connsiteY7" fmla="*/ 9788 h 387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723" h="3872105">
                <a:moveTo>
                  <a:pt x="165110" y="3872105"/>
                </a:moveTo>
                <a:cubicBezTo>
                  <a:pt x="88910" y="3638956"/>
                  <a:pt x="12710" y="3405807"/>
                  <a:pt x="1337" y="3135126"/>
                </a:cubicBezTo>
                <a:cubicBezTo>
                  <a:pt x="-10036" y="2864445"/>
                  <a:pt x="53653" y="2530075"/>
                  <a:pt x="96871" y="2248021"/>
                </a:cubicBezTo>
                <a:cubicBezTo>
                  <a:pt x="140089" y="1965967"/>
                  <a:pt x="194680" y="1708934"/>
                  <a:pt x="260644" y="1442803"/>
                </a:cubicBezTo>
                <a:cubicBezTo>
                  <a:pt x="326608" y="1176672"/>
                  <a:pt x="378925" y="840027"/>
                  <a:pt x="492656" y="651233"/>
                </a:cubicBezTo>
                <a:cubicBezTo>
                  <a:pt x="606387" y="462439"/>
                  <a:pt x="736041" y="412397"/>
                  <a:pt x="943032" y="310039"/>
                </a:cubicBezTo>
                <a:cubicBezTo>
                  <a:pt x="1150023" y="207681"/>
                  <a:pt x="1577654" y="87126"/>
                  <a:pt x="1734603" y="37084"/>
                </a:cubicBezTo>
                <a:cubicBezTo>
                  <a:pt x="1891552" y="-12958"/>
                  <a:pt x="1888140" y="-1585"/>
                  <a:pt x="1884728" y="9788"/>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4" name="Rectangle 13"/>
          <p:cNvSpPr/>
          <p:nvPr/>
        </p:nvSpPr>
        <p:spPr>
          <a:xfrm>
            <a:off x="4965700" y="32766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6" name="Rectangle 15"/>
          <p:cNvSpPr/>
          <p:nvPr/>
        </p:nvSpPr>
        <p:spPr>
          <a:xfrm>
            <a:off x="5727700" y="32004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7" name="Rectangle 16"/>
          <p:cNvSpPr/>
          <p:nvPr/>
        </p:nvSpPr>
        <p:spPr>
          <a:xfrm>
            <a:off x="4699000" y="521208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19" name="Rectangle 18"/>
          <p:cNvSpPr/>
          <p:nvPr/>
        </p:nvSpPr>
        <p:spPr>
          <a:xfrm>
            <a:off x="5765800" y="505968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1" name="Rectangle 20"/>
          <p:cNvSpPr/>
          <p:nvPr/>
        </p:nvSpPr>
        <p:spPr>
          <a:xfrm>
            <a:off x="5118100" y="6781806"/>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2" name="Rectangle 21"/>
          <p:cNvSpPr/>
          <p:nvPr/>
        </p:nvSpPr>
        <p:spPr>
          <a:xfrm>
            <a:off x="7308855" y="6863716"/>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3" name="Rectangle 22"/>
          <p:cNvSpPr/>
          <p:nvPr/>
        </p:nvSpPr>
        <p:spPr>
          <a:xfrm>
            <a:off x="8204205" y="5715000"/>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25" name="Rounded Rectangle 24"/>
          <p:cNvSpPr/>
          <p:nvPr/>
        </p:nvSpPr>
        <p:spPr>
          <a:xfrm rot="20449387">
            <a:off x="5378961" y="4858884"/>
            <a:ext cx="153723"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cxnSp>
        <p:nvCxnSpPr>
          <p:cNvPr id="6" name="Straight Connector 5"/>
          <p:cNvCxnSpPr/>
          <p:nvPr/>
        </p:nvCxnSpPr>
        <p:spPr>
          <a:xfrm flipH="1" flipV="1">
            <a:off x="8997066" y="2731625"/>
            <a:ext cx="45334" cy="1639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5842006" y="6019801"/>
            <a:ext cx="574519" cy="894469"/>
          </a:xfrm>
          <a:custGeom>
            <a:avLst/>
            <a:gdLst>
              <a:gd name="connsiteX0" fmla="*/ 0 w 574519"/>
              <a:gd name="connsiteY0" fmla="*/ 21012 h 894469"/>
              <a:gd name="connsiteX1" fmla="*/ 341194 w 574519"/>
              <a:gd name="connsiteY1" fmla="*/ 21012 h 894469"/>
              <a:gd name="connsiteX2" fmla="*/ 532263 w 574519"/>
              <a:gd name="connsiteY2" fmla="*/ 239377 h 894469"/>
              <a:gd name="connsiteX3" fmla="*/ 559558 w 574519"/>
              <a:gd name="connsiteY3" fmla="*/ 403150 h 894469"/>
              <a:gd name="connsiteX4" fmla="*/ 573206 w 574519"/>
              <a:gd name="connsiteY4" fmla="*/ 566923 h 894469"/>
              <a:gd name="connsiteX5" fmla="*/ 573206 w 574519"/>
              <a:gd name="connsiteY5" fmla="*/ 894469 h 89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19" h="894469">
                <a:moveTo>
                  <a:pt x="0" y="21012"/>
                </a:moveTo>
                <a:cubicBezTo>
                  <a:pt x="126242" y="2815"/>
                  <a:pt x="252484" y="-15382"/>
                  <a:pt x="341194" y="21012"/>
                </a:cubicBezTo>
                <a:cubicBezTo>
                  <a:pt x="429904" y="57406"/>
                  <a:pt x="495869" y="175687"/>
                  <a:pt x="532263" y="239377"/>
                </a:cubicBezTo>
                <a:cubicBezTo>
                  <a:pt x="568657" y="303067"/>
                  <a:pt x="552734" y="348559"/>
                  <a:pt x="559558" y="403150"/>
                </a:cubicBezTo>
                <a:cubicBezTo>
                  <a:pt x="566382" y="457741"/>
                  <a:pt x="570931" y="485037"/>
                  <a:pt x="573206" y="566923"/>
                </a:cubicBezTo>
                <a:cubicBezTo>
                  <a:pt x="575481" y="648809"/>
                  <a:pt x="574343" y="771639"/>
                  <a:pt x="573206" y="894469"/>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sp>
        <p:nvSpPr>
          <p:cNvPr id="38" name="Rectangle 37"/>
          <p:cNvSpPr/>
          <p:nvPr/>
        </p:nvSpPr>
        <p:spPr>
          <a:xfrm>
            <a:off x="8566155" y="3429000"/>
            <a:ext cx="57150" cy="14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grpSp>
        <p:nvGrpSpPr>
          <p:cNvPr id="31" name="Group 30"/>
          <p:cNvGrpSpPr/>
          <p:nvPr/>
        </p:nvGrpSpPr>
        <p:grpSpPr>
          <a:xfrm>
            <a:off x="6070606" y="6477006"/>
            <a:ext cx="809217" cy="793779"/>
            <a:chOff x="6157135" y="6521420"/>
            <a:chExt cx="809217" cy="793779"/>
          </a:xfrm>
        </p:grpSpPr>
        <p:pic>
          <p:nvPicPr>
            <p:cNvPr id="2054"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8804" l="9809" r="89713"/>
                      </a14:imgEffect>
                    </a14:imgLayer>
                  </a14:imgProps>
                </a:ext>
                <a:ext uri="{28A0092B-C50C-407E-A947-70E740481C1C}">
                  <a14:useLocalDpi xmlns:a14="http://schemas.microsoft.com/office/drawing/2010/main" val="0"/>
                </a:ext>
              </a:extLst>
            </a:blip>
            <a:srcRect l="10208" r="14788"/>
            <a:stretch/>
          </p:blipFill>
          <p:spPr bwMode="auto">
            <a:xfrm rot="10800000" flipV="1">
              <a:off x="6157135" y="6521420"/>
              <a:ext cx="809217" cy="79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6261100" y="7193281"/>
              <a:ext cx="1143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2" name="Title 1"/>
          <p:cNvSpPr>
            <a:spLocks noGrp="1"/>
          </p:cNvSpPr>
          <p:nvPr>
            <p:ph type="title"/>
          </p:nvPr>
        </p:nvSpPr>
        <p:spPr>
          <a:xfrm>
            <a:off x="-25400" y="25400"/>
            <a:ext cx="10160000" cy="1270000"/>
          </a:xfrm>
        </p:spPr>
        <p:txBody>
          <a:bodyPr>
            <a:normAutofit/>
          </a:bodyPr>
          <a:lstStyle/>
          <a:p>
            <a:pPr fontAlgn="base">
              <a:spcAft>
                <a:spcPct val="0"/>
              </a:spcAft>
            </a:pPr>
            <a:r>
              <a:rPr lang="en-US" dirty="0"/>
              <a:t>Smart Homes</a:t>
            </a:r>
            <a:endParaRPr lang="en-US" b="1" dirty="0">
              <a:solidFill>
                <a:schemeClr val="tx2"/>
              </a:solidFill>
            </a:endParaRPr>
          </a:p>
        </p:txBody>
      </p:sp>
    </p:spTree>
    <p:custDataLst>
      <p:tags r:id="rId1"/>
    </p:custDataLst>
    <p:extLst>
      <p:ext uri="{BB962C8B-B14F-4D97-AF65-F5344CB8AC3E}">
        <p14:creationId xmlns:p14="http://schemas.microsoft.com/office/powerpoint/2010/main" val="2678221292"/>
      </p:ext>
    </p:extLst>
  </p:cSld>
  <p:clrMapOvr>
    <a:masterClrMapping/>
  </p:clrMapOvr>
  <mc:AlternateContent xmlns:mc="http://schemas.openxmlformats.org/markup-compatibility/2006" xmlns:p14="http://schemas.microsoft.com/office/powerpoint/2010/main">
    <mc:Choice Requires="p14">
      <p:transition spd="slow" p14:dur="2000" advTm="43944"/>
    </mc:Choice>
    <mc:Fallback xmlns="">
      <p:transition spd="slow" advTm="439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2.8768E-6 4.6404E-6 L 2.8768E-6 -0.25058 C 2.8768E-6 -0.36273 0.05769 -0.50032 0.10491 -0.50032 L 0.21013 -0.50032 " pathEditMode="relative" rAng="0" ptsTypes="FfFF">
                                      <p:cBhvr>
                                        <p:cTn id="6" dur="4000" fill="hold"/>
                                        <p:tgtEl>
                                          <p:spTgt spid="2057"/>
                                        </p:tgtEl>
                                        <p:attrNameLst>
                                          <p:attrName>ppt_x</p:attrName>
                                          <p:attrName>ppt_y</p:attrName>
                                        </p:attrNameLst>
                                      </p:cBhvr>
                                      <p:rCtr x="10507" y="-25016"/>
                                    </p:animMotion>
                                  </p:childTnLst>
                                </p:cTn>
                              </p:par>
                              <p:par>
                                <p:cTn id="7" presetID="57" presetClass="path" presetSubtype="0" accel="50000" decel="50000" fill="hold" nodeType="withEffect">
                                  <p:stCondLst>
                                    <p:cond delay="0"/>
                                  </p:stCondLst>
                                  <p:childTnLst>
                                    <p:animMotion origin="layout" path="M 4.8843E-6 -4.46946E-6 L 4.8843E-6 -0.24953 C 4.8843E-6 -0.36085 0.05268 -0.49822 0.09584 -0.49822 L 0.19183 -0.49822 " pathEditMode="relative" rAng="0" ptsTypes="FfFF">
                                      <p:cBhvr>
                                        <p:cTn id="8" dur="4000" fill="hold"/>
                                        <p:tgtEl>
                                          <p:spTgt spid="31"/>
                                        </p:tgtEl>
                                        <p:attrNameLst>
                                          <p:attrName>ppt_x</p:attrName>
                                          <p:attrName>ppt_y</p:attrName>
                                        </p:attrNameLst>
                                      </p:cBhvr>
                                      <p:rCtr x="9584" y="-24911"/>
                                    </p:animMotion>
                                  </p:childTnLst>
                                </p:cTn>
                              </p:par>
                              <p:par>
                                <p:cTn id="9" presetID="2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375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10160000" cy="1803400"/>
          </a:xfrm>
        </p:spPr>
        <p:txBody>
          <a:bodyPr>
            <a:noAutofit/>
          </a:bodyPr>
          <a:lstStyle/>
          <a:p>
            <a:r>
              <a:rPr lang="en-US" sz="5400" dirty="0">
                <a:solidFill>
                  <a:schemeClr val="tx1"/>
                </a:solidFill>
                <a:latin typeface="+mj-lt"/>
              </a:rPr>
              <a:t>Can your cellphone give you X-ray vision?</a:t>
            </a:r>
          </a:p>
        </p:txBody>
      </p:sp>
      <p:pic>
        <p:nvPicPr>
          <p:cNvPr id="11266" name="Picture 2" descr="http://img.mit.edu/newsoffice/images/article_images/2013062715091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800" y="2667000"/>
            <a:ext cx="4648200" cy="380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0960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latin typeface="+mj-lt"/>
              </a:rPr>
              <a:t>WiVi</a:t>
            </a:r>
            <a:r>
              <a:rPr lang="en-US" b="1" dirty="0" smtClean="0">
                <a:latin typeface="+mj-lt"/>
              </a:rPr>
              <a:t>: See through-walls with WiFi </a:t>
            </a:r>
            <a:endParaRPr lang="en-US" b="1" dirty="0">
              <a:latin typeface="+mj-lt"/>
            </a:endParaRPr>
          </a:p>
        </p:txBody>
      </p:sp>
      <p:sp>
        <p:nvSpPr>
          <p:cNvPr id="3" name="Content Placeholder 2"/>
          <p:cNvSpPr>
            <a:spLocks noGrp="1"/>
          </p:cNvSpPr>
          <p:nvPr>
            <p:ph idx="1"/>
          </p:nvPr>
        </p:nvSpPr>
        <p:spPr>
          <a:xfrm>
            <a:off x="50800" y="1295400"/>
            <a:ext cx="9931400" cy="5943600"/>
          </a:xfrm>
        </p:spPr>
        <p:txBody>
          <a:bodyPr>
            <a:normAutofit/>
          </a:bodyPr>
          <a:lstStyle/>
          <a:p>
            <a:r>
              <a:rPr lang="en-US" sz="3400" dirty="0">
                <a:latin typeface="+mj-lt"/>
              </a:rPr>
              <a:t>WiFi signals traverse walls and reflect off objects</a:t>
            </a:r>
          </a:p>
          <a:p>
            <a:pPr lvl="8"/>
            <a:endParaRPr lang="en-US" sz="1600" dirty="0">
              <a:latin typeface="+mj-lt"/>
            </a:endParaRPr>
          </a:p>
          <a:p>
            <a:r>
              <a:rPr lang="en-US" sz="3400" u="sng" dirty="0">
                <a:latin typeface="+mj-lt"/>
              </a:rPr>
              <a:t>Challenge:</a:t>
            </a:r>
            <a:r>
              <a:rPr lang="en-US" sz="3400" dirty="0">
                <a:latin typeface="+mj-lt"/>
              </a:rPr>
              <a:t> reflections off the separating wall are 10,000x higher than off a human behind the wall</a:t>
            </a:r>
          </a:p>
          <a:p>
            <a:pPr lvl="8"/>
            <a:endParaRPr lang="en-US" sz="1600" dirty="0">
              <a:latin typeface="+mj-lt"/>
            </a:endParaRPr>
          </a:p>
          <a:p>
            <a:r>
              <a:rPr lang="en-US" sz="3400" u="sng" dirty="0">
                <a:latin typeface="+mj-lt"/>
              </a:rPr>
              <a:t>Solution:</a:t>
            </a:r>
            <a:r>
              <a:rPr lang="en-US" sz="3400" dirty="0">
                <a:latin typeface="+mj-lt"/>
              </a:rPr>
              <a:t> use two transmit antennas and one receive antenna; the two transmitted waves cancel each other for static objects but not animated objects</a:t>
            </a:r>
          </a:p>
          <a:p>
            <a:pPr lvl="8"/>
            <a:endParaRPr lang="en-US" sz="1600" dirty="0">
              <a:latin typeface="+mj-lt"/>
            </a:endParaRPr>
          </a:p>
          <a:p>
            <a:r>
              <a:rPr lang="en-US" sz="3400" dirty="0">
                <a:latin typeface="+mj-lt"/>
              </a:rPr>
              <a:t>See video on YouTube</a:t>
            </a:r>
          </a:p>
          <a:p>
            <a:pPr marL="0" indent="0">
              <a:buNone/>
            </a:pPr>
            <a:r>
              <a:rPr lang="en-US" sz="3400" dirty="0">
                <a:latin typeface="+mj-lt"/>
                <a:hlinkClick r:id="rId2"/>
              </a:rPr>
              <a:t>https://www.youtube.com/watch?v=uJkQzLjYBFI</a:t>
            </a:r>
            <a:endParaRPr lang="en-US" sz="3400" dirty="0">
              <a:latin typeface="+mj-lt"/>
            </a:endParaRPr>
          </a:p>
          <a:p>
            <a:pPr marL="0" indent="0">
              <a:buNone/>
            </a:pPr>
            <a:endParaRPr lang="en-US" sz="3400" dirty="0">
              <a:latin typeface="+mj-lt"/>
            </a:endParaRPr>
          </a:p>
        </p:txBody>
      </p:sp>
    </p:spTree>
    <p:extLst>
      <p:ext uri="{BB962C8B-B14F-4D97-AF65-F5344CB8AC3E}">
        <p14:creationId xmlns:p14="http://schemas.microsoft.com/office/powerpoint/2010/main" val="16289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667"/>
            <a:ext cx="10160000" cy="1270000"/>
          </a:xfrm>
        </p:spPr>
        <p:txBody>
          <a:bodyPr>
            <a:noAutofit/>
          </a:bodyPr>
          <a:lstStyle/>
          <a:p>
            <a:r>
              <a:rPr lang="en-US" sz="4000" dirty="0" smtClean="0">
                <a:solidFill>
                  <a:srgbClr val="0070C0"/>
                </a:solidFill>
                <a:latin typeface="Gill Sans"/>
              </a:rPr>
              <a:t>Securing Medical Devices </a:t>
            </a:r>
            <a:endParaRPr lang="en-US" sz="4000" dirty="0">
              <a:solidFill>
                <a:srgbClr val="0070C0"/>
              </a:solidFill>
              <a:latin typeface="Gill Sans"/>
            </a:endParaRPr>
          </a:p>
        </p:txBody>
      </p:sp>
      <p:pic>
        <p:nvPicPr>
          <p:cNvPr id="3" name="Picture 2" descr="WIM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20096" y="1439334"/>
            <a:ext cx="6136595" cy="4656666"/>
          </a:xfrm>
          <a:prstGeom prst="rect">
            <a:avLst/>
          </a:prstGeom>
        </p:spPr>
      </p:pic>
      <p:sp>
        <p:nvSpPr>
          <p:cNvPr id="4" name="TextBox 3"/>
          <p:cNvSpPr txBox="1"/>
          <p:nvPr/>
        </p:nvSpPr>
        <p:spPr>
          <a:xfrm>
            <a:off x="80162" y="2032000"/>
            <a:ext cx="4085438" cy="3057245"/>
          </a:xfrm>
          <a:prstGeom prst="rect">
            <a:avLst/>
          </a:prstGeom>
          <a:noFill/>
        </p:spPr>
        <p:txBody>
          <a:bodyPr wrap="square" lIns="101599" tIns="50799" rIns="101599" bIns="50799" rtlCol="0">
            <a:spAutoFit/>
          </a:bodyPr>
          <a:lstStyle/>
          <a:p>
            <a:r>
              <a:rPr lang="en-US" sz="3200" dirty="0" smtClean="0">
                <a:solidFill>
                  <a:prstClr val="black"/>
                </a:solidFill>
                <a:latin typeface="Gill Sans"/>
              </a:rPr>
              <a:t>Medical implants and sensors are power limited</a:t>
            </a:r>
          </a:p>
          <a:p>
            <a:endParaRPr lang="en-US" sz="3200" dirty="0" smtClean="0">
              <a:solidFill>
                <a:prstClr val="black"/>
              </a:solidFill>
              <a:latin typeface="Gill Sans"/>
            </a:endParaRPr>
          </a:p>
          <a:p>
            <a:r>
              <a:rPr lang="en-US" sz="3200" dirty="0" smtClean="0">
                <a:solidFill>
                  <a:prstClr val="black"/>
                </a:solidFill>
                <a:latin typeface="Gill Sans"/>
                <a:sym typeface="Wingdings" pitchFamily="2" charset="2"/>
              </a:rPr>
              <a:t> Can’t have strong cryptography </a:t>
            </a:r>
            <a:endParaRPr lang="en-US" sz="3200" dirty="0">
              <a:solidFill>
                <a:prstClr val="black"/>
              </a:solidFill>
              <a:latin typeface="Gill Sans"/>
            </a:endParaRPr>
          </a:p>
        </p:txBody>
      </p:sp>
    </p:spTree>
    <p:extLst>
      <p:ext uri="{BB962C8B-B14F-4D97-AF65-F5344CB8AC3E}">
        <p14:creationId xmlns:p14="http://schemas.microsoft.com/office/powerpoint/2010/main" val="402318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test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0160000" cy="7620000"/>
          </a:xfrm>
          <a:prstGeom prst="rect">
            <a:avLst/>
          </a:prstGeom>
        </p:spPr>
      </p:pic>
    </p:spTree>
    <p:extLst>
      <p:ext uri="{BB962C8B-B14F-4D97-AF65-F5344CB8AC3E}">
        <p14:creationId xmlns:p14="http://schemas.microsoft.com/office/powerpoint/2010/main" val="971795544"/>
      </p:ext>
    </p:extLst>
  </p:cSld>
  <p:clrMapOvr>
    <a:masterClrMapping/>
  </p:clrMapOvr>
  <mc:AlternateContent xmlns:mc="http://schemas.openxmlformats.org/markup-compatibility/2006" xmlns:p14="http://schemas.microsoft.com/office/powerpoint/2010/main">
    <mc:Choice Requires="p14">
      <p:transition spd="slow" p14:dur="2000" advTm="22"/>
    </mc:Choice>
    <mc:Fallback xmlns="">
      <p:transition spd="slow" advTm="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extLst mod="1"/>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91393" y="4892649"/>
            <a:ext cx="9488271" cy="1949251"/>
          </a:xfrm>
          <a:prstGeom prst="rect">
            <a:avLst/>
          </a:prstGeom>
          <a:solidFill>
            <a:schemeClr val="bg1"/>
          </a:solidFill>
        </p:spPr>
        <p:txBody>
          <a:bodyPr wrap="square" lIns="101598" tIns="50798" rIns="101598" bIns="50798" rtlCol="0">
            <a:spAutoFit/>
          </a:bodyPr>
          <a:lstStyle/>
          <a:p>
            <a:pPr marL="128762" defTabSz="507990" fontAlgn="auto">
              <a:spcBef>
                <a:spcPts val="0"/>
              </a:spcBef>
              <a:spcAft>
                <a:spcPts val="0"/>
              </a:spcAft>
            </a:pPr>
            <a:r>
              <a:rPr lang="en-US" sz="3000" dirty="0">
                <a:solidFill>
                  <a:srgbClr val="C00000"/>
                </a:solidFill>
                <a:latin typeface="Calibri"/>
              </a:rPr>
              <a:t>Reader knows the jamming signal</a:t>
            </a:r>
          </a:p>
          <a:p>
            <a:pPr marL="636751" indent="-507990" defTabSz="507990" fontAlgn="auto">
              <a:spcBef>
                <a:spcPts val="0"/>
              </a:spcBef>
              <a:spcAft>
                <a:spcPts val="0"/>
              </a:spcAft>
              <a:buFont typeface="Wingdings"/>
              <a:buChar char="à"/>
            </a:pPr>
            <a:r>
              <a:rPr lang="en-US" sz="3000" dirty="0">
                <a:solidFill>
                  <a:srgbClr val="C00000"/>
                </a:solidFill>
                <a:latin typeface="Calibri"/>
                <a:sym typeface="Wingdings" pitchFamily="2" charset="2"/>
              </a:rPr>
              <a:t>subtract it</a:t>
            </a:r>
            <a:r>
              <a:rPr lang="en-US" sz="3000" dirty="0">
                <a:solidFill>
                  <a:srgbClr val="C00000"/>
                </a:solidFill>
                <a:latin typeface="Calibri"/>
              </a:rPr>
              <a:t> </a:t>
            </a:r>
          </a:p>
          <a:p>
            <a:pPr marL="636751" indent="-507990" defTabSz="507990" fontAlgn="auto">
              <a:spcBef>
                <a:spcPts val="0"/>
              </a:spcBef>
              <a:spcAft>
                <a:spcPts val="0"/>
              </a:spcAft>
              <a:buFont typeface="Wingdings"/>
              <a:buChar char="à"/>
            </a:pPr>
            <a:r>
              <a:rPr lang="en-US" sz="3000" dirty="0">
                <a:solidFill>
                  <a:srgbClr val="C00000"/>
                </a:solidFill>
                <a:latin typeface="Calibri"/>
                <a:sym typeface="Wingdings" pitchFamily="2" charset="2"/>
              </a:rPr>
              <a:t>decode implant’s transmission </a:t>
            </a:r>
          </a:p>
          <a:p>
            <a:pPr marL="636751" indent="-507990" defTabSz="507990" fontAlgn="auto">
              <a:spcBef>
                <a:spcPts val="0"/>
              </a:spcBef>
              <a:spcAft>
                <a:spcPts val="0"/>
              </a:spcAft>
              <a:buFont typeface="Wingdings"/>
              <a:buChar char="à"/>
            </a:pPr>
            <a:r>
              <a:rPr lang="en-US" sz="3000" dirty="0">
                <a:solidFill>
                  <a:srgbClr val="C00000"/>
                </a:solidFill>
                <a:latin typeface="Calibri"/>
                <a:sym typeface="Wingdings" pitchFamily="2" charset="2"/>
              </a:rPr>
              <a:t>Deliver data to doctor</a:t>
            </a:r>
            <a:endParaRPr lang="en-US" sz="3000" dirty="0">
              <a:solidFill>
                <a:srgbClr val="C00000"/>
              </a:solidFill>
              <a:latin typeface="Calibri"/>
            </a:endParaRPr>
          </a:p>
        </p:txBody>
      </p:sp>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8749" y="1843256"/>
            <a:ext cx="2743918" cy="290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 name="Rectangle 21"/>
          <p:cNvSpPr/>
          <p:nvPr/>
        </p:nvSpPr>
        <p:spPr>
          <a:xfrm>
            <a:off x="407208" y="1853062"/>
            <a:ext cx="2709333" cy="287866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598" tIns="50798" rIns="101598" bIns="50798" rtlCol="0" anchor="ctr"/>
          <a:lstStyle/>
          <a:p>
            <a:pPr algn="ctr" defTabSz="507990" fontAlgn="auto">
              <a:spcBef>
                <a:spcPts val="0"/>
              </a:spcBef>
              <a:spcAft>
                <a:spcPts val="0"/>
              </a:spcAft>
            </a:pPr>
            <a:endParaRPr lang="en-US" sz="2000">
              <a:solidFill>
                <a:prstClr val="white"/>
              </a:solidFill>
            </a:endParaRPr>
          </a:p>
        </p:txBody>
      </p:sp>
      <p:pic>
        <p:nvPicPr>
          <p:cNvPr id="14" name="Picture 4"/>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20932502">
            <a:off x="2333481" y="2855696"/>
            <a:ext cx="646589" cy="767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2" name="Group 24"/>
          <p:cNvGrpSpPr/>
          <p:nvPr/>
        </p:nvGrpSpPr>
        <p:grpSpPr>
          <a:xfrm>
            <a:off x="846667" y="2377189"/>
            <a:ext cx="1693332" cy="2286000"/>
            <a:chOff x="1110619" y="2048719"/>
            <a:chExt cx="914951" cy="1213252"/>
          </a:xfrm>
        </p:grpSpPr>
        <p:sp>
          <p:nvSpPr>
            <p:cNvPr id="20" name="Freeform 19"/>
            <p:cNvSpPr/>
            <p:nvPr/>
          </p:nvSpPr>
          <p:spPr>
            <a:xfrm>
              <a:off x="1110619" y="2048719"/>
              <a:ext cx="914951" cy="891251"/>
            </a:xfrm>
            <a:custGeom>
              <a:avLst/>
              <a:gdLst>
                <a:gd name="connsiteX0" fmla="*/ 0 w 960699"/>
                <a:gd name="connsiteY0" fmla="*/ 46299 h 706187"/>
                <a:gd name="connsiteX1" fmla="*/ 405114 w 960699"/>
                <a:gd name="connsiteY1" fmla="*/ 706056 h 706187"/>
                <a:gd name="connsiteX2" fmla="*/ 960699 w 960699"/>
                <a:gd name="connsiteY2" fmla="*/ 0 h 706187"/>
              </a:gdLst>
              <a:ahLst/>
              <a:cxnLst>
                <a:cxn ang="0">
                  <a:pos x="connsiteX0" y="connsiteY0"/>
                </a:cxn>
                <a:cxn ang="0">
                  <a:pos x="connsiteX1" y="connsiteY1"/>
                </a:cxn>
                <a:cxn ang="0">
                  <a:pos x="connsiteX2" y="connsiteY2"/>
                </a:cxn>
              </a:cxnLst>
              <a:rect l="l" t="t" r="r" b="b"/>
              <a:pathLst>
                <a:path w="960699" h="706187">
                  <a:moveTo>
                    <a:pt x="0" y="46299"/>
                  </a:moveTo>
                  <a:cubicBezTo>
                    <a:pt x="122499" y="380035"/>
                    <a:pt x="244998" y="713772"/>
                    <a:pt x="405114" y="706056"/>
                  </a:cubicBezTo>
                  <a:cubicBezTo>
                    <a:pt x="565230" y="698340"/>
                    <a:pt x="762964" y="349170"/>
                    <a:pt x="960699" y="0"/>
                  </a:cubicBezTo>
                </a:path>
              </a:pathLst>
            </a:cu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507990" fontAlgn="auto">
                <a:spcBef>
                  <a:spcPts val="0"/>
                </a:spcBef>
                <a:spcAft>
                  <a:spcPts val="0"/>
                </a:spcAft>
              </a:pPr>
              <a:endParaRPr lang="en-US" sz="2000">
                <a:solidFill>
                  <a:prstClr val="black"/>
                </a:solidFill>
              </a:endParaRPr>
            </a:p>
          </p:txBody>
        </p:sp>
        <p:pic>
          <p:nvPicPr>
            <p:cNvPr id="20483" name="Picture 3" descr="C:\Users\gshyam\Desktop\locket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5079" y="2949233"/>
              <a:ext cx="258763" cy="312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p:cNvPicPr>
            <a:picLocks noChangeAspect="1" noChangeArrowheads="1"/>
          </p:cNvPicPr>
          <p:nvPr/>
        </p:nvPicPr>
        <p:blipFill>
          <a:blip r:embed="rId7" cstate="print"/>
          <a:srcRect/>
          <a:stretch>
            <a:fillRect/>
          </a:stretch>
        </p:blipFill>
        <p:spPr bwMode="auto">
          <a:xfrm>
            <a:off x="8043335" y="2377189"/>
            <a:ext cx="1711866" cy="1846596"/>
          </a:xfrm>
          <a:prstGeom prst="rect">
            <a:avLst/>
          </a:prstGeom>
          <a:noFill/>
          <a:ln w="9525">
            <a:noFill/>
            <a:miter lim="800000"/>
            <a:headEnd/>
            <a:tailEnd/>
          </a:ln>
        </p:spPr>
      </p:pic>
      <p:pic>
        <p:nvPicPr>
          <p:cNvPr id="18" name="Picture 1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flipH="1">
            <a:off x="8061865" y="2395493"/>
            <a:ext cx="596658" cy="997696"/>
          </a:xfrm>
          <a:prstGeom prst="rect">
            <a:avLst/>
          </a:prstGeom>
        </p:spPr>
      </p:pic>
      <p:sp>
        <p:nvSpPr>
          <p:cNvPr id="23" name="TextBox 22"/>
          <p:cNvSpPr txBox="1"/>
          <p:nvPr/>
        </p:nvSpPr>
        <p:spPr>
          <a:xfrm>
            <a:off x="3217333" y="1909738"/>
            <a:ext cx="2624667" cy="1060119"/>
          </a:xfrm>
          <a:prstGeom prst="rect">
            <a:avLst/>
          </a:prstGeom>
          <a:noFill/>
        </p:spPr>
        <p:txBody>
          <a:bodyPr wrap="square" lIns="101598" tIns="50798" rIns="101598" bIns="50798" rtlCol="0">
            <a:spAutoFit/>
          </a:bodyPr>
          <a:lstStyle/>
          <a:p>
            <a:pPr defTabSz="507990" fontAlgn="auto">
              <a:spcBef>
                <a:spcPts val="0"/>
              </a:spcBef>
              <a:spcAft>
                <a:spcPts val="0"/>
              </a:spcAft>
            </a:pPr>
            <a:r>
              <a:rPr lang="en-US" sz="3100" dirty="0">
                <a:solidFill>
                  <a:prstClr val="black">
                    <a:lumMod val="50000"/>
                    <a:lumOff val="50000"/>
                  </a:prstClr>
                </a:solidFill>
                <a:latin typeface="Calibri"/>
              </a:rPr>
              <a:t>Implant’s signal</a:t>
            </a:r>
          </a:p>
        </p:txBody>
      </p:sp>
      <p:sp>
        <p:nvSpPr>
          <p:cNvPr id="27" name="Freeform 26"/>
          <p:cNvSpPr>
            <a:spLocks/>
          </p:cNvSpPr>
          <p:nvPr/>
        </p:nvSpPr>
        <p:spPr bwMode="auto">
          <a:xfrm>
            <a:off x="3132667" y="2800524"/>
            <a:ext cx="1169234" cy="914652"/>
          </a:xfrm>
          <a:custGeom>
            <a:avLst/>
            <a:gdLst>
              <a:gd name="T0" fmla="*/ 0 w 523"/>
              <a:gd name="T1" fmla="*/ 346744 h 513"/>
              <a:gd name="T2" fmla="*/ 95359 w 523"/>
              <a:gd name="T3" fmla="*/ 610012 h 513"/>
              <a:gd name="T4" fmla="*/ 276261 w 523"/>
              <a:gd name="T5" fmla="*/ 55222 h 513"/>
              <a:gd name="T6" fmla="*/ 403875 w 523"/>
              <a:gd name="T7" fmla="*/ 610012 h 513"/>
              <a:gd name="T8" fmla="*/ 605812 w 523"/>
              <a:gd name="T9" fmla="*/ 35959 h 513"/>
              <a:gd name="T10" fmla="*/ 733425 w 523"/>
              <a:gd name="T11" fmla="*/ 395545 h 513"/>
              <a:gd name="T12" fmla="*/ 0 60000 65536"/>
              <a:gd name="T13" fmla="*/ 0 60000 65536"/>
              <a:gd name="T14" fmla="*/ 0 60000 65536"/>
              <a:gd name="T15" fmla="*/ 0 60000 65536"/>
              <a:gd name="T16" fmla="*/ 0 60000 65536"/>
              <a:gd name="T17" fmla="*/ 0 60000 65536"/>
              <a:gd name="T18" fmla="*/ 0 w 523"/>
              <a:gd name="T19" fmla="*/ 0 h 513"/>
              <a:gd name="T20" fmla="*/ 523 w 523"/>
              <a:gd name="T21" fmla="*/ 513 h 513"/>
            </a:gdLst>
            <a:ahLst/>
            <a:cxnLst>
              <a:cxn ang="T12">
                <a:pos x="T0" y="T1"/>
              </a:cxn>
              <a:cxn ang="T13">
                <a:pos x="T2" y="T3"/>
              </a:cxn>
              <a:cxn ang="T14">
                <a:pos x="T4" y="T5"/>
              </a:cxn>
              <a:cxn ang="T15">
                <a:pos x="T6" y="T7"/>
              </a:cxn>
              <a:cxn ang="T16">
                <a:pos x="T8" y="T9"/>
              </a:cxn>
              <a:cxn ang="T17">
                <a:pos x="T10" y="T11"/>
              </a:cxn>
            </a:cxnLst>
            <a:rect l="T18" t="T19" r="T20" b="T21"/>
            <a:pathLst>
              <a:path w="523" h="513">
                <a:moveTo>
                  <a:pt x="0" y="270"/>
                </a:moveTo>
                <a:cubicBezTo>
                  <a:pt x="17" y="391"/>
                  <a:pt x="35" y="513"/>
                  <a:pt x="68" y="475"/>
                </a:cubicBezTo>
                <a:cubicBezTo>
                  <a:pt x="101" y="437"/>
                  <a:pt x="160" y="43"/>
                  <a:pt x="197" y="43"/>
                </a:cubicBezTo>
                <a:cubicBezTo>
                  <a:pt x="234" y="43"/>
                  <a:pt x="249" y="477"/>
                  <a:pt x="288" y="475"/>
                </a:cubicBezTo>
                <a:cubicBezTo>
                  <a:pt x="327" y="473"/>
                  <a:pt x="393" y="56"/>
                  <a:pt x="432" y="28"/>
                </a:cubicBezTo>
                <a:cubicBezTo>
                  <a:pt x="471" y="0"/>
                  <a:pt x="497" y="154"/>
                  <a:pt x="523" y="308"/>
                </a:cubicBezTo>
              </a:path>
            </a:pathLst>
          </a:custGeom>
          <a:noFill/>
          <a:ln w="28575">
            <a:solidFill>
              <a:schemeClr val="tx1">
                <a:lumMod val="65000"/>
                <a:lumOff val="35000"/>
              </a:schemeClr>
            </a:solidFill>
            <a:round/>
            <a:headEnd/>
            <a:tailEnd/>
          </a:ln>
          <a:extLst>
            <a:ext uri="{909E8E84-426E-40DD-AFC4-6F175D3DCCD1}">
              <a14:hiddenFill xmlns:a14="http://schemas.microsoft.com/office/drawing/2010/main">
                <a:solidFill>
                  <a:srgbClr val="FFFFFF"/>
                </a:solidFill>
              </a14:hiddenFill>
            </a:ext>
          </a:extLst>
        </p:spPr>
        <p:txBody>
          <a:bodyPr lIns="100540" tIns="49387" rIns="100540" bIns="49387"/>
          <a:lstStyle/>
          <a:p>
            <a:pPr defTabSz="507990" fontAlgn="auto">
              <a:spcBef>
                <a:spcPts val="0"/>
              </a:spcBef>
              <a:spcAft>
                <a:spcPts val="0"/>
              </a:spcAft>
            </a:pPr>
            <a:endParaRPr lang="en-US" sz="2000">
              <a:solidFill>
                <a:prstClr val="black"/>
              </a:solidFill>
              <a:latin typeface="GoudySans"/>
            </a:endParaRPr>
          </a:p>
        </p:txBody>
      </p:sp>
      <p:sp>
        <p:nvSpPr>
          <p:cNvPr id="28" name="Freeform 27"/>
          <p:cNvSpPr>
            <a:spLocks/>
          </p:cNvSpPr>
          <p:nvPr/>
        </p:nvSpPr>
        <p:spPr bwMode="auto">
          <a:xfrm>
            <a:off x="1778002" y="4764537"/>
            <a:ext cx="1169234" cy="914652"/>
          </a:xfrm>
          <a:custGeom>
            <a:avLst/>
            <a:gdLst>
              <a:gd name="T0" fmla="*/ 0 w 523"/>
              <a:gd name="T1" fmla="*/ 346744 h 513"/>
              <a:gd name="T2" fmla="*/ 95359 w 523"/>
              <a:gd name="T3" fmla="*/ 610012 h 513"/>
              <a:gd name="T4" fmla="*/ 276261 w 523"/>
              <a:gd name="T5" fmla="*/ 55222 h 513"/>
              <a:gd name="T6" fmla="*/ 403875 w 523"/>
              <a:gd name="T7" fmla="*/ 610012 h 513"/>
              <a:gd name="T8" fmla="*/ 605812 w 523"/>
              <a:gd name="T9" fmla="*/ 35959 h 513"/>
              <a:gd name="T10" fmla="*/ 733425 w 523"/>
              <a:gd name="T11" fmla="*/ 395545 h 513"/>
              <a:gd name="T12" fmla="*/ 0 60000 65536"/>
              <a:gd name="T13" fmla="*/ 0 60000 65536"/>
              <a:gd name="T14" fmla="*/ 0 60000 65536"/>
              <a:gd name="T15" fmla="*/ 0 60000 65536"/>
              <a:gd name="T16" fmla="*/ 0 60000 65536"/>
              <a:gd name="T17" fmla="*/ 0 60000 65536"/>
              <a:gd name="T18" fmla="*/ 0 w 523"/>
              <a:gd name="T19" fmla="*/ 0 h 513"/>
              <a:gd name="T20" fmla="*/ 523 w 523"/>
              <a:gd name="T21" fmla="*/ 513 h 513"/>
            </a:gdLst>
            <a:ahLst/>
            <a:cxnLst>
              <a:cxn ang="T12">
                <a:pos x="T0" y="T1"/>
              </a:cxn>
              <a:cxn ang="T13">
                <a:pos x="T2" y="T3"/>
              </a:cxn>
              <a:cxn ang="T14">
                <a:pos x="T4" y="T5"/>
              </a:cxn>
              <a:cxn ang="T15">
                <a:pos x="T6" y="T7"/>
              </a:cxn>
              <a:cxn ang="T16">
                <a:pos x="T8" y="T9"/>
              </a:cxn>
              <a:cxn ang="T17">
                <a:pos x="T10" y="T11"/>
              </a:cxn>
            </a:cxnLst>
            <a:rect l="T18" t="T19" r="T20" b="T21"/>
            <a:pathLst>
              <a:path w="523" h="513">
                <a:moveTo>
                  <a:pt x="0" y="270"/>
                </a:moveTo>
                <a:cubicBezTo>
                  <a:pt x="17" y="391"/>
                  <a:pt x="35" y="513"/>
                  <a:pt x="68" y="475"/>
                </a:cubicBezTo>
                <a:cubicBezTo>
                  <a:pt x="101" y="437"/>
                  <a:pt x="160" y="43"/>
                  <a:pt x="197" y="43"/>
                </a:cubicBezTo>
                <a:cubicBezTo>
                  <a:pt x="234" y="43"/>
                  <a:pt x="249" y="477"/>
                  <a:pt x="288" y="475"/>
                </a:cubicBezTo>
                <a:cubicBezTo>
                  <a:pt x="327" y="473"/>
                  <a:pt x="393" y="56"/>
                  <a:pt x="432" y="28"/>
                </a:cubicBezTo>
                <a:cubicBezTo>
                  <a:pt x="471" y="0"/>
                  <a:pt x="497" y="154"/>
                  <a:pt x="523" y="308"/>
                </a:cubicBezTo>
              </a:path>
            </a:pathLst>
          </a:custGeom>
          <a:noFill/>
          <a:ln w="28575">
            <a:solidFill>
              <a:srgbClr val="0070C0"/>
            </a:solidFill>
            <a:round/>
            <a:headEnd/>
            <a:tailEnd/>
          </a:ln>
          <a:extLst>
            <a:ext uri="{909E8E84-426E-40DD-AFC4-6F175D3DCCD1}">
              <a14:hiddenFill xmlns:a14="http://schemas.microsoft.com/office/drawing/2010/main">
                <a:solidFill>
                  <a:srgbClr val="FFFFFF"/>
                </a:solidFill>
              </a14:hiddenFill>
            </a:ext>
          </a:extLst>
        </p:spPr>
        <p:txBody>
          <a:bodyPr lIns="100540" tIns="49387" rIns="100540" bIns="49387"/>
          <a:lstStyle/>
          <a:p>
            <a:pPr defTabSz="507990" fontAlgn="auto">
              <a:spcBef>
                <a:spcPts val="0"/>
              </a:spcBef>
              <a:spcAft>
                <a:spcPts val="0"/>
              </a:spcAft>
            </a:pPr>
            <a:endParaRPr lang="en-US" sz="2000">
              <a:solidFill>
                <a:prstClr val="black"/>
              </a:solidFill>
              <a:latin typeface="GoudySans"/>
            </a:endParaRPr>
          </a:p>
        </p:txBody>
      </p:sp>
      <p:sp>
        <p:nvSpPr>
          <p:cNvPr id="29" name="TextBox 28"/>
          <p:cNvSpPr txBox="1"/>
          <p:nvPr/>
        </p:nvSpPr>
        <p:spPr>
          <a:xfrm>
            <a:off x="377744" y="4764538"/>
            <a:ext cx="1945200" cy="1060119"/>
          </a:xfrm>
          <a:prstGeom prst="rect">
            <a:avLst/>
          </a:prstGeom>
          <a:noFill/>
        </p:spPr>
        <p:txBody>
          <a:bodyPr wrap="square" lIns="101598" tIns="50798" rIns="101598" bIns="50798" rtlCol="0">
            <a:spAutoFit/>
          </a:bodyPr>
          <a:lstStyle/>
          <a:p>
            <a:pPr defTabSz="507990" fontAlgn="auto">
              <a:spcBef>
                <a:spcPts val="0"/>
              </a:spcBef>
              <a:spcAft>
                <a:spcPts val="0"/>
              </a:spcAft>
            </a:pPr>
            <a:r>
              <a:rPr lang="en-US" sz="3100" dirty="0">
                <a:solidFill>
                  <a:srgbClr val="4F81BD"/>
                </a:solidFill>
                <a:latin typeface="Calibri"/>
              </a:rPr>
              <a:t>Reader</a:t>
            </a:r>
          </a:p>
          <a:p>
            <a:pPr defTabSz="507990" fontAlgn="auto">
              <a:spcBef>
                <a:spcPts val="0"/>
              </a:spcBef>
              <a:spcAft>
                <a:spcPts val="0"/>
              </a:spcAft>
            </a:pPr>
            <a:r>
              <a:rPr lang="en-US" sz="3100" dirty="0">
                <a:solidFill>
                  <a:srgbClr val="4F81BD"/>
                </a:solidFill>
                <a:latin typeface="Calibri"/>
              </a:rPr>
              <a:t>jams</a:t>
            </a:r>
          </a:p>
        </p:txBody>
      </p:sp>
      <p:sp>
        <p:nvSpPr>
          <p:cNvPr id="31" name="TextBox 30"/>
          <p:cNvSpPr txBox="1"/>
          <p:nvPr/>
        </p:nvSpPr>
        <p:spPr>
          <a:xfrm>
            <a:off x="6434667" y="2969857"/>
            <a:ext cx="1945200" cy="1060119"/>
          </a:xfrm>
          <a:prstGeom prst="rect">
            <a:avLst/>
          </a:prstGeom>
          <a:noFill/>
        </p:spPr>
        <p:txBody>
          <a:bodyPr wrap="square" lIns="101598" tIns="50798" rIns="101598" bIns="50798" rtlCol="0">
            <a:spAutoFit/>
          </a:bodyPr>
          <a:lstStyle/>
          <a:p>
            <a:pPr defTabSz="507990" fontAlgn="auto">
              <a:spcBef>
                <a:spcPts val="0"/>
              </a:spcBef>
              <a:spcAft>
                <a:spcPts val="0"/>
              </a:spcAft>
            </a:pPr>
            <a:r>
              <a:rPr lang="en-US" sz="3100" dirty="0">
                <a:solidFill>
                  <a:prstClr val="black"/>
                </a:solidFill>
                <a:latin typeface="Calibri"/>
              </a:rPr>
              <a:t>Random Sum</a:t>
            </a:r>
          </a:p>
        </p:txBody>
      </p:sp>
      <p:sp>
        <p:nvSpPr>
          <p:cNvPr id="32" name="TextBox 31"/>
          <p:cNvSpPr txBox="1"/>
          <p:nvPr/>
        </p:nvSpPr>
        <p:spPr>
          <a:xfrm>
            <a:off x="5167828" y="4140307"/>
            <a:ext cx="5035946" cy="1504686"/>
          </a:xfrm>
          <a:prstGeom prst="rect">
            <a:avLst/>
          </a:prstGeom>
          <a:noFill/>
        </p:spPr>
        <p:txBody>
          <a:bodyPr wrap="square" lIns="101598" tIns="50798" rIns="101598" bIns="50798" rtlCol="0">
            <a:spAutoFit/>
          </a:bodyPr>
          <a:lstStyle/>
          <a:p>
            <a:pPr marL="128762" algn="ctr" defTabSz="507990" fontAlgn="auto">
              <a:spcBef>
                <a:spcPts val="0"/>
              </a:spcBef>
              <a:spcAft>
                <a:spcPts val="0"/>
              </a:spcAft>
            </a:pPr>
            <a:r>
              <a:rPr lang="en-US" sz="3000" dirty="0">
                <a:solidFill>
                  <a:prstClr val="black"/>
                </a:solidFill>
                <a:latin typeface="Calibri"/>
              </a:rPr>
              <a:t>Doesn’t know jamming signal </a:t>
            </a:r>
          </a:p>
          <a:p>
            <a:pPr marL="128762" algn="ctr" defTabSz="507990" fontAlgn="auto">
              <a:spcBef>
                <a:spcPts val="0"/>
              </a:spcBef>
              <a:spcAft>
                <a:spcPts val="0"/>
              </a:spcAft>
            </a:pPr>
            <a:r>
              <a:rPr lang="en-US" sz="3000" dirty="0">
                <a:solidFill>
                  <a:prstClr val="black"/>
                </a:solidFill>
                <a:latin typeface="Calibri"/>
                <a:sym typeface="Wingdings" pitchFamily="2" charset="2"/>
              </a:rPr>
              <a:t> </a:t>
            </a:r>
            <a:r>
              <a:rPr lang="en-US" sz="3000" b="1" dirty="0">
                <a:solidFill>
                  <a:srgbClr val="C00000"/>
                </a:solidFill>
                <a:latin typeface="Calibri"/>
                <a:sym typeface="Wingdings" pitchFamily="2" charset="2"/>
              </a:rPr>
              <a:t>can’t decode</a:t>
            </a:r>
            <a:endParaRPr lang="en-US" sz="3100" dirty="0">
              <a:solidFill>
                <a:prstClr val="black"/>
              </a:solidFill>
              <a:latin typeface="Calibri"/>
              <a:sym typeface="Wingdings" pitchFamily="2" charset="2"/>
            </a:endParaRPr>
          </a:p>
          <a:p>
            <a:pPr marL="128762" defTabSz="507990" fontAlgn="auto">
              <a:spcBef>
                <a:spcPts val="0"/>
              </a:spcBef>
              <a:spcAft>
                <a:spcPts val="0"/>
              </a:spcAft>
            </a:pPr>
            <a:endParaRPr lang="en-US" sz="3100" dirty="0">
              <a:solidFill>
                <a:prstClr val="black"/>
              </a:solidFill>
              <a:latin typeface="Calibri"/>
            </a:endParaRPr>
          </a:p>
        </p:txBody>
      </p:sp>
      <p:sp>
        <p:nvSpPr>
          <p:cNvPr id="24" name="Title 1"/>
          <p:cNvSpPr txBox="1">
            <a:spLocks/>
          </p:cNvSpPr>
          <p:nvPr/>
        </p:nvSpPr>
        <p:spPr>
          <a:xfrm>
            <a:off x="0" y="12862"/>
            <a:ext cx="10160000" cy="784507"/>
          </a:xfrm>
          <a:prstGeom prst="rect">
            <a:avLst/>
          </a:prstGeom>
        </p:spPr>
        <p:txBody>
          <a:bodyPr vert="horz" lIns="101598" tIns="50798" rIns="101598" bIns="50798" rtlCol="0" anchor="ctr">
            <a:normAutofit/>
          </a:bodyPr>
          <a:lstStyle>
            <a:lvl1pPr algn="ctr" defTabSz="457200" rtl="0" eaLnBrk="1" latinLnBrk="0" hangingPunct="1">
              <a:spcBef>
                <a:spcPct val="0"/>
              </a:spcBef>
              <a:buNone/>
              <a:defRPr sz="3600" b="1" kern="1200">
                <a:solidFill>
                  <a:srgbClr val="0066CC"/>
                </a:solidFill>
                <a:latin typeface="Comic Sans MS"/>
                <a:ea typeface="+mj-ea"/>
                <a:cs typeface="+mj-cs"/>
              </a:defRPr>
            </a:lvl1pPr>
          </a:lstStyle>
          <a:p>
            <a:pPr fontAlgn="auto">
              <a:spcAft>
                <a:spcPts val="0"/>
              </a:spcAft>
            </a:pPr>
            <a:r>
              <a:rPr lang="en-US" sz="3800" dirty="0">
                <a:solidFill>
                  <a:srgbClr val="0078C0"/>
                </a:solidFill>
                <a:latin typeface="Calibri" pitchFamily="34" charset="0"/>
                <a:cs typeface="Calibri" pitchFamily="34" charset="0"/>
              </a:rPr>
              <a:t>Encryption on the Air</a:t>
            </a:r>
          </a:p>
        </p:txBody>
      </p:sp>
      <p:sp>
        <p:nvSpPr>
          <p:cNvPr id="19" name="TextBox 18"/>
          <p:cNvSpPr txBox="1"/>
          <p:nvPr/>
        </p:nvSpPr>
        <p:spPr>
          <a:xfrm>
            <a:off x="-263407" y="808441"/>
            <a:ext cx="10397874" cy="615553"/>
          </a:xfrm>
          <a:prstGeom prst="rect">
            <a:avLst/>
          </a:prstGeom>
          <a:noFill/>
        </p:spPr>
        <p:txBody>
          <a:bodyPr wrap="square" lIns="101598" tIns="50798" rIns="101598" bIns="50798" rtlCol="0">
            <a:spAutoFit/>
          </a:bodyPr>
          <a:lstStyle/>
          <a:p>
            <a:pPr marL="516810" algn="ctr" defTabSz="507990" fontAlgn="auto">
              <a:spcBef>
                <a:spcPts val="0"/>
              </a:spcBef>
              <a:spcAft>
                <a:spcPts val="0"/>
              </a:spcAft>
            </a:pPr>
            <a:r>
              <a:rPr lang="en-US" sz="3300" dirty="0">
                <a:solidFill>
                  <a:prstClr val="black"/>
                </a:solidFill>
                <a:latin typeface="Calibri"/>
              </a:rPr>
              <a:t>Encrypt using a random signal</a:t>
            </a:r>
          </a:p>
        </p:txBody>
      </p:sp>
      <p:sp>
        <p:nvSpPr>
          <p:cNvPr id="26" name="TextBox 25"/>
          <p:cNvSpPr txBox="1"/>
          <p:nvPr/>
        </p:nvSpPr>
        <p:spPr>
          <a:xfrm>
            <a:off x="0" y="5824657"/>
            <a:ext cx="10160000" cy="683948"/>
          </a:xfrm>
          <a:prstGeom prst="rect">
            <a:avLst/>
          </a:prstGeom>
          <a:solidFill>
            <a:schemeClr val="bg1"/>
          </a:solidFill>
        </p:spPr>
        <p:txBody>
          <a:bodyPr wrap="square" lIns="101598" tIns="50798" rIns="101598" bIns="50798" rtlCol="0">
            <a:spAutoFit/>
          </a:bodyPr>
          <a:lstStyle/>
          <a:p>
            <a:pPr marL="516810" algn="ctr" defTabSz="507990" fontAlgn="auto">
              <a:spcBef>
                <a:spcPts val="0"/>
              </a:spcBef>
              <a:spcAft>
                <a:spcPts val="0"/>
              </a:spcAft>
            </a:pPr>
            <a:r>
              <a:rPr lang="en-US" sz="3800" dirty="0">
                <a:solidFill>
                  <a:srgbClr val="C00000"/>
                </a:solidFill>
                <a:latin typeface="Calibri"/>
              </a:rPr>
              <a:t>Jamming signal acts as an analog one-time pad</a:t>
            </a:r>
          </a:p>
        </p:txBody>
      </p:sp>
      <p:sp>
        <p:nvSpPr>
          <p:cNvPr id="21" name="TextBox 20"/>
          <p:cNvSpPr txBox="1"/>
          <p:nvPr/>
        </p:nvSpPr>
        <p:spPr>
          <a:xfrm>
            <a:off x="0" y="5800788"/>
            <a:ext cx="10160000" cy="683948"/>
          </a:xfrm>
          <a:prstGeom prst="rect">
            <a:avLst/>
          </a:prstGeom>
          <a:solidFill>
            <a:schemeClr val="bg1"/>
          </a:solidFill>
        </p:spPr>
        <p:txBody>
          <a:bodyPr wrap="square" lIns="101598" tIns="50798" rIns="101598" bIns="50798" rtlCol="0">
            <a:spAutoFit/>
          </a:bodyPr>
          <a:lstStyle/>
          <a:p>
            <a:pPr marL="516810" algn="ctr" defTabSz="507990" fontAlgn="auto">
              <a:spcBef>
                <a:spcPts val="0"/>
              </a:spcBef>
              <a:spcAft>
                <a:spcPts val="0"/>
              </a:spcAft>
            </a:pPr>
            <a:r>
              <a:rPr lang="en-US" sz="3800" dirty="0">
                <a:solidFill>
                  <a:prstClr val="black"/>
                </a:solidFill>
                <a:latin typeface="Calibri"/>
              </a:rPr>
              <a:t>How does the reader decrypt?</a:t>
            </a:r>
          </a:p>
        </p:txBody>
      </p:sp>
      <p:sp>
        <p:nvSpPr>
          <p:cNvPr id="25" name="Text Box 7"/>
          <p:cNvSpPr txBox="1">
            <a:spLocks noChangeArrowheads="1"/>
          </p:cNvSpPr>
          <p:nvPr/>
        </p:nvSpPr>
        <p:spPr bwMode="auto">
          <a:xfrm>
            <a:off x="210870" y="4800600"/>
            <a:ext cx="9889093" cy="2062138"/>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100540" tIns="152396" rIns="100540" bIns="49387" anchor="ctr" anchorCtr="0"/>
          <a:lstStyle/>
          <a:p>
            <a:pPr marL="142873" algn="ctr" defTabSz="507990" fontAlgn="auto">
              <a:lnSpc>
                <a:spcPts val="4444"/>
              </a:lnSpc>
              <a:spcBef>
                <a:spcPts val="0"/>
              </a:spcBef>
              <a:spcAft>
                <a:spcPts val="0"/>
              </a:spcAft>
            </a:pPr>
            <a:r>
              <a:rPr lang="en-US" sz="3600" dirty="0" smtClean="0">
                <a:solidFill>
                  <a:prstClr val="white"/>
                </a:solidFill>
                <a:latin typeface="Calibri" pitchFamily="34" charset="0"/>
                <a:ea typeface="Batang" pitchFamily="18" charset="-127"/>
                <a:cs typeface="Calibri" pitchFamily="34" charset="0"/>
              </a:rPr>
              <a:t>Can secure medical devices even if they have no encryption of weak encryption </a:t>
            </a:r>
            <a:endParaRPr lang="en-US" sz="3600" dirty="0">
              <a:solidFill>
                <a:prstClr val="white"/>
              </a:solidFill>
              <a:latin typeface="Calibri" pitchFamily="34" charset="0"/>
              <a:ea typeface="Batang" pitchFamily="18" charset="-127"/>
              <a:cs typeface="Calibri" pitchFamily="34" charset="0"/>
            </a:endParaRPr>
          </a:p>
        </p:txBody>
      </p:sp>
    </p:spTree>
    <p:custDataLst>
      <p:tags r:id="rId1"/>
    </p:custDataLst>
    <p:extLst>
      <p:ext uri="{BB962C8B-B14F-4D97-AF65-F5344CB8AC3E}">
        <p14:creationId xmlns:p14="http://schemas.microsoft.com/office/powerpoint/2010/main" val="3485458812"/>
      </p:ext>
    </p:extLst>
  </p:cSld>
  <p:clrMapOvr>
    <a:masterClrMapping/>
  </p:clrMapOvr>
  <mc:AlternateContent xmlns:mc="http://schemas.openxmlformats.org/markup-compatibility/2006" xmlns:p14="http://schemas.microsoft.com/office/powerpoint/2010/main">
    <mc:Choice Requires="p14">
      <p:transition spd="slow" p14:dur="2000" advTm="1293"/>
    </mc:Choice>
    <mc:Fallback xmlns="">
      <p:transition spd="slow" advTm="12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1" nodeType="clickEffect">
                                  <p:stCondLst>
                                    <p:cond delay="0"/>
                                  </p:stCondLst>
                                  <p:childTnLst>
                                    <p:animMotion origin="layout" path="M 0 0 L 0.35 -0.12208 " pathEditMode="relative" ptsTypes="AA">
                                      <p:cBhvr>
                                        <p:cTn id="36" dur="2000" fill="hold"/>
                                        <p:tgtEl>
                                          <p:spTgt spid="27"/>
                                        </p:tgtEl>
                                        <p:attrNameLst>
                                          <p:attrName>ppt_x</p:attrName>
                                          <p:attrName>ppt_y</p:attrName>
                                        </p:attrNameLst>
                                      </p:cBhvr>
                                    </p:animMotion>
                                  </p:childTnLst>
                                </p:cTn>
                              </p:par>
                              <p:par>
                                <p:cTn id="37" presetID="0" presetClass="path" presetSubtype="0" accel="50000" decel="50000" fill="hold" grpId="1" nodeType="withEffect">
                                  <p:stCondLst>
                                    <p:cond delay="0"/>
                                  </p:stCondLst>
                                  <p:childTnLst>
                                    <p:animMotion origin="layout" path="M 4.72222E-6 3.12139E-6 L 0.50086 -0.35052 " pathEditMode="relative" rAng="0" ptsTypes="AA">
                                      <p:cBhvr>
                                        <p:cTn id="38" dur="2000" fill="hold"/>
                                        <p:tgtEl>
                                          <p:spTgt spid="28"/>
                                        </p:tgtEl>
                                        <p:attrNameLst>
                                          <p:attrName>ppt_x</p:attrName>
                                          <p:attrName>ppt_y</p:attrName>
                                        </p:attrNameLst>
                                      </p:cBhvr>
                                      <p:rCtr x="25000" y="-17500"/>
                                    </p:animMotion>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4">
                                            <p:txEl>
                                              <p:pRg st="0" end="0"/>
                                            </p:txEl>
                                          </p:spTgt>
                                        </p:tgtEl>
                                        <p:attrNameLst>
                                          <p:attrName>style.visibility</p:attrName>
                                        </p:attrNameLst>
                                      </p:cBhvr>
                                      <p:to>
                                        <p:strVal val="visible"/>
                                      </p:to>
                                    </p:set>
                                  </p:childTnLst>
                                </p:cTn>
                              </p:par>
                              <p:par>
                                <p:cTn id="64" presetID="1" presetClass="exit" presetSubtype="0" fill="hold" grpId="1"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2" grpId="0" animBg="1"/>
      <p:bldP spid="23" grpId="0"/>
      <p:bldP spid="23" grpId="1"/>
      <p:bldP spid="27" grpId="0" animBg="1"/>
      <p:bldP spid="27" grpId="1" animBg="1"/>
      <p:bldP spid="28" grpId="0" animBg="1"/>
      <p:bldP spid="28" grpId="1" animBg="1"/>
      <p:bldP spid="29" grpId="0"/>
      <p:bldP spid="29" grpId="1"/>
      <p:bldP spid="31" grpId="0"/>
      <p:bldP spid="32" grpId="0"/>
      <p:bldP spid="19" grpId="0"/>
      <p:bldP spid="26" grpId="0" animBg="1"/>
      <p:bldP spid="26" grpId="1" animBg="1"/>
      <p:bldP spid="21" grpId="0" animBg="1"/>
      <p:bldP spid="21" grpId="1" animBg="1"/>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phone_news.jpg"/>
          <p:cNvPicPr>
            <a:picLocks noChangeAspect="1"/>
          </p:cNvPicPr>
          <p:nvPr/>
        </p:nvPicPr>
        <p:blipFill>
          <a:blip r:embed="rId3" cstate="print"/>
          <a:stretch>
            <a:fillRect/>
          </a:stretch>
        </p:blipFill>
        <p:spPr>
          <a:xfrm>
            <a:off x="8204200" y="1371600"/>
            <a:ext cx="1498600" cy="2247900"/>
          </a:xfrm>
          <a:prstGeom prst="rect">
            <a:avLst/>
          </a:prstGeom>
        </p:spPr>
      </p:pic>
      <p:sp>
        <p:nvSpPr>
          <p:cNvPr id="14" name="Content Placeholder 13"/>
          <p:cNvSpPr>
            <a:spLocks noGrp="1"/>
          </p:cNvSpPr>
          <p:nvPr>
            <p:ph idx="1"/>
          </p:nvPr>
        </p:nvSpPr>
        <p:spPr>
          <a:xfrm>
            <a:off x="431800" y="1752600"/>
            <a:ext cx="9067800" cy="1066800"/>
          </a:xfrm>
        </p:spPr>
        <p:txBody>
          <a:bodyPr>
            <a:normAutofit/>
          </a:bodyPr>
          <a:lstStyle/>
          <a:p>
            <a:pPr>
              <a:buNone/>
            </a:pPr>
            <a:r>
              <a:rPr lang="en-US" dirty="0" smtClean="0">
                <a:latin typeface="Gill Sans MT" pitchFamily="34" charset="0"/>
              </a:rPr>
              <a:t>All TV programs to your handheld device</a:t>
            </a:r>
          </a:p>
          <a:p>
            <a:pPr>
              <a:buNone/>
            </a:pPr>
            <a:endParaRPr lang="en-US" sz="4800" dirty="0">
              <a:latin typeface="Gill Sans MT" pitchFamily="34" charset="0"/>
            </a:endParaRPr>
          </a:p>
        </p:txBody>
      </p:sp>
      <p:pic>
        <p:nvPicPr>
          <p:cNvPr id="8" name="Picture 7" descr="ipad-baseball-2.jpg"/>
          <p:cNvPicPr>
            <a:picLocks noChangeAspect="1"/>
          </p:cNvPicPr>
          <p:nvPr/>
        </p:nvPicPr>
        <p:blipFill>
          <a:blip r:embed="rId4" cstate="print"/>
          <a:stretch>
            <a:fillRect/>
          </a:stretch>
        </p:blipFill>
        <p:spPr>
          <a:xfrm>
            <a:off x="4756914" y="2971800"/>
            <a:ext cx="2304288" cy="2057400"/>
          </a:xfrm>
          <a:prstGeom prst="rect">
            <a:avLst/>
          </a:prstGeom>
        </p:spPr>
      </p:pic>
      <p:sp>
        <p:nvSpPr>
          <p:cNvPr id="9" name="Content Placeholder 13"/>
          <p:cNvSpPr txBox="1">
            <a:spLocks/>
          </p:cNvSpPr>
          <p:nvPr/>
        </p:nvSpPr>
        <p:spPr>
          <a:xfrm>
            <a:off x="32514" y="3048000"/>
            <a:ext cx="5123688" cy="1828800"/>
          </a:xfrm>
          <a:prstGeom prst="rect">
            <a:avLst/>
          </a:prstGeom>
        </p:spPr>
        <p:txBody>
          <a:bodyPr vert="horz" lIns="101595" tIns="50795" rIns="101595" bIns="50795" rtlCol="0">
            <a:normAutofit/>
          </a:bodyPr>
          <a:lstStyle/>
          <a:p>
            <a:pPr marL="380977" indent="-380977" defTabSz="1015940" fontAlgn="auto">
              <a:spcBef>
                <a:spcPct val="20000"/>
              </a:spcBef>
              <a:spcAft>
                <a:spcPts val="0"/>
              </a:spcAft>
            </a:pPr>
            <a:r>
              <a:rPr lang="en-US" sz="3600" dirty="0">
                <a:solidFill>
                  <a:prstClr val="black"/>
                </a:solidFill>
                <a:latin typeface="Gill Sans MT" pitchFamily="34" charset="0"/>
              </a:rPr>
              <a:t>	Live broadcast of concerts and sports anywhere anytime</a:t>
            </a:r>
          </a:p>
          <a:p>
            <a:pPr marL="380977" indent="-380977" defTabSz="1015940" fontAlgn="auto">
              <a:spcBef>
                <a:spcPct val="20000"/>
              </a:spcBef>
              <a:spcAft>
                <a:spcPts val="0"/>
              </a:spcAft>
            </a:pPr>
            <a:endParaRPr lang="en-US" sz="4800" dirty="0">
              <a:solidFill>
                <a:prstClr val="black"/>
              </a:solidFill>
              <a:latin typeface="Gill Sans MT" pitchFamily="34" charset="0"/>
            </a:endParaRPr>
          </a:p>
        </p:txBody>
      </p:sp>
      <p:sp>
        <p:nvSpPr>
          <p:cNvPr id="11" name="TextBox 10"/>
          <p:cNvSpPr txBox="1"/>
          <p:nvPr/>
        </p:nvSpPr>
        <p:spPr>
          <a:xfrm>
            <a:off x="50800" y="5181600"/>
            <a:ext cx="10033000" cy="1905000"/>
          </a:xfrm>
          <a:prstGeom prst="rect">
            <a:avLst/>
          </a:prstGeom>
          <a:solidFill>
            <a:srgbClr val="C00000"/>
          </a:solidFill>
          <a:ln/>
          <a:effectLst>
            <a:outerShdw blurRad="50800" dist="63500" dir="5400000" sx="101000" sy="101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lIns="91435" tIns="182873" rIns="91435" bIns="45720" rtlCol="0">
            <a:noAutofit/>
          </a:bodyPr>
          <a:lstStyle/>
          <a:p>
            <a:pPr marL="347647" indent="-347647" algn="ctr"/>
            <a:r>
              <a:rPr lang="en-US" sz="5400" dirty="0">
                <a:solidFill>
                  <a:prstClr val="white"/>
                </a:solidFill>
                <a:latin typeface="Gill Sans MT" pitchFamily="34" charset="0"/>
              </a:rPr>
              <a:t>But today’s mobile video suffers glitches and stalls</a:t>
            </a:r>
          </a:p>
        </p:txBody>
      </p:sp>
      <p:sp>
        <p:nvSpPr>
          <p:cNvPr id="7" name="Content Placeholder 2"/>
          <p:cNvSpPr txBox="1">
            <a:spLocks/>
          </p:cNvSpPr>
          <p:nvPr/>
        </p:nvSpPr>
        <p:spPr>
          <a:xfrm>
            <a:off x="0" y="228600"/>
            <a:ext cx="10160000" cy="1023258"/>
          </a:xfrm>
          <a:prstGeom prst="rect">
            <a:avLst/>
          </a:prstGeom>
        </p:spPr>
        <p:txBody>
          <a:bodyPr vert="horz" lIns="101595" tIns="50795" rIns="101595" bIns="50795" rtlCol="0">
            <a:noAutofit/>
          </a:bodyPr>
          <a:lstStyle/>
          <a:p>
            <a:pPr marL="380977" indent="-380977" algn="ctr" defTabSz="1015940" fontAlgn="auto">
              <a:spcBef>
                <a:spcPct val="20000"/>
              </a:spcBef>
              <a:spcAft>
                <a:spcPts val="0"/>
              </a:spcAft>
              <a:defRPr/>
            </a:pPr>
            <a:r>
              <a:rPr lang="en-US" sz="5400" dirty="0">
                <a:solidFill>
                  <a:srgbClr val="FF0000"/>
                </a:solidFill>
                <a:latin typeface="Gill Sans MT" pitchFamily="34" charset="0"/>
              </a:rPr>
              <a:t> Mobile Video </a:t>
            </a:r>
            <a:r>
              <a:rPr lang="en-US" sz="5400" dirty="0">
                <a:solidFill>
                  <a:prstClr val="black"/>
                </a:solidFill>
                <a:latin typeface="Gill Sans MT" pitchFamily="34" charset="0"/>
              </a:rPr>
              <a:t>Is the Killer App.</a:t>
            </a:r>
            <a:endParaRPr lang="en-US" sz="3200" dirty="0">
              <a:solidFill>
                <a:prstClr val="black"/>
              </a:solidFill>
              <a:latin typeface="Gill Sans MT" pitchFamily="34" charset="0"/>
            </a:endParaRPr>
          </a:p>
        </p:txBody>
      </p:sp>
    </p:spTree>
    <p:extLst>
      <p:ext uri="{BB962C8B-B14F-4D97-AF65-F5344CB8AC3E}">
        <p14:creationId xmlns:p14="http://schemas.microsoft.com/office/powerpoint/2010/main" val="3905998082"/>
      </p:ext>
    </p:extLst>
  </p:cSld>
  <p:clrMapOvr>
    <a:masterClrMapping/>
  </p:clrMapOvr>
  <p:transition advTm="255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0" end="0"/>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9"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76200"/>
            <a:ext cx="10414000" cy="1270000"/>
          </a:xfrm>
        </p:spPr>
        <p:txBody>
          <a:bodyPr>
            <a:normAutofit/>
          </a:bodyPr>
          <a:lstStyle/>
          <a:p>
            <a:r>
              <a:rPr lang="en-US" sz="4000" dirty="0">
                <a:latin typeface="Gill Sans MT" pitchFamily="34" charset="0"/>
              </a:rPr>
              <a:t>Why Does Video Suffer Glitches and Stalls?</a:t>
            </a:r>
          </a:p>
        </p:txBody>
      </p:sp>
      <p:sp>
        <p:nvSpPr>
          <p:cNvPr id="7" name="TextBox 6"/>
          <p:cNvSpPr txBox="1"/>
          <p:nvPr/>
        </p:nvSpPr>
        <p:spPr>
          <a:xfrm>
            <a:off x="330200" y="2970620"/>
            <a:ext cx="4572000" cy="106798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82289" tIns="41145" rIns="82289" bIns="41145" rtlCol="0">
            <a:spAutoFit/>
          </a:bodyPr>
          <a:lstStyle/>
          <a:p>
            <a:r>
              <a:rPr lang="en-US" sz="3200" dirty="0">
                <a:solidFill>
                  <a:prstClr val="black"/>
                </a:solidFill>
                <a:latin typeface="Gill Sans MT" pitchFamily="34" charset="0"/>
              </a:rPr>
              <a:t>Video codecs, originally designed for DVD and CD     </a:t>
            </a:r>
          </a:p>
        </p:txBody>
      </p:sp>
      <p:sp>
        <p:nvSpPr>
          <p:cNvPr id="10" name="TextBox 9"/>
          <p:cNvSpPr txBox="1"/>
          <p:nvPr/>
        </p:nvSpPr>
        <p:spPr>
          <a:xfrm>
            <a:off x="127000" y="3886202"/>
            <a:ext cx="4876800" cy="106798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82289" tIns="41145" rIns="82289" bIns="41145" rtlCol="0">
            <a:spAutoFit/>
          </a:bodyPr>
          <a:lstStyle/>
          <a:p>
            <a:pPr algn="ctr"/>
            <a:r>
              <a:rPr lang="en-US" sz="3200" dirty="0">
                <a:solidFill>
                  <a:srgbClr val="FF0000"/>
                </a:solidFill>
                <a:latin typeface="Gill Sans MT" pitchFamily="34" charset="0"/>
              </a:rPr>
              <a:t>Assume no errors or drops</a:t>
            </a:r>
          </a:p>
          <a:p>
            <a:pPr algn="ctr"/>
            <a:r>
              <a:rPr lang="en-US" sz="3200" dirty="0">
                <a:solidFill>
                  <a:srgbClr val="FF0000"/>
                </a:solidFill>
                <a:latin typeface="Gill Sans MT" pitchFamily="34" charset="0"/>
              </a:rPr>
              <a:t>     </a:t>
            </a:r>
          </a:p>
        </p:txBody>
      </p:sp>
      <p:sp>
        <p:nvSpPr>
          <p:cNvPr id="11" name="TextBox 10"/>
          <p:cNvSpPr txBox="1"/>
          <p:nvPr/>
        </p:nvSpPr>
        <p:spPr>
          <a:xfrm>
            <a:off x="5461000" y="2971802"/>
            <a:ext cx="4343400" cy="106798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82289" tIns="41145" rIns="82289" bIns="41145" rtlCol="0">
            <a:spAutoFit/>
          </a:bodyPr>
          <a:lstStyle/>
          <a:p>
            <a:pPr algn="ctr"/>
            <a:r>
              <a:rPr lang="en-US" sz="3200" dirty="0">
                <a:solidFill>
                  <a:srgbClr val="FF0000"/>
                </a:solidFill>
                <a:latin typeface="Gill Sans MT" pitchFamily="34" charset="0"/>
              </a:rPr>
              <a:t>Wireless has high bit errors and packet drops</a:t>
            </a:r>
            <a:endParaRPr lang="en-US" sz="3200" dirty="0">
              <a:solidFill>
                <a:prstClr val="black"/>
              </a:solidFill>
              <a:latin typeface="Gill Sans MT" pitchFamily="34" charset="0"/>
            </a:endParaRPr>
          </a:p>
        </p:txBody>
      </p:sp>
      <p:sp>
        <p:nvSpPr>
          <p:cNvPr id="15" name="TextBox 14"/>
          <p:cNvSpPr txBox="1"/>
          <p:nvPr/>
        </p:nvSpPr>
        <p:spPr>
          <a:xfrm>
            <a:off x="0" y="990600"/>
            <a:ext cx="10160000" cy="57554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82289" tIns="41145" rIns="82289" bIns="41145" rtlCol="0">
            <a:spAutoFit/>
          </a:bodyPr>
          <a:lstStyle/>
          <a:p>
            <a:pPr algn="ctr"/>
            <a:r>
              <a:rPr lang="en-US" sz="3200" dirty="0">
                <a:solidFill>
                  <a:prstClr val="black"/>
                </a:solidFill>
                <a:latin typeface="Gill Sans MT" pitchFamily="34" charset="0"/>
              </a:rPr>
              <a:t>Today’s video has two isolated components</a:t>
            </a:r>
          </a:p>
        </p:txBody>
      </p:sp>
      <p:sp>
        <p:nvSpPr>
          <p:cNvPr id="17" name="TextBox 16"/>
          <p:cNvSpPr txBox="1"/>
          <p:nvPr/>
        </p:nvSpPr>
        <p:spPr>
          <a:xfrm>
            <a:off x="1041400" y="5715000"/>
            <a:ext cx="8153400" cy="1295400"/>
          </a:xfrm>
          <a:prstGeom prst="rect">
            <a:avLst/>
          </a:prstGeom>
          <a:solidFill>
            <a:srgbClr val="C00000"/>
          </a:solidFill>
          <a:ln/>
          <a:effectLst>
            <a:outerShdw blurRad="50800" dist="63500" dir="5400000" sx="101000" sy="101000" algn="t"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lIns="91435" tIns="182873" rIns="91435" bIns="45720" rtlCol="0">
            <a:noAutofit/>
          </a:bodyPr>
          <a:lstStyle/>
          <a:p>
            <a:pPr marL="347647" indent="-347647" algn="ctr"/>
            <a:r>
              <a:rPr lang="en-US" sz="5400" dirty="0">
                <a:solidFill>
                  <a:prstClr val="white"/>
                </a:solidFill>
                <a:latin typeface="Gill Sans MT" pitchFamily="34" charset="0"/>
              </a:rPr>
              <a:t>Video Glitches and Stalls</a:t>
            </a:r>
          </a:p>
        </p:txBody>
      </p:sp>
      <p:sp>
        <p:nvSpPr>
          <p:cNvPr id="18" name="Down Arrow 17"/>
          <p:cNvSpPr/>
          <p:nvPr/>
        </p:nvSpPr>
        <p:spPr>
          <a:xfrm>
            <a:off x="4699000" y="4495800"/>
            <a:ext cx="685800" cy="99060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a:endParaRPr lang="en-US">
              <a:solidFill>
                <a:prstClr val="white"/>
              </a:solidFill>
            </a:endParaRPr>
          </a:p>
        </p:txBody>
      </p:sp>
      <p:sp>
        <p:nvSpPr>
          <p:cNvPr id="30" name="TextBox 29"/>
          <p:cNvSpPr txBox="1"/>
          <p:nvPr/>
        </p:nvSpPr>
        <p:spPr>
          <a:xfrm>
            <a:off x="5613400" y="1828799"/>
            <a:ext cx="3810000" cy="1143000"/>
          </a:xfrm>
          <a:prstGeom prst="rect">
            <a:avLst/>
          </a:prstGeom>
          <a:solidFill>
            <a:schemeClr val="bg1"/>
          </a:solidFill>
          <a:ln w="19050">
            <a:solidFill>
              <a:schemeClr val="tx1"/>
            </a:solidFill>
          </a:ln>
        </p:spPr>
        <p:style>
          <a:lnRef idx="1">
            <a:schemeClr val="accent1"/>
          </a:lnRef>
          <a:fillRef idx="2">
            <a:schemeClr val="accent1"/>
          </a:fillRef>
          <a:effectRef idx="1">
            <a:schemeClr val="accent1"/>
          </a:effectRef>
          <a:fontRef idx="minor">
            <a:schemeClr val="dk1"/>
          </a:fontRef>
        </p:style>
        <p:txBody>
          <a:bodyPr wrap="square" lIns="82294" tIns="41145" rIns="82294" bIns="41145" rtlCol="0" anchor="ctr">
            <a:noAutofit/>
          </a:bodyPr>
          <a:lstStyle/>
          <a:p>
            <a:pPr algn="ctr">
              <a:lnSpc>
                <a:spcPts val="4000"/>
              </a:lnSpc>
            </a:pPr>
            <a:r>
              <a:rPr lang="en-US" sz="3600" dirty="0">
                <a:solidFill>
                  <a:srgbClr val="0070C0"/>
                </a:solidFill>
                <a:latin typeface="Gill Sans MT" pitchFamily="34" charset="0"/>
              </a:rPr>
              <a:t>Wireless     Physical Layer</a:t>
            </a:r>
          </a:p>
        </p:txBody>
      </p:sp>
      <p:sp>
        <p:nvSpPr>
          <p:cNvPr id="31" name="TextBox 30"/>
          <p:cNvSpPr txBox="1"/>
          <p:nvPr/>
        </p:nvSpPr>
        <p:spPr>
          <a:xfrm>
            <a:off x="710378" y="1828802"/>
            <a:ext cx="3607622" cy="1151467"/>
          </a:xfrm>
          <a:prstGeom prst="rect">
            <a:avLst/>
          </a:prstGeom>
          <a:solidFill>
            <a:schemeClr val="bg1"/>
          </a:solidFill>
          <a:ln w="19050">
            <a:solidFill>
              <a:schemeClr val="tx1"/>
            </a:solidFill>
          </a:ln>
        </p:spPr>
        <p:style>
          <a:lnRef idx="1">
            <a:schemeClr val="accent1"/>
          </a:lnRef>
          <a:fillRef idx="2">
            <a:schemeClr val="accent1"/>
          </a:fillRef>
          <a:effectRef idx="1">
            <a:schemeClr val="accent1"/>
          </a:effectRef>
          <a:fontRef idx="minor">
            <a:schemeClr val="dk1"/>
          </a:fontRef>
        </p:style>
        <p:txBody>
          <a:bodyPr wrap="square" lIns="82294" tIns="41145" rIns="82294" bIns="41145" rtlCol="0" anchor="ctr">
            <a:noAutofit/>
          </a:bodyPr>
          <a:lstStyle/>
          <a:p>
            <a:pPr algn="ctr">
              <a:lnSpc>
                <a:spcPts val="4000"/>
              </a:lnSpc>
            </a:pPr>
            <a:r>
              <a:rPr lang="en-US" sz="3600" dirty="0">
                <a:solidFill>
                  <a:srgbClr val="0070C0"/>
                </a:solidFill>
                <a:latin typeface="Gill Sans MT" pitchFamily="34" charset="0"/>
              </a:rPr>
              <a:t>Video Compression</a:t>
            </a:r>
          </a:p>
        </p:txBody>
      </p:sp>
    </p:spTree>
    <p:extLst>
      <p:ext uri="{BB962C8B-B14F-4D97-AF65-F5344CB8AC3E}">
        <p14:creationId xmlns:p14="http://schemas.microsoft.com/office/powerpoint/2010/main" val="226291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5" grpId="0"/>
      <p:bldP spid="17" grpId="0" animBg="1"/>
      <p:bldP spid="18" grpId="0" animBg="1"/>
      <p:bldP spid="30" grpId="0" animBg="1"/>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3400" y="1828799"/>
            <a:ext cx="3810000" cy="1143000"/>
          </a:xfrm>
          <a:prstGeom prst="rect">
            <a:avLst/>
          </a:prstGeom>
          <a:solidFill>
            <a:schemeClr val="bg1"/>
          </a:solidFill>
          <a:ln w="19050">
            <a:solidFill>
              <a:schemeClr val="tx1"/>
            </a:solidFill>
          </a:ln>
        </p:spPr>
        <p:style>
          <a:lnRef idx="1">
            <a:schemeClr val="accent1"/>
          </a:lnRef>
          <a:fillRef idx="2">
            <a:schemeClr val="accent1"/>
          </a:fillRef>
          <a:effectRef idx="1">
            <a:schemeClr val="accent1"/>
          </a:effectRef>
          <a:fontRef idx="minor">
            <a:schemeClr val="dk1"/>
          </a:fontRef>
        </p:style>
        <p:txBody>
          <a:bodyPr wrap="square" lIns="82294" tIns="41145" rIns="82294" bIns="41145" rtlCol="0" anchor="ctr">
            <a:noAutofit/>
          </a:bodyPr>
          <a:lstStyle/>
          <a:p>
            <a:pPr algn="ctr">
              <a:lnSpc>
                <a:spcPts val="4000"/>
              </a:lnSpc>
            </a:pPr>
            <a:r>
              <a:rPr lang="en-US" sz="3600" dirty="0">
                <a:solidFill>
                  <a:srgbClr val="0070C0"/>
                </a:solidFill>
                <a:latin typeface="Gill Sans MT" pitchFamily="34" charset="0"/>
              </a:rPr>
              <a:t>Wireless     Physical Layer</a:t>
            </a:r>
          </a:p>
        </p:txBody>
      </p:sp>
      <p:sp>
        <p:nvSpPr>
          <p:cNvPr id="2" name="Title 1"/>
          <p:cNvSpPr>
            <a:spLocks noGrp="1"/>
          </p:cNvSpPr>
          <p:nvPr>
            <p:ph type="title"/>
          </p:nvPr>
        </p:nvSpPr>
        <p:spPr>
          <a:xfrm>
            <a:off x="-114300" y="-76200"/>
            <a:ext cx="10274300" cy="1270000"/>
          </a:xfrm>
        </p:spPr>
        <p:txBody>
          <a:bodyPr>
            <a:normAutofit/>
          </a:bodyPr>
          <a:lstStyle/>
          <a:p>
            <a:r>
              <a:rPr lang="en-US" sz="5400" dirty="0">
                <a:latin typeface="Gill Sans MT" pitchFamily="34" charset="0"/>
              </a:rPr>
              <a:t>Our Solution: </a:t>
            </a:r>
            <a:r>
              <a:rPr lang="en-US" sz="5400" dirty="0" err="1">
                <a:latin typeface="Gill Sans MT" pitchFamily="34" charset="0"/>
              </a:rPr>
              <a:t>SoftCast</a:t>
            </a:r>
            <a:endParaRPr lang="en-US" sz="5400" dirty="0">
              <a:latin typeface="Gill Sans MT" pitchFamily="34" charset="0"/>
            </a:endParaRPr>
          </a:p>
        </p:txBody>
      </p:sp>
      <p:sp>
        <p:nvSpPr>
          <p:cNvPr id="3" name="TextBox 2"/>
          <p:cNvSpPr txBox="1"/>
          <p:nvPr/>
        </p:nvSpPr>
        <p:spPr>
          <a:xfrm>
            <a:off x="710378" y="1828802"/>
            <a:ext cx="3607622" cy="1151467"/>
          </a:xfrm>
          <a:prstGeom prst="rect">
            <a:avLst/>
          </a:prstGeom>
          <a:solidFill>
            <a:schemeClr val="bg1"/>
          </a:solidFill>
          <a:ln w="19050">
            <a:solidFill>
              <a:schemeClr val="tx1"/>
            </a:solidFill>
          </a:ln>
        </p:spPr>
        <p:style>
          <a:lnRef idx="1">
            <a:schemeClr val="accent1"/>
          </a:lnRef>
          <a:fillRef idx="2">
            <a:schemeClr val="accent1"/>
          </a:fillRef>
          <a:effectRef idx="1">
            <a:schemeClr val="accent1"/>
          </a:effectRef>
          <a:fontRef idx="minor">
            <a:schemeClr val="dk1"/>
          </a:fontRef>
        </p:style>
        <p:txBody>
          <a:bodyPr wrap="square" lIns="82294" tIns="41145" rIns="82294" bIns="41145" rtlCol="0" anchor="ctr">
            <a:noAutofit/>
          </a:bodyPr>
          <a:lstStyle/>
          <a:p>
            <a:pPr algn="ctr">
              <a:lnSpc>
                <a:spcPts val="4000"/>
              </a:lnSpc>
            </a:pPr>
            <a:r>
              <a:rPr lang="en-US" sz="3600" dirty="0">
                <a:solidFill>
                  <a:srgbClr val="0070C0"/>
                </a:solidFill>
                <a:latin typeface="Gill Sans MT" pitchFamily="34" charset="0"/>
              </a:rPr>
              <a:t>Video Compression</a:t>
            </a:r>
          </a:p>
        </p:txBody>
      </p:sp>
      <p:sp>
        <p:nvSpPr>
          <p:cNvPr id="17" name="TextBox 16"/>
          <p:cNvSpPr txBox="1"/>
          <p:nvPr/>
        </p:nvSpPr>
        <p:spPr>
          <a:xfrm>
            <a:off x="1727201" y="1761649"/>
            <a:ext cx="6400800" cy="1244600"/>
          </a:xfrm>
          <a:prstGeom prst="rect">
            <a:avLst/>
          </a:prstGeom>
          <a:solidFill>
            <a:schemeClr val="bg1"/>
          </a:solidFill>
          <a:ln w="19050">
            <a:solidFill>
              <a:schemeClr val="tx1"/>
            </a:solidFill>
          </a:ln>
        </p:spPr>
        <p:style>
          <a:lnRef idx="1">
            <a:schemeClr val="accent1"/>
          </a:lnRef>
          <a:fillRef idx="2">
            <a:schemeClr val="accent1"/>
          </a:fillRef>
          <a:effectRef idx="1">
            <a:schemeClr val="accent1"/>
          </a:effectRef>
          <a:fontRef idx="minor">
            <a:schemeClr val="dk1"/>
          </a:fontRef>
        </p:style>
        <p:txBody>
          <a:bodyPr wrap="square" lIns="91435" tIns="45720" rIns="91435" bIns="45720" rtlCol="0">
            <a:noAutofit/>
          </a:bodyPr>
          <a:lstStyle/>
          <a:p>
            <a:pPr algn="ctr">
              <a:lnSpc>
                <a:spcPts val="4667"/>
              </a:lnSpc>
            </a:pPr>
            <a:r>
              <a:rPr lang="en-US" sz="4200" dirty="0">
                <a:solidFill>
                  <a:srgbClr val="0070C0"/>
                </a:solidFill>
                <a:latin typeface="Gill Sans MT" pitchFamily="34" charset="0"/>
              </a:rPr>
              <a:t>Joint code to compress and protect from channel errors</a:t>
            </a:r>
          </a:p>
        </p:txBody>
      </p:sp>
      <p:cxnSp>
        <p:nvCxnSpPr>
          <p:cNvPr id="18" name="Straight Arrow Connector 17"/>
          <p:cNvCxnSpPr>
            <a:endCxn id="17" idx="1"/>
          </p:cNvCxnSpPr>
          <p:nvPr/>
        </p:nvCxnSpPr>
        <p:spPr>
          <a:xfrm flipV="1">
            <a:off x="-84665" y="2383949"/>
            <a:ext cx="1811868" cy="121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128000" y="2396065"/>
            <a:ext cx="1947333" cy="121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669" y="1854207"/>
            <a:ext cx="1608667" cy="1077218"/>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r>
              <a:rPr lang="en-US" sz="3200" dirty="0">
                <a:solidFill>
                  <a:srgbClr val="0066FF">
                    <a:lumMod val="75000"/>
                  </a:srgbClr>
                </a:solidFill>
                <a:latin typeface="Gill Sans MT" pitchFamily="34" charset="0"/>
              </a:rPr>
              <a:t>Pixel Values</a:t>
            </a:r>
          </a:p>
        </p:txBody>
      </p:sp>
      <p:sp>
        <p:nvSpPr>
          <p:cNvPr id="25" name="TextBox 24"/>
          <p:cNvSpPr txBox="1"/>
          <p:nvPr/>
        </p:nvSpPr>
        <p:spPr>
          <a:xfrm>
            <a:off x="8204200" y="1818382"/>
            <a:ext cx="2108200" cy="1077218"/>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r>
              <a:rPr lang="en-US" sz="3200" dirty="0">
                <a:solidFill>
                  <a:srgbClr val="0066FF">
                    <a:lumMod val="75000"/>
                  </a:srgbClr>
                </a:solidFill>
                <a:latin typeface="Gill Sans MT" pitchFamily="34" charset="0"/>
              </a:rPr>
              <a:t>Digital  Signal      </a:t>
            </a:r>
          </a:p>
        </p:txBody>
      </p:sp>
      <p:sp>
        <p:nvSpPr>
          <p:cNvPr id="19" name="TextBox 18"/>
          <p:cNvSpPr txBox="1"/>
          <p:nvPr/>
        </p:nvSpPr>
        <p:spPr>
          <a:xfrm>
            <a:off x="0" y="990600"/>
            <a:ext cx="10160000" cy="57554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82289" tIns="41145" rIns="82289" bIns="41145" rtlCol="0">
            <a:spAutoFit/>
          </a:bodyPr>
          <a:lstStyle/>
          <a:p>
            <a:pPr algn="ctr"/>
            <a:r>
              <a:rPr lang="en-US" sz="3200" dirty="0">
                <a:solidFill>
                  <a:prstClr val="black"/>
                </a:solidFill>
                <a:latin typeface="Gill Sans MT" pitchFamily="34" charset="0"/>
              </a:rPr>
              <a:t>Optimizes video compression and channel coding together</a:t>
            </a:r>
          </a:p>
        </p:txBody>
      </p:sp>
      <p:sp>
        <p:nvSpPr>
          <p:cNvPr id="32" name="TextBox 31"/>
          <p:cNvSpPr txBox="1"/>
          <p:nvPr/>
        </p:nvSpPr>
        <p:spPr>
          <a:xfrm>
            <a:off x="-25400" y="5867403"/>
            <a:ext cx="10160000" cy="1323439"/>
          </a:xfrm>
          <a:prstGeom prst="rect">
            <a:avLst/>
          </a:prstGeom>
          <a:solidFill>
            <a:srgbClr val="A50021"/>
          </a:solid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marL="571489" indent="-571489" algn="ctr">
              <a:buFont typeface="Wingdings"/>
              <a:buChar char="à"/>
            </a:pPr>
            <a:r>
              <a:rPr lang="en-US" sz="4000" dirty="0">
                <a:solidFill>
                  <a:prstClr val="white"/>
                </a:solidFill>
                <a:latin typeface="Gill Sans MT" pitchFamily="34" charset="0"/>
                <a:sym typeface="Wingdings" pitchFamily="2" charset="2"/>
              </a:rPr>
              <a:t>Smooth degradation; No glitches or stalls</a:t>
            </a:r>
          </a:p>
          <a:p>
            <a:pPr algn="ctr"/>
            <a:endParaRPr lang="en-US" sz="4000" dirty="0">
              <a:solidFill>
                <a:prstClr val="white"/>
              </a:solidFill>
              <a:latin typeface="Gill Sans MT" pitchFamily="34" charset="0"/>
            </a:endParaRPr>
          </a:p>
        </p:txBody>
      </p:sp>
      <p:sp>
        <p:nvSpPr>
          <p:cNvPr id="20" name="TextBox 19"/>
          <p:cNvSpPr txBox="1"/>
          <p:nvPr/>
        </p:nvSpPr>
        <p:spPr>
          <a:xfrm>
            <a:off x="129628" y="3422683"/>
            <a:ext cx="10109200" cy="830997"/>
          </a:xfrm>
          <a:prstGeom prst="rect">
            <a:avLst/>
          </a:prstGeom>
          <a:solidFill>
            <a:schemeClr val="bg1"/>
          </a:solid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4800" dirty="0">
                <a:solidFill>
                  <a:srgbClr val="FF0000"/>
                </a:solidFill>
              </a:rPr>
              <a:t>Code Is Linear </a:t>
            </a:r>
          </a:p>
        </p:txBody>
      </p:sp>
      <p:sp>
        <p:nvSpPr>
          <p:cNvPr id="21" name="Content Placeholder 2"/>
          <p:cNvSpPr txBox="1">
            <a:spLocks/>
          </p:cNvSpPr>
          <p:nvPr/>
        </p:nvSpPr>
        <p:spPr>
          <a:xfrm>
            <a:off x="5638800" y="4419600"/>
            <a:ext cx="4013200" cy="1066800"/>
          </a:xfrm>
          <a:prstGeom prst="rect">
            <a:avLst/>
          </a:prstGeom>
        </p:spPr>
        <p:txBody>
          <a:bodyPr vert="horz" lIns="101597" tIns="50797" rIns="101597" bIns="50797" rtlCol="0">
            <a:noAutofit/>
          </a:bodyPr>
          <a:lstStyle/>
          <a:p>
            <a:pPr algn="ctr" defTabSz="1015970" fontAlgn="auto">
              <a:spcBef>
                <a:spcPts val="0"/>
              </a:spcBef>
              <a:spcAft>
                <a:spcPts val="0"/>
              </a:spcAft>
              <a:defRPr/>
            </a:pPr>
            <a:r>
              <a:rPr lang="en-US" sz="3600" dirty="0">
                <a:solidFill>
                  <a:prstClr val="black"/>
                </a:solidFill>
                <a:latin typeface="Calibri"/>
              </a:rPr>
              <a:t>Small perturbation on channel</a:t>
            </a:r>
          </a:p>
        </p:txBody>
      </p:sp>
      <p:sp>
        <p:nvSpPr>
          <p:cNvPr id="22" name="Right Arrow 21"/>
          <p:cNvSpPr/>
          <p:nvPr/>
        </p:nvSpPr>
        <p:spPr>
          <a:xfrm rot="10800000">
            <a:off x="4495801" y="4724400"/>
            <a:ext cx="990600" cy="30480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20" rIns="91438" bIns="45720" rtlCol="0" anchor="ctr"/>
          <a:lstStyle/>
          <a:p>
            <a:pPr algn="ctr"/>
            <a:endParaRPr lang="en-US" sz="2800">
              <a:solidFill>
                <a:prstClr val="white"/>
              </a:solidFill>
            </a:endParaRPr>
          </a:p>
        </p:txBody>
      </p:sp>
      <p:sp>
        <p:nvSpPr>
          <p:cNvPr id="26" name="Content Placeholder 2"/>
          <p:cNvSpPr txBox="1">
            <a:spLocks/>
          </p:cNvSpPr>
          <p:nvPr/>
        </p:nvSpPr>
        <p:spPr>
          <a:xfrm>
            <a:off x="304800" y="4343400"/>
            <a:ext cx="4013200" cy="1066800"/>
          </a:xfrm>
          <a:prstGeom prst="rect">
            <a:avLst/>
          </a:prstGeom>
        </p:spPr>
        <p:txBody>
          <a:bodyPr vert="horz" lIns="101597" tIns="50797" rIns="101597" bIns="50797" rtlCol="0">
            <a:noAutofit/>
          </a:bodyPr>
          <a:lstStyle/>
          <a:p>
            <a:pPr algn="ctr" defTabSz="1015970" fontAlgn="auto">
              <a:spcBef>
                <a:spcPts val="0"/>
              </a:spcBef>
              <a:spcAft>
                <a:spcPts val="0"/>
              </a:spcAft>
              <a:defRPr/>
            </a:pPr>
            <a:r>
              <a:rPr lang="en-US" sz="3600" dirty="0">
                <a:solidFill>
                  <a:prstClr val="black"/>
                </a:solidFill>
                <a:latin typeface="Calibri"/>
              </a:rPr>
              <a:t>Small perturbation in pixel values</a:t>
            </a:r>
          </a:p>
        </p:txBody>
      </p:sp>
    </p:spTree>
    <p:extLst>
      <p:ext uri="{BB962C8B-B14F-4D97-AF65-F5344CB8AC3E}">
        <p14:creationId xmlns:p14="http://schemas.microsoft.com/office/powerpoint/2010/main" val="1776548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35" presetClass="path" presetSubtype="0" accel="50000" decel="50000" fill="hold" grpId="0" nodeType="afterEffect">
                                  <p:stCondLst>
                                    <p:cond delay="400"/>
                                  </p:stCondLst>
                                  <p:childTnLst>
                                    <p:animMotion origin="layout" path="M 0 0  L -0.25 0  E" pathEditMode="relative" ptsTypes="">
                                      <p:cBhvr>
                                        <p:cTn id="15" dur="2000" fill="hold"/>
                                        <p:tgtEl>
                                          <p:spTgt spid="4"/>
                                        </p:tgtEl>
                                        <p:attrNameLst>
                                          <p:attrName>ppt_x</p:attrName>
                                          <p:attrName>ppt_y</p:attrName>
                                        </p:attrNameLst>
                                      </p:cBhvr>
                                    </p:animMotion>
                                  </p:childTnLst>
                                </p:cTn>
                              </p:par>
                              <p:par>
                                <p:cTn id="16" presetID="63" presetClass="path" presetSubtype="0" accel="50000" decel="50000" fill="hold" grpId="0" nodeType="withEffect">
                                  <p:stCondLst>
                                    <p:cond delay="0"/>
                                  </p:stCondLst>
                                  <p:childTnLst>
                                    <p:animMotion origin="layout" path="M 0 0  L 0.25 0  E" pathEditMode="relative" ptsTypes="">
                                      <p:cBhvr>
                                        <p:cTn id="17" dur="2000" fill="hold"/>
                                        <p:tgtEl>
                                          <p:spTgt spid="3"/>
                                        </p:tgtEl>
                                        <p:attrNameLst>
                                          <p:attrName>ppt_x</p:attrName>
                                          <p:attrName>ppt_y</p:attrName>
                                        </p:attrNameLst>
                                      </p:cBhvr>
                                    </p:animMotion>
                                  </p:childTnLst>
                                </p:cTn>
                              </p:par>
                            </p:childTnLst>
                          </p:cTn>
                        </p:par>
                        <p:par>
                          <p:cTn id="18" fill="hold">
                            <p:stCondLst>
                              <p:cond delay="2400"/>
                            </p:stCondLst>
                            <p:childTnLst>
                              <p:par>
                                <p:cTn id="19" presetID="10" presetClass="exit" presetSubtype="0" fill="hold" grpId="1" nodeType="afterEffect">
                                  <p:stCondLst>
                                    <p:cond delay="0"/>
                                  </p:stCondLst>
                                  <p:childTnLst>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3"/>
                                        </p:tgtEl>
                                      </p:cBhvr>
                                    </p:animEffect>
                                    <p:set>
                                      <p:cBhvr>
                                        <p:cTn id="24" dur="1" fill="hold">
                                          <p:stCondLst>
                                            <p:cond delay="999"/>
                                          </p:stCondLst>
                                        </p:cTn>
                                        <p:tgtEl>
                                          <p:spTgt spid="3"/>
                                        </p:tgtEl>
                                        <p:attrNameLst>
                                          <p:attrName>style.visibility</p:attrName>
                                        </p:attrNameLst>
                                      </p:cBhvr>
                                      <p:to>
                                        <p:strVal val="hidden"/>
                                      </p:to>
                                    </p:set>
                                  </p:childTnLst>
                                </p:cTn>
                              </p:par>
                            </p:childTnLst>
                          </p:cTn>
                        </p:par>
                        <p:par>
                          <p:cTn id="25" fill="hold">
                            <p:stCondLst>
                              <p:cond delay="3400"/>
                            </p:stCondLst>
                            <p:childTnLst>
                              <p:par>
                                <p:cTn id="26" presetID="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3400"/>
                            </p:stCondLst>
                            <p:childTnLst>
                              <p:par>
                                <p:cTn id="29" presetID="1"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3" grpId="0" animBg="1"/>
      <p:bldP spid="3" grpId="1" animBg="1"/>
      <p:bldP spid="3" grpId="2" animBg="1"/>
      <p:bldP spid="17" grpId="0" animBg="1"/>
      <p:bldP spid="24" grpId="0"/>
      <p:bldP spid="25" grpId="0"/>
      <p:bldP spid="19" grpId="0"/>
      <p:bldP spid="32" grpId="0" animBg="1"/>
      <p:bldP spid="21" grpId="0"/>
      <p:bldP spid="22"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990407"/>
            <a:ext cx="4309296" cy="3242928"/>
          </a:xfrm>
          <a:prstGeom prst="rect">
            <a:avLst/>
          </a:prstGeom>
        </p:spPr>
      </p:pic>
      <p:sp>
        <p:nvSpPr>
          <p:cNvPr id="6" name="TextBox 5"/>
          <p:cNvSpPr txBox="1"/>
          <p:nvPr/>
        </p:nvSpPr>
        <p:spPr>
          <a:xfrm>
            <a:off x="5071304" y="1377982"/>
            <a:ext cx="4906317" cy="1441418"/>
          </a:xfrm>
          <a:prstGeom prst="rect">
            <a:avLst/>
          </a:prstGeom>
          <a:noFill/>
        </p:spPr>
        <p:txBody>
          <a:bodyPr wrap="square" lIns="101595" tIns="50795" rIns="101595" bIns="50795" rtlCol="0">
            <a:spAutoFit/>
          </a:bodyPr>
          <a:lstStyle/>
          <a:p>
            <a:r>
              <a:rPr lang="en-US" sz="2900" dirty="0">
                <a:solidFill>
                  <a:prstClr val="black"/>
                </a:solidFill>
                <a:latin typeface="Gill Sans"/>
              </a:rPr>
              <a:t>The FCC projects that the US will face a spectrum shortfall in 2013.</a:t>
            </a:r>
          </a:p>
        </p:txBody>
      </p:sp>
      <p:sp>
        <p:nvSpPr>
          <p:cNvPr id="8" name="Rectangle 7"/>
          <p:cNvSpPr/>
          <p:nvPr/>
        </p:nvSpPr>
        <p:spPr>
          <a:xfrm>
            <a:off x="0" y="-25400"/>
            <a:ext cx="10160000" cy="10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r>
              <a:rPr lang="en-US" sz="4000" dirty="0">
                <a:solidFill>
                  <a:srgbClr val="0070C0"/>
                </a:solidFill>
                <a:latin typeface="Gill Sans"/>
              </a:rPr>
              <a:t> Looming Wireless Capacity Crunch</a:t>
            </a:r>
          </a:p>
        </p:txBody>
      </p:sp>
      <p:pic>
        <p:nvPicPr>
          <p:cNvPr id="9" name="Picture 3"/>
          <p:cNvPicPr>
            <a:picLocks noChangeAspect="1" noChangeArrowheads="1"/>
          </p:cNvPicPr>
          <p:nvPr/>
        </p:nvPicPr>
        <p:blipFill>
          <a:blip r:embed="rId4" cstate="print"/>
          <a:srcRect/>
          <a:stretch>
            <a:fillRect/>
          </a:stretch>
        </p:blipFill>
        <p:spPr bwMode="auto">
          <a:xfrm>
            <a:off x="7289800" y="3505200"/>
            <a:ext cx="2362200" cy="3447162"/>
          </a:xfrm>
          <a:prstGeom prst="rect">
            <a:avLst/>
          </a:prstGeom>
          <a:noFill/>
          <a:ln w="9525">
            <a:noFill/>
            <a:miter lim="800000"/>
            <a:headEnd/>
            <a:tailEnd/>
          </a:ln>
        </p:spPr>
      </p:pic>
      <p:sp>
        <p:nvSpPr>
          <p:cNvPr id="10" name="Content Placeholder 2"/>
          <p:cNvSpPr txBox="1">
            <a:spLocks/>
          </p:cNvSpPr>
          <p:nvPr/>
        </p:nvSpPr>
        <p:spPr>
          <a:xfrm>
            <a:off x="578146" y="4495800"/>
            <a:ext cx="6711654" cy="1828800"/>
          </a:xfrm>
          <a:prstGeom prst="rect">
            <a:avLst/>
          </a:prstGeom>
        </p:spPr>
        <p:txBody>
          <a:bodyPr vert="horz" lIns="91435" tIns="45720" rIns="91435"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prstClr val="black"/>
                </a:solidFill>
                <a:latin typeface="Gill Sans"/>
              </a:rPr>
              <a:t>The iPhone 4 demo failed due to wireless congestion.</a:t>
            </a:r>
          </a:p>
        </p:txBody>
      </p:sp>
      <p:sp>
        <p:nvSpPr>
          <p:cNvPr id="12" name="Content Placeholder 2"/>
          <p:cNvSpPr txBox="1">
            <a:spLocks/>
          </p:cNvSpPr>
          <p:nvPr/>
        </p:nvSpPr>
        <p:spPr>
          <a:xfrm>
            <a:off x="578146" y="5410200"/>
            <a:ext cx="6635454" cy="1828800"/>
          </a:xfrm>
          <a:prstGeom prst="rect">
            <a:avLst/>
          </a:prstGeom>
        </p:spPr>
        <p:txBody>
          <a:bodyPr vert="horz" lIns="91435" tIns="45720" rIns="91435"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err="1">
                <a:solidFill>
                  <a:prstClr val="black"/>
                </a:solidFill>
                <a:latin typeface="Gill Sans"/>
              </a:rPr>
              <a:t>Jobs’s</a:t>
            </a:r>
            <a:r>
              <a:rPr lang="en-US" sz="2800" dirty="0">
                <a:solidFill>
                  <a:prstClr val="black"/>
                </a:solidFill>
                <a:latin typeface="Gill Sans"/>
              </a:rPr>
              <a:t> reaction: </a:t>
            </a:r>
            <a:r>
              <a:rPr lang="en-US" sz="2800" i="1" dirty="0">
                <a:solidFill>
                  <a:prstClr val="black">
                    <a:lumMod val="50000"/>
                    <a:lumOff val="50000"/>
                  </a:prstClr>
                </a:solidFill>
                <a:latin typeface="Gill Sans"/>
              </a:rPr>
              <a:t>“If you want to see the demos, shut off your laptops, turn off all these </a:t>
            </a:r>
            <a:r>
              <a:rPr lang="en-US" sz="2800" i="1" dirty="0" err="1">
                <a:solidFill>
                  <a:prstClr val="black">
                    <a:lumMod val="50000"/>
                    <a:lumOff val="50000"/>
                  </a:prstClr>
                </a:solidFill>
                <a:latin typeface="Gill Sans"/>
              </a:rPr>
              <a:t>MiFi</a:t>
            </a:r>
            <a:r>
              <a:rPr lang="en-US" sz="2800" i="1" dirty="0">
                <a:solidFill>
                  <a:prstClr val="black">
                    <a:lumMod val="50000"/>
                    <a:lumOff val="50000"/>
                  </a:prstClr>
                </a:solidFill>
                <a:latin typeface="Gill Sans"/>
              </a:rPr>
              <a:t> base stations, and put them on the floor, please.”</a:t>
            </a:r>
          </a:p>
          <a:p>
            <a:endParaRPr lang="en-US" sz="2800" dirty="0">
              <a:solidFill>
                <a:prstClr val="black"/>
              </a:solidFill>
              <a:latin typeface="Gill Sans"/>
            </a:endParaRPr>
          </a:p>
        </p:txBody>
      </p:sp>
    </p:spTree>
    <p:extLst>
      <p:ext uri="{BB962C8B-B14F-4D97-AF65-F5344CB8AC3E}">
        <p14:creationId xmlns:p14="http://schemas.microsoft.com/office/powerpoint/2010/main" val="142987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uild="p"/>
      <p:bldP spid="1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676400"/>
            <a:ext cx="9804400" cy="1676400"/>
          </a:xfrm>
        </p:spPr>
        <p:txBody>
          <a:bodyPr>
            <a:noAutofit/>
          </a:bodyPr>
          <a:lstStyle/>
          <a:p>
            <a:pPr>
              <a:lnSpc>
                <a:spcPct val="150000"/>
              </a:lnSpc>
            </a:pPr>
            <a:r>
              <a:rPr lang="en-US" sz="5400" dirty="0">
                <a:solidFill>
                  <a:srgbClr val="0070C0"/>
                </a:solidFill>
              </a:rPr>
              <a:t>The Sparse Fourier Transform </a:t>
            </a:r>
          </a:p>
        </p:txBody>
      </p:sp>
    </p:spTree>
    <p:extLst>
      <p:ext uri="{BB962C8B-B14F-4D97-AF65-F5344CB8AC3E}">
        <p14:creationId xmlns:p14="http://schemas.microsoft.com/office/powerpoint/2010/main" val="2477579732"/>
      </p:ext>
    </p:extLst>
  </p:cSld>
  <p:clrMapOvr>
    <a:masterClrMapping/>
  </p:clrMapOvr>
  <p:transition advTm="6645"/>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4" descr="data:image/jpeg;base64,/9j/4AAQSkZJRgABAQAAAQABAAD/2wCEAAkGBhQSEBUUExQWFBUWFBUVFBUVFBQVFBQVFhQVFBUUFxUXHCYeFxkjGhcUHy8gIycpLCwsFR4xNTAqNSYrLCkBCQoKDgwOGg8PGikkHyQpLCwsKSwsKSwsKSwsLCosLCwsLCwsLCwsLCwsLCwsLCwpKSwsLCwpLCwpLCwsLCksLP/AABEIALcBEwMBIgACEQEDEQH/xAAcAAABBQEBAQAAAAAAAAAAAAAFAQIDBAYABwj/xABJEAACAQIEAgcFAwkFBgcBAAABAhEAAwQSITEFQQYTIlFhcYEykaGxwQdC0RQzUmJygpLh8CNTstLxFRYkVJPCQ0Rzg6KjszT/xAAZAQADAQEBAAAAAAAAAAAAAAABAgMEAAX/xAAtEQACAgEDAwIGAgIDAAAAAAAAAQIRAxIhMQRBURMyFGFxkfDxIqGB0SNCUv/aAAwDAQACEQMRAD8Az9IaWkNcKNIqNkqQ0wmgEga1UTW6tGmmlDZQfCg1A+FPnRUpTDaoBsCspHhS2uIsholes94oZfwvdXBCeH4mlwdoeo393P4Uz8i0BVtY1Ezr5fhWdv2yDFWbKXwBoY5TB+s0KDfkLC6Ro4jx5UR4Wma6g5TPuBb6UIw+NuCOsQkd4BNHej9lTezKdlbTz029aEX/ACSDJLS2ahBU6CokFWUt6cvKdfUV6CR57Y5BU6LTbSTtrUit3a/L306i3wI5JcjwtJ1g758tflXdUTuZ8Nh7qlWxVVh8knkfYi608l95j5TXG436o9CfrU/VVxt1RY4+BHKRBnfvH8NLnfvHu/nU3V1xt12iPg7VLyV7jMVKkAhgQw5EHQgjmKw/FujuGwxOfELazaqjjtAcgMpJy8pitX0j4p+TWC41dmFu0O92nX90Bm/d8a8V41iS1wsSSxPaY6sx8TWXPGEVxuacGuT52DbNaN5clxWBOsHXT3aGimdf0dR4/SsHbxBH9fX316H9mONt4lL2GxSC6FC3LJkrdtgkrcyXBqBPVmNvCsiTbpGuTUVbKmcTsB6V1y9OsCY5aT50d4r0HKmcO5ur+hchbw8ARC3PSD4VmWtQSCII0IIgg9xHKldrZhi4y3QvXtp2V8e1t8KkuXgTJIJ76hy0mWhY1EiOKU3KjAri1E6h/WUlNzUlEFBykp1NIrgDDTDT2phoBGmkrmNJNA46aWabXUAkWJugCTQ1r+YgKJJ7zHxomOGjE3bVgsUFxyCwElctt7mg/dj1o/Y+zZQwYX7hj9Re7wNOscpboVzUeTDXeHXTcywoJEgZp0mN4rSYbotiWXKxs29O93PuED41orHQILeW71rtlEZSgg6zvM70dThkcz7qtDD/AOiUsvgzeA6KEKBcuhogDJbyaAR95mmjGB6P2rZkBiSIJJ/ACimHwkuFmAQxnyWaI2uGjvPwqqxxXYlqkwfZwC/oj51ZYIgkgDuAAknuFT4oraWdSToo01P0HjVC1aZ2k6n4Adwq8I3uSnKtlyRXVztMZR+iugP7Ue0as28NV2xgqtLhafUlshFBvdg8WKXqqInDUxrNDUNoB5t0w2quvbqIpTJiuJX6uky1PkppSjYtGL+0jA3GsWXtqz9XezOqiYUoRmgeOnrXl2PwXWEMgkNr4+VfQF+xmVlkrIjMphh4g1jeN8MKdTaa7rcdluXFVFd9OzqoABkismdG3pla+h5LiuGuoGk98d/dWq+zDBuuMV4gNbuLHMiAc37Mge+i3FOj4snIXzk7yB7McyOdWOhHD+rxUgdkWSu5JBJUKPL2/hWfG6yJPyXzR/439DbXkBGooRxbg9u6O2IYezcUAMPBhswo461WurXozxRmtzyo5HB2jzziHDHstDag+yw9lvLuPhVMrW9x2DDKVIzKdx3eI7jWQ4jw42j3qfZb6HxrzcmJ43ueliyrIvmUMtIVqdBSkVNIqVstJVmK6uo6woaaacaaaIo1qjNPaoyaUI1qZNOJphNcEWa6mzSzQOLnAh/xmH/bb/8AK4PrVn7R3YXMMFdlBS9OV3SSDaicu+5qtwE/8ZY/9T/sYUR+0HhV66+GNm013L1ofKJyhjbg7+B91aMXsf1/0Rn719P9mNyv/eP/ANa/VzhOYXrRNxz/AMRhoHWXTM3gCIbQyKlPRvFQYw1wnWP7MCe4e1T+HdH8cL1kthbiKL1lnMKBlS4rEmG1A1NVRzqL/R63ZT+0X975Vfv3xbUseXvJ5AVTtfnF82+Rqtib5uvp7I0Xx72/rl51eMbZlctKGojXXzNv8AO4UYwmD8KTA4WKM2MPXZJ1sdjx92Q28NUhtRVg6VUvXqgm2aGkiO5VZzT3eoGarJEpMr4w9kax2lBI7iwBqhevWZjOxP7dz6Gr2MWVA/WT/EKCYjhNwsZX7xIJAMdqZq8Eq3ZCSt8FtbIy50zwrICTccjtGBoza0Qy1RHYtFTze15GG1PhRECukwRSTpfnJEUrM9MuBO1ogymue2VEtrE7jsmQdRqNNpre8Nwwy5iNSdPAbVB0odEwtx7gEKJBJIg+Y1A76zT/AJvSbMTeNajyjGKSFa7AdV/tN+WgJ0Gp3Om9X+BYNghcKZMGADInRF05mdu807oNw9ce944hbiLhmm7BBRt8qBv0pDE94giJr0GzZ6xrTW0W1YSXVREuxEBmA0BHjrvU/TQ8sjkB7vD7iKufVjqyrrlnYE8z5VUcVoOK4rdUUu5kQNNBuzMdFWdJ55TExWWt4s54aNdssx3Dfvq8JuNJmTJjTtoW4lCeIYQEGRKncfUUdZaqXrVXnBTVMzRk4u0YPF4U22g6jcHvFQFq03E8BmBX1U9x7qzLLBg6HnXkZIODpnr45qasTNXUkUtIUCpppNKaY1MINY1GTTjTDShEY0w0pppoBOpaSuFccOs482HW6oDFGDAHY8tY8DRN/tNugT+T29v7xv8ALQLHewfT5ihwTNlX9JlX+JgPrQWScdoh0RlvJHpx6S3QQOrSSqkiW0LKCR4xMVcs8QxT7W7Y8WzD/umrFq1r5aUQsJXpKL7swWvBRYXxl6y5b1ns27bCVIIMszHvGwojw+xQ+7ezOW31Cr4gH8ZNFuHXgWynst+ieYHMd48q0VpiQTUpBnCW6vl4qpaMCkvXqyNWzYnSFv4iqjvXO9RMapGNE5SEZqbSZtQAJY7AfEnuHjVqzwyfzhzfqj2PXm3rA8KZtLkRJvgoNdBIAliGUkKCxADAmQsxpUuKxCnZbp8rF8/JKN27UCAIA2A0A9KcuGqTyorHE+5lr+Ed17Nu4YZTrbdNAwJ9sDlVk3QDDdk9zAqT5TvWlNk1Hcw8ghgCDuCJB9DRWe9mB4Kdoiwq9hPKfrWS+1XFKMLasM2Tr7uXN3QrFSfDNlB862acvKslxnBDE8Yw1p0D27Nq5iGn7rpctC0Z7yZEcwT3UsZVK2UkrVEfB+B/7P4PZsMIvPla8NM3WMJKEr7WUBUB19kUcwNg2LADasAzkdxOuX+udXsRaDOLjGcoOUdxO7edV2GeO4sPcva+YHvop7UBreyti7eRCOcan0j8ffWL4gkDs65ZLRuCSNT8BWy4vJQhf9TyrM9Iby2UGGX2p6y+3e0dhPIb+dNL2bi/9hWbT0qrexC94oNj+LnYeQA3NCcVcYCXMDTQTzMCTWiWRRVmJQcnSDuKuqRv5VneL2NnHPQ+fL+vKm27hDRyOo+oq5h7Ju/2QEl9FHef619Kx5peoa8K0ASK6tmvRLCWhkxGIfrh7eRGyAntADsmYBAnn4bV1Q9GRq9RGeJphpSau4XgN64oYLlVhKs7BQRMSBuRvqBSpN7ILaXINammjN/gK2/zl9FJ5BGb55ahOAw//MH/AKa/56PpS/KB6kQS1NozY4Cl1glrEKzMYVShBJ7tGNR4roxeSYCvAmEbtQP1TBPpQeKfg71I+QTThTQaWpjlbH/mz6fMVBwW3mxNhe+6nwOb6VYx/sH0+YpOjAnHYf8AbJ91tz9KCVzSC/az1ewKs3buVCe4aeZ0HxqCxXY9uyo72+WvzivWirZ5snSIcKnaHco+J0+A+dF8IqxkJJK65i3aED2pjff+jFB+H4lS7IGGfUldyB7IMbHl76MWrZ9JJ23JBEz693KqSafBOCcdmghZxZByPv8AdbYNG4jk3hz3HMB7vVO8M4g+8bgjYjxpMNfJBVvaXfxHJh5/jU9Pcrq7FhjUbEyABLEwB+PcBuTXTVvhtnTOd20XwSfqdfdQbpWct3RPhcKEEDUn2m5n8AOQq7as0lm3V6zarHOdmuEaQy3YqUWAKlJiozUilCQKhvxGlQ8W4naw1lr15siKNTqSTyVVGrMdgBrQro1x/wDLsP14Xq1Ny4iKTLZUIALxpmJkwORFGPIGFAKotZC3XYe3eyJ5Ikn5lv6FX9hQ7CLnLXW7yqeQ0LfT31oj3ZNkuNbs+eldbSFHgv8Ai/0qBDIWdSQD+HwqV3iY38fCnrsLfcocT4gtkZj2niVXu8T3V5zisSzsztuSSfOtlxLDKCWYmNyedYjFNmJyjc6DfSjOPCEUuWNwuBhescmO1mYAkgIpc6DYRsKfjbjMUR1PbDGyesDFwvamCqhSQ6jU9w5GmYfPopEgE6ETGYZWjulZFWMVg8ltgsOrbgm7cCntCB1s5VymIEaltIq+lvgyJpALieHNpiDupn0jX4VuOh3AzaXr7gh3H9mDuqHUt5tp5DzNZXCKhxCNiZ6rMDc7MyBJAI5gkAHwmvQsReN20zYZlYkdl5ldT7sw5TpNZ2qbZoT2JsLa6tAoLECdWdmbUkmWJk711ZZuN4xDlNskjQk2nJPqgyn0paT1Y+H9hPWiY7qy3ZUSzaKO8nQfGvROkeBuI4Ft8oSwqhQikE202E7TsPKvOxdKgsN11HnM/Q16xxwSyONmUfDX5EUMUU+TRm3R5pc6aWHyl8L1rBYzMVHnoRp3x40z/erD/wDIp6lf8tCOL4Q2sTdt6QHJXQey/bWNNdGj0pMPb72j92Z2pnfy/omn2DmF6VWxcVreCtK6mVYOAynvBy6GtZaxBZLd0qqs6nQmSrqxV0mdSD86wGHRgQZnnEaHvHuJFbThWEIw1y3LEoy3lLEErm7N1RHKAh9arj/OCcpb/szHSLhwtXpUdi4MyxEKZh09DB8mFC5ra9IeDP8AkrlhGUi6hPIfeHhKEn0FYmseaCjPbg24pXEgxx7B9PmKd0RE46z4Fz/9T1Fj37B9PmKXoxi1t4q27GAMw9SjAAepqMffH6oo/a/oepX8cLa67nYfWgOM6QHNvqNu4Ul+/mDOdNP9BWUx+Ilt4qmbM72KYsMVHdbhvD8aKXlvBVLrPKMwIIKmNwfpW44H0mXEjswhA1DsQ0aqSIXXU/AV5Baxfj60Y4NxcKwZWGZDO/fofQ12DJKLp8E8+NTV9z2BsSo3Ye4+Hh4fGqt7GJIbMZE7LuO6haXndA6jRgCCTA18aicPzuqvlqfwr2I415PJlk+QVbiqEe1lnSSCI8dedGl4xaCyswo0WADAGkaxtWFvuEBbrLj7CAVEz4VSwnEnDkG3CnTs3FzL3MCdCQeWx2ozwKS2JrqHB7m9u9P8On3Lh1jUBRPmaZhftRtFgDaYAmJVgT5wY0rLsugJZEZtRkuKw107Sgyk6iDpp31SuY3IxW5aEjcgQQDpOnz2qccOHhp/caWfPypL7HrvDeM2cR+acMea7OPNTrV/LXjQ4lbEEFk5q86L6jVfPbStbwbpuyyt7tqp1fTMg2zGNGHiNRI79M+TpGt4bmrF1d7T+5mPtix+bFW7WZsqWg5T7oZ2YBh3tlHPYbbmtX9neFCcLw8CM4e4fEs7a+4D3V5/9oVzreI3GnsFVZXgx1a2wWI74hveO+vR+g1wHheEKyAbIiYJiTvGk1ijF6m/8GxtVQVxckBR94wY5KNW+UetJiNLZA0AWAO7wqX8Kiv66e+romyHLlIPcoFVMfi1gxIcGPDyPhSY7iKqTJgAVj+J9J+0cmp76slW7Jt9kEeknEUOHIkLcMDLzYTqRWMOIKiQAT3HaPSuxeOa40sZaAPIchUDHSp6rkqOcf4uyQ8buSTlTXOef/iAh/eCffpFN/3gugGFSTl1jXsyF5cgT76pOaSysnUwNyfAb+tW9RmZQRfXid117aqVHZtKo1ZyZjbYbk/hVvoRwwJcxBt3HQIiFirko912aSEaVyAKw8ooTdxH3tjGVF/QTmfM7e+ifBMX1eGu6QCwdz+koGW1bA5lnL+g8aW9TKJaVsS477UjZuNbew7Mv3l0VgQCGA5SCDXUAcMSSzHMSSfM611ReR9i+lEWbst6fh9a9L6N4/8AK8CoGt21ltuDpqoAB8mQg+YPdXmCNv8Asn4a/StV9m/Eit67aG7pnQEwMykBp/dI/hNJje6HmthvERavlHtw/XqFnJcIPVO/ZYCChDBhPv5Ul/g9u7Bs2HtAMQQwMlSAV9onYhufMVK928zZcNYW4xYwttABBaGYNG2+vOr2J4Zjbay7W7M8rjoD7lmtLSezMunuhmE6PAAT9NPOjGCwqrMsQIyxqQwYZT5QIPpQAreHtX7f7pc68/uin3LTBczYjs7TrB1gkSRQWNc7hbC3ELVy8mW45K9XBECNBAHf6zXkeJxLKNN/HbyrdDAPdthVxWaRDP1MA98EXOyPKaynFujeISf7JmAOjJDA6kTA1HuqOXHKlSexbHNJu2iDh+I6xVlAc7BAsAyxfIB4yYrul2GGFxi2ABmt9V1mXYOy52iByBAnzrS/ZPhu1f6y1BtlSjXLZDLmzHslh2ee3dRPpd9mpxOI/KLN0LccdY6upZSyqEGUzppRhjei+50p/wA/kBcfjALPnFZTE3RvWi4n0CxiHL11pgB+i4E+81nL/RrFCQSmkyczR/hqE8Um+DUs0aAONxpJgaD51FgEdriqklmMAA7k+P1ovc6FYjfsHUbMefpRrgXRBsPdW691JUN2QCdSpUamNprtNCOSLfE26h7IZiwZMr75QVYSR36vvptT2s81Mjz2qLpKrXOpCozRm9lWaBC9w01qDD4G+v3XHgLbt9K043J7MyZVFUyypqS3eymarXXuj/wbniSjAHxiKqXMYZg6HuO/uq6tMg3Fo0V/jawNMx00mO4U+10hUkC4jZBMEEFlkQYBGoPNSY0HMA1mgc2xgzsSatan2l17+Rq7yauTLoceDSIoIIQh0JhWHJuSkH2SROh5941p3BOJZLmR9FykZjsBsJ57H/4UP6P8HxN2XsZRAIOZ1AYc1Kn2h4EVXx19numVVXEo4XZjMFh47k+c1VOhLf8AkK4hxkfDXGK65Ec6lFaWiN4BUiJ1DGtV0d6YDC4Wxh8ouLathCV0ZjrqMxEeVebcSxj3LoRUdrrFWyBDnMbMe6STJ2qBOL3AAQShGoAPsmd9NzNZ+qz4l2t/1+zb0mHM+9L+/wBHvfCekmHxCZrNxWiAyg9pG5ow5EVHxLi/VjTU7Aeh3rwHB3sW2M/KLWYEmWYEi2wiHG8TMn9rWt5c4pcuoAzCQO1GmbxrLBxauma5WnVj+K8WdyRm8yPPYUGv3svnRW9wwrhxfJGVrnVqsyxgElo5ARHjPvFl6Wbb3Z0VWyIrJ3p5bs0w8/f8Kc40pI8hn7WVnNPQgIdAWYaT9wAySPE/KoXNdm2PgNO8bfKrNmdIWwmZognmQN4HyHjRrhXE8KFJv3ktFO2qO0dZccEK2UAjLbVYXXVmcwIBIRMTlDZZBYQTtC7wPPSfKpbXQA46w94X1twRbKG2WJydsMGDCJ6wiI5UIt9h6XcpXOKWmJKuCJMETB+FLQ6zwPqhkzzlnXLG5nv8a6o2VfJdTf3/AColhgtmwl62xuXmfIyLIW1baQwbm5YDwADbGKF2z2h5j51Ngb5EpJhip03DKTB9xYEcwTSQLxaUk2rXjybjFdLbijq7ZWwpAHYTKzDTXMWPa+vKhVzbMWZmnU3HksTr4QPAVa6MYcNa67EOXBzqoVomCmVjHI9selW7S20ltNSTrynko5DlXo44OaujJ1EscJVB7A2xwEOwe5IKzlA3PczAkj4UUXDKECEZgpLDP2zJYtMnxJprY9aj/LZ1/o1qjiS7GGWRvuWi5qMtUJxIOk/zPM0xcTJYRpCkeZaP68jVBBMTispBLEeW/PQe4nyFWeDcXvgZ2I1BCKRspIMnnJiqMA3CzjTLCjlJcqD/AAp8an64AHXv+IoNJ7MCtO0EMVxB3mco05D+dCMZhgR4kgeGu5jymnnHiq13FyD5gD1ml0R8DuUvI9MOoERm2kn3VKzKswBodSANIE/KqhxEDwj+dNDnq7niUcepVSPnRSSeyFd1uy8mIJEnSfwrhfNVWu7CkOJAprF0ls4gjnUV0q+jqGHcwB+dVhiJmmm+KVhogxPALLTlQKeWXT4DSgV3Dm2YPfofEcvA+FaM4iBpS3cGHTtbtuRE+B9KjLHfBROuQJgce9lw6EA8wRIPmKXG8cLO+dVIuGXXKIbz7xUGKwb2va1HJx7J/A+FCblwu2gJPcASfcKwdRNpJG3psabcqL/5W5BCEhSrZYYyjSs21O+RgfZ27NWMB0auXLiWpl32RNTHOW2EeRAqfg2CKLqo6wnadEHIE9/MgVdu4lsOjujf2jDUgbjkCd8o7pqSje8jRKVWol/iuG6nEXEEEKwjL7MFFMDwEx6VWFz51TwGKe5bV7hzMw1MATBgaDwAqwKrrJKI5rhOnLeKbFLFdFTk7ZRKju/+uVNuezTp1qK/chY766HuFye0pua643ZHyI13Ox7qYxp932BvHoROvqD4U7IohzVs+geJmxiLXMMtz0Zcp/wfGsSaucJ4s2Hui4uv3WX9NTuvnsQe8UYumF8FnGYQC4wIO5/lXVqert3e2pENqNRPkfGkrvRb4Y3qo8/XceYpbZ7Y/aHzq1gOEX7pHV2bjiRqFIX+JoHxothegOKMM3V2oIMPck7/AKgIHvrKjSWejHHUNprd8hRbjKQIBT72bxnnoNRVjiGNtlwti6lwZZYQAUMnQ+EQZoeOg18PK3bB1P3n2PI9iIiiuD6FXxq1xGOuzAKB+yAJPjWvH1EkqszzwJ70C7vGgGKDq5A17BOgEzJ0prY1hMqmhIPZ2I0I3o3/ALlEkyU1ILEyZy7ezvHnVxOhVqO0SSSWfKAAxJknWTvWhdTXL+xnfTXwvuZq3jQN15ciQPOo8Pxa31stcAAAEDLpG25862eC6KYe02ZbcmI7bM4/hY5Z8Yq43CrR3s2j52k/Cu+M+Ry6R+TDPxG2wH9rttsdvWmPxC0fvk/w/jW2fo7hjvhrB/8AaX6VVudDMCd8JZ9FI+VH4xeDvg35/PuY5sZb/SPvWo2xgMQRGZSeZgGdPGtc/QTAH/yyj9l7i/Jqrt9nWA/uXHlfvf56HxfyO+DfkzxvoV0cHcagioLuL7aDMDrqZgaKd/WivGuh+Cw9tmQ3Vc+yOtdhO0kGayLW70mEVhOhzwSORII0rvi4nfCyDd+4f0l9DPOm27bxtPrrQYdeB+YnXlcTb1in9ff/AOWf0dPxorqYNgfTSoKu7j7pptq6ZOYEcxQfEcUuJvYuL5lY980zCdIWbRVJPd/Qo+vFsX0ZJbh78tHdSYriRcQNBAFU8Dfe4dbQC95Op8hFXL2HAEwJGp1IHrQeeC5f9HLDNrZCYv8A/nJIkSDlMwYPMVFgmDjsDIOYUQT5kcvKrtlzctqxkSswfHwNLawoBqGbJinw9y2LHlhzwTW0yiBQ/i3sEd9Eiao4y2DBPfUFuXewzh9qLaDuH1NTONakwydgeVI41rmFcETeZpvrUhFMNKxjlqLGnaparY/cfs00ORMnBWZqfdPYX8PqNI+NQMafdPZH8/8AT60zJIZNKjAEsdFUFifL+vhUZaoscOxk5tq3lyFJJ0h4q2Zu/e61i5JBYkxJEDkPdFLRP8ipKjqNFH0LBNcFoaOLePxp68V8aWytF/L4D3CuZJ3qj/tPypf9pD+iaGoNFzLXRVUcRHj76cOIr/UUdZ2ksRXRUQx6Uv5WnfR1g0jyKaRTTiF7xS9YO8e+u1A0kF1bk9kL6n+VPudkSRO3s6+vlUhNMaeUfGhfzDQLxnBLN+c6PrGucjYztyqm3Qu191nX+Ej5UfViBLRpOvKOXwoNieOTdC2mzbzoMu3fvXNpcgopX+jItiTdAH6yx8jUeE4WHXMNhOsaNHMUPx2Jd2JuE77fgKQYl2QWwTkE6TA17++miK2P4mljLlyC4fH2QfQ60Ms4IKNAFHxNWDAOmp7/AMKlt4UknNuI086LkLVkSL3CBTwlWDbphWpt2MlRHFN51KVpcLhWuPlUSeZ5KO8mmxq5UgTdKyFmgUMvXGJ9g+9fxrTcS4GUEqSwA1oI616CxOPJglk1bInwv5tdI02pp3qSzeUKJZRy1IHPxp3UzsQfLX5VF8miPBWYVDV18Oe6oWwpqbHRBVTHnUeX1NW72ItW/buovmyz6CZNDL2NFwKyghSJE7kHWTTQ5J5OCBmqS4eyP5/Lb13qBjUzLKqBz84Hj3H50WTQ2yhY6ax37TTbmpk6+On41etW8ogVTvYFA6QoAOYGI1MSDPo3vqMtzRHYaqSJG1dUxwK+Pw/CupKHs9SvYNGEFR6aH0Iqhe4A+9q4W/VY9ofjRQmkzRU2iyM6/WoYYH3VNax6/eVh5N9CK0QxxiGAYeNNPUN7VuPKhQwGGJtn77jzUH5GmviANrk/ukfWjBwWF7j7qYcPhR9xm+FDT8zrfgC/lppzYxhupHoaKtilH5u2lvxAlveaqu071xysoPxLQ0q8UnnVpgKqiysbDQnl60ow4cS8aeOLnvPvqpbRGBIA0MbRSNhV8vU0E01aC7RFxLiLu0ZjEAROlV7D5TKzI59/gBUS2STJ2HfT2vRoo9a0RVLczSe5zrzcyTrHOrfDOFXcU2W3CqPaYmFX6sfAVTWzzaqfFiuQgxrAAMamRAFXjj7vgjLJ2R6COh9tLcLmz/3h5+EbAeVAMVhDbchhB+Y8KzXBsWymAWQwOzmI+ANaF8Y7CGJPmSfnWh9Mpq0ZvidL3QxlpotEmAJPcN6fZUk60bw6gDQR5Uq6J92M+rXZA7DcEJ1cwO4e1+AothsMtsQoid+8nxPOlmuLVrx4YY+EZp5ZT5HMaA8V4Ruy+oo0WpjGq0Ss826VWf8AhbnhlPudZ+Fedq5BkEgjYjQ17b0l4SHsXY3Nt/8ACTXiTCvP6mGlpm/pZWmiyOK3v725/wBRvxqC9iWf2mZv2iT86aNqbWU1nVvLdvKijuVR8BWDr0G3aLARtA19OVVx9yGbeisFJMCituxlUeVdashRpT7raCubBFUQYl9NKpuWMSToQRtuPSlx10yAPOoReNSbLJEvWt3/AAH4UtR9dXUDj1oXQdqUmurqmy6GE0wmurqAw0mmmurqUIw0011dQCMJoPf4vldhlnXv9K6urgN0cnFF/RilxmKjT30tdT6UieptFfD2GutlH8gO+jacEVANSTzP4DlXV1b8ME46nyYssndAPFoc7CTEkQPM86pXrcEZQI1k86Sup2IiTC2w0Bh+I8jyo2lh7az+cQDU6B1Hjyb4eVdXVTBJonmimS4e4rQV2opa2rq6tjMcfJITTSa6uoDDSaYWrq6iAYwB0Ox0PrpXz/jrGRyv6LMv8LEfSurqx9XwjX0nLIV2ptdXV55vOr1NtNPAfKurqePcSfYhL0r+wDXV1A4E3DJJpAtdXUg52Wkrq6uAf//Z"/>
          <p:cNvSpPr>
            <a:spLocks noChangeAspect="1" noChangeArrowheads="1"/>
          </p:cNvSpPr>
          <p:nvPr/>
        </p:nvSpPr>
        <p:spPr bwMode="auto">
          <a:xfrm>
            <a:off x="172870" y="-922511"/>
            <a:ext cx="2910417" cy="1936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1595" tIns="50795" rIns="101595" bIns="50795" numCol="1" anchor="t" anchorCtr="0" compatLnSpc="1">
            <a:prstTxWarp prst="textNoShape">
              <a:avLst/>
            </a:prstTxWarp>
          </a:bodyPr>
          <a:lstStyle/>
          <a:p>
            <a:endParaRPr lang="en-US">
              <a:solidFill>
                <a:prstClr val="black"/>
              </a:solidFill>
            </a:endParaRPr>
          </a:p>
        </p:txBody>
      </p:sp>
      <p:sp>
        <p:nvSpPr>
          <p:cNvPr id="3" name="AutoShape 16" descr="data:image/jpeg;base64,/9j/4AAQSkZJRgABAQAAAQABAAD/2wCEAAkGBhQSEBUUExQWFBUWFBUVFBUVFBQVFBQVFhQVFBUUFxUXHCYeFxkjGhcUHy8gIycpLCwsFR4xNTAqNSYrLCkBCQoKDgwOGg8PGikkHyQpLCwsKSwsKSwsKSwsLCosLCwsLCwsLCwsLCwsLCwsLCwpKSwsLCwpLCwpLCwsLCksLP/AABEIALcBEwMBIgACEQEDEQH/xAAcAAABBQEBAQAAAAAAAAAAAAAFAQIDBAYABwj/xABJEAACAQIEAgcFAwkFBgcBAAABAhEAAwQSITEFQQYTIlFhcYEykaGxwQdC0RQzUmJygpLh8CNTstLxFRYkVJPCQ0Rzg6KjszT/xAAZAQADAQEBAAAAAAAAAAAAAAABAgMEAAX/xAAtEQACAgEDAwIGAgIDAAAAAAAAAQIRAxIhMQRBURMyFGFxkfDxIqGB0SNCUv/aAAwDAQACEQMRAD8Az9IaWkNcKNIqNkqQ0wmgEga1UTW6tGmmlDZQfCg1A+FPnRUpTDaoBsCspHhS2uIsholes94oZfwvdXBCeH4mlwdoeo393P4Uz8i0BVtY1Ezr5fhWdv2yDFWbKXwBoY5TB+s0KDfkLC6Ro4jx5UR4Wma6g5TPuBb6UIw+NuCOsQkd4BNHej9lTezKdlbTz029aEX/ACSDJLS2ahBU6CokFWUt6cvKdfUV6CR57Y5BU6LTbSTtrUit3a/L306i3wI5JcjwtJ1g758tflXdUTuZ8Nh7qlWxVVh8knkfYi608l95j5TXG436o9CfrU/VVxt1RY4+BHKRBnfvH8NLnfvHu/nU3V1xt12iPg7VLyV7jMVKkAhgQw5EHQgjmKw/FujuGwxOfELazaqjjtAcgMpJy8pitX0j4p+TWC41dmFu0O92nX90Bm/d8a8V41iS1wsSSxPaY6sx8TWXPGEVxuacGuT52DbNaN5clxWBOsHXT3aGimdf0dR4/SsHbxBH9fX316H9mONt4lL2GxSC6FC3LJkrdtgkrcyXBqBPVmNvCsiTbpGuTUVbKmcTsB6V1y9OsCY5aT50d4r0HKmcO5ur+hchbw8ARC3PSD4VmWtQSCII0IIgg9xHKldrZhi4y3QvXtp2V8e1t8KkuXgTJIJ76hy0mWhY1EiOKU3KjAri1E6h/WUlNzUlEFBykp1NIrgDDTDT2phoBGmkrmNJNA46aWabXUAkWJugCTQ1r+YgKJJ7zHxomOGjE3bVgsUFxyCwElctt7mg/dj1o/Y+zZQwYX7hj9Re7wNOscpboVzUeTDXeHXTcywoJEgZp0mN4rSYbotiWXKxs29O93PuED41orHQILeW71rtlEZSgg6zvM70dThkcz7qtDD/AOiUsvgzeA6KEKBcuhogDJbyaAR95mmjGB6P2rZkBiSIJJ/ACimHwkuFmAQxnyWaI2uGjvPwqqxxXYlqkwfZwC/oj51ZYIgkgDuAAknuFT4oraWdSToo01P0HjVC1aZ2k6n4Adwq8I3uSnKtlyRXVztMZR+iugP7Ue0as28NV2xgqtLhafUlshFBvdg8WKXqqInDUxrNDUNoB5t0w2quvbqIpTJiuJX6uky1PkppSjYtGL+0jA3GsWXtqz9XezOqiYUoRmgeOnrXl2PwXWEMgkNr4+VfQF+xmVlkrIjMphh4g1jeN8MKdTaa7rcdluXFVFd9OzqoABkismdG3pla+h5LiuGuoGk98d/dWq+zDBuuMV4gNbuLHMiAc37Mge+i3FOj4snIXzk7yB7McyOdWOhHD+rxUgdkWSu5JBJUKPL2/hWfG6yJPyXzR/439DbXkBGooRxbg9u6O2IYezcUAMPBhswo461WurXozxRmtzyo5HB2jzziHDHstDag+yw9lvLuPhVMrW9x2DDKVIzKdx3eI7jWQ4jw42j3qfZb6HxrzcmJ43ueliyrIvmUMtIVqdBSkVNIqVstJVmK6uo6woaaacaaaIo1qjNPaoyaUI1qZNOJphNcEWa6mzSzQOLnAh/xmH/bb/8AK4PrVn7R3YXMMFdlBS9OV3SSDaicu+5qtwE/8ZY/9T/sYUR+0HhV66+GNm013L1ofKJyhjbg7+B91aMXsf1/0Rn719P9mNyv/eP/ANa/VzhOYXrRNxz/AMRhoHWXTM3gCIbQyKlPRvFQYw1wnWP7MCe4e1T+HdH8cL1kthbiKL1lnMKBlS4rEmG1A1NVRzqL/R63ZT+0X975Vfv3xbUseXvJ5AVTtfnF82+Rqtib5uvp7I0Xx72/rl51eMbZlctKGojXXzNv8AO4UYwmD8KTA4WKM2MPXZJ1sdjx92Q28NUhtRVg6VUvXqgm2aGkiO5VZzT3eoGarJEpMr4w9kax2lBI7iwBqhevWZjOxP7dz6Gr2MWVA/WT/EKCYjhNwsZX7xIJAMdqZq8Eq3ZCSt8FtbIy50zwrICTccjtGBoza0Qy1RHYtFTze15GG1PhRECukwRSTpfnJEUrM9MuBO1ogymue2VEtrE7jsmQdRqNNpre8Nwwy5iNSdPAbVB0odEwtx7gEKJBJIg+Y1A76zT/AJvSbMTeNajyjGKSFa7AdV/tN+WgJ0Gp3Om9X+BYNghcKZMGADInRF05mdu807oNw9ce944hbiLhmm7BBRt8qBv0pDE94giJr0GzZ6xrTW0W1YSXVREuxEBmA0BHjrvU/TQ8sjkB7vD7iKufVjqyrrlnYE8z5VUcVoOK4rdUUu5kQNNBuzMdFWdJ55TExWWt4s54aNdssx3Dfvq8JuNJmTJjTtoW4lCeIYQEGRKncfUUdZaqXrVXnBTVMzRk4u0YPF4U22g6jcHvFQFq03E8BmBX1U9x7qzLLBg6HnXkZIODpnr45qasTNXUkUtIUCpppNKaY1MINY1GTTjTDShEY0w0pppoBOpaSuFccOs482HW6oDFGDAHY8tY8DRN/tNugT+T29v7xv8ALQLHewfT5ihwTNlX9JlX+JgPrQWScdoh0RlvJHpx6S3QQOrSSqkiW0LKCR4xMVcs8QxT7W7Y8WzD/umrFq1r5aUQsJXpKL7swWvBRYXxl6y5b1ns27bCVIIMszHvGwojw+xQ+7ezOW31Cr4gH8ZNFuHXgWynst+ieYHMd48q0VpiQTUpBnCW6vl4qpaMCkvXqyNWzYnSFv4iqjvXO9RMapGNE5SEZqbSZtQAJY7AfEnuHjVqzwyfzhzfqj2PXm3rA8KZtLkRJvgoNdBIAliGUkKCxADAmQsxpUuKxCnZbp8rF8/JKN27UCAIA2A0A9KcuGqTyorHE+5lr+Ed17Nu4YZTrbdNAwJ9sDlVk3QDDdk9zAqT5TvWlNk1Hcw8ghgCDuCJB9DRWe9mB4Kdoiwq9hPKfrWS+1XFKMLasM2Tr7uXN3QrFSfDNlB862acvKslxnBDE8Yw1p0D27Nq5iGn7rpctC0Z7yZEcwT3UsZVK2UkrVEfB+B/7P4PZsMIvPla8NM3WMJKEr7WUBUB19kUcwNg2LADasAzkdxOuX+udXsRaDOLjGcoOUdxO7edV2GeO4sPcva+YHvop7UBreyti7eRCOcan0j8ffWL4gkDs65ZLRuCSNT8BWy4vJQhf9TyrM9Iby2UGGX2p6y+3e0dhPIb+dNL2bi/9hWbT0qrexC94oNj+LnYeQA3NCcVcYCXMDTQTzMCTWiWRRVmJQcnSDuKuqRv5VneL2NnHPQ+fL+vKm27hDRyOo+oq5h7Ju/2QEl9FHef619Kx5peoa8K0ASK6tmvRLCWhkxGIfrh7eRGyAntADsmYBAnn4bV1Q9GRq9RGeJphpSau4XgN64oYLlVhKs7BQRMSBuRvqBSpN7ILaXINammjN/gK2/zl9FJ5BGb55ahOAw//MH/AKa/56PpS/KB6kQS1NozY4Cl1glrEKzMYVShBJ7tGNR4roxeSYCvAmEbtQP1TBPpQeKfg71I+QTThTQaWpjlbH/mz6fMVBwW3mxNhe+6nwOb6VYx/sH0+YpOjAnHYf8AbJ91tz9KCVzSC/az1ewKs3buVCe4aeZ0HxqCxXY9uyo72+WvzivWirZ5snSIcKnaHco+J0+A+dF8IqxkJJK65i3aED2pjff+jFB+H4lS7IGGfUldyB7IMbHl76MWrZ9JJ23JBEz693KqSafBOCcdmghZxZByPv8AdbYNG4jk3hz3HMB7vVO8M4g+8bgjYjxpMNfJBVvaXfxHJh5/jU9Pcrq7FhjUbEyABLEwB+PcBuTXTVvhtnTOd20XwSfqdfdQbpWct3RPhcKEEDUn2m5n8AOQq7as0lm3V6zarHOdmuEaQy3YqUWAKlJiozUilCQKhvxGlQ8W4naw1lr15siKNTqSTyVVGrMdgBrQro1x/wDLsP14Xq1Ny4iKTLZUIALxpmJkwORFGPIGFAKotZC3XYe3eyJ5Ikn5lv6FX9hQ7CLnLXW7yqeQ0LfT31oj3ZNkuNbs+eldbSFHgv8Ai/0qBDIWdSQD+HwqV3iY38fCnrsLfcocT4gtkZj2niVXu8T3V5zisSzsztuSSfOtlxLDKCWYmNyedYjFNmJyjc6DfSjOPCEUuWNwuBhescmO1mYAkgIpc6DYRsKfjbjMUR1PbDGyesDFwvamCqhSQ6jU9w5GmYfPopEgE6ETGYZWjulZFWMVg8ltgsOrbgm7cCntCB1s5VymIEaltIq+lvgyJpALieHNpiDupn0jX4VuOh3AzaXr7gh3H9mDuqHUt5tp5DzNZXCKhxCNiZ6rMDc7MyBJAI5gkAHwmvQsReN20zYZlYkdl5ldT7sw5TpNZ2qbZoT2JsLa6tAoLECdWdmbUkmWJk711ZZuN4xDlNskjQk2nJPqgyn0paT1Y+H9hPWiY7qy3ZUSzaKO8nQfGvROkeBuI4Ft8oSwqhQikE202E7TsPKvOxdKgsN11HnM/Q16xxwSyONmUfDX5EUMUU+TRm3R5pc6aWHyl8L1rBYzMVHnoRp3x40z/erD/wDIp6lf8tCOL4Q2sTdt6QHJXQey/bWNNdGj0pMPb72j92Z2pnfy/omn2DmF6VWxcVreCtK6mVYOAynvBy6GtZaxBZLd0qqs6nQmSrqxV0mdSD86wGHRgQZnnEaHvHuJFbThWEIw1y3LEoy3lLEErm7N1RHKAh9arj/OCcpb/szHSLhwtXpUdi4MyxEKZh09DB8mFC5ra9IeDP8AkrlhGUi6hPIfeHhKEn0FYmseaCjPbg24pXEgxx7B9PmKd0RE46z4Fz/9T1Fj37B9PmKXoxi1t4q27GAMw9SjAAepqMffH6oo/a/oepX8cLa67nYfWgOM6QHNvqNu4Ul+/mDOdNP9BWUx+Ilt4qmbM72KYsMVHdbhvD8aKXlvBVLrPKMwIIKmNwfpW44H0mXEjswhA1DsQ0aqSIXXU/AV5Baxfj60Y4NxcKwZWGZDO/fofQ12DJKLp8E8+NTV9z2BsSo3Ye4+Hh4fGqt7GJIbMZE7LuO6haXndA6jRgCCTA18aicPzuqvlqfwr2I415PJlk+QVbiqEe1lnSSCI8dedGl4xaCyswo0WADAGkaxtWFvuEBbrLj7CAVEz4VSwnEnDkG3CnTs3FzL3MCdCQeWx2ozwKS2JrqHB7m9u9P8On3Lh1jUBRPmaZhftRtFgDaYAmJVgT5wY0rLsugJZEZtRkuKw107Sgyk6iDpp31SuY3IxW5aEjcgQQDpOnz2qccOHhp/caWfPypL7HrvDeM2cR+acMea7OPNTrV/LXjQ4lbEEFk5q86L6jVfPbStbwbpuyyt7tqp1fTMg2zGNGHiNRI79M+TpGt4bmrF1d7T+5mPtix+bFW7WZsqWg5T7oZ2YBh3tlHPYbbmtX9neFCcLw8CM4e4fEs7a+4D3V5/9oVzreI3GnsFVZXgx1a2wWI74hveO+vR+g1wHheEKyAbIiYJiTvGk1ijF6m/8GxtVQVxckBR94wY5KNW+UetJiNLZA0AWAO7wqX8Kiv66e+romyHLlIPcoFVMfi1gxIcGPDyPhSY7iKqTJgAVj+J9J+0cmp76slW7Jt9kEeknEUOHIkLcMDLzYTqRWMOIKiQAT3HaPSuxeOa40sZaAPIchUDHSp6rkqOcf4uyQ8buSTlTXOef/iAh/eCffpFN/3gugGFSTl1jXsyF5cgT76pOaSysnUwNyfAb+tW9RmZQRfXid117aqVHZtKo1ZyZjbYbk/hVvoRwwJcxBt3HQIiFirko912aSEaVyAKw8ooTdxH3tjGVF/QTmfM7e+ifBMX1eGu6QCwdz+koGW1bA5lnL+g8aW9TKJaVsS477UjZuNbew7Mv3l0VgQCGA5SCDXUAcMSSzHMSSfM611ReR9i+lEWbst6fh9a9L6N4/8AK8CoGt21ltuDpqoAB8mQg+YPdXmCNv8Asn4a/StV9m/Eit67aG7pnQEwMykBp/dI/hNJje6HmthvERavlHtw/XqFnJcIPVO/ZYCChDBhPv5Ul/g9u7Bs2HtAMQQwMlSAV9onYhufMVK928zZcNYW4xYwttABBaGYNG2+vOr2J4Zjbay7W7M8rjoD7lmtLSezMunuhmE6PAAT9NPOjGCwqrMsQIyxqQwYZT5QIPpQAreHtX7f7pc68/uin3LTBczYjs7TrB1gkSRQWNc7hbC3ELVy8mW45K9XBECNBAHf6zXkeJxLKNN/HbyrdDAPdthVxWaRDP1MA98EXOyPKaynFujeISf7JmAOjJDA6kTA1HuqOXHKlSexbHNJu2iDh+I6xVlAc7BAsAyxfIB4yYrul2GGFxi2ABmt9V1mXYOy52iByBAnzrS/ZPhu1f6y1BtlSjXLZDLmzHslh2ee3dRPpd9mpxOI/KLN0LccdY6upZSyqEGUzppRhjei+50p/wA/kBcfjALPnFZTE3RvWi4n0CxiHL11pgB+i4E+81nL/RrFCQSmkyczR/hqE8Um+DUs0aAONxpJgaD51FgEdriqklmMAA7k+P1ovc6FYjfsHUbMefpRrgXRBsPdW691JUN2QCdSpUamNprtNCOSLfE26h7IZiwZMr75QVYSR36vvptT2s81Mjz2qLpKrXOpCozRm9lWaBC9w01qDD4G+v3XHgLbt9K043J7MyZVFUyypqS3eymarXXuj/wbniSjAHxiKqXMYZg6HuO/uq6tMg3Fo0V/jawNMx00mO4U+10hUkC4jZBMEEFlkQYBGoPNSY0HMA1mgc2xgzsSatan2l17+Rq7yauTLoceDSIoIIQh0JhWHJuSkH2SROh5941p3BOJZLmR9FykZjsBsJ57H/4UP6P8HxN2XsZRAIOZ1AYc1Kn2h4EVXx19numVVXEo4XZjMFh47k+c1VOhLf8AkK4hxkfDXGK65Ec6lFaWiN4BUiJ1DGtV0d6YDC4Wxh8ouLathCV0ZjrqMxEeVebcSxj3LoRUdrrFWyBDnMbMe6STJ2qBOL3AAQShGoAPsmd9NzNZ+qz4l2t/1+zb0mHM+9L+/wBHvfCekmHxCZrNxWiAyg9pG5ow5EVHxLi/VjTU7Aeh3rwHB3sW2M/KLWYEmWYEi2wiHG8TMn9rWt5c4pcuoAzCQO1GmbxrLBxauma5WnVj+K8WdyRm8yPPYUGv3svnRW9wwrhxfJGVrnVqsyxgElo5ARHjPvFl6Wbb3Z0VWyIrJ3p5bs0w8/f8Kc40pI8hn7WVnNPQgIdAWYaT9wAySPE/KoXNdm2PgNO8bfKrNmdIWwmZognmQN4HyHjRrhXE8KFJv3ktFO2qO0dZccEK2UAjLbVYXXVmcwIBIRMTlDZZBYQTtC7wPPSfKpbXQA46w94X1twRbKG2WJydsMGDCJ6wiI5UIt9h6XcpXOKWmJKuCJMETB+FLQ6zwPqhkzzlnXLG5nv8a6o2VfJdTf3/AColhgtmwl62xuXmfIyLIW1baQwbm5YDwADbGKF2z2h5j51Ngb5EpJhip03DKTB9xYEcwTSQLxaUk2rXjybjFdLbijq7ZWwpAHYTKzDTXMWPa+vKhVzbMWZmnU3HksTr4QPAVa6MYcNa67EOXBzqoVomCmVjHI9selW7S20ltNSTrynko5DlXo44OaujJ1EscJVB7A2xwEOwe5IKzlA3PczAkj4UUXDKECEZgpLDP2zJYtMnxJprY9aj/LZ1/o1qjiS7GGWRvuWi5qMtUJxIOk/zPM0xcTJYRpCkeZaP68jVBBMTispBLEeW/PQe4nyFWeDcXvgZ2I1BCKRspIMnnJiqMA3CzjTLCjlJcqD/AAp8an64AHXv+IoNJ7MCtO0EMVxB3mco05D+dCMZhgR4kgeGu5jymnnHiq13FyD5gD1ml0R8DuUvI9MOoERm2kn3VKzKswBodSANIE/KqhxEDwj+dNDnq7niUcepVSPnRSSeyFd1uy8mIJEnSfwrhfNVWu7CkOJAprF0ls4gjnUV0q+jqGHcwB+dVhiJmmm+KVhogxPALLTlQKeWXT4DSgV3Dm2YPfofEcvA+FaM4iBpS3cGHTtbtuRE+B9KjLHfBROuQJgce9lw6EA8wRIPmKXG8cLO+dVIuGXXKIbz7xUGKwb2va1HJx7J/A+FCblwu2gJPcASfcKwdRNpJG3psabcqL/5W5BCEhSrZYYyjSs21O+RgfZ27NWMB0auXLiWpl32RNTHOW2EeRAqfg2CKLqo6wnadEHIE9/MgVdu4lsOjujf2jDUgbjkCd8o7pqSje8jRKVWol/iuG6nEXEEEKwjL7MFFMDwEx6VWFz51TwGKe5bV7hzMw1MATBgaDwAqwKrrJKI5rhOnLeKbFLFdFTk7ZRKju/+uVNuezTp1qK/chY766HuFye0pua643ZHyI13Ox7qYxp932BvHoROvqD4U7IohzVs+geJmxiLXMMtz0Zcp/wfGsSaucJ4s2Hui4uv3WX9NTuvnsQe8UYumF8FnGYQC4wIO5/lXVqert3e2pENqNRPkfGkrvRb4Y3qo8/XceYpbZ7Y/aHzq1gOEX7pHV2bjiRqFIX+JoHxothegOKMM3V2oIMPck7/AKgIHvrKjSWejHHUNprd8hRbjKQIBT72bxnnoNRVjiGNtlwti6lwZZYQAUMnQ+EQZoeOg18PK3bB1P3n2PI9iIiiuD6FXxq1xGOuzAKB+yAJPjWvH1EkqszzwJ70C7vGgGKDq5A17BOgEzJ0prY1hMqmhIPZ2I0I3o3/ALlEkyU1ILEyZy7ezvHnVxOhVqO0SSSWfKAAxJknWTvWhdTXL+xnfTXwvuZq3jQN15ciQPOo8Pxa31stcAAAEDLpG25862eC6KYe02ZbcmI7bM4/hY5Z8Yq43CrR3s2j52k/Cu+M+Ry6R+TDPxG2wH9rttsdvWmPxC0fvk/w/jW2fo7hjvhrB/8AaX6VVudDMCd8JZ9FI+VH4xeDvg35/PuY5sZb/SPvWo2xgMQRGZSeZgGdPGtc/QTAH/yyj9l7i/Jqrt9nWA/uXHlfvf56HxfyO+DfkzxvoV0cHcagioLuL7aDMDrqZgaKd/WivGuh+Cw9tmQ3Vc+yOtdhO0kGayLW70mEVhOhzwSORII0rvi4nfCyDd+4f0l9DPOm27bxtPrrQYdeB+YnXlcTb1in9ff/AOWf0dPxorqYNgfTSoKu7j7pptq6ZOYEcxQfEcUuJvYuL5lY980zCdIWbRVJPd/Qo+vFsX0ZJbh78tHdSYriRcQNBAFU8Dfe4dbQC95Op8hFXL2HAEwJGp1IHrQeeC5f9HLDNrZCYv8A/nJIkSDlMwYPMVFgmDjsDIOYUQT5kcvKrtlzctqxkSswfHwNLawoBqGbJinw9y2LHlhzwTW0yiBQ/i3sEd9Eiao4y2DBPfUFuXewzh9qLaDuH1NTONakwydgeVI41rmFcETeZpvrUhFMNKxjlqLGnaparY/cfs00ORMnBWZqfdPYX8PqNI+NQMafdPZH8/8AT60zJIZNKjAEsdFUFifL+vhUZaoscOxk5tq3lyFJJ0h4q2Zu/e61i5JBYkxJEDkPdFLRP8ipKjqNFH0LBNcFoaOLePxp68V8aWytF/L4D3CuZJ3qj/tPypf9pD+iaGoNFzLXRVUcRHj76cOIr/UUdZ2ksRXRUQx6Uv5WnfR1g0jyKaRTTiF7xS9YO8e+u1A0kF1bk9kL6n+VPudkSRO3s6+vlUhNMaeUfGhfzDQLxnBLN+c6PrGucjYztyqm3Qu191nX+Ej5UfViBLRpOvKOXwoNieOTdC2mzbzoMu3fvXNpcgopX+jItiTdAH6yx8jUeE4WHXMNhOsaNHMUPx2Jd2JuE77fgKQYl2QWwTkE6TA17++miK2P4mljLlyC4fH2QfQ60Ms4IKNAFHxNWDAOmp7/AMKlt4UknNuI086LkLVkSL3CBTwlWDbphWpt2MlRHFN51KVpcLhWuPlUSeZ5KO8mmxq5UgTdKyFmgUMvXGJ9g+9fxrTcS4GUEqSwA1oI616CxOPJglk1bInwv5tdI02pp3qSzeUKJZRy1IHPxp3UzsQfLX5VF8miPBWYVDV18Oe6oWwpqbHRBVTHnUeX1NW72ItW/buovmyz6CZNDL2NFwKyghSJE7kHWTTQ5J5OCBmqS4eyP5/Lb13qBjUzLKqBz84Hj3H50WTQ2yhY6ax37TTbmpk6+On41etW8ogVTvYFA6QoAOYGI1MSDPo3vqMtzRHYaqSJG1dUxwK+Pw/CupKHs9SvYNGEFR6aH0Iqhe4A+9q4W/VY9ofjRQmkzRU2iyM6/WoYYH3VNax6/eVh5N9CK0QxxiGAYeNNPUN7VuPKhQwGGJtn77jzUH5GmviANrk/ukfWjBwWF7j7qYcPhR9xm+FDT8zrfgC/lppzYxhupHoaKtilH5u2lvxAlveaqu071xysoPxLQ0q8UnnVpgKqiysbDQnl60ow4cS8aeOLnvPvqpbRGBIA0MbRSNhV8vU0E01aC7RFxLiLu0ZjEAROlV7D5TKzI59/gBUS2STJ2HfT2vRoo9a0RVLczSe5zrzcyTrHOrfDOFXcU2W3CqPaYmFX6sfAVTWzzaqfFiuQgxrAAMamRAFXjj7vgjLJ2R6COh9tLcLmz/3h5+EbAeVAMVhDbchhB+Y8KzXBsWymAWQwOzmI+ANaF8Y7CGJPmSfnWh9Mpq0ZvidL3QxlpotEmAJPcN6fZUk60bw6gDQR5Uq6J92M+rXZA7DcEJ1cwO4e1+AothsMtsQoid+8nxPOlmuLVrx4YY+EZp5ZT5HMaA8V4Ruy+oo0WpjGq0Ss826VWf8AhbnhlPudZ+Fedq5BkEgjYjQ17b0l4SHsXY3Nt/8ACTXiTCvP6mGlpm/pZWmiyOK3v725/wBRvxqC9iWf2mZv2iT86aNqbWU1nVvLdvKijuVR8BWDr0G3aLARtA19OVVx9yGbeisFJMCituxlUeVdashRpT7raCubBFUQYl9NKpuWMSToQRtuPSlx10yAPOoReNSbLJEvWt3/AAH4UtR9dXUDj1oXQdqUmurqmy6GE0wmurqAw0mmmurqUIw0011dQCMJoPf4vldhlnXv9K6urgN0cnFF/RilxmKjT30tdT6UieptFfD2GutlH8gO+jacEVANSTzP4DlXV1b8ME46nyYssndAPFoc7CTEkQPM86pXrcEZQI1k86Sup2IiTC2w0Bh+I8jyo2lh7az+cQDU6B1Hjyb4eVdXVTBJonmimS4e4rQV2opa2rq6tjMcfJITTSa6uoDDSaYWrq6iAYwB0Ox0PrpXz/jrGRyv6LMv8LEfSurqx9XwjX0nLIV2ptdXV55vOr1NtNPAfKurqePcSfYhL0r+wDXV1A4E3DJJpAtdXUg52Wkrq6uAf//Z"/>
          <p:cNvSpPr>
            <a:spLocks noChangeAspect="1" noChangeArrowheads="1"/>
          </p:cNvSpPr>
          <p:nvPr/>
        </p:nvSpPr>
        <p:spPr bwMode="auto">
          <a:xfrm>
            <a:off x="342204" y="-753181"/>
            <a:ext cx="2910417" cy="1936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1595" tIns="50795" rIns="101595" bIns="50795" numCol="1" anchor="t" anchorCtr="0" compatLnSpc="1">
            <a:prstTxWarp prst="textNoShape">
              <a:avLst/>
            </a:prstTxWarp>
          </a:bodyPr>
          <a:lstStyle/>
          <a:p>
            <a:endParaRPr lang="en-US">
              <a:solidFill>
                <a:prstClr val="black"/>
              </a:solidFill>
            </a:endParaRPr>
          </a:p>
        </p:txBody>
      </p:sp>
      <p:sp>
        <p:nvSpPr>
          <p:cNvPr id="4" name="AutoShape 2" descr="data:image/jpeg;base64,/9j/4AAQSkZJRgABAQAAAQABAAD/2wCEAAkGBhQSEBUUEBQUFRUUFBUUFBQVFhQVFxQUFhQVFBQUFRQYHCYeFxkjGRQUHy8gJScpLC0sGB4xNTAqNSYrLCkBCQoKDgwOGg8PGiwkHCQvKSksNCosLCwpKSksKSksLCwsKSwsKSwsLCwpLCksKSkpLCkpKSkpLCwsLCwpKSwsLP/AABEIAMIBBAMBIgACEQEDEQH/xAAcAAABBQEBAQAAAAAAAAAAAAABAAIDBAUGBwj/xABGEAACAQIEAwUEBgUKBgMAAAABAhEAAwQSITEFQVEGEyJhcQcygZEUQqGxwfAjYnLR4RUzUlNzgpKissIkNENEs/EWk9P/xAAZAQADAQEBAAAAAAAAAAAAAAAAAQIDBAX/xAAtEQACAgEDAwQBAwQDAAAAAAAAAQIRMQMSIRNBUQQiMmFSobHhcYHB8BQjQv/aAAwDAQACEQMRAD8A4y2lTCoxTwasocKdFNFIGgQ+KVAGkTQINKabSmgA0qE0poANKhNKaBBoUaFACoUaaaBCpUKFABmlNCaE0AGaE0JoTQAZpTTZpTQAZoTQmhNIQZpUJoTQMM0poTQmgAzTTSJoE0ANNKlNKkUWQacDUYNXeEYHvr9u1Md46pPSTFUMkwfDnue6B8TE0b3DLiiShjXUa7emo2517IODphkU2xlVUCkxsq7S3qSdeZNaGGtpdXVVfzgH7ax6rs02KjwKaE17Jxv2cWL4Y2x3dw6htSJ8xvFef9oewWJwpnKbianOgJgD+kOW9WppkOJzdKhRitCAUaVKkAqVKhQAZpTQq1w7hz37gS0uZiQOgEmJY7KNdzSAdwzhdzEXRasqXdtgOg3JJ0AHU1Nxzs9fwjhcQhUkSpkFWHPKw0Ne19kOyNvA2oENdYDvLnU/0V6KP4muC9rPaNbrrh0g922dm5hiCMoPodfhUbuaHXB57QoTQmrJDNCaU0JoAVKaFCaBBoTSmhNABmhNAmhNABmhNCaU0DDNChNKgBUDSpUgBSpRSoAsCpcNfKMrKYZSGU9CDIPzFQinCrKPd+G8VXiOHUWzlDL+m/Ufmnz1HXSri8LWwQAoyQAsCIAG2leSdhe2BwN7xSbNyBdUbiNrijqOnMT5V7jbNu6quuV1ZZRhqCrQZB6GBXNKFM0UyJLQ8/gzfvqwLAPNv8T/AL6gQQSsgxB8wDMSOWx+VWrdSgkYvF+yiXVPdi2jnUF7Nm6Cf1g6yfnXBcau2sKVXEYKTlXM/c4ZVZiNcuVdNjpm5V63VXiPD0uoVdQwIhlOzL0P4HlVomzxv+XeHH3sGfhp/puigcfwo74fED9lj+N41tdq/ZeR+lwEspmbJ95dychO40jKdfWvO7lsqSGBBBggiCCNwQdjWiSYrOnZuEnljF9O7P3zULYbhh2vYtfVEb7hXNUqdfZNnQNw7AH3cXdH7WHJ+5hXWez3ieCwrvb78Ob8AM1trYGXZGzSNSx5/hXmU0ppOP2FnsnbDtp9DBS2Q+dSEWfFbbTY/WSDMbjz2rxy/eLsWYyWJJJ5k7mtftOktZur7t7D23jkHWbV0Dp+kRjH61YhpQjQ5OwTQJpUK0IFNCaFKkAZoTQmlNAw0JoTSoEImhNA0CaADQmhSmgAzSmm0poGGaVClNAg0qFKkMsCjUi2acLNVuRpRGK7PsB2/ODcWcQScM50bfuHO5H6h3I5HUc55IWxSa0CIPOpfKDg+l0IYBlIIIBBGoI3BBG41qNLwzFZ1WJHPUAz5jXcV4r2B9or4JhhsSc1gkBGM/oZOp0klIkxyO3OvasMEKK1sgqVBVgc0qdQQ3MazWD4AsCjUYugEKSJIJAnUgRJA5xI+YqSqRJGwgyPiPxHnXOdqewlnGy8lLuWFuKBBjbOPrdN5rp6jjLttzHTzFMD56492dvYS4UvLGpysJKOOqtz39RWWRX0nxHhtrEWzbvIHRuR+wg7g+YryDtf7OrmEm5aPeWeZjxW/wBodP1h8Y52pBRxVCpmsmoylVYqN3L3vDJiWwt+Celq+AR8O8tn/FXOmum7FDvLl7DE6YnD3EX+1SLlv/S3zrmnWDrSWQYw0DTjTTTJAaFKhTAVClQpAGaE0KVACmlQpTQAqbNGaFACpUKVABmlNClQAZpUJpUhmnmoTRsWi7BV1LGAKucX4Lcw2Xvgoz+7DAz8BrVWkaJN4KU0Q1MpCmSR4yzmEjcfaOldF2E9otzAsLdybmHJ1T61sndrc/MrsfI61hA1SxVmDI2P2GspruUn2Pp7hvEreItLdsOHRh4WH2g8wRzB1q2H6182dk+2V/h93NaOZGI7y0x8Lj/a36w+0aV7v2e7TYfiFgtaIOkXLTRmSdCrrzB67GscA0b1KmBqK3AdiD6HpoatOxAiNtunT0osoYQQCD11Bp1NI6fKgR572y9m+abuCUA6lrOwPnb6H9Xbp0rzC7bIJDAggwQdCCNwRyNfSDXlG5A9SBXH9r+x9nGhnsMq4gCZB0uQPdYddPeHxmqTA8l4Xi+5v27o/wCm6vpzAIJHymrHazABMXcy+657xdI0YknTlDZhHlVTHYF7Nw27qlGUwVYQR/Dzroe09vvcFhcSN8vc3P2lGQf+Jj/fp9ws41kqMirRNMKA1QqRWNA1M1qoytFioZQomhTEChRoUwBSpUKAFSoUqQCpUppUAKhSpUAKlSoUAb/AlnEW+fi6TyPKtD2ii59JtZ9EhQil0k5dS3drtzqn2at5sSnPWds3lt8a1vaOp7614YUCAYRZMEnwgltIGp86w1Pmjr0/izl6QpUq6DnDQdZEGp7gUWU/ptdbrORbYIHSJb/1zhmpTuypRqjNu2yD+fgam4Zxe9hbgu2HKOvMHcdCNiPI6VbbBs4YopbIpZoE5UGrMegG81h4l6zapjs967G+1G1jlW1c/RYhpSRlyE5SQ6FucgeDUyRuJjtrWGVZgb6nzPMxsCSSTAEk18pK2RRrB3Pr0r0fsP7YXtZbWOm5b0Au73E9f6wf5vXas3HuhntyqOUj4mnZfM/Z+6s/B4q1fRLtpluLujrBiRBg8jBII3q6t/r86al5JaKPE+Fd54g2oHONhrpApvD+EZGzMZI2j7zzrUVpEjUHUEcxTLXMdPu5fu+FUKzE7V9krWOtw3huqPBcA1H6rDmvl8q83s8JuW7GJwd9SHU57fNWYrmXKfM2QAf1mB1gV7MRVPiOAW4IMTpDHdYZXEHeMyJpTsEfN5oTWn2g4Pcw2Ie3dUKQSQBOUqScpQndfydazDWhIQaRUGm0pooLoiezURFWg1JrYNLlBwymaBqW5aioyKpMTVDaFE0KYgUKNCgBUpoUqQDqBoTRmgYKVI0KQjc7PY7JiFORng5YCs2+maByq32wwjLiUZrhuKVJDEBQJEx1kEka9KPY/h6vihIkH3hmuAHXmFNX+2lvucQotO9tcplUa8BPXVq5XK/cd6g4vYczmHUfMUp8x8xU5x93+suH1Zj95NSJjrh2aZ01W0f9SUddlf8AG/2/4Djmh0JKQoc5s0e5aCkSV0IgwOsx1rEv8fUsTlOp6j7+davEcNIuAO8gXCoYAq4zAHUjQkEaRB1FcwLOh0GmugA+MCr0nkx1lhfSLd/i5YFVJRWgP5iecbgbxVy9hbL2ka2yZ87ArmAJUKuWVO2s6/fyw2TpWq/Z1hbR8y+PNA1+rlB1/vVUpVkiEW8Io4rNmhgR+d6SJVu5wK6tl70jJba2rQTM3M2WBGo8JqNLR7vNJJMkD9UbsTy50tyoNrujY7MdrMTgXzWH0PvW21Rx5r+I1HWvauyXtFw+OAQ/orx0NpyIbr3bbOPLfyrwc4FxqAGHl+6maqdQR8xUvbIbjJZR9UI2UaQAOWwAH3U1MYGlgGBUlWBBGm+YcmHORyPXSvFOzXtVvWgtvFTetbEmDdywRlk6ONRvrpE16rwftBYxSZsNcVgN1GjJ5Mm61NuIttnRA1DicPnETG2u8EEMD81FU8PiymhjKIyxMjrJJ18tqvWsQrTlIMbjmJ2kcq0UkyHFo5ftl2a+lYcByC4ZQjFQHVnYLoV3XWSDyHKJrxbiXD3sXXtXRldGKsN9RzB5jzr6IwkXGNwz4We2o5DKxVmA6kiJ6CNJM8x7Seyov2DetAd7aBJgSXTcg+Y1I+PWq3UgirdM8ToUpoVoQ+A0QabSoEShp3qG7Y6U6aej0mu6Gn5KTLTav3LAIkVTe3FClY3HuiKhTjQqiBtKjTTQAqE0qBoGGaVNpUgO17GE9/4WymNCTAAmoe19wnFsS4fTQgkhQT7sneuewuJYOSWKHSYJUqMw6fnWvWPZjhUvXcS91Vfw24zgMQJfcMNCcpNcUVa2npaj2PeeXhJ3q1gbDPcUKpYhgYEbAySeg869n7W43A4K1mu4ew7sD3dru7cuRuT4fCg5ty8zAryA49++uai2bjM1xbagKiqrkoq7LGUR1BkzUShXc0hquUW6IuNgA2EBVioYuyIAMzawWG7fnnTLHByr2rwgpdzowj3feUZuUMRTsdh1tGyhDa2XuFpjNdaBmObcaAGAPI11XDlJwYXX3CxHUSX+8LS0X/n9ydf41/T9jzK5hcmICcg4j0ma63G2SMLYPm5+rPig7Azy51hcYsRipA3kx5gH+FdoOCPiVtElUV8964x0WzZUKizp0gepFbaluqMdJqOTn+I+HhdzrcxVlQNfqW7zb/GuXxiksqjUKMnxA1+0muj7U8Ut3LlnD4ZYs2ZeT711zGa45/uwByB86x8FaO55Aj1ZjJPy0pp7UJ++T+zRw4hRrJAGvWpTTFkVZvYsMiL3aoUDAsDJuS2YM2giAY57Vys7V4Kz4RTuoHppRsWGtOHsXHtuNmBII+Iq/wAP4Z3lu5cLlRb7vZcxJdio3YdDTjgU/rG/+of/AK1acuxlPp3TR0vBPaZdWExiC4P623Ab1ZDAPwiuvw/aWw695ZuKToMoOVy31VymDPrpvXkmLw/dsADmBVWBjLowmIk/fVdmPLfYep0/GluYulFq0endnu1pRXv3FLG4x0DkLBdnlRsYz7xrrWzf9peFCNPenSMuTUkjYEGPtryEcRuBcoY5Roo5AeU7VG94tAO3Qee+1X1KI6FvkqXmBYkCASSB0kzFMpMdaE12xwjhn8mGlQmlTJFThTYoigCRWq9h+G98ukA+fTas8VoYa8y2LhUkHKwkelYeok4xtZOn00FKdPwZl3AEKzclbKRrvpziOfWobeHlWbMoy5fCSczZj9UAawNT5V2fA0Dm4pmO8DbKZi1bMHMCNap8Xw4+j3SCywQYAtwYysASEBjXrWMfVdmbS9L3Ry+KwpttlaJ30qua7Pth/wAun9of9NcaRXRoavUhuObX0unPahtA06mmtjAFKlRoA7LCcHGI4iwyk28oc5YAkuYKk6RNtj6iuss9srXDhinfxXD3SWrRKguVW4ZMbKJEn8TXN+z26clxn1IdQJVmhQ+UgRsNTp51ewXs7/lTGtduPlw9shWyjK7sRmyIPqiCpLHXXQdOSCrg7JytclLsbwzE8YxVzEYgnLmUPdI8KAGRasKdJgxGwnMZMTjvbVMReCSqr34WJJA8SLqTJOo1Jqz2u7ZXUdrGAzWMPYDLaW0WQLbUhWuMQZYsTOYz73WuQwCm5cVizahZMwOUrpymiUb9w4Ta9p2fGrtpMRY70Sq2RmVcsmWGmk8h9Y/Ln03COLJiRcfL3Sl3AgZsqkwoPKBv1Neee0O8wxC7gd2oU+LURrBIA3PIAep1ruuzOH7rD2xtKBtfrevnIqNFf9SZWs/e0cpxK0veAuQvMtqYGWCftNafaTEFbOGRSQrWZbUDMAVInmYnmKzO16QrR+z/AJ4qbtoe8bB2LZOtkA+QYr5nkKtq0RF0zm8MMzvc5aID6g/gpPxq+iRuNvvNdRwHhtnDth0uusd/ednOgMEJbnoJtR/eqbt5fstct91q+VjcInYkd2CeZAB+dRP6NdF88nLAHzqQKfKmA07N0rA60bfDBGCxB63sMvrpfb/bVWamS7l4e564u2PlYun/AHVhNeO81tHByanyZpcVP6Qf2Vr/AMSH8apTLegn47D7z8q0OK3FJQZYZbdpWYE+P9EkEg7EbadKz7SzJ1gmPlI++azeWdEV7UO8udFNCNt6YU+B6U+1v8ak0IHMnbQafb/7pxtDXKDpHxP4bGuvwOEZktqLRJIQDRddBGpPnUx4ewZibR5bG2RMzuG510R1UlwefLS5OPfh+41mCY6nyqTuQRooIze8AQQJMc4M/dFdPdtCY7p9NfcJ9dqbedQCO7aCNsrSfs6zVdUXS+jk/ompGu4G3UEjSnnhTEDWJ1Bjl8/zpXUXntAwQQRB1VgZjQ7dKjbuisE9Inly/Cn1GT00Yt/BaAsADoCVHz0mp8FwpnV7aEMWVo1y8lEHNsZIFXstsiMw2k/KJ/PWrnDbzJeP0bDKbzQJFxpcDUEqTC+6DyrLUdqjSEtj3EfBsKbVy4rSPECJ3ju0UT6xVTiqf8Ne9DH+D+FXcR2xzDNdstJBMyJJEDQtHLSs3EcQS9bZBbuqH0nwGNCu0+dcmxuVo6lrR20w9rx/w6R/SH+k1xpO++m+h09a7rH3rd1VBzrlIOoRpgdMw61kcb8FtrtsyxPi8JUZSdDlV8sKBERHxrp9PNwjtaOX1CU5bkzms3r8qd3bf0W/wmqxxRLTO45np/CtfAcZa0pAVTJBBbXLA+rrz0+QrperXY5VEzmHUH5GlXaYDtvh1QC4hzCZKwQTuT4taVZP1EvxNOlH8g+zpwcNcZmAmZBYifFmmBuNYqyntU/k5r9i3hxdL3Dcz52QDNbVQuXKSYyzM864PgXESrQzQoXSI3ERtrTuKcRL3BtDH8n7q1jHuOWKD9KvXLbZrJVXtZGuG3eOZe8S5ow03trr0mq2CORly3FKg6gq0kT1jery4k5YJMAaLJgeg5Vi2nY7Sf40milk2e0qnE3zcV5WABmBBAAAgCT8ya9S4cC1tcxWcijQQNttBAP4147YwrF1nqPPSRXs+HlbarMEgFoJhtsugPvCdqlLbFIc3crOF7XMCrcwLrA/B9PvqDg3E3xF8Pdj9DaMNABCqNF9N6HF2z4fERMi4509c34VkcIudzgr7Ew95ltqDvlGpPpqae2yd1Gv9IXuybl1VbcHLnZc0nw66aMo2OxqpwfBG7cFqwWuMxgE+EevXaTEE6GsfguUX0uPBVWDZDENGwM+cVt8CufR57u7BMSynXSY5+dZzajwjSCb5wbfC+zN7EZhaAOQwfejdhOg/Vq43YPFAe5r6kD7RWfwbtDfw2bubzJnjNAVpiSJzep+da9v2g40f9wT620rJJdzd6k+xU43wq7h8BbS8oDPiXYAFW0Wyizp5sa5djXbXe3uKIk3QT1NtfuBFRD2gYrbNaPraH76tNIxabdlHinZ/EFmuLaJUhcrArr4VVdjOpj51Xt9m8TlGWzcYaagEz51sn2g4r3CbTAtnOZD4YACqNds0NHUVbwntGvoAvd4Yx1Rgdo1IO9S6NFOS7HNv2dxI/6F74W3P4UrfBL+YA2ri7CWtuBr1OXT1rrx7TbvOxhT/jH4VFxD2g3Llp07mwmcZcyFwyzzBIGtJqJS1JeBi8L4jbxuHt2yi2iqEhwknJ/OQcvSIo8J7P8AFxdH0kWDbg5ijWc0xpzHOsmx2mvKyuWYlFZVYuzEZlKyCxMEEzp0FWF7Y4wD/mbs8vdjzmR6UeyqaIe/daYcRgeNqT/w1hhJiGtzE6bXd4p+CucR7m4buFAurHdWwrRcnfXOYpJ28xo2xE+q2z960G9pGOUfzqMdd7dtQfIGN/z6G2D4r9P5Fu1FlkuI4hi1Cq+EzOLFy4yDMSriyjrb0kjxMR/dFD6feW3auGywzpca4jBj3bW7dx8slZ1KBdTzqtifaXedFJFstLZ2CAMp8IWMuogAz+NSXu1zsLP0rKUCPdD2xqTdVwrONideWnipuMX2EpTRQTtxmttc+i6IyowLxq4YrEpBnI3PlXR4bEq3iQJ0kNBBjbYEGK5/B4tHsXTdtqy57EwB4j+mymOceLYjetVOKWrlh2dVhbiIpfSCVJ0MSswPlWepor/yjSGr+TJzhEn+aU/4DUVzC21BJtAAAsYCdCTsaq4JsyLcTOgchO7uMGyln7tSQwLABiDo21R4rjTWVm7ZDA5oKMskJOYm20EQBOk1goS7GzlHuPOJw/creykW3jK0b5jA0makvYexnFtkOZgSqkHUDc7xpWc/a7D93mNtiN8oRWI57eQ1naqTe0TCTJt3JEgHIkj0ObSq2ajwmZuWms0dDwtbVu6zWFAuKMjeDNGaDBDSNcopdzaULKJCFoDW1YAvBaQVIOwOu3KuVv8Abe2xP0dCuY+JioBbTcwdSKxLfF3ZiSzanxGd+QJpqGp5ZnLU01hWehpas3ACttCFkDLZUBdSxWAumrHTlSrgLXE2gQzDTYZtPkaNFT8snqQ/EyrtkqkiNdIiq2clkk7bVLc4kGQKFEidQCJmN9eUaaczVdpEGDIM69D6V6qwczNA3NKg4biFUaiSfINHpO1EYlIO5MHdYG1XMGiZVlRMD7qmSfZFRavlljhd7NfAEAOVXWYALCSYGnX99erm2E0lSokeAzMczPWPjNeb8HugX7eUCc4I25a16SLqtbJLQ6qQABq+5YseoEetZ8rJbq+DzvhFzN3qnnDfPMPxFYHFsUbmRfCAoUecxE+exPxroUsfR7hDhgco3G5OUrrsNxO+9Y/EuEkXiUggjONQdGEjUGDpVLJDXBQVR50GYfkV1Nv2ZY9lDd0IYAgd5bUwddQSIqG57NuIDbDMfR7J/wB9AznUukbEj5ip04iw3M+sVpt7POIDfC3fhlP3NUZ7E44f9pf+CMfuoaQbmQrxWfe0+2p7eKze7r8h+OlM/wDiWM1nDXxAnW0/2aanyrLtEgmNxpEczpB+35VDgit7NkXufX8/Lc/GnC/VVWpNcNZtGqZaGJJpPiaqB6B3o2oGy59KMURiZqll86Ip7UTuZbGKik2J8/4HqKqE0s1G0W4OJufWX3huOsRqfIn5UH40zZdZyItvKdIVZgDpvQPr8aq37ObYww/Jjy+6qpMm2jUsO7W3uWv5tCi3BA0dycgI31ytqOm/W1b4xFvun8ILZzJlWIEKJjl4t+tYuG4kyWrlmSveG2x9bZbKQT+0aNrHgjLdAHKfqt+41PujjBVp5OiwF0rdthWbKblolORAuqdB8OVP7TY8YjMlxVUq9zKzAsusqCSuoIgHY1gjENYIuWzohVwDrBDA6dNquji63HMCGdi2Ro3bU5ToG320NFKUtwcpUQdnMPftYy0WLZCHtZ1Ide7a06soOw8JO8GsvtHbX6dfRFGRb1xUmdEVyFkzOwHOup4PhgcVayyD3qgrrrrsRVTtFw9PpF3vbcEOw7y34SYO7KZVj8j51dtS/sZtWjmLdnJqBt0M/I8qtWSXnIJO5H1jzkDc1Zbgs62WFznl9x/QKTr8CaokG3cBKlWUg+KdxqJBqH7skPglNyDBGvMGQQemtGvTMH2ftcQu4nENcurOIIVUMAKbVp+h1lzSrG4mnTZ5enDI0Vj+fSo2wRB1zH01/Cr78Lz+87emkfIU1eADlcYfn1r1GjEit2QBvB6ag/IrTruDtAZrjsfCTGcSegUFetSjgbcrrfNv31NZ4DJ8dxm6AfiT+FS0x2hnZfGquJtO+ysTvyA9D16V3HEu0XgUWCgZ7mV3Lbo6sGUge6vmNd6n4T7M7i2u8WzYZ2HhFx2XKOphSSfzNaeA9nOIBAu3LUHU5baNkYgGJYgss5hvOx20GM1yXHhHnXFuI4gAO4tuzsFgZyRlGhgnQQB9lXuzWEvvfttfDW7QcMwAQHaRAeRvHLrXoo9nbhsy3LObqbDT8xd0ot2OxQMi5hzrt3V0fdcNZ212NFXkvtxbKxH0nEaGP5vCtP8AkBpLxhj7uIuE7w2HtH7REVkfydis7Z7OYa+K2HUTO0XNY84oHElNGs3l6nIT841n4VSt5Je01/5WulYLCebKoX7KiPFLg+uf8v4is27jwB7tw6TojRtOrEBR8SKz8Vi5tm5ccW7QkkKdWA5s5GnoBPnV0TZb4v2tdUaH1AB2EkExmJ3Uee55V5gEUDSRJLGAOe3586kx/FDeueFStsGQskE/rvzJPIHaitoHU/KspSSNYxeSszevy/jTQvnU/dzS7upsdEEef2GgD6fb+6pLljTSj9HPX7KdoVEQ+FODenzo9waYFO2u9VaZPI6DTIp0U1hFHAh0eVMIPKQeRG+unLymk3lR060wIGsBh4tD5afED76guDLo2oOxq65BER6GToaiFqVInXmORH9ICndiwWOzOHW7irNlzNu5dRGUk6KW1g7ip8dYtm46KZCOyjqAGIX7AKx7LNacNyBn0p965mOZSQeRG/x6is5Rd2i4y4NbBY17Dq5i5lZSCZLDKZGs/fp6Vp8T4ut6+922ZFx2coRDpmMwyyZGu4n4Vz9niUgLcygnYxodeR61JcsA68xselTFtO2NpSNDuEfVdD5UzE3LgQrcAuLBjOM0aaFW3EVWXFZYDgGfrqSGnz5N8dfOrFrEZlORg4AgiIZdPrIeXmJrW08kU1g7rgXFMvewkS9tjrzOEw88vKlWXicYq3G8SgstliCSNfo1kbA+QpVw7o/f6nd02+eDk7JqxbNKlXsnlFhK1ezqg4m1InxjehSoYLJ7emw+FSjf4UqVYFiHKgTvSpUxDo1HoaB2+P40qVIDL7UIPot3QbJ/rWvFu3LmLYkwXWRyPhbcc9hSpUmVEw8KNT+eQqyefpRpVxvJ2LAl2FEGjSpkMa/L1/CkaVKgAis/Fsc+/wCYFKlVxIlgkt7Ux9jSpVRJFNGlSqyQDemXuX7QpUqFkHgZc+t61Rw51o0qvyR4JMUPCfSrnDT4PRiKVKsZ/E1fyLZUVkXXK3WKkghdCNCNOopUqjTyypF57h01PuJz/UWlSpVpHBrLJ//Z"/>
          <p:cNvSpPr>
            <a:spLocks noChangeAspect="1" noChangeArrowheads="1"/>
          </p:cNvSpPr>
          <p:nvPr/>
        </p:nvSpPr>
        <p:spPr bwMode="auto">
          <a:xfrm>
            <a:off x="172862" y="-982484"/>
            <a:ext cx="2751667" cy="20531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1595" tIns="50795" rIns="101595" bIns="50795" numCol="1" anchor="t" anchorCtr="0" compatLnSpc="1">
            <a:prstTxWarp prst="textNoShape">
              <a:avLst/>
            </a:prstTxWarp>
          </a:bodyPr>
          <a:lstStyle/>
          <a:p>
            <a:endParaRPr lang="en-US">
              <a:solidFill>
                <a:prstClr val="black"/>
              </a:solidFill>
            </a:endParaRPr>
          </a:p>
        </p:txBody>
      </p:sp>
      <p:sp>
        <p:nvSpPr>
          <p:cNvPr id="5" name="AutoShape 4" descr="data:image/jpeg;base64,/9j/4AAQSkZJRgABAQAAAQABAAD/2wCEAAkGBhQSEBUUEBQUFRUUFBUUFBQVFhQVFxQUFhQVFBQUFRQYHCYeFxkjGRQUHy8gJScpLC0sGB4xNTAqNSYrLCkBCQoKDgwOGg8PGiwkHCQvKSksNCosLCwpKSksKSksLCwsKSwsKSwsLCwpLCksKSkpLCkpKSkpLCwsLCwpKSwsLP/AABEIAMIBBAMBIgACEQEDEQH/xAAcAAABBQEBAQAAAAAAAAAAAAABAAIDBAUGBwj/xABGEAACAQIEAwUEBgUKBgMAAAABAhEAAwQSITEFQVEGEyJhcQcygZEUQqGxwfAjYnLR4RUzUlNzgpKissIkNENEs/EWk9P/xAAZAQADAQEBAAAAAAAAAAAAAAAAAQIDBAX/xAAtEQACAgEDAwQBAwQDAAAAAAAAAQIRMQMSIRNBUQQiMmFSobHhcYHB8BQjQv/aAAwDAQACEQMRAD8A4y2lTCoxTwasocKdFNFIGgQ+KVAGkTQINKabSmgA0qE0poANKhNKaBBoUaFACoUaaaBCpUKFABmlNCaE0AGaE0JoTQAZpTTZpTQAZoTQmhNIQZpUJoTQMM0poTQmgAzTTSJoE0ANNKlNKkUWQacDUYNXeEYHvr9u1Md46pPSTFUMkwfDnue6B8TE0b3DLiiShjXUa7emo2517IODphkU2xlVUCkxsq7S3qSdeZNaGGtpdXVVfzgH7ax6rs02KjwKaE17Jxv2cWL4Y2x3dw6htSJ8xvFef9oewWJwpnKbianOgJgD+kOW9WppkOJzdKhRitCAUaVKkAqVKhQAZpTQq1w7hz37gS0uZiQOgEmJY7KNdzSAdwzhdzEXRasqXdtgOg3JJ0AHU1Nxzs9fwjhcQhUkSpkFWHPKw0Ne19kOyNvA2oENdYDvLnU/0V6KP4muC9rPaNbrrh0g922dm5hiCMoPodfhUbuaHXB57QoTQmrJDNCaU0JoAVKaFCaBBoTSmhNABmhNAmhNABmhNCaU0DDNChNKgBUDSpUgBSpRSoAsCpcNfKMrKYZSGU9CDIPzFQinCrKPd+G8VXiOHUWzlDL+m/Ufmnz1HXSri8LWwQAoyQAsCIAG2leSdhe2BwN7xSbNyBdUbiNrijqOnMT5V7jbNu6quuV1ZZRhqCrQZB6GBXNKFM0UyJLQ8/gzfvqwLAPNv8T/AL6gQQSsgxB8wDMSOWx+VWrdSgkYvF+yiXVPdi2jnUF7Nm6Cf1g6yfnXBcau2sKVXEYKTlXM/c4ZVZiNcuVdNjpm5V63VXiPD0uoVdQwIhlOzL0P4HlVomzxv+XeHH3sGfhp/puigcfwo74fED9lj+N41tdq/ZeR+lwEspmbJ95dychO40jKdfWvO7lsqSGBBBggiCCNwQdjWiSYrOnZuEnljF9O7P3zULYbhh2vYtfVEb7hXNUqdfZNnQNw7AH3cXdH7WHJ+5hXWez3ieCwrvb78Ob8AM1trYGXZGzSNSx5/hXmU0ppOP2FnsnbDtp9DBS2Q+dSEWfFbbTY/WSDMbjz2rxy/eLsWYyWJJJ5k7mtftOktZur7t7D23jkHWbV0Dp+kRjH61YhpQjQ5OwTQJpUK0IFNCaFKkAZoTQmlNAw0JoTSoEImhNA0CaADQmhSmgAzSmm0poGGaVClNAg0qFKkMsCjUi2acLNVuRpRGK7PsB2/ODcWcQScM50bfuHO5H6h3I5HUc55IWxSa0CIPOpfKDg+l0IYBlIIIBBGoI3BBG41qNLwzFZ1WJHPUAz5jXcV4r2B9or4JhhsSc1gkBGM/oZOp0klIkxyO3OvasMEKK1sgqVBVgc0qdQQ3MazWD4AsCjUYugEKSJIJAnUgRJA5xI+YqSqRJGwgyPiPxHnXOdqewlnGy8lLuWFuKBBjbOPrdN5rp6jjLttzHTzFMD56492dvYS4UvLGpysJKOOqtz39RWWRX0nxHhtrEWzbvIHRuR+wg7g+YryDtf7OrmEm5aPeWeZjxW/wBodP1h8Y52pBRxVCpmsmoylVYqN3L3vDJiWwt+Celq+AR8O8tn/FXOmum7FDvLl7DE6YnD3EX+1SLlv/S3zrmnWDrSWQYw0DTjTTTJAaFKhTAVClQpAGaE0KVACmlQpTQAqbNGaFACpUKVABmlNClQAZpUJpUhmnmoTRsWi7BV1LGAKucX4Lcw2Xvgoz+7DAz8BrVWkaJN4KU0Q1MpCmSR4yzmEjcfaOldF2E9otzAsLdybmHJ1T61sndrc/MrsfI61hA1SxVmDI2P2GspruUn2Pp7hvEreItLdsOHRh4WH2g8wRzB1q2H6182dk+2V/h93NaOZGI7y0x8Lj/a36w+0aV7v2e7TYfiFgtaIOkXLTRmSdCrrzB67GscA0b1KmBqK3AdiD6HpoatOxAiNtunT0osoYQQCD11Bp1NI6fKgR572y9m+abuCUA6lrOwPnb6H9Xbp0rzC7bIJDAggwQdCCNwRyNfSDXlG5A9SBXH9r+x9nGhnsMq4gCZB0uQPdYddPeHxmqTA8l4Xi+5v27o/wCm6vpzAIJHymrHazABMXcy+657xdI0YknTlDZhHlVTHYF7Nw27qlGUwVYQR/Dzroe09vvcFhcSN8vc3P2lGQf+Jj/fp9ws41kqMirRNMKA1QqRWNA1M1qoytFioZQomhTEChRoUwBSpUKAFSoUqQCpUppUAKhSpUAKlSoUAb/AlnEW+fi6TyPKtD2ii59JtZ9EhQil0k5dS3drtzqn2at5sSnPWds3lt8a1vaOp7614YUCAYRZMEnwgltIGp86w1Pmjr0/izl6QpUq6DnDQdZEGp7gUWU/ptdbrORbYIHSJb/1zhmpTuypRqjNu2yD+fgam4Zxe9hbgu2HKOvMHcdCNiPI6VbbBs4YopbIpZoE5UGrMegG81h4l6zapjs967G+1G1jlW1c/RYhpSRlyE5SQ6FucgeDUyRuJjtrWGVZgb6nzPMxsCSSTAEk18pK2RRrB3Pr0r0fsP7YXtZbWOm5b0Au73E9f6wf5vXas3HuhntyqOUj4mnZfM/Z+6s/B4q1fRLtpluLujrBiRBg8jBII3q6t/r86al5JaKPE+Fd54g2oHONhrpApvD+EZGzMZI2j7zzrUVpEjUHUEcxTLXMdPu5fu+FUKzE7V9krWOtw3huqPBcA1H6rDmvl8q83s8JuW7GJwd9SHU57fNWYrmXKfM2QAf1mB1gV7MRVPiOAW4IMTpDHdYZXEHeMyJpTsEfN5oTWn2g4Pcw2Ie3dUKQSQBOUqScpQndfydazDWhIQaRUGm0pooLoiezURFWg1JrYNLlBwymaBqW5aioyKpMTVDaFE0KYgUKNCgBUpoUqQDqBoTRmgYKVI0KQjc7PY7JiFORng5YCs2+maByq32wwjLiUZrhuKVJDEBQJEx1kEka9KPY/h6vihIkH3hmuAHXmFNX+2lvucQotO9tcplUa8BPXVq5XK/cd6g4vYczmHUfMUp8x8xU5x93+suH1Zj95NSJjrh2aZ01W0f9SUddlf8AG/2/4Djmh0JKQoc5s0e5aCkSV0IgwOsx1rEv8fUsTlOp6j7+davEcNIuAO8gXCoYAq4zAHUjQkEaRB1FcwLOh0GmugA+MCr0nkx1lhfSLd/i5YFVJRWgP5iecbgbxVy9hbL2ka2yZ87ArmAJUKuWVO2s6/fyw2TpWq/Z1hbR8y+PNA1+rlB1/vVUpVkiEW8Io4rNmhgR+d6SJVu5wK6tl70jJba2rQTM3M2WBGo8JqNLR7vNJJMkD9UbsTy50tyoNrujY7MdrMTgXzWH0PvW21Rx5r+I1HWvauyXtFw+OAQ/orx0NpyIbr3bbOPLfyrwc4FxqAGHl+6maqdQR8xUvbIbjJZR9UI2UaQAOWwAH3U1MYGlgGBUlWBBGm+YcmHORyPXSvFOzXtVvWgtvFTetbEmDdywRlk6ONRvrpE16rwftBYxSZsNcVgN1GjJ5Mm61NuIttnRA1DicPnETG2u8EEMD81FU8PiymhjKIyxMjrJJ18tqvWsQrTlIMbjmJ2kcq0UkyHFo5ftl2a+lYcByC4ZQjFQHVnYLoV3XWSDyHKJrxbiXD3sXXtXRldGKsN9RzB5jzr6IwkXGNwz4We2o5DKxVmA6kiJ6CNJM8x7Seyov2DetAd7aBJgSXTcg+Y1I+PWq3UgirdM8ToUpoVoQ+A0QabSoEShp3qG7Y6U6aej0mu6Gn5KTLTav3LAIkVTe3FClY3HuiKhTjQqiBtKjTTQAqE0qBoGGaVNpUgO17GE9/4WymNCTAAmoe19wnFsS4fTQgkhQT7sneuewuJYOSWKHSYJUqMw6fnWvWPZjhUvXcS91Vfw24zgMQJfcMNCcpNcUVa2npaj2PeeXhJ3q1gbDPcUKpYhgYEbAySeg869n7W43A4K1mu4ew7sD3dru7cuRuT4fCg5ty8zAryA49++uai2bjM1xbagKiqrkoq7LGUR1BkzUShXc0hquUW6IuNgA2EBVioYuyIAMzawWG7fnnTLHByr2rwgpdzowj3feUZuUMRTsdh1tGyhDa2XuFpjNdaBmObcaAGAPI11XDlJwYXX3CxHUSX+8LS0X/n9ydf41/T9jzK5hcmICcg4j0ma63G2SMLYPm5+rPig7Azy51hcYsRipA3kx5gH+FdoOCPiVtElUV8964x0WzZUKizp0gepFbaluqMdJqOTn+I+HhdzrcxVlQNfqW7zb/GuXxiksqjUKMnxA1+0muj7U8Ut3LlnD4ZYs2ZeT711zGa45/uwByB86x8FaO55Aj1ZjJPy0pp7UJ++T+zRw4hRrJAGvWpTTFkVZvYsMiL3aoUDAsDJuS2YM2giAY57Vys7V4Kz4RTuoHppRsWGtOHsXHtuNmBII+Iq/wAP4Z3lu5cLlRb7vZcxJdio3YdDTjgU/rG/+of/AK1acuxlPp3TR0vBPaZdWExiC4P623Ab1ZDAPwiuvw/aWw695ZuKToMoOVy31VymDPrpvXkmLw/dsADmBVWBjLowmIk/fVdmPLfYep0/GluYulFq0endnu1pRXv3FLG4x0DkLBdnlRsYz7xrrWzf9peFCNPenSMuTUkjYEGPtryEcRuBcoY5Roo5AeU7VG94tAO3Qee+1X1KI6FvkqXmBYkCASSB0kzFMpMdaE12xwjhn8mGlQmlTJFThTYoigCRWq9h+G98ukA+fTas8VoYa8y2LhUkHKwkelYeok4xtZOn00FKdPwZl3AEKzclbKRrvpziOfWobeHlWbMoy5fCSczZj9UAawNT5V2fA0Dm4pmO8DbKZi1bMHMCNap8Xw4+j3SCywQYAtwYysASEBjXrWMfVdmbS9L3Ry+KwpttlaJ30qua7Pth/wAun9of9NcaRXRoavUhuObX0unPahtA06mmtjAFKlRoA7LCcHGI4iwyk28oc5YAkuYKk6RNtj6iuss9srXDhinfxXD3SWrRKguVW4ZMbKJEn8TXN+z26clxn1IdQJVmhQ+UgRsNTp51ewXs7/lTGtduPlw9shWyjK7sRmyIPqiCpLHXXQdOSCrg7JytclLsbwzE8YxVzEYgnLmUPdI8KAGRasKdJgxGwnMZMTjvbVMReCSqr34WJJA8SLqTJOo1Jqz2u7ZXUdrGAzWMPYDLaW0WQLbUhWuMQZYsTOYz73WuQwCm5cVizahZMwOUrpymiUb9w4Ta9p2fGrtpMRY70Sq2RmVcsmWGmk8h9Y/Ln03COLJiRcfL3Sl3AgZsqkwoPKBv1Neee0O8wxC7gd2oU+LURrBIA3PIAep1ruuzOH7rD2xtKBtfrevnIqNFf9SZWs/e0cpxK0veAuQvMtqYGWCftNafaTEFbOGRSQrWZbUDMAVInmYnmKzO16QrR+z/AJ4qbtoe8bB2LZOtkA+QYr5nkKtq0RF0zm8MMzvc5aID6g/gpPxq+iRuNvvNdRwHhtnDth0uusd/ednOgMEJbnoJtR/eqbt5fstct91q+VjcInYkd2CeZAB+dRP6NdF88nLAHzqQKfKmA07N0rA60bfDBGCxB63sMvrpfb/bVWamS7l4e564u2PlYun/AHVhNeO81tHByanyZpcVP6Qf2Vr/AMSH8apTLegn47D7z8q0OK3FJQZYZbdpWYE+P9EkEg7EbadKz7SzJ1gmPlI++azeWdEV7UO8udFNCNt6YU+B6U+1v8ak0IHMnbQafb/7pxtDXKDpHxP4bGuvwOEZktqLRJIQDRddBGpPnUx4ewZibR5bG2RMzuG510R1UlwefLS5OPfh+41mCY6nyqTuQRooIze8AQQJMc4M/dFdPdtCY7p9NfcJ9dqbedQCO7aCNsrSfs6zVdUXS+jk/ompGu4G3UEjSnnhTEDWJ1Bjl8/zpXUXntAwQQRB1VgZjQ7dKjbuisE9Inly/Cn1GT00Yt/BaAsADoCVHz0mp8FwpnV7aEMWVo1y8lEHNsZIFXstsiMw2k/KJ/PWrnDbzJeP0bDKbzQJFxpcDUEqTC+6DyrLUdqjSEtj3EfBsKbVy4rSPECJ3ju0UT6xVTiqf8Ne9DH+D+FXcR2xzDNdstJBMyJJEDQtHLSs3EcQS9bZBbuqH0nwGNCu0+dcmxuVo6lrR20w9rx/w6R/SH+k1xpO++m+h09a7rH3rd1VBzrlIOoRpgdMw61kcb8FtrtsyxPi8JUZSdDlV8sKBERHxrp9PNwjtaOX1CU5bkzms3r8qd3bf0W/wmqxxRLTO45np/CtfAcZa0pAVTJBBbXLA+rrz0+QrperXY5VEzmHUH5GlXaYDtvh1QC4hzCZKwQTuT4taVZP1EvxNOlH8g+zpwcNcZmAmZBYifFmmBuNYqyntU/k5r9i3hxdL3Dcz52QDNbVQuXKSYyzM864PgXESrQzQoXSI3ERtrTuKcRL3BtDH8n7q1jHuOWKD9KvXLbZrJVXtZGuG3eOZe8S5ow03trr0mq2CORly3FKg6gq0kT1jery4k5YJMAaLJgeg5Vi2nY7Sf40milk2e0qnE3zcV5WABmBBAAAgCT8ya9S4cC1tcxWcijQQNttBAP4147YwrF1nqPPSRXs+HlbarMEgFoJhtsugPvCdqlLbFIc3crOF7XMCrcwLrA/B9PvqDg3E3xF8Pdj9DaMNABCqNF9N6HF2z4fERMi4509c34VkcIudzgr7Ew95ltqDvlGpPpqae2yd1Gv9IXuybl1VbcHLnZc0nw66aMo2OxqpwfBG7cFqwWuMxgE+EevXaTEE6GsfguUX0uPBVWDZDENGwM+cVt8CufR57u7BMSynXSY5+dZzajwjSCb5wbfC+zN7EZhaAOQwfejdhOg/Vq43YPFAe5r6kD7RWfwbtDfw2bubzJnjNAVpiSJzep+da9v2g40f9wT620rJJdzd6k+xU43wq7h8BbS8oDPiXYAFW0Wyizp5sa5djXbXe3uKIk3QT1NtfuBFRD2gYrbNaPraH76tNIxabdlHinZ/EFmuLaJUhcrArr4VVdjOpj51Xt9m8TlGWzcYaagEz51sn2g4r3CbTAtnOZD4YACqNds0NHUVbwntGvoAvd4Yx1Rgdo1IO9S6NFOS7HNv2dxI/6F74W3P4UrfBL+YA2ri7CWtuBr1OXT1rrx7TbvOxhT/jH4VFxD2g3Llp07mwmcZcyFwyzzBIGtJqJS1JeBi8L4jbxuHt2yi2iqEhwknJ/OQcvSIo8J7P8AFxdH0kWDbg5ijWc0xpzHOsmx2mvKyuWYlFZVYuzEZlKyCxMEEzp0FWF7Y4wD/mbs8vdjzmR6UeyqaIe/daYcRgeNqT/w1hhJiGtzE6bXd4p+CucR7m4buFAurHdWwrRcnfXOYpJ28xo2xE+q2z960G9pGOUfzqMdd7dtQfIGN/z6G2D4r9P5Fu1FlkuI4hi1Cq+EzOLFy4yDMSriyjrb0kjxMR/dFD6feW3auGywzpca4jBj3bW7dx8slZ1KBdTzqtifaXedFJFstLZ2CAMp8IWMuogAz+NSXu1zsLP0rKUCPdD2xqTdVwrONideWnipuMX2EpTRQTtxmttc+i6IyowLxq4YrEpBnI3PlXR4bEq3iQJ0kNBBjbYEGK5/B4tHsXTdtqy57EwB4j+mymOceLYjetVOKWrlh2dVhbiIpfSCVJ0MSswPlWepor/yjSGr+TJzhEn+aU/4DUVzC21BJtAAAsYCdCTsaq4JsyLcTOgchO7uMGyln7tSQwLABiDo21R4rjTWVm7ZDA5oKMskJOYm20EQBOk1goS7GzlHuPOJw/creykW3jK0b5jA0makvYexnFtkOZgSqkHUDc7xpWc/a7D93mNtiN8oRWI57eQ1naqTe0TCTJt3JEgHIkj0ObSq2ajwmZuWms0dDwtbVu6zWFAuKMjeDNGaDBDSNcopdzaULKJCFoDW1YAvBaQVIOwOu3KuVv8Abe2xP0dCuY+JioBbTcwdSKxLfF3ZiSzanxGd+QJpqGp5ZnLU01hWehpas3ACttCFkDLZUBdSxWAumrHTlSrgLXE2gQzDTYZtPkaNFT8snqQ/EyrtkqkiNdIiq2clkk7bVLc4kGQKFEidQCJmN9eUaaczVdpEGDIM69D6V6qwczNA3NKg4biFUaiSfINHpO1EYlIO5MHdYG1XMGiZVlRMD7qmSfZFRavlljhd7NfAEAOVXWYALCSYGnX99erm2E0lSokeAzMczPWPjNeb8HugX7eUCc4I25a16SLqtbJLQ6qQABq+5YseoEetZ8rJbq+DzvhFzN3qnnDfPMPxFYHFsUbmRfCAoUecxE+exPxroUsfR7hDhgco3G5OUrrsNxO+9Y/EuEkXiUggjONQdGEjUGDpVLJDXBQVR50GYfkV1Nv2ZY9lDd0IYAgd5bUwddQSIqG57NuIDbDMfR7J/wB9AznUukbEj5ip04iw3M+sVpt7POIDfC3fhlP3NUZ7E44f9pf+CMfuoaQbmQrxWfe0+2p7eKze7r8h+OlM/wDiWM1nDXxAnW0/2aanyrLtEgmNxpEczpB+35VDgit7NkXufX8/Lc/GnC/VVWpNcNZtGqZaGJJpPiaqB6B3o2oGy59KMURiZqll86Ip7UTuZbGKik2J8/4HqKqE0s1G0W4OJufWX3huOsRqfIn5UH40zZdZyItvKdIVZgDpvQPr8aq37ObYww/Jjy+6qpMm2jUsO7W3uWv5tCi3BA0dycgI31ytqOm/W1b4xFvun8ILZzJlWIEKJjl4t+tYuG4kyWrlmSveG2x9bZbKQT+0aNrHgjLdAHKfqt+41PujjBVp5OiwF0rdthWbKblolORAuqdB8OVP7TY8YjMlxVUq9zKzAsusqCSuoIgHY1gjENYIuWzohVwDrBDA6dNquji63HMCGdi2Ro3bU5ToG320NFKUtwcpUQdnMPftYy0WLZCHtZ1Ide7a06soOw8JO8GsvtHbX6dfRFGRb1xUmdEVyFkzOwHOup4PhgcVayyD3qgrrrrsRVTtFw9PpF3vbcEOw7y34SYO7KZVj8j51dtS/sZtWjmLdnJqBt0M/I8qtWSXnIJO5H1jzkDc1Zbgs62WFznl9x/QKTr8CaokG3cBKlWUg+KdxqJBqH7skPglNyDBGvMGQQemtGvTMH2ftcQu4nENcurOIIVUMAKbVp+h1lzSrG4mnTZ5enDI0Vj+fSo2wRB1zH01/Cr78Lz+87emkfIU1eADlcYfn1r1GjEit2QBvB6ag/IrTruDtAZrjsfCTGcSegUFetSjgbcrrfNv31NZ4DJ8dxm6AfiT+FS0x2hnZfGquJtO+ysTvyA9D16V3HEu0XgUWCgZ7mV3Lbo6sGUge6vmNd6n4T7M7i2u8WzYZ2HhFx2XKOphSSfzNaeA9nOIBAu3LUHU5baNkYgGJYgss5hvOx20GM1yXHhHnXFuI4gAO4tuzsFgZyRlGhgnQQB9lXuzWEvvfttfDW7QcMwAQHaRAeRvHLrXoo9nbhsy3LObqbDT8xd0ot2OxQMi5hzrt3V0fdcNZ212NFXkvtxbKxH0nEaGP5vCtP8AkBpLxhj7uIuE7w2HtH7REVkfydis7Z7OYa+K2HUTO0XNY84oHElNGs3l6nIT841n4VSt5Je01/5WulYLCebKoX7KiPFLg+uf8v4is27jwB7tw6TojRtOrEBR8SKz8Vi5tm5ccW7QkkKdWA5s5GnoBPnV0TZb4v2tdUaH1AB2EkExmJ3Uee55V5gEUDSRJLGAOe3586kx/FDeueFStsGQskE/rvzJPIHaitoHU/KspSSNYxeSszevy/jTQvnU/dzS7upsdEEef2GgD6fb+6pLljTSj9HPX7KdoVEQ+FODenzo9waYFO2u9VaZPI6DTIp0U1hFHAh0eVMIPKQeRG+unLymk3lR060wIGsBh4tD5afED76guDLo2oOxq65BER6GToaiFqVInXmORH9ICndiwWOzOHW7irNlzNu5dRGUk6KW1g7ip8dYtm46KZCOyjqAGIX7AKx7LNacNyBn0p965mOZSQeRG/x6is5Rd2i4y4NbBY17Dq5i5lZSCZLDKZGs/fp6Vp8T4ut6+922ZFx2coRDpmMwyyZGu4n4Vz9niUgLcygnYxodeR61JcsA68xselTFtO2NpSNDuEfVdD5UzE3LgQrcAuLBjOM0aaFW3EVWXFZYDgGfrqSGnz5N8dfOrFrEZlORg4AgiIZdPrIeXmJrW08kU1g7rgXFMvewkS9tjrzOEw88vKlWXicYq3G8SgstliCSNfo1kbA+QpVw7o/f6nd02+eDk7JqxbNKlXsnlFhK1ezqg4m1InxjehSoYLJ7emw+FSjf4UqVYFiHKgTvSpUxDo1HoaB2+P40qVIDL7UIPot3QbJ/rWvFu3LmLYkwXWRyPhbcc9hSpUmVEw8KNT+eQqyefpRpVxvJ2LAl2FEGjSpkMa/L1/CkaVKgAis/Fsc+/wCYFKlVxIlgkt7Ux9jSpVRJFNGlSqyQDemXuX7QpUqFkHgZc+t61Rw51o0qvyR4JMUPCfSrnDT4PRiKVKsZ/E1fyLZUVkXXK3WKkghdCNCNOopUqjTyypF57h01PuJz/UWlSpVpHBrLJ//Z"/>
          <p:cNvSpPr>
            <a:spLocks noChangeAspect="1" noChangeArrowheads="1"/>
          </p:cNvSpPr>
          <p:nvPr/>
        </p:nvSpPr>
        <p:spPr bwMode="auto">
          <a:xfrm>
            <a:off x="342194" y="-813153"/>
            <a:ext cx="2751667" cy="20531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1595" tIns="50795" rIns="101595" bIns="50795" numCol="1" anchor="t" anchorCtr="0" compatLnSpc="1">
            <a:prstTxWarp prst="textNoShape">
              <a:avLst/>
            </a:prstTxWarp>
          </a:bodyPr>
          <a:lstStyle/>
          <a:p>
            <a:endParaRPr lang="en-US">
              <a:solidFill>
                <a:prstClr val="black"/>
              </a:solidFill>
            </a:endParaRPr>
          </a:p>
        </p:txBody>
      </p:sp>
      <p:sp>
        <p:nvSpPr>
          <p:cNvPr id="6" name="AutoShape 8" descr="data:image/jpeg;base64,/9j/4AAQSkZJRgABAQAAAQABAAD/2wCEAAkGBhQQDxQUEBQUFRQPFA8UEBQUFA8PFBQQFBQVFRYUFBQXHSYeFxkjGRQUHy8gJScpOCwsFR4xNTAqNSYrLCkBCQoKDgwOGg8PGiwlHyQ1LCowLS0pKSosLywsMCoxKSwsLS8sLCopKSopKSwsKSksLC8sLSwsKSwsLCwsLC0qKf/AABEIAL4BCQMBIgACEQEDEQH/xAAcAAAABwEBAAAAAAAAAAAAAAAAAgMEBQYHAQj/xABLEAACAQMCBAMCCAkJBwUBAAABAgMABBESIQUGEzEiQVEHYRQycXSBkaGyIyYzNEJSc7GzJCU1Q2JyosHRFVOChJKT8GNkg8LSFv/EABsBAAEFAQEAAAAAAAAAAAAAAAIBAwQFBgAH/8QANBEAAgEDAgIIBQMEAwAAAAAAAAECAwQREiExcQUTMkFRYbHwcoGRocEiM+FCssLRFFKi/9oADAMBAAIRAxEAPwCP00YLRtNHC1V6i0wcC0cLXQtHVaTISRwLRwtdC0oFpGw1EKFo4WjBaOEoXINRChaOFowWjhaBzC0hAtZZxUfz6PnVv++OtYC1lPFR/Pw+dW/746kW8st8iNcraPMheaPz65/bzffNRdSnNP5/c/t5vvmourGHZRWz7TBQoUKIAu/IUikgZGrXABuAdhdk7dzsR29RV7lTwL82X70dZ1yXaM7KY/jiSIDGnPiFxtnwkHSrfpjy9KtfSuPAcsMwa8E6lEStESPFO5x4h+j6belbWxre5Z0M9XwLeyb0XRTl03Pymi6Kg6yfpENFc0Uvormil1naRDRXCtLlK4VrtYmkblKKUpwVopWi1iaRqVohWnLLSZWi1AuI3K0QrTgrSbLS6gXEbstJstOStJstLkBobla5ppYrXNFLqEwDTRlWu4o4FJkXAAKOBQVaVVaTIaicVaUVa6q0oq0DkGkcC0cLRgtHC025DiiFC0YLRwlHC025BqIQJWTcVH4wD53bfejrXwlY/wAagD8f0ONSvdW6sp7FSYwQfoqXaSy5cmRLxYjHmiE5r/P7r9vP99qiqkeYrZY7y4RBhY5plUZJwquQBk7n6ajqt4dlFPPtMFChQowC+ezO0QzI+PGs1uFO/ZkvNX3F+qry8efg4/XtL1PpCwEfcNUb2eXDpgoms9W2OnVpJIW9xjY+pPbyq8sLjXARBnoGbI8S5EiMuNR2G5H1VS3LfWv33MubbHVL33on1GRn13+uh06pK85XSX6WzQKiIkSShjrOvQW1CSPIUkDYHPby8r8UqFUjKnjPfuTqco1M47hsY64UpxorhSm9Y5pG2iuFKclKKUrlM7QNSlFKU5KUQpRKYLgNWSkylOylJslGpgOI1ZKTZKdMlJMlGpAOI2ZaTZacstJstGpAOI2K0NNKlaGmi1A6QgWjBaNpoyih1BKIFWlVWgq0qq0LmGojaK8UzNF4taornKkKVJxs3mRkZ+UU+VKjncLd6j2S1lY43OBKhOB67VV+WeYrq8j6aoVRCepcbsxDSZ6anGkPiQY9ye+i0uS1LgsAOai9L7y9pg9iDjvjBpULUTwLgUdtNL0xINYj1dR+oSQMg5yf1jU4EqNOST2JMItrcIEo4WlAlHCUy5jqiJhKxfmKzE3HmiJKiW5hQsuzANoGR7xmtvCVjXER+Mo+eW/70qdYT/VN+TIF+lpivNFV43ZiG6miUkiKWVAWwWIViAT79qY1K81/0hdfOLj+I1RVX0HmKZRzWJNAoUKFGAaP7LhuPTrWmf8Ao4hWuaKxf2aXMguIkSNSGliOpnCbrFekAbE4Op9wD+TGe9afxaS/LAW6RoNO5Om4Yvv2y8eB8XyPc1m76L6/GUvmXlpU00h5xWICFzjvpz78MO/rTxlqmcucwtcxXCSyhyiwsoKiN1ZpJOpGf19Old/SryyVCqp03pfvgS6dRS3QhprhWlitc00zrHtQgVopWnBWiFaXWEmIFKIUpwVopWiUxdhqUohSnRWiMlEpnaRoyUiy08ZKSZKcUxtwGbLSbLTtkpFlpxTG3EbFa5ppUrXMUesHSJYo6ihijqKTUKohkFNuL3phiJUAs2sLlggBEUkmSx/uH6xT1Fqpc/8AHYRbmNZl6yMCEVRKc6XRlY9k2c999u3oVJOpNRQlV6IOQtdcVPWYsCjC2xgyLEFdirAa9tvfvUByZxSNYmtpBkyvMdnwuwUadjhsnB/4fPaqRc3TSNqdixPmTmkgxHY1cq0Sg459oppXbctSRrvC73oyXwhDARCR41yJEBRN89yATo22+irnw2YyRIzYywOcZxkEjbPyVg/Lds88wiS4EPV6iku7KpyvY+R1dsetbxwezaKCNJGDOigOwGAzdyQPLvVTf01SxvuWdlVdTO2w7C0YLRlWjBaqnIsGwBaxi+H4zD55B+9K2oLWMXY/GgfPIf3pVh0fLefwsrb17R5oq3Nf9IXXzm5/itUVUrzX/SF185uf4rVFVpKXYXJFJPtMFChQpwAt/JOWdAATiaDYPB5JeN8SQEHbPcYHn8YVq72gV2DxThVEB2i4e2NUjhsmBdXZR29DWK8ucxLaOGMSuysCrZCMB050K50nYmYH/wCNfo0WP21QOzGSCRNYhHhZJMBHZj3C+TfZVHfUK0qmYRyvfmWFCrFRw2VrkhA0rDdS7uSA7q2yy+mCPT3+fpW5tHvWCcocTjE2S6I3Ul09UtpCMkm/fAJ1Y716CZN6g9KZVRZJFtJadhtorminBWilKqdRMUhuUohWnBWila7UGpDcrRCtOGWiEUSkOKQ3K0RlpcrRGWjUh1MQZaSdacMKTYUakGtxq6Ug608ZaQdacUgXEala5ppUrXNNOagNI2xSirRRSV7fCFNRUtuBgYHcgefvIrst7I7CW7KvzpzoIkmt4tazDpqX7AK4DMUI3zpOPLvt2rL81O85XJN9cAEgM65GSQdKjGc+m9QNaa0pRp01jvw/sZu7qyqVHnuyvuChQoVKIoK0PlH2kNbWZjlBmeOSFYQWIPRfVqGrB2UqAM/7wDsMVnlLWkmHXJwNSFu/YHOcCmK9GFaOmaHaVWVOWYs9NxOrDKkMDnBBDA4OO494pYLUby0+u2VwSRI9y6sVePUjzyOraW3AKsDv61LAViKn6ZNeBo1PKTOBaxDiFyqczF2PhS8QsQGc4GnOFUEk+4Ct0C1iCQKnNKqihVW8XAUBQOx2A7VY9GNZqZ/6sgXjyo8yo8yzB765Zc4a4uGGQynBkYjKsAQfcRUbUrzX/SF385uv4rVFVqaXYXJFRPtMFChQpwEluEcuyTsuVkCOspVkiaXJRHYgAEfqHO+wyfKrCfZsRKyM9yNPR3/2fdscSNIMlRuB4Nu+ScDsas3s+wLCInI8dx7l/NOI9/LNaZrU3s2CD4OHdiD/AF116VQXfSFSnNxj3cvHkyZCjFpZMw5F9l+Z5XlLFIgqxia1kh1uW1agswzgBPL9fv3zsTLS2muFaoLm6ncS1SJUEoLCG5WilacFKKVqNkeUhuVohWnDLRCtLqHFIblaTKU5K1C8V5mgtp4YJWPUuc6Aqs+B+s2OwyCPPt6b05BSm8RWQ9aXEfMtJstOWWkmWu1D0ZDdlpJhThhSbCi1D8WNmFJOtOGFItRKQ8txuVouD6UqwouKNTF0jAVE82h/g+Y4hKVYFlJC4Ub6vfggDH9qpYU34pdmNNkZy2wVdOdsepHrT1KeJpoZqQzBpmO8wdRpurLF0vhCrIijOCmNIIz66SajKuXPt51TlkCmJbdF1buQTcaiv9nKjO3ktU2tdbzcqabWDK3EdNRpPIKFChT4wCpXlfhbXV7BEnd5Fz6BFOpyfkUE/RUVWq+w+2Ui6cqpZTAqsQCyqwk1AN3AOBn5BUS8rdRQlNe87D1CHWVFE1UCjqKKBSiisG5GgYdRWJqM82f84PsFbcorFIB+Nv8AzjfdNWnRj/d+FkC6fZ5lK5q/P7r5zc/xWqLqU5p/P7r5zc/xWqLrX0uxHkiql2mChQoU4CafyFw/rW0YmhgeIG40sw1yaltr112KYA1ZPxtiqnHmNPi5ato792S3iVoxw8xkIuUZprgMVPkSFXt6VRfZ2f5vi3Hx7jbz/M7/AH+TetPYfy2b+5w7+Pc1kL+cutkk/H1RYR4IlNNc00riuYqkDyJFaKVpbFcIpBVIblaIVpeU4BPoCfqqFuZbkW7S5j2iaQAalGyFgCGVv30UYuQangczXSLIkbOoeUOY0LAM4QZbSvc4BBNM+L2KOhdkVmjV+mzKrMmcE6Sfi/FHb0rNOE81E8Uu57x1X4OwijLxTymGEMwIiCRsqsw8yVyc+ROJniHtPhZykT9WJoyTIIbkMzF1TSoCjGNTHJyNsd8A2TsK0JpRTeybe+PryOjXT4l8dd/rpFlonDOMxXaF4H1KrMrZV0ZXHdWRwGU7juPOl3FVzzF4lsyZCWVsNmFJMKcMKSel1EmLGzikHFOXFIOKXUSIsRNFozVzFFqHyL147+ZwPefQe+ozmXqdNGiiExRt0L6NiNm9+47e+mPELxpCB0d+i7x5dDh3eNUbONiG+nc08fjTGPLRaT4HwHWQaDhu50742qdCnKDjLZ/P+ckWU4zUo/j+DPOaGn3E8Aiz0Ttg4x19O4PnmT/tiq5Vr52QQFYFQhXSCXd2kIOq4yBnsCZTt7veaqla21eqmml7+r9TL3KxUafv7IFChQqSRgVrfsO/JXX9+3+7JWSVrnsQH4G6/aQfdeqrpd4tJfL1RLs/3kagtKrSKmllNYVyLqQsorDfgvV5qdNTprupRrjbpuvhbdW8jW5oa89cwTuvMMxhl6Lm7ZUlPaMu2jUfcAxq66HzKVVJ/wBLK26fDmVvj8Wi7uFLM2macamOWbEjDUx8ye5phTvi8TpcTLI2t1llWRt/E4chm39Tk/TTStlDsorXxBQoUKMQ13kjh3V4dFmSVPHN+TkeI5FretnY+7HvBxWh2fLgjvnb4Rdt01sTh7h3DZlnGHH6Q27H1NUr2eL/ADdDsPjXG/n+Z3m3btv61pzD+Vy/3bD+NcVj72pJVJJPx9SwXBEnihXaFVGDgtcNGquW1zfNxJwVi+A6HVW2EglRgPIkkk574GAfQZWNPVndbePviKSfHL0QWs8rAkQwzSEDuQiM2PsrJrj2jcONnpK3QlkgK6Ssc6iQoVx1JslgG860nnu4VeG3Sk+KS1vQg33KwOx+wE/RXlmW6ZlCknSvxV7KDgDIA2ycDJ8/OrvomzhWg5Szs/EZqVHHgWbl3maC06+pXl+E2rRnUEOLrWdDDO6ro28zk/U75Z5ltoAmTKGRHQL4iup7qNx8U7r0wxwc+IbDtVIp1ZTnKp5M6HGT3yN8ds1oaltCWc538/AZjUaZ6K4D/SPFP21kfrtVqdcVBcBcHifFCpBBksNwQRtbYO494I+ip56wNw8TXKP9qLii9hu9IvS70g9M6ibEQc0g5pd6QelySoCLUXNdai0WSQjMxzRG7I0JBIFupVgQRpkjY5Hple+fOj8cQmWPpqshEekJ1FjPhmdcgnuMbHcVTeXbMzXUaBQ2WBYNjGhTqY7/ANkGtOv+ULacDMaoR5xqsZx6HAwfqrVXCo2lSK39fyiit3Vuqcnt6fhmb8x3DyOhkjEeIogMFWDL4iGJHYnJ291Q9Wfm/gEVqSItWxhG5B+Mrk/uFVkmrm2nGdNOHD3zKi4hKFRqXE5QoUKkEcFa97ER/J7n9rF9w/61kNa37GLtUt5gxwXmQL4XIJ6ecagMA9/OqjpnP/Eljy9SXZ/uo1BKWUUktLLWBbLqQsgrz3xDgrXnHrmBiNcs16F05A6ipI0fffGpV+2t/wDhkY7ug+V0H+dYvwSdf/64sWXT8KuzqyNOOnL59qvOh5Sgq0lxUW/oVtzvp5mc3TMZGMmdZZi+rZteTqz785pKn3HGzdzkec0x/wAbUxrbweYpla+IKFChRCGtcg3YktIooZ41lX4QzIUErBRbXAJxrG3iA7dyN/KtQtrW5W8fqTxOAtkXAtmjJXrTgAHrHSc53we422qiezofzdB3+NdeuPzOf6M1pN22m6c+sELfRHcOT/ErIXjzUkl5+HjyLCPBEtihim8HE4nleJJEaSHHVjDKXTIBGpe42Ip1iqxwa4g5CEVU5ePyx3RhVUIkuREhKybGQTSEuwbt+CYDA8x8tW0isY5svoIeIzG5aRR8MjKtifp9MWk2rBUaciSWM+uG9KkWtHrHJY7uYWcFt50sXuVSK4SJlzdgY1gh/gcjK66lIBXVke8V5rrYeLc0WJkzbTwjD3BBcXG6vBKgGOmcDOgZ3+N2rHzWk6Mpypwaaa4d2PEj12m1g5T3g1r1bmGM9pZYUPyM6r/nTKn/AAGdY7uB3bSqTQMzbeFVkUk9j2Az2qznnS8DEeJeLWa64fxS5i4ciACMs8LMzR6FYeLxsDqGTvnPiIrRuUuLXMwxeCNX6eshB6yyIBnJGMJWTnmC1PEZpdUvSkgkVDpw5lOMAhfLatF5C4rbz3E5tDIVWGEMX6nxupKdtRONj5e+st0nSfU6pQ3wsyxv4bvJZW8lqwn8i4vTd6XkNN3NZfJcQEXNIOaVdqbuaNMlwQmxomqgxomqnESEjEeULsRXiOwYhVk2RS7boR2Hy1eOFcytIkWuSNGlOldSNliNI2GoY31eXpiqRyhGWucKxU9OXcFlI8PkRUvZcKnaKN451jxr0qc5DAjJBOdzgdsdq2l7Spzm9Wzwv8vJmZsqlSEP07rL/wAfNCPPE5Z21Nk61GACgwoYA6T5++qnUnx2GQSsZn6hDypq9TGdz8ni+2oyrG2goUkkyvuZudVtoFChQqQRwVp/ssu0W30McNNdjQN99FuxO/01mFTXC3t+kolALGU53lDCM9IZGBp28Z7+XyVCvaPXUtDzv4bj9CeieTeOH8320tw1ur4mTVmNgVJ06s6T2Oy6u/Y/LhtcQM0eXlmYfCLVGTKOCn4JmXRp8XiJ2+isi5RuQbsnwBpI1RCzDV1cIGdXIOGJDeYzq74rR7ni16Lm5i+DYhQtLFNjUFlJQrrOoB8a1Gld9vlNZW46PVtV0033J7teWcfUso1usjlhYpES0fEEpZp+JEydBd1MdzoBfbOkafk0bdhVJtOIpDzJJK0TMiXN4ekI8tgrIoXQM9iRn0xSlzzbfR2mddv0+tPHpKqJtUglRmKE/Ex1BqBIyMZyKgbXizjijzvNAshkuGaVkaa3MjBwToVSSjE7HScZBq4trWUVUcsPKktm/wDRDqVE2iFvmzK53GXc4Iwd2PceVIUrcyFnZiQSzMSQMAknOQPIUlV8uBDfEFChQpRDcvZvw4zWVqglkjDyTA6BAdvg0mTmSNtyDj/LzrQ5OVHd9T3lyxKNGfDYrlGIJGVgBG4G43Hkapfsl/NbPf8ArZtvP82O/wBtastZStl1WufcvEmOTSWDHeSeVTa8wXWSrdNwQW1SOFnjmkXEj5YsAApOd8nvWvFarnDeEt/tW6mA8LG0Gf7kMqn7Wq0MKSsnVSqPl9OP3FqYi0l4L77jdhWN8/296s8qx2Md1DPLLKrNBcS9N30RAbnAbTCpBG34T31s7Ux4j8T/AI4f4i1DpVeonnGRY77Hm7il5Oi5n4VbRpqc5FtNCPF19tSsDgePAz/Ur6VS69Ec4cFFzBYqBGHa5n8TxLMCscd1JodcglCQRjP6VeeDWnsK6rRbSw/n4v8A0R60dLOU54ZHqnjGjqapIx086NeWA0av0c9s+WabU54ZCXnjVW0s8kaq2/hYsAG232JzU+XZY0uJdpOCCXjRgFj09MSq1tFPaSFNMYy7SuGUnG5z4snvmtl4fwOC0UrbxJGDjUUVVLYzgsRue5+s1nnAuBJY8yCFCzYtWZ3clmkkaPLu2fMtk1psrVgelrlydOEX+nSn3788t+Hfv4st7WHFiMhptIaVkemsj1TxLaCCOabuaO7Ug70/FEuCCO1EzRXek9dPpD6MIsr54W1RtpbBGcA7HuNxS6cbmUKA+yBwvhQ4DkFu488CmIo4kHoP8X+tejyhF7tIwUZyWyeA9zeNIcuc5Z27KPE+Cx2HuFIV0muUSSWyBbbeWChQoUogKVt5tByVVvcwJH2EUlU5y9ZW7snwhjvIwdRqGIlidtWQP1tI92PfTdSahFyafyDhFykkhtw7jhgk6iRQlgwdCyFtDA6hpBbbBqfk9q14ysrdEiQgt+CG+NPv7eEUseULdgnjMZJtgfEu4eCJ2Pi7eJ2p2nJtmILgliWhdVjIkUZXwblR3PiPaqqrXs5tSnDL27s+BNjb14rZ4+ZQ7q9eU5dicatI8lDMzkKPIamY/TSFK3cYWRwvZWYD5ASBSVXEcY2ID47goUKFKIChQoVxxuvsvuZha2uiJWAkm0+MKSfgw9e2xrRV5gmEpja33UQk/hY+0rui+XrG1ZF7MOamHweCK2eV4uu50PbqxUwom3UZdhgnc+Yq9ycwT/DHJsbkZThw09SwJGme5IP5bHi1YG/6JzjbOVrpxrPOF38V48ywWGltn6lk5d5vhup5BGcHCKQcZDqH1L9GDvU7I1YH7Lb9jxfBDDU8hIOnbMVy2+GOT7x6eVbk0tddV3Rj1Mnn+r67+uRKtOOpOHggztUbxiMPFglgNcPxXeM/lF/SQg/bTxnqP4vKRHspY9SDYac/lU/WIH21RSq5ksBQjuVa7tFT4CQZDm4uwdUs0g/IXfYOxAO3evNxr0deXJb4ACjr/KbrBPSIP4G72GlifP08q84mtR0NJy158vWYzcrGPmcp9wM4uoP20P31pjTvhBxcQ+6WL74q8qdhkaPFGyXT45qU+tqfuN/pV0lnqh38n4zRn1tW+7JVukmrzq8jlUfgj+TR2lPtc2HknptJNSbzU2kmpiNMtIwFZJqbST0lJNTaSapUKY7shV56T69NXlpPrVJVMbczJ7CANrJ/q42bGM5xgY+37KmbaxYxxFZAoLMcGNGwyiQ5z8i4x76hLOUqJMY8UbA59Mjt76mLK98MalhhVduw+Nhv/wBGtjX1d3vYyVvp7/e5DXqkOcnJ8O+AP0V8h8uPopvTi8cFtjn6vQD/ACpvUmPBESfaYKFChRAgqT4YBj4wzou8KAS29uw3x5EgAfTUZVn5cC4hBKgs12rHwghWgZdz3xvTFxLTBvn6MkW8Nc0uXqiXm5qihGmSIsWa1YH8C3hjjhBXucZ0H66j5ubIGSVelp6rlwRHbsQPwelcnsPC+fXV8tWHhszKGGu3bS2MsGJOlQv63urt7e4lh1/BmSWTpSAID4XwxJ1E/qY/4qoozpxljR/6fd5Y8i7nSm451fZd/nnzMzuGBdivxSzacgKcZ22Gw+Sk6dcVVRcShAAoklCgdgoc4A92Ka1oovMUzPSWG0ChQoUQIKFChXHF55T9pQsen/JuoYY3QHrGMFmONWAh30+H6zU4fbkTO0ptPjC1GkT9uhJK/fp+fUx7tPnmpP2ecq2PwKKaWKOSWZWLmYiQDxsMKjeEbAeWffVqTl7h5z/JbTuf6qD/AErHXV9ZRrSTpSbWzeX48/EtIW9ZxTyZb7ML55OLI6QtJoy7hWQFI9Lxl/EQGw0ynHur0KZayrlLoW/GeIFVhiSOOBU06UVVOC2DsBkgE/JVzPMsGT+Gh7L/AFsXv99V3S1eVWsnTjtpj91n8h06Msb+ZPGWmHErtR0wxA1Sx9yB8U6//rUa/MkP++i/7sf+tNrjjUD/ABpIWx5F4m/eaqIwq5y0yTGgRfFzHNDYK4V1a5lJU4YH8DdEZH1V59Nbrx2/h6tqUMIxcHJQxA4NvMNyPLJH2VhRrcdBpqMuO+H95lfew0tfP8HKccPOJoz6PH94U3pW1OJF/vL+8Vfy4Mgx4o1fiM34xRH/ANu4/wAMtWmS5qkcRn/nyFv/AEH/AHTVPvef+fSaxFxRyqXwr1Zr7VJOfxP0Q+kuabSXNMpLmm0lxQQokl1Eh5Jc03eemjz0g89SY0hiVUdtPROvUebj/Ki/CKfVIZdUzuhQoVrDJAoUKFccChQoVxwKMHotCuOyGEh9T9ZoGU+p+s0WhXC5Z0muUKFcIChQoVxwKFChXHE1ZcwtHGqAfF/tY8yfSnLczt+jtv65/wAqrldqO7am3nBLjdzisEgvENUru3dqV/2hvUUGrus/+Yo3SiLC6lFYJNr7NN5LnemmquZpVTSOldyaF2uO3uNN6FCjSwRpzc+IK6DXKFKAHaQk5JyfU5NcLUWhXC5YbJ9aAY+tFoVwgfWfU/XQDn1P10ShXYFyKrOw7MR8jEUp8Ok/Xf8A6j/rTahSaU+4VSkuDP/Z"/>
          <p:cNvSpPr>
            <a:spLocks noChangeAspect="1" noChangeArrowheads="1"/>
          </p:cNvSpPr>
          <p:nvPr/>
        </p:nvSpPr>
        <p:spPr bwMode="auto">
          <a:xfrm>
            <a:off x="172871" y="-964847"/>
            <a:ext cx="2804583" cy="201083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1595" tIns="50795" rIns="101595" bIns="50795" numCol="1" anchor="t" anchorCtr="0" compatLnSpc="1">
            <a:prstTxWarp prst="textNoShape">
              <a:avLst/>
            </a:prstTxWarp>
          </a:bodyPr>
          <a:lstStyle/>
          <a:p>
            <a:endParaRPr lang="en-US">
              <a:solidFill>
                <a:prstClr val="black"/>
              </a:solidFill>
            </a:endParaRPr>
          </a:p>
        </p:txBody>
      </p:sp>
      <p:sp>
        <p:nvSpPr>
          <p:cNvPr id="14" name="Oval 13"/>
          <p:cNvSpPr/>
          <p:nvPr/>
        </p:nvSpPr>
        <p:spPr>
          <a:xfrm>
            <a:off x="845288" y="1601840"/>
            <a:ext cx="8615296" cy="5537181"/>
          </a:xfrm>
          <a:prstGeom prst="ellipse">
            <a:avLst/>
          </a:prstGeom>
          <a:noFill/>
          <a:ln w="12700">
            <a:solidFill>
              <a:schemeClr val="tx1">
                <a:lumMod val="75000"/>
              </a:schemeClr>
            </a:solidFill>
          </a:ln>
          <a:effectLst>
            <a:glow rad="101600">
              <a:schemeClr val="tx1">
                <a:lumMod val="50000"/>
                <a:alpha val="40000"/>
              </a:schemeClr>
            </a:glow>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endParaRPr lang="en-US">
              <a:solidFill>
                <a:prstClr val="white"/>
              </a:solidFill>
            </a:endParaRPr>
          </a:p>
        </p:txBody>
      </p:sp>
      <p:pic>
        <p:nvPicPr>
          <p:cNvPr id="6146" name="Picture 2" descr="https://encrypted-tbn2.google.com/images?q=tbn:ANd9GcTo3zWT37tb2RsgAjYQ_dsCcXxMJ8cq5_yxgdF9aVqfvlEr1v8xNw"/>
          <p:cNvPicPr>
            <a:picLocks noChangeAspect="1" noChangeArrowheads="1"/>
          </p:cNvPicPr>
          <p:nvPr/>
        </p:nvPicPr>
        <p:blipFill rotWithShape="1">
          <a:blip r:embed="rId3">
            <a:extLst>
              <a:ext uri="{28A0092B-C50C-407E-A947-70E740481C1C}">
                <a14:useLocalDpi xmlns:a14="http://schemas.microsoft.com/office/drawing/2010/main" val="0"/>
              </a:ext>
            </a:extLst>
          </a:blip>
          <a:srcRect l="6389" t="3798" r="3041" b="11139"/>
          <a:stretch/>
        </p:blipFill>
        <p:spPr bwMode="auto">
          <a:xfrm>
            <a:off x="6457334" y="1726036"/>
            <a:ext cx="2960679" cy="1134323"/>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6152" name="Picture 8" descr="https://encrypted-tbn3.google.com/images?q=tbn:ANd9GcSMUD_biq2-Fyiu7UMHggSBpuEyzfjnK8o6zyEeLYTfzZds-P6g"/>
          <p:cNvPicPr>
            <a:picLocks noChangeAspect="1" noChangeArrowheads="1"/>
          </p:cNvPicPr>
          <p:nvPr/>
        </p:nvPicPr>
        <p:blipFill rotWithShape="1">
          <a:blip r:embed="rId4">
            <a:extLst>
              <a:ext uri="{28A0092B-C50C-407E-A947-70E740481C1C}">
                <a14:useLocalDpi xmlns:a14="http://schemas.microsoft.com/office/drawing/2010/main" val="0"/>
              </a:ext>
            </a:extLst>
          </a:blip>
          <a:srcRect l="2400" r="1599"/>
          <a:stretch/>
        </p:blipFill>
        <p:spPr bwMode="auto">
          <a:xfrm>
            <a:off x="3818992" y="1240016"/>
            <a:ext cx="2072853" cy="1477252"/>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15" name="Picture 10" descr="http://4.bp.blogspot.com/-ChUVCyCjsNg/TvLZ8AVvo9I/AAAAAAAAASg/i9ZrzCVgVxY/s1600/oilg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404" y="5598456"/>
            <a:ext cx="3056494" cy="179294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6" name="Picture 2" descr="http://www.gwc.maricopa.edu/class/bio201/brain/MRI_Saggital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5102" y="3352414"/>
            <a:ext cx="2383447" cy="198542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 name="Picture 2" descr="http://www.impactlab.com/wp-content/uploads/2009/08/dna-sequencing.jpg"/>
          <p:cNvPicPr>
            <a:picLocks noChangeAspect="1" noChangeArrowheads="1"/>
          </p:cNvPicPr>
          <p:nvPr/>
        </p:nvPicPr>
        <p:blipFill rotWithShape="1">
          <a:blip r:embed="rId7">
            <a:extLst>
              <a:ext uri="{28A0092B-C50C-407E-A947-70E740481C1C}">
                <a14:useLocalDpi xmlns:a14="http://schemas.microsoft.com/office/drawing/2010/main" val="0"/>
              </a:ext>
            </a:extLst>
          </a:blip>
          <a:srcRect l="23173" r="24042"/>
          <a:stretch/>
        </p:blipFill>
        <p:spPr bwMode="auto">
          <a:xfrm>
            <a:off x="355600" y="3886200"/>
            <a:ext cx="1658282" cy="2517380"/>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pic>
        <p:nvPicPr>
          <p:cNvPr id="6154" name="Picture 10" descr="https://encrypted-tbn0.google.com/images?q=tbn:ANd9GcSckM3jFpk32JDYTOG69Qe1Uh4xm08eayOh30qM6Uckq1EUmrRG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3000" y="5625976"/>
            <a:ext cx="2483106" cy="1941110"/>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pic>
        <p:nvPicPr>
          <p:cNvPr id="20" name="Picture 8" descr="https://encrypted-tbn3.google.com/images?q=tbn:ANd9GcTmoGT2z1OkUw0YGc9bXVHU_OXU7qdsIxFXgehYMGeHXkOxOH30y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275198" y="1584216"/>
            <a:ext cx="1813746" cy="2094744"/>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title"/>
          </p:nvPr>
        </p:nvSpPr>
        <p:spPr>
          <a:xfrm>
            <a:off x="0" y="101600"/>
            <a:ext cx="10160000" cy="965200"/>
          </a:xfrm>
        </p:spPr>
        <p:txBody>
          <a:bodyPr>
            <a:normAutofit/>
          </a:bodyPr>
          <a:lstStyle/>
          <a:p>
            <a:r>
              <a:rPr lang="en-US" dirty="0" smtClean="0">
                <a:solidFill>
                  <a:srgbClr val="0070C0"/>
                </a:solidFill>
              </a:rPr>
              <a:t>The Fourier Transform Is Everywhere</a:t>
            </a:r>
            <a:endParaRPr lang="en-US" dirty="0">
              <a:solidFill>
                <a:srgbClr val="0070C0"/>
              </a:solidFill>
            </a:endParaRPr>
          </a:p>
        </p:txBody>
      </p:sp>
      <p:sp>
        <p:nvSpPr>
          <p:cNvPr id="9" name="TextBox 8"/>
          <p:cNvSpPr txBox="1"/>
          <p:nvPr/>
        </p:nvSpPr>
        <p:spPr>
          <a:xfrm>
            <a:off x="4318000" y="2667000"/>
            <a:ext cx="12192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Audio</a:t>
            </a:r>
          </a:p>
        </p:txBody>
      </p:sp>
      <p:sp>
        <p:nvSpPr>
          <p:cNvPr id="21" name="TextBox 20"/>
          <p:cNvSpPr txBox="1"/>
          <p:nvPr/>
        </p:nvSpPr>
        <p:spPr>
          <a:xfrm>
            <a:off x="6832600" y="2832448"/>
            <a:ext cx="12192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Video</a:t>
            </a:r>
          </a:p>
        </p:txBody>
      </p:sp>
      <p:sp>
        <p:nvSpPr>
          <p:cNvPr id="22" name="TextBox 21"/>
          <p:cNvSpPr txBox="1"/>
          <p:nvPr/>
        </p:nvSpPr>
        <p:spPr>
          <a:xfrm>
            <a:off x="6451600" y="3922789"/>
            <a:ext cx="1219200" cy="844676"/>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Medical Imaging</a:t>
            </a:r>
          </a:p>
        </p:txBody>
      </p:sp>
      <p:sp>
        <p:nvSpPr>
          <p:cNvPr id="23" name="TextBox 22"/>
          <p:cNvSpPr txBox="1"/>
          <p:nvPr/>
        </p:nvSpPr>
        <p:spPr>
          <a:xfrm>
            <a:off x="2870200" y="3048000"/>
            <a:ext cx="12192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Radar</a:t>
            </a:r>
          </a:p>
        </p:txBody>
      </p:sp>
      <p:sp>
        <p:nvSpPr>
          <p:cNvPr id="24" name="TextBox 23"/>
          <p:cNvSpPr txBox="1"/>
          <p:nvPr/>
        </p:nvSpPr>
        <p:spPr>
          <a:xfrm>
            <a:off x="2870200" y="5177136"/>
            <a:ext cx="12192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GPS</a:t>
            </a:r>
          </a:p>
        </p:txBody>
      </p:sp>
      <p:sp>
        <p:nvSpPr>
          <p:cNvPr id="25" name="TextBox 24"/>
          <p:cNvSpPr txBox="1"/>
          <p:nvPr/>
        </p:nvSpPr>
        <p:spPr>
          <a:xfrm>
            <a:off x="1879600" y="4533214"/>
            <a:ext cx="17526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Sequencing</a:t>
            </a:r>
          </a:p>
        </p:txBody>
      </p:sp>
      <p:sp>
        <p:nvSpPr>
          <p:cNvPr id="26" name="TextBox 25"/>
          <p:cNvSpPr txBox="1"/>
          <p:nvPr/>
        </p:nvSpPr>
        <p:spPr>
          <a:xfrm>
            <a:off x="5537200" y="5157472"/>
            <a:ext cx="2286000" cy="46850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dirty="0" smtClean="0">
                <a:solidFill>
                  <a:prstClr val="black"/>
                </a:solidFill>
              </a:rPr>
              <a:t>Oil exploration</a:t>
            </a:r>
          </a:p>
        </p:txBody>
      </p:sp>
    </p:spTree>
    <p:extLst>
      <p:ext uri="{BB962C8B-B14F-4D97-AF65-F5344CB8AC3E}">
        <p14:creationId xmlns:p14="http://schemas.microsoft.com/office/powerpoint/2010/main" val="2995974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j-lt"/>
              </a:rPr>
              <a:t> Computing the Discrete Fourier Transform</a:t>
            </a:r>
            <a:endParaRPr lang="en-US" dirty="0">
              <a:latin typeface="+mj-lt"/>
            </a:endParaRPr>
          </a:p>
        </p:txBody>
      </p:sp>
      <p:sp>
        <p:nvSpPr>
          <p:cNvPr id="3" name="Content Placeholder 2"/>
          <p:cNvSpPr>
            <a:spLocks noGrp="1"/>
          </p:cNvSpPr>
          <p:nvPr>
            <p:ph idx="1"/>
          </p:nvPr>
        </p:nvSpPr>
        <p:spPr>
          <a:xfrm>
            <a:off x="228600" y="1371600"/>
            <a:ext cx="9652000" cy="5105400"/>
          </a:xfrm>
        </p:spPr>
        <p:txBody>
          <a:bodyPr/>
          <a:lstStyle/>
          <a:p>
            <a:r>
              <a:rPr lang="en-US" dirty="0" smtClean="0">
                <a:latin typeface="+mj-lt"/>
              </a:rPr>
              <a:t>Naïve Algorithm </a:t>
            </a:r>
            <a:r>
              <a:rPr lang="en-US" dirty="0" smtClean="0">
                <a:solidFill>
                  <a:srgbClr val="0070C0"/>
                </a:solidFill>
                <a:latin typeface="+mj-lt"/>
              </a:rPr>
              <a:t>O(n</a:t>
            </a:r>
            <a:r>
              <a:rPr lang="en-US" baseline="30000" dirty="0" smtClean="0">
                <a:solidFill>
                  <a:srgbClr val="0070C0"/>
                </a:solidFill>
                <a:latin typeface="+mj-lt"/>
              </a:rPr>
              <a:t>2</a:t>
            </a:r>
            <a:r>
              <a:rPr lang="en-US" dirty="0" smtClean="0">
                <a:solidFill>
                  <a:srgbClr val="0070C0"/>
                </a:solidFill>
                <a:latin typeface="+mj-lt"/>
              </a:rPr>
              <a:t>)</a:t>
            </a:r>
          </a:p>
          <a:p>
            <a:pPr marL="0" indent="0">
              <a:buNone/>
            </a:pPr>
            <a:endParaRPr lang="en-US" dirty="0" smtClean="0">
              <a:latin typeface="+mj-lt"/>
            </a:endParaRPr>
          </a:p>
          <a:p>
            <a:pPr marL="0" indent="0">
              <a:buNone/>
            </a:pPr>
            <a:endParaRPr lang="en-US" sz="2000" dirty="0">
              <a:latin typeface="+mj-lt"/>
            </a:endParaRPr>
          </a:p>
          <a:p>
            <a:r>
              <a:rPr lang="en-US" dirty="0" smtClean="0">
                <a:latin typeface="+mj-lt"/>
              </a:rPr>
              <a:t>In 1965, Cooley and </a:t>
            </a:r>
            <a:r>
              <a:rPr lang="en-US" dirty="0" err="1" smtClean="0">
                <a:latin typeface="+mj-lt"/>
              </a:rPr>
              <a:t>Tukey</a:t>
            </a:r>
            <a:r>
              <a:rPr lang="en-US" dirty="0" smtClean="0">
                <a:latin typeface="+mj-lt"/>
              </a:rPr>
              <a:t> introduced the </a:t>
            </a:r>
            <a:r>
              <a:rPr lang="en-US" dirty="0" smtClean="0">
                <a:solidFill>
                  <a:srgbClr val="0070C0"/>
                </a:solidFill>
                <a:latin typeface="+mj-lt"/>
              </a:rPr>
              <a:t>FFT </a:t>
            </a:r>
            <a:r>
              <a:rPr lang="en-US" dirty="0" smtClean="0">
                <a:latin typeface="+mj-lt"/>
              </a:rPr>
              <a:t>which computes the frequencies in </a:t>
            </a:r>
            <a:r>
              <a:rPr lang="en-US" dirty="0">
                <a:solidFill>
                  <a:srgbClr val="0070C0"/>
                </a:solidFill>
                <a:latin typeface="+mj-lt"/>
              </a:rPr>
              <a:t>O(n log n)</a:t>
            </a:r>
          </a:p>
          <a:p>
            <a:pPr lvl="1"/>
            <a:endParaRPr lang="en-US" sz="1800" dirty="0">
              <a:latin typeface="+mj-lt"/>
            </a:endParaRPr>
          </a:p>
          <a:p>
            <a:r>
              <a:rPr lang="en-US" dirty="0" smtClean="0">
                <a:latin typeface="+mj-lt"/>
              </a:rPr>
              <a:t>But … FFT is too slow for BIG Data problems</a:t>
            </a:r>
          </a:p>
          <a:p>
            <a:endParaRPr lang="en-US" dirty="0" smtClean="0">
              <a:latin typeface="+mj-lt"/>
            </a:endParaRPr>
          </a:p>
        </p:txBody>
      </p:sp>
      <p:graphicFrame>
        <p:nvGraphicFramePr>
          <p:cNvPr id="38914" name="Content Placeholder 5"/>
          <p:cNvGraphicFramePr>
            <a:graphicFrameLocks noChangeAspect="1"/>
          </p:cNvGraphicFramePr>
          <p:nvPr>
            <p:extLst>
              <p:ext uri="{D42A27DB-BD31-4B8C-83A1-F6EECF244321}">
                <p14:modId xmlns:p14="http://schemas.microsoft.com/office/powerpoint/2010/main" val="3885396864"/>
              </p:ext>
            </p:extLst>
          </p:nvPr>
        </p:nvGraphicFramePr>
        <p:xfrm>
          <a:off x="2486025" y="2209800"/>
          <a:ext cx="2517776" cy="920446"/>
        </p:xfrm>
        <a:graphic>
          <a:graphicData uri="http://schemas.openxmlformats.org/presentationml/2006/ole">
            <mc:AlternateContent xmlns:mc="http://schemas.openxmlformats.org/markup-compatibility/2006">
              <mc:Choice xmlns:v="urn:schemas-microsoft-com:vml" Requires="v">
                <p:oleObj spid="_x0000_s1093" name="Equation" r:id="rId3" imgW="583920" imgH="241200" progId="Equation.3">
                  <p:embed/>
                </p:oleObj>
              </mc:Choice>
              <mc:Fallback>
                <p:oleObj name="Equation" r:id="rId3" imgW="583920" imgH="241200" progId="Equation.3">
                  <p:embed/>
                  <p:pic>
                    <p:nvPicPr>
                      <p:cNvPr id="0" name=""/>
                      <p:cNvPicPr>
                        <a:picLocks noChangeAspect="1" noChangeArrowheads="1"/>
                      </p:cNvPicPr>
                      <p:nvPr/>
                    </p:nvPicPr>
                    <p:blipFill>
                      <a:blip r:embed="rId4"/>
                      <a:srcRect/>
                      <a:stretch>
                        <a:fillRect/>
                      </a:stretch>
                    </p:blipFill>
                    <p:spPr bwMode="auto">
                      <a:xfrm>
                        <a:off x="2486025" y="2209800"/>
                        <a:ext cx="2517776" cy="920446"/>
                      </a:xfrm>
                      <a:prstGeom prst="rect">
                        <a:avLst/>
                      </a:prstGeom>
                      <a:noFill/>
                      <a:extLst/>
                    </p:spPr>
                  </p:pic>
                </p:oleObj>
              </mc:Fallback>
            </mc:AlternateContent>
          </a:graphicData>
        </a:graphic>
      </p:graphicFrame>
      <p:sp>
        <p:nvSpPr>
          <p:cNvPr id="5" name="Rounded Rectangle 4"/>
          <p:cNvSpPr/>
          <p:nvPr/>
        </p:nvSpPr>
        <p:spPr>
          <a:xfrm>
            <a:off x="203200" y="5486400"/>
            <a:ext cx="9499600" cy="1600200"/>
          </a:xfrm>
          <a:prstGeom prst="roundRect">
            <a:avLst/>
          </a:prstGeom>
          <a:solidFill>
            <a:srgbClr val="C000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pPr algn="ctr"/>
            <a:r>
              <a:rPr lang="en-US" sz="4400" dirty="0">
                <a:solidFill>
                  <a:prstClr val="white"/>
                </a:solidFill>
              </a:rPr>
              <a:t>Can we design a sublinear Fourier algorithm? </a:t>
            </a:r>
          </a:p>
        </p:txBody>
      </p:sp>
    </p:spTree>
    <p:extLst>
      <p:ext uri="{BB962C8B-B14F-4D97-AF65-F5344CB8AC3E}">
        <p14:creationId xmlns:p14="http://schemas.microsoft.com/office/powerpoint/2010/main" val="128346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mj-lt"/>
              </a:rPr>
              <a:t>Idea:</a:t>
            </a:r>
            <a:r>
              <a:rPr lang="en-US" dirty="0" smtClean="0">
                <a:latin typeface="+mj-lt"/>
              </a:rPr>
              <a:t> Leverage Sparsity</a:t>
            </a:r>
            <a:endParaRPr lang="en-US" dirty="0">
              <a:latin typeface="+mj-lt"/>
            </a:endParaRPr>
          </a:p>
        </p:txBody>
      </p:sp>
      <p:sp>
        <p:nvSpPr>
          <p:cNvPr id="3" name="Content Placeholder 2"/>
          <p:cNvSpPr>
            <a:spLocks noGrp="1"/>
          </p:cNvSpPr>
          <p:nvPr>
            <p:ph idx="1"/>
          </p:nvPr>
        </p:nvSpPr>
        <p:spPr>
          <a:xfrm>
            <a:off x="0" y="1447800"/>
            <a:ext cx="10160000" cy="762000"/>
          </a:xfrm>
        </p:spPr>
        <p:txBody>
          <a:bodyPr>
            <a:normAutofit fontScale="92500"/>
          </a:bodyPr>
          <a:lstStyle/>
          <a:p>
            <a:pPr algn="ctr">
              <a:buNone/>
            </a:pPr>
            <a:r>
              <a:rPr lang="en-US" dirty="0" smtClean="0">
                <a:latin typeface="+mj-lt"/>
              </a:rPr>
              <a:t>Often the Fourier Transform is dominated by a few peaks</a:t>
            </a:r>
            <a:endParaRPr lang="en-US" dirty="0">
              <a:latin typeface="+mj-lt"/>
            </a:endParaRPr>
          </a:p>
        </p:txBody>
      </p:sp>
      <p:pic>
        <p:nvPicPr>
          <p:cNvPr id="6" name="Picture 5" descr="signal-orig-time.pdf"/>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blip>
          <a:srcRect l="12851" t="9988" r="10279" b="10155"/>
          <a:stretch/>
        </p:blipFill>
        <p:spPr>
          <a:xfrm>
            <a:off x="1879605" y="2212432"/>
            <a:ext cx="2131730" cy="1669427"/>
          </a:xfrm>
          <a:prstGeom prst="rect">
            <a:avLst/>
          </a:prstGeom>
          <a:ln>
            <a:solidFill>
              <a:schemeClr val="tx1"/>
            </a:solidFill>
          </a:ln>
        </p:spPr>
      </p:pic>
      <p:sp>
        <p:nvSpPr>
          <p:cNvPr id="7" name="TextBox 6"/>
          <p:cNvSpPr txBox="1"/>
          <p:nvPr/>
        </p:nvSpPr>
        <p:spPr>
          <a:xfrm>
            <a:off x="1969355" y="3989719"/>
            <a:ext cx="2041983" cy="523220"/>
          </a:xfrm>
          <a:prstGeom prst="rect">
            <a:avLst/>
          </a:prstGeom>
          <a:noFill/>
        </p:spPr>
        <p:txBody>
          <a:bodyPr wrap="square" lIns="91435" tIns="45720" rIns="91435" bIns="45720" rtlCol="0">
            <a:spAutoFit/>
          </a:bodyPr>
          <a:lstStyle/>
          <a:p>
            <a:r>
              <a:rPr lang="en-US" sz="2800" dirty="0">
                <a:solidFill>
                  <a:prstClr val="black"/>
                </a:solidFill>
                <a:latin typeface="Calibri"/>
              </a:rPr>
              <a:t>Time Signal</a:t>
            </a:r>
          </a:p>
        </p:txBody>
      </p:sp>
      <p:sp>
        <p:nvSpPr>
          <p:cNvPr id="9" name="TextBox 8"/>
          <p:cNvSpPr txBox="1"/>
          <p:nvPr/>
        </p:nvSpPr>
        <p:spPr>
          <a:xfrm>
            <a:off x="4622801" y="4009698"/>
            <a:ext cx="4275289" cy="523220"/>
          </a:xfrm>
          <a:prstGeom prst="rect">
            <a:avLst/>
          </a:prstGeom>
          <a:noFill/>
        </p:spPr>
        <p:txBody>
          <a:bodyPr wrap="square" lIns="91435" tIns="45720" rIns="91435" bIns="45720" rtlCol="0">
            <a:spAutoFit/>
          </a:bodyPr>
          <a:lstStyle/>
          <a:p>
            <a:pPr algn="ctr"/>
            <a:r>
              <a:rPr lang="en-US" sz="2800" dirty="0">
                <a:solidFill>
                  <a:prstClr val="black"/>
                </a:solidFill>
                <a:latin typeface="Calibri"/>
              </a:rPr>
              <a:t>Approximately Sparse </a:t>
            </a:r>
            <a:r>
              <a:rPr lang="en-US" sz="2800" dirty="0" err="1">
                <a:solidFill>
                  <a:prstClr val="black"/>
                </a:solidFill>
                <a:latin typeface="Calibri"/>
              </a:rPr>
              <a:t>Freqs</a:t>
            </a:r>
            <a:r>
              <a:rPr lang="en-US" sz="2800" dirty="0">
                <a:solidFill>
                  <a:prstClr val="black"/>
                </a:solidFill>
                <a:latin typeface="Calibri"/>
              </a:rPr>
              <a:t>. </a:t>
            </a:r>
          </a:p>
        </p:txBody>
      </p:sp>
      <p:pic>
        <p:nvPicPr>
          <p:cNvPr id="14" name="Picture 3"/>
          <p:cNvPicPr>
            <a:picLocks noChangeAspect="1" noChangeArrowheads="1"/>
          </p:cNvPicPr>
          <p:nvPr/>
        </p:nvPicPr>
        <p:blipFill>
          <a:blip r:embed="rId4">
            <a:duotone>
              <a:srgbClr val="333399">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691567" y="2225438"/>
            <a:ext cx="2293437" cy="166076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17517" y="4724400"/>
            <a:ext cx="10160000" cy="2438400"/>
          </a:xfrm>
          <a:prstGeom prst="roundRect">
            <a:avLst/>
          </a:prstGeom>
          <a:solidFill>
            <a:srgbClr val="C000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20" rIns="91435" bIns="45720" rtlCol="0" anchor="ctr"/>
          <a:lstStyle/>
          <a:p>
            <a:r>
              <a:rPr lang="en-US" sz="3200" dirty="0">
                <a:solidFill>
                  <a:prstClr val="white"/>
                </a:solidFill>
              </a:rPr>
              <a:t>Sparse FFT runs in sub-linear time on sparse data</a:t>
            </a:r>
          </a:p>
          <a:p>
            <a:pPr marL="571472" indent="-571472">
              <a:buFont typeface="Arial" pitchFamily="34" charset="0"/>
              <a:buChar char="•"/>
            </a:pPr>
            <a:r>
              <a:rPr lang="en-US" sz="3200" dirty="0">
                <a:solidFill>
                  <a:prstClr val="white"/>
                </a:solidFill>
              </a:rPr>
              <a:t>Fastest Algorithm today </a:t>
            </a:r>
          </a:p>
          <a:p>
            <a:pPr marL="571472" indent="-571472">
              <a:buFont typeface="Arial" pitchFamily="34" charset="0"/>
              <a:buChar char="•"/>
            </a:pPr>
            <a:r>
              <a:rPr lang="en-US" sz="3200" dirty="0">
                <a:solidFill>
                  <a:prstClr val="white"/>
                </a:solidFill>
              </a:rPr>
              <a:t>Top 10 Emerging Technologies  -- Technology Review</a:t>
            </a:r>
          </a:p>
        </p:txBody>
      </p:sp>
    </p:spTree>
    <p:extLst>
      <p:ext uri="{BB962C8B-B14F-4D97-AF65-F5344CB8AC3E}">
        <p14:creationId xmlns:p14="http://schemas.microsoft.com/office/powerpoint/2010/main" val="380606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1"/>
          <p:cNvGrpSpPr/>
          <p:nvPr/>
        </p:nvGrpSpPr>
        <p:grpSpPr>
          <a:xfrm>
            <a:off x="3708401" y="1253233"/>
            <a:ext cx="5557520" cy="3352309"/>
            <a:chOff x="3106619" y="1975338"/>
            <a:chExt cx="2209797" cy="1724314"/>
          </a:xfrm>
        </p:grpSpPr>
        <p:sp>
          <p:nvSpPr>
            <p:cNvPr id="43" name="Rectangle 42"/>
            <p:cNvSpPr/>
            <p:nvPr/>
          </p:nvSpPr>
          <p:spPr>
            <a:xfrm>
              <a:off x="3106619" y="1975338"/>
              <a:ext cx="2209797" cy="172431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920" fontAlgn="auto">
                <a:spcBef>
                  <a:spcPts val="0"/>
                </a:spcBef>
                <a:spcAft>
                  <a:spcPts val="0"/>
                </a:spcAft>
              </a:pPr>
              <a:endParaRPr lang="en-US" sz="2000" dirty="0">
                <a:solidFill>
                  <a:srgbClr val="FFFFFF"/>
                </a:solidFill>
              </a:endParaRPr>
            </a:p>
          </p:txBody>
        </p:sp>
        <p:grpSp>
          <p:nvGrpSpPr>
            <p:cNvPr id="5" name="Group 46"/>
            <p:cNvGrpSpPr/>
            <p:nvPr/>
          </p:nvGrpSpPr>
          <p:grpSpPr>
            <a:xfrm>
              <a:off x="3376254" y="2511217"/>
              <a:ext cx="1570897" cy="1179222"/>
              <a:chOff x="1049214" y="2924908"/>
              <a:chExt cx="1570897" cy="1179222"/>
            </a:xfrm>
          </p:grpSpPr>
          <p:cxnSp>
            <p:nvCxnSpPr>
              <p:cNvPr id="48" name="Straight Connector 47"/>
              <p:cNvCxnSpPr/>
              <p:nvPr/>
            </p:nvCxnSpPr>
            <p:spPr>
              <a:xfrm>
                <a:off x="1049214" y="3815862"/>
                <a:ext cx="0" cy="28826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790702" y="2924908"/>
                <a:ext cx="0" cy="117922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250832" y="3206262"/>
                <a:ext cx="0" cy="89786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2614249" y="3514519"/>
                <a:ext cx="5862" cy="58961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6" name="TextBox 5"/>
          <p:cNvSpPr txBox="1"/>
          <p:nvPr/>
        </p:nvSpPr>
        <p:spPr>
          <a:xfrm>
            <a:off x="242744" y="1737652"/>
            <a:ext cx="3362960" cy="1087467"/>
          </a:xfrm>
          <a:prstGeom prst="rect">
            <a:avLst/>
          </a:prstGeom>
          <a:noFill/>
        </p:spPr>
        <p:txBody>
          <a:bodyPr wrap="square" lIns="101595" tIns="50795" rIns="101595" bIns="50795" rtlCol="0">
            <a:spAutoFit/>
          </a:bodyPr>
          <a:lstStyle/>
          <a:p>
            <a:pPr defTabSz="507920" fontAlgn="auto">
              <a:spcBef>
                <a:spcPts val="0"/>
              </a:spcBef>
              <a:spcAft>
                <a:spcPts val="0"/>
              </a:spcAft>
            </a:pPr>
            <a:r>
              <a:rPr lang="en-US" sz="3200" dirty="0">
                <a:solidFill>
                  <a:prstClr val="black"/>
                </a:solidFill>
                <a:latin typeface="Calibri"/>
              </a:rPr>
              <a:t>Divide spectrum into a few buckets</a:t>
            </a:r>
          </a:p>
        </p:txBody>
      </p:sp>
      <mc:AlternateContent xmlns:mc="http://schemas.openxmlformats.org/markup-compatibility/2006" xmlns:a14="http://schemas.microsoft.com/office/drawing/2010/main">
        <mc:Choice Requires="a14">
          <p:sp>
            <p:nvSpPr>
              <p:cNvPr id="53" name="TextBox 52"/>
              <p:cNvSpPr txBox="1"/>
              <p:nvPr/>
            </p:nvSpPr>
            <p:spPr>
              <a:xfrm>
                <a:off x="4775200" y="1295400"/>
                <a:ext cx="3301260" cy="513282"/>
              </a:xfrm>
              <a:prstGeom prst="rect">
                <a:avLst/>
              </a:prstGeom>
              <a:noFill/>
            </p:spPr>
            <p:txBody>
              <a:bodyPr wrap="square" lIns="91435" tIns="45720" rIns="91435" bIns="45720" rtlCol="0">
                <a:spAutoFit/>
              </a:bodyPr>
              <a:lstStyle/>
              <a:p>
                <a:pPr algn="ctr"/>
                <a14:m>
                  <m:oMath xmlns:m="http://schemas.openxmlformats.org/officeDocument/2006/math">
                    <m:r>
                      <a:rPr lang="en-US" sz="2800" b="1" dirty="0">
                        <a:solidFill>
                          <a:srgbClr val="C00000"/>
                        </a:solidFill>
                        <a:latin typeface="Cambria Math"/>
                      </a:rPr>
                      <m:t> </m:t>
                    </m:r>
                    <m:r>
                      <a:rPr lang="en-US" sz="2800" b="1" dirty="0">
                        <a:solidFill>
                          <a:srgbClr val="C00000"/>
                        </a:solidFill>
                        <a:latin typeface="Cambria Math"/>
                      </a:rPr>
                      <m:t>𝐒𝐩𝐞𝐜𝐭𝐫𝐮𝐦</m:t>
                    </m:r>
                    <m:r>
                      <a:rPr lang="en-US" sz="2800" b="1" dirty="0">
                        <a:solidFill>
                          <a:srgbClr val="C00000"/>
                        </a:solidFill>
                        <a:latin typeface="Cambria Math"/>
                      </a:rPr>
                      <m:t> </m:t>
                    </m:r>
                    <m:acc>
                      <m:accPr>
                        <m:chr m:val="̂"/>
                        <m:ctrlPr>
                          <a:rPr lang="en-US" sz="2800" b="1" i="1" dirty="0">
                            <a:solidFill>
                              <a:srgbClr val="C00000"/>
                            </a:solidFill>
                            <a:latin typeface="Cambria Math"/>
                          </a:rPr>
                        </m:ctrlPr>
                      </m:accPr>
                      <m:e>
                        <m:r>
                          <a:rPr lang="en-US" sz="2800" b="1" dirty="0">
                            <a:solidFill>
                              <a:srgbClr val="C00000"/>
                            </a:solidFill>
                            <a:latin typeface="Cambria Math"/>
                          </a:rPr>
                          <m:t>𝐱</m:t>
                        </m:r>
                      </m:e>
                    </m:acc>
                  </m:oMath>
                </a14:m>
                <a:r>
                  <a:rPr lang="en-US" sz="2800" b="1" baseline="-25000" dirty="0">
                    <a:solidFill>
                      <a:srgbClr val="C00000"/>
                    </a:solidFill>
                    <a:latin typeface="Calibri"/>
                  </a:rPr>
                  <a:t>f</a:t>
                </a:r>
              </a:p>
            </p:txBody>
          </p:sp>
        </mc:Choice>
        <mc:Fallback xmlns="">
          <p:sp>
            <p:nvSpPr>
              <p:cNvPr id="53" name="TextBox 52"/>
              <p:cNvSpPr txBox="1">
                <a:spLocks noRot="1" noChangeAspect="1" noMove="1" noResize="1" noEditPoints="1" noAdjustHandles="1" noChangeArrowheads="1" noChangeShapeType="1" noTextEdit="1"/>
              </p:cNvSpPr>
              <p:nvPr/>
            </p:nvSpPr>
            <p:spPr>
              <a:xfrm>
                <a:off x="4775200" y="1295400"/>
                <a:ext cx="3301260" cy="513282"/>
              </a:xfrm>
              <a:prstGeom prst="rect">
                <a:avLst/>
              </a:prstGeom>
              <a:blipFill rotWithShape="1">
                <a:blip r:embed="rId4"/>
                <a:stretch>
                  <a:fillRect b="-29762"/>
                </a:stretch>
              </a:blipFill>
            </p:spPr>
            <p:txBody>
              <a:bodyPr/>
              <a:lstStyle/>
              <a:p>
                <a:r>
                  <a:rPr lang="en-US">
                    <a:noFill/>
                  </a:rPr>
                  <a:t> </a:t>
                </a:r>
              </a:p>
            </p:txBody>
          </p:sp>
        </mc:Fallback>
      </mc:AlternateContent>
      <p:sp>
        <p:nvSpPr>
          <p:cNvPr id="3" name="Right Brace 2"/>
          <p:cNvSpPr/>
          <p:nvPr/>
        </p:nvSpPr>
        <p:spPr>
          <a:xfrm rot="5400000">
            <a:off x="6068539" y="4954824"/>
            <a:ext cx="328763" cy="565574"/>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lIns="101595" tIns="50795" rIns="101595" bIns="50795" rtlCol="0" anchor="ctr"/>
          <a:lstStyle/>
          <a:p>
            <a:pPr algn="ctr" defTabSz="507920" fontAlgn="auto">
              <a:spcBef>
                <a:spcPts val="0"/>
              </a:spcBef>
              <a:spcAft>
                <a:spcPts val="0"/>
              </a:spcAft>
            </a:pPr>
            <a:endParaRPr lang="en-US" sz="2000" dirty="0">
              <a:ln>
                <a:solidFill>
                  <a:sysClr val="windowText" lastClr="000000"/>
                </a:solidFill>
              </a:ln>
              <a:solidFill>
                <a:srgbClr val="000000"/>
              </a:solidFill>
            </a:endParaRPr>
          </a:p>
        </p:txBody>
      </p:sp>
      <mc:AlternateContent xmlns:mc="http://schemas.openxmlformats.org/markup-compatibility/2006" xmlns:a14="http://schemas.microsoft.com/office/drawing/2010/main">
        <mc:Choice Requires="a14">
          <p:sp>
            <p:nvSpPr>
              <p:cNvPr id="29" name="TextBox 28"/>
              <p:cNvSpPr txBox="1"/>
              <p:nvPr/>
            </p:nvSpPr>
            <p:spPr>
              <a:xfrm>
                <a:off x="4598152" y="5638800"/>
                <a:ext cx="4159523" cy="468504"/>
              </a:xfrm>
              <a:prstGeom prst="rect">
                <a:avLst/>
              </a:prstGeom>
              <a:noFill/>
            </p:spPr>
            <p:txBody>
              <a:bodyPr wrap="square" lIns="91435" tIns="45720" rIns="91435" bIns="45720" rtlCol="0">
                <a:spAutoFit/>
              </a:bodyPr>
              <a:lstStyle/>
              <a:p>
                <a:pPr algn="ctr"/>
                <a14:m>
                  <m:oMathPara xmlns:m="http://schemas.openxmlformats.org/officeDocument/2006/math">
                    <m:oMathParaPr>
                      <m:jc m:val="centerGroup"/>
                    </m:oMathParaPr>
                    <m:oMath xmlns:m="http://schemas.openxmlformats.org/officeDocument/2006/math">
                      <m:r>
                        <a:rPr lang="en-US" b="1" dirty="0" smtClean="0">
                          <a:solidFill>
                            <a:srgbClr val="C00000"/>
                          </a:solidFill>
                          <a:latin typeface="Cambria Math"/>
                        </a:rPr>
                        <m:t>𝐯𝐚𝐥𝐮𝐞</m:t>
                      </m:r>
                      <m:r>
                        <a:rPr lang="en-US" b="1" dirty="0" smtClean="0">
                          <a:solidFill>
                            <a:srgbClr val="C00000"/>
                          </a:solidFill>
                          <a:latin typeface="Cambria Math"/>
                        </a:rPr>
                        <m:t> </m:t>
                      </m:r>
                      <m:r>
                        <a:rPr lang="en-US" b="1" dirty="0" smtClean="0">
                          <a:solidFill>
                            <a:srgbClr val="C00000"/>
                          </a:solidFill>
                          <a:latin typeface="Cambria Math"/>
                        </a:rPr>
                        <m:t>𝐨𝐟</m:t>
                      </m:r>
                      <m:r>
                        <a:rPr lang="en-US" b="1" dirty="0" smtClean="0">
                          <a:solidFill>
                            <a:srgbClr val="C00000"/>
                          </a:solidFill>
                          <a:latin typeface="Cambria Math"/>
                        </a:rPr>
                        <m:t> </m:t>
                      </m:r>
                      <m:r>
                        <a:rPr lang="en-US" b="1" dirty="0" smtClean="0">
                          <a:solidFill>
                            <a:srgbClr val="C00000"/>
                          </a:solidFill>
                          <a:latin typeface="Cambria Math"/>
                        </a:rPr>
                        <m:t>𝐛𝐮𝐜𝐤𝐞𝐭</m:t>
                      </m:r>
                      <m:r>
                        <a:rPr lang="en-US" b="1" dirty="0" smtClean="0">
                          <a:solidFill>
                            <a:srgbClr val="C00000"/>
                          </a:solidFill>
                          <a:latin typeface="Cambria Math"/>
                        </a:rPr>
                        <m:t>=</m:t>
                      </m:r>
                      <m:r>
                        <a:rPr lang="en-US" b="1" i="1" dirty="0" smtClean="0">
                          <a:solidFill>
                            <a:srgbClr val="C00000"/>
                          </a:solidFill>
                          <a:latin typeface="Cambria Math"/>
                        </a:rPr>
                        <m:t>∑</m:t>
                      </m:r>
                      <m:acc>
                        <m:accPr>
                          <m:chr m:val="̂"/>
                          <m:ctrlPr>
                            <a:rPr lang="en-US" b="1" i="1" dirty="0" smtClean="0">
                              <a:solidFill>
                                <a:srgbClr val="C00000"/>
                              </a:solidFill>
                              <a:latin typeface="Cambria Math"/>
                            </a:rPr>
                          </m:ctrlPr>
                        </m:accPr>
                        <m:e>
                          <m:sSub>
                            <m:sSubPr>
                              <m:ctrlPr>
                                <a:rPr lang="en-US" b="1" i="1" dirty="0" smtClean="0">
                                  <a:solidFill>
                                    <a:srgbClr val="C00000"/>
                                  </a:solidFill>
                                  <a:latin typeface="Cambria Math"/>
                                </a:rPr>
                              </m:ctrlPr>
                            </m:sSubPr>
                            <m:e>
                              <m:r>
                                <a:rPr lang="en-US" b="1" dirty="0">
                                  <a:solidFill>
                                    <a:srgbClr val="C00000"/>
                                  </a:solidFill>
                                  <a:latin typeface="Cambria Math"/>
                                </a:rPr>
                                <m:t>𝐱</m:t>
                              </m:r>
                            </m:e>
                            <m:sub>
                              <m:r>
                                <a:rPr lang="en-US" b="1" dirty="0" smtClean="0">
                                  <a:solidFill>
                                    <a:srgbClr val="C00000"/>
                                  </a:solidFill>
                                  <a:latin typeface="Cambria Math"/>
                                </a:rPr>
                                <m:t>𝐢</m:t>
                              </m:r>
                            </m:sub>
                          </m:sSub>
                        </m:e>
                      </m:acc>
                    </m:oMath>
                  </m:oMathPara>
                </a14:m>
                <a:endParaRPr lang="en-US" b="1" dirty="0">
                  <a:solidFill>
                    <a:srgbClr val="C00000"/>
                  </a:solidFill>
                  <a:latin typeface="Calibri"/>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598146" y="5638800"/>
                <a:ext cx="4159523" cy="468504"/>
              </a:xfrm>
              <a:prstGeom prst="rect">
                <a:avLst/>
              </a:prstGeom>
              <a:blipFill rotWithShape="1">
                <a:blip r:embed="rId5"/>
                <a:stretch>
                  <a:fillRect t="-5195" r="-586" b="-15584"/>
                </a:stretch>
              </a:blipFill>
            </p:spPr>
            <p:txBody>
              <a:bodyPr/>
              <a:lstStyle/>
              <a:p>
                <a:r>
                  <a:rPr lang="en-US">
                    <a:noFill/>
                  </a:rPr>
                  <a:t> </a:t>
                </a:r>
              </a:p>
            </p:txBody>
          </p:sp>
        </mc:Fallback>
      </mc:AlternateContent>
      <p:sp>
        <p:nvSpPr>
          <p:cNvPr id="30" name="TextBox 29"/>
          <p:cNvSpPr txBox="1"/>
          <p:nvPr/>
        </p:nvSpPr>
        <p:spPr>
          <a:xfrm>
            <a:off x="242745" y="4585086"/>
            <a:ext cx="3465656" cy="1579910"/>
          </a:xfrm>
          <a:prstGeom prst="rect">
            <a:avLst/>
          </a:prstGeom>
          <a:noFill/>
        </p:spPr>
        <p:txBody>
          <a:bodyPr wrap="square" lIns="101595" tIns="50795" rIns="101595" bIns="50795" rtlCol="0">
            <a:spAutoFit/>
          </a:bodyPr>
          <a:lstStyle/>
          <a:p>
            <a:pPr defTabSz="507920" fontAlgn="auto">
              <a:spcBef>
                <a:spcPts val="0"/>
              </a:spcBef>
              <a:spcAft>
                <a:spcPts val="0"/>
              </a:spcAft>
            </a:pPr>
            <a:r>
              <a:rPr lang="en-US" sz="3200" dirty="0">
                <a:solidFill>
                  <a:srgbClr val="000000"/>
                </a:solidFill>
                <a:latin typeface="Calibri"/>
              </a:rPr>
              <a:t>Estimate the large coefficient in each non-empty bucket</a:t>
            </a:r>
            <a:endParaRPr lang="en-US" sz="3200" dirty="0">
              <a:solidFill>
                <a:srgbClr val="333399"/>
              </a:solidFill>
              <a:latin typeface="Calibri"/>
            </a:endParaRPr>
          </a:p>
        </p:txBody>
      </p:sp>
      <p:sp>
        <p:nvSpPr>
          <p:cNvPr id="36" name="Title 1"/>
          <p:cNvSpPr>
            <a:spLocks noGrp="1"/>
          </p:cNvSpPr>
          <p:nvPr>
            <p:ph type="title"/>
          </p:nvPr>
        </p:nvSpPr>
        <p:spPr>
          <a:xfrm>
            <a:off x="0" y="0"/>
            <a:ext cx="10160000" cy="1270000"/>
          </a:xfrm>
        </p:spPr>
        <p:txBody>
          <a:bodyPr/>
          <a:lstStyle/>
          <a:p>
            <a:r>
              <a:rPr lang="en-US" dirty="0" smtClean="0">
                <a:solidFill>
                  <a:srgbClr val="0070C0"/>
                </a:solidFill>
                <a:latin typeface="+mj-lt"/>
              </a:rPr>
              <a:t> How Does the Sparse FFT Work?</a:t>
            </a:r>
            <a:endParaRPr lang="en-US" dirty="0">
              <a:solidFill>
                <a:srgbClr val="0070C0"/>
              </a:solidFill>
              <a:latin typeface="+mj-lt"/>
            </a:endParaRPr>
          </a:p>
        </p:txBody>
      </p:sp>
      <p:cxnSp>
        <p:nvCxnSpPr>
          <p:cNvPr id="37" name="Straight Connector 36"/>
          <p:cNvCxnSpPr/>
          <p:nvPr/>
        </p:nvCxnSpPr>
        <p:spPr>
          <a:xfrm>
            <a:off x="4233077" y="3811288"/>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798650" y="3828225"/>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364223" y="3845155"/>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929797" y="3862088"/>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495370" y="3868865"/>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60943" y="3885795"/>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626517" y="3902728"/>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192090" y="3919665"/>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8757663" y="3936595"/>
            <a:ext cx="0" cy="1207752"/>
          </a:xfrm>
          <a:prstGeom prst="line">
            <a:avLst/>
          </a:prstGeom>
          <a:ln>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42746" y="1219200"/>
            <a:ext cx="3694254" cy="656580"/>
          </a:xfrm>
          <a:prstGeom prst="rect">
            <a:avLst/>
          </a:prstGeom>
          <a:noFill/>
        </p:spPr>
        <p:txBody>
          <a:bodyPr wrap="square" lIns="101595" tIns="50795" rIns="101595" bIns="50795" rtlCol="0">
            <a:spAutoFit/>
          </a:bodyPr>
          <a:lstStyle/>
          <a:p>
            <a:pPr defTabSz="507940" fontAlgn="auto">
              <a:spcBef>
                <a:spcPts val="0"/>
              </a:spcBef>
              <a:spcAft>
                <a:spcPts val="0"/>
              </a:spcAft>
            </a:pPr>
            <a:r>
              <a:rPr lang="en-US" sz="3600" b="1" dirty="0">
                <a:solidFill>
                  <a:srgbClr val="4F81BD"/>
                </a:solidFill>
                <a:latin typeface="Calibri"/>
              </a:rPr>
              <a:t>1- </a:t>
            </a:r>
            <a:r>
              <a:rPr lang="en-US" sz="3600" b="1" dirty="0" err="1">
                <a:solidFill>
                  <a:srgbClr val="4F81BD"/>
                </a:solidFill>
                <a:latin typeface="Calibri"/>
              </a:rPr>
              <a:t>Bucketize</a:t>
            </a:r>
            <a:r>
              <a:rPr lang="en-US" sz="3200" dirty="0">
                <a:solidFill>
                  <a:srgbClr val="333399"/>
                </a:solidFill>
                <a:latin typeface="Calibri"/>
              </a:rPr>
              <a:t>	</a:t>
            </a:r>
            <a:endParaRPr lang="en-US" sz="2800" dirty="0">
              <a:solidFill>
                <a:srgbClr val="000000"/>
              </a:solidFill>
              <a:latin typeface="Calibri"/>
            </a:endParaRPr>
          </a:p>
        </p:txBody>
      </p:sp>
      <p:sp>
        <p:nvSpPr>
          <p:cNvPr id="25" name="TextBox 24"/>
          <p:cNvSpPr txBox="1"/>
          <p:nvPr/>
        </p:nvSpPr>
        <p:spPr>
          <a:xfrm>
            <a:off x="242744" y="4080679"/>
            <a:ext cx="3362960" cy="656580"/>
          </a:xfrm>
          <a:prstGeom prst="rect">
            <a:avLst/>
          </a:prstGeom>
          <a:noFill/>
        </p:spPr>
        <p:txBody>
          <a:bodyPr wrap="square" lIns="101595" tIns="50795" rIns="101595" bIns="50795" rtlCol="0">
            <a:spAutoFit/>
          </a:bodyPr>
          <a:lstStyle/>
          <a:p>
            <a:pPr defTabSz="507940" fontAlgn="auto">
              <a:spcBef>
                <a:spcPts val="0"/>
              </a:spcBef>
              <a:spcAft>
                <a:spcPts val="0"/>
              </a:spcAft>
            </a:pPr>
            <a:r>
              <a:rPr lang="en-US" sz="3600" b="1" dirty="0">
                <a:solidFill>
                  <a:srgbClr val="4F81BD"/>
                </a:solidFill>
                <a:latin typeface="Calibri"/>
              </a:rPr>
              <a:t>2- Estimate</a:t>
            </a:r>
          </a:p>
        </p:txBody>
      </p:sp>
      <p:sp>
        <p:nvSpPr>
          <p:cNvPr id="26" name="TextBox 25"/>
          <p:cNvSpPr txBox="1"/>
          <p:nvPr/>
        </p:nvSpPr>
        <p:spPr>
          <a:xfrm>
            <a:off x="242744" y="2897612"/>
            <a:ext cx="3362960" cy="1087467"/>
          </a:xfrm>
          <a:prstGeom prst="rect">
            <a:avLst/>
          </a:prstGeom>
          <a:noFill/>
        </p:spPr>
        <p:txBody>
          <a:bodyPr wrap="square" lIns="101595" tIns="50795" rIns="101595" bIns="50795" rtlCol="0">
            <a:spAutoFit/>
          </a:bodyPr>
          <a:lstStyle/>
          <a:p>
            <a:pPr marL="517500" indent="-517500" defTabSz="507920" fontAlgn="auto">
              <a:spcBef>
                <a:spcPts val="0"/>
              </a:spcBef>
              <a:spcAft>
                <a:spcPts val="0"/>
              </a:spcAft>
            </a:pPr>
            <a:r>
              <a:rPr lang="en-US" sz="3200" dirty="0">
                <a:solidFill>
                  <a:prstClr val="black"/>
                </a:solidFill>
                <a:latin typeface="Calibri"/>
                <a:sym typeface="Wingdings" pitchFamily="2" charset="2"/>
              </a:rPr>
              <a:t> Can ignore empty bucket</a:t>
            </a:r>
            <a:endParaRPr lang="en-US" sz="3200" dirty="0">
              <a:solidFill>
                <a:prstClr val="black"/>
              </a:solidFill>
              <a:latin typeface="Calibri"/>
            </a:endParaRPr>
          </a:p>
        </p:txBody>
      </p:sp>
    </p:spTree>
    <p:custDataLst>
      <p:tags r:id="rId1"/>
    </p:custDataLst>
    <p:extLst>
      <p:ext uri="{BB962C8B-B14F-4D97-AF65-F5344CB8AC3E}">
        <p14:creationId xmlns:p14="http://schemas.microsoft.com/office/powerpoint/2010/main" val="2255142916"/>
      </p:ext>
    </p:extLst>
  </p:cSld>
  <p:clrMapOvr>
    <a:masterClrMapping/>
  </p:clrMapOvr>
  <p:transition advTm="17039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3" grpId="0"/>
      <p:bldP spid="3" grpId="0" animBg="1"/>
      <p:bldP spid="29" grpId="0"/>
      <p:bldP spid="30" grpId="0"/>
      <p:bldP spid="24" grpId="0"/>
      <p:bldP spid="25"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539064189"/>
              </p:ext>
            </p:extLst>
          </p:nvPr>
        </p:nvGraphicFramePr>
        <p:xfrm>
          <a:off x="279408" y="990600"/>
          <a:ext cx="9448801" cy="51863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994400" y="1957060"/>
            <a:ext cx="1447800" cy="523220"/>
          </a:xfrm>
          <a:prstGeom prst="rect">
            <a:avLst/>
          </a:prstGeom>
          <a:noFill/>
        </p:spPr>
        <p:txBody>
          <a:bodyPr wrap="square" lIns="91435" tIns="45720" rIns="91435" bIns="45720" rtlCol="0">
            <a:spAutoFit/>
          </a:bodyPr>
          <a:lstStyle/>
          <a:p>
            <a:r>
              <a:rPr lang="en-US" sz="2800" dirty="0">
                <a:solidFill>
                  <a:prstClr val="black"/>
                </a:solidFill>
                <a:latin typeface="Gill Sans MT" pitchFamily="34" charset="0"/>
              </a:rPr>
              <a:t>FFTW</a:t>
            </a:r>
          </a:p>
        </p:txBody>
      </p:sp>
      <p:sp>
        <p:nvSpPr>
          <p:cNvPr id="7" name="TextBox 6"/>
          <p:cNvSpPr txBox="1"/>
          <p:nvPr/>
        </p:nvSpPr>
        <p:spPr>
          <a:xfrm>
            <a:off x="6985000" y="3200400"/>
            <a:ext cx="3022600" cy="523220"/>
          </a:xfrm>
          <a:prstGeom prst="rect">
            <a:avLst/>
          </a:prstGeom>
          <a:noFill/>
        </p:spPr>
        <p:txBody>
          <a:bodyPr wrap="square" lIns="91435" tIns="45720" rIns="91435" bIns="45720" rtlCol="0">
            <a:spAutoFit/>
          </a:bodyPr>
          <a:lstStyle/>
          <a:p>
            <a:r>
              <a:rPr lang="en-US" sz="2800" dirty="0">
                <a:solidFill>
                  <a:srgbClr val="0000CC"/>
                </a:solidFill>
                <a:latin typeface="Gill Sans MT" pitchFamily="34" charset="0"/>
              </a:rPr>
              <a:t>Sparse FFT</a:t>
            </a:r>
          </a:p>
        </p:txBody>
      </p:sp>
      <p:sp>
        <p:nvSpPr>
          <p:cNvPr id="9" name="Title 1"/>
          <p:cNvSpPr>
            <a:spLocks noGrp="1"/>
          </p:cNvSpPr>
          <p:nvPr>
            <p:ph type="title"/>
          </p:nvPr>
        </p:nvSpPr>
        <p:spPr>
          <a:xfrm>
            <a:off x="508000" y="152753"/>
            <a:ext cx="9144000" cy="837847"/>
          </a:xfrm>
        </p:spPr>
        <p:txBody>
          <a:bodyPr>
            <a:noAutofit/>
          </a:bodyPr>
          <a:lstStyle/>
          <a:p>
            <a:r>
              <a:rPr lang="en-US" sz="5400" dirty="0">
                <a:latin typeface="+mj-lt"/>
              </a:rPr>
              <a:t>Simulation Results</a:t>
            </a:r>
          </a:p>
        </p:txBody>
      </p:sp>
    </p:spTree>
    <p:extLst>
      <p:ext uri="{BB962C8B-B14F-4D97-AF65-F5344CB8AC3E}">
        <p14:creationId xmlns:p14="http://schemas.microsoft.com/office/powerpoint/2010/main" val="11082994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mj-lt"/>
              </a:rPr>
              <a:t>3D Photography Using Sparse FFT</a:t>
            </a:r>
          </a:p>
        </p:txBody>
      </p:sp>
      <p:sp>
        <p:nvSpPr>
          <p:cNvPr id="3" name="Content Placeholder 2"/>
          <p:cNvSpPr>
            <a:spLocks noGrp="1"/>
          </p:cNvSpPr>
          <p:nvPr>
            <p:ph idx="1"/>
          </p:nvPr>
        </p:nvSpPr>
        <p:spPr>
          <a:xfrm>
            <a:off x="228600" y="457200"/>
            <a:ext cx="9804400" cy="3429000"/>
          </a:xfrm>
        </p:spPr>
        <p:txBody>
          <a:bodyPr>
            <a:noAutofit/>
          </a:bodyPr>
          <a:lstStyle/>
          <a:p>
            <a:pPr marL="0" indent="0">
              <a:buNone/>
            </a:pPr>
            <a:endParaRPr lang="en-US" sz="3000" dirty="0">
              <a:latin typeface="+mj-lt"/>
            </a:endParaRPr>
          </a:p>
          <a:p>
            <a:r>
              <a:rPr lang="en-US" sz="3000" dirty="0">
                <a:latin typeface="+mj-lt"/>
              </a:rPr>
              <a:t>Generate depth and perspective using a camera array </a:t>
            </a:r>
          </a:p>
          <a:p>
            <a:r>
              <a:rPr lang="en-US" sz="3000" dirty="0">
                <a:latin typeface="+mj-lt"/>
              </a:rPr>
              <a:t>Images are correlated </a:t>
            </a:r>
            <a:r>
              <a:rPr lang="en-US" sz="3000" dirty="0">
                <a:latin typeface="+mj-lt"/>
                <a:sym typeface="Wingdings" pitchFamily="2" charset="2"/>
              </a:rPr>
              <a:t></a:t>
            </a:r>
            <a:r>
              <a:rPr lang="en-US" sz="3000" dirty="0">
                <a:latin typeface="+mj-lt"/>
              </a:rPr>
              <a:t>4D frequencies are sparse</a:t>
            </a:r>
          </a:p>
          <a:p>
            <a:r>
              <a:rPr lang="en-US" sz="3000" u="sng" dirty="0">
                <a:solidFill>
                  <a:srgbClr val="FF0000"/>
                </a:solidFill>
                <a:latin typeface="+mj-lt"/>
              </a:rPr>
              <a:t>Goal:</a:t>
            </a:r>
            <a:r>
              <a:rPr lang="en-US" sz="3000" dirty="0">
                <a:solidFill>
                  <a:srgbClr val="FF0000"/>
                </a:solidFill>
                <a:latin typeface="+mj-lt"/>
              </a:rPr>
              <a:t>  reduce the number of camera elements to enable implementation in a hand-held device</a:t>
            </a:r>
          </a:p>
          <a:p>
            <a:r>
              <a:rPr lang="en-US" sz="3000" u="sng" dirty="0">
                <a:solidFill>
                  <a:srgbClr val="FF0000"/>
                </a:solidFill>
                <a:latin typeface="+mj-lt"/>
              </a:rPr>
              <a:t>Solution: </a:t>
            </a:r>
            <a:r>
              <a:rPr lang="en-US" sz="3000" dirty="0">
                <a:solidFill>
                  <a:srgbClr val="FF0000"/>
                </a:solidFill>
                <a:latin typeface="+mj-lt"/>
              </a:rPr>
              <a:t>Camera images are correlated </a:t>
            </a:r>
            <a:r>
              <a:rPr lang="en-US" sz="3000" dirty="0">
                <a:solidFill>
                  <a:srgbClr val="FF0000"/>
                </a:solidFill>
                <a:latin typeface="+mj-lt"/>
                <a:sym typeface="Wingdings" pitchFamily="2" charset="2"/>
              </a:rPr>
              <a:t></a:t>
            </a:r>
            <a:r>
              <a:rPr lang="en-US" sz="3000" dirty="0">
                <a:solidFill>
                  <a:srgbClr val="FF0000"/>
                </a:solidFill>
                <a:latin typeface="+mj-lt"/>
              </a:rPr>
              <a:t>Use sparse FFT</a:t>
            </a:r>
          </a:p>
        </p:txBody>
      </p:sp>
      <p:pic>
        <p:nvPicPr>
          <p:cNvPr id="4" name="Picture 4" descr="Adobe LightField Camera Prototype #1 (photo: Ad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3810000"/>
            <a:ext cx="4800600" cy="336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406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mj-lt"/>
              </a:rPr>
              <a:t>Results show that we can accurately reconstruct </a:t>
            </a:r>
            <a:r>
              <a:rPr lang="en-US" sz="4000" dirty="0" err="1">
                <a:latin typeface="+mj-lt"/>
              </a:rPr>
              <a:t>unsampled</a:t>
            </a:r>
            <a:r>
              <a:rPr lang="en-US" sz="4000" dirty="0">
                <a:latin typeface="+mj-lt"/>
              </a:rPr>
              <a:t> camera outputs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5" y="1600200"/>
            <a:ext cx="843915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73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9144000" cy="1270000"/>
          </a:xfrm>
        </p:spPr>
        <p:txBody>
          <a:bodyPr/>
          <a:lstStyle/>
          <a:p>
            <a:r>
              <a:rPr lang="en-US" dirty="0" smtClean="0">
                <a:solidFill>
                  <a:srgbClr val="0070C0"/>
                </a:solidFill>
                <a:latin typeface="+mj-lt"/>
              </a:rPr>
              <a:t>Conclusion</a:t>
            </a:r>
            <a:endParaRPr lang="en-US" dirty="0">
              <a:solidFill>
                <a:srgbClr val="0070C0"/>
              </a:solidFill>
              <a:latin typeface="+mj-lt"/>
            </a:endParaRPr>
          </a:p>
        </p:txBody>
      </p:sp>
      <p:sp>
        <p:nvSpPr>
          <p:cNvPr id="3" name="Content Placeholder 2"/>
          <p:cNvSpPr>
            <a:spLocks noGrp="1"/>
          </p:cNvSpPr>
          <p:nvPr>
            <p:ph idx="1"/>
          </p:nvPr>
        </p:nvSpPr>
        <p:spPr>
          <a:xfrm>
            <a:off x="76200" y="1143008"/>
            <a:ext cx="10033000" cy="4995017"/>
          </a:xfrm>
        </p:spPr>
        <p:txBody>
          <a:bodyPr>
            <a:noAutofit/>
          </a:bodyPr>
          <a:lstStyle/>
          <a:p>
            <a:pPr>
              <a:lnSpc>
                <a:spcPct val="120000"/>
              </a:lnSpc>
            </a:pPr>
            <a:r>
              <a:rPr lang="en-US" sz="2800" dirty="0">
                <a:latin typeface="+mj-lt"/>
              </a:rPr>
              <a:t>Exciting opportunities in the wireless and mobile domains</a:t>
            </a:r>
          </a:p>
          <a:p>
            <a:pPr lvl="1">
              <a:lnSpc>
                <a:spcPct val="120000"/>
              </a:lnSpc>
            </a:pPr>
            <a:r>
              <a:rPr lang="en-US" sz="2800" dirty="0" err="1">
                <a:latin typeface="+mj-lt"/>
              </a:rPr>
              <a:t>MegaMIMO</a:t>
            </a:r>
            <a:r>
              <a:rPr lang="en-US" sz="2800" dirty="0">
                <a:latin typeface="+mj-lt"/>
              </a:rPr>
              <a:t> brings 10x increase in data rates</a:t>
            </a:r>
          </a:p>
          <a:p>
            <a:pPr lvl="1">
              <a:lnSpc>
                <a:spcPct val="120000"/>
              </a:lnSpc>
            </a:pPr>
            <a:r>
              <a:rPr lang="en-US" sz="2800" dirty="0">
                <a:latin typeface="+mj-lt"/>
              </a:rPr>
              <a:t>Centimeter-scale indoor localization  </a:t>
            </a:r>
          </a:p>
          <a:p>
            <a:pPr lvl="1">
              <a:lnSpc>
                <a:spcPct val="120000"/>
              </a:lnSpc>
            </a:pPr>
            <a:r>
              <a:rPr lang="en-US" sz="2800" dirty="0">
                <a:latin typeface="+mj-lt"/>
              </a:rPr>
              <a:t>The sparse FFT enables 3D imaging </a:t>
            </a:r>
          </a:p>
          <a:p>
            <a:pPr lvl="1">
              <a:lnSpc>
                <a:spcPct val="120000"/>
              </a:lnSpc>
            </a:pPr>
            <a:r>
              <a:rPr lang="en-US" sz="2800" dirty="0" err="1">
                <a:latin typeface="+mj-lt"/>
              </a:rPr>
              <a:t>WiVi</a:t>
            </a:r>
            <a:r>
              <a:rPr lang="en-US" sz="2800" dirty="0">
                <a:latin typeface="+mj-lt"/>
              </a:rPr>
              <a:t> enables portable devices like cell-phones to track people through walls and closed rooms</a:t>
            </a:r>
          </a:p>
          <a:p>
            <a:pPr>
              <a:lnSpc>
                <a:spcPct val="120000"/>
              </a:lnSpc>
            </a:pPr>
            <a:r>
              <a:rPr lang="en-US" sz="2800" dirty="0">
                <a:latin typeface="+mj-lt"/>
                <a:hlinkClick r:id="rId2"/>
              </a:rPr>
              <a:t>http://groups.csail.mit.edu/netmit/wordpress/</a:t>
            </a:r>
            <a:endParaRPr lang="en-US" sz="2800" dirty="0">
              <a:latin typeface="+mj-lt"/>
            </a:endParaRPr>
          </a:p>
          <a:p>
            <a:pPr>
              <a:lnSpc>
                <a:spcPct val="120000"/>
              </a:lnSpc>
            </a:pPr>
            <a:endParaRPr lang="en-US" sz="2800" dirty="0">
              <a:latin typeface="+mj-lt"/>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800" y="6369254"/>
            <a:ext cx="2743200" cy="125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134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38666"/>
            <a:ext cx="10160000" cy="854934"/>
          </a:xfrm>
          <a:prstGeom prst="rect">
            <a:avLst/>
          </a:prstGeom>
          <a:noFill/>
        </p:spPr>
        <p:txBody>
          <a:bodyPr wrap="square" lIns="101595" tIns="50795" rIns="101595" bIns="50795" rtlCol="0">
            <a:spAutoFit/>
          </a:bodyPr>
          <a:lstStyle/>
          <a:p>
            <a:pPr algn="ctr"/>
            <a:r>
              <a:rPr lang="en-US" sz="4900" dirty="0" err="1">
                <a:solidFill>
                  <a:srgbClr val="0070C0"/>
                </a:solidFill>
                <a:latin typeface="Gill Sans"/>
              </a:rPr>
              <a:t>MegaMIMO</a:t>
            </a:r>
            <a:endParaRPr lang="en-US" sz="4900" dirty="0">
              <a:solidFill>
                <a:srgbClr val="0070C0"/>
              </a:solidFill>
              <a:latin typeface="Gill Sans"/>
            </a:endParaRPr>
          </a:p>
        </p:txBody>
      </p:sp>
      <p:sp>
        <p:nvSpPr>
          <p:cNvPr id="4" name="TextBox 3"/>
          <p:cNvSpPr txBox="1"/>
          <p:nvPr/>
        </p:nvSpPr>
        <p:spPr>
          <a:xfrm>
            <a:off x="0" y="2609671"/>
            <a:ext cx="10160000" cy="1403233"/>
          </a:xfrm>
          <a:prstGeom prst="rect">
            <a:avLst/>
          </a:prstGeom>
          <a:noFill/>
        </p:spPr>
        <p:txBody>
          <a:bodyPr wrap="square" lIns="91435" tIns="45720" rIns="91435" bIns="45720" rtlCol="0">
            <a:spAutoFit/>
          </a:bodyPr>
          <a:lstStyle/>
          <a:p>
            <a:pPr algn="ctr">
              <a:lnSpc>
                <a:spcPts val="5100"/>
              </a:lnSpc>
              <a:spcBef>
                <a:spcPts val="600"/>
              </a:spcBef>
            </a:pPr>
            <a:r>
              <a:rPr lang="en-US" sz="4000" dirty="0">
                <a:solidFill>
                  <a:prstClr val="black"/>
                </a:solidFill>
                <a:latin typeface="Gill Sans"/>
              </a:rPr>
              <a:t>Alleviates the capacity crunch by transmitting more bits per unit of spectrum </a:t>
            </a:r>
          </a:p>
        </p:txBody>
      </p:sp>
    </p:spTree>
    <p:extLst>
      <p:ext uri="{BB962C8B-B14F-4D97-AF65-F5344CB8AC3E}">
        <p14:creationId xmlns:p14="http://schemas.microsoft.com/office/powerpoint/2010/main" val="5736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06"/>
          <p:cNvGrpSpPr/>
          <p:nvPr/>
        </p:nvGrpSpPr>
        <p:grpSpPr>
          <a:xfrm>
            <a:off x="1185342" y="1236342"/>
            <a:ext cx="1387657" cy="1346001"/>
            <a:chOff x="1919450" y="609600"/>
            <a:chExt cx="1248891" cy="1211401"/>
          </a:xfrm>
        </p:grpSpPr>
        <p:cxnSp>
          <p:nvCxnSpPr>
            <p:cNvPr id="17" name="Straight Connector 16"/>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1</a:t>
              </a:r>
            </a:p>
          </p:txBody>
        </p:sp>
        <p:sp>
          <p:nvSpPr>
            <p:cNvPr id="19" name="Isosceles Triangle 18"/>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20" name="Shape 19"/>
            <p:cNvCxnSpPr>
              <a:stCxn id="18" idx="3"/>
              <a:endCxn id="19"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grpSp>
        <p:nvGrpSpPr>
          <p:cNvPr id="4" name="Group 206"/>
          <p:cNvGrpSpPr/>
          <p:nvPr/>
        </p:nvGrpSpPr>
        <p:grpSpPr>
          <a:xfrm>
            <a:off x="4285018" y="1238200"/>
            <a:ext cx="1387657" cy="1346001"/>
            <a:chOff x="1919450" y="609600"/>
            <a:chExt cx="1248891" cy="1211401"/>
          </a:xfrm>
        </p:grpSpPr>
        <p:cxnSp>
          <p:nvCxnSpPr>
            <p:cNvPr id="47" name="Straight Connector 46"/>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2</a:t>
              </a:r>
            </a:p>
          </p:txBody>
        </p:sp>
        <p:sp>
          <p:nvSpPr>
            <p:cNvPr id="49" name="Isosceles Triangle 48"/>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50" name="Shape 49"/>
            <p:cNvCxnSpPr>
              <a:stCxn id="48" idx="3"/>
              <a:endCxn id="49"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a:off x="1202269" y="1236331"/>
            <a:ext cx="7840133" cy="5060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itle 1"/>
          <p:cNvSpPr txBox="1">
            <a:spLocks/>
          </p:cNvSpPr>
          <p:nvPr/>
        </p:nvSpPr>
        <p:spPr>
          <a:xfrm>
            <a:off x="508000" y="-254000"/>
            <a:ext cx="9144000" cy="1270000"/>
          </a:xfrm>
          <a:prstGeom prst="rect">
            <a:avLst/>
          </a:prstGeom>
        </p:spPr>
        <p:txBody>
          <a:bodyPr vert="horz" lIns="101595" tIns="50795" rIns="101595" bIns="5079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70C0"/>
                </a:solidFill>
                <a:latin typeface="Gill Sans"/>
              </a:rPr>
              <a:t>Today’s Wireless Networks</a:t>
            </a:r>
            <a:endParaRPr lang="en-US" dirty="0">
              <a:solidFill>
                <a:srgbClr val="0070C0"/>
              </a:solidFill>
              <a:latin typeface="Gill Sans"/>
            </a:endParaRPr>
          </a:p>
        </p:txBody>
      </p:sp>
      <p:sp>
        <p:nvSpPr>
          <p:cNvPr id="58" name="TextBox 57"/>
          <p:cNvSpPr txBox="1"/>
          <p:nvPr/>
        </p:nvSpPr>
        <p:spPr>
          <a:xfrm>
            <a:off x="4170720" y="677333"/>
            <a:ext cx="2209800" cy="595033"/>
          </a:xfrm>
          <a:prstGeom prst="rect">
            <a:avLst/>
          </a:prstGeom>
          <a:noFill/>
        </p:spPr>
        <p:txBody>
          <a:bodyPr wrap="square" lIns="101595" tIns="50795" rIns="101595" bIns="50795" rtlCol="0">
            <a:spAutoFit/>
          </a:bodyPr>
          <a:lstStyle/>
          <a:p>
            <a:r>
              <a:rPr lang="en-US" sz="3200" b="1" dirty="0">
                <a:solidFill>
                  <a:prstClr val="black"/>
                </a:solidFill>
                <a:latin typeface="Calibri"/>
              </a:rPr>
              <a:t>Ethernet </a:t>
            </a:r>
          </a:p>
        </p:txBody>
      </p:sp>
      <p:grpSp>
        <p:nvGrpSpPr>
          <p:cNvPr id="5" name="Group 206"/>
          <p:cNvGrpSpPr/>
          <p:nvPr/>
        </p:nvGrpSpPr>
        <p:grpSpPr>
          <a:xfrm>
            <a:off x="7587018" y="1238200"/>
            <a:ext cx="1387657" cy="1346001"/>
            <a:chOff x="1919450" y="609600"/>
            <a:chExt cx="1248891" cy="1211401"/>
          </a:xfrm>
        </p:grpSpPr>
        <p:cxnSp>
          <p:nvCxnSpPr>
            <p:cNvPr id="59" name="Straight Connector 58"/>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3</a:t>
              </a:r>
            </a:p>
          </p:txBody>
        </p:sp>
        <p:sp>
          <p:nvSpPr>
            <p:cNvPr id="62" name="Isosceles Triangle 61"/>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63" name="Shape 49"/>
            <p:cNvCxnSpPr>
              <a:stCxn id="60" idx="3"/>
              <a:endCxn id="62"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4667712" y="5413712"/>
            <a:ext cx="2006427"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2</a:t>
            </a:r>
          </a:p>
        </p:txBody>
      </p:sp>
      <p:sp>
        <p:nvSpPr>
          <p:cNvPr id="69" name="TextBox 68"/>
          <p:cNvSpPr txBox="1"/>
          <p:nvPr/>
        </p:nvSpPr>
        <p:spPr>
          <a:xfrm>
            <a:off x="7653721" y="5115852"/>
            <a:ext cx="2167621"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3</a:t>
            </a:r>
          </a:p>
        </p:txBody>
      </p:sp>
      <p:pic>
        <p:nvPicPr>
          <p:cNvPr id="35" name="Picture 4" descr="C:\Users\rahul\AppData\Local\Microsoft\Windows\Temporary Internet Files\Content.IE5\MXPTLM0B\MP90044293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7159" y="4184526"/>
            <a:ext cx="853440" cy="11233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0529" y="4671497"/>
            <a:ext cx="683733" cy="828768"/>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493" y="4511699"/>
            <a:ext cx="523181" cy="732453"/>
          </a:xfrm>
          <a:prstGeom prst="rect">
            <a:avLst/>
          </a:prstGeom>
        </p:spPr>
      </p:pic>
      <p:sp>
        <p:nvSpPr>
          <p:cNvPr id="65" name="TextBox 64"/>
          <p:cNvSpPr txBox="1"/>
          <p:nvPr/>
        </p:nvSpPr>
        <p:spPr>
          <a:xfrm>
            <a:off x="1170805" y="5170072"/>
            <a:ext cx="1306424"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1</a:t>
            </a:r>
          </a:p>
        </p:txBody>
      </p:sp>
      <p:cxnSp>
        <p:nvCxnSpPr>
          <p:cNvPr id="51" name="Straight Arrow Connector 50"/>
          <p:cNvCxnSpPr/>
          <p:nvPr/>
        </p:nvCxnSpPr>
        <p:spPr>
          <a:xfrm>
            <a:off x="1727200" y="2895600"/>
            <a:ext cx="0" cy="1066800"/>
          </a:xfrm>
          <a:prstGeom prst="straightConnector1">
            <a:avLst/>
          </a:prstGeom>
          <a:ln w="5715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003800" y="2895600"/>
            <a:ext cx="76200" cy="1524000"/>
          </a:xfrm>
          <a:prstGeom prst="straightConnector1">
            <a:avLst/>
          </a:prstGeom>
          <a:ln w="5715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8128000" y="2743200"/>
            <a:ext cx="0" cy="1524000"/>
          </a:xfrm>
          <a:prstGeom prst="straightConnector1">
            <a:avLst/>
          </a:prstGeom>
          <a:ln w="57150">
            <a:solidFill>
              <a:schemeClr val="tx1">
                <a:lumMod val="65000"/>
                <a:lumOff val="3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5400" y="6220361"/>
            <a:ext cx="10160000" cy="1200329"/>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3600" dirty="0">
                <a:solidFill>
                  <a:srgbClr val="FF0000"/>
                </a:solidFill>
                <a:latin typeface="Gill Sans"/>
              </a:rPr>
              <a:t>Today, Access Points Can’t Transmit Together in the Same Channel</a:t>
            </a:r>
          </a:p>
        </p:txBody>
      </p:sp>
    </p:spTree>
    <p:custDataLst>
      <p:tags r:id="rId1"/>
    </p:custDataLst>
    <p:extLst>
      <p:ext uri="{BB962C8B-B14F-4D97-AF65-F5344CB8AC3E}">
        <p14:creationId xmlns:p14="http://schemas.microsoft.com/office/powerpoint/2010/main" val="51256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4" grpId="0"/>
      <p:bldP spid="69" grpId="0"/>
      <p:bldP spid="65" grpId="0"/>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06"/>
          <p:cNvGrpSpPr/>
          <p:nvPr/>
        </p:nvGrpSpPr>
        <p:grpSpPr>
          <a:xfrm>
            <a:off x="1185342" y="1236342"/>
            <a:ext cx="1387657" cy="1346001"/>
            <a:chOff x="1919450" y="609600"/>
            <a:chExt cx="1248891" cy="1211401"/>
          </a:xfrm>
        </p:grpSpPr>
        <p:cxnSp>
          <p:nvCxnSpPr>
            <p:cNvPr id="17" name="Straight Connector 16"/>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1</a:t>
              </a:r>
            </a:p>
          </p:txBody>
        </p:sp>
        <p:sp>
          <p:nvSpPr>
            <p:cNvPr id="19" name="Isosceles Triangle 18"/>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20" name="Shape 19"/>
            <p:cNvCxnSpPr>
              <a:stCxn id="18" idx="3"/>
              <a:endCxn id="19"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grpSp>
        <p:nvGrpSpPr>
          <p:cNvPr id="4" name="Group 206"/>
          <p:cNvGrpSpPr/>
          <p:nvPr/>
        </p:nvGrpSpPr>
        <p:grpSpPr>
          <a:xfrm>
            <a:off x="4285018" y="1238200"/>
            <a:ext cx="1387657" cy="1346001"/>
            <a:chOff x="1919450" y="609600"/>
            <a:chExt cx="1248891" cy="1211401"/>
          </a:xfrm>
        </p:grpSpPr>
        <p:cxnSp>
          <p:nvCxnSpPr>
            <p:cNvPr id="47" name="Straight Connector 46"/>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2</a:t>
              </a:r>
            </a:p>
          </p:txBody>
        </p:sp>
        <p:sp>
          <p:nvSpPr>
            <p:cNvPr id="49" name="Isosceles Triangle 48"/>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50" name="Shape 49"/>
            <p:cNvCxnSpPr>
              <a:stCxn id="48" idx="3"/>
              <a:endCxn id="49"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a:off x="1202269" y="1236331"/>
            <a:ext cx="7840133" cy="5060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itle 1"/>
          <p:cNvSpPr txBox="1">
            <a:spLocks/>
          </p:cNvSpPr>
          <p:nvPr/>
        </p:nvSpPr>
        <p:spPr>
          <a:xfrm>
            <a:off x="508000" y="-254000"/>
            <a:ext cx="9144000" cy="1270000"/>
          </a:xfrm>
          <a:prstGeom prst="rect">
            <a:avLst/>
          </a:prstGeom>
        </p:spPr>
        <p:txBody>
          <a:bodyPr vert="horz" lIns="101595" tIns="50795" rIns="101595" bIns="5079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70C0"/>
                </a:solidFill>
                <a:latin typeface="Gill Sans"/>
              </a:rPr>
              <a:t>Today’s Wireless Networks</a:t>
            </a:r>
            <a:endParaRPr lang="en-US" dirty="0">
              <a:solidFill>
                <a:srgbClr val="0070C0"/>
              </a:solidFill>
              <a:latin typeface="Gill Sans"/>
            </a:endParaRPr>
          </a:p>
        </p:txBody>
      </p:sp>
      <p:sp>
        <p:nvSpPr>
          <p:cNvPr id="58" name="TextBox 57"/>
          <p:cNvSpPr txBox="1"/>
          <p:nvPr/>
        </p:nvSpPr>
        <p:spPr>
          <a:xfrm>
            <a:off x="4170720" y="677333"/>
            <a:ext cx="2209800" cy="595033"/>
          </a:xfrm>
          <a:prstGeom prst="rect">
            <a:avLst/>
          </a:prstGeom>
          <a:noFill/>
        </p:spPr>
        <p:txBody>
          <a:bodyPr wrap="square" lIns="101595" tIns="50795" rIns="101595" bIns="50795" rtlCol="0">
            <a:spAutoFit/>
          </a:bodyPr>
          <a:lstStyle/>
          <a:p>
            <a:r>
              <a:rPr lang="en-US" sz="3200" b="1" dirty="0">
                <a:solidFill>
                  <a:prstClr val="black"/>
                </a:solidFill>
                <a:latin typeface="Calibri"/>
              </a:rPr>
              <a:t>Ethernet </a:t>
            </a:r>
          </a:p>
        </p:txBody>
      </p:sp>
      <p:grpSp>
        <p:nvGrpSpPr>
          <p:cNvPr id="5" name="Group 206"/>
          <p:cNvGrpSpPr/>
          <p:nvPr/>
        </p:nvGrpSpPr>
        <p:grpSpPr>
          <a:xfrm>
            <a:off x="7587018" y="1238200"/>
            <a:ext cx="1387657" cy="1346001"/>
            <a:chOff x="1919450" y="609600"/>
            <a:chExt cx="1248891" cy="1211401"/>
          </a:xfrm>
        </p:grpSpPr>
        <p:cxnSp>
          <p:nvCxnSpPr>
            <p:cNvPr id="59" name="Straight Connector 58"/>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3</a:t>
              </a:r>
            </a:p>
          </p:txBody>
        </p:sp>
        <p:sp>
          <p:nvSpPr>
            <p:cNvPr id="62" name="Isosceles Triangle 61"/>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63" name="Shape 49"/>
            <p:cNvCxnSpPr>
              <a:stCxn id="60" idx="3"/>
              <a:endCxn id="62"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4667712" y="5413712"/>
            <a:ext cx="2006427"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2</a:t>
            </a:r>
          </a:p>
        </p:txBody>
      </p:sp>
      <p:sp>
        <p:nvSpPr>
          <p:cNvPr id="69" name="TextBox 68"/>
          <p:cNvSpPr txBox="1"/>
          <p:nvPr/>
        </p:nvSpPr>
        <p:spPr>
          <a:xfrm>
            <a:off x="7653721" y="5115852"/>
            <a:ext cx="2167621"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3</a:t>
            </a:r>
          </a:p>
        </p:txBody>
      </p:sp>
      <p:pic>
        <p:nvPicPr>
          <p:cNvPr id="35" name="Picture 4" descr="C:\Users\rahul\AppData\Local\Microsoft\Windows\Temporary Internet Files\Content.IE5\MXPTLM0B\MP90044293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7159" y="4184526"/>
            <a:ext cx="853440" cy="11233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0529" y="4671497"/>
            <a:ext cx="683733" cy="828768"/>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493" y="4511699"/>
            <a:ext cx="523181" cy="732453"/>
          </a:xfrm>
          <a:prstGeom prst="rect">
            <a:avLst/>
          </a:prstGeom>
        </p:spPr>
      </p:pic>
      <p:grpSp>
        <p:nvGrpSpPr>
          <p:cNvPr id="6" name="Group 39"/>
          <p:cNvGrpSpPr/>
          <p:nvPr/>
        </p:nvGrpSpPr>
        <p:grpSpPr>
          <a:xfrm>
            <a:off x="169333" y="1236641"/>
            <a:ext cx="3662720" cy="3294720"/>
            <a:chOff x="-983440" y="18134"/>
            <a:chExt cx="3727699" cy="3778309"/>
          </a:xfrm>
        </p:grpSpPr>
        <p:grpSp>
          <p:nvGrpSpPr>
            <p:cNvPr id="7" name="Group 40"/>
            <p:cNvGrpSpPr>
              <a:grpSpLocks noChangeAspect="1"/>
            </p:cNvGrpSpPr>
            <p:nvPr/>
          </p:nvGrpSpPr>
          <p:grpSpPr>
            <a:xfrm rot="5400000">
              <a:off x="-1049906" y="84600"/>
              <a:ext cx="3323240" cy="3190307"/>
              <a:chOff x="2410345" y="4415509"/>
              <a:chExt cx="1905000" cy="1828800"/>
            </a:xfrm>
          </p:grpSpPr>
          <p:sp>
            <p:nvSpPr>
              <p:cNvPr id="43" name="Arc 42"/>
              <p:cNvSpPr/>
              <p:nvPr/>
            </p:nvSpPr>
            <p:spPr>
              <a:xfrm>
                <a:off x="2650386" y="5037624"/>
                <a:ext cx="914399" cy="952500"/>
              </a:xfrm>
              <a:prstGeom prst="arc">
                <a:avLst>
                  <a:gd name="adj1" fmla="val 17345517"/>
                  <a:gd name="adj2" fmla="val 0"/>
                </a:avLst>
              </a:prstGeom>
              <a:ln w="95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44" name="Arc 43"/>
              <p:cNvSpPr/>
              <p:nvPr/>
            </p:nvSpPr>
            <p:spPr>
              <a:xfrm rot="979701">
                <a:off x="2566043" y="4747234"/>
                <a:ext cx="1295399" cy="1219200"/>
              </a:xfrm>
              <a:prstGeom prst="arc">
                <a:avLst>
                  <a:gd name="adj1" fmla="val 15397569"/>
                  <a:gd name="adj2" fmla="val 21158321"/>
                </a:avLst>
              </a:prstGeom>
              <a:ln w="95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45" name="Arc 44"/>
              <p:cNvSpPr/>
              <p:nvPr/>
            </p:nvSpPr>
            <p:spPr>
              <a:xfrm>
                <a:off x="2410345" y="4415509"/>
                <a:ext cx="1905000" cy="1828800"/>
              </a:xfrm>
              <a:prstGeom prst="arc">
                <a:avLst>
                  <a:gd name="adj1" fmla="val 15742316"/>
                  <a:gd name="adj2" fmla="val 322739"/>
                </a:avLst>
              </a:prstGeom>
              <a:ln w="95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sp>
          <p:nvSpPr>
            <p:cNvPr id="42" name="Arc 41"/>
            <p:cNvSpPr/>
            <p:nvPr/>
          </p:nvSpPr>
          <p:spPr>
            <a:xfrm rot="5400000">
              <a:off x="-512514" y="539669"/>
              <a:ext cx="3323240" cy="3190307"/>
            </a:xfrm>
            <a:prstGeom prst="arc">
              <a:avLst>
                <a:gd name="adj1" fmla="val 14810992"/>
                <a:gd name="adj2" fmla="val 650865"/>
              </a:avLst>
            </a:prstGeom>
            <a:ln w="95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grpSp>
        <p:nvGrpSpPr>
          <p:cNvPr id="8" name="Group 45"/>
          <p:cNvGrpSpPr>
            <a:grpSpLocks noChangeAspect="1"/>
          </p:cNvGrpSpPr>
          <p:nvPr/>
        </p:nvGrpSpPr>
        <p:grpSpPr>
          <a:xfrm rot="8777851">
            <a:off x="2733429" y="1039834"/>
            <a:ext cx="4199399" cy="4070438"/>
            <a:chOff x="2514601" y="4343400"/>
            <a:chExt cx="1905000" cy="1846501"/>
          </a:xfrm>
        </p:grpSpPr>
        <p:sp>
          <p:nvSpPr>
            <p:cNvPr id="52" name="Arc 51"/>
            <p:cNvSpPr/>
            <p:nvPr/>
          </p:nvSpPr>
          <p:spPr>
            <a:xfrm>
              <a:off x="2743202" y="5135589"/>
              <a:ext cx="914399" cy="952500"/>
            </a:xfrm>
            <a:prstGeom prst="arc">
              <a:avLst>
                <a:gd name="adj1" fmla="val 16117414"/>
                <a:gd name="adj2" fmla="val 20250221"/>
              </a:avLst>
            </a:prstGeom>
            <a:ln w="31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53" name="Arc 52"/>
            <p:cNvSpPr/>
            <p:nvPr/>
          </p:nvSpPr>
          <p:spPr>
            <a:xfrm>
              <a:off x="2541140" y="4592253"/>
              <a:ext cx="1600199" cy="1597648"/>
            </a:xfrm>
            <a:prstGeom prst="arc">
              <a:avLst>
                <a:gd name="adj1" fmla="val 13332488"/>
                <a:gd name="adj2" fmla="val 1017234"/>
              </a:avLst>
            </a:prstGeom>
            <a:ln w="31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54" name="Arc 53"/>
            <p:cNvSpPr/>
            <p:nvPr/>
          </p:nvSpPr>
          <p:spPr>
            <a:xfrm>
              <a:off x="2611637" y="4904273"/>
              <a:ext cx="1295399" cy="1219200"/>
            </a:xfrm>
            <a:prstGeom prst="arc">
              <a:avLst>
                <a:gd name="adj1" fmla="val 13876109"/>
                <a:gd name="adj2" fmla="val 803387"/>
              </a:avLst>
            </a:prstGeom>
            <a:ln w="31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55" name="Arc 54"/>
            <p:cNvSpPr/>
            <p:nvPr/>
          </p:nvSpPr>
          <p:spPr>
            <a:xfrm rot="1101345">
              <a:off x="2514601" y="4343400"/>
              <a:ext cx="1905000" cy="1828800"/>
            </a:xfrm>
            <a:prstGeom prst="arc">
              <a:avLst>
                <a:gd name="adj1" fmla="val 12894908"/>
                <a:gd name="adj2" fmla="val 0"/>
              </a:avLst>
            </a:prstGeom>
            <a:ln w="31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grpSp>
        <p:nvGrpSpPr>
          <p:cNvPr id="9" name="Group 60"/>
          <p:cNvGrpSpPr>
            <a:grpSpLocks noChangeAspect="1"/>
          </p:cNvGrpSpPr>
          <p:nvPr/>
        </p:nvGrpSpPr>
        <p:grpSpPr>
          <a:xfrm rot="8400000">
            <a:off x="6026568" y="1421980"/>
            <a:ext cx="3537096" cy="3142864"/>
            <a:chOff x="2544738" y="4177535"/>
            <a:chExt cx="2216631" cy="1968356"/>
          </a:xfrm>
        </p:grpSpPr>
        <p:sp>
          <p:nvSpPr>
            <p:cNvPr id="77" name="Arc 76"/>
            <p:cNvSpPr/>
            <p:nvPr/>
          </p:nvSpPr>
          <p:spPr>
            <a:xfrm>
              <a:off x="2544738" y="4861307"/>
              <a:ext cx="914399" cy="952500"/>
            </a:xfrm>
            <a:prstGeom prst="arc">
              <a:avLst/>
            </a:prstGeom>
            <a:ln w="63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78" name="Arc 77"/>
            <p:cNvSpPr/>
            <p:nvPr/>
          </p:nvSpPr>
          <p:spPr>
            <a:xfrm rot="1334190">
              <a:off x="2795666" y="4345475"/>
              <a:ext cx="1600199" cy="1800416"/>
            </a:xfrm>
            <a:prstGeom prst="arc">
              <a:avLst>
                <a:gd name="adj1" fmla="val 14910456"/>
                <a:gd name="adj2" fmla="val 0"/>
              </a:avLst>
            </a:prstGeom>
            <a:ln w="63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79" name="Arc 78"/>
            <p:cNvSpPr/>
            <p:nvPr/>
          </p:nvSpPr>
          <p:spPr>
            <a:xfrm rot="1263171">
              <a:off x="2579828" y="4567766"/>
              <a:ext cx="1295399" cy="1219200"/>
            </a:xfrm>
            <a:prstGeom prst="arc">
              <a:avLst>
                <a:gd name="adj1" fmla="val 14944290"/>
                <a:gd name="adj2" fmla="val 0"/>
              </a:avLst>
            </a:prstGeom>
            <a:ln w="63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80" name="Arc 79"/>
            <p:cNvSpPr/>
            <p:nvPr/>
          </p:nvSpPr>
          <p:spPr>
            <a:xfrm rot="318908">
              <a:off x="2856369" y="4177535"/>
              <a:ext cx="1905000" cy="1926085"/>
            </a:xfrm>
            <a:prstGeom prst="arc">
              <a:avLst>
                <a:gd name="adj1" fmla="val 15593649"/>
                <a:gd name="adj2" fmla="val 966997"/>
              </a:avLst>
            </a:prstGeom>
            <a:ln w="63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sp>
        <p:nvSpPr>
          <p:cNvPr id="65" name="TextBox 64"/>
          <p:cNvSpPr txBox="1"/>
          <p:nvPr/>
        </p:nvSpPr>
        <p:spPr>
          <a:xfrm>
            <a:off x="1170805" y="5170072"/>
            <a:ext cx="1306424"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1</a:t>
            </a:r>
          </a:p>
        </p:txBody>
      </p:sp>
      <p:sp>
        <p:nvSpPr>
          <p:cNvPr id="2" name="Explosion 1 1"/>
          <p:cNvSpPr/>
          <p:nvPr/>
        </p:nvSpPr>
        <p:spPr>
          <a:xfrm>
            <a:off x="2450669" y="2692918"/>
            <a:ext cx="5492823" cy="1979826"/>
          </a:xfrm>
          <a:prstGeom prst="irregularSeal1">
            <a:avLst/>
          </a:prstGeom>
          <a:solidFill>
            <a:srgbClr val="C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r>
              <a:rPr lang="en-US" sz="4000" b="1" dirty="0">
                <a:solidFill>
                  <a:prstClr val="white"/>
                </a:solidFill>
              </a:rPr>
              <a:t>Interference!</a:t>
            </a:r>
          </a:p>
        </p:txBody>
      </p:sp>
      <p:sp>
        <p:nvSpPr>
          <p:cNvPr id="66" name="TextBox 65"/>
          <p:cNvSpPr txBox="1"/>
          <p:nvPr/>
        </p:nvSpPr>
        <p:spPr>
          <a:xfrm>
            <a:off x="-25400" y="6220361"/>
            <a:ext cx="10160000" cy="1200329"/>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3600" dirty="0">
                <a:solidFill>
                  <a:srgbClr val="FF0000"/>
                </a:solidFill>
                <a:latin typeface="Gill Sans"/>
              </a:rPr>
              <a:t>Today, Access Points Can’t Transmit Together in the Same Channel</a:t>
            </a:r>
          </a:p>
        </p:txBody>
      </p:sp>
    </p:spTree>
    <p:custDataLst>
      <p:tags r:id="rId1"/>
    </p:custDataLst>
    <p:extLst>
      <p:ext uri="{BB962C8B-B14F-4D97-AF65-F5344CB8AC3E}">
        <p14:creationId xmlns:p14="http://schemas.microsoft.com/office/powerpoint/2010/main" val="3119882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grpId="0" nodeType="afterEffect">
                                  <p:stCondLst>
                                    <p:cond delay="90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6"/>
          <p:cNvGrpSpPr/>
          <p:nvPr/>
        </p:nvGrpSpPr>
        <p:grpSpPr>
          <a:xfrm>
            <a:off x="1185342" y="1236342"/>
            <a:ext cx="1387657" cy="1346001"/>
            <a:chOff x="1919450" y="609600"/>
            <a:chExt cx="1248891" cy="1211401"/>
          </a:xfrm>
        </p:grpSpPr>
        <p:cxnSp>
          <p:nvCxnSpPr>
            <p:cNvPr id="17" name="Straight Connector 16"/>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1</a:t>
              </a:r>
            </a:p>
          </p:txBody>
        </p:sp>
        <p:sp>
          <p:nvSpPr>
            <p:cNvPr id="19" name="Isosceles Triangle 18"/>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20" name="Shape 19"/>
            <p:cNvCxnSpPr>
              <a:stCxn id="18" idx="3"/>
              <a:endCxn id="19"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grpSp>
        <p:nvGrpSpPr>
          <p:cNvPr id="3" name="Group 206"/>
          <p:cNvGrpSpPr/>
          <p:nvPr/>
        </p:nvGrpSpPr>
        <p:grpSpPr>
          <a:xfrm>
            <a:off x="4285018" y="1238200"/>
            <a:ext cx="1387657" cy="1346001"/>
            <a:chOff x="1919450" y="609600"/>
            <a:chExt cx="1248891" cy="1211401"/>
          </a:xfrm>
        </p:grpSpPr>
        <p:cxnSp>
          <p:nvCxnSpPr>
            <p:cNvPr id="47" name="Straight Connector 46"/>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2</a:t>
              </a:r>
            </a:p>
          </p:txBody>
        </p:sp>
        <p:sp>
          <p:nvSpPr>
            <p:cNvPr id="49" name="Isosceles Triangle 48"/>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50" name="Shape 49"/>
            <p:cNvCxnSpPr>
              <a:stCxn id="48" idx="3"/>
              <a:endCxn id="49"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a:off x="1202269" y="1236331"/>
            <a:ext cx="7840133" cy="5060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itle 1"/>
          <p:cNvSpPr txBox="1">
            <a:spLocks/>
          </p:cNvSpPr>
          <p:nvPr/>
        </p:nvSpPr>
        <p:spPr>
          <a:xfrm>
            <a:off x="508000" y="-254000"/>
            <a:ext cx="9144000" cy="1270000"/>
          </a:xfrm>
          <a:prstGeom prst="rect">
            <a:avLst/>
          </a:prstGeom>
        </p:spPr>
        <p:txBody>
          <a:bodyPr vert="horz" lIns="101595" tIns="50795" rIns="101595" bIns="5079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smtClean="0">
                <a:solidFill>
                  <a:srgbClr val="0070C0"/>
                </a:solidFill>
                <a:latin typeface="Gill Sans"/>
              </a:rPr>
              <a:t>MegaMIMO</a:t>
            </a:r>
            <a:endParaRPr lang="en-US" dirty="0">
              <a:solidFill>
                <a:srgbClr val="0070C0"/>
              </a:solidFill>
              <a:latin typeface="Gill Sans"/>
            </a:endParaRPr>
          </a:p>
        </p:txBody>
      </p:sp>
      <p:sp>
        <p:nvSpPr>
          <p:cNvPr id="58" name="TextBox 57"/>
          <p:cNvSpPr txBox="1"/>
          <p:nvPr/>
        </p:nvSpPr>
        <p:spPr>
          <a:xfrm>
            <a:off x="4170720" y="677333"/>
            <a:ext cx="2209800" cy="595033"/>
          </a:xfrm>
          <a:prstGeom prst="rect">
            <a:avLst/>
          </a:prstGeom>
          <a:noFill/>
        </p:spPr>
        <p:txBody>
          <a:bodyPr wrap="square" lIns="101595" tIns="50795" rIns="101595" bIns="50795" rtlCol="0">
            <a:spAutoFit/>
          </a:bodyPr>
          <a:lstStyle/>
          <a:p>
            <a:r>
              <a:rPr lang="en-US" sz="3200" b="1" dirty="0">
                <a:solidFill>
                  <a:prstClr val="black"/>
                </a:solidFill>
                <a:latin typeface="Calibri"/>
              </a:rPr>
              <a:t>Ethernet </a:t>
            </a:r>
          </a:p>
        </p:txBody>
      </p:sp>
      <p:grpSp>
        <p:nvGrpSpPr>
          <p:cNvPr id="4" name="Group 206"/>
          <p:cNvGrpSpPr/>
          <p:nvPr/>
        </p:nvGrpSpPr>
        <p:grpSpPr>
          <a:xfrm>
            <a:off x="7587018" y="1238200"/>
            <a:ext cx="1387657" cy="1346001"/>
            <a:chOff x="1919450" y="609600"/>
            <a:chExt cx="1248891" cy="1211401"/>
          </a:xfrm>
        </p:grpSpPr>
        <p:cxnSp>
          <p:nvCxnSpPr>
            <p:cNvPr id="59" name="Straight Connector 58"/>
            <p:cNvCxnSpPr/>
            <p:nvPr/>
          </p:nvCxnSpPr>
          <p:spPr>
            <a:xfrm rot="5400000" flipH="1" flipV="1">
              <a:off x="2048992" y="1066799"/>
              <a:ext cx="914400" cy="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1919450" y="1135201"/>
              <a:ext cx="984557" cy="685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700" b="1" dirty="0">
                  <a:solidFill>
                    <a:prstClr val="black"/>
                  </a:solidFill>
                </a:rPr>
                <a:t>Access Point 3</a:t>
              </a:r>
            </a:p>
          </p:txBody>
        </p:sp>
        <p:sp>
          <p:nvSpPr>
            <p:cNvPr id="62" name="Isosceles Triangle 61"/>
            <p:cNvSpPr/>
            <p:nvPr/>
          </p:nvSpPr>
          <p:spPr>
            <a:xfrm flipV="1">
              <a:off x="2948150" y="998041"/>
              <a:ext cx="220191" cy="1651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white"/>
                </a:solidFill>
              </a:endParaRPr>
            </a:p>
          </p:txBody>
        </p:sp>
        <p:cxnSp>
          <p:nvCxnSpPr>
            <p:cNvPr id="63" name="Shape 49"/>
            <p:cNvCxnSpPr>
              <a:stCxn id="60" idx="3"/>
              <a:endCxn id="62" idx="0"/>
            </p:cNvCxnSpPr>
            <p:nvPr/>
          </p:nvCxnSpPr>
          <p:spPr>
            <a:xfrm flipV="1">
              <a:off x="2904007" y="1163181"/>
              <a:ext cx="154238" cy="314920"/>
            </a:xfrm>
            <a:prstGeom prst="bentConnector2">
              <a:avLst/>
            </a:prstGeom>
            <a:ln w="38100"/>
          </p:spPr>
          <p:style>
            <a:lnRef idx="1">
              <a:schemeClr val="accent1"/>
            </a:lnRef>
            <a:fillRef idx="0">
              <a:schemeClr val="accent1"/>
            </a:fillRef>
            <a:effectRef idx="0">
              <a:schemeClr val="accent1"/>
            </a:effectRef>
            <a:fontRef idx="minor">
              <a:schemeClr val="tx1"/>
            </a:fontRef>
          </p:style>
        </p:cxnSp>
      </p:grpSp>
      <p:pic>
        <p:nvPicPr>
          <p:cNvPr id="35" name="Picture 4" descr="C:\Users\rahul\AppData\Local\Microsoft\Windows\Temporary Internet Files\Content.IE5\MXPTLM0B\MP90044293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7159" y="4184526"/>
            <a:ext cx="853440" cy="11233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0529" y="4671497"/>
            <a:ext cx="683733" cy="828768"/>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493" y="4511699"/>
            <a:ext cx="523181" cy="732453"/>
          </a:xfrm>
          <a:prstGeom prst="rect">
            <a:avLst/>
          </a:prstGeom>
        </p:spPr>
      </p:pic>
      <p:grpSp>
        <p:nvGrpSpPr>
          <p:cNvPr id="5" name="Group 39"/>
          <p:cNvGrpSpPr/>
          <p:nvPr/>
        </p:nvGrpSpPr>
        <p:grpSpPr>
          <a:xfrm>
            <a:off x="169333" y="1236641"/>
            <a:ext cx="3662720" cy="3294720"/>
            <a:chOff x="-983440" y="18134"/>
            <a:chExt cx="3727699" cy="3778309"/>
          </a:xfrm>
        </p:grpSpPr>
        <p:grpSp>
          <p:nvGrpSpPr>
            <p:cNvPr id="6" name="Group 40"/>
            <p:cNvGrpSpPr>
              <a:grpSpLocks noChangeAspect="1"/>
            </p:cNvGrpSpPr>
            <p:nvPr/>
          </p:nvGrpSpPr>
          <p:grpSpPr>
            <a:xfrm rot="5400000">
              <a:off x="-1049906" y="84600"/>
              <a:ext cx="3323240" cy="3190307"/>
              <a:chOff x="2410345" y="4415509"/>
              <a:chExt cx="1905000" cy="1828800"/>
            </a:xfrm>
          </p:grpSpPr>
          <p:sp>
            <p:nvSpPr>
              <p:cNvPr id="43" name="Arc 42"/>
              <p:cNvSpPr/>
              <p:nvPr/>
            </p:nvSpPr>
            <p:spPr>
              <a:xfrm>
                <a:off x="2650386" y="5037624"/>
                <a:ext cx="914399" cy="952500"/>
              </a:xfrm>
              <a:prstGeom prst="arc">
                <a:avLst>
                  <a:gd name="adj1" fmla="val 17345517"/>
                  <a:gd name="adj2" fmla="val 0"/>
                </a:avLst>
              </a:prstGeom>
              <a:ln w="95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44" name="Arc 43"/>
              <p:cNvSpPr/>
              <p:nvPr/>
            </p:nvSpPr>
            <p:spPr>
              <a:xfrm rot="979701">
                <a:off x="2566043" y="4747234"/>
                <a:ext cx="1295399" cy="1219200"/>
              </a:xfrm>
              <a:prstGeom prst="arc">
                <a:avLst>
                  <a:gd name="adj1" fmla="val 15397569"/>
                  <a:gd name="adj2" fmla="val 21158321"/>
                </a:avLst>
              </a:prstGeom>
              <a:ln w="95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45" name="Arc 44"/>
              <p:cNvSpPr/>
              <p:nvPr/>
            </p:nvSpPr>
            <p:spPr>
              <a:xfrm>
                <a:off x="2410345" y="4415509"/>
                <a:ext cx="1905000" cy="1828800"/>
              </a:xfrm>
              <a:prstGeom prst="arc">
                <a:avLst>
                  <a:gd name="adj1" fmla="val 15742316"/>
                  <a:gd name="adj2" fmla="val 322739"/>
                </a:avLst>
              </a:prstGeom>
              <a:ln w="95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sp>
          <p:nvSpPr>
            <p:cNvPr id="42" name="Arc 41"/>
            <p:cNvSpPr/>
            <p:nvPr/>
          </p:nvSpPr>
          <p:spPr>
            <a:xfrm rot="5400000">
              <a:off x="-512514" y="539669"/>
              <a:ext cx="3323240" cy="3190307"/>
            </a:xfrm>
            <a:prstGeom prst="arc">
              <a:avLst>
                <a:gd name="adj1" fmla="val 14810992"/>
                <a:gd name="adj2" fmla="val 650865"/>
              </a:avLst>
            </a:prstGeom>
            <a:ln w="95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grpSp>
        <p:nvGrpSpPr>
          <p:cNvPr id="7" name="Group 45"/>
          <p:cNvGrpSpPr>
            <a:grpSpLocks noChangeAspect="1"/>
          </p:cNvGrpSpPr>
          <p:nvPr/>
        </p:nvGrpSpPr>
        <p:grpSpPr>
          <a:xfrm rot="8777851">
            <a:off x="2733429" y="1039834"/>
            <a:ext cx="4199399" cy="4070438"/>
            <a:chOff x="2514601" y="4343400"/>
            <a:chExt cx="1905000" cy="1846501"/>
          </a:xfrm>
        </p:grpSpPr>
        <p:sp>
          <p:nvSpPr>
            <p:cNvPr id="52" name="Arc 51"/>
            <p:cNvSpPr/>
            <p:nvPr/>
          </p:nvSpPr>
          <p:spPr>
            <a:xfrm>
              <a:off x="2743202" y="5135589"/>
              <a:ext cx="914399" cy="952500"/>
            </a:xfrm>
            <a:prstGeom prst="arc">
              <a:avLst>
                <a:gd name="adj1" fmla="val 16117414"/>
                <a:gd name="adj2" fmla="val 20250221"/>
              </a:avLst>
            </a:prstGeom>
            <a:ln w="31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53" name="Arc 52"/>
            <p:cNvSpPr/>
            <p:nvPr/>
          </p:nvSpPr>
          <p:spPr>
            <a:xfrm>
              <a:off x="2541140" y="4592253"/>
              <a:ext cx="1600199" cy="1597648"/>
            </a:xfrm>
            <a:prstGeom prst="arc">
              <a:avLst>
                <a:gd name="adj1" fmla="val 13332488"/>
                <a:gd name="adj2" fmla="val 1017234"/>
              </a:avLst>
            </a:prstGeom>
            <a:ln w="31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54" name="Arc 53"/>
            <p:cNvSpPr/>
            <p:nvPr/>
          </p:nvSpPr>
          <p:spPr>
            <a:xfrm>
              <a:off x="2611637" y="4904273"/>
              <a:ext cx="1295399" cy="1219200"/>
            </a:xfrm>
            <a:prstGeom prst="arc">
              <a:avLst>
                <a:gd name="adj1" fmla="val 13876109"/>
                <a:gd name="adj2" fmla="val 803387"/>
              </a:avLst>
            </a:prstGeom>
            <a:ln w="31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55" name="Arc 54"/>
            <p:cNvSpPr/>
            <p:nvPr/>
          </p:nvSpPr>
          <p:spPr>
            <a:xfrm rot="1101345">
              <a:off x="2514601" y="4343400"/>
              <a:ext cx="1905000" cy="1828800"/>
            </a:xfrm>
            <a:prstGeom prst="arc">
              <a:avLst>
                <a:gd name="adj1" fmla="val 12894908"/>
                <a:gd name="adj2" fmla="val 0"/>
              </a:avLst>
            </a:prstGeom>
            <a:ln w="31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grpSp>
        <p:nvGrpSpPr>
          <p:cNvPr id="8" name="Group 60"/>
          <p:cNvGrpSpPr>
            <a:grpSpLocks noChangeAspect="1"/>
          </p:cNvGrpSpPr>
          <p:nvPr/>
        </p:nvGrpSpPr>
        <p:grpSpPr>
          <a:xfrm rot="8400000">
            <a:off x="6026568" y="1421980"/>
            <a:ext cx="3537096" cy="3142864"/>
            <a:chOff x="2544738" y="4177535"/>
            <a:chExt cx="2216631" cy="1968356"/>
          </a:xfrm>
        </p:grpSpPr>
        <p:sp>
          <p:nvSpPr>
            <p:cNvPr id="77" name="Arc 76"/>
            <p:cNvSpPr/>
            <p:nvPr/>
          </p:nvSpPr>
          <p:spPr>
            <a:xfrm>
              <a:off x="2544738" y="4861307"/>
              <a:ext cx="914399" cy="952500"/>
            </a:xfrm>
            <a:prstGeom prst="arc">
              <a:avLst/>
            </a:prstGeom>
            <a:ln w="63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78" name="Arc 77"/>
            <p:cNvSpPr/>
            <p:nvPr/>
          </p:nvSpPr>
          <p:spPr>
            <a:xfrm rot="1334190">
              <a:off x="2795666" y="4345475"/>
              <a:ext cx="1600199" cy="1800416"/>
            </a:xfrm>
            <a:prstGeom prst="arc">
              <a:avLst>
                <a:gd name="adj1" fmla="val 14910456"/>
                <a:gd name="adj2" fmla="val 0"/>
              </a:avLst>
            </a:prstGeom>
            <a:ln w="63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79" name="Arc 78"/>
            <p:cNvSpPr/>
            <p:nvPr/>
          </p:nvSpPr>
          <p:spPr>
            <a:xfrm rot="1263171">
              <a:off x="2579828" y="4567766"/>
              <a:ext cx="1295399" cy="1219200"/>
            </a:xfrm>
            <a:prstGeom prst="arc">
              <a:avLst>
                <a:gd name="adj1" fmla="val 14944290"/>
                <a:gd name="adj2" fmla="val 0"/>
              </a:avLst>
            </a:prstGeom>
            <a:ln w="63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sp>
          <p:nvSpPr>
            <p:cNvPr id="80" name="Arc 79"/>
            <p:cNvSpPr/>
            <p:nvPr/>
          </p:nvSpPr>
          <p:spPr>
            <a:xfrm rot="318908">
              <a:off x="2856369" y="4177535"/>
              <a:ext cx="1905000" cy="1926085"/>
            </a:xfrm>
            <a:prstGeom prst="arc">
              <a:avLst>
                <a:gd name="adj1" fmla="val 15593649"/>
                <a:gd name="adj2" fmla="val 966997"/>
              </a:avLst>
            </a:prstGeom>
            <a:ln w="635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solidFill>
                  <a:prstClr val="black"/>
                </a:solidFill>
              </a:endParaRPr>
            </a:p>
          </p:txBody>
        </p:sp>
      </p:grpSp>
      <p:sp>
        <p:nvSpPr>
          <p:cNvPr id="100" name="TextBox 99"/>
          <p:cNvSpPr txBox="1"/>
          <p:nvPr/>
        </p:nvSpPr>
        <p:spPr>
          <a:xfrm>
            <a:off x="0" y="5867400"/>
            <a:ext cx="10160000" cy="1077218"/>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91435" tIns="45720" rIns="91435" bIns="45720" rtlCol="0">
            <a:spAutoFit/>
          </a:bodyPr>
          <a:lstStyle/>
          <a:p>
            <a:pPr algn="ctr"/>
            <a:r>
              <a:rPr lang="en-US" sz="3200" dirty="0">
                <a:solidFill>
                  <a:srgbClr val="FF0000"/>
                </a:solidFill>
                <a:latin typeface="Gill Sans"/>
              </a:rPr>
              <a:t>Access Points Can Transmit Simultaneously in the Same Channel</a:t>
            </a:r>
          </a:p>
        </p:txBody>
      </p:sp>
      <p:sp>
        <p:nvSpPr>
          <p:cNvPr id="66" name="TextBox 65"/>
          <p:cNvSpPr txBox="1"/>
          <p:nvPr/>
        </p:nvSpPr>
        <p:spPr>
          <a:xfrm>
            <a:off x="-119878" y="5791200"/>
            <a:ext cx="3675878" cy="1349086"/>
          </a:xfrm>
          <a:prstGeom prst="rect">
            <a:avLst/>
          </a:prstGeom>
          <a:solidFill>
            <a:schemeClr val="bg1"/>
          </a:solidFill>
        </p:spPr>
        <p:txBody>
          <a:bodyPr wrap="square" lIns="101595" tIns="50795" rIns="101595" bIns="50795" rtlCol="0">
            <a:spAutoFit/>
          </a:bodyPr>
          <a:lstStyle/>
          <a:p>
            <a:pPr algn="ctr"/>
            <a:r>
              <a:rPr lang="en-US" sz="2700" b="1" dirty="0">
                <a:solidFill>
                  <a:prstClr val="black"/>
                </a:solidFill>
                <a:latin typeface="Gill Sans"/>
              </a:rPr>
              <a:t>Interference</a:t>
            </a:r>
            <a:r>
              <a:rPr lang="en-US" sz="2700" dirty="0">
                <a:solidFill>
                  <a:prstClr val="black"/>
                </a:solidFill>
                <a:latin typeface="Gill Sans"/>
              </a:rPr>
              <a:t>: </a:t>
            </a:r>
          </a:p>
          <a:p>
            <a:pPr algn="ctr"/>
            <a:r>
              <a:rPr lang="en-US" sz="2700" dirty="0">
                <a:solidFill>
                  <a:prstClr val="black"/>
                </a:solidFill>
                <a:latin typeface="Gill Sans"/>
              </a:rPr>
              <a:t>d</a:t>
            </a:r>
            <a:r>
              <a:rPr lang="en-US" sz="2700" b="1" baseline="-25000" dirty="0">
                <a:solidFill>
                  <a:prstClr val="black"/>
                </a:solidFill>
                <a:latin typeface="Gill Sans"/>
              </a:rPr>
              <a:t>2</a:t>
            </a:r>
            <a:r>
              <a:rPr lang="en-US" sz="2700" dirty="0">
                <a:solidFill>
                  <a:prstClr val="black"/>
                </a:solidFill>
                <a:latin typeface="Gill Sans"/>
              </a:rPr>
              <a:t>+d</a:t>
            </a:r>
            <a:r>
              <a:rPr lang="en-US" sz="2700" b="1" baseline="-25000" dirty="0">
                <a:solidFill>
                  <a:prstClr val="black"/>
                </a:solidFill>
                <a:latin typeface="Gill Sans"/>
              </a:rPr>
              <a:t>3</a:t>
            </a:r>
            <a:r>
              <a:rPr lang="en-US" sz="2700" dirty="0">
                <a:solidFill>
                  <a:prstClr val="black"/>
                </a:solidFill>
                <a:latin typeface="Gill Sans"/>
              </a:rPr>
              <a:t>≈0</a:t>
            </a:r>
          </a:p>
          <a:p>
            <a:pPr algn="ctr"/>
            <a:r>
              <a:rPr lang="en-US" sz="2700" b="1" dirty="0">
                <a:solidFill>
                  <a:prstClr val="black"/>
                </a:solidFill>
                <a:latin typeface="Gill Sans"/>
              </a:rPr>
              <a:t>Data</a:t>
            </a:r>
            <a:r>
              <a:rPr lang="en-US" sz="2700" dirty="0">
                <a:solidFill>
                  <a:prstClr val="black"/>
                </a:solidFill>
                <a:latin typeface="Gill Sans"/>
              </a:rPr>
              <a:t>: d</a:t>
            </a:r>
            <a:r>
              <a:rPr lang="en-US" sz="2700" b="1" baseline="-25000" dirty="0">
                <a:solidFill>
                  <a:prstClr val="black"/>
                </a:solidFill>
                <a:latin typeface="Gill Sans"/>
              </a:rPr>
              <a:t>1</a:t>
            </a:r>
            <a:r>
              <a:rPr lang="en-US" sz="2700" b="1" dirty="0">
                <a:solidFill>
                  <a:prstClr val="black"/>
                </a:solidFill>
                <a:latin typeface="Gill Sans"/>
              </a:rPr>
              <a:t> </a:t>
            </a:r>
            <a:r>
              <a:rPr lang="en-US" sz="2700" i="1" u="sng" dirty="0">
                <a:solidFill>
                  <a:prstClr val="black"/>
                </a:solidFill>
                <a:latin typeface="Gill Sans"/>
              </a:rPr>
              <a:t>survives</a:t>
            </a:r>
          </a:p>
        </p:txBody>
      </p:sp>
      <p:sp>
        <p:nvSpPr>
          <p:cNvPr id="67" name="TextBox 66"/>
          <p:cNvSpPr txBox="1"/>
          <p:nvPr/>
        </p:nvSpPr>
        <p:spPr>
          <a:xfrm>
            <a:off x="3403600" y="5772018"/>
            <a:ext cx="3471333" cy="1349086"/>
          </a:xfrm>
          <a:prstGeom prst="rect">
            <a:avLst/>
          </a:prstGeom>
          <a:solidFill>
            <a:schemeClr val="bg1"/>
          </a:solidFill>
        </p:spPr>
        <p:txBody>
          <a:bodyPr wrap="square" lIns="101595" tIns="50795" rIns="101595" bIns="50795" rtlCol="0">
            <a:spAutoFit/>
          </a:bodyPr>
          <a:lstStyle/>
          <a:p>
            <a:pPr algn="ctr"/>
            <a:r>
              <a:rPr lang="en-US" sz="2700" b="1" dirty="0">
                <a:solidFill>
                  <a:prstClr val="black"/>
                </a:solidFill>
                <a:latin typeface="Gill Sans"/>
              </a:rPr>
              <a:t>Interference</a:t>
            </a:r>
            <a:r>
              <a:rPr lang="en-US" sz="2700" dirty="0">
                <a:solidFill>
                  <a:prstClr val="black"/>
                </a:solidFill>
                <a:latin typeface="Gill Sans"/>
              </a:rPr>
              <a:t>: d</a:t>
            </a:r>
            <a:r>
              <a:rPr lang="en-US" sz="2700" b="1" baseline="-25000" dirty="0">
                <a:solidFill>
                  <a:prstClr val="black"/>
                </a:solidFill>
                <a:latin typeface="Gill Sans"/>
              </a:rPr>
              <a:t>1</a:t>
            </a:r>
            <a:r>
              <a:rPr lang="en-US" sz="2700" dirty="0">
                <a:solidFill>
                  <a:prstClr val="black"/>
                </a:solidFill>
                <a:latin typeface="Gill Sans"/>
              </a:rPr>
              <a:t>+d</a:t>
            </a:r>
            <a:r>
              <a:rPr lang="en-US" sz="2700" b="1" baseline="-25000" dirty="0">
                <a:solidFill>
                  <a:prstClr val="black"/>
                </a:solidFill>
                <a:latin typeface="Gill Sans"/>
              </a:rPr>
              <a:t>3</a:t>
            </a:r>
            <a:r>
              <a:rPr lang="en-US" sz="2700" dirty="0">
                <a:solidFill>
                  <a:prstClr val="black"/>
                </a:solidFill>
                <a:latin typeface="Gill Sans"/>
              </a:rPr>
              <a:t>≈0</a:t>
            </a:r>
          </a:p>
          <a:p>
            <a:pPr algn="ctr"/>
            <a:r>
              <a:rPr lang="en-US" sz="2700" b="1" dirty="0">
                <a:solidFill>
                  <a:prstClr val="black"/>
                </a:solidFill>
                <a:latin typeface="Gill Sans"/>
              </a:rPr>
              <a:t>Data</a:t>
            </a:r>
            <a:r>
              <a:rPr lang="en-US" sz="2700" dirty="0">
                <a:solidFill>
                  <a:prstClr val="black"/>
                </a:solidFill>
                <a:latin typeface="Gill Sans"/>
              </a:rPr>
              <a:t>: d</a:t>
            </a:r>
            <a:r>
              <a:rPr lang="en-US" sz="2700" b="1" baseline="-25000" dirty="0">
                <a:solidFill>
                  <a:prstClr val="black"/>
                </a:solidFill>
                <a:latin typeface="Gill Sans"/>
              </a:rPr>
              <a:t>2</a:t>
            </a:r>
            <a:r>
              <a:rPr lang="en-US" sz="2700" b="1" dirty="0">
                <a:solidFill>
                  <a:prstClr val="black"/>
                </a:solidFill>
                <a:latin typeface="Gill Sans"/>
              </a:rPr>
              <a:t> </a:t>
            </a:r>
            <a:r>
              <a:rPr lang="en-US" sz="2700" i="1" u="sng" dirty="0">
                <a:solidFill>
                  <a:prstClr val="black"/>
                </a:solidFill>
                <a:latin typeface="Gill Sans"/>
              </a:rPr>
              <a:t>survives</a:t>
            </a:r>
          </a:p>
        </p:txBody>
      </p:sp>
      <p:sp>
        <p:nvSpPr>
          <p:cNvPr id="68" name="TextBox 67"/>
          <p:cNvSpPr txBox="1"/>
          <p:nvPr/>
        </p:nvSpPr>
        <p:spPr>
          <a:xfrm>
            <a:off x="6756402" y="5772018"/>
            <a:ext cx="3488267" cy="1349086"/>
          </a:xfrm>
          <a:prstGeom prst="rect">
            <a:avLst/>
          </a:prstGeom>
          <a:solidFill>
            <a:schemeClr val="bg1"/>
          </a:solidFill>
        </p:spPr>
        <p:txBody>
          <a:bodyPr wrap="square" lIns="101595" tIns="50795" rIns="101595" bIns="50795" rtlCol="0">
            <a:spAutoFit/>
          </a:bodyPr>
          <a:lstStyle/>
          <a:p>
            <a:pPr algn="ctr"/>
            <a:r>
              <a:rPr lang="en-US" sz="2700" b="1" dirty="0">
                <a:solidFill>
                  <a:prstClr val="black"/>
                </a:solidFill>
                <a:latin typeface="Gill Sans"/>
              </a:rPr>
              <a:t>Interference</a:t>
            </a:r>
            <a:r>
              <a:rPr lang="en-US" sz="2700" dirty="0">
                <a:solidFill>
                  <a:prstClr val="black"/>
                </a:solidFill>
                <a:latin typeface="Gill Sans"/>
              </a:rPr>
              <a:t>: d</a:t>
            </a:r>
            <a:r>
              <a:rPr lang="en-US" sz="2700" b="1" baseline="-25000" dirty="0">
                <a:solidFill>
                  <a:prstClr val="black"/>
                </a:solidFill>
                <a:latin typeface="Gill Sans"/>
              </a:rPr>
              <a:t>1</a:t>
            </a:r>
            <a:r>
              <a:rPr lang="en-US" sz="2700" dirty="0">
                <a:solidFill>
                  <a:prstClr val="black"/>
                </a:solidFill>
                <a:latin typeface="Gill Sans"/>
              </a:rPr>
              <a:t>+d</a:t>
            </a:r>
            <a:r>
              <a:rPr lang="en-US" sz="2700" b="1" baseline="-25000" dirty="0">
                <a:solidFill>
                  <a:prstClr val="black"/>
                </a:solidFill>
                <a:latin typeface="Gill Sans"/>
              </a:rPr>
              <a:t>2</a:t>
            </a:r>
            <a:r>
              <a:rPr lang="en-US" sz="2700" dirty="0">
                <a:solidFill>
                  <a:prstClr val="black"/>
                </a:solidFill>
                <a:latin typeface="Gill Sans"/>
              </a:rPr>
              <a:t>≈0</a:t>
            </a:r>
          </a:p>
          <a:p>
            <a:pPr algn="ctr"/>
            <a:r>
              <a:rPr lang="en-US" sz="2700" b="1" dirty="0">
                <a:solidFill>
                  <a:prstClr val="black"/>
                </a:solidFill>
                <a:latin typeface="Gill Sans"/>
              </a:rPr>
              <a:t>Data</a:t>
            </a:r>
            <a:r>
              <a:rPr lang="en-US" sz="2700" dirty="0">
                <a:solidFill>
                  <a:prstClr val="black"/>
                </a:solidFill>
                <a:latin typeface="Gill Sans"/>
              </a:rPr>
              <a:t>: d</a:t>
            </a:r>
            <a:r>
              <a:rPr lang="en-US" sz="2700" b="1" baseline="-25000" dirty="0">
                <a:solidFill>
                  <a:prstClr val="black"/>
                </a:solidFill>
                <a:latin typeface="Gill Sans"/>
              </a:rPr>
              <a:t>3</a:t>
            </a:r>
            <a:r>
              <a:rPr lang="en-US" sz="2700" b="1" dirty="0">
                <a:solidFill>
                  <a:prstClr val="black"/>
                </a:solidFill>
                <a:latin typeface="Gill Sans"/>
              </a:rPr>
              <a:t> </a:t>
            </a:r>
            <a:r>
              <a:rPr lang="en-US" sz="2700" i="1" u="sng" dirty="0">
                <a:solidFill>
                  <a:prstClr val="black"/>
                </a:solidFill>
                <a:latin typeface="Gill Sans"/>
              </a:rPr>
              <a:t>survives</a:t>
            </a:r>
          </a:p>
        </p:txBody>
      </p:sp>
      <p:sp>
        <p:nvSpPr>
          <p:cNvPr id="70" name="TextBox 69"/>
          <p:cNvSpPr txBox="1"/>
          <p:nvPr/>
        </p:nvSpPr>
        <p:spPr>
          <a:xfrm>
            <a:off x="4667712" y="5413712"/>
            <a:ext cx="2006427"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2</a:t>
            </a:r>
          </a:p>
        </p:txBody>
      </p:sp>
      <p:sp>
        <p:nvSpPr>
          <p:cNvPr id="71" name="TextBox 70"/>
          <p:cNvSpPr txBox="1"/>
          <p:nvPr/>
        </p:nvSpPr>
        <p:spPr>
          <a:xfrm>
            <a:off x="7653721" y="5115852"/>
            <a:ext cx="2167621"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3</a:t>
            </a:r>
          </a:p>
        </p:txBody>
      </p:sp>
      <p:sp>
        <p:nvSpPr>
          <p:cNvPr id="72" name="TextBox 71"/>
          <p:cNvSpPr txBox="1"/>
          <p:nvPr/>
        </p:nvSpPr>
        <p:spPr>
          <a:xfrm>
            <a:off x="1170805" y="5170072"/>
            <a:ext cx="1306424" cy="518087"/>
          </a:xfrm>
          <a:prstGeom prst="rect">
            <a:avLst/>
          </a:prstGeom>
          <a:noFill/>
        </p:spPr>
        <p:txBody>
          <a:bodyPr wrap="square" lIns="101595" tIns="50795" rIns="101595" bIns="50795" rtlCol="0">
            <a:spAutoFit/>
          </a:bodyPr>
          <a:lstStyle/>
          <a:p>
            <a:r>
              <a:rPr lang="en-US" sz="2700" b="1" dirty="0">
                <a:solidFill>
                  <a:prstClr val="black"/>
                </a:solidFill>
                <a:latin typeface="Calibri"/>
              </a:rPr>
              <a:t>User 1</a:t>
            </a:r>
          </a:p>
        </p:txBody>
      </p:sp>
      <p:pic>
        <p:nvPicPr>
          <p:cNvPr id="1028" name="Picture 4" descr="https://encrypted-tbn3.google.com/images?q=tbn:ANd9GcRDdSJcNSP71lf6Bk5hVNlBFOaan5GlTZUAJrSAFUQW8eP1gMj3ww"/>
          <p:cNvPicPr>
            <a:picLocks noChangeAspect="1" noChangeArrowheads="1"/>
          </p:cNvPicPr>
          <p:nvPr/>
        </p:nvPicPr>
        <p:blipFill>
          <a:blip r:embed="rId7" cstate="print"/>
          <a:srcRect/>
          <a:stretch>
            <a:fillRect/>
          </a:stretch>
        </p:blipFill>
        <p:spPr bwMode="auto">
          <a:xfrm>
            <a:off x="2336800" y="4648200"/>
            <a:ext cx="812800" cy="937248"/>
          </a:xfrm>
          <a:prstGeom prst="rect">
            <a:avLst/>
          </a:prstGeom>
          <a:noFill/>
        </p:spPr>
      </p:pic>
      <p:pic>
        <p:nvPicPr>
          <p:cNvPr id="73" name="Picture 4" descr="https://encrypted-tbn3.google.com/images?q=tbn:ANd9GcRDdSJcNSP71lf6Bk5hVNlBFOaan5GlTZUAJrSAFUQW8eP1gMj3ww"/>
          <p:cNvPicPr>
            <a:picLocks noChangeAspect="1" noChangeArrowheads="1"/>
          </p:cNvPicPr>
          <p:nvPr/>
        </p:nvPicPr>
        <p:blipFill>
          <a:blip r:embed="rId7" cstate="print"/>
          <a:srcRect/>
          <a:stretch>
            <a:fillRect/>
          </a:stretch>
        </p:blipFill>
        <p:spPr bwMode="auto">
          <a:xfrm>
            <a:off x="5918200" y="4724400"/>
            <a:ext cx="812800" cy="937248"/>
          </a:xfrm>
          <a:prstGeom prst="rect">
            <a:avLst/>
          </a:prstGeom>
          <a:noFill/>
        </p:spPr>
      </p:pic>
      <p:pic>
        <p:nvPicPr>
          <p:cNvPr id="74" name="Picture 4" descr="https://encrypted-tbn3.google.com/images?q=tbn:ANd9GcRDdSJcNSP71lf6Bk5hVNlBFOaan5GlTZUAJrSAFUQW8eP1gMj3ww"/>
          <p:cNvPicPr>
            <a:picLocks noChangeAspect="1" noChangeArrowheads="1"/>
          </p:cNvPicPr>
          <p:nvPr/>
        </p:nvPicPr>
        <p:blipFill>
          <a:blip r:embed="rId7" cstate="print"/>
          <a:srcRect/>
          <a:stretch>
            <a:fillRect/>
          </a:stretch>
        </p:blipFill>
        <p:spPr bwMode="auto">
          <a:xfrm>
            <a:off x="8661400" y="4419600"/>
            <a:ext cx="812800" cy="937248"/>
          </a:xfrm>
          <a:prstGeom prst="rect">
            <a:avLst/>
          </a:prstGeom>
          <a:noFill/>
        </p:spPr>
      </p:pic>
    </p:spTree>
    <p:custDataLst>
      <p:tags r:id="rId1"/>
    </p:custDataLst>
    <p:extLst>
      <p:ext uri="{BB962C8B-B14F-4D97-AF65-F5344CB8AC3E}">
        <p14:creationId xmlns:p14="http://schemas.microsoft.com/office/powerpoint/2010/main" val="151259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10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6" grpId="0" animBg="1"/>
      <p:bldP spid="67" grpId="0" animBg="1"/>
      <p:bldP spid="6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3|0.4|0.4|0.4|0.4"/>
</p:tagLst>
</file>

<file path=ppt/tags/tag10.xml><?xml version="1.0" encoding="utf-8"?>
<p:tagLst xmlns:a="http://schemas.openxmlformats.org/drawingml/2006/main" xmlns:r="http://schemas.openxmlformats.org/officeDocument/2006/relationships" xmlns:p="http://schemas.openxmlformats.org/presentationml/2006/main">
  <p:tag name="TIMING" val="|14.2|6.8|8.2|1.9"/>
</p:tagLst>
</file>

<file path=ppt/tags/tag11.xml><?xml version="1.0" encoding="utf-8"?>
<p:tagLst xmlns:a="http://schemas.openxmlformats.org/drawingml/2006/main" xmlns:r="http://schemas.openxmlformats.org/officeDocument/2006/relationships" xmlns:p="http://schemas.openxmlformats.org/presentationml/2006/main">
  <p:tag name="TIMING" val="|4.1|5"/>
</p:tagLst>
</file>

<file path=ppt/tags/tag12.xml><?xml version="1.0" encoding="utf-8"?>
<p:tagLst xmlns:a="http://schemas.openxmlformats.org/drawingml/2006/main" xmlns:r="http://schemas.openxmlformats.org/officeDocument/2006/relationships" xmlns:p="http://schemas.openxmlformats.org/presentationml/2006/main">
  <p:tag name="TIMING" val="|8.1|1|1.2"/>
</p:tagLst>
</file>

<file path=ppt/tags/tag13.xml><?xml version="1.0" encoding="utf-8"?>
<p:tagLst xmlns:a="http://schemas.openxmlformats.org/drawingml/2006/main" xmlns:r="http://schemas.openxmlformats.org/officeDocument/2006/relationships" xmlns:p="http://schemas.openxmlformats.org/presentationml/2006/main">
  <p:tag name="TIMING" val="|17.7|27.8|12.3|20.2"/>
</p:tagLst>
</file>

<file path=ppt/tags/tag14.xml><?xml version="1.0" encoding="utf-8"?>
<p:tagLst xmlns:a="http://schemas.openxmlformats.org/drawingml/2006/main" xmlns:r="http://schemas.openxmlformats.org/officeDocument/2006/relationships" xmlns:p="http://schemas.openxmlformats.org/presentationml/2006/main">
  <p:tag name="TIMING" val="|0.9"/>
</p:tagLst>
</file>

<file path=ppt/tags/tag15.xml><?xml version="1.0" encoding="utf-8"?>
<p:tagLst xmlns:a="http://schemas.openxmlformats.org/drawingml/2006/main" xmlns:r="http://schemas.openxmlformats.org/officeDocument/2006/relationships" xmlns:p="http://schemas.openxmlformats.org/presentationml/2006/main">
  <p:tag name="TIMING" val="|0.4|23.4|8.1"/>
</p:tagLst>
</file>

<file path=ppt/tags/tag16.xml><?xml version="1.0" encoding="utf-8"?>
<p:tagLst xmlns:a="http://schemas.openxmlformats.org/drawingml/2006/main" xmlns:r="http://schemas.openxmlformats.org/officeDocument/2006/relationships" xmlns:p="http://schemas.openxmlformats.org/presentationml/2006/main">
  <p:tag name="TIMING" val="|1.2|4.6|1.7|3.9|9.4|14.9|3.9|21.7|9.9|2.5|4.5|5.3|11.3"/>
</p:tagLst>
</file>

<file path=ppt/tags/tag17.xml><?xml version="1.0" encoding="utf-8"?>
<p:tagLst xmlns:a="http://schemas.openxmlformats.org/drawingml/2006/main" xmlns:r="http://schemas.openxmlformats.org/officeDocument/2006/relationships" xmlns:p="http://schemas.openxmlformats.org/presentationml/2006/main">
  <p:tag name="TIMING" val="|42.5|64"/>
</p:tagLst>
</file>

<file path=ppt/tags/tag2.xml><?xml version="1.0" encoding="utf-8"?>
<p:tagLst xmlns:a="http://schemas.openxmlformats.org/drawingml/2006/main" xmlns:r="http://schemas.openxmlformats.org/officeDocument/2006/relationships" xmlns:p="http://schemas.openxmlformats.org/presentationml/2006/main">
  <p:tag name="TIMING" val="|0.4|0.3|0.4|0.4|0.4|0.4"/>
</p:tagLst>
</file>

<file path=ppt/tags/tag3.xml><?xml version="1.0" encoding="utf-8"?>
<p:tagLst xmlns:a="http://schemas.openxmlformats.org/drawingml/2006/main" xmlns:r="http://schemas.openxmlformats.org/officeDocument/2006/relationships" xmlns:p="http://schemas.openxmlformats.org/presentationml/2006/main">
  <p:tag name="TIMING" val="|1.9|1.2|1.3|0.8"/>
</p:tagLst>
</file>

<file path=ppt/tags/tag4.xml><?xml version="1.0" encoding="utf-8"?>
<p:tagLst xmlns:a="http://schemas.openxmlformats.org/drawingml/2006/main" xmlns:r="http://schemas.openxmlformats.org/officeDocument/2006/relationships" xmlns:p="http://schemas.openxmlformats.org/presentationml/2006/main">
  <p:tag name="TIMING" val="|5.5"/>
</p:tagLst>
</file>

<file path=ppt/tags/tag5.xml><?xml version="1.0" encoding="utf-8"?>
<p:tagLst xmlns:a="http://schemas.openxmlformats.org/drawingml/2006/main" xmlns:r="http://schemas.openxmlformats.org/officeDocument/2006/relationships" xmlns:p="http://schemas.openxmlformats.org/presentationml/2006/main">
  <p:tag name="TIMING" val="|0.6|7.1"/>
</p:tagLst>
</file>

<file path=ppt/tags/tag6.xml><?xml version="1.0" encoding="utf-8"?>
<p:tagLst xmlns:a="http://schemas.openxmlformats.org/drawingml/2006/main" xmlns:r="http://schemas.openxmlformats.org/officeDocument/2006/relationships" xmlns:p="http://schemas.openxmlformats.org/presentationml/2006/main">
  <p:tag name="TIMING" val="|4.4|1.7"/>
</p:tagLst>
</file>

<file path=ppt/tags/tag7.xml><?xml version="1.0" encoding="utf-8"?>
<p:tagLst xmlns:a="http://schemas.openxmlformats.org/drawingml/2006/main" xmlns:r="http://schemas.openxmlformats.org/officeDocument/2006/relationships" xmlns:p="http://schemas.openxmlformats.org/presentationml/2006/main">
  <p:tag name="TIMING" val="|4.4"/>
</p:tagLst>
</file>

<file path=ppt/tags/tag8.xml><?xml version="1.0" encoding="utf-8"?>
<p:tagLst xmlns:a="http://schemas.openxmlformats.org/drawingml/2006/main" xmlns:r="http://schemas.openxmlformats.org/officeDocument/2006/relationships" xmlns:p="http://schemas.openxmlformats.org/presentationml/2006/main">
  <p:tag name="TIMING" val="|4.4"/>
</p:tagLst>
</file>

<file path=ppt/tags/tag9.xml><?xml version="1.0" encoding="utf-8"?>
<p:tagLst xmlns:a="http://schemas.openxmlformats.org/drawingml/2006/main" xmlns:r="http://schemas.openxmlformats.org/officeDocument/2006/relationships" xmlns:p="http://schemas.openxmlformats.org/presentationml/2006/main">
  <p:tag name="TIMING" val="|15.9"/>
</p:tagLst>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1F497D"/>
      </a:dk2>
      <a:lt2>
        <a:srgbClr val="EEECE1"/>
      </a:lt2>
      <a:accent1>
        <a:srgbClr val="0066FF"/>
      </a:accent1>
      <a:accent2>
        <a:srgbClr val="FF0000"/>
      </a:accent2>
      <a:accent3>
        <a:srgbClr val="00B050"/>
      </a:accent3>
      <a:accent4>
        <a:srgbClr val="7030A0"/>
      </a:accent4>
      <a:accent5>
        <a:srgbClr val="4BACC6"/>
      </a:accent5>
      <a:accent6>
        <a:srgbClr val="0033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rtlCol="0">
        <a:spAutoFit/>
      </a:bodyPr>
      <a:lstStyle>
        <a:defPPr algn="ctr">
          <a:defRPr dirty="0" smtClean="0"/>
        </a:defPPr>
      </a:lstStyle>
      <a:style>
        <a:lnRef idx="1">
          <a:schemeClr val="accent1"/>
        </a:lnRef>
        <a:fillRef idx="2">
          <a:schemeClr val="accent1"/>
        </a:fillRef>
        <a:effectRef idx="1">
          <a:schemeClr val="accent1"/>
        </a:effectRef>
        <a:fontRef idx="minor">
          <a:schemeClr val="dk1"/>
        </a:fontRef>
      </a: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0">
      <a:dk1>
        <a:sysClr val="windowText" lastClr="000000"/>
      </a:dk1>
      <a:lt1>
        <a:sysClr val="window" lastClr="FFFFFF"/>
      </a:lt1>
      <a:dk2>
        <a:srgbClr val="1F497D"/>
      </a:dk2>
      <a:lt2>
        <a:srgbClr val="EEECE1"/>
      </a:lt2>
      <a:accent1>
        <a:srgbClr val="0066FF"/>
      </a:accent1>
      <a:accent2>
        <a:srgbClr val="FF0000"/>
      </a:accent2>
      <a:accent3>
        <a:srgbClr val="00B050"/>
      </a:accent3>
      <a:accent4>
        <a:srgbClr val="7030A0"/>
      </a:accent4>
      <a:accent5>
        <a:srgbClr val="4BACC6"/>
      </a:accent5>
      <a:accent6>
        <a:srgbClr val="0033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rtlCol="0">
        <a:spAutoFit/>
      </a:bodyPr>
      <a:lstStyle>
        <a:defPPr algn="ctr">
          <a:defRPr dirty="0" smtClean="0"/>
        </a:defPPr>
      </a:lstStyle>
      <a:style>
        <a:lnRef idx="1">
          <a:schemeClr val="accent1"/>
        </a:lnRef>
        <a:fillRef idx="2">
          <a:schemeClr val="accent1"/>
        </a:fillRef>
        <a:effectRef idx="1">
          <a:schemeClr val="accent1"/>
        </a:effectRef>
        <a:fontRef idx="minor">
          <a:schemeClr val="dk1"/>
        </a:fontRef>
      </a:style>
    </a:txDef>
  </a:objectDefaults>
  <a:extraClrSchemeLst/>
</a:theme>
</file>

<file path=ppt/theme/theme3.xml><?xml version="1.0" encoding="utf-8"?>
<a:theme xmlns:a="http://schemas.openxmlformats.org/drawingml/2006/main" name="2_Office Theme">
  <a:themeElements>
    <a:clrScheme name="Custom 10">
      <a:dk1>
        <a:sysClr val="windowText" lastClr="000000"/>
      </a:dk1>
      <a:lt1>
        <a:sysClr val="window" lastClr="FFFFFF"/>
      </a:lt1>
      <a:dk2>
        <a:srgbClr val="1F497D"/>
      </a:dk2>
      <a:lt2>
        <a:srgbClr val="EEECE1"/>
      </a:lt2>
      <a:accent1>
        <a:srgbClr val="0066FF"/>
      </a:accent1>
      <a:accent2>
        <a:srgbClr val="FF0000"/>
      </a:accent2>
      <a:accent3>
        <a:srgbClr val="00B050"/>
      </a:accent3>
      <a:accent4>
        <a:srgbClr val="7030A0"/>
      </a:accent4>
      <a:accent5>
        <a:srgbClr val="4BACC6"/>
      </a:accent5>
      <a:accent6>
        <a:srgbClr val="0033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rtlCol="0">
        <a:spAutoFit/>
      </a:bodyPr>
      <a:lstStyle>
        <a:defPPr algn="ctr">
          <a:defRPr dirty="0" smtClean="0"/>
        </a:defPPr>
      </a:lstStyle>
      <a:style>
        <a:lnRef idx="1">
          <a:schemeClr val="accent1"/>
        </a:lnRef>
        <a:fillRef idx="2">
          <a:schemeClr val="accent1"/>
        </a:fillRef>
        <a:effectRef idx="1">
          <a:schemeClr val="accent1"/>
        </a:effectRef>
        <a:fontRef idx="minor">
          <a:schemeClr val="dk1"/>
        </a:fontRef>
      </a:style>
    </a:txDef>
  </a:objectDefaults>
  <a:extraClrSchemeLst/>
</a:theme>
</file>

<file path=ppt/theme/theme4.xml><?xml version="1.0" encoding="utf-8"?>
<a:theme xmlns:a="http://schemas.openxmlformats.org/drawingml/2006/main" name="3_Office Theme">
  <a:themeElements>
    <a:clrScheme name="Custom 10">
      <a:dk1>
        <a:sysClr val="windowText" lastClr="000000"/>
      </a:dk1>
      <a:lt1>
        <a:sysClr val="window" lastClr="FFFFFF"/>
      </a:lt1>
      <a:dk2>
        <a:srgbClr val="1F497D"/>
      </a:dk2>
      <a:lt2>
        <a:srgbClr val="EEECE1"/>
      </a:lt2>
      <a:accent1>
        <a:srgbClr val="0066FF"/>
      </a:accent1>
      <a:accent2>
        <a:srgbClr val="FF0000"/>
      </a:accent2>
      <a:accent3>
        <a:srgbClr val="00B050"/>
      </a:accent3>
      <a:accent4>
        <a:srgbClr val="7030A0"/>
      </a:accent4>
      <a:accent5>
        <a:srgbClr val="4BACC6"/>
      </a:accent5>
      <a:accent6>
        <a:srgbClr val="0033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rtlCol="0">
        <a:spAutoFit/>
      </a:bodyPr>
      <a:lstStyle>
        <a:defPPr algn="ctr">
          <a:defRPr dirty="0" smtClean="0"/>
        </a:defPPr>
      </a:lstStyle>
      <a:style>
        <a:lnRef idx="1">
          <a:schemeClr val="accent1"/>
        </a:lnRef>
        <a:fillRef idx="2">
          <a:schemeClr val="accent1"/>
        </a:fillRef>
        <a:effectRef idx="1">
          <a:schemeClr val="accent1"/>
        </a:effectRef>
        <a:fontRef idx="minor">
          <a:schemeClr val="dk1"/>
        </a:fontRef>
      </a:style>
    </a:txDef>
  </a:objectDefaults>
  <a:extraClrSchemeLst/>
</a:theme>
</file>

<file path=ppt/theme/theme5.xml><?xml version="1.0" encoding="utf-8"?>
<a:theme xmlns:a="http://schemas.openxmlformats.org/drawingml/2006/main" name="4_Office Theme">
  <a:themeElements>
    <a:clrScheme name="Custom 10">
      <a:dk1>
        <a:sysClr val="windowText" lastClr="000000"/>
      </a:dk1>
      <a:lt1>
        <a:sysClr val="window" lastClr="FFFFFF"/>
      </a:lt1>
      <a:dk2>
        <a:srgbClr val="1F497D"/>
      </a:dk2>
      <a:lt2>
        <a:srgbClr val="EEECE1"/>
      </a:lt2>
      <a:accent1>
        <a:srgbClr val="0066FF"/>
      </a:accent1>
      <a:accent2>
        <a:srgbClr val="FF0000"/>
      </a:accent2>
      <a:accent3>
        <a:srgbClr val="00B050"/>
      </a:accent3>
      <a:accent4>
        <a:srgbClr val="7030A0"/>
      </a:accent4>
      <a:accent5>
        <a:srgbClr val="4BACC6"/>
      </a:accent5>
      <a:accent6>
        <a:srgbClr val="0033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rtlCol="0">
        <a:spAutoFit/>
      </a:bodyPr>
      <a:lstStyle>
        <a:defPPr algn="ctr">
          <a:defRPr dirty="0" smtClean="0"/>
        </a:defPPr>
      </a:lstStyle>
      <a:style>
        <a:lnRef idx="1">
          <a:schemeClr val="accent1"/>
        </a:lnRef>
        <a:fillRef idx="2">
          <a:schemeClr val="accent1"/>
        </a:fillRef>
        <a:effectRef idx="1">
          <a:schemeClr val="accent1"/>
        </a:effectRef>
        <a:fontRef idx="minor">
          <a:schemeClr val="dk1"/>
        </a:fontRef>
      </a:style>
    </a:tx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Custom 10">
      <a:dk1>
        <a:sysClr val="windowText" lastClr="000000"/>
      </a:dk1>
      <a:lt1>
        <a:sysClr val="window" lastClr="FFFFFF"/>
      </a:lt1>
      <a:dk2>
        <a:srgbClr val="1F497D"/>
      </a:dk2>
      <a:lt2>
        <a:srgbClr val="EEECE1"/>
      </a:lt2>
      <a:accent1>
        <a:srgbClr val="0066FF"/>
      </a:accent1>
      <a:accent2>
        <a:srgbClr val="FF0000"/>
      </a:accent2>
      <a:accent3>
        <a:srgbClr val="00B050"/>
      </a:accent3>
      <a:accent4>
        <a:srgbClr val="7030A0"/>
      </a:accent4>
      <a:accent5>
        <a:srgbClr val="4BACC6"/>
      </a:accent5>
      <a:accent6>
        <a:srgbClr val="0033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rtlCol="0">
        <a:spAutoFit/>
      </a:bodyPr>
      <a:lstStyle>
        <a:defPPr algn="ctr">
          <a:defRPr dirty="0" smtClean="0"/>
        </a:defPPr>
      </a:lstStyle>
      <a:style>
        <a:lnRef idx="1">
          <a:schemeClr val="accent1"/>
        </a:lnRef>
        <a:fillRef idx="2">
          <a:schemeClr val="accent1"/>
        </a:fillRef>
        <a:effectRef idx="1">
          <a:schemeClr val="accent1"/>
        </a:effectRef>
        <a:fontRef idx="minor">
          <a:schemeClr val="dk1"/>
        </a:fontRef>
      </a:style>
    </a:txDef>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9050">
          <a:solidFill>
            <a:schemeClr val="tx1"/>
          </a:solidFill>
          <a:prstDash val="dash"/>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Custom 10">
      <a:dk1>
        <a:sysClr val="windowText" lastClr="000000"/>
      </a:dk1>
      <a:lt1>
        <a:sysClr val="window" lastClr="FFFFFF"/>
      </a:lt1>
      <a:dk2>
        <a:srgbClr val="1F497D"/>
      </a:dk2>
      <a:lt2>
        <a:srgbClr val="EEECE1"/>
      </a:lt2>
      <a:accent1>
        <a:srgbClr val="0066FF"/>
      </a:accent1>
      <a:accent2>
        <a:srgbClr val="FF0000"/>
      </a:accent2>
      <a:accent3>
        <a:srgbClr val="00B050"/>
      </a:accent3>
      <a:accent4>
        <a:srgbClr val="7030A0"/>
      </a:accent4>
      <a:accent5>
        <a:srgbClr val="4BACC6"/>
      </a:accent5>
      <a:accent6>
        <a:srgbClr val="0033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none" rtlCol="0">
        <a:spAutoFit/>
      </a:bodyPr>
      <a:lstStyle>
        <a:defPPr algn="ctr">
          <a:defRPr dirty="0" smtClean="0"/>
        </a:defPPr>
      </a:lstStyle>
      <a:style>
        <a:lnRef idx="1">
          <a:schemeClr val="accent1"/>
        </a:lnRef>
        <a:fillRef idx="2">
          <a:schemeClr val="accent1"/>
        </a:fillRef>
        <a:effectRef idx="1">
          <a:schemeClr val="accent1"/>
        </a:effectRef>
        <a:fontRef idx="minor">
          <a:schemeClr val="dk1"/>
        </a:fontRef>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51928</TotalTime>
  <Words>3045</Words>
  <Application>Microsoft Office PowerPoint</Application>
  <PresentationFormat>Custom</PresentationFormat>
  <Paragraphs>691</Paragraphs>
  <Slides>58</Slides>
  <Notes>47</Notes>
  <HiddenSlides>2</HiddenSlides>
  <MMClips>6</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58</vt:i4>
      </vt:variant>
    </vt:vector>
  </HeadingPairs>
  <TitlesOfParts>
    <vt:vector size="68"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Equation</vt:lpstr>
      <vt:lpstr>PowerPoint Presentation</vt:lpstr>
      <vt:lpstr>General Information</vt:lpstr>
      <vt:lpstr>Fundamental Architectural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Testbed of Software Radios</vt:lpstr>
      <vt:lpstr>Results from Prototype</vt:lpstr>
      <vt:lpstr>OpenRF (uses existing 802.11 cards) </vt:lpstr>
      <vt:lpstr>OpenRF’s Goals</vt:lpstr>
      <vt:lpstr>OpenRF’s Goals</vt:lpstr>
      <vt:lpstr>OpenRF’s Goals</vt:lpstr>
      <vt:lpstr>OpenRF’s Goals</vt:lpstr>
      <vt:lpstr>OpenRF’s Goals</vt:lpstr>
      <vt:lpstr>OpenRF’s Goals</vt:lpstr>
      <vt:lpstr>OpenRF’s Goals</vt:lpstr>
      <vt:lpstr>OpenRF’s Goals</vt:lpstr>
      <vt:lpstr>OpenRF’s Architecture</vt:lpstr>
      <vt:lpstr>OpenRF’s Architecture</vt:lpstr>
      <vt:lpstr>OpenRF’s Architecture</vt:lpstr>
      <vt:lpstr>OpenRF’s Architecture</vt:lpstr>
      <vt:lpstr>Software Defined MIMO Networks</vt:lpstr>
      <vt:lpstr>Video Application</vt:lpstr>
      <vt:lpstr>Centimeter-Scale Localization</vt:lpstr>
      <vt:lpstr>Use Multipath Reflections</vt:lpstr>
      <vt:lpstr>Use Multipath Reflections</vt:lpstr>
      <vt:lpstr>Use Multipath Reflections</vt:lpstr>
      <vt:lpstr>Works even with RFIDs</vt:lpstr>
      <vt:lpstr>PowerPoint Presentation</vt:lpstr>
      <vt:lpstr>PowerPoint Presentation</vt:lpstr>
      <vt:lpstr>PowerPoint Presentation</vt:lpstr>
      <vt:lpstr>PowerPoint Presentation</vt:lpstr>
      <vt:lpstr>PowerPoint Presentation</vt:lpstr>
      <vt:lpstr>Smart Homes</vt:lpstr>
      <vt:lpstr>Smart Homes</vt:lpstr>
      <vt:lpstr>Smart Homes</vt:lpstr>
      <vt:lpstr>Smart Homes</vt:lpstr>
      <vt:lpstr>Can your cellphone give you X-ray vision?</vt:lpstr>
      <vt:lpstr>WiVi: See through-walls with WiFi </vt:lpstr>
      <vt:lpstr>Securing Medical Devices </vt:lpstr>
      <vt:lpstr>PowerPoint Presentation</vt:lpstr>
      <vt:lpstr>PowerPoint Presentation</vt:lpstr>
      <vt:lpstr>PowerPoint Presentation</vt:lpstr>
      <vt:lpstr>Why Does Video Suffer Glitches and Stalls?</vt:lpstr>
      <vt:lpstr>Our Solution: SoftCast</vt:lpstr>
      <vt:lpstr>The Sparse Fourier Transform </vt:lpstr>
      <vt:lpstr>The Fourier Transform Is Everywhere</vt:lpstr>
      <vt:lpstr> Computing the Discrete Fourier Transform</vt:lpstr>
      <vt:lpstr>Idea: Leverage Sparsity</vt:lpstr>
      <vt:lpstr> How Does the Sparse FFT Work?</vt:lpstr>
      <vt:lpstr>Simulation Results</vt:lpstr>
      <vt:lpstr>3D Photography Using Sparse FFT</vt:lpstr>
      <vt:lpstr>Results show that we can accurately reconstruct unsampled camera outputs</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dina</cp:lastModifiedBy>
  <cp:revision>2931</cp:revision>
  <dcterms:created xsi:type="dcterms:W3CDTF">2004-05-06T09:28:21Z</dcterms:created>
  <dcterms:modified xsi:type="dcterms:W3CDTF">2013-09-07T00:22:37Z</dcterms:modified>
</cp:coreProperties>
</file>