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07" r:id="rId4"/>
    <p:sldId id="306" r:id="rId5"/>
    <p:sldId id="308" r:id="rId6"/>
    <p:sldId id="325" r:id="rId7"/>
    <p:sldId id="309" r:id="rId8"/>
    <p:sldId id="259" r:id="rId9"/>
    <p:sldId id="316" r:id="rId10"/>
    <p:sldId id="318" r:id="rId11"/>
    <p:sldId id="260" r:id="rId12"/>
    <p:sldId id="321" r:id="rId13"/>
    <p:sldId id="267" r:id="rId14"/>
    <p:sldId id="270" r:id="rId15"/>
    <p:sldId id="276" r:id="rId16"/>
    <p:sldId id="283" r:id="rId17"/>
    <p:sldId id="277" r:id="rId18"/>
    <p:sldId id="278" r:id="rId19"/>
    <p:sldId id="279" r:id="rId20"/>
    <p:sldId id="280" r:id="rId21"/>
    <p:sldId id="326" r:id="rId22"/>
    <p:sldId id="281" r:id="rId23"/>
    <p:sldId id="282" r:id="rId24"/>
    <p:sldId id="271" r:id="rId25"/>
    <p:sldId id="285" r:id="rId26"/>
    <p:sldId id="286" r:id="rId27"/>
    <p:sldId id="287" r:id="rId28"/>
    <p:sldId id="288" r:id="rId29"/>
    <p:sldId id="289" r:id="rId30"/>
    <p:sldId id="290" r:id="rId31"/>
    <p:sldId id="303" r:id="rId32"/>
    <p:sldId id="305" r:id="rId33"/>
    <p:sldId id="313" r:id="rId34"/>
    <p:sldId id="262" r:id="rId35"/>
    <p:sldId id="266" r:id="rId36"/>
    <p:sldId id="314" r:id="rId37"/>
    <p:sldId id="315" r:id="rId38"/>
    <p:sldId id="319" r:id="rId39"/>
    <p:sldId id="311" r:id="rId40"/>
    <p:sldId id="297" r:id="rId41"/>
    <p:sldId id="322" r:id="rId42"/>
    <p:sldId id="317" r:id="rId43"/>
    <p:sldId id="298" r:id="rId44"/>
    <p:sldId id="32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666666"/>
    <a:srgbClr val="808080"/>
    <a:srgbClr val="999999"/>
    <a:srgbClr val="CCCCCC"/>
    <a:srgbClr val="B3B3B3"/>
    <a:srgbClr val="E6E6E6"/>
    <a:srgbClr val="191919"/>
    <a:srgbClr val="EBF1DE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565" autoAdjust="0"/>
  </p:normalViewPr>
  <p:slideViewPr>
    <p:cSldViewPr snapToGrid="0">
      <p:cViewPr>
        <p:scale>
          <a:sx n="50" d="100"/>
          <a:sy n="50" d="100"/>
        </p:scale>
        <p:origin x="-163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slides\bar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slides\bar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slides\bar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1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Sheet1!$A$1:$A$3</c:f>
              <c:strCache>
                <c:ptCount val="3"/>
                <c:pt idx="0">
                  <c:v>Ray marching</c:v>
                </c:pt>
                <c:pt idx="1">
                  <c:v>Engelhardt and Dachsbacher [2010]</c:v>
                </c:pt>
                <c:pt idx="2">
                  <c:v>Our method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111</c:v>
                </c:pt>
                <c:pt idx="1">
                  <c:v>39</c:v>
                </c:pt>
                <c:pt idx="2">
                  <c:v>31</c:v>
                </c:pt>
              </c:numCache>
            </c:numRef>
          </c:val>
        </c:ser>
        <c:axId val="57805824"/>
        <c:axId val="58340096"/>
      </c:barChart>
      <c:catAx>
        <c:axId val="578058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8340096"/>
        <c:crosses val="autoZero"/>
        <c:auto val="1"/>
        <c:lblAlgn val="ctr"/>
        <c:lblOffset val="100"/>
      </c:catAx>
      <c:valAx>
        <c:axId val="583400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0" dirty="0"/>
                  <a:t>Runtime (</a:t>
                </a:r>
                <a:r>
                  <a:rPr lang="en-US" sz="2400" b="0" dirty="0" smtClean="0"/>
                  <a:t>ms/frame)</a:t>
                </a:r>
                <a:endParaRPr lang="en-US" sz="2400" b="0" dirty="0"/>
              </a:p>
            </c:rich>
          </c:tx>
          <c:layout/>
        </c:title>
        <c:numFmt formatCode="General" sourceLinked="1"/>
        <c:majorTickMark val="none"/>
        <c:tickLblPos val="nextTo"/>
        <c:crossAx val="578058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Sheet1!$A$11:$A$13</c:f>
              <c:strCache>
                <c:ptCount val="3"/>
                <c:pt idx="0">
                  <c:v>Ray marching</c:v>
                </c:pt>
                <c:pt idx="1">
                  <c:v>Engelhardt and Dachsbacher [2010]</c:v>
                </c:pt>
                <c:pt idx="2">
                  <c:v>Our method</c:v>
                </c:pt>
              </c:strCache>
            </c:strRef>
          </c:cat>
          <c:val>
            <c:numRef>
              <c:f>Sheet1!$B$11:$B$13</c:f>
              <c:numCache>
                <c:formatCode>General</c:formatCode>
                <c:ptCount val="3"/>
                <c:pt idx="0">
                  <c:v>178</c:v>
                </c:pt>
                <c:pt idx="1">
                  <c:v>78</c:v>
                </c:pt>
                <c:pt idx="2">
                  <c:v>43</c:v>
                </c:pt>
              </c:numCache>
            </c:numRef>
          </c:val>
        </c:ser>
        <c:axId val="58357632"/>
        <c:axId val="58359168"/>
      </c:barChart>
      <c:catAx>
        <c:axId val="58357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8359168"/>
        <c:crosses val="autoZero"/>
        <c:auto val="1"/>
        <c:lblAlgn val="ctr"/>
        <c:lblOffset val="100"/>
      </c:catAx>
      <c:valAx>
        <c:axId val="58359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="0" dirty="0"/>
                  <a:t>Runtime</a:t>
                </a:r>
                <a:r>
                  <a:rPr lang="en-US" sz="2400" b="0" baseline="0" dirty="0"/>
                  <a:t> (</a:t>
                </a:r>
                <a:r>
                  <a:rPr lang="en-US" sz="2400" b="0" baseline="0" dirty="0" smtClean="0"/>
                  <a:t>ms/frame)</a:t>
                </a:r>
                <a:endParaRPr lang="en-US" sz="2400" b="0" dirty="0"/>
              </a:p>
            </c:rich>
          </c:tx>
          <c:layout/>
        </c:title>
        <c:numFmt formatCode="General" sourceLinked="1"/>
        <c:majorTickMark val="none"/>
        <c:tickLblPos val="nextTo"/>
        <c:crossAx val="5835763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1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Sheet1!$A$5:$A$9</c:f>
              <c:strCache>
                <c:ptCount val="5"/>
                <c:pt idx="0">
                  <c:v>Ray marching</c:v>
                </c:pt>
                <c:pt idx="1">
                  <c:v>Engelhardt and Dachsbacher [2010]</c:v>
                </c:pt>
                <c:pt idx="2">
                  <c:v>This paper [2010]</c:v>
                </c:pt>
                <c:pt idx="3">
                  <c:v>Billeter et al. [2010]</c:v>
                </c:pt>
                <c:pt idx="4">
                  <c:v>Our next paper [2011]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111</c:v>
                </c:pt>
                <c:pt idx="1">
                  <c:v>39</c:v>
                </c:pt>
                <c:pt idx="2">
                  <c:v>31</c:v>
                </c:pt>
                <c:pt idx="3">
                  <c:v>26</c:v>
                </c:pt>
                <c:pt idx="4">
                  <c:v>12.5</c:v>
                </c:pt>
              </c:numCache>
            </c:numRef>
          </c:val>
        </c:ser>
        <c:axId val="58387840"/>
        <c:axId val="58557568"/>
      </c:barChart>
      <c:catAx>
        <c:axId val="583878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8557568"/>
        <c:crosses val="autoZero"/>
        <c:auto val="1"/>
        <c:lblAlgn val="ctr"/>
        <c:lblOffset val="100"/>
      </c:catAx>
      <c:valAx>
        <c:axId val="585575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0" dirty="0"/>
                  <a:t>Runtime (</a:t>
                </a:r>
                <a:r>
                  <a:rPr lang="en-US" sz="2400" b="0" dirty="0" smtClean="0"/>
                  <a:t>ms/frame)</a:t>
                </a:r>
                <a:endParaRPr lang="en-US" sz="2400" b="0" dirty="0"/>
              </a:p>
            </c:rich>
          </c:tx>
          <c:layout/>
        </c:title>
        <c:numFmt formatCode="General" sourceLinked="1"/>
        <c:majorTickMark val="none"/>
        <c:tickLblPos val="nextTo"/>
        <c:crossAx val="5838784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5A5A3-4B65-4205-B3F5-D6380DBE4533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8711-E271-465E-AC41-38D0AFC19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79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Hello, my name is </a:t>
            </a:r>
            <a:r>
              <a:rPr lang="en-US" baseline="0" dirty="0" err="1" smtClean="0"/>
              <a:t>Jiawen</a:t>
            </a:r>
            <a:r>
              <a:rPr lang="en-US" baseline="0" dirty="0" smtClean="0"/>
              <a:t> Chen</a:t>
            </a:r>
          </a:p>
          <a:p>
            <a:pPr>
              <a:buFontTx/>
              <a:buChar char="-"/>
            </a:pPr>
            <a:r>
              <a:rPr lang="en-US" baseline="0" dirty="0" smtClean="0"/>
              <a:t> and today I’ll be talking about a new hierarchical algorithm</a:t>
            </a:r>
          </a:p>
          <a:p>
            <a:pPr>
              <a:buFontTx/>
              <a:buChar char="-"/>
            </a:pPr>
            <a:r>
              <a:rPr lang="en-US" baseline="0" dirty="0" smtClean="0"/>
              <a:t> for rendering volumetric shadows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baseline="0" dirty="0" smtClean="0"/>
              <a:t> Recently, </a:t>
            </a:r>
            <a:r>
              <a:rPr lang="en-US" baseline="0" dirty="0" err="1" smtClean="0"/>
              <a:t>Engelhardt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Dachsbacher</a:t>
            </a:r>
            <a:r>
              <a:rPr lang="en-US" baseline="0" dirty="0" smtClean="0"/>
              <a:t> observed that the in-scattered radiance varies smoothly along light beams</a:t>
            </a:r>
          </a:p>
          <a:p>
            <a:pPr>
              <a:buFontTx/>
              <a:buChar char="-"/>
            </a:pPr>
            <a:r>
              <a:rPr lang="en-US" baseline="0" dirty="0" smtClean="0"/>
              <a:t> except at depth discontinuities.</a:t>
            </a:r>
          </a:p>
          <a:p>
            <a:pPr>
              <a:buFontTx/>
              <a:buChar char="-"/>
            </a:pPr>
            <a:r>
              <a:rPr lang="en-US" baseline="0" dirty="0" smtClean="0"/>
              <a:t> this observation lets them perform ray marching at a sparse set of pixels</a:t>
            </a:r>
          </a:p>
          <a:p>
            <a:pPr>
              <a:buFontTx/>
              <a:buChar char="-"/>
            </a:pPr>
            <a:r>
              <a:rPr lang="en-US" baseline="0" dirty="0" smtClean="0"/>
              <a:t> and interpolate using a cross-bilateral filter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for all of these methods, except ray marching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performance is heavily dependent on </a:t>
            </a:r>
            <a:r>
              <a:rPr lang="en-US" baseline="0" dirty="0" err="1" smtClean="0"/>
              <a:t>occluder</a:t>
            </a:r>
            <a:r>
              <a:rPr lang="en-US" baseline="0" dirty="0" smtClean="0"/>
              <a:t> complexity</a:t>
            </a:r>
          </a:p>
          <a:p>
            <a:pPr>
              <a:buFontTx/>
              <a:buChar char="-"/>
            </a:pPr>
            <a:r>
              <a:rPr lang="en-US" dirty="0" smtClean="0"/>
              <a:t> In</a:t>
            </a:r>
            <a:r>
              <a:rPr lang="en-US" baseline="0" dirty="0" smtClean="0"/>
              <a:t> contrast, our technique has a complexity guarantee independent of the scene.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finally, I want to mention that both of the techniques by Max, and </a:t>
            </a:r>
            <a:r>
              <a:rPr lang="en-US" baseline="0" dirty="0" err="1" smtClean="0"/>
              <a:t>Engelhardt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Dachsbacher</a:t>
            </a:r>
            <a:r>
              <a:rPr lang="en-US" baseline="0" dirty="0" smtClean="0"/>
              <a:t>,</a:t>
            </a:r>
          </a:p>
          <a:p>
            <a:pPr>
              <a:buFontTx/>
              <a:buChar char="-"/>
            </a:pPr>
            <a:r>
              <a:rPr lang="en-US" baseline="0" dirty="0" smtClean="0"/>
              <a:t> make use of </a:t>
            </a:r>
            <a:r>
              <a:rPr lang="en-US" baseline="0" dirty="0" err="1" smtClean="0"/>
              <a:t>epipolar</a:t>
            </a:r>
            <a:r>
              <a:rPr lang="en-US" baseline="0" dirty="0" smtClean="0"/>
              <a:t> geometry, which is also important for our method.</a:t>
            </a:r>
          </a:p>
          <a:p>
            <a:pPr>
              <a:buFontTx/>
              <a:buChar char="-"/>
            </a:pPr>
            <a:r>
              <a:rPr lang="en-US" baseline="0" dirty="0" smtClean="0"/>
              <a:t> I will cover it later in the talk.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smtClean="0"/>
              <a:t>our method has 3 key ideas</a:t>
            </a:r>
          </a:p>
          <a:p>
            <a:pPr>
              <a:buFontTx/>
              <a:buNone/>
            </a:pPr>
            <a:r>
              <a:rPr lang="en-US" baseline="0" dirty="0" smtClean="0"/>
              <a:t>&lt;animate&gt;</a:t>
            </a:r>
          </a:p>
          <a:p>
            <a:pPr>
              <a:buFontTx/>
              <a:buChar char="-"/>
            </a:pPr>
            <a:r>
              <a:rPr lang="en-US" baseline="0" dirty="0" smtClean="0"/>
              <a:t> we will first illustrate with a simple 2d case to demonstrate the structure of the problem</a:t>
            </a:r>
          </a:p>
          <a:p>
            <a:pPr>
              <a:buFontTx/>
              <a:buChar char="-"/>
            </a:pPr>
            <a:r>
              <a:rPr lang="en-US" baseline="0" dirty="0" smtClean="0"/>
              <a:t> and show how to exploit this structure to compute the visibility part of the integral incrementally</a:t>
            </a:r>
          </a:p>
          <a:p>
            <a:pPr>
              <a:buFontTx/>
              <a:buNone/>
            </a:pPr>
            <a:r>
              <a:rPr lang="en-US" baseline="0" dirty="0" smtClean="0"/>
              <a:t>&lt;animate&gt;</a:t>
            </a:r>
          </a:p>
          <a:p>
            <a:pPr>
              <a:buFontTx/>
              <a:buChar char="-"/>
            </a:pPr>
            <a:r>
              <a:rPr lang="en-US" baseline="0" dirty="0" smtClean="0"/>
              <a:t> Then, we show how to extend the algorithm to incorporate the scattering effects that vary over space</a:t>
            </a:r>
          </a:p>
          <a:p>
            <a:pPr>
              <a:buFontTx/>
              <a:buChar char="-"/>
            </a:pPr>
            <a:r>
              <a:rPr lang="en-US" baseline="0" dirty="0" smtClean="0"/>
              <a:t> such as </a:t>
            </a:r>
            <a:r>
              <a:rPr lang="en-US" dirty="0" smtClean="0"/>
              <a:t>attenuation</a:t>
            </a:r>
            <a:r>
              <a:rPr lang="en-US" baseline="0" dirty="0" smtClean="0"/>
              <a:t> along view rays and textured lights</a:t>
            </a:r>
          </a:p>
          <a:p>
            <a:pPr>
              <a:buFontTx/>
              <a:buNone/>
            </a:pPr>
            <a:r>
              <a:rPr lang="en-US" baseline="0" dirty="0" smtClean="0"/>
              <a:t>&lt;animate&gt;</a:t>
            </a:r>
          </a:p>
          <a:p>
            <a:pPr>
              <a:buFontTx/>
              <a:buChar char="-"/>
            </a:pPr>
            <a:r>
              <a:rPr lang="en-US" baseline="0" dirty="0" smtClean="0"/>
              <a:t> Finally, I will discuss </a:t>
            </a:r>
            <a:r>
              <a:rPr lang="en-US" baseline="0" dirty="0" err="1" smtClean="0"/>
              <a:t>epipolar</a:t>
            </a:r>
            <a:r>
              <a:rPr lang="en-US" baseline="0" dirty="0" smtClean="0"/>
              <a:t> rectification,</a:t>
            </a:r>
          </a:p>
          <a:p>
            <a:pPr>
              <a:buFontTx/>
              <a:buChar char="-"/>
            </a:pPr>
            <a:r>
              <a:rPr lang="en-US" baseline="0" dirty="0" smtClean="0"/>
              <a:t> which reduces a general 3D camera-light configuration to our canonical configuration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5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let’s</a:t>
            </a:r>
            <a:r>
              <a:rPr lang="en-US" baseline="0" dirty="0" smtClean="0"/>
              <a:t> consider this simplified scenario in 2D,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where we have an orthographic camera with parallel view rays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we also have a directional light source, with parallel light rays perpendicular to the view direction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finally, let’s consider visibility only,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we’ll ignore things like attenuation and the scattering phase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view rays are visualized in blue, and the light rays are in orange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discretize the visibility integral over a grid in space.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number of rows, r,  is the image height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the number of columns, d, is the shadow map 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We have objects in the scene, which block both the view and light rays</a:t>
            </a:r>
          </a:p>
          <a:p>
            <a:pPr marL="171450" indent="-171450">
              <a:buFontTx/>
              <a:buNone/>
            </a:pPr>
            <a:r>
              <a:rPr lang="en-US" baseline="0" dirty="0" smtClean="0"/>
              <a:t>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bright nodes are lit, and the dark nodes are in shadow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Our goal</a:t>
            </a:r>
            <a:r>
              <a:rPr lang="en-US" baseline="0" dirty="0" smtClean="0"/>
              <a:t> is, for each pixel (which corresponds to a row),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Count how many of the light rays are visible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For instance, the top row 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is closer to the sun than any blockers.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Therefore, all the columns are lit and the answer is 7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For the second row, the view ray intersects an object 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So we only integrate up to the first column and the answer is 1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this row &lt;animate&gt;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Has 2 columns that are blocked, so the answer is only 5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Computing this integral using brute force ray marching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Costs order r times 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Because we have to iterate over potentially all d columns for each of the r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But</a:t>
            </a:r>
            <a:r>
              <a:rPr lang="en-US" baseline="0" dirty="0" smtClean="0"/>
              <a:t> notice how this sum has a lot of structure: the answers only change </a:t>
            </a:r>
            <a:r>
              <a:rPr lang="en-US" b="1" baseline="0" dirty="0" smtClean="0"/>
              <a:t>between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occluders</a:t>
            </a:r>
            <a:r>
              <a:rPr lang="en-US" b="0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For instance, these two rows have the same answer &lt;animate&gt;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and brute-force ray marching ends up re-computing the same thing.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We can</a:t>
            </a:r>
            <a:r>
              <a:rPr lang="en-US" baseline="0" dirty="0" smtClean="0"/>
              <a:t> exploit the structure of the problem by processing all the rows top down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Notice that once you turn a column off, it stays off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So, a smarter way to handle this problem would be to first,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sort all the </a:t>
            </a:r>
            <a:r>
              <a:rPr lang="en-US" baseline="0" dirty="0" err="1" smtClean="0"/>
              <a:t>occluders</a:t>
            </a:r>
            <a:r>
              <a:rPr lang="en-US" baseline="0" dirty="0" smtClean="0"/>
              <a:t> by distance from the light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Then, maintain a bit mask, which is initialized to all lit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Then, we walk down the rows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the first row, we query the mask at the depth of the camera ray, and it’s all lit and the answer is 7,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Like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 next row, it’s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smtClean="0"/>
              <a:t> Volumetric </a:t>
            </a:r>
            <a:r>
              <a:rPr lang="en-US" dirty="0" smtClean="0"/>
              <a:t>scattering is an important</a:t>
            </a:r>
            <a:r>
              <a:rPr lang="en-US" baseline="0" dirty="0" smtClean="0"/>
              <a:t> component of the natural world that</a:t>
            </a:r>
          </a:p>
          <a:p>
            <a:pPr>
              <a:buFontTx/>
              <a:buChar char="-"/>
            </a:pPr>
            <a:r>
              <a:rPr lang="en-US" baseline="0" dirty="0" smtClean="0"/>
              <a:t> Can dramatically increase the realism of computer generated images.</a:t>
            </a:r>
          </a:p>
          <a:p>
            <a:pPr>
              <a:buFontTx/>
              <a:buNone/>
            </a:pPr>
            <a:r>
              <a:rPr lang="en-US" baseline="0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 Volumetric</a:t>
            </a:r>
            <a:r>
              <a:rPr lang="en-US" baseline="0" dirty="0" smtClean="0"/>
              <a:t> shadows, where complex </a:t>
            </a:r>
            <a:r>
              <a:rPr lang="en-US" baseline="0" dirty="0" err="1" smtClean="0"/>
              <a:t>occluders</a:t>
            </a:r>
            <a:r>
              <a:rPr lang="en-US" baseline="0" dirty="0" smtClean="0"/>
              <a:t> block parts of the scattered light,</a:t>
            </a:r>
          </a:p>
          <a:p>
            <a:pPr>
              <a:buFontTx/>
              <a:buChar char="-"/>
            </a:pPr>
            <a:r>
              <a:rPr lang="en-US" baseline="0" dirty="0" smtClean="0"/>
              <a:t> is what produces these beams of light in the sky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dirty="0" smtClean="0"/>
              <a:t> This photo wouldn’t be nearly as interesting</a:t>
            </a:r>
            <a:r>
              <a:rPr lang="en-US" baseline="0" dirty="0" smtClean="0"/>
              <a:t> if there were no clouds</a:t>
            </a:r>
          </a:p>
          <a:p>
            <a:pPr>
              <a:buFontTx/>
              <a:buChar char="-"/>
            </a:pPr>
            <a:r>
              <a:rPr lang="en-US" baseline="0" dirty="0" smtClean="0"/>
              <a:t> it would just look like a hazy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97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Here, the object occludes two columns,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we turn off those two bits in the mask &lt;next&gt;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&lt;next&gt;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Then, we do another query, and we get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We continue top down with these interleaved queries and updates until we’re done.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bit mask algorithm takes advantage of the coherent structure of the problem,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it’s not any faster than brute force.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still takes linear time to get a prefix sum from a bit mask.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Fortunately, we can do better: we can reduce the order d query time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down to order log d by using a data structure called a partial sum tree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A partial sum tree is a</a:t>
            </a:r>
            <a:r>
              <a:rPr lang="en-US" baseline="0" dirty="0" smtClean="0">
                <a:effectLst/>
              </a:rPr>
              <a:t> b</a:t>
            </a:r>
            <a:r>
              <a:rPr lang="en-US" dirty="0" smtClean="0">
                <a:effectLst/>
              </a:rPr>
              <a:t>inary tree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where each node holds the sum of its two children</a:t>
            </a:r>
          </a:p>
          <a:p>
            <a:pPr marL="171450" indent="-171450">
              <a:buFontTx/>
              <a:buChar char="-"/>
            </a:pPr>
            <a:endParaRPr lang="en-US" dirty="0" smtClean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This</a:t>
            </a:r>
            <a:r>
              <a:rPr lang="en-US" baseline="0" dirty="0" smtClean="0">
                <a:effectLst/>
              </a:rPr>
              <a:t> data structure </a:t>
            </a:r>
            <a:r>
              <a:rPr lang="en-US" dirty="0" smtClean="0">
                <a:effectLst/>
              </a:rPr>
              <a:t>lets us both query for the sum along any interval,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and update the</a:t>
            </a:r>
            <a:r>
              <a:rPr lang="en-US" baseline="0" dirty="0" smtClean="0">
                <a:effectLst/>
              </a:rPr>
              <a:t> value at a leaf</a:t>
            </a:r>
            <a:r>
              <a:rPr lang="en-US" dirty="0" smtClean="0">
                <a:effectLst/>
              </a:rPr>
              <a:t>, in log(d) time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here's a quick overview of how</a:t>
            </a:r>
            <a:r>
              <a:rPr lang="en-US" baseline="0" dirty="0" smtClean="0">
                <a:effectLst/>
              </a:rPr>
              <a:t> the tree works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ffectLst/>
              </a:rPr>
              <a:t>In this picture here, only some of the columns are lit, the rest are occluded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ffectLst/>
              </a:rPr>
              <a:t>This column here just got occluded, so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ffectLst/>
              </a:rPr>
              <a:t>we start at the leaf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476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Subtract 1 from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And then,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subtract 1 from each node all the way to the root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476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476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476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it’s pretty clear that an update takes log(d)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476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Querying the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tree is a sum over the nodes whose</a:t>
            </a:r>
            <a:r>
              <a:rPr lang="en-US" baseline="0" dirty="0" smtClean="0">
                <a:effectLst/>
              </a:rPr>
              <a:t> children make up the intervals we are interested in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ffectLst/>
              </a:rPr>
              <a:t>And it gathers from at most one node from each level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ffectLst/>
              </a:rPr>
              <a:t>Therefore, it also takes log(d) time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47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More recently,</a:t>
            </a:r>
            <a:r>
              <a:rPr lang="en-US" baseline="0" dirty="0" smtClean="0"/>
              <a:t> volumetric shadows have been incorporated as part of the </a:t>
            </a:r>
            <a:r>
              <a:rPr lang="en-US" baseline="0" dirty="0" err="1" smtClean="0"/>
              <a:t>gameplay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in titles such as Remedy’s Alan Wake.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Let’s</a:t>
            </a:r>
            <a:r>
              <a:rPr lang="en-US" baseline="0" dirty="0" smtClean="0"/>
              <a:t> start by taking a quick look at how this phenomenon occurs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With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partial sum trees, we reduce the runtime</a:t>
            </a:r>
            <a:r>
              <a:rPr lang="en-US" baseline="0" dirty="0" smtClean="0">
                <a:effectLst/>
              </a:rPr>
              <a:t> of the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ffectLst/>
              </a:rPr>
              <a:t>Incremental integration algorithm down to </a:t>
            </a:r>
            <a:r>
              <a:rPr lang="en-US" dirty="0" smtClean="0">
                <a:effectLst/>
              </a:rPr>
              <a:t>O( (</a:t>
            </a:r>
            <a:r>
              <a:rPr lang="en-US" dirty="0" err="1" smtClean="0">
                <a:effectLst/>
              </a:rPr>
              <a:t>r+d</a:t>
            </a:r>
            <a:r>
              <a:rPr lang="en-US" dirty="0" smtClean="0">
                <a:effectLst/>
              </a:rPr>
              <a:t>) log d)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because we have to do r queries and d updates.</a:t>
            </a:r>
          </a:p>
          <a:p>
            <a:pPr marL="171450" indent="-171450">
              <a:buFontTx/>
              <a:buChar char="-"/>
            </a:pPr>
            <a:endParaRPr lang="en-US" dirty="0" smtClean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And</a:t>
            </a:r>
            <a:r>
              <a:rPr lang="en-US" baseline="0" dirty="0" smtClean="0">
                <a:effectLst/>
              </a:rPr>
              <a:t> in 3D, where we have a cube with s independent slices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ffectLst/>
              </a:rPr>
              <a:t>it will cost s times more</a:t>
            </a:r>
          </a:p>
          <a:p>
            <a:pPr marL="171450" indent="-171450">
              <a:buFontTx/>
              <a:buNone/>
            </a:pPr>
            <a:endParaRPr lang="en-US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effectLst/>
              </a:rPr>
              <a:t>But we're not quite done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351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effectLst/>
              </a:rPr>
              <a:t>The</a:t>
            </a:r>
            <a:r>
              <a:rPr lang="en-US" baseline="0" dirty="0" smtClean="0">
                <a:effectLst/>
              </a:rPr>
              <a:t> algorithm I just showed you only computes visibility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In the full single scattering model, we have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attenuation along camera rays and textured light sources,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which we multiply together into this row vector here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And we have variation down the rows: the light rays get attenuated by the medium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The same algorithm actually still works in this case: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When we update the tree, we just have to insert floating point values instead of 1s.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And after doing a query, we just need to multiply by the coefficient for that row.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The kinds of spatial variations that our algorithm can integrate exactly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are ones that can be expressed as a function of </a:t>
            </a:r>
            <a:r>
              <a:rPr lang="en-US" b="1" baseline="0" dirty="0" smtClean="0">
                <a:effectLst/>
              </a:rPr>
              <a:t>only</a:t>
            </a:r>
            <a:r>
              <a:rPr lang="en-US" baseline="0" dirty="0" smtClean="0">
                <a:effectLst/>
              </a:rPr>
              <a:t> the light rays,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Times a function of </a:t>
            </a:r>
            <a:r>
              <a:rPr lang="en-US" b="1" baseline="0" dirty="0" smtClean="0">
                <a:effectLst/>
              </a:rPr>
              <a:t>only</a:t>
            </a:r>
            <a:r>
              <a:rPr lang="en-US" baseline="0" dirty="0" smtClean="0">
                <a:effectLst/>
              </a:rPr>
              <a:t> the view rays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But in general, we want to support arbitrary smooth variations throughout the slice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We will need this for doing correct light attenuation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when the camera and light are not in this nice orthogonal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01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So here’s a slice with some arbitrary smooth spatial variation visualized as the matrix 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We can approximate A as a sum of a few vector outer products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of the type that we just showed how to integrate exactly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The best such approximation for a fixed number of terms is given by a singular value decomposition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In our experiments, we found that all but the first 4 singular values are negligible.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Therefore, this matrix product is equivalent to computing the sum of four integrals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of the form I just showed you.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The fact that it’s rank 4 is nice since the operations fit nicely into SIMD hardware.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In practice, all we have to do is insert a 4-vector into the partial sum tree when we update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When we do a query, the tree returns a 4-vector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And we take its dot product with the corresponding row of U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Ok, now that I’ve described the core of our algorithm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Let’s look at how to convert a general camera-light configuration into the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effectLst/>
              </a:rPr>
              <a:t>canonical one we’ve been looking 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smtClean="0">
                <a:effectLst/>
              </a:rPr>
              <a:t> The incremental integration algorithm we’ve been talking about only works in 2D</a:t>
            </a:r>
          </a:p>
          <a:p>
            <a:pPr>
              <a:buFontTx/>
              <a:buChar char="-"/>
            </a:pPr>
            <a:r>
              <a:rPr lang="en-US" baseline="0" dirty="0" smtClean="0">
                <a:effectLst/>
              </a:rPr>
              <a:t> we decompose the full 3d problem into a collection of 2D sub-problems using </a:t>
            </a:r>
            <a:r>
              <a:rPr lang="en-US" baseline="0" dirty="0" err="1" smtClean="0">
                <a:effectLst/>
              </a:rPr>
              <a:t>epipolar</a:t>
            </a:r>
            <a:r>
              <a:rPr lang="en-US" baseline="0" dirty="0" smtClean="0">
                <a:effectLst/>
              </a:rPr>
              <a:t> geometry</a:t>
            </a:r>
            <a:endParaRPr lang="en-US" dirty="0" smtClean="0">
              <a:effectLst/>
            </a:endParaRPr>
          </a:p>
          <a:p>
            <a:pPr>
              <a:buFontTx/>
              <a:buChar char="-"/>
            </a:pPr>
            <a:endParaRPr lang="en-US" dirty="0" smtClean="0">
              <a:effectLst/>
            </a:endParaRPr>
          </a:p>
          <a:p>
            <a:pPr>
              <a:buFontTx/>
              <a:buChar char="-"/>
            </a:pP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Epipolar</a:t>
            </a:r>
            <a:r>
              <a:rPr lang="en-US" dirty="0" smtClean="0">
                <a:effectLst/>
              </a:rPr>
              <a:t> geometry describes the relative geometry between</a:t>
            </a:r>
            <a:r>
              <a:rPr lang="en-US" baseline="0" dirty="0" smtClean="0">
                <a:effectLst/>
              </a:rPr>
              <a:t> a camera and a light</a:t>
            </a:r>
          </a:p>
          <a:p>
            <a:pPr>
              <a:buFontTx/>
              <a:buChar char="-"/>
            </a:pP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Consider the case where we</a:t>
            </a:r>
            <a:r>
              <a:rPr lang="en-US" baseline="0" dirty="0" smtClean="0">
                <a:effectLst/>
              </a:rPr>
              <a:t> have a </a:t>
            </a:r>
            <a:r>
              <a:rPr lang="en-US" dirty="0" smtClean="0">
                <a:effectLst/>
              </a:rPr>
              <a:t>standard perspective camera</a:t>
            </a:r>
          </a:p>
          <a:p>
            <a:pPr>
              <a:buFontTx/>
              <a:buChar char="-"/>
            </a:pPr>
            <a:r>
              <a:rPr lang="en-US" baseline="0" dirty="0" smtClean="0">
                <a:effectLst/>
              </a:rPr>
              <a:t> and a directional light source such as the sun where the light rays are parallel</a:t>
            </a:r>
            <a:endParaRPr lang="en-US" dirty="0" smtClean="0">
              <a:effectLst/>
            </a:endParaRPr>
          </a:p>
          <a:p>
            <a:pPr>
              <a:buFontTx/>
              <a:buChar char="-"/>
            </a:pPr>
            <a:endParaRPr lang="en-US" baseline="0" dirty="0" smtClean="0">
              <a:effectLst/>
            </a:endParaRPr>
          </a:p>
          <a:p>
            <a:pPr>
              <a:buFontTx/>
              <a:buChar char="-"/>
            </a:pPr>
            <a:r>
              <a:rPr lang="en-US" baseline="0" dirty="0" smtClean="0">
                <a:effectLst/>
              </a:rPr>
              <a:t> Now consider all possible planes through the eye containing the light direction</a:t>
            </a:r>
          </a:p>
          <a:p>
            <a:pPr>
              <a:buFontTx/>
              <a:buChar char="-"/>
            </a:pPr>
            <a:r>
              <a:rPr lang="en-US" baseline="0" dirty="0" smtClean="0">
                <a:effectLst/>
              </a:rPr>
              <a:t> every view ray &lt;animate&gt; and light ray is contained in exactly one of these planes</a:t>
            </a:r>
          </a:p>
          <a:p>
            <a:pPr>
              <a:buFontTx/>
              <a:buChar char="-"/>
            </a:pPr>
            <a:r>
              <a:rPr lang="en-US" baseline="0" dirty="0" smtClean="0">
                <a:effectLst/>
              </a:rPr>
              <a:t> therefore, a view ray and a light ray in </a:t>
            </a:r>
            <a:r>
              <a:rPr lang="en-US" b="1" baseline="0" dirty="0" smtClean="0">
                <a:effectLst/>
              </a:rPr>
              <a:t>different</a:t>
            </a:r>
            <a:r>
              <a:rPr lang="en-US" baseline="0" dirty="0" smtClean="0">
                <a:effectLst/>
              </a:rPr>
              <a:t> planes can never intersect</a:t>
            </a:r>
          </a:p>
          <a:p>
            <a:pPr>
              <a:buFontTx/>
              <a:buChar char="-"/>
            </a:pPr>
            <a:r>
              <a:rPr lang="en-US" baseline="0" dirty="0" smtClean="0">
                <a:effectLst/>
              </a:rPr>
              <a:t> we call these planes </a:t>
            </a:r>
            <a:r>
              <a:rPr lang="en-US" b="1" baseline="0" dirty="0" err="1" smtClean="0">
                <a:effectLst/>
              </a:rPr>
              <a:t>epipolar</a:t>
            </a:r>
            <a:r>
              <a:rPr lang="en-US" b="1" baseline="0" dirty="0" smtClean="0">
                <a:effectLst/>
              </a:rPr>
              <a:t> slices </a:t>
            </a:r>
            <a:r>
              <a:rPr lang="en-US" baseline="0" dirty="0" smtClean="0">
                <a:effectLst/>
              </a:rPr>
              <a:t>and</a:t>
            </a:r>
          </a:p>
          <a:p>
            <a:pPr>
              <a:buFontTx/>
              <a:buChar char="-"/>
            </a:pPr>
            <a:r>
              <a:rPr lang="en-US" baseline="0" dirty="0" smtClean="0">
                <a:effectLst/>
              </a:rPr>
              <a:t> </a:t>
            </a:r>
            <a:r>
              <a:rPr lang="en-US" b="1" baseline="0" dirty="0" smtClean="0">
                <a:effectLst/>
              </a:rPr>
              <a:t>because</a:t>
            </a:r>
            <a:r>
              <a:rPr lang="en-US" baseline="0" dirty="0" smtClean="0">
                <a:effectLst/>
              </a:rPr>
              <a:t> they never intersect,</a:t>
            </a:r>
          </a:p>
          <a:p>
            <a:pPr>
              <a:buFontTx/>
              <a:buChar char="-"/>
            </a:pPr>
            <a:r>
              <a:rPr lang="en-US" baseline="0" dirty="0" smtClean="0">
                <a:effectLst/>
              </a:rPr>
              <a:t> we can process them </a:t>
            </a:r>
            <a:r>
              <a:rPr lang="en-US" b="0" baseline="0" dirty="0" smtClean="0">
                <a:effectLst/>
              </a:rPr>
              <a:t>independently</a:t>
            </a:r>
          </a:p>
          <a:p>
            <a:pPr>
              <a:buFontTx/>
              <a:buChar char="-"/>
            </a:pPr>
            <a:endParaRPr lang="en-US" b="0" baseline="0" dirty="0" smtClean="0">
              <a:effectLst/>
            </a:endParaRPr>
          </a:p>
          <a:p>
            <a:pPr>
              <a:buFontTx/>
              <a:buChar char="-"/>
            </a:pPr>
            <a:r>
              <a:rPr lang="en-US" b="0" baseline="0" dirty="0" smtClean="0">
                <a:effectLst/>
              </a:rPr>
              <a:t> we will use the variable alpha to index over these slices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9353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0" baseline="0" dirty="0" smtClean="0">
                <a:effectLst/>
              </a:rPr>
              <a:t> within an </a:t>
            </a:r>
            <a:r>
              <a:rPr lang="en-US" b="0" baseline="0" dirty="0" err="1" smtClean="0">
                <a:effectLst/>
              </a:rPr>
              <a:t>epipolar</a:t>
            </a:r>
            <a:r>
              <a:rPr lang="en-US" b="0" baseline="0" dirty="0" smtClean="0">
                <a:effectLst/>
              </a:rPr>
              <a:t> slice, our method relies on being able to index light rays and view rays independently</a:t>
            </a:r>
          </a:p>
          <a:p>
            <a:pPr>
              <a:buFontTx/>
              <a:buChar char="-"/>
            </a:pPr>
            <a:r>
              <a:rPr lang="en-US" b="0" baseline="0" dirty="0" smtClean="0">
                <a:effectLst/>
              </a:rPr>
              <a:t> we call these </a:t>
            </a:r>
            <a:r>
              <a:rPr lang="en-US" b="0" baseline="0" dirty="0" err="1" smtClean="0">
                <a:effectLst/>
              </a:rPr>
              <a:t>epipolar</a:t>
            </a:r>
            <a:r>
              <a:rPr lang="en-US" b="0" baseline="0" dirty="0" smtClean="0">
                <a:effectLst/>
              </a:rPr>
              <a:t> coordinates beta and gamma, which uniquely specifies a point within the slice</a:t>
            </a:r>
          </a:p>
          <a:p>
            <a:pPr>
              <a:buFontTx/>
              <a:buChar char="-"/>
            </a:pPr>
            <a:endParaRPr lang="en-US" b="0" baseline="0" dirty="0" smtClean="0">
              <a:effectLst/>
            </a:endParaRPr>
          </a:p>
          <a:p>
            <a:pPr>
              <a:buFontTx/>
              <a:buNone/>
            </a:pPr>
            <a:r>
              <a:rPr lang="en-US" b="0" baseline="0" dirty="0" smtClean="0">
                <a:effectLst/>
              </a:rPr>
              <a:t>&lt;use mouse pointer&gt;</a:t>
            </a:r>
          </a:p>
          <a:p>
            <a:pPr>
              <a:buFontTx/>
              <a:buChar char="-"/>
            </a:pPr>
            <a:endParaRPr lang="en-US" b="0" baseline="0" dirty="0" smtClean="0">
              <a:effectLst/>
            </a:endParaRPr>
          </a:p>
          <a:p>
            <a:pPr>
              <a:buFontTx/>
              <a:buChar char="-"/>
            </a:pPr>
            <a:r>
              <a:rPr lang="en-US" b="0" baseline="0" dirty="0" smtClean="0">
                <a:effectLst/>
              </a:rPr>
              <a:t> for a directional light, beta indexes over the view rays: it is the angle between a view ray and the unique light direction</a:t>
            </a:r>
          </a:p>
          <a:p>
            <a:pPr>
              <a:buFontTx/>
              <a:buChar char="-"/>
            </a:pPr>
            <a:r>
              <a:rPr lang="en-US" b="0" baseline="0" dirty="0" smtClean="0">
                <a:effectLst/>
              </a:rPr>
              <a:t> gamma indexes over the light rays and measures the distance between the point and the eye</a:t>
            </a:r>
          </a:p>
          <a:p>
            <a:pPr>
              <a:buFontTx/>
              <a:buChar char="-"/>
            </a:pPr>
            <a:endParaRPr lang="en-US" b="0" baseline="0" dirty="0" smtClean="0">
              <a:effectLst/>
            </a:endParaRPr>
          </a:p>
          <a:p>
            <a:pPr>
              <a:buFontTx/>
              <a:buNone/>
            </a:pPr>
            <a:r>
              <a:rPr lang="en-US" b="0" baseline="0" dirty="0" smtClean="0">
                <a:effectLst/>
              </a:rPr>
              <a:t>&lt;animate&gt;</a:t>
            </a:r>
          </a:p>
          <a:p>
            <a:pPr>
              <a:buFontTx/>
              <a:buChar char="-"/>
            </a:pPr>
            <a:endParaRPr lang="en-US" b="0" baseline="0" dirty="0" smtClean="0">
              <a:effectLst/>
            </a:endParaRPr>
          </a:p>
          <a:p>
            <a:pPr>
              <a:buFontTx/>
              <a:buChar char="-"/>
            </a:pPr>
            <a:r>
              <a:rPr lang="en-US" b="0" baseline="0" dirty="0" smtClean="0">
                <a:effectLst/>
              </a:rPr>
              <a:t> For point lights, both beta and gamma are angles</a:t>
            </a:r>
          </a:p>
          <a:p>
            <a:pPr>
              <a:buFontTx/>
              <a:buChar char="-"/>
            </a:pPr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4818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0" baseline="0" dirty="0" smtClean="0">
                <a:effectLst/>
              </a:rPr>
              <a:t> In order for our incremental integration algorithm to process a slice,</a:t>
            </a:r>
          </a:p>
          <a:p>
            <a:pPr>
              <a:buFontTx/>
              <a:buChar char="-"/>
            </a:pPr>
            <a:r>
              <a:rPr lang="en-US" b="0" baseline="0" dirty="0" smtClean="0">
                <a:effectLst/>
              </a:rPr>
              <a:t> We need to convert our input into </a:t>
            </a:r>
            <a:r>
              <a:rPr lang="en-US" b="0" baseline="0" dirty="0" err="1" smtClean="0">
                <a:effectLst/>
              </a:rPr>
              <a:t>epipolar</a:t>
            </a:r>
            <a:r>
              <a:rPr lang="en-US" b="0" baseline="0" dirty="0" smtClean="0">
                <a:effectLst/>
              </a:rPr>
              <a:t> coordinates</a:t>
            </a:r>
          </a:p>
          <a:p>
            <a:pPr>
              <a:buFontTx/>
              <a:buChar char="-"/>
            </a:pPr>
            <a:r>
              <a:rPr lang="en-US" b="0" baseline="0" dirty="0" smtClean="0">
                <a:effectLst/>
              </a:rPr>
              <a:t> We call this process rectification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Notice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epipolar</a:t>
            </a:r>
            <a:r>
              <a:rPr lang="en-US" baseline="0" dirty="0" smtClean="0"/>
              <a:t> rectification is a nonlinear coordinate transformation</a:t>
            </a:r>
          </a:p>
          <a:p>
            <a:pPr>
              <a:buFontTx/>
              <a:buChar char="-"/>
            </a:pPr>
            <a:r>
              <a:rPr lang="en-US" baseline="0" dirty="0" smtClean="0"/>
              <a:t> and cannot be directly </a:t>
            </a:r>
            <a:r>
              <a:rPr lang="en-US" baseline="0" dirty="0" err="1" smtClean="0"/>
              <a:t>rasterized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 instead, we render a standard depth map from both the camera and the light</a:t>
            </a:r>
          </a:p>
          <a:p>
            <a:pPr>
              <a:buFontTx/>
              <a:buChar char="-"/>
            </a:pPr>
            <a:r>
              <a:rPr lang="en-US" baseline="0" dirty="0" smtClean="0"/>
              <a:t> and resample them into our </a:t>
            </a:r>
            <a:r>
              <a:rPr lang="en-US" baseline="0" dirty="0" err="1" smtClean="0"/>
              <a:t>epipolar</a:t>
            </a:r>
            <a:r>
              <a:rPr lang="en-US" baseline="0" dirty="0" smtClean="0"/>
              <a:t> coordinate system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dirty="0" smtClean="0"/>
              <a:t> We</a:t>
            </a:r>
            <a:r>
              <a:rPr lang="en-US" baseline="0" dirty="0" smtClean="0"/>
              <a:t> then obtain our integral in this rectified space</a:t>
            </a:r>
          </a:p>
          <a:p>
            <a:pPr>
              <a:buFontTx/>
              <a:buChar char="-"/>
            </a:pPr>
            <a:r>
              <a:rPr lang="en-US" baseline="0" dirty="0" smtClean="0"/>
              <a:t> Since rectification is a change of variables,</a:t>
            </a:r>
          </a:p>
          <a:p>
            <a:pPr>
              <a:buFontTx/>
              <a:buChar char="-"/>
            </a:pPr>
            <a:r>
              <a:rPr lang="en-US" baseline="0" dirty="0" smtClean="0"/>
              <a:t> it introduces a </a:t>
            </a:r>
            <a:r>
              <a:rPr lang="en-US" baseline="0" dirty="0" err="1" smtClean="0"/>
              <a:t>Jacobian</a:t>
            </a:r>
            <a:r>
              <a:rPr lang="en-US" baseline="0" dirty="0" smtClean="0"/>
              <a:t> to the integrand, which we bake into our SVD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and to get the final image, we do the inverse transformation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ok let’s take a look at some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This</a:t>
            </a:r>
            <a:r>
              <a:rPr lang="en-US" baseline="0" dirty="0" smtClean="0"/>
              <a:t> is the </a:t>
            </a:r>
            <a:r>
              <a:rPr lang="en-US" baseline="0" dirty="0" err="1" smtClean="0"/>
              <a:t>Sibenik</a:t>
            </a:r>
            <a:r>
              <a:rPr lang="en-US" baseline="0" dirty="0" smtClean="0"/>
              <a:t> cathedral rendered on the CPU</a:t>
            </a:r>
          </a:p>
          <a:p>
            <a:pPr>
              <a:buFontTx/>
              <a:buChar char="-"/>
            </a:pPr>
            <a:r>
              <a:rPr lang="en-US" dirty="0" smtClean="0"/>
              <a:t> For illustration, we’re only going to show the scattering component</a:t>
            </a:r>
          </a:p>
          <a:p>
            <a:pPr>
              <a:buFontTx/>
              <a:buChar char="-"/>
            </a:pPr>
            <a:r>
              <a:rPr lang="en-US" dirty="0" smtClean="0"/>
              <a:t> So as to not distract you with direct lighting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dirty="0" smtClean="0"/>
              <a:t> compared to brute force</a:t>
            </a:r>
            <a:r>
              <a:rPr lang="en-US" baseline="0" dirty="0" smtClean="0"/>
              <a:t> ray marching, at equal quality,</a:t>
            </a:r>
          </a:p>
          <a:p>
            <a:pPr>
              <a:buFontTx/>
              <a:buChar char="-"/>
            </a:pPr>
            <a:r>
              <a:rPr lang="en-US" baseline="0" dirty="0" smtClean="0"/>
              <a:t> our algorithm is about 17 times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this is </a:t>
            </a:r>
            <a:r>
              <a:rPr lang="en-US" baseline="0" dirty="0" smtClean="0"/>
              <a:t>large scale outdoor terrain scene with 2 million triangles that our method renders in 1.3 seconds</a:t>
            </a:r>
          </a:p>
          <a:p>
            <a:pPr>
              <a:buFontTx/>
              <a:buChar char="-"/>
            </a:pPr>
            <a:r>
              <a:rPr lang="en-US" baseline="0" dirty="0" smtClean="0"/>
              <a:t> at equal quality, we’re about 41 times faster than ray marching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and finally, we have a complex </a:t>
            </a:r>
            <a:r>
              <a:rPr lang="en-US" baseline="0" dirty="0" smtClean="0"/>
              <a:t>forest scene</a:t>
            </a:r>
          </a:p>
          <a:p>
            <a:pPr>
              <a:buFontTx/>
              <a:buChar char="-"/>
            </a:pPr>
            <a:r>
              <a:rPr lang="en-US" dirty="0" smtClean="0"/>
              <a:t> where our method gets a very</a:t>
            </a:r>
            <a:r>
              <a:rPr lang="en-US" baseline="0" dirty="0" smtClean="0"/>
              <a:t> large speedup over ray marching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We also implemented our method using CUDA on the GPU</a:t>
            </a:r>
          </a:p>
          <a:p>
            <a:pPr>
              <a:buFontTx/>
              <a:buChar char="-"/>
            </a:pPr>
            <a:r>
              <a:rPr lang="en-US" baseline="0" dirty="0" smtClean="0"/>
              <a:t> here’s a video of the </a:t>
            </a:r>
            <a:r>
              <a:rPr lang="en-US" baseline="0" dirty="0" err="1" smtClean="0"/>
              <a:t>Sibenik</a:t>
            </a:r>
            <a:r>
              <a:rPr lang="en-US" baseline="0" dirty="0" smtClean="0"/>
              <a:t> and Forest sequences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This video shows the </a:t>
            </a:r>
            <a:r>
              <a:rPr lang="en-US" baseline="0" dirty="0" err="1" smtClean="0"/>
              <a:t>Sibenik</a:t>
            </a:r>
            <a:r>
              <a:rPr lang="en-US" baseline="0" dirty="0" smtClean="0"/>
              <a:t> scene in motion</a:t>
            </a:r>
          </a:p>
          <a:p>
            <a:pPr>
              <a:buFontTx/>
              <a:buChar char="-"/>
            </a:pPr>
            <a:r>
              <a:rPr lang="en-US" baseline="0" dirty="0" smtClean="0"/>
              <a:t> Notice that our technique does not exhibit any temporal aliasing</a:t>
            </a:r>
          </a:p>
          <a:p>
            <a:pPr>
              <a:buFontTx/>
              <a:buChar char="-"/>
            </a:pPr>
            <a:r>
              <a:rPr lang="en-US" baseline="0" dirty="0" smtClean="0"/>
              <a:t> when both the camera and light are in motion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And this is our forest scene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our technique does not require any </a:t>
            </a:r>
            <a:r>
              <a:rPr lang="en-US" baseline="0" dirty="0" err="1" smtClean="0"/>
              <a:t>precomputaion</a:t>
            </a:r>
            <a:r>
              <a:rPr lang="en-US" baseline="0" dirty="0" smtClean="0"/>
              <a:t>,</a:t>
            </a:r>
          </a:p>
          <a:p>
            <a:pPr>
              <a:buFontTx/>
              <a:buChar char="-"/>
            </a:pPr>
            <a:r>
              <a:rPr lang="en-US" baseline="0" dirty="0" smtClean="0"/>
              <a:t> which allows us to handle dynamic geometry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- It also makes a nice screen saver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Let’s say we have a camera on the left looking at a mountain in the distance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sun is shining from above and the clouds block some of the light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Normally, when we render direct lighting,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cast a ray toward the mountain 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do a lookup into a shadow map to determine if the light is visible from the surface point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And if it is, we shade it 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Otherwise, it’s in shadow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We compared our GPU implementation to ray marching and</a:t>
            </a:r>
          </a:p>
          <a:p>
            <a:pPr>
              <a:buFontTx/>
              <a:buChar char="-"/>
            </a:pPr>
            <a:r>
              <a:rPr lang="en-US" baseline="0" dirty="0" smtClean="0"/>
              <a:t> the </a:t>
            </a:r>
            <a:r>
              <a:rPr lang="en-US" baseline="0" dirty="0" err="1" smtClean="0"/>
              <a:t>epipolar</a:t>
            </a:r>
            <a:r>
              <a:rPr lang="en-US" baseline="0" dirty="0" smtClean="0"/>
              <a:t> sampling technique of </a:t>
            </a:r>
            <a:r>
              <a:rPr lang="en-US" baseline="0" dirty="0" err="1" smtClean="0"/>
              <a:t>Engelhardt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Dachsbacher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Sibenik</a:t>
            </a: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At equal quality, and a resolution of 1280 x 960,</a:t>
            </a:r>
          </a:p>
          <a:p>
            <a:pPr>
              <a:buFontTx/>
              <a:buChar char="-"/>
            </a:pPr>
            <a:r>
              <a:rPr lang="en-US" baseline="0" dirty="0" smtClean="0"/>
              <a:t> our method is about three and a half times faster than ray marching and </a:t>
            </a:r>
          </a:p>
          <a:p>
            <a:pPr>
              <a:buFontTx/>
              <a:buChar char="-"/>
            </a:pPr>
            <a:r>
              <a:rPr lang="en-US" baseline="0" dirty="0" smtClean="0"/>
              <a:t> one and a quarter times faster than the state of the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on the forest scene,</a:t>
            </a:r>
          </a:p>
          <a:p>
            <a:pPr>
              <a:buFontTx/>
              <a:buChar char="-"/>
            </a:pPr>
            <a:r>
              <a:rPr lang="en-US" baseline="0" dirty="0" smtClean="0"/>
              <a:t> we achieve larger speedups because the scene geometry is significantly more complex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I’d like to conclude with</a:t>
            </a:r>
            <a:r>
              <a:rPr lang="en-US" baseline="0" dirty="0" smtClean="0"/>
              <a:t> a discussion on the limitations of our technique and future work</a:t>
            </a:r>
          </a:p>
          <a:p>
            <a:pPr>
              <a:buFontTx/>
              <a:buNone/>
            </a:pPr>
            <a:r>
              <a:rPr lang="en-US" baseline="0" dirty="0" smtClean="0"/>
              <a:t>&lt;animate&gt;</a:t>
            </a:r>
          </a:p>
          <a:p>
            <a:pPr>
              <a:buFontTx/>
              <a:buChar char="-"/>
            </a:pPr>
            <a:r>
              <a:rPr lang="en-US" baseline="0" dirty="0" smtClean="0"/>
              <a:t> One feature that we cannot handle is a non-homogeneous participating medium</a:t>
            </a:r>
          </a:p>
          <a:p>
            <a:pPr>
              <a:buFontTx/>
              <a:buChar char="-"/>
            </a:pPr>
            <a:r>
              <a:rPr lang="en-US" baseline="0" dirty="0" smtClean="0"/>
              <a:t> Our algorithm works because it exploits the coherent visibility structure in the problem</a:t>
            </a:r>
          </a:p>
          <a:p>
            <a:pPr>
              <a:buFontTx/>
              <a:buChar char="-"/>
            </a:pPr>
            <a:r>
              <a:rPr lang="en-US" baseline="0" dirty="0" smtClean="0"/>
              <a:t> with a non-homogeneous medium, we’d have to visit all the points in the 3d volume.</a:t>
            </a:r>
          </a:p>
          <a:p>
            <a:pPr>
              <a:buFontTx/>
              <a:buChar char="-"/>
            </a:pPr>
            <a:r>
              <a:rPr lang="en-US" baseline="0" dirty="0" smtClean="0"/>
              <a:t> furthermore, for a complex medium like smoke, our SVD approximation will no longer be low rank</a:t>
            </a:r>
            <a:endParaRPr lang="en-US" dirty="0" smtClean="0"/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&lt;animate&gt;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Another limitation of our approach is that it can’t use the GPU to its full capacity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="1" baseline="0" dirty="0" smtClean="0"/>
              <a:t>because</a:t>
            </a:r>
            <a:r>
              <a:rPr lang="en-US" baseline="0" dirty="0" smtClean="0"/>
              <a:t> we need to maintain a dynamic data structure</a:t>
            </a:r>
          </a:p>
          <a:p>
            <a:pPr>
              <a:buFontTx/>
              <a:buChar char="-"/>
            </a:pPr>
            <a:r>
              <a:rPr lang="en-US" baseline="0" dirty="0" smtClean="0"/>
              <a:t> we are limited in the amount of parallelism we can extract</a:t>
            </a:r>
          </a:p>
          <a:p>
            <a:pPr>
              <a:buFontTx/>
              <a:buChar char="-"/>
            </a:pPr>
            <a:r>
              <a:rPr lang="en-US" baseline="0" dirty="0" smtClean="0"/>
              <a:t> Moreover, our data structure is also quite bandwidth intensive since the tree</a:t>
            </a:r>
          </a:p>
          <a:p>
            <a:pPr>
              <a:buFontTx/>
              <a:buChar char="-"/>
            </a:pPr>
            <a:r>
              <a:rPr lang="en-US" baseline="0" dirty="0" smtClean="0"/>
              <a:t> does not fit into the shared memory of current hardware.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although we were able to implement our algorithm on GPUs using CUDA,</a:t>
            </a:r>
          </a:p>
          <a:p>
            <a:pPr>
              <a:buFontTx/>
              <a:buChar char="-"/>
            </a:pPr>
            <a:r>
              <a:rPr lang="en-US" baseline="0" dirty="0" smtClean="0"/>
              <a:t> the process was, let’s say, not too much fun</a:t>
            </a:r>
          </a:p>
          <a:p>
            <a:pPr>
              <a:buFontTx/>
              <a:buChar char="-"/>
            </a:pPr>
            <a:r>
              <a:rPr lang="en-US" baseline="0" dirty="0" smtClean="0"/>
              <a:t> and will not work on current consoles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To summarize,</a:t>
            </a:r>
            <a:r>
              <a:rPr lang="en-US" baseline="0" dirty="0" smtClean="0"/>
              <a:t> we’ve presented a hierarchical volumetric shadow algorithm for single scattering</a:t>
            </a:r>
          </a:p>
          <a:p>
            <a:pPr>
              <a:buFontTx/>
              <a:buChar char="-"/>
            </a:pPr>
            <a:r>
              <a:rPr lang="en-US" baseline="0" dirty="0" smtClean="0"/>
              <a:t> that’s asymptotically faster than ray marching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As a result, it features significant performance improvements on the CPU</a:t>
            </a:r>
          </a:p>
          <a:p>
            <a:pPr>
              <a:buFontTx/>
              <a:buChar char="-"/>
            </a:pPr>
            <a:r>
              <a:rPr lang="en-US" baseline="0" dirty="0" smtClean="0"/>
              <a:t> and is moderately faster than the state of the art on the GPU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so this</a:t>
            </a:r>
            <a:r>
              <a:rPr lang="en-US" baseline="0" dirty="0" smtClean="0"/>
              <a:t> was the GPU performance plot on </a:t>
            </a:r>
            <a:r>
              <a:rPr lang="en-US" baseline="0" dirty="0" err="1" smtClean="0"/>
              <a:t>Sibenik</a:t>
            </a:r>
            <a:r>
              <a:rPr lang="en-US" baseline="0" dirty="0" smtClean="0"/>
              <a:t> that I showed earlier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Since our </a:t>
            </a:r>
            <a:r>
              <a:rPr lang="en-US" baseline="0" dirty="0" smtClean="0"/>
              <a:t>paper was submitted, </a:t>
            </a:r>
            <a:r>
              <a:rPr lang="en-US" baseline="0" dirty="0" err="1" smtClean="0"/>
              <a:t>Billeter</a:t>
            </a:r>
            <a:r>
              <a:rPr lang="en-US" baseline="0" dirty="0" smtClean="0"/>
              <a:t> and colleagues have developed a new</a:t>
            </a:r>
          </a:p>
          <a:p>
            <a:pPr>
              <a:buFontTx/>
              <a:buChar char="-"/>
            </a:pPr>
            <a:r>
              <a:rPr lang="en-US" baseline="0" dirty="0" smtClean="0"/>
              <a:t> GPU technique using shadow volumes that outperforms our algorithm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&lt;once more with feeling </a:t>
            </a:r>
            <a:r>
              <a:rPr lang="en-US" baseline="0" dirty="0" smtClean="0">
                <a:sym typeface="Wingdings" pitchFamily="2" charset="2"/>
              </a:rPr>
              <a:t>&gt;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However, since then, we’ve improved our method with a new data structure</a:t>
            </a:r>
          </a:p>
          <a:p>
            <a:pPr>
              <a:buFontTx/>
              <a:buChar char="-"/>
            </a:pPr>
            <a:r>
              <a:rPr lang="en-US" baseline="0" dirty="0" smtClean="0"/>
              <a:t> that’s significantly faster and doesn’t require any GPGPU programming.</a:t>
            </a:r>
          </a:p>
          <a:p>
            <a:pPr>
              <a:buFontTx/>
              <a:buChar char="-"/>
            </a:pPr>
            <a:r>
              <a:rPr lang="en-US" baseline="0" dirty="0" smtClean="0"/>
              <a:t> that paper will be presented in a few months at i3D.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That’s it.  Thank you for your attention and I will take any questions.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With a participating medium, such as fog particles in the air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In addition to the direct lighting,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also get light scattered from the particles into the eye called the </a:t>
            </a:r>
            <a:r>
              <a:rPr lang="en-US" baseline="0" dirty="0" err="1" smtClean="0"/>
              <a:t>airlight</a:t>
            </a:r>
            <a:r>
              <a:rPr lang="en-US" baseline="0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standard technique for simulating this in offline rendering is volume path tracing,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Which extends standard path tracing to explicitly model light rays interacting with the medium 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Rays from the sun can undergo multiple scattering events before reaching the eye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It is computationally very expensive, even with accelerations such as volume photon mapping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 common model used for </a:t>
            </a:r>
            <a:r>
              <a:rPr lang="en-US" b="1" baseline="0" dirty="0" smtClean="0"/>
              <a:t>real-time</a:t>
            </a:r>
            <a:r>
              <a:rPr lang="en-US" baseline="0" dirty="0" smtClean="0"/>
              <a:t> applications is the single-scattering approximation,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Which as its name suggests, assumes that the light is scattered only once by the medium 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also typically assume that the medium is homogeneous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And that light is partially absorbed and partially scattered by the medium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In single scattering, we don’t have to explicitly model the interactions between light rays and particles,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It has an analytical solution which is just an exponential decay along the length of the ray.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traditional algorithm for rendering single scattering is ray marching: &lt;animate&gt;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walk along the ray from the camera and take a number of samples until we hit the first surface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For each sample, we perform a shadow map lookup, and if it’s visible,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accumulate its contribution, attenuated by how far the sample is from the camera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Volumetric scattering has received some attention in recent years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let’s look at some related work before describing our technique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smtClean="0"/>
              <a:t> In addition to ray marching, which is the brute force approach to the problem</a:t>
            </a:r>
          </a:p>
          <a:p>
            <a:pPr>
              <a:buFontTx/>
              <a:buChar char="-"/>
            </a:pPr>
            <a:r>
              <a:rPr lang="en-US" baseline="0" dirty="0" smtClean="0"/>
              <a:t> There are a number of analytical scattering models for real-time rendering of participating media</a:t>
            </a:r>
          </a:p>
          <a:p>
            <a:pPr>
              <a:buFontTx/>
              <a:buChar char="-"/>
            </a:pPr>
            <a:r>
              <a:rPr lang="en-US" baseline="0" dirty="0" smtClean="0"/>
              <a:t> these methods capture nice effects such as sky lighting,</a:t>
            </a:r>
          </a:p>
          <a:p>
            <a:pPr>
              <a:buFontTx/>
              <a:buChar char="-"/>
            </a:pPr>
            <a:r>
              <a:rPr lang="en-US" baseline="0" dirty="0" smtClean="0"/>
              <a:t> and bloom near light sources.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however they don’t take into account visibility</a:t>
            </a:r>
          </a:p>
          <a:p>
            <a:pPr>
              <a:buFontTx/>
              <a:buChar char="-"/>
            </a:pPr>
            <a:r>
              <a:rPr lang="en-US" baseline="0" dirty="0" smtClean="0"/>
              <a:t> therefore, analytic methods cannot produce the nice light beams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showed earlier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53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baseline="0" dirty="0" smtClean="0"/>
              <a:t> A number of methods use shadow volumes to identify the lit intervals along each ray</a:t>
            </a:r>
          </a:p>
          <a:p>
            <a:pPr>
              <a:buFontTx/>
              <a:buChar char="-"/>
            </a:pPr>
            <a:r>
              <a:rPr lang="en-US" baseline="0" dirty="0" smtClean="0"/>
              <a:t> they then either analytically integrate along these intervals</a:t>
            </a:r>
          </a:p>
          <a:p>
            <a:pPr>
              <a:buFontTx/>
              <a:buChar char="-"/>
            </a:pPr>
            <a:r>
              <a:rPr lang="en-US" baseline="0" dirty="0" smtClean="0"/>
              <a:t> or ray march within the visible regions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Although these methods are accurate, their performance depends heavily on the complexity of the </a:t>
            </a:r>
            <a:r>
              <a:rPr lang="en-US" baseline="0" dirty="0" err="1" smtClean="0"/>
              <a:t>occluder</a:t>
            </a:r>
            <a:r>
              <a:rPr lang="en-US" baseline="0" dirty="0" smtClean="0"/>
              <a:t> geometry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8711-E271-465E-AC41-38D0AFC197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616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667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246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412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406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253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46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328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920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049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929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1675-D527-40EC-ABD9-D596D6ED3527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6FAC-0A4A-471E-A85E-D41FD1836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58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slides\vs.wmv" TargetMode="Externa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49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Hierarchical Volumetric Shadow</a:t>
            </a:r>
            <a:br>
              <a:rPr lang="en-US" dirty="0" smtClean="0"/>
            </a:br>
            <a:r>
              <a:rPr lang="en-US" dirty="0" smtClean="0"/>
              <a:t>Algorithm for Single Scattering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94760"/>
            <a:ext cx="83820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Ilya</a:t>
            </a:r>
            <a:r>
              <a:rPr lang="en-US" dirty="0" smtClean="0"/>
              <a:t> </a:t>
            </a:r>
            <a:r>
              <a:rPr lang="en-US" dirty="0" err="1" smtClean="0"/>
              <a:t>Baran</a:t>
            </a:r>
            <a:r>
              <a:rPr lang="en-US" dirty="0" smtClean="0"/>
              <a:t>, </a:t>
            </a:r>
            <a:r>
              <a:rPr lang="en-US" dirty="0" err="1" smtClean="0"/>
              <a:t>Jiawen</a:t>
            </a:r>
            <a:r>
              <a:rPr lang="en-US" dirty="0" smtClean="0"/>
              <a:t> Chen, Jonathan Ragan-Kelley,</a:t>
            </a:r>
            <a:br>
              <a:rPr lang="en-US" dirty="0" smtClean="0"/>
            </a:br>
            <a:r>
              <a:rPr lang="en-US" dirty="0" smtClean="0"/>
              <a:t>Frédo Durand, </a:t>
            </a:r>
            <a:r>
              <a:rPr lang="en-US" dirty="0" err="1" smtClean="0"/>
              <a:t>Jaakko</a:t>
            </a:r>
            <a:r>
              <a:rPr lang="en-US" dirty="0" smtClean="0"/>
              <a:t> </a:t>
            </a:r>
            <a:r>
              <a:rPr lang="en-US" dirty="0" err="1" smtClean="0"/>
              <a:t>Lehtinen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600" dirty="0" smtClean="0">
                <a:solidFill>
                  <a:srgbClr val="00B050"/>
                </a:solidFill>
              </a:rPr>
              <a:t>Computer Science and Artificial Intelligence Laboratory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Massachusetts Institute of Technology</a:t>
            </a:r>
          </a:p>
          <a:p>
            <a:endParaRPr lang="en-US" dirty="0"/>
          </a:p>
        </p:txBody>
      </p:sp>
      <p:pic>
        <p:nvPicPr>
          <p:cNvPr id="1026" name="Picture 2" descr="C:\Documents and Settings\Administrator\Desktop\slides\s3_r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42934"/>
            <a:ext cx="2590800" cy="111506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Desktop\slides\logo-2C-full-pc.tif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3880" y="5649277"/>
            <a:ext cx="2300120" cy="1208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34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Engelhardt</a:t>
            </a:r>
            <a:r>
              <a:rPr lang="en-US" dirty="0" smtClean="0"/>
              <a:t> and </a:t>
            </a:r>
            <a:r>
              <a:rPr lang="en-US" dirty="0" err="1" smtClean="0"/>
              <a:t>Dachsbacher</a:t>
            </a:r>
            <a:r>
              <a:rPr lang="en-US" dirty="0" smtClean="0"/>
              <a:t> [2010]</a:t>
            </a:r>
          </a:p>
          <a:p>
            <a:pPr lvl="1"/>
            <a:r>
              <a:rPr lang="en-US" dirty="0" smtClean="0"/>
              <a:t>Detect discontinuities, subsample and interpolate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Performance depends on </a:t>
            </a:r>
            <a:r>
              <a:rPr lang="en-US" dirty="0" err="1" smtClean="0"/>
              <a:t>occluder</a:t>
            </a:r>
            <a:r>
              <a:rPr lang="en-US" dirty="0" smtClean="0"/>
              <a:t> complexity</a:t>
            </a:r>
          </a:p>
          <a:p>
            <a:endParaRPr lang="en-US" dirty="0" smtClean="0"/>
          </a:p>
          <a:p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  <a:endParaRPr lang="en-US" dirty="0"/>
          </a:p>
        </p:txBody>
      </p:sp>
      <p:pic>
        <p:nvPicPr>
          <p:cNvPr id="3074" name="Picture 2" descr="C:\Documents and Settings\Administrator\Desktop\slides\ed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88577"/>
            <a:ext cx="3657600" cy="223602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Desktop\slides\ed-discontinut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95400"/>
            <a:ext cx="3657600" cy="2236023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35052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smtClean="0"/>
              <a:t>Detected </a:t>
            </a:r>
            <a:r>
              <a:rPr lang="en-US" sz="2400" noProof="0" dirty="0" err="1" smtClean="0"/>
              <a:t>discontinuties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63246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err="1" smtClean="0"/>
              <a:t>Engelhardt</a:t>
            </a:r>
            <a:r>
              <a:rPr lang="en-US" sz="2400" noProof="0" dirty="0" smtClean="0"/>
              <a:t> and </a:t>
            </a:r>
            <a:r>
              <a:rPr lang="en-US" sz="2400" noProof="0" dirty="0" err="1" smtClean="0"/>
              <a:t>Dachsbacher</a:t>
            </a:r>
            <a:r>
              <a:rPr lang="en-US" sz="2400" noProof="0" dirty="0" smtClean="0"/>
              <a:t> [2010]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Incremental integration</a:t>
            </a:r>
          </a:p>
          <a:p>
            <a:endParaRPr lang="en-US" dirty="0"/>
          </a:p>
          <a:p>
            <a:r>
              <a:rPr lang="en-US" dirty="0" smtClean="0"/>
              <a:t>Approximating single scattering</a:t>
            </a:r>
          </a:p>
          <a:p>
            <a:endParaRPr lang="en-US" dirty="0"/>
          </a:p>
          <a:p>
            <a:r>
              <a:rPr lang="en-US" dirty="0" err="1"/>
              <a:t>Epipolar</a:t>
            </a:r>
            <a:r>
              <a:rPr lang="en-US" dirty="0"/>
              <a:t> </a:t>
            </a:r>
            <a:r>
              <a:rPr lang="en-US" dirty="0" smtClean="0"/>
              <a:t>rectification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72200" y="4648200"/>
            <a:ext cx="2519125" cy="1345309"/>
            <a:chOff x="1447800" y="1905000"/>
            <a:chExt cx="5943600" cy="3174109"/>
          </a:xfrm>
        </p:grpSpPr>
        <p:sp>
          <p:nvSpPr>
            <p:cNvPr id="5" name="Parallelogram 4"/>
            <p:cNvSpPr/>
            <p:nvPr/>
          </p:nvSpPr>
          <p:spPr>
            <a:xfrm rot="20456400">
              <a:off x="2402324" y="3413912"/>
              <a:ext cx="3880701" cy="1427307"/>
            </a:xfrm>
            <a:prstGeom prst="parallelogram">
              <a:avLst>
                <a:gd name="adj" fmla="val 0"/>
              </a:avLst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C:\Users\jiawen\AppData\Local\Microsoft\Windows\Temporary Internet Files\Content.IE5\N4O10LR1\MC90043479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7800" y="3124200"/>
              <a:ext cx="901700" cy="9017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arallelogram 6"/>
            <p:cNvSpPr/>
            <p:nvPr/>
          </p:nvSpPr>
          <p:spPr>
            <a:xfrm rot="20456400">
              <a:off x="2045255" y="3478909"/>
              <a:ext cx="4267200" cy="1600200"/>
            </a:xfrm>
            <a:prstGeom prst="parallelogram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 rot="20456400">
              <a:off x="1814868" y="3511638"/>
              <a:ext cx="4442124" cy="1206323"/>
            </a:xfrm>
            <a:prstGeom prst="parallelogram">
              <a:avLst>
                <a:gd name="adj" fmla="val 46955"/>
              </a:avLst>
            </a:prstGeom>
            <a:solidFill>
              <a:schemeClr val="bg2">
                <a:lumMod val="9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1752600" y="2667000"/>
              <a:ext cx="4572000" cy="1600200"/>
            </a:xfrm>
            <a:prstGeom prst="straightConnector1">
              <a:avLst/>
            </a:prstGeom>
            <a:ln w="38100">
              <a:solidFill>
                <a:srgbClr val="19191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5" descr="C:\Users\jiawen\AppData\Local\Microsoft\Windows\Temporary Internet Files\Content.IE5\DJRYWI9G\MC900432589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905000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2133600" y="3962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 rot="5400000" flipH="1" flipV="1">
              <a:off x="3657600" y="2785922"/>
              <a:ext cx="42722" cy="2700478"/>
            </a:xfrm>
            <a:prstGeom prst="straightConnector1">
              <a:avLst/>
            </a:prstGeom>
            <a:ln w="127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</p:cNvCxnSpPr>
            <p:nvPr/>
          </p:nvCxnSpPr>
          <p:spPr>
            <a:xfrm flipH="1">
              <a:off x="2895600" y="3481980"/>
              <a:ext cx="2971940" cy="101382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324600" y="3407569"/>
            <a:ext cx="2590800" cy="1012031"/>
            <a:chOff x="152400" y="2883725"/>
            <a:chExt cx="4876800" cy="1905000"/>
          </a:xfrm>
        </p:grpSpPr>
        <p:sp>
          <p:nvSpPr>
            <p:cNvPr id="17" name="Rectangle 16"/>
            <p:cNvSpPr/>
            <p:nvPr/>
          </p:nvSpPr>
          <p:spPr>
            <a:xfrm>
              <a:off x="152400" y="2883725"/>
              <a:ext cx="1905000" cy="1905000"/>
            </a:xfrm>
            <a:prstGeom prst="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4600" y="2883725"/>
              <a:ext cx="457200" cy="190500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24200" y="2883725"/>
              <a:ext cx="1905000" cy="381000"/>
            </a:xfrm>
            <a:prstGeom prst="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14079" y="3416755"/>
              <a:ext cx="3898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~</a:t>
              </a:r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98295" y="1447800"/>
            <a:ext cx="1878905" cy="1524001"/>
            <a:chOff x="457200" y="685800"/>
            <a:chExt cx="6858000" cy="5562601"/>
          </a:xfrm>
        </p:grpSpPr>
        <p:grpSp>
          <p:nvGrpSpPr>
            <p:cNvPr id="22" name="Group 23"/>
            <p:cNvGrpSpPr/>
            <p:nvPr/>
          </p:nvGrpSpPr>
          <p:grpSpPr>
            <a:xfrm>
              <a:off x="2514600" y="2362200"/>
              <a:ext cx="4419600" cy="3505200"/>
              <a:chOff x="2514600" y="2362200"/>
              <a:chExt cx="4419600" cy="3505200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2514600" y="2362200"/>
                <a:ext cx="4419600" cy="0"/>
              </a:xfrm>
              <a:prstGeom prst="straightConnector1">
                <a:avLst/>
              </a:prstGeom>
              <a:ln w="19050"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2514600" y="2946400"/>
                <a:ext cx="533400" cy="0"/>
              </a:xfrm>
              <a:prstGeom prst="straightConnector1">
                <a:avLst/>
              </a:prstGeom>
              <a:ln w="19050"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2514600" y="3530600"/>
                <a:ext cx="4419600" cy="0"/>
              </a:xfrm>
              <a:prstGeom prst="straightConnector1">
                <a:avLst/>
              </a:prstGeom>
              <a:ln w="19050"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2514600" y="4114800"/>
                <a:ext cx="4419600" cy="0"/>
              </a:xfrm>
              <a:prstGeom prst="straightConnector1">
                <a:avLst/>
              </a:prstGeom>
              <a:ln w="19050"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2514600" y="4699000"/>
                <a:ext cx="2514600" cy="0"/>
              </a:xfrm>
              <a:prstGeom prst="straightConnector1">
                <a:avLst/>
              </a:prstGeom>
              <a:ln w="19050"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endCxn id="74" idx="6"/>
              </p:cNvCxnSpPr>
              <p:nvPr/>
            </p:nvCxnSpPr>
            <p:spPr>
              <a:xfrm flipV="1">
                <a:off x="2514600" y="5277126"/>
                <a:ext cx="2440525" cy="6074"/>
              </a:xfrm>
              <a:prstGeom prst="straightConnector1">
                <a:avLst/>
              </a:prstGeom>
              <a:ln w="19050"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2514600" y="5867400"/>
                <a:ext cx="4419600" cy="0"/>
              </a:xfrm>
              <a:prstGeom prst="straightConnector1">
                <a:avLst/>
              </a:prstGeom>
              <a:ln w="19050"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4" descr="C:\Users\jiawen\AppData\Local\Microsoft\Windows\Temporary Internet Files\Content.IE5\N4O10LR1\MC90043479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7200" y="3473450"/>
              <a:ext cx="1282700" cy="12827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jiawen\AppData\Local\Microsoft\Windows\Temporary Internet Files\Content.IE5\DJRYWI9G\MC900432589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685800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33"/>
            <p:cNvGrpSpPr/>
            <p:nvPr/>
          </p:nvGrpSpPr>
          <p:grpSpPr>
            <a:xfrm>
              <a:off x="2667000" y="1828800"/>
              <a:ext cx="3886200" cy="4419601"/>
              <a:chOff x="2667000" y="2173287"/>
              <a:chExt cx="3886200" cy="4419601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rot="5400000" flipV="1">
                <a:off x="457200" y="4383088"/>
                <a:ext cx="4419600" cy="0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>
                <a:off x="3305175" y="2173288"/>
                <a:ext cx="9525" cy="838199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3952873" y="2173287"/>
                <a:ext cx="9527" cy="689171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5400000" flipV="1">
                <a:off x="2400300" y="4383087"/>
                <a:ext cx="4419600" cy="0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4" idx="1"/>
              </p:cNvCxnSpPr>
              <p:nvPr/>
            </p:nvCxnSpPr>
            <p:spPr>
              <a:xfrm flipH="1">
                <a:off x="5240875" y="2173287"/>
                <a:ext cx="16925" cy="2667276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59" idx="4"/>
              </p:cNvCxnSpPr>
              <p:nvPr/>
            </p:nvCxnSpPr>
            <p:spPr>
              <a:xfrm>
                <a:off x="5905500" y="2173287"/>
                <a:ext cx="0" cy="2971800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5400000" flipV="1">
                <a:off x="4343400" y="4383087"/>
                <a:ext cx="4419600" cy="0"/>
              </a:xfrm>
              <a:prstGeom prst="straightConnector1">
                <a:avLst/>
              </a:prstGeom>
              <a:ln w="12700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41"/>
            <p:cNvGrpSpPr/>
            <p:nvPr/>
          </p:nvGrpSpPr>
          <p:grpSpPr>
            <a:xfrm>
              <a:off x="2971800" y="2517971"/>
              <a:ext cx="3107567" cy="3089431"/>
              <a:chOff x="2971800" y="2517971"/>
              <a:chExt cx="3107567" cy="3089431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2971800" y="2517971"/>
                <a:ext cx="1237721" cy="856853"/>
              </a:xfrm>
              <a:custGeom>
                <a:avLst/>
                <a:gdLst>
                  <a:gd name="connsiteX0" fmla="*/ 3652 w 1237721"/>
                  <a:gd name="connsiteY0" fmla="*/ 516401 h 856853"/>
                  <a:gd name="connsiteX1" fmla="*/ 422752 w 1237721"/>
                  <a:gd name="connsiteY1" fmla="*/ 78251 h 856853"/>
                  <a:gd name="connsiteX2" fmla="*/ 1060927 w 1237721"/>
                  <a:gd name="connsiteY2" fmla="*/ 59201 h 856853"/>
                  <a:gd name="connsiteX3" fmla="*/ 1222852 w 1237721"/>
                  <a:gd name="connsiteY3" fmla="*/ 687851 h 856853"/>
                  <a:gd name="connsiteX4" fmla="*/ 765652 w 1237721"/>
                  <a:gd name="connsiteY4" fmla="*/ 849776 h 856853"/>
                  <a:gd name="connsiteX5" fmla="*/ 641827 w 1237721"/>
                  <a:gd name="connsiteY5" fmla="*/ 516401 h 856853"/>
                  <a:gd name="connsiteX6" fmla="*/ 241777 w 1237721"/>
                  <a:gd name="connsiteY6" fmla="*/ 764051 h 856853"/>
                  <a:gd name="connsiteX7" fmla="*/ 3652 w 1237721"/>
                  <a:gd name="connsiteY7" fmla="*/ 516401 h 85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7721" h="856853">
                    <a:moveTo>
                      <a:pt x="3652" y="516401"/>
                    </a:moveTo>
                    <a:cubicBezTo>
                      <a:pt x="33814" y="402101"/>
                      <a:pt x="246540" y="154451"/>
                      <a:pt x="422752" y="78251"/>
                    </a:cubicBezTo>
                    <a:cubicBezTo>
                      <a:pt x="598964" y="2051"/>
                      <a:pt x="927577" y="-42399"/>
                      <a:pt x="1060927" y="59201"/>
                    </a:cubicBezTo>
                    <a:cubicBezTo>
                      <a:pt x="1194277" y="160801"/>
                      <a:pt x="1272064" y="556089"/>
                      <a:pt x="1222852" y="687851"/>
                    </a:cubicBezTo>
                    <a:cubicBezTo>
                      <a:pt x="1173640" y="819613"/>
                      <a:pt x="862489" y="878351"/>
                      <a:pt x="765652" y="849776"/>
                    </a:cubicBezTo>
                    <a:cubicBezTo>
                      <a:pt x="668815" y="821201"/>
                      <a:pt x="729140" y="530689"/>
                      <a:pt x="641827" y="516401"/>
                    </a:cubicBezTo>
                    <a:cubicBezTo>
                      <a:pt x="554515" y="502113"/>
                      <a:pt x="346552" y="764051"/>
                      <a:pt x="241777" y="764051"/>
                    </a:cubicBezTo>
                    <a:cubicBezTo>
                      <a:pt x="137002" y="764051"/>
                      <a:pt x="-26510" y="630701"/>
                      <a:pt x="3652" y="516401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4953001" y="4496029"/>
                <a:ext cx="1126366" cy="1111373"/>
              </a:xfrm>
              <a:custGeom>
                <a:avLst/>
                <a:gdLst>
                  <a:gd name="connsiteX0" fmla="*/ 3652 w 1237721"/>
                  <a:gd name="connsiteY0" fmla="*/ 516401 h 856853"/>
                  <a:gd name="connsiteX1" fmla="*/ 422752 w 1237721"/>
                  <a:gd name="connsiteY1" fmla="*/ 78251 h 856853"/>
                  <a:gd name="connsiteX2" fmla="*/ 1060927 w 1237721"/>
                  <a:gd name="connsiteY2" fmla="*/ 59201 h 856853"/>
                  <a:gd name="connsiteX3" fmla="*/ 1222852 w 1237721"/>
                  <a:gd name="connsiteY3" fmla="*/ 687851 h 856853"/>
                  <a:gd name="connsiteX4" fmla="*/ 765652 w 1237721"/>
                  <a:gd name="connsiteY4" fmla="*/ 849776 h 856853"/>
                  <a:gd name="connsiteX5" fmla="*/ 641827 w 1237721"/>
                  <a:gd name="connsiteY5" fmla="*/ 516401 h 856853"/>
                  <a:gd name="connsiteX6" fmla="*/ 241777 w 1237721"/>
                  <a:gd name="connsiteY6" fmla="*/ 764051 h 856853"/>
                  <a:gd name="connsiteX7" fmla="*/ 3652 w 1237721"/>
                  <a:gd name="connsiteY7" fmla="*/ 516401 h 856853"/>
                  <a:gd name="connsiteX0" fmla="*/ 15522 w 1068616"/>
                  <a:gd name="connsiteY0" fmla="*/ 247699 h 845326"/>
                  <a:gd name="connsiteX1" fmla="*/ 253647 w 1068616"/>
                  <a:gd name="connsiteY1" fmla="*/ 66724 h 845326"/>
                  <a:gd name="connsiteX2" fmla="*/ 891822 w 1068616"/>
                  <a:gd name="connsiteY2" fmla="*/ 47674 h 845326"/>
                  <a:gd name="connsiteX3" fmla="*/ 1053747 w 1068616"/>
                  <a:gd name="connsiteY3" fmla="*/ 676324 h 845326"/>
                  <a:gd name="connsiteX4" fmla="*/ 596547 w 1068616"/>
                  <a:gd name="connsiteY4" fmla="*/ 838249 h 845326"/>
                  <a:gd name="connsiteX5" fmla="*/ 472722 w 1068616"/>
                  <a:gd name="connsiteY5" fmla="*/ 504874 h 845326"/>
                  <a:gd name="connsiteX6" fmla="*/ 72672 w 1068616"/>
                  <a:gd name="connsiteY6" fmla="*/ 752524 h 845326"/>
                  <a:gd name="connsiteX7" fmla="*/ 15522 w 1068616"/>
                  <a:gd name="connsiteY7" fmla="*/ 247699 h 845326"/>
                  <a:gd name="connsiteX0" fmla="*/ 2567 w 1055661"/>
                  <a:gd name="connsiteY0" fmla="*/ 247699 h 845326"/>
                  <a:gd name="connsiteX1" fmla="*/ 240692 w 1055661"/>
                  <a:gd name="connsiteY1" fmla="*/ 66724 h 845326"/>
                  <a:gd name="connsiteX2" fmla="*/ 878867 w 1055661"/>
                  <a:gd name="connsiteY2" fmla="*/ 47674 h 845326"/>
                  <a:gd name="connsiteX3" fmla="*/ 1040792 w 1055661"/>
                  <a:gd name="connsiteY3" fmla="*/ 676324 h 845326"/>
                  <a:gd name="connsiteX4" fmla="*/ 583592 w 1055661"/>
                  <a:gd name="connsiteY4" fmla="*/ 838249 h 845326"/>
                  <a:gd name="connsiteX5" fmla="*/ 459767 w 1055661"/>
                  <a:gd name="connsiteY5" fmla="*/ 504874 h 845326"/>
                  <a:gd name="connsiteX6" fmla="*/ 135917 w 1055661"/>
                  <a:gd name="connsiteY6" fmla="*/ 533449 h 845326"/>
                  <a:gd name="connsiteX7" fmla="*/ 2567 w 1055661"/>
                  <a:gd name="connsiteY7" fmla="*/ 247699 h 845326"/>
                  <a:gd name="connsiteX0" fmla="*/ 2567 w 1055661"/>
                  <a:gd name="connsiteY0" fmla="*/ 247699 h 844670"/>
                  <a:gd name="connsiteX1" fmla="*/ 240692 w 1055661"/>
                  <a:gd name="connsiteY1" fmla="*/ 66724 h 844670"/>
                  <a:gd name="connsiteX2" fmla="*/ 878867 w 1055661"/>
                  <a:gd name="connsiteY2" fmla="*/ 47674 h 844670"/>
                  <a:gd name="connsiteX3" fmla="*/ 1040792 w 1055661"/>
                  <a:gd name="connsiteY3" fmla="*/ 676324 h 844670"/>
                  <a:gd name="connsiteX4" fmla="*/ 583592 w 1055661"/>
                  <a:gd name="connsiteY4" fmla="*/ 838249 h 844670"/>
                  <a:gd name="connsiteX5" fmla="*/ 332289 w 1055661"/>
                  <a:gd name="connsiteY5" fmla="*/ 781828 h 844670"/>
                  <a:gd name="connsiteX6" fmla="*/ 459767 w 1055661"/>
                  <a:gd name="connsiteY6" fmla="*/ 504874 h 844670"/>
                  <a:gd name="connsiteX7" fmla="*/ 135917 w 1055661"/>
                  <a:gd name="connsiteY7" fmla="*/ 533449 h 844670"/>
                  <a:gd name="connsiteX8" fmla="*/ 2567 w 1055661"/>
                  <a:gd name="connsiteY8" fmla="*/ 247699 h 844670"/>
                  <a:gd name="connsiteX0" fmla="*/ 2567 w 964528"/>
                  <a:gd name="connsiteY0" fmla="*/ 237130 h 844322"/>
                  <a:gd name="connsiteX1" fmla="*/ 240692 w 964528"/>
                  <a:gd name="connsiteY1" fmla="*/ 56155 h 844322"/>
                  <a:gd name="connsiteX2" fmla="*/ 878867 w 964528"/>
                  <a:gd name="connsiteY2" fmla="*/ 37105 h 844322"/>
                  <a:gd name="connsiteX3" fmla="*/ 926492 w 964528"/>
                  <a:gd name="connsiteY3" fmla="*/ 522880 h 844322"/>
                  <a:gd name="connsiteX4" fmla="*/ 583592 w 964528"/>
                  <a:gd name="connsiteY4" fmla="*/ 827680 h 844322"/>
                  <a:gd name="connsiteX5" fmla="*/ 332289 w 964528"/>
                  <a:gd name="connsiteY5" fmla="*/ 771259 h 844322"/>
                  <a:gd name="connsiteX6" fmla="*/ 459767 w 964528"/>
                  <a:gd name="connsiteY6" fmla="*/ 494305 h 844322"/>
                  <a:gd name="connsiteX7" fmla="*/ 135917 w 964528"/>
                  <a:gd name="connsiteY7" fmla="*/ 522880 h 844322"/>
                  <a:gd name="connsiteX8" fmla="*/ 2567 w 964528"/>
                  <a:gd name="connsiteY8" fmla="*/ 237130 h 844322"/>
                  <a:gd name="connsiteX0" fmla="*/ 12539 w 964797"/>
                  <a:gd name="connsiteY0" fmla="*/ 508415 h 1115607"/>
                  <a:gd name="connsiteX1" fmla="*/ 441164 w 964797"/>
                  <a:gd name="connsiteY1" fmla="*/ 3590 h 1115607"/>
                  <a:gd name="connsiteX2" fmla="*/ 888839 w 964797"/>
                  <a:gd name="connsiteY2" fmla="*/ 308390 h 1115607"/>
                  <a:gd name="connsiteX3" fmla="*/ 936464 w 964797"/>
                  <a:gd name="connsiteY3" fmla="*/ 794165 h 1115607"/>
                  <a:gd name="connsiteX4" fmla="*/ 593564 w 964797"/>
                  <a:gd name="connsiteY4" fmla="*/ 1098965 h 1115607"/>
                  <a:gd name="connsiteX5" fmla="*/ 342261 w 964797"/>
                  <a:gd name="connsiteY5" fmla="*/ 1042544 h 1115607"/>
                  <a:gd name="connsiteX6" fmla="*/ 469739 w 964797"/>
                  <a:gd name="connsiteY6" fmla="*/ 765590 h 1115607"/>
                  <a:gd name="connsiteX7" fmla="*/ 145889 w 964797"/>
                  <a:gd name="connsiteY7" fmla="*/ 794165 h 1115607"/>
                  <a:gd name="connsiteX8" fmla="*/ 12539 w 964797"/>
                  <a:gd name="connsiteY8" fmla="*/ 508415 h 1115607"/>
                  <a:gd name="connsiteX0" fmla="*/ 104865 w 828523"/>
                  <a:gd name="connsiteY0" fmla="*/ 257513 h 1112355"/>
                  <a:gd name="connsiteX1" fmla="*/ 304890 w 828523"/>
                  <a:gd name="connsiteY1" fmla="*/ 338 h 1112355"/>
                  <a:gd name="connsiteX2" fmla="*/ 752565 w 828523"/>
                  <a:gd name="connsiteY2" fmla="*/ 305138 h 1112355"/>
                  <a:gd name="connsiteX3" fmla="*/ 800190 w 828523"/>
                  <a:gd name="connsiteY3" fmla="*/ 790913 h 1112355"/>
                  <a:gd name="connsiteX4" fmla="*/ 457290 w 828523"/>
                  <a:gd name="connsiteY4" fmla="*/ 1095713 h 1112355"/>
                  <a:gd name="connsiteX5" fmla="*/ 205987 w 828523"/>
                  <a:gd name="connsiteY5" fmla="*/ 1039292 h 1112355"/>
                  <a:gd name="connsiteX6" fmla="*/ 333465 w 828523"/>
                  <a:gd name="connsiteY6" fmla="*/ 762338 h 1112355"/>
                  <a:gd name="connsiteX7" fmla="*/ 9615 w 828523"/>
                  <a:gd name="connsiteY7" fmla="*/ 790913 h 1112355"/>
                  <a:gd name="connsiteX8" fmla="*/ 104865 w 828523"/>
                  <a:gd name="connsiteY8" fmla="*/ 257513 h 1112355"/>
                  <a:gd name="connsiteX0" fmla="*/ 6858 w 730516"/>
                  <a:gd name="connsiteY0" fmla="*/ 257452 h 1112294"/>
                  <a:gd name="connsiteX1" fmla="*/ 206883 w 730516"/>
                  <a:gd name="connsiteY1" fmla="*/ 277 h 1112294"/>
                  <a:gd name="connsiteX2" fmla="*/ 654558 w 730516"/>
                  <a:gd name="connsiteY2" fmla="*/ 305077 h 1112294"/>
                  <a:gd name="connsiteX3" fmla="*/ 702183 w 730516"/>
                  <a:gd name="connsiteY3" fmla="*/ 790852 h 1112294"/>
                  <a:gd name="connsiteX4" fmla="*/ 359283 w 730516"/>
                  <a:gd name="connsiteY4" fmla="*/ 1095652 h 1112294"/>
                  <a:gd name="connsiteX5" fmla="*/ 107980 w 730516"/>
                  <a:gd name="connsiteY5" fmla="*/ 1039231 h 1112294"/>
                  <a:gd name="connsiteX6" fmla="*/ 235458 w 730516"/>
                  <a:gd name="connsiteY6" fmla="*/ 762277 h 1112294"/>
                  <a:gd name="connsiteX7" fmla="*/ 64008 w 730516"/>
                  <a:gd name="connsiteY7" fmla="*/ 600352 h 1112294"/>
                  <a:gd name="connsiteX8" fmla="*/ 6858 w 730516"/>
                  <a:gd name="connsiteY8" fmla="*/ 257452 h 1112294"/>
                  <a:gd name="connsiteX0" fmla="*/ 97388 w 821046"/>
                  <a:gd name="connsiteY0" fmla="*/ 257452 h 1112294"/>
                  <a:gd name="connsiteX1" fmla="*/ 297413 w 821046"/>
                  <a:gd name="connsiteY1" fmla="*/ 277 h 1112294"/>
                  <a:gd name="connsiteX2" fmla="*/ 745088 w 821046"/>
                  <a:gd name="connsiteY2" fmla="*/ 305077 h 1112294"/>
                  <a:gd name="connsiteX3" fmla="*/ 792713 w 821046"/>
                  <a:gd name="connsiteY3" fmla="*/ 790852 h 1112294"/>
                  <a:gd name="connsiteX4" fmla="*/ 449813 w 821046"/>
                  <a:gd name="connsiteY4" fmla="*/ 1095652 h 1112294"/>
                  <a:gd name="connsiteX5" fmla="*/ 198510 w 821046"/>
                  <a:gd name="connsiteY5" fmla="*/ 1039231 h 1112294"/>
                  <a:gd name="connsiteX6" fmla="*/ 11663 w 821046"/>
                  <a:gd name="connsiteY6" fmla="*/ 781327 h 1112294"/>
                  <a:gd name="connsiteX7" fmla="*/ 154538 w 821046"/>
                  <a:gd name="connsiteY7" fmla="*/ 600352 h 1112294"/>
                  <a:gd name="connsiteX8" fmla="*/ 97388 w 821046"/>
                  <a:gd name="connsiteY8" fmla="*/ 257452 h 1112294"/>
                  <a:gd name="connsiteX0" fmla="*/ 97388 w 821046"/>
                  <a:gd name="connsiteY0" fmla="*/ 257452 h 1112294"/>
                  <a:gd name="connsiteX1" fmla="*/ 297413 w 821046"/>
                  <a:gd name="connsiteY1" fmla="*/ 277 h 1112294"/>
                  <a:gd name="connsiteX2" fmla="*/ 745088 w 821046"/>
                  <a:gd name="connsiteY2" fmla="*/ 305077 h 1112294"/>
                  <a:gd name="connsiteX3" fmla="*/ 792713 w 821046"/>
                  <a:gd name="connsiteY3" fmla="*/ 790852 h 1112294"/>
                  <a:gd name="connsiteX4" fmla="*/ 449813 w 821046"/>
                  <a:gd name="connsiteY4" fmla="*/ 1095652 h 1112294"/>
                  <a:gd name="connsiteX5" fmla="*/ 198510 w 821046"/>
                  <a:gd name="connsiteY5" fmla="*/ 1039231 h 1112294"/>
                  <a:gd name="connsiteX6" fmla="*/ 11663 w 821046"/>
                  <a:gd name="connsiteY6" fmla="*/ 781327 h 1112294"/>
                  <a:gd name="connsiteX7" fmla="*/ 154538 w 821046"/>
                  <a:gd name="connsiteY7" fmla="*/ 600352 h 1112294"/>
                  <a:gd name="connsiteX8" fmla="*/ 97388 w 821046"/>
                  <a:gd name="connsiteY8" fmla="*/ 257452 h 1112294"/>
                  <a:gd name="connsiteX0" fmla="*/ 87849 w 811507"/>
                  <a:gd name="connsiteY0" fmla="*/ 257452 h 1112294"/>
                  <a:gd name="connsiteX1" fmla="*/ 287874 w 811507"/>
                  <a:gd name="connsiteY1" fmla="*/ 277 h 1112294"/>
                  <a:gd name="connsiteX2" fmla="*/ 735549 w 811507"/>
                  <a:gd name="connsiteY2" fmla="*/ 305077 h 1112294"/>
                  <a:gd name="connsiteX3" fmla="*/ 783174 w 811507"/>
                  <a:gd name="connsiteY3" fmla="*/ 790852 h 1112294"/>
                  <a:gd name="connsiteX4" fmla="*/ 440274 w 811507"/>
                  <a:gd name="connsiteY4" fmla="*/ 1095652 h 1112294"/>
                  <a:gd name="connsiteX5" fmla="*/ 188971 w 811507"/>
                  <a:gd name="connsiteY5" fmla="*/ 1039231 h 1112294"/>
                  <a:gd name="connsiteX6" fmla="*/ 2124 w 811507"/>
                  <a:gd name="connsiteY6" fmla="*/ 781327 h 1112294"/>
                  <a:gd name="connsiteX7" fmla="*/ 144999 w 811507"/>
                  <a:gd name="connsiteY7" fmla="*/ 600352 h 1112294"/>
                  <a:gd name="connsiteX8" fmla="*/ 87849 w 811507"/>
                  <a:gd name="connsiteY8" fmla="*/ 257452 h 1112294"/>
                  <a:gd name="connsiteX0" fmla="*/ 87849 w 1037861"/>
                  <a:gd name="connsiteY0" fmla="*/ 257452 h 1111603"/>
                  <a:gd name="connsiteX1" fmla="*/ 287874 w 1037861"/>
                  <a:gd name="connsiteY1" fmla="*/ 277 h 1111603"/>
                  <a:gd name="connsiteX2" fmla="*/ 735549 w 1037861"/>
                  <a:gd name="connsiteY2" fmla="*/ 305077 h 1111603"/>
                  <a:gd name="connsiteX3" fmla="*/ 1030824 w 1037861"/>
                  <a:gd name="connsiteY3" fmla="*/ 800377 h 1111603"/>
                  <a:gd name="connsiteX4" fmla="*/ 440274 w 1037861"/>
                  <a:gd name="connsiteY4" fmla="*/ 1095652 h 1111603"/>
                  <a:gd name="connsiteX5" fmla="*/ 188971 w 1037861"/>
                  <a:gd name="connsiteY5" fmla="*/ 1039231 h 1111603"/>
                  <a:gd name="connsiteX6" fmla="*/ 2124 w 1037861"/>
                  <a:gd name="connsiteY6" fmla="*/ 781327 h 1111603"/>
                  <a:gd name="connsiteX7" fmla="*/ 144999 w 1037861"/>
                  <a:gd name="connsiteY7" fmla="*/ 600352 h 1111603"/>
                  <a:gd name="connsiteX8" fmla="*/ 87849 w 1037861"/>
                  <a:gd name="connsiteY8" fmla="*/ 257452 h 1111603"/>
                  <a:gd name="connsiteX0" fmla="*/ 87849 w 1126366"/>
                  <a:gd name="connsiteY0" fmla="*/ 257222 h 1111373"/>
                  <a:gd name="connsiteX1" fmla="*/ 287874 w 1126366"/>
                  <a:gd name="connsiteY1" fmla="*/ 47 h 1111373"/>
                  <a:gd name="connsiteX2" fmla="*/ 1049874 w 1126366"/>
                  <a:gd name="connsiteY2" fmla="*/ 276272 h 1111373"/>
                  <a:gd name="connsiteX3" fmla="*/ 1030824 w 1126366"/>
                  <a:gd name="connsiteY3" fmla="*/ 800147 h 1111373"/>
                  <a:gd name="connsiteX4" fmla="*/ 440274 w 1126366"/>
                  <a:gd name="connsiteY4" fmla="*/ 1095422 h 1111373"/>
                  <a:gd name="connsiteX5" fmla="*/ 188971 w 1126366"/>
                  <a:gd name="connsiteY5" fmla="*/ 1039001 h 1111373"/>
                  <a:gd name="connsiteX6" fmla="*/ 2124 w 1126366"/>
                  <a:gd name="connsiteY6" fmla="*/ 781097 h 1111373"/>
                  <a:gd name="connsiteX7" fmla="*/ 144999 w 1126366"/>
                  <a:gd name="connsiteY7" fmla="*/ 600122 h 1111373"/>
                  <a:gd name="connsiteX8" fmla="*/ 87849 w 1126366"/>
                  <a:gd name="connsiteY8" fmla="*/ 257222 h 111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6366" h="1111373">
                    <a:moveTo>
                      <a:pt x="87849" y="257222"/>
                    </a:moveTo>
                    <a:cubicBezTo>
                      <a:pt x="111661" y="157210"/>
                      <a:pt x="127537" y="-3128"/>
                      <a:pt x="287874" y="47"/>
                    </a:cubicBezTo>
                    <a:cubicBezTo>
                      <a:pt x="448211" y="3222"/>
                      <a:pt x="926049" y="142922"/>
                      <a:pt x="1049874" y="276272"/>
                    </a:cubicBezTo>
                    <a:cubicBezTo>
                      <a:pt x="1173699" y="409622"/>
                      <a:pt x="1132424" y="663622"/>
                      <a:pt x="1030824" y="800147"/>
                    </a:cubicBezTo>
                    <a:cubicBezTo>
                      <a:pt x="929224" y="936672"/>
                      <a:pt x="580583" y="1055613"/>
                      <a:pt x="440274" y="1095422"/>
                    </a:cubicBezTo>
                    <a:cubicBezTo>
                      <a:pt x="299965" y="1135231"/>
                      <a:pt x="209609" y="1094564"/>
                      <a:pt x="188971" y="1039001"/>
                    </a:cubicBezTo>
                    <a:cubicBezTo>
                      <a:pt x="168334" y="983439"/>
                      <a:pt x="23740" y="924093"/>
                      <a:pt x="2124" y="781097"/>
                    </a:cubicBezTo>
                    <a:cubicBezTo>
                      <a:pt x="-19492" y="638101"/>
                      <a:pt x="130712" y="687435"/>
                      <a:pt x="144999" y="600122"/>
                    </a:cubicBezTo>
                    <a:cubicBezTo>
                      <a:pt x="159287" y="512810"/>
                      <a:pt x="64037" y="357234"/>
                      <a:pt x="87849" y="257222"/>
                    </a:cubicBezTo>
                    <a:close/>
                  </a:path>
                </a:pathLst>
              </a:cu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44"/>
            <p:cNvGrpSpPr/>
            <p:nvPr/>
          </p:nvGrpSpPr>
          <p:grpSpPr>
            <a:xfrm>
              <a:off x="2543174" y="2238375"/>
              <a:ext cx="4124327" cy="3752850"/>
              <a:chOff x="2543174" y="2238375"/>
              <a:chExt cx="4124327" cy="375285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552700" y="22479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200401" y="22383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848099" y="22479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495800" y="22383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143502" y="22383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91200" y="22479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438901" y="22383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552700" y="28194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495800" y="28098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143502" y="28098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91200" y="28194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438901" y="28098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552700" y="340995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200401" y="3400425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848099" y="3409950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495800" y="340042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143502" y="340042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91200" y="340995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438901" y="340042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552700" y="398145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200401" y="3971925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48099" y="3981450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95800" y="397192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143502" y="397192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91200" y="398145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438901" y="397192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552700" y="45720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200401" y="4562475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48099" y="4572000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495800" y="45624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791200" y="45720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438901" y="45624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552700" y="51435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00401" y="5133975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48099" y="5143500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495800" y="51339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438901" y="513397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543174" y="5762625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190875" y="5753100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38573" y="5762625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486274" y="57531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133976" y="5753100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781674" y="5762625"/>
                <a:ext cx="228600" cy="2286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429375" y="57531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Down Arrow 27"/>
            <p:cNvSpPr/>
            <p:nvPr/>
          </p:nvSpPr>
          <p:spPr>
            <a:xfrm>
              <a:off x="7010400" y="2163860"/>
              <a:ext cx="304800" cy="3998815"/>
            </a:xfrm>
            <a:prstGeom prst="downArrow">
              <a:avLst>
                <a:gd name="adj1" fmla="val 50000"/>
                <a:gd name="adj2" fmla="val 9375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113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Orthographic camera</a:t>
            </a:r>
          </a:p>
          <a:p>
            <a:endParaRPr lang="en-US" dirty="0" smtClean="0"/>
          </a:p>
          <a:p>
            <a:r>
              <a:rPr lang="en-US" dirty="0" smtClean="0"/>
              <a:t>Light direction perpendicular to view direction</a:t>
            </a:r>
          </a:p>
          <a:p>
            <a:endParaRPr lang="en-US" dirty="0" smtClean="0"/>
          </a:p>
          <a:p>
            <a:r>
              <a:rPr lang="en-US" dirty="0" smtClean="0"/>
              <a:t>Visibility only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514600" y="5283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V="1">
              <a:off x="11049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V="1">
              <a:off x="17526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V="1">
              <a:off x="30480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V="1">
              <a:off x="36957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Left Brace 20"/>
          <p:cNvSpPr/>
          <p:nvPr/>
        </p:nvSpPr>
        <p:spPr>
          <a:xfrm rot="10800000">
            <a:off x="7162800" y="1828800"/>
            <a:ext cx="457200" cy="4267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4381500" y="-381000"/>
            <a:ext cx="457200" cy="4267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43800" y="37777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381500" y="114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</p:spTree>
    <p:extLst>
      <p:ext uri="{BB962C8B-B14F-4D97-AF65-F5344CB8AC3E}">
        <p14:creationId xmlns="" xmlns:p14="http://schemas.microsoft.com/office/powerpoint/2010/main" val="42455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0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2517971"/>
            <a:ext cx="3107567" cy="3089431"/>
            <a:chOff x="2971800" y="2517971"/>
            <a:chExt cx="3107567" cy="3089431"/>
          </a:xfrm>
        </p:grpSpPr>
        <p:sp>
          <p:nvSpPr>
            <p:cNvPr id="3" name="Freeform 2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3174" y="2238375"/>
            <a:ext cx="4124327" cy="3752850"/>
            <a:chOff x="2543174" y="2238375"/>
            <a:chExt cx="4124327" cy="3752850"/>
          </a:xfrm>
        </p:grpSpPr>
        <p:sp>
          <p:nvSpPr>
            <p:cNvPr id="4" name="Oval 3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3884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0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2517971"/>
            <a:ext cx="3107567" cy="3089431"/>
            <a:chOff x="2971800" y="2517971"/>
            <a:chExt cx="3107567" cy="3089431"/>
          </a:xfrm>
        </p:grpSpPr>
        <p:sp>
          <p:nvSpPr>
            <p:cNvPr id="3" name="Freeform 2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3174" y="2238375"/>
            <a:ext cx="4124327" cy="3752850"/>
            <a:chOff x="2543174" y="2238375"/>
            <a:chExt cx="4124327" cy="3752850"/>
          </a:xfrm>
        </p:grpSpPr>
        <p:sp>
          <p:nvSpPr>
            <p:cNvPr id="4" name="Oval 3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133600" y="2173385"/>
            <a:ext cx="5181600" cy="344586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133600" y="3352800"/>
            <a:ext cx="5181600" cy="344586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91400" y="21486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91400" y="33395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067550" y="115375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Brute force complexity: </a:t>
            </a:r>
            <a:r>
              <a:rPr lang="en-US" i="1" dirty="0" smtClean="0"/>
              <a:t>O(</a:t>
            </a:r>
            <a:r>
              <a:rPr lang="en-US" i="1" dirty="0" err="1" smtClean="0"/>
              <a:t>rd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77" name="Rectangle 76"/>
          <p:cNvSpPr/>
          <p:nvPr/>
        </p:nvSpPr>
        <p:spPr>
          <a:xfrm>
            <a:off x="2133600" y="2743200"/>
            <a:ext cx="914400" cy="344586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7391400" y="2754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39090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9" grpId="0" animBg="1"/>
      <p:bldP spid="69" grpId="1" animBg="1"/>
      <p:bldP spid="14" grpId="0"/>
      <p:bldP spid="76" grpId="0"/>
      <p:bldP spid="86" grpId="0"/>
      <p:bldP spid="77" grpId="0" animBg="1"/>
      <p:bldP spid="77" grpId="1" animBg="1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0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2517971"/>
            <a:ext cx="3107567" cy="3089431"/>
            <a:chOff x="2971800" y="2517971"/>
            <a:chExt cx="3107567" cy="3089431"/>
          </a:xfrm>
        </p:grpSpPr>
        <p:sp>
          <p:nvSpPr>
            <p:cNvPr id="3" name="Freeform 2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3174" y="2238375"/>
            <a:ext cx="4124327" cy="3752850"/>
            <a:chOff x="2543174" y="2238375"/>
            <a:chExt cx="4124327" cy="3752850"/>
          </a:xfrm>
        </p:grpSpPr>
        <p:sp>
          <p:nvSpPr>
            <p:cNvPr id="4" name="Oval 3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133600" y="3942507"/>
            <a:ext cx="5181600" cy="344586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133600" y="3352800"/>
            <a:ext cx="5181600" cy="344586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91400" y="21486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91400" y="33395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391400" y="391776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391400" y="2754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67550" y="115375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Brute force complexity: </a:t>
            </a:r>
            <a:r>
              <a:rPr lang="en-US" i="1" dirty="0" smtClean="0"/>
              <a:t>O(</a:t>
            </a:r>
            <a:r>
              <a:rPr lang="en-US" i="1" dirty="0" err="1" smtClean="0"/>
              <a:t>rd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42301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69" grpId="2" animBg="1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0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2517971"/>
            <a:ext cx="3107567" cy="3089431"/>
            <a:chOff x="2971800" y="2517971"/>
            <a:chExt cx="3107567" cy="3089431"/>
          </a:xfrm>
        </p:grpSpPr>
        <p:sp>
          <p:nvSpPr>
            <p:cNvPr id="3" name="Freeform 2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3174" y="2238375"/>
            <a:ext cx="4124327" cy="3752850"/>
            <a:chOff x="2543174" y="2238375"/>
            <a:chExt cx="4124327" cy="3752850"/>
          </a:xfrm>
        </p:grpSpPr>
        <p:sp>
          <p:nvSpPr>
            <p:cNvPr id="4" name="Oval 3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43148" y="1403866"/>
            <a:ext cx="4555370" cy="304800"/>
            <a:chOff x="2343148" y="6391275"/>
            <a:chExt cx="4555370" cy="304800"/>
          </a:xfrm>
        </p:grpSpPr>
        <p:sp>
          <p:nvSpPr>
            <p:cNvPr id="2" name="Rectangle 1"/>
            <p:cNvSpPr/>
            <p:nvPr/>
          </p:nvSpPr>
          <p:spPr>
            <a:xfrm>
              <a:off x="2343148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638547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267199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936366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56501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23176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655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Bit mask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7010400" y="2163860"/>
            <a:ext cx="304800" cy="3998815"/>
          </a:xfrm>
          <a:prstGeom prst="downArrow">
            <a:avLst>
              <a:gd name="adj1" fmla="val 50000"/>
              <a:gd name="adj2" fmla="val 93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315200" y="376305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 top down incrementally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5910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0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2517971"/>
            <a:ext cx="3107567" cy="3089431"/>
            <a:chOff x="2971800" y="2517971"/>
            <a:chExt cx="3107567" cy="3089431"/>
          </a:xfrm>
        </p:grpSpPr>
        <p:sp>
          <p:nvSpPr>
            <p:cNvPr id="3" name="Freeform 2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3174" y="2238375"/>
            <a:ext cx="4124327" cy="3752850"/>
            <a:chOff x="2543174" y="2238375"/>
            <a:chExt cx="4124327" cy="3752850"/>
          </a:xfrm>
        </p:grpSpPr>
        <p:sp>
          <p:nvSpPr>
            <p:cNvPr id="4" name="Oval 3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2133600" y="2173385"/>
            <a:ext cx="5181600" cy="344586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rot="16200000" flipV="1">
            <a:off x="6854588" y="1736678"/>
            <a:ext cx="498144" cy="409432"/>
          </a:xfrm>
          <a:prstGeom prst="bentConnector3">
            <a:avLst>
              <a:gd name="adj1" fmla="val 43151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21486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343148" y="1403866"/>
            <a:ext cx="4555370" cy="304800"/>
            <a:chOff x="2343148" y="6391275"/>
            <a:chExt cx="4555370" cy="304800"/>
          </a:xfrm>
        </p:grpSpPr>
        <p:sp>
          <p:nvSpPr>
            <p:cNvPr id="92" name="Rectangle 91"/>
            <p:cNvSpPr/>
            <p:nvPr/>
          </p:nvSpPr>
          <p:spPr>
            <a:xfrm>
              <a:off x="2343148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971800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38547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267199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936366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56501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3176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33655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Bit mask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67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0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2517971"/>
            <a:ext cx="3107567" cy="3089431"/>
            <a:chOff x="2971800" y="2517971"/>
            <a:chExt cx="3107567" cy="3089431"/>
          </a:xfrm>
        </p:grpSpPr>
        <p:sp>
          <p:nvSpPr>
            <p:cNvPr id="3" name="Freeform 2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3174" y="2238375"/>
            <a:ext cx="4124327" cy="3752850"/>
            <a:chOff x="2543174" y="2238375"/>
            <a:chExt cx="4124327" cy="3752850"/>
          </a:xfrm>
        </p:grpSpPr>
        <p:sp>
          <p:nvSpPr>
            <p:cNvPr id="4" name="Oval 3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2133600" y="2761407"/>
            <a:ext cx="828682" cy="344586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rot="5400000" flipH="1" flipV="1">
            <a:off x="2143496" y="1941616"/>
            <a:ext cx="1045028" cy="581890"/>
          </a:xfrm>
          <a:prstGeom prst="bentConnector3">
            <a:avLst>
              <a:gd name="adj1" fmla="val 63636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21486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91400" y="27358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2343148" y="1403866"/>
            <a:ext cx="4555370" cy="304800"/>
            <a:chOff x="2343148" y="6391275"/>
            <a:chExt cx="4555370" cy="304800"/>
          </a:xfrm>
        </p:grpSpPr>
        <p:sp>
          <p:nvSpPr>
            <p:cNvPr id="93" name="Rectangle 92"/>
            <p:cNvSpPr/>
            <p:nvPr/>
          </p:nvSpPr>
          <p:spPr>
            <a:xfrm>
              <a:off x="2343148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971800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638547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67199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936366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56501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23176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3655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Bit mask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88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Volumetric scattering with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3437"/>
            <a:ext cx="8229600" cy="411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Photo </a:t>
            </a:r>
            <a:r>
              <a:rPr lang="en-US" dirty="0"/>
              <a:t>by Frédo </a:t>
            </a:r>
            <a:r>
              <a:rPr lang="en-US" dirty="0" smtClean="0"/>
              <a:t>Durand</a:t>
            </a:r>
            <a:endParaRPr lang="en-US" dirty="0"/>
          </a:p>
        </p:txBody>
      </p:sp>
      <p:pic>
        <p:nvPicPr>
          <p:cNvPr id="3074" name="Picture 2" descr="C:\Documents and Settings\Administrator\Desktop\slides\fredo-god-rays-1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" y="1371593"/>
            <a:ext cx="9175428" cy="4453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16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0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2517971"/>
            <a:ext cx="3107567" cy="3089431"/>
            <a:chOff x="2971800" y="2517971"/>
            <a:chExt cx="3107567" cy="3089431"/>
          </a:xfrm>
        </p:grpSpPr>
        <p:sp>
          <p:nvSpPr>
            <p:cNvPr id="3" name="Freeform 2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3174" y="2238375"/>
            <a:ext cx="4124327" cy="3752850"/>
            <a:chOff x="2543174" y="2238375"/>
            <a:chExt cx="4124327" cy="3752850"/>
          </a:xfrm>
        </p:grpSpPr>
        <p:sp>
          <p:nvSpPr>
            <p:cNvPr id="4" name="Oval 3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3048000" y="3342432"/>
            <a:ext cx="1219199" cy="344586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89" idx="0"/>
            <a:endCxn id="95" idx="2"/>
          </p:cNvCxnSpPr>
          <p:nvPr/>
        </p:nvCxnSpPr>
        <p:spPr>
          <a:xfrm rot="16200000" flipV="1">
            <a:off x="2664505" y="2349336"/>
            <a:ext cx="1633766" cy="352425"/>
          </a:xfrm>
          <a:prstGeom prst="bentConnector3">
            <a:avLst>
              <a:gd name="adj1" fmla="val 7544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21486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90" name="Elbow Connector 89"/>
          <p:cNvCxnSpPr>
            <a:stCxn id="89" idx="0"/>
            <a:endCxn id="96" idx="2"/>
          </p:cNvCxnSpPr>
          <p:nvPr/>
        </p:nvCxnSpPr>
        <p:spPr>
          <a:xfrm rot="5400000" flipH="1" flipV="1">
            <a:off x="2988353" y="2377913"/>
            <a:ext cx="1633766" cy="295273"/>
          </a:xfrm>
          <a:prstGeom prst="bentConnector3">
            <a:avLst>
              <a:gd name="adj1" fmla="val 7544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391400" y="27358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2343148" y="1403866"/>
            <a:ext cx="4555370" cy="304800"/>
            <a:chOff x="2343148" y="6391275"/>
            <a:chExt cx="4555370" cy="304800"/>
          </a:xfrm>
        </p:grpSpPr>
        <p:sp>
          <p:nvSpPr>
            <p:cNvPr id="94" name="Rectangle 93"/>
            <p:cNvSpPr/>
            <p:nvPr/>
          </p:nvSpPr>
          <p:spPr>
            <a:xfrm>
              <a:off x="2343148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71800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638547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267199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936366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56501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3176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3655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Bit mask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59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0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2517971"/>
            <a:ext cx="3107567" cy="3089431"/>
            <a:chOff x="2971800" y="2517971"/>
            <a:chExt cx="3107567" cy="3089431"/>
          </a:xfrm>
        </p:grpSpPr>
        <p:sp>
          <p:nvSpPr>
            <p:cNvPr id="3" name="Freeform 2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2543174" y="2238375"/>
            <a:ext cx="4124327" cy="3752850"/>
            <a:chOff x="2543174" y="2238375"/>
            <a:chExt cx="4124327" cy="3752850"/>
          </a:xfrm>
        </p:grpSpPr>
        <p:sp>
          <p:nvSpPr>
            <p:cNvPr id="4" name="Oval 3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3048000" y="3342432"/>
            <a:ext cx="1219199" cy="344586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89" idx="0"/>
            <a:endCxn id="95" idx="2"/>
          </p:cNvCxnSpPr>
          <p:nvPr/>
        </p:nvCxnSpPr>
        <p:spPr>
          <a:xfrm rot="16200000" flipV="1">
            <a:off x="2664505" y="2349336"/>
            <a:ext cx="1633766" cy="352425"/>
          </a:xfrm>
          <a:prstGeom prst="bentConnector3">
            <a:avLst>
              <a:gd name="adj1" fmla="val 7544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21486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90" name="Elbow Connector 89"/>
          <p:cNvCxnSpPr>
            <a:stCxn id="89" idx="0"/>
            <a:endCxn id="96" idx="2"/>
          </p:cNvCxnSpPr>
          <p:nvPr/>
        </p:nvCxnSpPr>
        <p:spPr>
          <a:xfrm rot="5400000" flipH="1" flipV="1">
            <a:off x="2988353" y="2377913"/>
            <a:ext cx="1633766" cy="295273"/>
          </a:xfrm>
          <a:prstGeom prst="bentConnector3">
            <a:avLst>
              <a:gd name="adj1" fmla="val 7544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391400" y="27358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5" name="Group 92"/>
          <p:cNvGrpSpPr/>
          <p:nvPr/>
        </p:nvGrpSpPr>
        <p:grpSpPr>
          <a:xfrm>
            <a:off x="2343148" y="1403866"/>
            <a:ext cx="4555370" cy="304800"/>
            <a:chOff x="2343148" y="6391275"/>
            <a:chExt cx="4555370" cy="304800"/>
          </a:xfrm>
        </p:grpSpPr>
        <p:sp>
          <p:nvSpPr>
            <p:cNvPr id="94" name="Rectangle 93"/>
            <p:cNvSpPr/>
            <p:nvPr/>
          </p:nvSpPr>
          <p:spPr>
            <a:xfrm>
              <a:off x="2343148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71800" y="6391275"/>
              <a:ext cx="66675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638547" y="6391275"/>
              <a:ext cx="628652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267199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936366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56501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3176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3655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Bit mask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59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0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2517971"/>
            <a:ext cx="3107567" cy="3089431"/>
            <a:chOff x="2971800" y="2517971"/>
            <a:chExt cx="3107567" cy="3089431"/>
          </a:xfrm>
        </p:grpSpPr>
        <p:sp>
          <p:nvSpPr>
            <p:cNvPr id="3" name="Freeform 2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3174" y="2238375"/>
            <a:ext cx="4124327" cy="3752850"/>
            <a:chOff x="2543174" y="2238375"/>
            <a:chExt cx="4124327" cy="3752850"/>
          </a:xfrm>
        </p:grpSpPr>
        <p:sp>
          <p:nvSpPr>
            <p:cNvPr id="4" name="Oval 3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391400" y="21486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91400" y="27358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2133600" y="3358307"/>
            <a:ext cx="5181600" cy="344586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Elbow Connector 93"/>
          <p:cNvCxnSpPr/>
          <p:nvPr/>
        </p:nvCxnSpPr>
        <p:spPr>
          <a:xfrm rot="16200000" flipV="1">
            <a:off x="6278747" y="2318997"/>
            <a:ext cx="1657274" cy="415632"/>
          </a:xfrm>
          <a:prstGeom prst="bentConnector3">
            <a:avLst>
              <a:gd name="adj1" fmla="val 68232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391400" y="333005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2343148" y="1403866"/>
            <a:ext cx="4555370" cy="304800"/>
            <a:chOff x="2343148" y="6391275"/>
            <a:chExt cx="4555370" cy="304800"/>
          </a:xfrm>
        </p:grpSpPr>
        <p:sp>
          <p:nvSpPr>
            <p:cNvPr id="90" name="Rectangle 89"/>
            <p:cNvSpPr/>
            <p:nvPr/>
          </p:nvSpPr>
          <p:spPr>
            <a:xfrm>
              <a:off x="2343148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971800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638547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67199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936366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56501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23176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3655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Bit mask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56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14600" y="2362200"/>
            <a:ext cx="4419600" cy="3505200"/>
            <a:chOff x="2514600" y="2362200"/>
            <a:chExt cx="4419600" cy="3505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47345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667000" y="1828800"/>
            <a:ext cx="3886200" cy="4419601"/>
            <a:chOff x="2667000" y="2173287"/>
            <a:chExt cx="3886200" cy="441960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2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0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2517971"/>
            <a:ext cx="3107567" cy="3089431"/>
            <a:chOff x="2971800" y="2517971"/>
            <a:chExt cx="3107567" cy="3089431"/>
          </a:xfrm>
        </p:grpSpPr>
        <p:sp>
          <p:nvSpPr>
            <p:cNvPr id="3" name="Freeform 2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3174" y="2238375"/>
            <a:ext cx="4124327" cy="3752850"/>
            <a:chOff x="2543174" y="2238375"/>
            <a:chExt cx="4124327" cy="3752850"/>
          </a:xfrm>
        </p:grpSpPr>
        <p:sp>
          <p:nvSpPr>
            <p:cNvPr id="4" name="Oval 3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391400" y="21486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91400" y="27358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7391400" y="333005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067550" y="118937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Bit mask algorithm complexity: </a:t>
            </a:r>
            <a:r>
              <a:rPr lang="en-US" i="1" dirty="0" smtClean="0"/>
              <a:t>O(</a:t>
            </a:r>
            <a:r>
              <a:rPr lang="en-US" i="1" dirty="0" err="1" smtClean="0"/>
              <a:t>rd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89" name="TextBox 88"/>
          <p:cNvSpPr txBox="1"/>
          <p:nvPr/>
        </p:nvSpPr>
        <p:spPr>
          <a:xfrm>
            <a:off x="7391400" y="397192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391400" y="45143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391400" y="51339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391400" y="56827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2343148" y="1403866"/>
            <a:ext cx="4555370" cy="304800"/>
            <a:chOff x="2343148" y="6391275"/>
            <a:chExt cx="4555370" cy="304800"/>
          </a:xfrm>
        </p:grpSpPr>
        <p:sp>
          <p:nvSpPr>
            <p:cNvPr id="94" name="Rectangle 93"/>
            <p:cNvSpPr/>
            <p:nvPr/>
          </p:nvSpPr>
          <p:spPr>
            <a:xfrm>
              <a:off x="2343148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971800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638547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267199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936366" y="6391275"/>
              <a:ext cx="628652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56501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31768" y="6391275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33655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Bit mask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6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sum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Binary tree</a:t>
            </a:r>
          </a:p>
          <a:p>
            <a:pPr lvl="1"/>
            <a:r>
              <a:rPr lang="en-US" dirty="0" smtClean="0"/>
              <a:t>Each node stores</a:t>
            </a:r>
            <a:br>
              <a:rPr lang="en-US" dirty="0" smtClean="0"/>
            </a:br>
            <a:r>
              <a:rPr lang="en-US" dirty="0" smtClean="0"/>
              <a:t>sum of children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66800" y="1752600"/>
            <a:ext cx="7017405" cy="3665042"/>
            <a:chOff x="1066800" y="2362200"/>
            <a:chExt cx="7017405" cy="3665042"/>
          </a:xfrm>
        </p:grpSpPr>
        <p:sp>
          <p:nvSpPr>
            <p:cNvPr id="5" name="Oval 4"/>
            <p:cNvSpPr/>
            <p:nvPr/>
          </p:nvSpPr>
          <p:spPr>
            <a:xfrm>
              <a:off x="4305300" y="2362200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49500" y="33051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61100" y="33051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274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832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390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8" idx="3"/>
            </p:cNvCxnSpPr>
            <p:nvPr/>
          </p:nvCxnSpPr>
          <p:spPr>
            <a:xfrm flipH="1">
              <a:off x="1143000" y="4827260"/>
              <a:ext cx="306715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3"/>
              <a:endCxn id="8" idx="7"/>
            </p:cNvCxnSpPr>
            <p:nvPr/>
          </p:nvCxnSpPr>
          <p:spPr>
            <a:xfrm flipH="1">
              <a:off x="18268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1"/>
              <a:endCxn id="6" idx="5"/>
            </p:cNvCxnSpPr>
            <p:nvPr/>
          </p:nvCxnSpPr>
          <p:spPr>
            <a:xfrm flipH="1" flipV="1">
              <a:off x="28047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3"/>
              <a:endCxn id="10" idx="7"/>
            </p:cNvCxnSpPr>
            <p:nvPr/>
          </p:nvCxnSpPr>
          <p:spPr>
            <a:xfrm flipH="1">
              <a:off x="57384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  <a:endCxn id="7" idx="5"/>
            </p:cNvCxnSpPr>
            <p:nvPr/>
          </p:nvCxnSpPr>
          <p:spPr>
            <a:xfrm flipH="1" flipV="1">
              <a:off x="67163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3"/>
              <a:endCxn id="6" idx="7"/>
            </p:cNvCxnSpPr>
            <p:nvPr/>
          </p:nvCxnSpPr>
          <p:spPr>
            <a:xfrm flipH="1">
              <a:off x="2804785" y="2817485"/>
              <a:ext cx="1578630" cy="5658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" idx="1"/>
              <a:endCxn id="5" idx="5"/>
            </p:cNvCxnSpPr>
            <p:nvPr/>
          </p:nvCxnSpPr>
          <p:spPr>
            <a:xfrm flipH="1" flipV="1">
              <a:off x="4760585" y="2817485"/>
              <a:ext cx="1578630" cy="5658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6680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510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245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1703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803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626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405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31805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cxnSp>
          <p:nvCxnSpPr>
            <p:cNvPr id="68" name="Straight Connector 67"/>
            <p:cNvCxnSpPr>
              <a:stCxn id="8" idx="5"/>
            </p:cNvCxnSpPr>
            <p:nvPr/>
          </p:nvCxnSpPr>
          <p:spPr>
            <a:xfrm>
              <a:off x="1826885" y="4827260"/>
              <a:ext cx="308630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" idx="3"/>
            </p:cNvCxnSpPr>
            <p:nvPr/>
          </p:nvCxnSpPr>
          <p:spPr>
            <a:xfrm flipH="1">
              <a:off x="3100716" y="4827260"/>
              <a:ext cx="304799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9" idx="5"/>
            </p:cNvCxnSpPr>
            <p:nvPr/>
          </p:nvCxnSpPr>
          <p:spPr>
            <a:xfrm>
              <a:off x="37826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" idx="3"/>
            </p:cNvCxnSpPr>
            <p:nvPr/>
          </p:nvCxnSpPr>
          <p:spPr>
            <a:xfrm flipH="1">
              <a:off x="5056516" y="4827260"/>
              <a:ext cx="304799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" idx="5"/>
            </p:cNvCxnSpPr>
            <p:nvPr/>
          </p:nvCxnSpPr>
          <p:spPr>
            <a:xfrm>
              <a:off x="57384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1" idx="3"/>
            </p:cNvCxnSpPr>
            <p:nvPr/>
          </p:nvCxnSpPr>
          <p:spPr>
            <a:xfrm flipH="1">
              <a:off x="7015491" y="4827260"/>
              <a:ext cx="301624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1" idx="5"/>
            </p:cNvCxnSpPr>
            <p:nvPr/>
          </p:nvCxnSpPr>
          <p:spPr>
            <a:xfrm>
              <a:off x="7694285" y="4827260"/>
              <a:ext cx="313720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Down Arrow 84"/>
          <p:cNvSpPr/>
          <p:nvPr/>
        </p:nvSpPr>
        <p:spPr>
          <a:xfrm flipV="1">
            <a:off x="4904116" y="5417642"/>
            <a:ext cx="304799" cy="5334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04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update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66800" y="1752600"/>
            <a:ext cx="7017405" cy="3665042"/>
            <a:chOff x="1066800" y="2362200"/>
            <a:chExt cx="7017405" cy="3665042"/>
          </a:xfrm>
        </p:grpSpPr>
        <p:sp>
          <p:nvSpPr>
            <p:cNvPr id="5" name="Oval 4"/>
            <p:cNvSpPr/>
            <p:nvPr/>
          </p:nvSpPr>
          <p:spPr>
            <a:xfrm>
              <a:off x="4305300" y="2362200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49500" y="33051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61100" y="33051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274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832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390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8" idx="3"/>
            </p:cNvCxnSpPr>
            <p:nvPr/>
          </p:nvCxnSpPr>
          <p:spPr>
            <a:xfrm flipH="1">
              <a:off x="1143000" y="4827260"/>
              <a:ext cx="306715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3"/>
              <a:endCxn id="8" idx="7"/>
            </p:cNvCxnSpPr>
            <p:nvPr/>
          </p:nvCxnSpPr>
          <p:spPr>
            <a:xfrm flipH="1">
              <a:off x="18268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1"/>
              <a:endCxn id="6" idx="5"/>
            </p:cNvCxnSpPr>
            <p:nvPr/>
          </p:nvCxnSpPr>
          <p:spPr>
            <a:xfrm flipH="1" flipV="1">
              <a:off x="28047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3"/>
              <a:endCxn id="10" idx="7"/>
            </p:cNvCxnSpPr>
            <p:nvPr/>
          </p:nvCxnSpPr>
          <p:spPr>
            <a:xfrm flipH="1">
              <a:off x="57384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  <a:endCxn id="7" idx="5"/>
            </p:cNvCxnSpPr>
            <p:nvPr/>
          </p:nvCxnSpPr>
          <p:spPr>
            <a:xfrm flipH="1" flipV="1">
              <a:off x="67163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3"/>
              <a:endCxn id="6" idx="7"/>
            </p:cNvCxnSpPr>
            <p:nvPr/>
          </p:nvCxnSpPr>
          <p:spPr>
            <a:xfrm flipH="1">
              <a:off x="2804785" y="2817485"/>
              <a:ext cx="1578630" cy="5658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" idx="1"/>
              <a:endCxn id="5" idx="5"/>
            </p:cNvCxnSpPr>
            <p:nvPr/>
          </p:nvCxnSpPr>
          <p:spPr>
            <a:xfrm flipH="1" flipV="1">
              <a:off x="4760585" y="2817485"/>
              <a:ext cx="1578630" cy="5658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6680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510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245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1703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803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626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405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31805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cxnSp>
          <p:nvCxnSpPr>
            <p:cNvPr id="68" name="Straight Connector 67"/>
            <p:cNvCxnSpPr>
              <a:stCxn id="8" idx="5"/>
            </p:cNvCxnSpPr>
            <p:nvPr/>
          </p:nvCxnSpPr>
          <p:spPr>
            <a:xfrm>
              <a:off x="1826885" y="4827260"/>
              <a:ext cx="308630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" idx="3"/>
            </p:cNvCxnSpPr>
            <p:nvPr/>
          </p:nvCxnSpPr>
          <p:spPr>
            <a:xfrm flipH="1">
              <a:off x="3100716" y="4827260"/>
              <a:ext cx="304799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9" idx="5"/>
            </p:cNvCxnSpPr>
            <p:nvPr/>
          </p:nvCxnSpPr>
          <p:spPr>
            <a:xfrm>
              <a:off x="37826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" idx="3"/>
            </p:cNvCxnSpPr>
            <p:nvPr/>
          </p:nvCxnSpPr>
          <p:spPr>
            <a:xfrm flipH="1">
              <a:off x="5056516" y="4827260"/>
              <a:ext cx="304799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" idx="5"/>
            </p:cNvCxnSpPr>
            <p:nvPr/>
          </p:nvCxnSpPr>
          <p:spPr>
            <a:xfrm>
              <a:off x="57384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1" idx="3"/>
            </p:cNvCxnSpPr>
            <p:nvPr/>
          </p:nvCxnSpPr>
          <p:spPr>
            <a:xfrm flipH="1">
              <a:off x="7015491" y="4827260"/>
              <a:ext cx="301624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1" idx="5"/>
            </p:cNvCxnSpPr>
            <p:nvPr/>
          </p:nvCxnSpPr>
          <p:spPr>
            <a:xfrm>
              <a:off x="7694285" y="4827260"/>
              <a:ext cx="313720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Down Arrow 84"/>
          <p:cNvSpPr/>
          <p:nvPr/>
        </p:nvSpPr>
        <p:spPr>
          <a:xfrm flipV="1">
            <a:off x="4904116" y="5417642"/>
            <a:ext cx="304799" cy="5334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27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update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66800" y="1752600"/>
            <a:ext cx="7017405" cy="3665042"/>
            <a:chOff x="1066800" y="2362200"/>
            <a:chExt cx="7017405" cy="3665042"/>
          </a:xfrm>
        </p:grpSpPr>
        <p:sp>
          <p:nvSpPr>
            <p:cNvPr id="5" name="Oval 4"/>
            <p:cNvSpPr/>
            <p:nvPr/>
          </p:nvSpPr>
          <p:spPr>
            <a:xfrm>
              <a:off x="4305300" y="2362200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49500" y="33051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61100" y="33051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274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83200" y="4371975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390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8" idx="3"/>
            </p:cNvCxnSpPr>
            <p:nvPr/>
          </p:nvCxnSpPr>
          <p:spPr>
            <a:xfrm flipH="1">
              <a:off x="1143000" y="4827260"/>
              <a:ext cx="306715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3"/>
              <a:endCxn id="8" idx="7"/>
            </p:cNvCxnSpPr>
            <p:nvPr/>
          </p:nvCxnSpPr>
          <p:spPr>
            <a:xfrm flipH="1">
              <a:off x="18268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1"/>
              <a:endCxn id="6" idx="5"/>
            </p:cNvCxnSpPr>
            <p:nvPr/>
          </p:nvCxnSpPr>
          <p:spPr>
            <a:xfrm flipH="1" flipV="1">
              <a:off x="28047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3"/>
              <a:endCxn id="10" idx="7"/>
            </p:cNvCxnSpPr>
            <p:nvPr/>
          </p:nvCxnSpPr>
          <p:spPr>
            <a:xfrm flipH="1">
              <a:off x="57384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  <a:endCxn id="7" idx="5"/>
            </p:cNvCxnSpPr>
            <p:nvPr/>
          </p:nvCxnSpPr>
          <p:spPr>
            <a:xfrm flipH="1" flipV="1">
              <a:off x="67163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3"/>
              <a:endCxn id="6" idx="7"/>
            </p:cNvCxnSpPr>
            <p:nvPr/>
          </p:nvCxnSpPr>
          <p:spPr>
            <a:xfrm flipH="1">
              <a:off x="2804785" y="2817485"/>
              <a:ext cx="1578630" cy="5658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" idx="1"/>
              <a:endCxn id="5" idx="5"/>
            </p:cNvCxnSpPr>
            <p:nvPr/>
          </p:nvCxnSpPr>
          <p:spPr>
            <a:xfrm flipH="1" flipV="1">
              <a:off x="4760585" y="2817485"/>
              <a:ext cx="1578630" cy="5658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6680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510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245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1703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803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626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405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31805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cxnSp>
          <p:nvCxnSpPr>
            <p:cNvPr id="68" name="Straight Connector 67"/>
            <p:cNvCxnSpPr>
              <a:stCxn id="8" idx="5"/>
            </p:cNvCxnSpPr>
            <p:nvPr/>
          </p:nvCxnSpPr>
          <p:spPr>
            <a:xfrm>
              <a:off x="1826885" y="4827260"/>
              <a:ext cx="308630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" idx="3"/>
            </p:cNvCxnSpPr>
            <p:nvPr/>
          </p:nvCxnSpPr>
          <p:spPr>
            <a:xfrm flipH="1">
              <a:off x="3100716" y="4827260"/>
              <a:ext cx="304799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9" idx="5"/>
            </p:cNvCxnSpPr>
            <p:nvPr/>
          </p:nvCxnSpPr>
          <p:spPr>
            <a:xfrm>
              <a:off x="37826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" idx="3"/>
            </p:cNvCxnSpPr>
            <p:nvPr/>
          </p:nvCxnSpPr>
          <p:spPr>
            <a:xfrm flipH="1">
              <a:off x="5056516" y="4827260"/>
              <a:ext cx="304799" cy="6743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" idx="5"/>
            </p:cNvCxnSpPr>
            <p:nvPr/>
          </p:nvCxnSpPr>
          <p:spPr>
            <a:xfrm>
              <a:off x="57384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1" idx="3"/>
            </p:cNvCxnSpPr>
            <p:nvPr/>
          </p:nvCxnSpPr>
          <p:spPr>
            <a:xfrm flipH="1">
              <a:off x="7015491" y="4827260"/>
              <a:ext cx="301624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1" idx="5"/>
            </p:cNvCxnSpPr>
            <p:nvPr/>
          </p:nvCxnSpPr>
          <p:spPr>
            <a:xfrm>
              <a:off x="7694285" y="4827260"/>
              <a:ext cx="313720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Down Arrow 84"/>
          <p:cNvSpPr/>
          <p:nvPr/>
        </p:nvSpPr>
        <p:spPr>
          <a:xfrm flipV="1">
            <a:off x="4904116" y="5417642"/>
            <a:ext cx="304799" cy="5334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8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update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66800" y="1752600"/>
            <a:ext cx="7017405" cy="3665042"/>
            <a:chOff x="1066800" y="2362200"/>
            <a:chExt cx="7017405" cy="3665042"/>
          </a:xfrm>
        </p:grpSpPr>
        <p:sp>
          <p:nvSpPr>
            <p:cNvPr id="5" name="Oval 4"/>
            <p:cNvSpPr/>
            <p:nvPr/>
          </p:nvSpPr>
          <p:spPr>
            <a:xfrm>
              <a:off x="4305300" y="2362200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49500" y="33051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61100" y="3305175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274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83200" y="4371975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390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8" idx="3"/>
            </p:cNvCxnSpPr>
            <p:nvPr/>
          </p:nvCxnSpPr>
          <p:spPr>
            <a:xfrm flipH="1">
              <a:off x="1143000" y="4827260"/>
              <a:ext cx="306715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3"/>
              <a:endCxn id="8" idx="7"/>
            </p:cNvCxnSpPr>
            <p:nvPr/>
          </p:nvCxnSpPr>
          <p:spPr>
            <a:xfrm flipH="1">
              <a:off x="18268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1"/>
              <a:endCxn id="6" idx="5"/>
            </p:cNvCxnSpPr>
            <p:nvPr/>
          </p:nvCxnSpPr>
          <p:spPr>
            <a:xfrm flipH="1" flipV="1">
              <a:off x="28047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3"/>
              <a:endCxn id="10" idx="7"/>
            </p:cNvCxnSpPr>
            <p:nvPr/>
          </p:nvCxnSpPr>
          <p:spPr>
            <a:xfrm flipH="1">
              <a:off x="5738485" y="3760460"/>
              <a:ext cx="600730" cy="689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  <a:endCxn id="7" idx="5"/>
            </p:cNvCxnSpPr>
            <p:nvPr/>
          </p:nvCxnSpPr>
          <p:spPr>
            <a:xfrm flipH="1" flipV="1">
              <a:off x="67163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3"/>
              <a:endCxn id="6" idx="7"/>
            </p:cNvCxnSpPr>
            <p:nvPr/>
          </p:nvCxnSpPr>
          <p:spPr>
            <a:xfrm flipH="1">
              <a:off x="2804785" y="2817485"/>
              <a:ext cx="1578630" cy="5658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" idx="1"/>
              <a:endCxn id="5" idx="5"/>
            </p:cNvCxnSpPr>
            <p:nvPr/>
          </p:nvCxnSpPr>
          <p:spPr>
            <a:xfrm flipH="1" flipV="1">
              <a:off x="4760585" y="2817485"/>
              <a:ext cx="1578630" cy="5658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6680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510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245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1703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803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626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405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31805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cxnSp>
          <p:nvCxnSpPr>
            <p:cNvPr id="68" name="Straight Connector 67"/>
            <p:cNvCxnSpPr>
              <a:stCxn id="8" idx="5"/>
            </p:cNvCxnSpPr>
            <p:nvPr/>
          </p:nvCxnSpPr>
          <p:spPr>
            <a:xfrm>
              <a:off x="1826885" y="4827260"/>
              <a:ext cx="308630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" idx="3"/>
            </p:cNvCxnSpPr>
            <p:nvPr/>
          </p:nvCxnSpPr>
          <p:spPr>
            <a:xfrm flipH="1">
              <a:off x="3100716" y="4827260"/>
              <a:ext cx="304799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9" idx="5"/>
            </p:cNvCxnSpPr>
            <p:nvPr/>
          </p:nvCxnSpPr>
          <p:spPr>
            <a:xfrm>
              <a:off x="37826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" idx="3"/>
            </p:cNvCxnSpPr>
            <p:nvPr/>
          </p:nvCxnSpPr>
          <p:spPr>
            <a:xfrm flipH="1">
              <a:off x="5056516" y="4827260"/>
              <a:ext cx="304799" cy="6743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" idx="5"/>
            </p:cNvCxnSpPr>
            <p:nvPr/>
          </p:nvCxnSpPr>
          <p:spPr>
            <a:xfrm>
              <a:off x="57384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1" idx="3"/>
            </p:cNvCxnSpPr>
            <p:nvPr/>
          </p:nvCxnSpPr>
          <p:spPr>
            <a:xfrm flipH="1">
              <a:off x="7015491" y="4827260"/>
              <a:ext cx="301624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1" idx="5"/>
            </p:cNvCxnSpPr>
            <p:nvPr/>
          </p:nvCxnSpPr>
          <p:spPr>
            <a:xfrm>
              <a:off x="7694285" y="4827260"/>
              <a:ext cx="313720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Down Arrow 84"/>
          <p:cNvSpPr/>
          <p:nvPr/>
        </p:nvSpPr>
        <p:spPr>
          <a:xfrm flipV="1">
            <a:off x="4904116" y="5417642"/>
            <a:ext cx="304799" cy="5334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8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update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66800" y="1752600"/>
            <a:ext cx="7017405" cy="3665042"/>
            <a:chOff x="1066800" y="2362200"/>
            <a:chExt cx="7017405" cy="3665042"/>
          </a:xfrm>
        </p:grpSpPr>
        <p:sp>
          <p:nvSpPr>
            <p:cNvPr id="5" name="Oval 4"/>
            <p:cNvSpPr/>
            <p:nvPr/>
          </p:nvSpPr>
          <p:spPr>
            <a:xfrm>
              <a:off x="4305300" y="2362200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49500" y="33051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61100" y="3305175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274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83200" y="4371975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390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8" idx="3"/>
            </p:cNvCxnSpPr>
            <p:nvPr/>
          </p:nvCxnSpPr>
          <p:spPr>
            <a:xfrm flipH="1">
              <a:off x="1143000" y="4827260"/>
              <a:ext cx="306715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3"/>
              <a:endCxn id="8" idx="7"/>
            </p:cNvCxnSpPr>
            <p:nvPr/>
          </p:nvCxnSpPr>
          <p:spPr>
            <a:xfrm flipH="1">
              <a:off x="18268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1"/>
              <a:endCxn id="6" idx="5"/>
            </p:cNvCxnSpPr>
            <p:nvPr/>
          </p:nvCxnSpPr>
          <p:spPr>
            <a:xfrm flipH="1" flipV="1">
              <a:off x="28047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3"/>
              <a:endCxn id="10" idx="7"/>
            </p:cNvCxnSpPr>
            <p:nvPr/>
          </p:nvCxnSpPr>
          <p:spPr>
            <a:xfrm flipH="1">
              <a:off x="5738485" y="3760460"/>
              <a:ext cx="600730" cy="689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  <a:endCxn id="7" idx="5"/>
            </p:cNvCxnSpPr>
            <p:nvPr/>
          </p:nvCxnSpPr>
          <p:spPr>
            <a:xfrm flipH="1" flipV="1">
              <a:off x="67163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3"/>
              <a:endCxn id="6" idx="7"/>
            </p:cNvCxnSpPr>
            <p:nvPr/>
          </p:nvCxnSpPr>
          <p:spPr>
            <a:xfrm flipH="1">
              <a:off x="2804785" y="2817485"/>
              <a:ext cx="1578630" cy="5658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" idx="1"/>
              <a:endCxn id="5" idx="5"/>
            </p:cNvCxnSpPr>
            <p:nvPr/>
          </p:nvCxnSpPr>
          <p:spPr>
            <a:xfrm flipH="1" flipV="1">
              <a:off x="4760585" y="2817485"/>
              <a:ext cx="1578630" cy="5658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6680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510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245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1703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803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626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405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31805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cxnSp>
          <p:nvCxnSpPr>
            <p:cNvPr id="68" name="Straight Connector 67"/>
            <p:cNvCxnSpPr>
              <a:stCxn id="8" idx="5"/>
            </p:cNvCxnSpPr>
            <p:nvPr/>
          </p:nvCxnSpPr>
          <p:spPr>
            <a:xfrm>
              <a:off x="1826885" y="4827260"/>
              <a:ext cx="308630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" idx="3"/>
            </p:cNvCxnSpPr>
            <p:nvPr/>
          </p:nvCxnSpPr>
          <p:spPr>
            <a:xfrm flipH="1">
              <a:off x="3100716" y="4827260"/>
              <a:ext cx="304799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9" idx="5"/>
            </p:cNvCxnSpPr>
            <p:nvPr/>
          </p:nvCxnSpPr>
          <p:spPr>
            <a:xfrm>
              <a:off x="37826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" idx="3"/>
            </p:cNvCxnSpPr>
            <p:nvPr/>
          </p:nvCxnSpPr>
          <p:spPr>
            <a:xfrm flipH="1">
              <a:off x="5056516" y="4827260"/>
              <a:ext cx="304799" cy="6743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" idx="5"/>
            </p:cNvCxnSpPr>
            <p:nvPr/>
          </p:nvCxnSpPr>
          <p:spPr>
            <a:xfrm>
              <a:off x="57384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1" idx="3"/>
            </p:cNvCxnSpPr>
            <p:nvPr/>
          </p:nvCxnSpPr>
          <p:spPr>
            <a:xfrm flipH="1">
              <a:off x="7015491" y="4827260"/>
              <a:ext cx="301624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1" idx="5"/>
            </p:cNvCxnSpPr>
            <p:nvPr/>
          </p:nvCxnSpPr>
          <p:spPr>
            <a:xfrm>
              <a:off x="7694285" y="4827260"/>
              <a:ext cx="313720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Down Arrow 84"/>
          <p:cNvSpPr/>
          <p:nvPr/>
        </p:nvSpPr>
        <p:spPr>
          <a:xfrm flipV="1">
            <a:off x="4904116" y="5417642"/>
            <a:ext cx="304799" cy="5334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48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4941332"/>
            <a:ext cx="6555115" cy="5525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94500" y="5017532"/>
            <a:ext cx="444500" cy="4001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query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66800" y="1752600"/>
            <a:ext cx="7017405" cy="3665042"/>
            <a:chOff x="1066800" y="2362200"/>
            <a:chExt cx="7017405" cy="3665042"/>
          </a:xfrm>
        </p:grpSpPr>
        <p:sp>
          <p:nvSpPr>
            <p:cNvPr id="5" name="Oval 4"/>
            <p:cNvSpPr/>
            <p:nvPr/>
          </p:nvSpPr>
          <p:spPr>
            <a:xfrm>
              <a:off x="4305300" y="2362200"/>
              <a:ext cx="533400" cy="533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49500" y="3305175"/>
              <a:ext cx="533400" cy="533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61100" y="3305175"/>
              <a:ext cx="533400" cy="533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16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274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83200" y="4371975"/>
              <a:ext cx="533400" cy="533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39000" y="4371975"/>
              <a:ext cx="533400" cy="533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8" idx="3"/>
            </p:cNvCxnSpPr>
            <p:nvPr/>
          </p:nvCxnSpPr>
          <p:spPr>
            <a:xfrm flipH="1">
              <a:off x="1143000" y="4827260"/>
              <a:ext cx="306715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3"/>
              <a:endCxn id="8" idx="7"/>
            </p:cNvCxnSpPr>
            <p:nvPr/>
          </p:nvCxnSpPr>
          <p:spPr>
            <a:xfrm flipH="1">
              <a:off x="18268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1"/>
              <a:endCxn id="6" idx="5"/>
            </p:cNvCxnSpPr>
            <p:nvPr/>
          </p:nvCxnSpPr>
          <p:spPr>
            <a:xfrm flipH="1" flipV="1">
              <a:off x="28047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3"/>
              <a:endCxn id="10" idx="7"/>
            </p:cNvCxnSpPr>
            <p:nvPr/>
          </p:nvCxnSpPr>
          <p:spPr>
            <a:xfrm flipH="1">
              <a:off x="5738485" y="3760460"/>
              <a:ext cx="600730" cy="68963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  <a:endCxn id="7" idx="5"/>
            </p:cNvCxnSpPr>
            <p:nvPr/>
          </p:nvCxnSpPr>
          <p:spPr>
            <a:xfrm flipH="1" flipV="1">
              <a:off x="6716385" y="3760460"/>
              <a:ext cx="600730" cy="6896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3"/>
              <a:endCxn id="6" idx="7"/>
            </p:cNvCxnSpPr>
            <p:nvPr/>
          </p:nvCxnSpPr>
          <p:spPr>
            <a:xfrm flipH="1">
              <a:off x="2804785" y="2817485"/>
              <a:ext cx="1578630" cy="5658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" idx="1"/>
              <a:endCxn id="5" idx="5"/>
            </p:cNvCxnSpPr>
            <p:nvPr/>
          </p:nvCxnSpPr>
          <p:spPr>
            <a:xfrm flipH="1" flipV="1">
              <a:off x="4760585" y="2817485"/>
              <a:ext cx="1578630" cy="56580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6680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510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245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1703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80316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626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40550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31805" y="5627132"/>
              <a:ext cx="15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cxnSp>
          <p:nvCxnSpPr>
            <p:cNvPr id="68" name="Straight Connector 67"/>
            <p:cNvCxnSpPr>
              <a:stCxn id="8" idx="5"/>
            </p:cNvCxnSpPr>
            <p:nvPr/>
          </p:nvCxnSpPr>
          <p:spPr>
            <a:xfrm>
              <a:off x="1826885" y="4827260"/>
              <a:ext cx="308630" cy="6591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" idx="3"/>
            </p:cNvCxnSpPr>
            <p:nvPr/>
          </p:nvCxnSpPr>
          <p:spPr>
            <a:xfrm flipH="1">
              <a:off x="3100716" y="4827260"/>
              <a:ext cx="304799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9" idx="5"/>
            </p:cNvCxnSpPr>
            <p:nvPr/>
          </p:nvCxnSpPr>
          <p:spPr>
            <a:xfrm>
              <a:off x="37826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" idx="3"/>
            </p:cNvCxnSpPr>
            <p:nvPr/>
          </p:nvCxnSpPr>
          <p:spPr>
            <a:xfrm flipH="1">
              <a:off x="5056516" y="4827260"/>
              <a:ext cx="304799" cy="67438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" idx="5"/>
            </p:cNvCxnSpPr>
            <p:nvPr/>
          </p:nvCxnSpPr>
          <p:spPr>
            <a:xfrm>
              <a:off x="5738485" y="4827260"/>
              <a:ext cx="310545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1" idx="3"/>
            </p:cNvCxnSpPr>
            <p:nvPr/>
          </p:nvCxnSpPr>
          <p:spPr>
            <a:xfrm flipH="1">
              <a:off x="7015491" y="4827260"/>
              <a:ext cx="301624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1" idx="5"/>
            </p:cNvCxnSpPr>
            <p:nvPr/>
          </p:nvCxnSpPr>
          <p:spPr>
            <a:xfrm>
              <a:off x="7694285" y="4827260"/>
              <a:ext cx="313720" cy="67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own Arrow 35"/>
          <p:cNvSpPr/>
          <p:nvPr/>
        </p:nvSpPr>
        <p:spPr>
          <a:xfrm flipV="1">
            <a:off x="6864350" y="5638800"/>
            <a:ext cx="304799" cy="5334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98552" y="5728073"/>
            <a:ext cx="95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 = 3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373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slides\image_alan_wake-12005-759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8200"/>
            <a:ext cx="9144000" cy="5143499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065837"/>
            <a:ext cx="8229600" cy="411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Alan Wake</a:t>
            </a:r>
            <a:r>
              <a:rPr lang="en-US" dirty="0" smtClean="0"/>
              <a:t> by Remedy Entertainment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2D</a:t>
            </a:r>
          </a:p>
          <a:p>
            <a:pPr lvl="1"/>
            <a:r>
              <a:rPr lang="en-US" dirty="0" smtClean="0"/>
              <a:t>Brute force: </a:t>
            </a:r>
            <a:r>
              <a:rPr lang="en-US" i="1" dirty="0" smtClean="0"/>
              <a:t>O(</a:t>
            </a:r>
            <a:r>
              <a:rPr lang="en-US" i="1" dirty="0" err="1" smtClean="0"/>
              <a:t>rd</a:t>
            </a:r>
            <a:r>
              <a:rPr lang="en-US" i="1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Incremental with bit mask: </a:t>
            </a:r>
            <a:r>
              <a:rPr lang="en-US" i="1" dirty="0" smtClean="0"/>
              <a:t>O(</a:t>
            </a:r>
            <a:r>
              <a:rPr lang="en-US" i="1" dirty="0" err="1" smtClean="0"/>
              <a:t>rd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Incremental with tree: </a:t>
            </a:r>
            <a:r>
              <a:rPr lang="en-US" i="1" dirty="0" smtClean="0"/>
              <a:t>O( (</a:t>
            </a:r>
            <a:r>
              <a:rPr lang="en-US" i="1" dirty="0" err="1" smtClean="0"/>
              <a:t>r+d</a:t>
            </a:r>
            <a:r>
              <a:rPr lang="en-US" i="1" dirty="0" smtClean="0"/>
              <a:t>) log d 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3D: </a:t>
            </a:r>
            <a:r>
              <a:rPr lang="en-US" i="1" dirty="0" smtClean="0"/>
              <a:t>s </a:t>
            </a:r>
            <a:r>
              <a:rPr lang="en-US" dirty="0" smtClean="0"/>
              <a:t>independent </a:t>
            </a:r>
            <a:r>
              <a:rPr lang="en-US" i="1" dirty="0" smtClean="0"/>
              <a:t>slices</a:t>
            </a:r>
            <a:endParaRPr lang="en-US" dirty="0"/>
          </a:p>
          <a:p>
            <a:pPr lvl="1"/>
            <a:r>
              <a:rPr lang="en-US" dirty="0" smtClean="0"/>
              <a:t>Brute force: </a:t>
            </a:r>
            <a:r>
              <a:rPr lang="en-US" i="1" dirty="0" smtClean="0"/>
              <a:t>O(</a:t>
            </a:r>
            <a:r>
              <a:rPr lang="en-US" i="1" dirty="0" err="1" smtClean="0"/>
              <a:t>srd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Incremental with tree: </a:t>
            </a:r>
            <a:r>
              <a:rPr lang="en-US" i="1" dirty="0"/>
              <a:t>O( </a:t>
            </a:r>
            <a:r>
              <a:rPr lang="en-US" i="1" dirty="0" smtClean="0"/>
              <a:t>s (</a:t>
            </a:r>
            <a:r>
              <a:rPr lang="en-US" i="1" dirty="0" err="1" smtClean="0"/>
              <a:t>r+d</a:t>
            </a:r>
            <a:r>
              <a:rPr lang="en-US" i="1" dirty="0"/>
              <a:t>) log d 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396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Textured lights</a:t>
            </a:r>
            <a:endParaRPr lang="en-US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457200" y="879524"/>
            <a:ext cx="6441318" cy="400110"/>
            <a:chOff x="457200" y="879524"/>
            <a:chExt cx="6441318" cy="400110"/>
          </a:xfrm>
        </p:grpSpPr>
        <p:sp>
          <p:nvSpPr>
            <p:cNvPr id="30" name="Rectangle 29"/>
            <p:cNvSpPr/>
            <p:nvPr/>
          </p:nvSpPr>
          <p:spPr>
            <a:xfrm>
              <a:off x="2343148" y="946666"/>
              <a:ext cx="628652" cy="304800"/>
            </a:xfrm>
            <a:prstGeom prst="rect">
              <a:avLst/>
            </a:prstGeom>
            <a:solidFill>
              <a:srgbClr val="CCCCC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71800" y="946666"/>
              <a:ext cx="666750" cy="304800"/>
            </a:xfrm>
            <a:prstGeom prst="rect">
              <a:avLst/>
            </a:prstGeom>
            <a:solidFill>
              <a:srgbClr val="191919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0.1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38547" y="946666"/>
              <a:ext cx="628652" cy="304800"/>
            </a:xfrm>
            <a:prstGeom prst="rect">
              <a:avLst/>
            </a:prstGeom>
            <a:solidFill>
              <a:srgbClr val="80808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67199" y="946666"/>
              <a:ext cx="666750" cy="304800"/>
            </a:xfrm>
            <a:prstGeom prst="rect">
              <a:avLst/>
            </a:prstGeom>
            <a:solidFill>
              <a:srgbClr val="4C4C4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0.3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36366" y="946666"/>
              <a:ext cx="628652" cy="304800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0.2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65018" y="946666"/>
              <a:ext cx="666750" cy="30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31768" y="946666"/>
              <a:ext cx="666750" cy="304800"/>
            </a:xfrm>
            <a:prstGeom prst="rect">
              <a:avLst/>
            </a:prstGeom>
            <a:solidFill>
              <a:srgbClr val="CCCCC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7200" y="879524"/>
              <a:ext cx="176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Light texture</a:t>
              </a:r>
              <a:endParaRPr lang="en-US" sz="2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14600" y="1981199"/>
            <a:ext cx="4419600" cy="3505200"/>
            <a:chOff x="2514600" y="2362200"/>
            <a:chExt cx="4419600" cy="350520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514600" y="23622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514600" y="2946400"/>
              <a:ext cx="5334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514600" y="35306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514600" y="41148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514600" y="4699000"/>
              <a:ext cx="2514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60" idx="6"/>
            </p:cNvCxnSpPr>
            <p:nvPr/>
          </p:nvCxnSpPr>
          <p:spPr>
            <a:xfrm flipV="1">
              <a:off x="2514600" y="5277126"/>
              <a:ext cx="2440525" cy="6074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514600" y="5867400"/>
              <a:ext cx="4419600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092449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2667000" y="1447799"/>
            <a:ext cx="3886200" cy="4419601"/>
            <a:chOff x="2667000" y="2173287"/>
            <a:chExt cx="3886200" cy="4419601"/>
          </a:xfrm>
        </p:grpSpPr>
        <p:cxnSp>
          <p:nvCxnSpPr>
            <p:cNvPr id="51" name="Straight Arrow Connector 50"/>
            <p:cNvCxnSpPr/>
            <p:nvPr/>
          </p:nvCxnSpPr>
          <p:spPr>
            <a:xfrm rot="5400000" flipV="1">
              <a:off x="457200" y="4383088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3305175" y="2173288"/>
              <a:ext cx="9525" cy="838199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3952873" y="2173287"/>
              <a:ext cx="9527" cy="68917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 flipV="1">
              <a:off x="24003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60" idx="1"/>
            </p:cNvCxnSpPr>
            <p:nvPr/>
          </p:nvCxnSpPr>
          <p:spPr>
            <a:xfrm flipH="1">
              <a:off x="5240875" y="2173287"/>
              <a:ext cx="16925" cy="266727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92" idx="4"/>
            </p:cNvCxnSpPr>
            <p:nvPr/>
          </p:nvCxnSpPr>
          <p:spPr>
            <a:xfrm>
              <a:off x="5905500" y="2173287"/>
              <a:ext cx="0" cy="2971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V="1">
              <a:off x="4343400" y="4383087"/>
              <a:ext cx="441960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971800" y="2136970"/>
            <a:ext cx="3107567" cy="3089431"/>
            <a:chOff x="2971800" y="2517971"/>
            <a:chExt cx="3107567" cy="3089431"/>
          </a:xfrm>
        </p:grpSpPr>
        <p:sp>
          <p:nvSpPr>
            <p:cNvPr id="59" name="Freeform 58"/>
            <p:cNvSpPr/>
            <p:nvPr/>
          </p:nvSpPr>
          <p:spPr>
            <a:xfrm>
              <a:off x="2971800" y="2517971"/>
              <a:ext cx="1237721" cy="85685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7721" h="856853">
                  <a:moveTo>
                    <a:pt x="3652" y="516401"/>
                  </a:moveTo>
                  <a:cubicBezTo>
                    <a:pt x="33814" y="402101"/>
                    <a:pt x="246540" y="154451"/>
                    <a:pt x="422752" y="78251"/>
                  </a:cubicBezTo>
                  <a:cubicBezTo>
                    <a:pt x="598964" y="2051"/>
                    <a:pt x="927577" y="-42399"/>
                    <a:pt x="1060927" y="59201"/>
                  </a:cubicBezTo>
                  <a:cubicBezTo>
                    <a:pt x="1194277" y="160801"/>
                    <a:pt x="1272064" y="556089"/>
                    <a:pt x="1222852" y="687851"/>
                  </a:cubicBezTo>
                  <a:cubicBezTo>
                    <a:pt x="1173640" y="819613"/>
                    <a:pt x="862489" y="878351"/>
                    <a:pt x="765652" y="849776"/>
                  </a:cubicBezTo>
                  <a:cubicBezTo>
                    <a:pt x="668815" y="821201"/>
                    <a:pt x="729140" y="530689"/>
                    <a:pt x="641827" y="516401"/>
                  </a:cubicBezTo>
                  <a:cubicBezTo>
                    <a:pt x="554515" y="502113"/>
                    <a:pt x="346552" y="764051"/>
                    <a:pt x="241777" y="764051"/>
                  </a:cubicBezTo>
                  <a:cubicBezTo>
                    <a:pt x="137002" y="764051"/>
                    <a:pt x="-26510" y="630701"/>
                    <a:pt x="3652" y="51640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953001" y="4496029"/>
              <a:ext cx="1126366" cy="1111373"/>
            </a:xfrm>
            <a:custGeom>
              <a:avLst/>
              <a:gdLst>
                <a:gd name="connsiteX0" fmla="*/ 3652 w 1237721"/>
                <a:gd name="connsiteY0" fmla="*/ 516401 h 856853"/>
                <a:gd name="connsiteX1" fmla="*/ 422752 w 1237721"/>
                <a:gd name="connsiteY1" fmla="*/ 78251 h 856853"/>
                <a:gd name="connsiteX2" fmla="*/ 1060927 w 1237721"/>
                <a:gd name="connsiteY2" fmla="*/ 59201 h 856853"/>
                <a:gd name="connsiteX3" fmla="*/ 1222852 w 1237721"/>
                <a:gd name="connsiteY3" fmla="*/ 687851 h 856853"/>
                <a:gd name="connsiteX4" fmla="*/ 765652 w 1237721"/>
                <a:gd name="connsiteY4" fmla="*/ 849776 h 856853"/>
                <a:gd name="connsiteX5" fmla="*/ 641827 w 1237721"/>
                <a:gd name="connsiteY5" fmla="*/ 516401 h 856853"/>
                <a:gd name="connsiteX6" fmla="*/ 241777 w 1237721"/>
                <a:gd name="connsiteY6" fmla="*/ 764051 h 856853"/>
                <a:gd name="connsiteX7" fmla="*/ 3652 w 1237721"/>
                <a:gd name="connsiteY7" fmla="*/ 516401 h 856853"/>
                <a:gd name="connsiteX0" fmla="*/ 15522 w 1068616"/>
                <a:gd name="connsiteY0" fmla="*/ 247699 h 845326"/>
                <a:gd name="connsiteX1" fmla="*/ 253647 w 1068616"/>
                <a:gd name="connsiteY1" fmla="*/ 66724 h 845326"/>
                <a:gd name="connsiteX2" fmla="*/ 891822 w 1068616"/>
                <a:gd name="connsiteY2" fmla="*/ 47674 h 845326"/>
                <a:gd name="connsiteX3" fmla="*/ 1053747 w 1068616"/>
                <a:gd name="connsiteY3" fmla="*/ 676324 h 845326"/>
                <a:gd name="connsiteX4" fmla="*/ 596547 w 1068616"/>
                <a:gd name="connsiteY4" fmla="*/ 838249 h 845326"/>
                <a:gd name="connsiteX5" fmla="*/ 472722 w 1068616"/>
                <a:gd name="connsiteY5" fmla="*/ 504874 h 845326"/>
                <a:gd name="connsiteX6" fmla="*/ 72672 w 1068616"/>
                <a:gd name="connsiteY6" fmla="*/ 752524 h 845326"/>
                <a:gd name="connsiteX7" fmla="*/ 15522 w 1068616"/>
                <a:gd name="connsiteY7" fmla="*/ 247699 h 845326"/>
                <a:gd name="connsiteX0" fmla="*/ 2567 w 1055661"/>
                <a:gd name="connsiteY0" fmla="*/ 247699 h 845326"/>
                <a:gd name="connsiteX1" fmla="*/ 240692 w 1055661"/>
                <a:gd name="connsiteY1" fmla="*/ 66724 h 845326"/>
                <a:gd name="connsiteX2" fmla="*/ 878867 w 1055661"/>
                <a:gd name="connsiteY2" fmla="*/ 47674 h 845326"/>
                <a:gd name="connsiteX3" fmla="*/ 1040792 w 1055661"/>
                <a:gd name="connsiteY3" fmla="*/ 676324 h 845326"/>
                <a:gd name="connsiteX4" fmla="*/ 583592 w 1055661"/>
                <a:gd name="connsiteY4" fmla="*/ 838249 h 845326"/>
                <a:gd name="connsiteX5" fmla="*/ 459767 w 1055661"/>
                <a:gd name="connsiteY5" fmla="*/ 504874 h 845326"/>
                <a:gd name="connsiteX6" fmla="*/ 135917 w 1055661"/>
                <a:gd name="connsiteY6" fmla="*/ 533449 h 845326"/>
                <a:gd name="connsiteX7" fmla="*/ 2567 w 1055661"/>
                <a:gd name="connsiteY7" fmla="*/ 247699 h 845326"/>
                <a:gd name="connsiteX0" fmla="*/ 2567 w 1055661"/>
                <a:gd name="connsiteY0" fmla="*/ 247699 h 844670"/>
                <a:gd name="connsiteX1" fmla="*/ 240692 w 1055661"/>
                <a:gd name="connsiteY1" fmla="*/ 66724 h 844670"/>
                <a:gd name="connsiteX2" fmla="*/ 878867 w 1055661"/>
                <a:gd name="connsiteY2" fmla="*/ 47674 h 844670"/>
                <a:gd name="connsiteX3" fmla="*/ 1040792 w 1055661"/>
                <a:gd name="connsiteY3" fmla="*/ 676324 h 844670"/>
                <a:gd name="connsiteX4" fmla="*/ 583592 w 1055661"/>
                <a:gd name="connsiteY4" fmla="*/ 838249 h 844670"/>
                <a:gd name="connsiteX5" fmla="*/ 332289 w 1055661"/>
                <a:gd name="connsiteY5" fmla="*/ 781828 h 844670"/>
                <a:gd name="connsiteX6" fmla="*/ 459767 w 1055661"/>
                <a:gd name="connsiteY6" fmla="*/ 504874 h 844670"/>
                <a:gd name="connsiteX7" fmla="*/ 135917 w 1055661"/>
                <a:gd name="connsiteY7" fmla="*/ 533449 h 844670"/>
                <a:gd name="connsiteX8" fmla="*/ 2567 w 1055661"/>
                <a:gd name="connsiteY8" fmla="*/ 247699 h 844670"/>
                <a:gd name="connsiteX0" fmla="*/ 2567 w 964528"/>
                <a:gd name="connsiteY0" fmla="*/ 237130 h 844322"/>
                <a:gd name="connsiteX1" fmla="*/ 240692 w 964528"/>
                <a:gd name="connsiteY1" fmla="*/ 56155 h 844322"/>
                <a:gd name="connsiteX2" fmla="*/ 878867 w 964528"/>
                <a:gd name="connsiteY2" fmla="*/ 37105 h 844322"/>
                <a:gd name="connsiteX3" fmla="*/ 926492 w 964528"/>
                <a:gd name="connsiteY3" fmla="*/ 522880 h 844322"/>
                <a:gd name="connsiteX4" fmla="*/ 583592 w 964528"/>
                <a:gd name="connsiteY4" fmla="*/ 827680 h 844322"/>
                <a:gd name="connsiteX5" fmla="*/ 332289 w 964528"/>
                <a:gd name="connsiteY5" fmla="*/ 771259 h 844322"/>
                <a:gd name="connsiteX6" fmla="*/ 459767 w 964528"/>
                <a:gd name="connsiteY6" fmla="*/ 494305 h 844322"/>
                <a:gd name="connsiteX7" fmla="*/ 135917 w 964528"/>
                <a:gd name="connsiteY7" fmla="*/ 522880 h 844322"/>
                <a:gd name="connsiteX8" fmla="*/ 2567 w 964528"/>
                <a:gd name="connsiteY8" fmla="*/ 237130 h 844322"/>
                <a:gd name="connsiteX0" fmla="*/ 12539 w 964797"/>
                <a:gd name="connsiteY0" fmla="*/ 508415 h 1115607"/>
                <a:gd name="connsiteX1" fmla="*/ 441164 w 964797"/>
                <a:gd name="connsiteY1" fmla="*/ 3590 h 1115607"/>
                <a:gd name="connsiteX2" fmla="*/ 888839 w 964797"/>
                <a:gd name="connsiteY2" fmla="*/ 308390 h 1115607"/>
                <a:gd name="connsiteX3" fmla="*/ 936464 w 964797"/>
                <a:gd name="connsiteY3" fmla="*/ 794165 h 1115607"/>
                <a:gd name="connsiteX4" fmla="*/ 593564 w 964797"/>
                <a:gd name="connsiteY4" fmla="*/ 1098965 h 1115607"/>
                <a:gd name="connsiteX5" fmla="*/ 342261 w 964797"/>
                <a:gd name="connsiteY5" fmla="*/ 1042544 h 1115607"/>
                <a:gd name="connsiteX6" fmla="*/ 469739 w 964797"/>
                <a:gd name="connsiteY6" fmla="*/ 765590 h 1115607"/>
                <a:gd name="connsiteX7" fmla="*/ 145889 w 964797"/>
                <a:gd name="connsiteY7" fmla="*/ 794165 h 1115607"/>
                <a:gd name="connsiteX8" fmla="*/ 12539 w 964797"/>
                <a:gd name="connsiteY8" fmla="*/ 508415 h 1115607"/>
                <a:gd name="connsiteX0" fmla="*/ 104865 w 828523"/>
                <a:gd name="connsiteY0" fmla="*/ 257513 h 1112355"/>
                <a:gd name="connsiteX1" fmla="*/ 304890 w 828523"/>
                <a:gd name="connsiteY1" fmla="*/ 338 h 1112355"/>
                <a:gd name="connsiteX2" fmla="*/ 752565 w 828523"/>
                <a:gd name="connsiteY2" fmla="*/ 305138 h 1112355"/>
                <a:gd name="connsiteX3" fmla="*/ 800190 w 828523"/>
                <a:gd name="connsiteY3" fmla="*/ 790913 h 1112355"/>
                <a:gd name="connsiteX4" fmla="*/ 457290 w 828523"/>
                <a:gd name="connsiteY4" fmla="*/ 1095713 h 1112355"/>
                <a:gd name="connsiteX5" fmla="*/ 205987 w 828523"/>
                <a:gd name="connsiteY5" fmla="*/ 1039292 h 1112355"/>
                <a:gd name="connsiteX6" fmla="*/ 333465 w 828523"/>
                <a:gd name="connsiteY6" fmla="*/ 762338 h 1112355"/>
                <a:gd name="connsiteX7" fmla="*/ 9615 w 828523"/>
                <a:gd name="connsiteY7" fmla="*/ 790913 h 1112355"/>
                <a:gd name="connsiteX8" fmla="*/ 104865 w 828523"/>
                <a:gd name="connsiteY8" fmla="*/ 257513 h 1112355"/>
                <a:gd name="connsiteX0" fmla="*/ 6858 w 730516"/>
                <a:gd name="connsiteY0" fmla="*/ 257452 h 1112294"/>
                <a:gd name="connsiteX1" fmla="*/ 206883 w 730516"/>
                <a:gd name="connsiteY1" fmla="*/ 277 h 1112294"/>
                <a:gd name="connsiteX2" fmla="*/ 654558 w 730516"/>
                <a:gd name="connsiteY2" fmla="*/ 305077 h 1112294"/>
                <a:gd name="connsiteX3" fmla="*/ 702183 w 730516"/>
                <a:gd name="connsiteY3" fmla="*/ 790852 h 1112294"/>
                <a:gd name="connsiteX4" fmla="*/ 359283 w 730516"/>
                <a:gd name="connsiteY4" fmla="*/ 1095652 h 1112294"/>
                <a:gd name="connsiteX5" fmla="*/ 107980 w 730516"/>
                <a:gd name="connsiteY5" fmla="*/ 1039231 h 1112294"/>
                <a:gd name="connsiteX6" fmla="*/ 235458 w 730516"/>
                <a:gd name="connsiteY6" fmla="*/ 762277 h 1112294"/>
                <a:gd name="connsiteX7" fmla="*/ 64008 w 730516"/>
                <a:gd name="connsiteY7" fmla="*/ 600352 h 1112294"/>
                <a:gd name="connsiteX8" fmla="*/ 6858 w 73051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97388 w 821046"/>
                <a:gd name="connsiteY0" fmla="*/ 257452 h 1112294"/>
                <a:gd name="connsiteX1" fmla="*/ 297413 w 821046"/>
                <a:gd name="connsiteY1" fmla="*/ 277 h 1112294"/>
                <a:gd name="connsiteX2" fmla="*/ 745088 w 821046"/>
                <a:gd name="connsiteY2" fmla="*/ 305077 h 1112294"/>
                <a:gd name="connsiteX3" fmla="*/ 792713 w 821046"/>
                <a:gd name="connsiteY3" fmla="*/ 790852 h 1112294"/>
                <a:gd name="connsiteX4" fmla="*/ 449813 w 821046"/>
                <a:gd name="connsiteY4" fmla="*/ 1095652 h 1112294"/>
                <a:gd name="connsiteX5" fmla="*/ 198510 w 821046"/>
                <a:gd name="connsiteY5" fmla="*/ 1039231 h 1112294"/>
                <a:gd name="connsiteX6" fmla="*/ 11663 w 821046"/>
                <a:gd name="connsiteY6" fmla="*/ 781327 h 1112294"/>
                <a:gd name="connsiteX7" fmla="*/ 154538 w 821046"/>
                <a:gd name="connsiteY7" fmla="*/ 600352 h 1112294"/>
                <a:gd name="connsiteX8" fmla="*/ 97388 w 821046"/>
                <a:gd name="connsiteY8" fmla="*/ 257452 h 1112294"/>
                <a:gd name="connsiteX0" fmla="*/ 87849 w 811507"/>
                <a:gd name="connsiteY0" fmla="*/ 257452 h 1112294"/>
                <a:gd name="connsiteX1" fmla="*/ 287874 w 811507"/>
                <a:gd name="connsiteY1" fmla="*/ 277 h 1112294"/>
                <a:gd name="connsiteX2" fmla="*/ 735549 w 811507"/>
                <a:gd name="connsiteY2" fmla="*/ 305077 h 1112294"/>
                <a:gd name="connsiteX3" fmla="*/ 783174 w 811507"/>
                <a:gd name="connsiteY3" fmla="*/ 790852 h 1112294"/>
                <a:gd name="connsiteX4" fmla="*/ 440274 w 811507"/>
                <a:gd name="connsiteY4" fmla="*/ 1095652 h 1112294"/>
                <a:gd name="connsiteX5" fmla="*/ 188971 w 811507"/>
                <a:gd name="connsiteY5" fmla="*/ 1039231 h 1112294"/>
                <a:gd name="connsiteX6" fmla="*/ 2124 w 811507"/>
                <a:gd name="connsiteY6" fmla="*/ 781327 h 1112294"/>
                <a:gd name="connsiteX7" fmla="*/ 144999 w 811507"/>
                <a:gd name="connsiteY7" fmla="*/ 600352 h 1112294"/>
                <a:gd name="connsiteX8" fmla="*/ 87849 w 811507"/>
                <a:gd name="connsiteY8" fmla="*/ 257452 h 1112294"/>
                <a:gd name="connsiteX0" fmla="*/ 87849 w 1037861"/>
                <a:gd name="connsiteY0" fmla="*/ 257452 h 1111603"/>
                <a:gd name="connsiteX1" fmla="*/ 287874 w 1037861"/>
                <a:gd name="connsiteY1" fmla="*/ 277 h 1111603"/>
                <a:gd name="connsiteX2" fmla="*/ 735549 w 1037861"/>
                <a:gd name="connsiteY2" fmla="*/ 305077 h 1111603"/>
                <a:gd name="connsiteX3" fmla="*/ 1030824 w 1037861"/>
                <a:gd name="connsiteY3" fmla="*/ 800377 h 1111603"/>
                <a:gd name="connsiteX4" fmla="*/ 440274 w 1037861"/>
                <a:gd name="connsiteY4" fmla="*/ 1095652 h 1111603"/>
                <a:gd name="connsiteX5" fmla="*/ 188971 w 1037861"/>
                <a:gd name="connsiteY5" fmla="*/ 1039231 h 1111603"/>
                <a:gd name="connsiteX6" fmla="*/ 2124 w 1037861"/>
                <a:gd name="connsiteY6" fmla="*/ 781327 h 1111603"/>
                <a:gd name="connsiteX7" fmla="*/ 144999 w 1037861"/>
                <a:gd name="connsiteY7" fmla="*/ 600352 h 1111603"/>
                <a:gd name="connsiteX8" fmla="*/ 87849 w 1037861"/>
                <a:gd name="connsiteY8" fmla="*/ 257452 h 1111603"/>
                <a:gd name="connsiteX0" fmla="*/ 87849 w 1126366"/>
                <a:gd name="connsiteY0" fmla="*/ 257222 h 1111373"/>
                <a:gd name="connsiteX1" fmla="*/ 287874 w 1126366"/>
                <a:gd name="connsiteY1" fmla="*/ 47 h 1111373"/>
                <a:gd name="connsiteX2" fmla="*/ 1049874 w 1126366"/>
                <a:gd name="connsiteY2" fmla="*/ 276272 h 1111373"/>
                <a:gd name="connsiteX3" fmla="*/ 1030824 w 1126366"/>
                <a:gd name="connsiteY3" fmla="*/ 800147 h 1111373"/>
                <a:gd name="connsiteX4" fmla="*/ 440274 w 1126366"/>
                <a:gd name="connsiteY4" fmla="*/ 1095422 h 1111373"/>
                <a:gd name="connsiteX5" fmla="*/ 188971 w 1126366"/>
                <a:gd name="connsiteY5" fmla="*/ 1039001 h 1111373"/>
                <a:gd name="connsiteX6" fmla="*/ 2124 w 1126366"/>
                <a:gd name="connsiteY6" fmla="*/ 781097 h 1111373"/>
                <a:gd name="connsiteX7" fmla="*/ 144999 w 1126366"/>
                <a:gd name="connsiteY7" fmla="*/ 600122 h 1111373"/>
                <a:gd name="connsiteX8" fmla="*/ 87849 w 1126366"/>
                <a:gd name="connsiteY8" fmla="*/ 257222 h 11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6366" h="1111373">
                  <a:moveTo>
                    <a:pt x="87849" y="257222"/>
                  </a:moveTo>
                  <a:cubicBezTo>
                    <a:pt x="111661" y="157210"/>
                    <a:pt x="127537" y="-3128"/>
                    <a:pt x="287874" y="47"/>
                  </a:cubicBezTo>
                  <a:cubicBezTo>
                    <a:pt x="448211" y="3222"/>
                    <a:pt x="926049" y="142922"/>
                    <a:pt x="1049874" y="276272"/>
                  </a:cubicBezTo>
                  <a:cubicBezTo>
                    <a:pt x="1173699" y="409622"/>
                    <a:pt x="1132424" y="663622"/>
                    <a:pt x="1030824" y="800147"/>
                  </a:cubicBezTo>
                  <a:cubicBezTo>
                    <a:pt x="929224" y="936672"/>
                    <a:pt x="580583" y="1055613"/>
                    <a:pt x="440274" y="1095422"/>
                  </a:cubicBezTo>
                  <a:cubicBezTo>
                    <a:pt x="299965" y="1135231"/>
                    <a:pt x="209609" y="1094564"/>
                    <a:pt x="188971" y="1039001"/>
                  </a:cubicBezTo>
                  <a:cubicBezTo>
                    <a:pt x="168334" y="983439"/>
                    <a:pt x="23740" y="924093"/>
                    <a:pt x="2124" y="781097"/>
                  </a:cubicBezTo>
                  <a:cubicBezTo>
                    <a:pt x="-19492" y="638101"/>
                    <a:pt x="130712" y="687435"/>
                    <a:pt x="144999" y="600122"/>
                  </a:cubicBezTo>
                  <a:cubicBezTo>
                    <a:pt x="159287" y="512810"/>
                    <a:pt x="64037" y="357234"/>
                    <a:pt x="87849" y="25722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543174" y="1857374"/>
            <a:ext cx="4124327" cy="3752850"/>
            <a:chOff x="2543174" y="2238375"/>
            <a:chExt cx="4124327" cy="3752850"/>
          </a:xfrm>
        </p:grpSpPr>
        <p:sp>
          <p:nvSpPr>
            <p:cNvPr id="62" name="Oval 61"/>
            <p:cNvSpPr/>
            <p:nvPr/>
          </p:nvSpPr>
          <p:spPr>
            <a:xfrm>
              <a:off x="25527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2004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848099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495800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143502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791200" y="22479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438901" y="22383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5527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495800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143502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791200" y="28194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438901" y="28098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5527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200401" y="34004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848099" y="34099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495800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143502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791200" y="34099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438901" y="34004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5527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200401" y="39719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848099" y="398145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495800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143502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791200" y="398145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438901" y="39719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5527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200401" y="45624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848099" y="45720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495800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791200" y="45720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438901" y="45624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2552700" y="51435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200401" y="513397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848099" y="51435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495800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438901" y="513397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543174" y="5762625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190875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838573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486274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133976" y="57531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781674" y="5762625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429375" y="5753100"/>
              <a:ext cx="2286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28600" y="1676400"/>
            <a:ext cx="2133600" cy="4114800"/>
            <a:chOff x="228600" y="1676400"/>
            <a:chExt cx="2133600" cy="4114800"/>
          </a:xfrm>
        </p:grpSpPr>
        <p:sp>
          <p:nvSpPr>
            <p:cNvPr id="106" name="Rectangle 105"/>
            <p:cNvSpPr/>
            <p:nvPr/>
          </p:nvSpPr>
          <p:spPr>
            <a:xfrm>
              <a:off x="1905000" y="1676400"/>
              <a:ext cx="457200" cy="6095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05000" y="2286000"/>
              <a:ext cx="457200" cy="533400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</a:rPr>
                <a:t>0.9</a:t>
              </a:r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905000" y="2819400"/>
              <a:ext cx="457200" cy="609600"/>
            </a:xfrm>
            <a:prstGeom prst="rect">
              <a:avLst/>
            </a:prstGeom>
            <a:solidFill>
              <a:srgbClr val="CCCCC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0.8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905000" y="3429000"/>
              <a:ext cx="457200" cy="533400"/>
            </a:xfrm>
            <a:prstGeom prst="rect">
              <a:avLst/>
            </a:prstGeom>
            <a:solidFill>
              <a:srgbClr val="999999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0.6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905000" y="3962400"/>
              <a:ext cx="457200" cy="609600"/>
            </a:xfrm>
            <a:prstGeom prst="rect">
              <a:avLst/>
            </a:prstGeom>
            <a:solidFill>
              <a:srgbClr val="80808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0.5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905000" y="4572000"/>
              <a:ext cx="457200" cy="609600"/>
            </a:xfrm>
            <a:prstGeom prst="rect">
              <a:avLst/>
            </a:prstGeom>
            <a:solidFill>
              <a:srgbClr val="66666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0.4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05000" y="5181600"/>
              <a:ext cx="457200" cy="609600"/>
            </a:xfrm>
            <a:prstGeom prst="rect">
              <a:avLst/>
            </a:prstGeom>
            <a:solidFill>
              <a:srgbClr val="4D4D4D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0.3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8600" y="1828800"/>
              <a:ext cx="176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Light attenuation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2455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approximation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2400" y="2883725"/>
            <a:ext cx="1905000" cy="190500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2883725"/>
            <a:ext cx="457200" cy="1905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24200" y="2883725"/>
            <a:ext cx="1905000" cy="3810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57400" y="36338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~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893945" y="50173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4600" y="5017325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5017325"/>
            <a:ext cx="736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SV</a:t>
            </a:r>
            <a:r>
              <a:rPr lang="en-US" sz="3200" baseline="30000" dirty="0" smtClean="0"/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35408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38800" y="1893125"/>
            <a:ext cx="1066800" cy="952500"/>
            <a:chOff x="5867400" y="1295400"/>
            <a:chExt cx="2133600" cy="1905000"/>
          </a:xfrm>
        </p:grpSpPr>
        <p:sp>
          <p:nvSpPr>
            <p:cNvPr id="14" name="Rectangle 13"/>
            <p:cNvSpPr/>
            <p:nvPr/>
          </p:nvSpPr>
          <p:spPr>
            <a:xfrm>
              <a:off x="5867400" y="1295400"/>
              <a:ext cx="76200" cy="190500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1295400"/>
              <a:ext cx="1905000" cy="76200"/>
            </a:xfrm>
            <a:prstGeom prst="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50000" y="2883725"/>
            <a:ext cx="1066800" cy="952500"/>
            <a:chOff x="5867400" y="1295400"/>
            <a:chExt cx="2133600" cy="1905000"/>
          </a:xfrm>
        </p:grpSpPr>
        <p:sp>
          <p:nvSpPr>
            <p:cNvPr id="43" name="Rectangle 42"/>
            <p:cNvSpPr/>
            <p:nvPr/>
          </p:nvSpPr>
          <p:spPr>
            <a:xfrm>
              <a:off x="5867400" y="1295400"/>
              <a:ext cx="76200" cy="190500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96000" y="1295400"/>
              <a:ext cx="1905000" cy="76200"/>
            </a:xfrm>
            <a:prstGeom prst="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019800" y="22741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6743700" y="32647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7061200" y="3874325"/>
            <a:ext cx="1066800" cy="952500"/>
            <a:chOff x="5867400" y="1295400"/>
            <a:chExt cx="2133600" cy="1905000"/>
          </a:xfrm>
        </p:grpSpPr>
        <p:sp>
          <p:nvSpPr>
            <p:cNvPr id="48" name="Rectangle 47"/>
            <p:cNvSpPr/>
            <p:nvPr/>
          </p:nvSpPr>
          <p:spPr>
            <a:xfrm>
              <a:off x="5867400" y="1295400"/>
              <a:ext cx="76200" cy="190500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96000" y="1295400"/>
              <a:ext cx="1905000" cy="76200"/>
            </a:xfrm>
            <a:prstGeom prst="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67600" y="42553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7772400" y="4864925"/>
            <a:ext cx="1066800" cy="952500"/>
            <a:chOff x="5867400" y="1295400"/>
            <a:chExt cx="2133600" cy="1905000"/>
          </a:xfrm>
        </p:grpSpPr>
        <p:sp>
          <p:nvSpPr>
            <p:cNvPr id="52" name="Rectangle 51"/>
            <p:cNvSpPr/>
            <p:nvPr/>
          </p:nvSpPr>
          <p:spPr>
            <a:xfrm>
              <a:off x="5867400" y="1295400"/>
              <a:ext cx="76200" cy="1905000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96000" y="1295400"/>
              <a:ext cx="1905000" cy="76200"/>
            </a:xfrm>
            <a:prstGeom prst="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3" grpId="0"/>
      <p:bldP spid="25" grpId="0"/>
      <p:bldP spid="13" grpId="0"/>
      <p:bldP spid="45" grpId="0"/>
      <p:bldP spid="46" grpId="0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 rot="20456400">
            <a:off x="2402324" y="3413912"/>
            <a:ext cx="3880701" cy="1427307"/>
          </a:xfrm>
          <a:prstGeom prst="parallelogram">
            <a:avLst>
              <a:gd name="adj" fmla="val 0"/>
            </a:avLst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rectification</a:t>
            </a:r>
            <a:endParaRPr lang="en-US" dirty="0"/>
          </a:p>
        </p:txBody>
      </p:sp>
      <p:pic>
        <p:nvPicPr>
          <p:cNvPr id="4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3124200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lelogram 4"/>
          <p:cNvSpPr/>
          <p:nvPr/>
        </p:nvSpPr>
        <p:spPr>
          <a:xfrm rot="20456400">
            <a:off x="2045255" y="3478909"/>
            <a:ext cx="4267200" cy="1600200"/>
          </a:xfrm>
          <a:prstGeom prst="parallelogram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20456400">
            <a:off x="1814868" y="3511638"/>
            <a:ext cx="4442124" cy="1206323"/>
          </a:xfrm>
          <a:prstGeom prst="parallelogram">
            <a:avLst>
              <a:gd name="adj" fmla="val 46955"/>
            </a:avLst>
          </a:prstGeom>
          <a:solidFill>
            <a:schemeClr val="bg2">
              <a:lumMod val="9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752600" y="2667000"/>
            <a:ext cx="4572000" cy="1600200"/>
          </a:xfrm>
          <a:prstGeom prst="straightConnector1">
            <a:avLst/>
          </a:prstGeom>
          <a:ln w="38100">
            <a:solidFill>
              <a:srgbClr val="191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20454223">
            <a:off x="3134825" y="3025930"/>
            <a:ext cx="199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Light direction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2133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0" y="5257800"/>
            <a:ext cx="199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Epipolar</a:t>
            </a:r>
            <a:r>
              <a:rPr lang="en-US" sz="2400" dirty="0" smtClean="0"/>
              <a:t> slices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4267200"/>
            <a:ext cx="199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Eye</a:t>
            </a:r>
            <a:endParaRPr lang="en-US" sz="2400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6365819" y="4530781"/>
            <a:ext cx="914400" cy="539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638800" y="4800600"/>
            <a:ext cx="609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 rot="5400000" flipH="1" flipV="1">
            <a:off x="3657600" y="2785922"/>
            <a:ext cx="42722" cy="270047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</p:cNvCxnSpPr>
          <p:nvPr/>
        </p:nvCxnSpPr>
        <p:spPr>
          <a:xfrm flipH="1">
            <a:off x="2895600" y="3481980"/>
            <a:ext cx="2971940" cy="101382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08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coordinates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3872308"/>
            <a:ext cx="7772400" cy="2985692"/>
            <a:chOff x="381000" y="3872308"/>
            <a:chExt cx="7772400" cy="2985692"/>
          </a:xfrm>
        </p:grpSpPr>
        <p:pic>
          <p:nvPicPr>
            <p:cNvPr id="3076" name="Picture 4" descr="C:\Documents and Settings\Administrator\Desktop\slides\epipolar_rectification_poin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3872308"/>
              <a:ext cx="5181600" cy="298569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81000" y="5134322"/>
              <a:ext cx="1993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Point light</a:t>
              </a:r>
              <a:endParaRPr lang="en-US" sz="2400" dirty="0"/>
            </a:p>
          </p:txBody>
        </p:sp>
      </p:grpSp>
      <p:pic>
        <p:nvPicPr>
          <p:cNvPr id="3077" name="Picture 5" descr="C:\Documents and Settings\Administrator\Desktop\slides\epipolar_rectification_directio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061" y="1219200"/>
            <a:ext cx="5683467" cy="2362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-63726" y="2169468"/>
            <a:ext cx="288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Directional light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196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map resampling</a:t>
            </a:r>
            <a:endParaRPr lang="en-US" dirty="0"/>
          </a:p>
        </p:txBody>
      </p:sp>
      <p:pic>
        <p:nvPicPr>
          <p:cNvPr id="4098" name="Picture 2" descr="D:\work\volumeshadows\paper\trunk\figures\supplement_d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3531"/>
            <a:ext cx="2540001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volumeshadows\paper\trunk\figures\supplement_dd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77" y="1752600"/>
            <a:ext cx="1658632" cy="234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work\volumeshadows\paper\trunk\figures\supplement_s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5" y="4704556"/>
            <a:ext cx="2107747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volumeshadows\paper\trunk\figures\supplement_ds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77" y="4572000"/>
            <a:ext cx="2167237" cy="2170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362" y="1524000"/>
            <a:ext cx="199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depth map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362" y="4202668"/>
            <a:ext cx="199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depth map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24200" y="2362200"/>
            <a:ext cx="978582" cy="778907"/>
            <a:chOff x="3288619" y="2556699"/>
            <a:chExt cx="978582" cy="778907"/>
          </a:xfrm>
        </p:grpSpPr>
        <p:sp>
          <p:nvSpPr>
            <p:cNvPr id="10" name="TextBox 9"/>
            <p:cNvSpPr txBox="1"/>
            <p:nvPr/>
          </p:nvSpPr>
          <p:spPr>
            <a:xfrm>
              <a:off x="3288619" y="2556699"/>
              <a:ext cx="978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Rectify</a:t>
              </a:r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364819" y="2878406"/>
              <a:ext cx="902382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24200" y="5029200"/>
            <a:ext cx="978582" cy="778907"/>
            <a:chOff x="3288619" y="2556699"/>
            <a:chExt cx="978582" cy="778907"/>
          </a:xfrm>
        </p:grpSpPr>
        <p:sp>
          <p:nvSpPr>
            <p:cNvPr id="16" name="TextBox 15"/>
            <p:cNvSpPr txBox="1"/>
            <p:nvPr/>
          </p:nvSpPr>
          <p:spPr>
            <a:xfrm>
              <a:off x="3288619" y="2556699"/>
              <a:ext cx="978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Rectify</a:t>
              </a:r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364819" y="2878406"/>
              <a:ext cx="902382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626277" y="2546866"/>
            <a:ext cx="2460323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26277" y="5410200"/>
            <a:ext cx="2460323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29400" y="364903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Corresponding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slice</a:t>
            </a:r>
            <a:endParaRPr lang="en-US" sz="24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426000" y="1383268"/>
                <a:ext cx="3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0" y="1383268"/>
                <a:ext cx="384015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435200" y="4114800"/>
                <a:ext cx="365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00" y="4114800"/>
                <a:ext cx="365613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191000" y="2727841"/>
                <a:ext cx="3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727841"/>
                <a:ext cx="384015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191000" y="5394246"/>
                <a:ext cx="3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394246"/>
                <a:ext cx="384015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0" idx="0"/>
            <a:endCxn id="7" idx="3"/>
          </p:cNvCxnSpPr>
          <p:nvPr/>
        </p:nvCxnSpPr>
        <p:spPr>
          <a:xfrm rot="16200000" flipV="1">
            <a:off x="6946995" y="2709332"/>
            <a:ext cx="1079311" cy="800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2"/>
            <a:endCxn id="19" idx="3"/>
          </p:cNvCxnSpPr>
          <p:nvPr/>
        </p:nvCxnSpPr>
        <p:spPr>
          <a:xfrm rot="5400000">
            <a:off x="7010137" y="4556497"/>
            <a:ext cx="953026" cy="800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59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0292" y="4724400"/>
            <a:ext cx="396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9.9 sec (17.1x)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892" y="4724400"/>
            <a:ext cx="427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169 sec</a:t>
            </a:r>
            <a:endParaRPr lang="en-US" dirty="0"/>
          </a:p>
        </p:txBody>
      </p:sp>
      <p:pic>
        <p:nvPicPr>
          <p:cNvPr id="12" name="Picture 4" descr="C:\Documents and Settings\Administrator\Desktop\slides\sibenik-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182" y="2133600"/>
            <a:ext cx="4349128" cy="2450592"/>
          </a:xfrm>
          <a:prstGeom prst="rect">
            <a:avLst/>
          </a:prstGeom>
          <a:noFill/>
        </p:spPr>
      </p:pic>
      <p:pic>
        <p:nvPicPr>
          <p:cNvPr id="13" name="Picture 5" descr="C:\Documents and Settings\Administrator\Desktop\slides\sibenik-bf-eqqu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32" y="2133600"/>
            <a:ext cx="4349128" cy="2450592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Equal quality comparison: </a:t>
            </a:r>
            <a:r>
              <a:rPr lang="en-US" i="1" dirty="0" err="1" smtClean="0"/>
              <a:t>Sibenik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4546" y="148243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method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2546" y="148243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Ray marching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54546" y="148243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method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546" y="148243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Ray marching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Equal quality comparison: </a:t>
            </a:r>
            <a:r>
              <a:rPr lang="en-US" i="1" dirty="0" smtClean="0"/>
              <a:t>Terrain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0292" y="4724400"/>
            <a:ext cx="396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1.3 sec (41.5x)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5892" y="4724400"/>
            <a:ext cx="427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54 sec</a:t>
            </a:r>
            <a:endParaRPr lang="en-US" dirty="0"/>
          </a:p>
        </p:txBody>
      </p:sp>
      <p:pic>
        <p:nvPicPr>
          <p:cNvPr id="17" name="Picture 3" descr="C:\Documents and Settings\Administrator\Desktop\slides\terrain-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732" y="2133600"/>
            <a:ext cx="4349128" cy="2450592"/>
          </a:xfrm>
          <a:prstGeom prst="rect">
            <a:avLst/>
          </a:prstGeom>
          <a:noFill/>
        </p:spPr>
      </p:pic>
      <p:pic>
        <p:nvPicPr>
          <p:cNvPr id="18" name="Picture 4" descr="C:\Documents and Settings\Administrator\Desktop\slides\terrain-bf-eqqu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32" y="2133600"/>
            <a:ext cx="4349128" cy="2450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Equal quality comparisons: </a:t>
            </a:r>
            <a:r>
              <a:rPr lang="en-US" i="1" dirty="0" smtClean="0"/>
              <a:t>Trees</a:t>
            </a:r>
            <a:endParaRPr lang="en-US" i="1" dirty="0"/>
          </a:p>
        </p:txBody>
      </p:sp>
      <p:pic>
        <p:nvPicPr>
          <p:cNvPr id="5122" name="Picture 2" descr="C:\Documents and Settings\Administrator\Desktop\slides\trees-bf-eqti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732" y="2133600"/>
            <a:ext cx="4350029" cy="2451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4546" y="148243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method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546" y="148243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Ray marching</a:t>
            </a:r>
            <a:endParaRPr lang="en-US" dirty="0"/>
          </a:p>
        </p:txBody>
      </p:sp>
      <p:pic>
        <p:nvPicPr>
          <p:cNvPr id="8" name="Picture 2" descr="C:\Documents and Settings\Administrator\Desktop\slides\trees-bf-eqqu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32" y="2133600"/>
            <a:ext cx="4349128" cy="24505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0292" y="4724400"/>
            <a:ext cx="396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2.3 sec (120.4x)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892" y="4724400"/>
            <a:ext cx="427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277 sec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42900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1371600" y="914400"/>
            <a:ext cx="2971800" cy="990600"/>
          </a:xfrm>
          <a:prstGeom prst="cloud">
            <a:avLst/>
          </a:prstGeom>
          <a:solidFill>
            <a:schemeClr val="bg1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flipH="1">
            <a:off x="5105400" y="685800"/>
            <a:ext cx="2971800" cy="990600"/>
          </a:xfrm>
          <a:prstGeom prst="cloud">
            <a:avLst/>
          </a:prstGeom>
          <a:solidFill>
            <a:schemeClr val="bg1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Administrator\Desktop\1194989189345660112mountain_-_rpg_map_elem_05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945" y="3352800"/>
            <a:ext cx="5493855" cy="25146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>
            <a:stCxn id="3" idx="1"/>
          </p:cNvCxnSpPr>
          <p:nvPr/>
        </p:nvCxnSpPr>
        <p:spPr>
          <a:xfrm>
            <a:off x="1435100" y="4070350"/>
            <a:ext cx="5803900" cy="4254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</p:cNvCxnSpPr>
          <p:nvPr/>
        </p:nvCxnSpPr>
        <p:spPr>
          <a:xfrm rot="16200000" flipH="1">
            <a:off x="4210050" y="1466850"/>
            <a:ext cx="3505200" cy="25527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" idx="1"/>
          </p:cNvCxnSpPr>
          <p:nvPr/>
        </p:nvCxnSpPr>
        <p:spPr>
          <a:xfrm flipV="1">
            <a:off x="1435100" y="3581400"/>
            <a:ext cx="7023100" cy="48895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3600" y="1600200"/>
            <a:ext cx="2514600" cy="19812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0" y="1349828"/>
          <a:ext cx="9144000" cy="550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GPU Performance on </a:t>
            </a:r>
            <a:r>
              <a:rPr lang="en-US" i="1" dirty="0" err="1" smtClean="0"/>
              <a:t>Sibenik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78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Performance on </a:t>
            </a:r>
            <a:r>
              <a:rPr lang="en-US" i="1" dirty="0" smtClean="0"/>
              <a:t>Trees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-1" y="1349828"/>
          <a:ext cx="9180285" cy="550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Non-homogeneous media</a:t>
            </a:r>
          </a:p>
          <a:p>
            <a:pPr lvl="1"/>
            <a:r>
              <a:rPr lang="en-US" dirty="0" smtClean="0"/>
              <a:t>All points in volume must be visited</a:t>
            </a:r>
          </a:p>
          <a:p>
            <a:pPr lvl="1"/>
            <a:r>
              <a:rPr lang="en-US" dirty="0" smtClean="0"/>
              <a:t>SVD will have high rank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GPU performance</a:t>
            </a:r>
          </a:p>
          <a:p>
            <a:pPr lvl="1"/>
            <a:r>
              <a:rPr lang="en-US" dirty="0" smtClean="0"/>
              <a:t>Dynamic data structure:  limited parallelism</a:t>
            </a:r>
          </a:p>
          <a:p>
            <a:pPr lvl="1"/>
            <a:r>
              <a:rPr lang="en-US" dirty="0" smtClean="0"/>
              <a:t>Bandwidth intensive</a:t>
            </a:r>
          </a:p>
          <a:p>
            <a:pPr lvl="1"/>
            <a:r>
              <a:rPr lang="en-US" dirty="0" smtClean="0"/>
              <a:t>Requires CUDA, not suitable for consoles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Hierarchical volumetric shadow algorithm with complexity guarantees</a:t>
            </a:r>
          </a:p>
          <a:p>
            <a:endParaRPr lang="en-US" dirty="0" smtClean="0"/>
          </a:p>
          <a:p>
            <a:r>
              <a:rPr lang="en-US" dirty="0" smtClean="0"/>
              <a:t>Significant speedups</a:t>
            </a:r>
            <a:br>
              <a:rPr lang="en-US" dirty="0" smtClean="0"/>
            </a:br>
            <a:r>
              <a:rPr lang="en-US" dirty="0" smtClean="0"/>
              <a:t>on CPUs</a:t>
            </a:r>
          </a:p>
          <a:p>
            <a:r>
              <a:rPr lang="en-US" dirty="0" smtClean="0"/>
              <a:t>Moderately faster than state-of-the art on GPUs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Documents and Settings\Administrator\Desktop\slides\sibenik_4x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168013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42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Performance on </a:t>
            </a:r>
            <a:r>
              <a:rPr lang="en-US" i="1" dirty="0" err="1" smtClean="0"/>
              <a:t>Sibenik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traight Connector 5"/>
          <p:cNvSpPr/>
          <p:nvPr/>
        </p:nvSpPr>
        <p:spPr>
          <a:xfrm rot="5400000">
            <a:off x="3124200" y="3810000"/>
            <a:ext cx="51816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22095" y="1104405"/>
            <a:ext cx="3835730" cy="5415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88275" y="1104405"/>
            <a:ext cx="3835730" cy="5415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42900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1371600" y="914400"/>
            <a:ext cx="2971800" cy="990600"/>
          </a:xfrm>
          <a:prstGeom prst="cloud">
            <a:avLst/>
          </a:prstGeom>
          <a:solidFill>
            <a:schemeClr val="bg1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Administrator\Desktop\1194989189345660112mountain_-_rpg_map_elem_05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945" y="3352800"/>
            <a:ext cx="5493855" cy="25146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>
            <a:stCxn id="3" idx="1"/>
          </p:cNvCxnSpPr>
          <p:nvPr/>
        </p:nvCxnSpPr>
        <p:spPr>
          <a:xfrm>
            <a:off x="1435100" y="4070350"/>
            <a:ext cx="5803900" cy="4254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</p:cNvCxnSpPr>
          <p:nvPr/>
        </p:nvCxnSpPr>
        <p:spPr>
          <a:xfrm rot="16200000" flipH="1">
            <a:off x="4210050" y="1466850"/>
            <a:ext cx="3505200" cy="25527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05000" y="24384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90800" y="22098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2895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200" y="4800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2133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4267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400" y="38100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9800" y="4267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5800" y="2514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5200" y="3505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7800" y="2743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81600" y="37338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00800" y="37338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47244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67200" y="3124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14600" y="5181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15000" y="5029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62800" y="1981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86400" y="3276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95800" y="41148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00800" y="22098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162800" y="30480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24800" y="3505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14800" y="3657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86400" y="45720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15000" y="39624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35100" y="990601"/>
            <a:ext cx="3251200" cy="3079748"/>
            <a:chOff x="1435100" y="990601"/>
            <a:chExt cx="3251200" cy="3079748"/>
          </a:xfrm>
        </p:grpSpPr>
        <p:cxnSp>
          <p:nvCxnSpPr>
            <p:cNvPr id="37" name="Straight Connector 36"/>
            <p:cNvCxnSpPr>
              <a:stCxn id="15" idx="7"/>
              <a:endCxn id="5" idx="2"/>
            </p:cNvCxnSpPr>
            <p:nvPr/>
          </p:nvCxnSpPr>
          <p:spPr>
            <a:xfrm rot="5400000" flipH="1" flipV="1">
              <a:off x="3784413" y="1276351"/>
              <a:ext cx="1187637" cy="61613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5" idx="7"/>
              <a:endCxn id="19" idx="2"/>
            </p:cNvCxnSpPr>
            <p:nvPr/>
          </p:nvCxnSpPr>
          <p:spPr>
            <a:xfrm rot="16200000" flipH="1">
              <a:off x="4038599" y="2209800"/>
              <a:ext cx="488763" cy="42563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0"/>
              <a:endCxn id="19" idx="2"/>
            </p:cNvCxnSpPr>
            <p:nvPr/>
          </p:nvCxnSpPr>
          <p:spPr>
            <a:xfrm rot="5400000" flipH="1" flipV="1">
              <a:off x="3657600" y="2667000"/>
              <a:ext cx="838200" cy="83820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0" idx="1"/>
              <a:endCxn id="3" idx="1"/>
            </p:cNvCxnSpPr>
            <p:nvPr/>
          </p:nvCxnSpPr>
          <p:spPr>
            <a:xfrm rot="16200000" flipH="1" flipV="1">
              <a:off x="2232212" y="2752724"/>
              <a:ext cx="520513" cy="211473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435100" y="990600"/>
            <a:ext cx="3791138" cy="3886200"/>
            <a:chOff x="1422400" y="990602"/>
            <a:chExt cx="3791138" cy="3886200"/>
          </a:xfrm>
        </p:grpSpPr>
        <p:cxnSp>
          <p:nvCxnSpPr>
            <p:cNvPr id="52" name="Straight Connector 51"/>
            <p:cNvCxnSpPr>
              <a:stCxn id="22" idx="1"/>
              <a:endCxn id="5" idx="2"/>
            </p:cNvCxnSpPr>
            <p:nvPr/>
          </p:nvCxnSpPr>
          <p:spPr>
            <a:xfrm rot="16200000" flipV="1">
              <a:off x="3549651" y="2114552"/>
              <a:ext cx="2787837" cy="53993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1"/>
              <a:endCxn id="24" idx="1"/>
            </p:cNvCxnSpPr>
            <p:nvPr/>
          </p:nvCxnSpPr>
          <p:spPr>
            <a:xfrm rot="16200000" flipH="1" flipV="1">
              <a:off x="4527737" y="4083239"/>
              <a:ext cx="990600" cy="38100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8" idx="4"/>
              <a:endCxn id="24" idx="2"/>
            </p:cNvCxnSpPr>
            <p:nvPr/>
          </p:nvCxnSpPr>
          <p:spPr>
            <a:xfrm rot="16200000" flipH="1">
              <a:off x="3416300" y="3505202"/>
              <a:ext cx="304800" cy="243840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8" idx="3"/>
              <a:endCxn id="3" idx="1"/>
            </p:cNvCxnSpPr>
            <p:nvPr/>
          </p:nvCxnSpPr>
          <p:spPr>
            <a:xfrm rot="5400000" flipH="1">
              <a:off x="1603562" y="3889191"/>
              <a:ext cx="457013" cy="81933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Cloud 78"/>
          <p:cNvSpPr/>
          <p:nvPr/>
        </p:nvSpPr>
        <p:spPr>
          <a:xfrm flipH="1">
            <a:off x="5105400" y="685800"/>
            <a:ext cx="2971800" cy="990600"/>
          </a:xfrm>
          <a:prstGeom prst="cloud">
            <a:avLst/>
          </a:prstGeom>
          <a:solidFill>
            <a:schemeClr val="bg1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42900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1371600" y="914400"/>
            <a:ext cx="2971800" cy="990600"/>
          </a:xfrm>
          <a:prstGeom prst="cloud">
            <a:avLst/>
          </a:prstGeom>
          <a:solidFill>
            <a:schemeClr val="bg1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Administrator\Desktop\1194989189345660112mountain_-_rpg_map_elem_05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945" y="3352800"/>
            <a:ext cx="5493855" cy="25146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>
            <a:stCxn id="3" idx="1"/>
          </p:cNvCxnSpPr>
          <p:nvPr/>
        </p:nvCxnSpPr>
        <p:spPr>
          <a:xfrm>
            <a:off x="1435100" y="4070350"/>
            <a:ext cx="5803900" cy="4254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</p:cNvCxnSpPr>
          <p:nvPr/>
        </p:nvCxnSpPr>
        <p:spPr>
          <a:xfrm rot="16200000" flipH="1">
            <a:off x="4210050" y="1466850"/>
            <a:ext cx="3505200" cy="25527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05000" y="24384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90800" y="22098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2895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200" y="4800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2133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4267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400" y="38100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9800" y="4267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5800" y="2514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5200" y="3505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7800" y="2743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81600" y="37338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00800" y="37338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47244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67200" y="3124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14600" y="5181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15000" y="5029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62800" y="1981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86400" y="3276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95800" y="41148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00800" y="22098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162800" y="30480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24800" y="35052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14800" y="36576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86400" y="45720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15000" y="3962400"/>
            <a:ext cx="304800" cy="304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19" idx="1"/>
            <a:endCxn id="5" idx="2"/>
          </p:cNvCxnSpPr>
          <p:nvPr/>
        </p:nvCxnSpPr>
        <p:spPr>
          <a:xfrm rot="5400000" flipH="1" flipV="1">
            <a:off x="3829050" y="1701988"/>
            <a:ext cx="1568637" cy="14586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9" idx="1"/>
            <a:endCxn id="3" idx="1"/>
          </p:cNvCxnSpPr>
          <p:nvPr/>
        </p:nvCxnSpPr>
        <p:spPr>
          <a:xfrm rot="16200000" flipH="1" flipV="1">
            <a:off x="2232212" y="1762124"/>
            <a:ext cx="1511113" cy="31053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loud 78"/>
          <p:cNvSpPr/>
          <p:nvPr/>
        </p:nvSpPr>
        <p:spPr>
          <a:xfrm flipH="1">
            <a:off x="5105400" y="685800"/>
            <a:ext cx="2971800" cy="990600"/>
          </a:xfrm>
          <a:prstGeom prst="cloud">
            <a:avLst/>
          </a:prstGeom>
          <a:solidFill>
            <a:schemeClr val="bg1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jiawen\AppData\Local\Microsoft\Windows\Temporary Internet Files\Content.IE5\N4O10LR1\MC9004347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429000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1371600" y="914400"/>
            <a:ext cx="2971800" cy="990600"/>
          </a:xfrm>
          <a:prstGeom prst="cloud">
            <a:avLst/>
          </a:prstGeom>
          <a:solidFill>
            <a:schemeClr val="bg1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flipH="1">
            <a:off x="5334000" y="609600"/>
            <a:ext cx="2971800" cy="990600"/>
          </a:xfrm>
          <a:prstGeom prst="cloud">
            <a:avLst/>
          </a:prstGeom>
          <a:solidFill>
            <a:schemeClr val="bg1"/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Administrator\Desktop\1194989189345660112mountain_-_rpg_map_elem_05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945" y="3352800"/>
            <a:ext cx="5493855" cy="25146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>
            <a:stCxn id="3" idx="1"/>
          </p:cNvCxnSpPr>
          <p:nvPr/>
        </p:nvCxnSpPr>
        <p:spPr>
          <a:xfrm>
            <a:off x="1435100" y="4070350"/>
            <a:ext cx="5803900" cy="4254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924300" y="1181100"/>
            <a:ext cx="4038600" cy="25908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828800" y="3962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14600" y="4007068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00400" y="4051736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962400" y="4112170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00600" y="4175234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38800" y="4238298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00800" y="4296102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39" idx="0"/>
          </p:cNvCxnSpPr>
          <p:nvPr/>
        </p:nvCxnSpPr>
        <p:spPr>
          <a:xfrm rot="5400000" flipH="1" flipV="1">
            <a:off x="1714500" y="2095500"/>
            <a:ext cx="2133600" cy="16002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0"/>
          </p:cNvCxnSpPr>
          <p:nvPr/>
        </p:nvCxnSpPr>
        <p:spPr>
          <a:xfrm rot="5400000" flipH="1" flipV="1">
            <a:off x="2111266" y="2155934"/>
            <a:ext cx="2406868" cy="1295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2" idx="0"/>
          </p:cNvCxnSpPr>
          <p:nvPr/>
        </p:nvCxnSpPr>
        <p:spPr>
          <a:xfrm rot="5400000" flipH="1" flipV="1">
            <a:off x="2554015" y="2017985"/>
            <a:ext cx="3654970" cy="533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0"/>
          </p:cNvCxnSpPr>
          <p:nvPr/>
        </p:nvCxnSpPr>
        <p:spPr>
          <a:xfrm rot="16200000" flipV="1">
            <a:off x="2941583" y="2163817"/>
            <a:ext cx="3718034" cy="304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0"/>
          </p:cNvCxnSpPr>
          <p:nvPr/>
        </p:nvCxnSpPr>
        <p:spPr>
          <a:xfrm rot="16200000" flipV="1">
            <a:off x="3329151" y="1776249"/>
            <a:ext cx="3781098" cy="1143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5" idx="0"/>
          </p:cNvCxnSpPr>
          <p:nvPr/>
        </p:nvCxnSpPr>
        <p:spPr>
          <a:xfrm rot="16200000" flipV="1">
            <a:off x="3681249" y="1424151"/>
            <a:ext cx="3838902" cy="1905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1" idx="0"/>
          </p:cNvCxnSpPr>
          <p:nvPr/>
        </p:nvCxnSpPr>
        <p:spPr>
          <a:xfrm rot="5400000" flipH="1" flipV="1">
            <a:off x="2546132" y="2330668"/>
            <a:ext cx="2527736" cy="914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C:\Users\jiawen\AppData\Local\Microsoft\Windows\Temporary Internet Files\Content.IE5\DJRYWI9G\MC90043258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Ray marching</a:t>
            </a:r>
            <a:br>
              <a:rPr lang="en-US" dirty="0" smtClean="0"/>
            </a:br>
            <a:r>
              <a:rPr lang="en-US" dirty="0" smtClean="0"/>
              <a:t>(brute force)</a:t>
            </a:r>
          </a:p>
          <a:p>
            <a:endParaRPr lang="en-US" dirty="0" smtClean="0"/>
          </a:p>
          <a:p>
            <a:r>
              <a:rPr lang="en-US" dirty="0" smtClean="0"/>
              <a:t>Analytical scattering models</a:t>
            </a:r>
          </a:p>
          <a:p>
            <a:pPr lvl="1"/>
            <a:r>
              <a:rPr lang="en-US" dirty="0" smtClean="0"/>
              <a:t>Sky lighting, bloom, etc.</a:t>
            </a:r>
          </a:p>
          <a:p>
            <a:pPr lvl="1"/>
            <a:r>
              <a:rPr lang="en-US" dirty="0" smtClean="0"/>
              <a:t>Doesn’t account for visibility</a:t>
            </a:r>
          </a:p>
        </p:txBody>
      </p:sp>
      <p:pic>
        <p:nvPicPr>
          <p:cNvPr id="1026" name="Picture 2" descr="C:\Documents and Settings\Administrator\Desktop\slides\church_our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136" y="2667000"/>
            <a:ext cx="4064817" cy="2667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2144" y="54102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smtClean="0"/>
              <a:t>Sun et al. [2005]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Max [1986]</a:t>
            </a:r>
          </a:p>
          <a:p>
            <a:pPr lvl="1"/>
            <a:r>
              <a:rPr lang="en-US" dirty="0" smtClean="0"/>
              <a:t>Analytical integration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Wyman and Ramsey [2008]</a:t>
            </a:r>
          </a:p>
          <a:p>
            <a:pPr lvl="1"/>
            <a:r>
              <a:rPr lang="en-US" dirty="0" smtClean="0"/>
              <a:t>Ray marching along intervals</a:t>
            </a:r>
          </a:p>
        </p:txBody>
      </p:sp>
      <p:pic>
        <p:nvPicPr>
          <p:cNvPr id="2050" name="Picture 2" descr="C:\DOCUME~1\ADMINI~1\LOCALS~1\Temp\VMwareDnD\8ca0f381\shadow_volu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502429" cy="24384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Desktop\slides\wyman-rams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4377" y="4267200"/>
            <a:ext cx="323102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5252</TotalTime>
  <Words>3498</Words>
  <Application>Microsoft Office PowerPoint</Application>
  <PresentationFormat>On-screen Show (4:3)</PresentationFormat>
  <Paragraphs>666</Paragraphs>
  <Slides>44</Slides>
  <Notes>44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 Hierarchical Volumetric Shadow Algorithm for Single Scattering</vt:lpstr>
      <vt:lpstr>Volumetric scattering with shadows</vt:lpstr>
      <vt:lpstr>Slide 3</vt:lpstr>
      <vt:lpstr>Slide 4</vt:lpstr>
      <vt:lpstr>Slide 5</vt:lpstr>
      <vt:lpstr>Slide 6</vt:lpstr>
      <vt:lpstr>Slide 7</vt:lpstr>
      <vt:lpstr>Related work</vt:lpstr>
      <vt:lpstr>Shadow volume methods</vt:lpstr>
      <vt:lpstr>Related work</vt:lpstr>
      <vt:lpstr>Overview</vt:lpstr>
      <vt:lpstr>Simplified scenario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Partial sum trees</vt:lpstr>
      <vt:lpstr>Tree update</vt:lpstr>
      <vt:lpstr>Tree update</vt:lpstr>
      <vt:lpstr>Tree update</vt:lpstr>
      <vt:lpstr>Tree update</vt:lpstr>
      <vt:lpstr>Tree query</vt:lpstr>
      <vt:lpstr>Complexity</vt:lpstr>
      <vt:lpstr>Textured lights</vt:lpstr>
      <vt:lpstr>SVD approximation</vt:lpstr>
      <vt:lpstr>Epipolar rectification</vt:lpstr>
      <vt:lpstr>Epipolar coordinates</vt:lpstr>
      <vt:lpstr>Depth map resampling</vt:lpstr>
      <vt:lpstr>Equal quality comparison: Sibenik</vt:lpstr>
      <vt:lpstr>Equal quality comparison: Terrain</vt:lpstr>
      <vt:lpstr>Equal quality comparisons: Trees</vt:lpstr>
      <vt:lpstr>Slide 39</vt:lpstr>
      <vt:lpstr>GPU Performance on Sibenik</vt:lpstr>
      <vt:lpstr>GPU Performance on Trees</vt:lpstr>
      <vt:lpstr>Limitations and future work</vt:lpstr>
      <vt:lpstr>Summary</vt:lpstr>
      <vt:lpstr>GPU Performance on Sibenik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Hierarchical Volumetric Shadow Algorithm for Single Scattering</dc:title>
  <dc:creator>jiawen</dc:creator>
  <cp:lastModifiedBy>Jiawen Chen</cp:lastModifiedBy>
  <cp:revision>1043</cp:revision>
  <dcterms:created xsi:type="dcterms:W3CDTF">2010-12-10T04:35:43Z</dcterms:created>
  <dcterms:modified xsi:type="dcterms:W3CDTF">2010-12-24T00:56:16Z</dcterms:modified>
</cp:coreProperties>
</file>