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6" r:id="rId2"/>
    <p:sldId id="257" r:id="rId3"/>
    <p:sldId id="297" r:id="rId4"/>
    <p:sldId id="298" r:id="rId5"/>
    <p:sldId id="299" r:id="rId6"/>
    <p:sldId id="262" r:id="rId7"/>
    <p:sldId id="258" r:id="rId8"/>
    <p:sldId id="259" r:id="rId9"/>
    <p:sldId id="263" r:id="rId10"/>
    <p:sldId id="260" r:id="rId11"/>
    <p:sldId id="261" r:id="rId12"/>
    <p:sldId id="283" r:id="rId13"/>
    <p:sldId id="284" r:id="rId14"/>
    <p:sldId id="264" r:id="rId15"/>
    <p:sldId id="285" r:id="rId16"/>
    <p:sldId id="268" r:id="rId17"/>
    <p:sldId id="301" r:id="rId18"/>
    <p:sldId id="302" r:id="rId19"/>
    <p:sldId id="303" r:id="rId20"/>
    <p:sldId id="265" r:id="rId21"/>
    <p:sldId id="266" r:id="rId22"/>
    <p:sldId id="288" r:id="rId23"/>
    <p:sldId id="267" r:id="rId24"/>
    <p:sldId id="287" r:id="rId25"/>
    <p:sldId id="278" r:id="rId26"/>
    <p:sldId id="279" r:id="rId27"/>
    <p:sldId id="269" r:id="rId28"/>
    <p:sldId id="271" r:id="rId29"/>
    <p:sldId id="270" r:id="rId30"/>
    <p:sldId id="289" r:id="rId31"/>
    <p:sldId id="290" r:id="rId32"/>
    <p:sldId id="274" r:id="rId33"/>
    <p:sldId id="291" r:id="rId34"/>
    <p:sldId id="272" r:id="rId35"/>
    <p:sldId id="293" r:id="rId36"/>
    <p:sldId id="277" r:id="rId37"/>
    <p:sldId id="282" r:id="rId38"/>
    <p:sldId id="295" r:id="rId39"/>
    <p:sldId id="281" r:id="rId40"/>
    <p:sldId id="294" r:id="rId41"/>
  </p:sldIdLst>
  <p:sldSz cx="9144000" cy="5143500" type="screen16x9"/>
  <p:notesSz cx="4691063" cy="8686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852" y="-234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032794" cy="434340"/>
          </a:xfrm>
          <a:prstGeom prst="rect">
            <a:avLst/>
          </a:prstGeom>
        </p:spPr>
        <p:txBody>
          <a:bodyPr vert="horz" lIns="76440" tIns="38220" rIns="76440" bIns="38220" rtlCol="0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2657183" y="0"/>
            <a:ext cx="2032794" cy="434340"/>
          </a:xfrm>
          <a:prstGeom prst="rect">
            <a:avLst/>
          </a:prstGeom>
        </p:spPr>
        <p:txBody>
          <a:bodyPr vert="horz" lIns="76440" tIns="38220" rIns="76440" bIns="38220" rtlCol="0"/>
          <a:lstStyle>
            <a:lvl1pPr algn="r">
              <a:defRPr sz="1000"/>
            </a:lvl1pPr>
          </a:lstStyle>
          <a:p>
            <a:fld id="{4C08E4EB-3849-4DE6-8B82-135BE59E65FD}" type="datetimeFigureOut">
              <a:rPr lang="en-US" smtClean="0"/>
              <a:t>9/19/2014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549275" y="652463"/>
            <a:ext cx="5789613" cy="3257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76440" tIns="38220" rIns="76440" bIns="382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69107" y="4126230"/>
            <a:ext cx="3752850" cy="3909060"/>
          </a:xfrm>
          <a:prstGeom prst="rect">
            <a:avLst/>
          </a:prstGeom>
        </p:spPr>
        <p:txBody>
          <a:bodyPr vert="horz" lIns="76440" tIns="38220" rIns="76440" bIns="382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953"/>
            <a:ext cx="2032794" cy="434340"/>
          </a:xfrm>
          <a:prstGeom prst="rect">
            <a:avLst/>
          </a:prstGeom>
        </p:spPr>
        <p:txBody>
          <a:bodyPr vert="horz" lIns="76440" tIns="38220" rIns="76440" bIns="38220" rtlCol="0" anchor="b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657183" y="8250953"/>
            <a:ext cx="2032794" cy="434340"/>
          </a:xfrm>
          <a:prstGeom prst="rect">
            <a:avLst/>
          </a:prstGeom>
        </p:spPr>
        <p:txBody>
          <a:bodyPr vert="horz" lIns="76440" tIns="38220" rIns="76440" bIns="38220" rtlCol="0" anchor="b"/>
          <a:lstStyle>
            <a:lvl1pPr algn="r">
              <a:defRPr sz="1000"/>
            </a:lvl1pPr>
          </a:lstStyle>
          <a:p>
            <a:fld id="{715064A2-E229-4D08-AC08-420523B402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10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Biggest limitation: only paper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064A2-E229-4D08-AC08-420523B402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22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Very</a:t>
            </a:r>
            <a:r>
              <a:rPr lang="en-US" baseline="0" dirty="0" smtClean="0"/>
              <a:t> different pattern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064A2-E229-4D08-AC08-420523B4022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450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 the relative position between camera and laser is fixed</a:t>
            </a:r>
          </a:p>
          <a:p>
            <a:r>
              <a:rPr lang="en-US" dirty="0" smtClean="0"/>
              <a:t>- Can</a:t>
            </a:r>
            <a:r>
              <a:rPr lang="en-US" baseline="0" dirty="0" smtClean="0"/>
              <a:t> take out of the lab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064A2-E229-4D08-AC08-420523B4022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67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 </a:t>
            </a:r>
            <a:r>
              <a:rPr lang="en-US" dirty="0" err="1" smtClean="0"/>
              <a:t>rephotography</a:t>
            </a:r>
            <a:r>
              <a:rPr lang="en-US" baseline="0" dirty="0" smtClean="0"/>
              <a:t> technique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064A2-E229-4D08-AC08-420523B4022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87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Bundle adjustment and 3D</a:t>
            </a:r>
            <a:r>
              <a:rPr lang="en-US" baseline="0" dirty="0" smtClean="0"/>
              <a:t> mapping using patch feature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5064A2-E229-4D08-AC08-420523B4022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3664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gif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ctrTitle"/>
          </p:nvPr>
        </p:nvSpPr>
        <p:spPr>
          <a:xfrm>
            <a:off x="533400" y="1123950"/>
            <a:ext cx="7772400" cy="1470025"/>
          </a:xfrm>
        </p:spPr>
        <p:txBody>
          <a:bodyPr/>
          <a:lstStyle/>
          <a:p>
            <a:pPr algn="l"/>
            <a:r>
              <a:rPr lang="en-US" b="1" dirty="0" smtClean="0">
                <a:cs typeface="Times New Roman" pitchFamily="18" charset="0"/>
              </a:rPr>
              <a:t>Laser Speckle Photography for Surface Tampering Detection</a:t>
            </a:r>
            <a:endParaRPr lang="en-US" b="1" dirty="0">
              <a:cs typeface="Times New Roman" pitchFamily="18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33400" y="3105150"/>
            <a:ext cx="7566992" cy="99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200" dirty="0" err="1" smtClean="0">
                <a:latin typeface="+mj-lt"/>
                <a:cs typeface="Times New Roman" pitchFamily="18" charset="0"/>
              </a:rPr>
              <a:t>YiChang</a:t>
            </a:r>
            <a:r>
              <a:rPr lang="en-US" sz="2200" dirty="0" smtClean="0">
                <a:latin typeface="+mj-lt"/>
                <a:cs typeface="Times New Roman" pitchFamily="18" charset="0"/>
              </a:rPr>
              <a:t> Shih      Abe Davis                   Samuel W. </a:t>
            </a:r>
            <a:r>
              <a:rPr lang="en-US" sz="2200" dirty="0" err="1" smtClean="0">
                <a:latin typeface="+mj-lt"/>
                <a:cs typeface="Times New Roman" pitchFamily="18" charset="0"/>
              </a:rPr>
              <a:t>Hasinoff</a:t>
            </a:r>
            <a:r>
              <a:rPr lang="en-US" sz="2200" dirty="0" smtClean="0">
                <a:latin typeface="+mj-lt"/>
                <a:cs typeface="Times New Roman" pitchFamily="18" charset="0"/>
              </a:rPr>
              <a:t>,</a:t>
            </a:r>
            <a:br>
              <a:rPr lang="en-US" sz="2200" dirty="0" smtClean="0">
                <a:latin typeface="+mj-lt"/>
                <a:cs typeface="Times New Roman" pitchFamily="18" charset="0"/>
              </a:rPr>
            </a:br>
            <a:r>
              <a:rPr lang="en-US" sz="2200" dirty="0" err="1" smtClean="0">
                <a:latin typeface="+mj-lt"/>
                <a:cs typeface="Times New Roman" pitchFamily="18" charset="0"/>
              </a:rPr>
              <a:t>Frédo</a:t>
            </a:r>
            <a:r>
              <a:rPr lang="en-US" sz="2200" dirty="0" smtClean="0">
                <a:latin typeface="+mj-lt"/>
                <a:cs typeface="Times New Roman" pitchFamily="18" charset="0"/>
              </a:rPr>
              <a:t> Durand    William T. Freeman</a:t>
            </a:r>
            <a:endParaRPr lang="en-US" dirty="0" smtClean="0">
              <a:latin typeface="+mj-lt"/>
              <a:cs typeface="Times New Roman" pitchFamily="18" charset="0"/>
            </a:endParaRPr>
          </a:p>
          <a:p>
            <a:pPr algn="l"/>
            <a:endParaRPr lang="en-US" sz="2200" dirty="0" smtClean="0">
              <a:solidFill>
                <a:schemeClr val="tx2">
                  <a:lumMod val="75000"/>
                </a:schemeClr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267743" cy="697767"/>
          </a:xfrm>
          <a:prstGeom prst="rect">
            <a:avLst/>
          </a:prstGeom>
        </p:spPr>
      </p:pic>
      <p:pic>
        <p:nvPicPr>
          <p:cNvPr id="9" name="Picture 18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0"/>
            <a:ext cx="1023706" cy="697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300960" y="4705350"/>
            <a:ext cx="3843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Research Qualifying Exam 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20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Problem statement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Input: before and after images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Output: the region that has been touched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Automatic, fast, work on various materials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984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1430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Key idea: laser speckle</a:t>
            </a:r>
            <a:endParaRPr lang="en-US" dirty="0"/>
          </a:p>
        </p:txBody>
      </p:sp>
      <p:pic>
        <p:nvPicPr>
          <p:cNvPr id="6" name="Picture 2" descr="C:\Users\yichang\Dropbox\speckleCvpr12\figs\touch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81050"/>
            <a:ext cx="3747705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YiChang\Desktop\IMG_00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36" t="81556" r="3921"/>
          <a:stretch/>
        </p:blipFill>
        <p:spPr bwMode="auto">
          <a:xfrm>
            <a:off x="4572000" y="1276350"/>
            <a:ext cx="4141981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14107" y="4476750"/>
            <a:ext cx="414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Coherent light causes interference pattern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26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Laser speckle</a:t>
            </a:r>
            <a:endParaRPr lang="en-US" dirty="0"/>
          </a:p>
        </p:txBody>
      </p:sp>
      <p:pic>
        <p:nvPicPr>
          <p:cNvPr id="4" name="Picture 2" descr="C:\Users\yichang\Dropbox\speckleCvpr12\figs\teaser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7" t="66823" r="24968" b="-1"/>
          <a:stretch/>
        </p:blipFill>
        <p:spPr bwMode="auto">
          <a:xfrm>
            <a:off x="3029192" y="2117516"/>
            <a:ext cx="2950596" cy="216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YiChang\Desktop\IMG_002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536" t="81556" r="3921"/>
          <a:stretch/>
        </p:blipFill>
        <p:spPr bwMode="auto">
          <a:xfrm>
            <a:off x="6096000" y="2117516"/>
            <a:ext cx="2922809" cy="215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yichang\Dropbox\speckleCvpr12\figs\fingerprints\wall\wall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3"/>
          <a:stretch/>
        </p:blipFill>
        <p:spPr bwMode="auto">
          <a:xfrm>
            <a:off x="228600" y="2117516"/>
            <a:ext cx="2714056" cy="215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295400" y="2384747"/>
            <a:ext cx="533400" cy="4185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044176" y="2117516"/>
            <a:ext cx="2935612" cy="21508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828800" y="2117516"/>
            <a:ext cx="1215376" cy="26723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1828800" y="2803316"/>
            <a:ext cx="1215376" cy="146503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041729" y="4268352"/>
            <a:ext cx="108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lab wall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350221" y="4268352"/>
            <a:ext cx="2323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Without coherent light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395643" y="4287619"/>
            <a:ext cx="20558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With coherent light </a:t>
            </a:r>
            <a:br>
              <a:rPr lang="en-US" dirty="0" smtClean="0"/>
            </a:br>
            <a:r>
              <a:rPr lang="en-US" dirty="0" smtClean="0"/>
              <a:t>(laser speckle)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dirty="0" smtClean="0"/>
              <a:t>The coherent light causes granular patterns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3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3810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Tampering detection</a:t>
            </a:r>
            <a:endParaRPr lang="en-US" dirty="0"/>
          </a:p>
        </p:txBody>
      </p:sp>
      <p:pic>
        <p:nvPicPr>
          <p:cNvPr id="5" name="Picture 2" descr="C:\Users\yichang\Dropbox\speckleCvpr12\figs\touch2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48" y="590550"/>
            <a:ext cx="3473367" cy="3954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yichang\Dropbox\speckleCvpr12\figs\touch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11" y="590550"/>
            <a:ext cx="3443089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35674" y="4476750"/>
            <a:ext cx="249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Before</a:t>
            </a:r>
            <a:r>
              <a:rPr lang="en-US" dirty="0" smtClean="0"/>
              <a:t> touch the surface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29200" y="4440019"/>
            <a:ext cx="38100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After</a:t>
            </a:r>
            <a:r>
              <a:rPr lang="en-US" dirty="0" smtClean="0"/>
              <a:t> touch the surface, the interference patterns are changed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424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Hardware overview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387" y="877820"/>
            <a:ext cx="5357813" cy="413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dirty="0" smtClean="0"/>
              <a:t>Camera</a:t>
            </a:r>
          </a:p>
          <a:p>
            <a:r>
              <a:rPr lang="en-US" dirty="0" smtClean="0"/>
              <a:t>Laser scanner</a:t>
            </a:r>
          </a:p>
          <a:p>
            <a:r>
              <a:rPr lang="en-US" dirty="0" smtClean="0"/>
              <a:t>Controller</a:t>
            </a:r>
          </a:p>
        </p:txBody>
      </p:sp>
    </p:spTree>
    <p:extLst>
      <p:ext uri="{BB962C8B-B14F-4D97-AF65-F5344CB8AC3E}">
        <p14:creationId xmlns:p14="http://schemas.microsoft.com/office/powerpoint/2010/main" val="130900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Issues that need to be concerned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10878"/>
            <a:ext cx="8229600" cy="3394472"/>
          </a:xfrm>
        </p:spPr>
        <p:txBody>
          <a:bodyPr/>
          <a:lstStyle/>
          <a:p>
            <a:r>
              <a:rPr lang="en-US" dirty="0" smtClean="0"/>
              <a:t>Compute the similarity map</a:t>
            </a:r>
          </a:p>
          <a:p>
            <a:endParaRPr lang="en-US" dirty="0" smtClean="0"/>
          </a:p>
          <a:p>
            <a:r>
              <a:rPr lang="en-US" dirty="0" smtClean="0"/>
              <a:t>Camera settings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Viewpoint alignment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46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Speckle formation</a:t>
            </a:r>
            <a:endParaRPr lang="en-US" dirty="0"/>
          </a:p>
        </p:txBody>
      </p:sp>
      <p:cxnSp>
        <p:nvCxnSpPr>
          <p:cNvPr id="6" name="直線接點 31" descr=" 6"/>
          <p:cNvCxnSpPr/>
          <p:nvPr/>
        </p:nvCxnSpPr>
        <p:spPr>
          <a:xfrm>
            <a:off x="897444" y="3703082"/>
            <a:ext cx="6934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橢圓 32" descr=" 7"/>
          <p:cNvSpPr/>
          <p:nvPr/>
        </p:nvSpPr>
        <p:spPr>
          <a:xfrm>
            <a:off x="5105400" y="2636282"/>
            <a:ext cx="325944" cy="19812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34" descr=" 8"/>
          <p:cNvCxnSpPr/>
          <p:nvPr/>
        </p:nvCxnSpPr>
        <p:spPr>
          <a:xfrm>
            <a:off x="7831644" y="3017282"/>
            <a:ext cx="0" cy="13716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手繪多邊形 40" descr=" 11"/>
          <p:cNvSpPr/>
          <p:nvPr/>
        </p:nvSpPr>
        <p:spPr>
          <a:xfrm>
            <a:off x="691295" y="3070046"/>
            <a:ext cx="421460" cy="1318836"/>
          </a:xfrm>
          <a:custGeom>
            <a:avLst/>
            <a:gdLst>
              <a:gd name="connsiteX0" fmla="*/ 44942 w 421460"/>
              <a:gd name="connsiteY0" fmla="*/ 0 h 1318836"/>
              <a:gd name="connsiteX1" fmla="*/ 112177 w 421460"/>
              <a:gd name="connsiteY1" fmla="*/ 13447 h 1318836"/>
              <a:gd name="connsiteX2" fmla="*/ 152518 w 421460"/>
              <a:gd name="connsiteY2" fmla="*/ 26894 h 1318836"/>
              <a:gd name="connsiteX3" fmla="*/ 139071 w 421460"/>
              <a:gd name="connsiteY3" fmla="*/ 80683 h 1318836"/>
              <a:gd name="connsiteX4" fmla="*/ 98730 w 421460"/>
              <a:gd name="connsiteY4" fmla="*/ 107577 h 1318836"/>
              <a:gd name="connsiteX5" fmla="*/ 85283 w 421460"/>
              <a:gd name="connsiteY5" fmla="*/ 147918 h 1318836"/>
              <a:gd name="connsiteX6" fmla="*/ 125624 w 421460"/>
              <a:gd name="connsiteY6" fmla="*/ 242047 h 1318836"/>
              <a:gd name="connsiteX7" fmla="*/ 139071 w 421460"/>
              <a:gd name="connsiteY7" fmla="*/ 282388 h 1318836"/>
              <a:gd name="connsiteX8" fmla="*/ 165966 w 421460"/>
              <a:gd name="connsiteY8" fmla="*/ 349624 h 1318836"/>
              <a:gd name="connsiteX9" fmla="*/ 246648 w 421460"/>
              <a:gd name="connsiteY9" fmla="*/ 443753 h 1318836"/>
              <a:gd name="connsiteX10" fmla="*/ 179413 w 421460"/>
              <a:gd name="connsiteY10" fmla="*/ 524436 h 1318836"/>
              <a:gd name="connsiteX11" fmla="*/ 139071 w 421460"/>
              <a:gd name="connsiteY11" fmla="*/ 537883 h 1318836"/>
              <a:gd name="connsiteX12" fmla="*/ 260095 w 421460"/>
              <a:gd name="connsiteY12" fmla="*/ 551330 h 1318836"/>
              <a:gd name="connsiteX13" fmla="*/ 206307 w 421460"/>
              <a:gd name="connsiteY13" fmla="*/ 605118 h 1318836"/>
              <a:gd name="connsiteX14" fmla="*/ 139071 w 421460"/>
              <a:gd name="connsiteY14" fmla="*/ 618565 h 1318836"/>
              <a:gd name="connsiteX15" fmla="*/ 71836 w 421460"/>
              <a:gd name="connsiteY15" fmla="*/ 645459 h 1318836"/>
              <a:gd name="connsiteX16" fmla="*/ 4601 w 421460"/>
              <a:gd name="connsiteY16" fmla="*/ 658906 h 1318836"/>
              <a:gd name="connsiteX17" fmla="*/ 421460 w 421460"/>
              <a:gd name="connsiteY17" fmla="*/ 672353 h 1318836"/>
              <a:gd name="connsiteX18" fmla="*/ 367671 w 421460"/>
              <a:gd name="connsiteY18" fmla="*/ 685800 h 1318836"/>
              <a:gd name="connsiteX19" fmla="*/ 327330 w 421460"/>
              <a:gd name="connsiteY19" fmla="*/ 699247 h 1318836"/>
              <a:gd name="connsiteX20" fmla="*/ 58389 w 421460"/>
              <a:gd name="connsiteY20" fmla="*/ 726141 h 1318836"/>
              <a:gd name="connsiteX21" fmla="*/ 18048 w 421460"/>
              <a:gd name="connsiteY21" fmla="*/ 712694 h 1318836"/>
              <a:gd name="connsiteX22" fmla="*/ 192860 w 421460"/>
              <a:gd name="connsiteY22" fmla="*/ 739588 h 1318836"/>
              <a:gd name="connsiteX23" fmla="*/ 165966 w 421460"/>
              <a:gd name="connsiteY23" fmla="*/ 833718 h 1318836"/>
              <a:gd name="connsiteX24" fmla="*/ 112177 w 421460"/>
              <a:gd name="connsiteY24" fmla="*/ 860612 h 1318836"/>
              <a:gd name="connsiteX25" fmla="*/ 179413 w 421460"/>
              <a:gd name="connsiteY25" fmla="*/ 874059 h 1318836"/>
              <a:gd name="connsiteX26" fmla="*/ 192860 w 421460"/>
              <a:gd name="connsiteY26" fmla="*/ 914400 h 1318836"/>
              <a:gd name="connsiteX27" fmla="*/ 233201 w 421460"/>
              <a:gd name="connsiteY27" fmla="*/ 927847 h 1318836"/>
              <a:gd name="connsiteX28" fmla="*/ 246648 w 421460"/>
              <a:gd name="connsiteY28" fmla="*/ 968188 h 1318836"/>
              <a:gd name="connsiteX29" fmla="*/ 192860 w 421460"/>
              <a:gd name="connsiteY29" fmla="*/ 1062318 h 1318836"/>
              <a:gd name="connsiteX30" fmla="*/ 313883 w 421460"/>
              <a:gd name="connsiteY30" fmla="*/ 1075765 h 1318836"/>
              <a:gd name="connsiteX31" fmla="*/ 286989 w 421460"/>
              <a:gd name="connsiteY31" fmla="*/ 1116106 h 1318836"/>
              <a:gd name="connsiteX32" fmla="*/ 273542 w 421460"/>
              <a:gd name="connsiteY32" fmla="*/ 1156447 h 1318836"/>
              <a:gd name="connsiteX33" fmla="*/ 179413 w 421460"/>
              <a:gd name="connsiteY33" fmla="*/ 1183341 h 1318836"/>
              <a:gd name="connsiteX34" fmla="*/ 206307 w 421460"/>
              <a:gd name="connsiteY34" fmla="*/ 1210236 h 1318836"/>
              <a:gd name="connsiteX35" fmla="*/ 139071 w 421460"/>
              <a:gd name="connsiteY35" fmla="*/ 1317812 h 1318836"/>
              <a:gd name="connsiteX36" fmla="*/ 125624 w 421460"/>
              <a:gd name="connsiteY36" fmla="*/ 1317812 h 131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460" h="1318836">
                <a:moveTo>
                  <a:pt x="44942" y="0"/>
                </a:moveTo>
                <a:cubicBezTo>
                  <a:pt x="67354" y="4482"/>
                  <a:pt x="90004" y="7904"/>
                  <a:pt x="112177" y="13447"/>
                </a:cubicBezTo>
                <a:cubicBezTo>
                  <a:pt x="125928" y="16885"/>
                  <a:pt x="147254" y="13733"/>
                  <a:pt x="152518" y="26894"/>
                </a:cubicBezTo>
                <a:cubicBezTo>
                  <a:pt x="159382" y="44054"/>
                  <a:pt x="149323" y="65305"/>
                  <a:pt x="139071" y="80683"/>
                </a:cubicBezTo>
                <a:cubicBezTo>
                  <a:pt x="130106" y="94130"/>
                  <a:pt x="112177" y="98612"/>
                  <a:pt x="98730" y="107577"/>
                </a:cubicBezTo>
                <a:cubicBezTo>
                  <a:pt x="94248" y="121024"/>
                  <a:pt x="82503" y="134019"/>
                  <a:pt x="85283" y="147918"/>
                </a:cubicBezTo>
                <a:cubicBezTo>
                  <a:pt x="91978" y="181392"/>
                  <a:pt x="112946" y="210352"/>
                  <a:pt x="125624" y="242047"/>
                </a:cubicBezTo>
                <a:cubicBezTo>
                  <a:pt x="130888" y="255208"/>
                  <a:pt x="134589" y="268941"/>
                  <a:pt x="139071" y="282388"/>
                </a:cubicBezTo>
                <a:cubicBezTo>
                  <a:pt x="103595" y="424294"/>
                  <a:pt x="122350" y="273297"/>
                  <a:pt x="165966" y="349624"/>
                </a:cubicBezTo>
                <a:cubicBezTo>
                  <a:pt x="230345" y="462285"/>
                  <a:pt x="113132" y="417050"/>
                  <a:pt x="246648" y="443753"/>
                </a:cubicBezTo>
                <a:cubicBezTo>
                  <a:pt x="226804" y="473519"/>
                  <a:pt x="210473" y="503729"/>
                  <a:pt x="179413" y="524436"/>
                </a:cubicBezTo>
                <a:cubicBezTo>
                  <a:pt x="167619" y="532299"/>
                  <a:pt x="152518" y="533401"/>
                  <a:pt x="139071" y="537883"/>
                </a:cubicBezTo>
                <a:cubicBezTo>
                  <a:pt x="179412" y="542365"/>
                  <a:pt x="231394" y="522629"/>
                  <a:pt x="260095" y="551330"/>
                </a:cubicBezTo>
                <a:cubicBezTo>
                  <a:pt x="278024" y="569259"/>
                  <a:pt x="228472" y="592804"/>
                  <a:pt x="206307" y="605118"/>
                </a:cubicBezTo>
                <a:cubicBezTo>
                  <a:pt x="186327" y="616218"/>
                  <a:pt x="161483" y="614083"/>
                  <a:pt x="139071" y="618565"/>
                </a:cubicBezTo>
                <a:cubicBezTo>
                  <a:pt x="116659" y="627530"/>
                  <a:pt x="94956" y="638523"/>
                  <a:pt x="71836" y="645459"/>
                </a:cubicBezTo>
                <a:cubicBezTo>
                  <a:pt x="49944" y="652026"/>
                  <a:pt x="-18187" y="657153"/>
                  <a:pt x="4601" y="658906"/>
                </a:cubicBezTo>
                <a:cubicBezTo>
                  <a:pt x="143217" y="669569"/>
                  <a:pt x="282507" y="667871"/>
                  <a:pt x="421460" y="672353"/>
                </a:cubicBezTo>
                <a:cubicBezTo>
                  <a:pt x="403530" y="676835"/>
                  <a:pt x="385441" y="680723"/>
                  <a:pt x="367671" y="685800"/>
                </a:cubicBezTo>
                <a:cubicBezTo>
                  <a:pt x="354042" y="689694"/>
                  <a:pt x="341276" y="696711"/>
                  <a:pt x="327330" y="699247"/>
                </a:cubicBezTo>
                <a:cubicBezTo>
                  <a:pt x="259157" y="711642"/>
                  <a:pt x="116921" y="721263"/>
                  <a:pt x="58389" y="726141"/>
                </a:cubicBezTo>
                <a:cubicBezTo>
                  <a:pt x="44942" y="721659"/>
                  <a:pt x="3944" y="711284"/>
                  <a:pt x="18048" y="712694"/>
                </a:cubicBezTo>
                <a:cubicBezTo>
                  <a:pt x="76712" y="718560"/>
                  <a:pt x="147230" y="702255"/>
                  <a:pt x="192860" y="739588"/>
                </a:cubicBezTo>
                <a:cubicBezTo>
                  <a:pt x="218116" y="760252"/>
                  <a:pt x="184067" y="806566"/>
                  <a:pt x="165966" y="833718"/>
                </a:cubicBezTo>
                <a:cubicBezTo>
                  <a:pt x="154847" y="850397"/>
                  <a:pt x="130107" y="851647"/>
                  <a:pt x="112177" y="860612"/>
                </a:cubicBezTo>
                <a:cubicBezTo>
                  <a:pt x="134589" y="865094"/>
                  <a:pt x="160396" y="861381"/>
                  <a:pt x="179413" y="874059"/>
                </a:cubicBezTo>
                <a:cubicBezTo>
                  <a:pt x="191207" y="881921"/>
                  <a:pt x="182837" y="904377"/>
                  <a:pt x="192860" y="914400"/>
                </a:cubicBezTo>
                <a:cubicBezTo>
                  <a:pt x="202883" y="924423"/>
                  <a:pt x="219754" y="923365"/>
                  <a:pt x="233201" y="927847"/>
                </a:cubicBezTo>
                <a:cubicBezTo>
                  <a:pt x="237683" y="941294"/>
                  <a:pt x="246648" y="954014"/>
                  <a:pt x="246648" y="968188"/>
                </a:cubicBezTo>
                <a:cubicBezTo>
                  <a:pt x="246648" y="1002413"/>
                  <a:pt x="209239" y="1040479"/>
                  <a:pt x="192860" y="1062318"/>
                </a:cubicBezTo>
                <a:cubicBezTo>
                  <a:pt x="233201" y="1066800"/>
                  <a:pt x="278642" y="1055627"/>
                  <a:pt x="313883" y="1075765"/>
                </a:cubicBezTo>
                <a:cubicBezTo>
                  <a:pt x="327915" y="1083783"/>
                  <a:pt x="294217" y="1101651"/>
                  <a:pt x="286989" y="1116106"/>
                </a:cubicBezTo>
                <a:cubicBezTo>
                  <a:pt x="280650" y="1128784"/>
                  <a:pt x="283565" y="1146424"/>
                  <a:pt x="273542" y="1156447"/>
                </a:cubicBezTo>
                <a:cubicBezTo>
                  <a:pt x="267112" y="1162877"/>
                  <a:pt x="179878" y="1183225"/>
                  <a:pt x="179413" y="1183341"/>
                </a:cubicBezTo>
                <a:cubicBezTo>
                  <a:pt x="188378" y="1192306"/>
                  <a:pt x="204514" y="1197685"/>
                  <a:pt x="206307" y="1210236"/>
                </a:cubicBezTo>
                <a:cubicBezTo>
                  <a:pt x="215186" y="1272390"/>
                  <a:pt x="184942" y="1290290"/>
                  <a:pt x="139071" y="1317812"/>
                </a:cubicBezTo>
                <a:cubicBezTo>
                  <a:pt x="135227" y="1320118"/>
                  <a:pt x="130106" y="1317812"/>
                  <a:pt x="125624" y="1317812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TextBox 26" descr=" 27"/>
          <p:cNvSpPr txBox="1"/>
          <p:nvPr/>
        </p:nvSpPr>
        <p:spPr>
          <a:xfrm>
            <a:off x="411382" y="4617482"/>
            <a:ext cx="88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8" name="TextBox 27" descr=" 28"/>
          <p:cNvSpPr txBox="1"/>
          <p:nvPr/>
        </p:nvSpPr>
        <p:spPr>
          <a:xfrm>
            <a:off x="4667449" y="4617482"/>
            <a:ext cx="133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lens</a:t>
            </a:r>
            <a:endParaRPr lang="en-US" dirty="0"/>
          </a:p>
        </p:txBody>
      </p:sp>
      <p:sp>
        <p:nvSpPr>
          <p:cNvPr id="29" name="TextBox 28" descr=" 29"/>
          <p:cNvSpPr txBox="1"/>
          <p:nvPr/>
        </p:nvSpPr>
        <p:spPr>
          <a:xfrm>
            <a:off x="7212346" y="4617482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CCD sensor</a:t>
            </a:r>
            <a:endParaRPr lang="en-US" dirty="0"/>
          </a:p>
        </p:txBody>
      </p:sp>
      <p:sp>
        <p:nvSpPr>
          <p:cNvPr id="48" name="Content Placeholder 2" descr=" 48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dirty="0" smtClean="0"/>
              <a:t>Two Fourier transform + low-pass filtering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04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Speckle formation</a:t>
            </a:r>
            <a:endParaRPr lang="en-US" dirty="0"/>
          </a:p>
        </p:txBody>
      </p:sp>
      <p:cxnSp>
        <p:nvCxnSpPr>
          <p:cNvPr id="6" name="直線接點 31" descr=" 6"/>
          <p:cNvCxnSpPr/>
          <p:nvPr/>
        </p:nvCxnSpPr>
        <p:spPr>
          <a:xfrm>
            <a:off x="897444" y="3703082"/>
            <a:ext cx="6934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橢圓 32" descr=" 7"/>
          <p:cNvSpPr/>
          <p:nvPr/>
        </p:nvSpPr>
        <p:spPr>
          <a:xfrm>
            <a:off x="5105400" y="2636282"/>
            <a:ext cx="325944" cy="19812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34" descr=" 8"/>
          <p:cNvCxnSpPr/>
          <p:nvPr/>
        </p:nvCxnSpPr>
        <p:spPr>
          <a:xfrm>
            <a:off x="7831644" y="3017282"/>
            <a:ext cx="0" cy="13716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手繪多邊形 40" descr=" 11"/>
          <p:cNvSpPr/>
          <p:nvPr/>
        </p:nvSpPr>
        <p:spPr>
          <a:xfrm>
            <a:off x="691295" y="3070046"/>
            <a:ext cx="421460" cy="1318836"/>
          </a:xfrm>
          <a:custGeom>
            <a:avLst/>
            <a:gdLst>
              <a:gd name="connsiteX0" fmla="*/ 44942 w 421460"/>
              <a:gd name="connsiteY0" fmla="*/ 0 h 1318836"/>
              <a:gd name="connsiteX1" fmla="*/ 112177 w 421460"/>
              <a:gd name="connsiteY1" fmla="*/ 13447 h 1318836"/>
              <a:gd name="connsiteX2" fmla="*/ 152518 w 421460"/>
              <a:gd name="connsiteY2" fmla="*/ 26894 h 1318836"/>
              <a:gd name="connsiteX3" fmla="*/ 139071 w 421460"/>
              <a:gd name="connsiteY3" fmla="*/ 80683 h 1318836"/>
              <a:gd name="connsiteX4" fmla="*/ 98730 w 421460"/>
              <a:gd name="connsiteY4" fmla="*/ 107577 h 1318836"/>
              <a:gd name="connsiteX5" fmla="*/ 85283 w 421460"/>
              <a:gd name="connsiteY5" fmla="*/ 147918 h 1318836"/>
              <a:gd name="connsiteX6" fmla="*/ 125624 w 421460"/>
              <a:gd name="connsiteY6" fmla="*/ 242047 h 1318836"/>
              <a:gd name="connsiteX7" fmla="*/ 139071 w 421460"/>
              <a:gd name="connsiteY7" fmla="*/ 282388 h 1318836"/>
              <a:gd name="connsiteX8" fmla="*/ 165966 w 421460"/>
              <a:gd name="connsiteY8" fmla="*/ 349624 h 1318836"/>
              <a:gd name="connsiteX9" fmla="*/ 246648 w 421460"/>
              <a:gd name="connsiteY9" fmla="*/ 443753 h 1318836"/>
              <a:gd name="connsiteX10" fmla="*/ 179413 w 421460"/>
              <a:gd name="connsiteY10" fmla="*/ 524436 h 1318836"/>
              <a:gd name="connsiteX11" fmla="*/ 139071 w 421460"/>
              <a:gd name="connsiteY11" fmla="*/ 537883 h 1318836"/>
              <a:gd name="connsiteX12" fmla="*/ 260095 w 421460"/>
              <a:gd name="connsiteY12" fmla="*/ 551330 h 1318836"/>
              <a:gd name="connsiteX13" fmla="*/ 206307 w 421460"/>
              <a:gd name="connsiteY13" fmla="*/ 605118 h 1318836"/>
              <a:gd name="connsiteX14" fmla="*/ 139071 w 421460"/>
              <a:gd name="connsiteY14" fmla="*/ 618565 h 1318836"/>
              <a:gd name="connsiteX15" fmla="*/ 71836 w 421460"/>
              <a:gd name="connsiteY15" fmla="*/ 645459 h 1318836"/>
              <a:gd name="connsiteX16" fmla="*/ 4601 w 421460"/>
              <a:gd name="connsiteY16" fmla="*/ 658906 h 1318836"/>
              <a:gd name="connsiteX17" fmla="*/ 421460 w 421460"/>
              <a:gd name="connsiteY17" fmla="*/ 672353 h 1318836"/>
              <a:gd name="connsiteX18" fmla="*/ 367671 w 421460"/>
              <a:gd name="connsiteY18" fmla="*/ 685800 h 1318836"/>
              <a:gd name="connsiteX19" fmla="*/ 327330 w 421460"/>
              <a:gd name="connsiteY19" fmla="*/ 699247 h 1318836"/>
              <a:gd name="connsiteX20" fmla="*/ 58389 w 421460"/>
              <a:gd name="connsiteY20" fmla="*/ 726141 h 1318836"/>
              <a:gd name="connsiteX21" fmla="*/ 18048 w 421460"/>
              <a:gd name="connsiteY21" fmla="*/ 712694 h 1318836"/>
              <a:gd name="connsiteX22" fmla="*/ 192860 w 421460"/>
              <a:gd name="connsiteY22" fmla="*/ 739588 h 1318836"/>
              <a:gd name="connsiteX23" fmla="*/ 165966 w 421460"/>
              <a:gd name="connsiteY23" fmla="*/ 833718 h 1318836"/>
              <a:gd name="connsiteX24" fmla="*/ 112177 w 421460"/>
              <a:gd name="connsiteY24" fmla="*/ 860612 h 1318836"/>
              <a:gd name="connsiteX25" fmla="*/ 179413 w 421460"/>
              <a:gd name="connsiteY25" fmla="*/ 874059 h 1318836"/>
              <a:gd name="connsiteX26" fmla="*/ 192860 w 421460"/>
              <a:gd name="connsiteY26" fmla="*/ 914400 h 1318836"/>
              <a:gd name="connsiteX27" fmla="*/ 233201 w 421460"/>
              <a:gd name="connsiteY27" fmla="*/ 927847 h 1318836"/>
              <a:gd name="connsiteX28" fmla="*/ 246648 w 421460"/>
              <a:gd name="connsiteY28" fmla="*/ 968188 h 1318836"/>
              <a:gd name="connsiteX29" fmla="*/ 192860 w 421460"/>
              <a:gd name="connsiteY29" fmla="*/ 1062318 h 1318836"/>
              <a:gd name="connsiteX30" fmla="*/ 313883 w 421460"/>
              <a:gd name="connsiteY30" fmla="*/ 1075765 h 1318836"/>
              <a:gd name="connsiteX31" fmla="*/ 286989 w 421460"/>
              <a:gd name="connsiteY31" fmla="*/ 1116106 h 1318836"/>
              <a:gd name="connsiteX32" fmla="*/ 273542 w 421460"/>
              <a:gd name="connsiteY32" fmla="*/ 1156447 h 1318836"/>
              <a:gd name="connsiteX33" fmla="*/ 179413 w 421460"/>
              <a:gd name="connsiteY33" fmla="*/ 1183341 h 1318836"/>
              <a:gd name="connsiteX34" fmla="*/ 206307 w 421460"/>
              <a:gd name="connsiteY34" fmla="*/ 1210236 h 1318836"/>
              <a:gd name="connsiteX35" fmla="*/ 139071 w 421460"/>
              <a:gd name="connsiteY35" fmla="*/ 1317812 h 1318836"/>
              <a:gd name="connsiteX36" fmla="*/ 125624 w 421460"/>
              <a:gd name="connsiteY36" fmla="*/ 1317812 h 131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460" h="1318836">
                <a:moveTo>
                  <a:pt x="44942" y="0"/>
                </a:moveTo>
                <a:cubicBezTo>
                  <a:pt x="67354" y="4482"/>
                  <a:pt x="90004" y="7904"/>
                  <a:pt x="112177" y="13447"/>
                </a:cubicBezTo>
                <a:cubicBezTo>
                  <a:pt x="125928" y="16885"/>
                  <a:pt x="147254" y="13733"/>
                  <a:pt x="152518" y="26894"/>
                </a:cubicBezTo>
                <a:cubicBezTo>
                  <a:pt x="159382" y="44054"/>
                  <a:pt x="149323" y="65305"/>
                  <a:pt x="139071" y="80683"/>
                </a:cubicBezTo>
                <a:cubicBezTo>
                  <a:pt x="130106" y="94130"/>
                  <a:pt x="112177" y="98612"/>
                  <a:pt x="98730" y="107577"/>
                </a:cubicBezTo>
                <a:cubicBezTo>
                  <a:pt x="94248" y="121024"/>
                  <a:pt x="82503" y="134019"/>
                  <a:pt x="85283" y="147918"/>
                </a:cubicBezTo>
                <a:cubicBezTo>
                  <a:pt x="91978" y="181392"/>
                  <a:pt x="112946" y="210352"/>
                  <a:pt x="125624" y="242047"/>
                </a:cubicBezTo>
                <a:cubicBezTo>
                  <a:pt x="130888" y="255208"/>
                  <a:pt x="134589" y="268941"/>
                  <a:pt x="139071" y="282388"/>
                </a:cubicBezTo>
                <a:cubicBezTo>
                  <a:pt x="103595" y="424294"/>
                  <a:pt x="122350" y="273297"/>
                  <a:pt x="165966" y="349624"/>
                </a:cubicBezTo>
                <a:cubicBezTo>
                  <a:pt x="230345" y="462285"/>
                  <a:pt x="113132" y="417050"/>
                  <a:pt x="246648" y="443753"/>
                </a:cubicBezTo>
                <a:cubicBezTo>
                  <a:pt x="226804" y="473519"/>
                  <a:pt x="210473" y="503729"/>
                  <a:pt x="179413" y="524436"/>
                </a:cubicBezTo>
                <a:cubicBezTo>
                  <a:pt x="167619" y="532299"/>
                  <a:pt x="152518" y="533401"/>
                  <a:pt x="139071" y="537883"/>
                </a:cubicBezTo>
                <a:cubicBezTo>
                  <a:pt x="179412" y="542365"/>
                  <a:pt x="231394" y="522629"/>
                  <a:pt x="260095" y="551330"/>
                </a:cubicBezTo>
                <a:cubicBezTo>
                  <a:pt x="278024" y="569259"/>
                  <a:pt x="228472" y="592804"/>
                  <a:pt x="206307" y="605118"/>
                </a:cubicBezTo>
                <a:cubicBezTo>
                  <a:pt x="186327" y="616218"/>
                  <a:pt x="161483" y="614083"/>
                  <a:pt x="139071" y="618565"/>
                </a:cubicBezTo>
                <a:cubicBezTo>
                  <a:pt x="116659" y="627530"/>
                  <a:pt x="94956" y="638523"/>
                  <a:pt x="71836" y="645459"/>
                </a:cubicBezTo>
                <a:cubicBezTo>
                  <a:pt x="49944" y="652026"/>
                  <a:pt x="-18187" y="657153"/>
                  <a:pt x="4601" y="658906"/>
                </a:cubicBezTo>
                <a:cubicBezTo>
                  <a:pt x="143217" y="669569"/>
                  <a:pt x="282507" y="667871"/>
                  <a:pt x="421460" y="672353"/>
                </a:cubicBezTo>
                <a:cubicBezTo>
                  <a:pt x="403530" y="676835"/>
                  <a:pt x="385441" y="680723"/>
                  <a:pt x="367671" y="685800"/>
                </a:cubicBezTo>
                <a:cubicBezTo>
                  <a:pt x="354042" y="689694"/>
                  <a:pt x="341276" y="696711"/>
                  <a:pt x="327330" y="699247"/>
                </a:cubicBezTo>
                <a:cubicBezTo>
                  <a:pt x="259157" y="711642"/>
                  <a:pt x="116921" y="721263"/>
                  <a:pt x="58389" y="726141"/>
                </a:cubicBezTo>
                <a:cubicBezTo>
                  <a:pt x="44942" y="721659"/>
                  <a:pt x="3944" y="711284"/>
                  <a:pt x="18048" y="712694"/>
                </a:cubicBezTo>
                <a:cubicBezTo>
                  <a:pt x="76712" y="718560"/>
                  <a:pt x="147230" y="702255"/>
                  <a:pt x="192860" y="739588"/>
                </a:cubicBezTo>
                <a:cubicBezTo>
                  <a:pt x="218116" y="760252"/>
                  <a:pt x="184067" y="806566"/>
                  <a:pt x="165966" y="833718"/>
                </a:cubicBezTo>
                <a:cubicBezTo>
                  <a:pt x="154847" y="850397"/>
                  <a:pt x="130107" y="851647"/>
                  <a:pt x="112177" y="860612"/>
                </a:cubicBezTo>
                <a:cubicBezTo>
                  <a:pt x="134589" y="865094"/>
                  <a:pt x="160396" y="861381"/>
                  <a:pt x="179413" y="874059"/>
                </a:cubicBezTo>
                <a:cubicBezTo>
                  <a:pt x="191207" y="881921"/>
                  <a:pt x="182837" y="904377"/>
                  <a:pt x="192860" y="914400"/>
                </a:cubicBezTo>
                <a:cubicBezTo>
                  <a:pt x="202883" y="924423"/>
                  <a:pt x="219754" y="923365"/>
                  <a:pt x="233201" y="927847"/>
                </a:cubicBezTo>
                <a:cubicBezTo>
                  <a:pt x="237683" y="941294"/>
                  <a:pt x="246648" y="954014"/>
                  <a:pt x="246648" y="968188"/>
                </a:cubicBezTo>
                <a:cubicBezTo>
                  <a:pt x="246648" y="1002413"/>
                  <a:pt x="209239" y="1040479"/>
                  <a:pt x="192860" y="1062318"/>
                </a:cubicBezTo>
                <a:cubicBezTo>
                  <a:pt x="233201" y="1066800"/>
                  <a:pt x="278642" y="1055627"/>
                  <a:pt x="313883" y="1075765"/>
                </a:cubicBezTo>
                <a:cubicBezTo>
                  <a:pt x="327915" y="1083783"/>
                  <a:pt x="294217" y="1101651"/>
                  <a:pt x="286989" y="1116106"/>
                </a:cubicBezTo>
                <a:cubicBezTo>
                  <a:pt x="280650" y="1128784"/>
                  <a:pt x="283565" y="1146424"/>
                  <a:pt x="273542" y="1156447"/>
                </a:cubicBezTo>
                <a:cubicBezTo>
                  <a:pt x="267112" y="1162877"/>
                  <a:pt x="179878" y="1183225"/>
                  <a:pt x="179413" y="1183341"/>
                </a:cubicBezTo>
                <a:cubicBezTo>
                  <a:pt x="188378" y="1192306"/>
                  <a:pt x="204514" y="1197685"/>
                  <a:pt x="206307" y="1210236"/>
                </a:cubicBezTo>
                <a:cubicBezTo>
                  <a:pt x="215186" y="1272390"/>
                  <a:pt x="184942" y="1290290"/>
                  <a:pt x="139071" y="1317812"/>
                </a:cubicBezTo>
                <a:cubicBezTo>
                  <a:pt x="135227" y="1320118"/>
                  <a:pt x="130106" y="1317812"/>
                  <a:pt x="125624" y="1317812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TextBox 26" descr=" 27"/>
          <p:cNvSpPr txBox="1"/>
          <p:nvPr/>
        </p:nvSpPr>
        <p:spPr>
          <a:xfrm>
            <a:off x="411382" y="4617482"/>
            <a:ext cx="88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8" name="TextBox 27" descr=" 28"/>
          <p:cNvSpPr txBox="1"/>
          <p:nvPr/>
        </p:nvSpPr>
        <p:spPr>
          <a:xfrm>
            <a:off x="4667449" y="4617482"/>
            <a:ext cx="133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lens</a:t>
            </a:r>
            <a:endParaRPr lang="en-US" dirty="0"/>
          </a:p>
        </p:txBody>
      </p:sp>
      <p:sp>
        <p:nvSpPr>
          <p:cNvPr id="29" name="TextBox 28" descr=" 29"/>
          <p:cNvSpPr txBox="1"/>
          <p:nvPr/>
        </p:nvSpPr>
        <p:spPr>
          <a:xfrm>
            <a:off x="7212346" y="4617482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CCD sensor</a:t>
            </a:r>
            <a:endParaRPr lang="en-US" dirty="0"/>
          </a:p>
        </p:txBody>
      </p:sp>
      <p:grpSp>
        <p:nvGrpSpPr>
          <p:cNvPr id="12" name="Group 11" descr=" 46"/>
          <p:cNvGrpSpPr/>
          <p:nvPr/>
        </p:nvGrpSpPr>
        <p:grpSpPr>
          <a:xfrm>
            <a:off x="1112755" y="2832616"/>
            <a:ext cx="3845740" cy="437408"/>
            <a:chOff x="1112755" y="2832616"/>
            <a:chExt cx="3845740" cy="437408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1112755" y="3270023"/>
              <a:ext cx="3845740" cy="1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970314" y="2832616"/>
              <a:ext cx="1868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Fourier transform</a:t>
              </a:r>
              <a:endParaRPr lang="en-US" b="1" dirty="0"/>
            </a:p>
          </p:txBody>
        </p:sp>
      </p:grpSp>
      <p:sp>
        <p:nvSpPr>
          <p:cNvPr id="48" name="Content Placeholder 2" descr=" 48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dirty="0" smtClean="0"/>
              <a:t>Two Fourier transform + low-pass filtering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99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Speckle formation</a:t>
            </a:r>
            <a:endParaRPr lang="en-US" dirty="0"/>
          </a:p>
        </p:txBody>
      </p:sp>
      <p:cxnSp>
        <p:nvCxnSpPr>
          <p:cNvPr id="6" name="直線接點 31" descr=" 6"/>
          <p:cNvCxnSpPr/>
          <p:nvPr/>
        </p:nvCxnSpPr>
        <p:spPr>
          <a:xfrm>
            <a:off x="897444" y="3703082"/>
            <a:ext cx="6934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橢圓 32" descr=" 7"/>
          <p:cNvSpPr/>
          <p:nvPr/>
        </p:nvSpPr>
        <p:spPr>
          <a:xfrm>
            <a:off x="5105400" y="2636282"/>
            <a:ext cx="325944" cy="19812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34" descr=" 8"/>
          <p:cNvCxnSpPr/>
          <p:nvPr/>
        </p:nvCxnSpPr>
        <p:spPr>
          <a:xfrm>
            <a:off x="7831644" y="3017282"/>
            <a:ext cx="0" cy="13716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手繪多邊形 40" descr=" 11"/>
          <p:cNvSpPr/>
          <p:nvPr/>
        </p:nvSpPr>
        <p:spPr>
          <a:xfrm>
            <a:off x="691295" y="3070046"/>
            <a:ext cx="421460" cy="1318836"/>
          </a:xfrm>
          <a:custGeom>
            <a:avLst/>
            <a:gdLst>
              <a:gd name="connsiteX0" fmla="*/ 44942 w 421460"/>
              <a:gd name="connsiteY0" fmla="*/ 0 h 1318836"/>
              <a:gd name="connsiteX1" fmla="*/ 112177 w 421460"/>
              <a:gd name="connsiteY1" fmla="*/ 13447 h 1318836"/>
              <a:gd name="connsiteX2" fmla="*/ 152518 w 421460"/>
              <a:gd name="connsiteY2" fmla="*/ 26894 h 1318836"/>
              <a:gd name="connsiteX3" fmla="*/ 139071 w 421460"/>
              <a:gd name="connsiteY3" fmla="*/ 80683 h 1318836"/>
              <a:gd name="connsiteX4" fmla="*/ 98730 w 421460"/>
              <a:gd name="connsiteY4" fmla="*/ 107577 h 1318836"/>
              <a:gd name="connsiteX5" fmla="*/ 85283 w 421460"/>
              <a:gd name="connsiteY5" fmla="*/ 147918 h 1318836"/>
              <a:gd name="connsiteX6" fmla="*/ 125624 w 421460"/>
              <a:gd name="connsiteY6" fmla="*/ 242047 h 1318836"/>
              <a:gd name="connsiteX7" fmla="*/ 139071 w 421460"/>
              <a:gd name="connsiteY7" fmla="*/ 282388 h 1318836"/>
              <a:gd name="connsiteX8" fmla="*/ 165966 w 421460"/>
              <a:gd name="connsiteY8" fmla="*/ 349624 h 1318836"/>
              <a:gd name="connsiteX9" fmla="*/ 246648 w 421460"/>
              <a:gd name="connsiteY9" fmla="*/ 443753 h 1318836"/>
              <a:gd name="connsiteX10" fmla="*/ 179413 w 421460"/>
              <a:gd name="connsiteY10" fmla="*/ 524436 h 1318836"/>
              <a:gd name="connsiteX11" fmla="*/ 139071 w 421460"/>
              <a:gd name="connsiteY11" fmla="*/ 537883 h 1318836"/>
              <a:gd name="connsiteX12" fmla="*/ 260095 w 421460"/>
              <a:gd name="connsiteY12" fmla="*/ 551330 h 1318836"/>
              <a:gd name="connsiteX13" fmla="*/ 206307 w 421460"/>
              <a:gd name="connsiteY13" fmla="*/ 605118 h 1318836"/>
              <a:gd name="connsiteX14" fmla="*/ 139071 w 421460"/>
              <a:gd name="connsiteY14" fmla="*/ 618565 h 1318836"/>
              <a:gd name="connsiteX15" fmla="*/ 71836 w 421460"/>
              <a:gd name="connsiteY15" fmla="*/ 645459 h 1318836"/>
              <a:gd name="connsiteX16" fmla="*/ 4601 w 421460"/>
              <a:gd name="connsiteY16" fmla="*/ 658906 h 1318836"/>
              <a:gd name="connsiteX17" fmla="*/ 421460 w 421460"/>
              <a:gd name="connsiteY17" fmla="*/ 672353 h 1318836"/>
              <a:gd name="connsiteX18" fmla="*/ 367671 w 421460"/>
              <a:gd name="connsiteY18" fmla="*/ 685800 h 1318836"/>
              <a:gd name="connsiteX19" fmla="*/ 327330 w 421460"/>
              <a:gd name="connsiteY19" fmla="*/ 699247 h 1318836"/>
              <a:gd name="connsiteX20" fmla="*/ 58389 w 421460"/>
              <a:gd name="connsiteY20" fmla="*/ 726141 h 1318836"/>
              <a:gd name="connsiteX21" fmla="*/ 18048 w 421460"/>
              <a:gd name="connsiteY21" fmla="*/ 712694 h 1318836"/>
              <a:gd name="connsiteX22" fmla="*/ 192860 w 421460"/>
              <a:gd name="connsiteY22" fmla="*/ 739588 h 1318836"/>
              <a:gd name="connsiteX23" fmla="*/ 165966 w 421460"/>
              <a:gd name="connsiteY23" fmla="*/ 833718 h 1318836"/>
              <a:gd name="connsiteX24" fmla="*/ 112177 w 421460"/>
              <a:gd name="connsiteY24" fmla="*/ 860612 h 1318836"/>
              <a:gd name="connsiteX25" fmla="*/ 179413 w 421460"/>
              <a:gd name="connsiteY25" fmla="*/ 874059 h 1318836"/>
              <a:gd name="connsiteX26" fmla="*/ 192860 w 421460"/>
              <a:gd name="connsiteY26" fmla="*/ 914400 h 1318836"/>
              <a:gd name="connsiteX27" fmla="*/ 233201 w 421460"/>
              <a:gd name="connsiteY27" fmla="*/ 927847 h 1318836"/>
              <a:gd name="connsiteX28" fmla="*/ 246648 w 421460"/>
              <a:gd name="connsiteY28" fmla="*/ 968188 h 1318836"/>
              <a:gd name="connsiteX29" fmla="*/ 192860 w 421460"/>
              <a:gd name="connsiteY29" fmla="*/ 1062318 h 1318836"/>
              <a:gd name="connsiteX30" fmla="*/ 313883 w 421460"/>
              <a:gd name="connsiteY30" fmla="*/ 1075765 h 1318836"/>
              <a:gd name="connsiteX31" fmla="*/ 286989 w 421460"/>
              <a:gd name="connsiteY31" fmla="*/ 1116106 h 1318836"/>
              <a:gd name="connsiteX32" fmla="*/ 273542 w 421460"/>
              <a:gd name="connsiteY32" fmla="*/ 1156447 h 1318836"/>
              <a:gd name="connsiteX33" fmla="*/ 179413 w 421460"/>
              <a:gd name="connsiteY33" fmla="*/ 1183341 h 1318836"/>
              <a:gd name="connsiteX34" fmla="*/ 206307 w 421460"/>
              <a:gd name="connsiteY34" fmla="*/ 1210236 h 1318836"/>
              <a:gd name="connsiteX35" fmla="*/ 139071 w 421460"/>
              <a:gd name="connsiteY35" fmla="*/ 1317812 h 1318836"/>
              <a:gd name="connsiteX36" fmla="*/ 125624 w 421460"/>
              <a:gd name="connsiteY36" fmla="*/ 1317812 h 131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460" h="1318836">
                <a:moveTo>
                  <a:pt x="44942" y="0"/>
                </a:moveTo>
                <a:cubicBezTo>
                  <a:pt x="67354" y="4482"/>
                  <a:pt x="90004" y="7904"/>
                  <a:pt x="112177" y="13447"/>
                </a:cubicBezTo>
                <a:cubicBezTo>
                  <a:pt x="125928" y="16885"/>
                  <a:pt x="147254" y="13733"/>
                  <a:pt x="152518" y="26894"/>
                </a:cubicBezTo>
                <a:cubicBezTo>
                  <a:pt x="159382" y="44054"/>
                  <a:pt x="149323" y="65305"/>
                  <a:pt x="139071" y="80683"/>
                </a:cubicBezTo>
                <a:cubicBezTo>
                  <a:pt x="130106" y="94130"/>
                  <a:pt x="112177" y="98612"/>
                  <a:pt x="98730" y="107577"/>
                </a:cubicBezTo>
                <a:cubicBezTo>
                  <a:pt x="94248" y="121024"/>
                  <a:pt x="82503" y="134019"/>
                  <a:pt x="85283" y="147918"/>
                </a:cubicBezTo>
                <a:cubicBezTo>
                  <a:pt x="91978" y="181392"/>
                  <a:pt x="112946" y="210352"/>
                  <a:pt x="125624" y="242047"/>
                </a:cubicBezTo>
                <a:cubicBezTo>
                  <a:pt x="130888" y="255208"/>
                  <a:pt x="134589" y="268941"/>
                  <a:pt x="139071" y="282388"/>
                </a:cubicBezTo>
                <a:cubicBezTo>
                  <a:pt x="103595" y="424294"/>
                  <a:pt x="122350" y="273297"/>
                  <a:pt x="165966" y="349624"/>
                </a:cubicBezTo>
                <a:cubicBezTo>
                  <a:pt x="230345" y="462285"/>
                  <a:pt x="113132" y="417050"/>
                  <a:pt x="246648" y="443753"/>
                </a:cubicBezTo>
                <a:cubicBezTo>
                  <a:pt x="226804" y="473519"/>
                  <a:pt x="210473" y="503729"/>
                  <a:pt x="179413" y="524436"/>
                </a:cubicBezTo>
                <a:cubicBezTo>
                  <a:pt x="167619" y="532299"/>
                  <a:pt x="152518" y="533401"/>
                  <a:pt x="139071" y="537883"/>
                </a:cubicBezTo>
                <a:cubicBezTo>
                  <a:pt x="179412" y="542365"/>
                  <a:pt x="231394" y="522629"/>
                  <a:pt x="260095" y="551330"/>
                </a:cubicBezTo>
                <a:cubicBezTo>
                  <a:pt x="278024" y="569259"/>
                  <a:pt x="228472" y="592804"/>
                  <a:pt x="206307" y="605118"/>
                </a:cubicBezTo>
                <a:cubicBezTo>
                  <a:pt x="186327" y="616218"/>
                  <a:pt x="161483" y="614083"/>
                  <a:pt x="139071" y="618565"/>
                </a:cubicBezTo>
                <a:cubicBezTo>
                  <a:pt x="116659" y="627530"/>
                  <a:pt x="94956" y="638523"/>
                  <a:pt x="71836" y="645459"/>
                </a:cubicBezTo>
                <a:cubicBezTo>
                  <a:pt x="49944" y="652026"/>
                  <a:pt x="-18187" y="657153"/>
                  <a:pt x="4601" y="658906"/>
                </a:cubicBezTo>
                <a:cubicBezTo>
                  <a:pt x="143217" y="669569"/>
                  <a:pt x="282507" y="667871"/>
                  <a:pt x="421460" y="672353"/>
                </a:cubicBezTo>
                <a:cubicBezTo>
                  <a:pt x="403530" y="676835"/>
                  <a:pt x="385441" y="680723"/>
                  <a:pt x="367671" y="685800"/>
                </a:cubicBezTo>
                <a:cubicBezTo>
                  <a:pt x="354042" y="689694"/>
                  <a:pt x="341276" y="696711"/>
                  <a:pt x="327330" y="699247"/>
                </a:cubicBezTo>
                <a:cubicBezTo>
                  <a:pt x="259157" y="711642"/>
                  <a:pt x="116921" y="721263"/>
                  <a:pt x="58389" y="726141"/>
                </a:cubicBezTo>
                <a:cubicBezTo>
                  <a:pt x="44942" y="721659"/>
                  <a:pt x="3944" y="711284"/>
                  <a:pt x="18048" y="712694"/>
                </a:cubicBezTo>
                <a:cubicBezTo>
                  <a:pt x="76712" y="718560"/>
                  <a:pt x="147230" y="702255"/>
                  <a:pt x="192860" y="739588"/>
                </a:cubicBezTo>
                <a:cubicBezTo>
                  <a:pt x="218116" y="760252"/>
                  <a:pt x="184067" y="806566"/>
                  <a:pt x="165966" y="833718"/>
                </a:cubicBezTo>
                <a:cubicBezTo>
                  <a:pt x="154847" y="850397"/>
                  <a:pt x="130107" y="851647"/>
                  <a:pt x="112177" y="860612"/>
                </a:cubicBezTo>
                <a:cubicBezTo>
                  <a:pt x="134589" y="865094"/>
                  <a:pt x="160396" y="861381"/>
                  <a:pt x="179413" y="874059"/>
                </a:cubicBezTo>
                <a:cubicBezTo>
                  <a:pt x="191207" y="881921"/>
                  <a:pt x="182837" y="904377"/>
                  <a:pt x="192860" y="914400"/>
                </a:cubicBezTo>
                <a:cubicBezTo>
                  <a:pt x="202883" y="924423"/>
                  <a:pt x="219754" y="923365"/>
                  <a:pt x="233201" y="927847"/>
                </a:cubicBezTo>
                <a:cubicBezTo>
                  <a:pt x="237683" y="941294"/>
                  <a:pt x="246648" y="954014"/>
                  <a:pt x="246648" y="968188"/>
                </a:cubicBezTo>
                <a:cubicBezTo>
                  <a:pt x="246648" y="1002413"/>
                  <a:pt x="209239" y="1040479"/>
                  <a:pt x="192860" y="1062318"/>
                </a:cubicBezTo>
                <a:cubicBezTo>
                  <a:pt x="233201" y="1066800"/>
                  <a:pt x="278642" y="1055627"/>
                  <a:pt x="313883" y="1075765"/>
                </a:cubicBezTo>
                <a:cubicBezTo>
                  <a:pt x="327915" y="1083783"/>
                  <a:pt x="294217" y="1101651"/>
                  <a:pt x="286989" y="1116106"/>
                </a:cubicBezTo>
                <a:cubicBezTo>
                  <a:pt x="280650" y="1128784"/>
                  <a:pt x="283565" y="1146424"/>
                  <a:pt x="273542" y="1156447"/>
                </a:cubicBezTo>
                <a:cubicBezTo>
                  <a:pt x="267112" y="1162877"/>
                  <a:pt x="179878" y="1183225"/>
                  <a:pt x="179413" y="1183341"/>
                </a:cubicBezTo>
                <a:cubicBezTo>
                  <a:pt x="188378" y="1192306"/>
                  <a:pt x="204514" y="1197685"/>
                  <a:pt x="206307" y="1210236"/>
                </a:cubicBezTo>
                <a:cubicBezTo>
                  <a:pt x="215186" y="1272390"/>
                  <a:pt x="184942" y="1290290"/>
                  <a:pt x="139071" y="1317812"/>
                </a:cubicBezTo>
                <a:cubicBezTo>
                  <a:pt x="135227" y="1320118"/>
                  <a:pt x="130106" y="1317812"/>
                  <a:pt x="125624" y="1317812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TextBox 26" descr=" 27"/>
          <p:cNvSpPr txBox="1"/>
          <p:nvPr/>
        </p:nvSpPr>
        <p:spPr>
          <a:xfrm>
            <a:off x="411382" y="4617482"/>
            <a:ext cx="88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8" name="TextBox 27" descr=" 28"/>
          <p:cNvSpPr txBox="1"/>
          <p:nvPr/>
        </p:nvSpPr>
        <p:spPr>
          <a:xfrm>
            <a:off x="4667449" y="4617482"/>
            <a:ext cx="133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lens</a:t>
            </a:r>
            <a:endParaRPr lang="en-US" dirty="0"/>
          </a:p>
        </p:txBody>
      </p:sp>
      <p:sp>
        <p:nvSpPr>
          <p:cNvPr id="29" name="TextBox 28" descr=" 29"/>
          <p:cNvSpPr txBox="1"/>
          <p:nvPr/>
        </p:nvSpPr>
        <p:spPr>
          <a:xfrm>
            <a:off x="7212346" y="4617482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CCD sensor</a:t>
            </a:r>
            <a:endParaRPr lang="en-US" dirty="0"/>
          </a:p>
        </p:txBody>
      </p:sp>
      <p:grpSp>
        <p:nvGrpSpPr>
          <p:cNvPr id="12" name="Group 11" descr=" 46"/>
          <p:cNvGrpSpPr/>
          <p:nvPr/>
        </p:nvGrpSpPr>
        <p:grpSpPr>
          <a:xfrm>
            <a:off x="1112755" y="2832616"/>
            <a:ext cx="3845740" cy="437408"/>
            <a:chOff x="1112755" y="2832616"/>
            <a:chExt cx="3845740" cy="437408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1112755" y="3270023"/>
              <a:ext cx="3845740" cy="1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970314" y="2832616"/>
              <a:ext cx="1868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Fourier transform</a:t>
              </a:r>
              <a:endParaRPr lang="en-US" b="1" dirty="0"/>
            </a:p>
          </p:txBody>
        </p:sp>
      </p:grpSp>
      <p:sp>
        <p:nvSpPr>
          <p:cNvPr id="15" name="TextBox 14" descr=" 41"/>
          <p:cNvSpPr txBox="1"/>
          <p:nvPr/>
        </p:nvSpPr>
        <p:spPr>
          <a:xfrm>
            <a:off x="4859896" y="2266950"/>
            <a:ext cx="1869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Low-pass filtering</a:t>
            </a:r>
            <a:endParaRPr lang="en-US" b="1" dirty="0"/>
          </a:p>
        </p:txBody>
      </p:sp>
      <p:sp>
        <p:nvSpPr>
          <p:cNvPr id="48" name="Content Placeholder 2" descr=" 48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dirty="0" smtClean="0"/>
              <a:t>Two Fourier transform + low-pass filtering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88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Speckle formation</a:t>
            </a:r>
            <a:endParaRPr lang="en-US" dirty="0"/>
          </a:p>
        </p:txBody>
      </p:sp>
      <p:cxnSp>
        <p:nvCxnSpPr>
          <p:cNvPr id="6" name="直線接點 31" descr=" 6"/>
          <p:cNvCxnSpPr/>
          <p:nvPr/>
        </p:nvCxnSpPr>
        <p:spPr>
          <a:xfrm>
            <a:off x="897444" y="3703082"/>
            <a:ext cx="6934200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橢圓 32" descr=" 7"/>
          <p:cNvSpPr/>
          <p:nvPr/>
        </p:nvSpPr>
        <p:spPr>
          <a:xfrm>
            <a:off x="5105400" y="2636282"/>
            <a:ext cx="325944" cy="19812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接點 34" descr=" 8"/>
          <p:cNvCxnSpPr/>
          <p:nvPr/>
        </p:nvCxnSpPr>
        <p:spPr>
          <a:xfrm>
            <a:off x="7831644" y="3017282"/>
            <a:ext cx="0" cy="13716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手繪多邊形 40" descr=" 11"/>
          <p:cNvSpPr/>
          <p:nvPr/>
        </p:nvSpPr>
        <p:spPr>
          <a:xfrm>
            <a:off x="691295" y="3070046"/>
            <a:ext cx="421460" cy="1318836"/>
          </a:xfrm>
          <a:custGeom>
            <a:avLst/>
            <a:gdLst>
              <a:gd name="connsiteX0" fmla="*/ 44942 w 421460"/>
              <a:gd name="connsiteY0" fmla="*/ 0 h 1318836"/>
              <a:gd name="connsiteX1" fmla="*/ 112177 w 421460"/>
              <a:gd name="connsiteY1" fmla="*/ 13447 h 1318836"/>
              <a:gd name="connsiteX2" fmla="*/ 152518 w 421460"/>
              <a:gd name="connsiteY2" fmla="*/ 26894 h 1318836"/>
              <a:gd name="connsiteX3" fmla="*/ 139071 w 421460"/>
              <a:gd name="connsiteY3" fmla="*/ 80683 h 1318836"/>
              <a:gd name="connsiteX4" fmla="*/ 98730 w 421460"/>
              <a:gd name="connsiteY4" fmla="*/ 107577 h 1318836"/>
              <a:gd name="connsiteX5" fmla="*/ 85283 w 421460"/>
              <a:gd name="connsiteY5" fmla="*/ 147918 h 1318836"/>
              <a:gd name="connsiteX6" fmla="*/ 125624 w 421460"/>
              <a:gd name="connsiteY6" fmla="*/ 242047 h 1318836"/>
              <a:gd name="connsiteX7" fmla="*/ 139071 w 421460"/>
              <a:gd name="connsiteY7" fmla="*/ 282388 h 1318836"/>
              <a:gd name="connsiteX8" fmla="*/ 165966 w 421460"/>
              <a:gd name="connsiteY8" fmla="*/ 349624 h 1318836"/>
              <a:gd name="connsiteX9" fmla="*/ 246648 w 421460"/>
              <a:gd name="connsiteY9" fmla="*/ 443753 h 1318836"/>
              <a:gd name="connsiteX10" fmla="*/ 179413 w 421460"/>
              <a:gd name="connsiteY10" fmla="*/ 524436 h 1318836"/>
              <a:gd name="connsiteX11" fmla="*/ 139071 w 421460"/>
              <a:gd name="connsiteY11" fmla="*/ 537883 h 1318836"/>
              <a:gd name="connsiteX12" fmla="*/ 260095 w 421460"/>
              <a:gd name="connsiteY12" fmla="*/ 551330 h 1318836"/>
              <a:gd name="connsiteX13" fmla="*/ 206307 w 421460"/>
              <a:gd name="connsiteY13" fmla="*/ 605118 h 1318836"/>
              <a:gd name="connsiteX14" fmla="*/ 139071 w 421460"/>
              <a:gd name="connsiteY14" fmla="*/ 618565 h 1318836"/>
              <a:gd name="connsiteX15" fmla="*/ 71836 w 421460"/>
              <a:gd name="connsiteY15" fmla="*/ 645459 h 1318836"/>
              <a:gd name="connsiteX16" fmla="*/ 4601 w 421460"/>
              <a:gd name="connsiteY16" fmla="*/ 658906 h 1318836"/>
              <a:gd name="connsiteX17" fmla="*/ 421460 w 421460"/>
              <a:gd name="connsiteY17" fmla="*/ 672353 h 1318836"/>
              <a:gd name="connsiteX18" fmla="*/ 367671 w 421460"/>
              <a:gd name="connsiteY18" fmla="*/ 685800 h 1318836"/>
              <a:gd name="connsiteX19" fmla="*/ 327330 w 421460"/>
              <a:gd name="connsiteY19" fmla="*/ 699247 h 1318836"/>
              <a:gd name="connsiteX20" fmla="*/ 58389 w 421460"/>
              <a:gd name="connsiteY20" fmla="*/ 726141 h 1318836"/>
              <a:gd name="connsiteX21" fmla="*/ 18048 w 421460"/>
              <a:gd name="connsiteY21" fmla="*/ 712694 h 1318836"/>
              <a:gd name="connsiteX22" fmla="*/ 192860 w 421460"/>
              <a:gd name="connsiteY22" fmla="*/ 739588 h 1318836"/>
              <a:gd name="connsiteX23" fmla="*/ 165966 w 421460"/>
              <a:gd name="connsiteY23" fmla="*/ 833718 h 1318836"/>
              <a:gd name="connsiteX24" fmla="*/ 112177 w 421460"/>
              <a:gd name="connsiteY24" fmla="*/ 860612 h 1318836"/>
              <a:gd name="connsiteX25" fmla="*/ 179413 w 421460"/>
              <a:gd name="connsiteY25" fmla="*/ 874059 h 1318836"/>
              <a:gd name="connsiteX26" fmla="*/ 192860 w 421460"/>
              <a:gd name="connsiteY26" fmla="*/ 914400 h 1318836"/>
              <a:gd name="connsiteX27" fmla="*/ 233201 w 421460"/>
              <a:gd name="connsiteY27" fmla="*/ 927847 h 1318836"/>
              <a:gd name="connsiteX28" fmla="*/ 246648 w 421460"/>
              <a:gd name="connsiteY28" fmla="*/ 968188 h 1318836"/>
              <a:gd name="connsiteX29" fmla="*/ 192860 w 421460"/>
              <a:gd name="connsiteY29" fmla="*/ 1062318 h 1318836"/>
              <a:gd name="connsiteX30" fmla="*/ 313883 w 421460"/>
              <a:gd name="connsiteY30" fmla="*/ 1075765 h 1318836"/>
              <a:gd name="connsiteX31" fmla="*/ 286989 w 421460"/>
              <a:gd name="connsiteY31" fmla="*/ 1116106 h 1318836"/>
              <a:gd name="connsiteX32" fmla="*/ 273542 w 421460"/>
              <a:gd name="connsiteY32" fmla="*/ 1156447 h 1318836"/>
              <a:gd name="connsiteX33" fmla="*/ 179413 w 421460"/>
              <a:gd name="connsiteY33" fmla="*/ 1183341 h 1318836"/>
              <a:gd name="connsiteX34" fmla="*/ 206307 w 421460"/>
              <a:gd name="connsiteY34" fmla="*/ 1210236 h 1318836"/>
              <a:gd name="connsiteX35" fmla="*/ 139071 w 421460"/>
              <a:gd name="connsiteY35" fmla="*/ 1317812 h 1318836"/>
              <a:gd name="connsiteX36" fmla="*/ 125624 w 421460"/>
              <a:gd name="connsiteY36" fmla="*/ 1317812 h 1318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421460" h="1318836">
                <a:moveTo>
                  <a:pt x="44942" y="0"/>
                </a:moveTo>
                <a:cubicBezTo>
                  <a:pt x="67354" y="4482"/>
                  <a:pt x="90004" y="7904"/>
                  <a:pt x="112177" y="13447"/>
                </a:cubicBezTo>
                <a:cubicBezTo>
                  <a:pt x="125928" y="16885"/>
                  <a:pt x="147254" y="13733"/>
                  <a:pt x="152518" y="26894"/>
                </a:cubicBezTo>
                <a:cubicBezTo>
                  <a:pt x="159382" y="44054"/>
                  <a:pt x="149323" y="65305"/>
                  <a:pt x="139071" y="80683"/>
                </a:cubicBezTo>
                <a:cubicBezTo>
                  <a:pt x="130106" y="94130"/>
                  <a:pt x="112177" y="98612"/>
                  <a:pt x="98730" y="107577"/>
                </a:cubicBezTo>
                <a:cubicBezTo>
                  <a:pt x="94248" y="121024"/>
                  <a:pt x="82503" y="134019"/>
                  <a:pt x="85283" y="147918"/>
                </a:cubicBezTo>
                <a:cubicBezTo>
                  <a:pt x="91978" y="181392"/>
                  <a:pt x="112946" y="210352"/>
                  <a:pt x="125624" y="242047"/>
                </a:cubicBezTo>
                <a:cubicBezTo>
                  <a:pt x="130888" y="255208"/>
                  <a:pt x="134589" y="268941"/>
                  <a:pt x="139071" y="282388"/>
                </a:cubicBezTo>
                <a:cubicBezTo>
                  <a:pt x="103595" y="424294"/>
                  <a:pt x="122350" y="273297"/>
                  <a:pt x="165966" y="349624"/>
                </a:cubicBezTo>
                <a:cubicBezTo>
                  <a:pt x="230345" y="462285"/>
                  <a:pt x="113132" y="417050"/>
                  <a:pt x="246648" y="443753"/>
                </a:cubicBezTo>
                <a:cubicBezTo>
                  <a:pt x="226804" y="473519"/>
                  <a:pt x="210473" y="503729"/>
                  <a:pt x="179413" y="524436"/>
                </a:cubicBezTo>
                <a:cubicBezTo>
                  <a:pt x="167619" y="532299"/>
                  <a:pt x="152518" y="533401"/>
                  <a:pt x="139071" y="537883"/>
                </a:cubicBezTo>
                <a:cubicBezTo>
                  <a:pt x="179412" y="542365"/>
                  <a:pt x="231394" y="522629"/>
                  <a:pt x="260095" y="551330"/>
                </a:cubicBezTo>
                <a:cubicBezTo>
                  <a:pt x="278024" y="569259"/>
                  <a:pt x="228472" y="592804"/>
                  <a:pt x="206307" y="605118"/>
                </a:cubicBezTo>
                <a:cubicBezTo>
                  <a:pt x="186327" y="616218"/>
                  <a:pt x="161483" y="614083"/>
                  <a:pt x="139071" y="618565"/>
                </a:cubicBezTo>
                <a:cubicBezTo>
                  <a:pt x="116659" y="627530"/>
                  <a:pt x="94956" y="638523"/>
                  <a:pt x="71836" y="645459"/>
                </a:cubicBezTo>
                <a:cubicBezTo>
                  <a:pt x="49944" y="652026"/>
                  <a:pt x="-18187" y="657153"/>
                  <a:pt x="4601" y="658906"/>
                </a:cubicBezTo>
                <a:cubicBezTo>
                  <a:pt x="143217" y="669569"/>
                  <a:pt x="282507" y="667871"/>
                  <a:pt x="421460" y="672353"/>
                </a:cubicBezTo>
                <a:cubicBezTo>
                  <a:pt x="403530" y="676835"/>
                  <a:pt x="385441" y="680723"/>
                  <a:pt x="367671" y="685800"/>
                </a:cubicBezTo>
                <a:cubicBezTo>
                  <a:pt x="354042" y="689694"/>
                  <a:pt x="341276" y="696711"/>
                  <a:pt x="327330" y="699247"/>
                </a:cubicBezTo>
                <a:cubicBezTo>
                  <a:pt x="259157" y="711642"/>
                  <a:pt x="116921" y="721263"/>
                  <a:pt x="58389" y="726141"/>
                </a:cubicBezTo>
                <a:cubicBezTo>
                  <a:pt x="44942" y="721659"/>
                  <a:pt x="3944" y="711284"/>
                  <a:pt x="18048" y="712694"/>
                </a:cubicBezTo>
                <a:cubicBezTo>
                  <a:pt x="76712" y="718560"/>
                  <a:pt x="147230" y="702255"/>
                  <a:pt x="192860" y="739588"/>
                </a:cubicBezTo>
                <a:cubicBezTo>
                  <a:pt x="218116" y="760252"/>
                  <a:pt x="184067" y="806566"/>
                  <a:pt x="165966" y="833718"/>
                </a:cubicBezTo>
                <a:cubicBezTo>
                  <a:pt x="154847" y="850397"/>
                  <a:pt x="130107" y="851647"/>
                  <a:pt x="112177" y="860612"/>
                </a:cubicBezTo>
                <a:cubicBezTo>
                  <a:pt x="134589" y="865094"/>
                  <a:pt x="160396" y="861381"/>
                  <a:pt x="179413" y="874059"/>
                </a:cubicBezTo>
                <a:cubicBezTo>
                  <a:pt x="191207" y="881921"/>
                  <a:pt x="182837" y="904377"/>
                  <a:pt x="192860" y="914400"/>
                </a:cubicBezTo>
                <a:cubicBezTo>
                  <a:pt x="202883" y="924423"/>
                  <a:pt x="219754" y="923365"/>
                  <a:pt x="233201" y="927847"/>
                </a:cubicBezTo>
                <a:cubicBezTo>
                  <a:pt x="237683" y="941294"/>
                  <a:pt x="246648" y="954014"/>
                  <a:pt x="246648" y="968188"/>
                </a:cubicBezTo>
                <a:cubicBezTo>
                  <a:pt x="246648" y="1002413"/>
                  <a:pt x="209239" y="1040479"/>
                  <a:pt x="192860" y="1062318"/>
                </a:cubicBezTo>
                <a:cubicBezTo>
                  <a:pt x="233201" y="1066800"/>
                  <a:pt x="278642" y="1055627"/>
                  <a:pt x="313883" y="1075765"/>
                </a:cubicBezTo>
                <a:cubicBezTo>
                  <a:pt x="327915" y="1083783"/>
                  <a:pt x="294217" y="1101651"/>
                  <a:pt x="286989" y="1116106"/>
                </a:cubicBezTo>
                <a:cubicBezTo>
                  <a:pt x="280650" y="1128784"/>
                  <a:pt x="283565" y="1146424"/>
                  <a:pt x="273542" y="1156447"/>
                </a:cubicBezTo>
                <a:cubicBezTo>
                  <a:pt x="267112" y="1162877"/>
                  <a:pt x="179878" y="1183225"/>
                  <a:pt x="179413" y="1183341"/>
                </a:cubicBezTo>
                <a:cubicBezTo>
                  <a:pt x="188378" y="1192306"/>
                  <a:pt x="204514" y="1197685"/>
                  <a:pt x="206307" y="1210236"/>
                </a:cubicBezTo>
                <a:cubicBezTo>
                  <a:pt x="215186" y="1272390"/>
                  <a:pt x="184942" y="1290290"/>
                  <a:pt x="139071" y="1317812"/>
                </a:cubicBezTo>
                <a:cubicBezTo>
                  <a:pt x="135227" y="1320118"/>
                  <a:pt x="130106" y="1317812"/>
                  <a:pt x="125624" y="1317812"/>
                </a:cubicBezTo>
              </a:path>
            </a:pathLst>
          </a:cu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7" name="TextBox 26" descr=" 27"/>
          <p:cNvSpPr txBox="1"/>
          <p:nvPr/>
        </p:nvSpPr>
        <p:spPr>
          <a:xfrm>
            <a:off x="411382" y="4617482"/>
            <a:ext cx="882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</a:t>
            </a:r>
            <a:endParaRPr lang="en-US" dirty="0"/>
          </a:p>
        </p:txBody>
      </p:sp>
      <p:sp>
        <p:nvSpPr>
          <p:cNvPr id="28" name="TextBox 27" descr=" 28"/>
          <p:cNvSpPr txBox="1"/>
          <p:nvPr/>
        </p:nvSpPr>
        <p:spPr>
          <a:xfrm>
            <a:off x="4667449" y="4617482"/>
            <a:ext cx="1337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Camera lens</a:t>
            </a:r>
            <a:endParaRPr lang="en-US" dirty="0"/>
          </a:p>
        </p:txBody>
      </p:sp>
      <p:sp>
        <p:nvSpPr>
          <p:cNvPr id="29" name="TextBox 28" descr=" 29"/>
          <p:cNvSpPr txBox="1"/>
          <p:nvPr/>
        </p:nvSpPr>
        <p:spPr>
          <a:xfrm>
            <a:off x="7212346" y="4617482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CCD sensor</a:t>
            </a:r>
            <a:endParaRPr lang="en-US" dirty="0"/>
          </a:p>
        </p:txBody>
      </p:sp>
      <p:grpSp>
        <p:nvGrpSpPr>
          <p:cNvPr id="12" name="Group 11" descr=" 46"/>
          <p:cNvGrpSpPr/>
          <p:nvPr/>
        </p:nvGrpSpPr>
        <p:grpSpPr>
          <a:xfrm>
            <a:off x="1112755" y="2832616"/>
            <a:ext cx="3845740" cy="437408"/>
            <a:chOff x="1112755" y="2832616"/>
            <a:chExt cx="3845740" cy="437408"/>
          </a:xfrm>
        </p:grpSpPr>
        <p:cxnSp>
          <p:nvCxnSpPr>
            <p:cNvPr id="13" name="Straight Arrow Connector 12"/>
            <p:cNvCxnSpPr/>
            <p:nvPr/>
          </p:nvCxnSpPr>
          <p:spPr>
            <a:xfrm>
              <a:off x="1112755" y="3270023"/>
              <a:ext cx="3845740" cy="1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970314" y="2832616"/>
              <a:ext cx="1868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Fourier transform</a:t>
              </a:r>
              <a:endParaRPr lang="en-US" b="1" dirty="0"/>
            </a:p>
          </p:txBody>
        </p:sp>
      </p:grpSp>
      <p:sp>
        <p:nvSpPr>
          <p:cNvPr id="15" name="TextBox 14" descr=" 41"/>
          <p:cNvSpPr txBox="1"/>
          <p:nvPr/>
        </p:nvSpPr>
        <p:spPr>
          <a:xfrm>
            <a:off x="4859896" y="2266950"/>
            <a:ext cx="1869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Low-pass filtering</a:t>
            </a:r>
            <a:endParaRPr lang="en-US" b="1" dirty="0"/>
          </a:p>
        </p:txBody>
      </p:sp>
      <p:grpSp>
        <p:nvGrpSpPr>
          <p:cNvPr id="16" name="Group 15" descr=" 47"/>
          <p:cNvGrpSpPr/>
          <p:nvPr/>
        </p:nvGrpSpPr>
        <p:grpSpPr>
          <a:xfrm>
            <a:off x="5621275" y="2838059"/>
            <a:ext cx="1945890" cy="431965"/>
            <a:chOff x="5621275" y="2838059"/>
            <a:chExt cx="1945890" cy="431965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5644295" y="3270022"/>
              <a:ext cx="1922870" cy="2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621275" y="2838059"/>
              <a:ext cx="18689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Fourier transform</a:t>
              </a:r>
              <a:endParaRPr lang="en-US" b="1" dirty="0"/>
            </a:p>
          </p:txBody>
        </p:sp>
      </p:grpSp>
      <p:sp>
        <p:nvSpPr>
          <p:cNvPr id="48" name="Content Placeholder 2" descr=" 48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dirty="0" smtClean="0"/>
              <a:t>Two Fourier transform + low-pass filtering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166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Surface tampering detection</a:t>
            </a:r>
            <a:endParaRPr lang="en-US" dirty="0"/>
          </a:p>
        </p:txBody>
      </p:sp>
      <p:pic>
        <p:nvPicPr>
          <p:cNvPr id="1030" name="Picture 6" descr=" 103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 t="14387" r="18001" b="13500"/>
          <a:stretch/>
        </p:blipFill>
        <p:spPr bwMode="auto">
          <a:xfrm>
            <a:off x="76200" y="1575910"/>
            <a:ext cx="2920948" cy="199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 descr=" 16"/>
          <p:cNvSpPr txBox="1"/>
          <p:nvPr/>
        </p:nvSpPr>
        <p:spPr>
          <a:xfrm>
            <a:off x="797047" y="3650218"/>
            <a:ext cx="147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image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46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Identifying the tampered regions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speckle changes are local</a:t>
            </a:r>
          </a:p>
          <a:p>
            <a:r>
              <a:rPr lang="en-US" dirty="0" smtClean="0"/>
              <a:t>We use normalized cross correlation (NCC)</a:t>
            </a:r>
            <a:endParaRPr lang="en-US" dirty="0"/>
          </a:p>
        </p:txBody>
      </p:sp>
      <p:pic>
        <p:nvPicPr>
          <p:cNvPr id="4" name="Picture 2" descr="C:\Users\yichang\Dropbox\speckleCvpr12\figs\tease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7" t="12154" b="47227"/>
          <a:stretch/>
        </p:blipFill>
        <p:spPr bwMode="auto">
          <a:xfrm>
            <a:off x="228600" y="2571750"/>
            <a:ext cx="8712968" cy="206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01778" y="4626554"/>
            <a:ext cx="2317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(speckle image)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255955" y="4590002"/>
            <a:ext cx="65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127408" y="4589736"/>
            <a:ext cx="2254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Similarity map by NCC</a:t>
            </a:r>
            <a:endParaRPr lang="en-US" dirty="0"/>
          </a:p>
        </p:txBody>
      </p:sp>
      <p:pic>
        <p:nvPicPr>
          <p:cNvPr id="8" name="Picture 3" descr="C:\Users\yichang\Dropbox\speckleCvpr12\figs\humantouch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597" y="2572812"/>
            <a:ext cx="834346" cy="53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06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Camera settings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314" y="1809750"/>
            <a:ext cx="7239000" cy="286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4678826"/>
            <a:ext cx="3185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Aperture too </a:t>
            </a:r>
            <a:r>
              <a:rPr lang="en-US" b="1" dirty="0" smtClean="0"/>
              <a:t>large</a:t>
            </a:r>
            <a:r>
              <a:rPr lang="en-US" dirty="0" smtClean="0"/>
              <a:t>: low contrast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12056" y="4678826"/>
            <a:ext cx="406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Too </a:t>
            </a:r>
            <a:r>
              <a:rPr lang="en-US" b="1" dirty="0" smtClean="0"/>
              <a:t>small</a:t>
            </a:r>
            <a:r>
              <a:rPr lang="en-US" dirty="0" smtClean="0"/>
              <a:t>: no high-frequency, lost locality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895350"/>
            <a:ext cx="8229600" cy="3394472"/>
          </a:xfrm>
        </p:spPr>
        <p:txBody>
          <a:bodyPr/>
          <a:lstStyle/>
          <a:p>
            <a:r>
              <a:rPr lang="en-US" dirty="0" smtClean="0"/>
              <a:t>Aperture cannot be too large or too small</a:t>
            </a:r>
          </a:p>
          <a:p>
            <a:r>
              <a:rPr lang="en-US" dirty="0" smtClean="0"/>
              <a:t>f/6.7 works best experimentally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027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Viewpoint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Challenge: speckle is very sensitive to viewpoint change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809750"/>
            <a:ext cx="4267200" cy="3087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83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Very tight accuracy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76350"/>
            <a:ext cx="7924800" cy="1676400"/>
          </a:xfrm>
        </p:spPr>
        <p:txBody>
          <a:bodyPr>
            <a:normAutofit/>
          </a:bodyPr>
          <a:lstStyle/>
          <a:p>
            <a:r>
              <a:rPr lang="en-US" dirty="0" smtClean="0"/>
              <a:t>Require the distance between the two viewpoints &lt; 1mm</a:t>
            </a:r>
          </a:p>
          <a:p>
            <a:endParaRPr lang="en-US" dirty="0" smtClean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809038"/>
            <a:ext cx="3962400" cy="302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95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Our approach: two-step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Step 1: vision-based </a:t>
            </a:r>
            <a:r>
              <a:rPr lang="en-US" sz="3600" dirty="0"/>
              <a:t>alignment </a:t>
            </a:r>
            <a:br>
              <a:rPr lang="en-US" sz="3600" dirty="0"/>
            </a:br>
            <a:r>
              <a:rPr lang="en-US" sz="3600" dirty="0" smtClean="0"/>
              <a:t>- tolerance </a:t>
            </a:r>
            <a:r>
              <a:rPr lang="en-US" sz="3600" dirty="0"/>
              <a:t>~10 </a:t>
            </a:r>
            <a:r>
              <a:rPr lang="en-US" sz="3600" dirty="0" smtClean="0"/>
              <a:t>mm</a:t>
            </a:r>
            <a:br>
              <a:rPr lang="en-US" sz="3600" dirty="0" smtClean="0"/>
            </a:br>
            <a:endParaRPr lang="en-US" sz="3600" dirty="0" smtClean="0"/>
          </a:p>
          <a:p>
            <a:r>
              <a:rPr lang="en-US" sz="3600" dirty="0" smtClean="0"/>
              <a:t>Step 2: speckle-based </a:t>
            </a:r>
            <a:r>
              <a:rPr lang="en-US" sz="3600" dirty="0"/>
              <a:t>alignment 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- tolerance </a:t>
            </a:r>
            <a:r>
              <a:rPr lang="en-US" sz="3600" dirty="0"/>
              <a:t>&lt; </a:t>
            </a:r>
            <a:r>
              <a:rPr lang="en-US" sz="3600" dirty="0" smtClean="0"/>
              <a:t>1mm</a:t>
            </a:r>
            <a:endParaRPr lang="en-US" sz="3600" dirty="0"/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4017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57150"/>
            <a:ext cx="8229600" cy="85725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Coarse alignment by scene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006078"/>
            <a:ext cx="8839200" cy="3394472"/>
          </a:xfrm>
        </p:spPr>
        <p:txBody>
          <a:bodyPr>
            <a:normAutofit/>
          </a:bodyPr>
          <a:lstStyle/>
          <a:p>
            <a:r>
              <a:rPr lang="en-US" dirty="0" smtClean="0"/>
              <a:t>Based on parallel tracking and mapping (PTAM)</a:t>
            </a:r>
          </a:p>
          <a:p>
            <a:r>
              <a:rPr lang="en-US" dirty="0" smtClean="0"/>
              <a:t>Feedbacks to guide user control</a:t>
            </a:r>
          </a:p>
          <a:p>
            <a:r>
              <a:rPr lang="en-US" dirty="0" smtClean="0"/>
              <a:t>A few </a:t>
            </a:r>
            <a:r>
              <a:rPr lang="en-US" dirty="0"/>
              <a:t>minutes to reach </a:t>
            </a:r>
            <a:r>
              <a:rPr lang="en-US" dirty="0" smtClean="0"/>
              <a:t>the viewpoint </a:t>
            </a:r>
            <a:r>
              <a:rPr lang="en-US" dirty="0"/>
              <a:t>with 3mm </a:t>
            </a:r>
            <a:r>
              <a:rPr lang="en-US" dirty="0" smtClean="0"/>
              <a:t>accuracy</a:t>
            </a:r>
          </a:p>
          <a:p>
            <a:endParaRPr lang="en-US" dirty="0"/>
          </a:p>
        </p:txBody>
      </p:sp>
      <p:pic>
        <p:nvPicPr>
          <p:cNvPr id="2050" name="Picture 2" descr="C:\Users\yichangshih\Documents\My Dropbox\speckleCvpr12\figs\UI_pta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876550"/>
            <a:ext cx="2667000" cy="1907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01876" y="4770110"/>
            <a:ext cx="15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User interface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72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Fine alignment by speckles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Utilize the speckle sensitivity to viewpoint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Densely sample between [-5mm, 5mm]</a:t>
            </a:r>
          </a:p>
          <a:p>
            <a:endParaRPr lang="en-US" altLang="zh-TW" dirty="0" smtClean="0"/>
          </a:p>
          <a:p>
            <a:r>
              <a:rPr lang="en-US" altLang="zh-TW" dirty="0" smtClean="0"/>
              <a:t> Accurate to 0.5mm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847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yichang\Dropbox\speckleCvpr12\figs\tease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7" t="66823" r="24968" b="-1"/>
          <a:stretch/>
        </p:blipFill>
        <p:spPr bwMode="auto">
          <a:xfrm>
            <a:off x="2967976" y="1771486"/>
            <a:ext cx="2950596" cy="2161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1" name="Picture 5" descr="C:\Users\yichang\Dropbox\speckleCvpr12\figs\fingerprints\wall\w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3"/>
          <a:stretch/>
        </p:blipFill>
        <p:spPr bwMode="auto">
          <a:xfrm>
            <a:off x="152400" y="1759857"/>
            <a:ext cx="2714056" cy="215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yichang\Dropbox\speckleCvpr12\figs\humantouch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935" y="1759857"/>
            <a:ext cx="142746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19200" y="2027088"/>
            <a:ext cx="533400" cy="4185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967976" y="1759857"/>
            <a:ext cx="2935612" cy="21508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1752600" y="1759857"/>
            <a:ext cx="1215376" cy="26723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752600" y="2445657"/>
            <a:ext cx="1215376" cy="146503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65529" y="3910693"/>
            <a:ext cx="108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lab wall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662589" y="3910693"/>
            <a:ext cx="178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Touched by hand</a:t>
            </a:r>
            <a:endParaRPr lang="en-US" dirty="0"/>
          </a:p>
        </p:txBody>
      </p:sp>
      <p:pic>
        <p:nvPicPr>
          <p:cNvPr id="19" name="Picture 2" descr="C:\Users\yichang\Dropbox\speckleCvpr12\figs\tease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89" t="12154" b="47227"/>
          <a:stretch/>
        </p:blipFill>
        <p:spPr bwMode="auto">
          <a:xfrm>
            <a:off x="6066971" y="1733550"/>
            <a:ext cx="3000829" cy="219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172200" y="3910693"/>
            <a:ext cx="276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Output: the touched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122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Light-weight objects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dirty="0" smtClean="0"/>
              <a:t>A quarter on a card box (5.67g)</a:t>
            </a:r>
            <a:endParaRPr lang="en-US" dirty="0"/>
          </a:p>
        </p:txBody>
      </p:sp>
      <p:pic>
        <p:nvPicPr>
          <p:cNvPr id="12" name="Picture 11" descr="C:\Users\yichang\Dropbox\speckleCvpr12\figs\coi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114550"/>
            <a:ext cx="3441140" cy="21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yichang\Dropbox\speckleCvpr12\figs\coin_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9" t="10986" r="30909" b="10986"/>
          <a:stretch/>
        </p:blipFill>
        <p:spPr bwMode="auto">
          <a:xfrm>
            <a:off x="3581400" y="2114550"/>
            <a:ext cx="2242458" cy="21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yichang\Dropbox\speckleCvpr12\figs\diff_coin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t="5507" r="2027" b="5058"/>
          <a:stretch/>
        </p:blipFill>
        <p:spPr bwMode="auto">
          <a:xfrm>
            <a:off x="5972629" y="2114550"/>
            <a:ext cx="3104336" cy="219992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66800" y="4314474"/>
            <a:ext cx="1167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card box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809243" y="4317423"/>
            <a:ext cx="1786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quarter (5.67g)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411254" y="4317423"/>
            <a:ext cx="22270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Output: the detected </a:t>
            </a:r>
            <a:br>
              <a:rPr lang="en-US" dirty="0" smtClean="0"/>
            </a:br>
            <a:r>
              <a:rPr lang="en-US" dirty="0" smtClean="0"/>
              <a:t>tampered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372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5715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More materials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89900"/>
            <a:ext cx="8206680" cy="352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51867" y="4631205"/>
            <a:ext cx="1796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Objects to detect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022458" y="4618505"/>
            <a:ext cx="199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speckle images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53200" y="4631205"/>
            <a:ext cx="244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detected tampering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26839" y="1911997"/>
            <a:ext cx="1224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Book cover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202539" y="3738574"/>
            <a:ext cx="954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statue</a:t>
            </a:r>
            <a:endParaRPr lang="en-US" dirty="0"/>
          </a:p>
        </p:txBody>
      </p:sp>
      <p:sp>
        <p:nvSpPr>
          <p:cNvPr id="10" name="Down Arrow 9"/>
          <p:cNvSpPr/>
          <p:nvPr/>
        </p:nvSpPr>
        <p:spPr>
          <a:xfrm rot="2452432">
            <a:off x="8114835" y="1653009"/>
            <a:ext cx="30480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2452432">
            <a:off x="8304870" y="3517788"/>
            <a:ext cx="30480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6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Surface tampering detection</a:t>
            </a:r>
            <a:endParaRPr lang="en-US" dirty="0"/>
          </a:p>
        </p:txBody>
      </p:sp>
      <p:pic>
        <p:nvPicPr>
          <p:cNvPr id="1030" name="Picture 6" descr=" 103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 t="14387" r="18001" b="13500"/>
          <a:stretch/>
        </p:blipFill>
        <p:spPr bwMode="auto">
          <a:xfrm>
            <a:off x="76200" y="1575910"/>
            <a:ext cx="2920948" cy="199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 10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8" t="16519" r="18143" b="9947"/>
          <a:stretch/>
        </p:blipFill>
        <p:spPr bwMode="auto">
          <a:xfrm>
            <a:off x="3188988" y="1602040"/>
            <a:ext cx="2907012" cy="195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 descr=" 16"/>
          <p:cNvSpPr txBox="1"/>
          <p:nvPr/>
        </p:nvSpPr>
        <p:spPr>
          <a:xfrm>
            <a:off x="797047" y="3650218"/>
            <a:ext cx="147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image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63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9550"/>
            <a:ext cx="7216080" cy="4593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 rot="16200000">
            <a:off x="206831" y="928790"/>
            <a:ext cx="1198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Metal case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95903" y="3774348"/>
            <a:ext cx="14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Cement floor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244789" y="4707405"/>
            <a:ext cx="1796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Objects to detect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657600" y="4694705"/>
            <a:ext cx="199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speckle images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837402" y="4707405"/>
            <a:ext cx="244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detected tampering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 rot="16200000">
            <a:off x="171179" y="2324372"/>
            <a:ext cx="1246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Plastic case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 rot="2452432">
            <a:off x="7505235" y="812998"/>
            <a:ext cx="30480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2452432">
            <a:off x="7885307" y="2610009"/>
            <a:ext cx="30480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80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9050"/>
            <a:ext cx="8229600" cy="857250"/>
          </a:xfrm>
        </p:spPr>
        <p:txBody>
          <a:bodyPr/>
          <a:lstStyle/>
          <a:p>
            <a:pPr algn="l"/>
            <a:r>
              <a:rPr lang="en-US" dirty="0" smtClean="0"/>
              <a:t>Indoor scene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828" y="1352550"/>
            <a:ext cx="6631566" cy="382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64087" y="1493282"/>
            <a:ext cx="755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Wood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123977" y="3257987"/>
            <a:ext cx="1217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Rock sheet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855467" y="3257987"/>
            <a:ext cx="7482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Metal</a:t>
            </a:r>
            <a:endParaRPr lang="en-US" b="1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3394472"/>
          </a:xfrm>
        </p:spPr>
        <p:txBody>
          <a:bodyPr/>
          <a:lstStyle/>
          <a:p>
            <a:r>
              <a:rPr lang="en-US" dirty="0" smtClean="0"/>
              <a:t>Touched by a finger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 rot="2452432">
            <a:off x="6590836" y="2034008"/>
            <a:ext cx="30480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2452432">
            <a:off x="5131706" y="3786609"/>
            <a:ext cx="30480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Down Arrow 10"/>
          <p:cNvSpPr/>
          <p:nvPr/>
        </p:nvSpPr>
        <p:spPr>
          <a:xfrm rot="2452432">
            <a:off x="2552235" y="3752040"/>
            <a:ext cx="30480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41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Curved surface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3"/>
          <a:stretch/>
        </p:blipFill>
        <p:spPr bwMode="auto">
          <a:xfrm>
            <a:off x="1447800" y="1733550"/>
            <a:ext cx="5943600" cy="189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937667" y="3714750"/>
            <a:ext cx="1796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Objects to detect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717322" y="3714750"/>
            <a:ext cx="244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detected tampering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41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Textured surface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51529" r="1896" b="-1"/>
          <a:stretch/>
        </p:blipFill>
        <p:spPr bwMode="auto">
          <a:xfrm>
            <a:off x="1447800" y="1899939"/>
            <a:ext cx="5867400" cy="184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37667" y="3726418"/>
            <a:ext cx="1796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Objects to detect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717322" y="3726418"/>
            <a:ext cx="2445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detected tampering</a:t>
            </a:r>
            <a:endParaRPr lang="en-US" dirty="0"/>
          </a:p>
        </p:txBody>
      </p:sp>
      <p:sp>
        <p:nvSpPr>
          <p:cNvPr id="7" name="Down Arrow 6"/>
          <p:cNvSpPr/>
          <p:nvPr/>
        </p:nvSpPr>
        <p:spPr>
          <a:xfrm rot="2452432">
            <a:off x="6362235" y="2262607"/>
            <a:ext cx="30480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4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Comparisons to forensic techniques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"/>
          <a:stretch/>
        </p:blipFill>
        <p:spPr bwMode="auto">
          <a:xfrm>
            <a:off x="685800" y="1633656"/>
            <a:ext cx="7521843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9200" y="4782145"/>
            <a:ext cx="1796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Objects to detect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02013" y="4782145"/>
            <a:ext cx="2712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speckle-based method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943599" y="4793218"/>
            <a:ext cx="204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Fingerprint powder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971550"/>
            <a:ext cx="8229600" cy="3394472"/>
          </a:xfrm>
        </p:spPr>
        <p:txBody>
          <a:bodyPr/>
          <a:lstStyle/>
          <a:p>
            <a:r>
              <a:rPr lang="en-US" dirty="0" smtClean="0"/>
              <a:t>Touched by a finger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97819" y="2159697"/>
            <a:ext cx="1421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Shiny surface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244081" y="3886773"/>
            <a:ext cx="1513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Rough surface</a:t>
            </a:r>
            <a:endParaRPr lang="en-US" dirty="0"/>
          </a:p>
        </p:txBody>
      </p:sp>
      <p:sp>
        <p:nvSpPr>
          <p:cNvPr id="11" name="Down Arrow 10"/>
          <p:cNvSpPr/>
          <p:nvPr/>
        </p:nvSpPr>
        <p:spPr>
          <a:xfrm rot="2452432">
            <a:off x="4751635" y="1753139"/>
            <a:ext cx="30480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 rot="2452432">
            <a:off x="4838236" y="3566691"/>
            <a:ext cx="30480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own Arrow 12"/>
          <p:cNvSpPr/>
          <p:nvPr/>
        </p:nvSpPr>
        <p:spPr>
          <a:xfrm rot="2452432">
            <a:off x="7200435" y="3566691"/>
            <a:ext cx="30480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2452432">
            <a:off x="7352835" y="1767005"/>
            <a:ext cx="30480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With gloves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23950"/>
            <a:ext cx="8042920" cy="3749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54413" y="4781550"/>
            <a:ext cx="2712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Our speckle-based method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95999" y="4792623"/>
            <a:ext cx="2048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Fingerprint powder</a:t>
            </a:r>
            <a:endParaRPr lang="en-US" dirty="0"/>
          </a:p>
        </p:txBody>
      </p:sp>
      <p:sp>
        <p:nvSpPr>
          <p:cNvPr id="8" name="Down Arrow 7"/>
          <p:cNvSpPr/>
          <p:nvPr/>
        </p:nvSpPr>
        <p:spPr>
          <a:xfrm rot="2452432">
            <a:off x="4702672" y="3329407"/>
            <a:ext cx="30480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 rot="2452432">
            <a:off x="4941671" y="1500608"/>
            <a:ext cx="30480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2452432">
            <a:off x="7581435" y="1566981"/>
            <a:ext cx="304800" cy="228600"/>
          </a:xfrm>
          <a:prstGeom prst="down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1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Using the system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See the video!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0958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Demo at CVPR12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381000" y="1581150"/>
            <a:ext cx="8458200" cy="3035035"/>
            <a:chOff x="685800" y="10464800"/>
            <a:chExt cx="35433000" cy="12166600"/>
          </a:xfrm>
        </p:grpSpPr>
        <p:sp>
          <p:nvSpPr>
            <p:cNvPr id="20" name="TextBox 19"/>
            <p:cNvSpPr txBox="1"/>
            <p:nvPr/>
          </p:nvSpPr>
          <p:spPr>
            <a:xfrm>
              <a:off x="685800" y="12065000"/>
              <a:ext cx="8407535" cy="2590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Take a reference </a:t>
              </a:r>
            </a:p>
            <a:p>
              <a:r>
                <a:rPr lang="en-US" dirty="0" smtClean="0"/>
                <a:t>laser speckle image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405410" y="12085360"/>
              <a:ext cx="7934777" cy="1480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Touch the surface 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519557" y="11988798"/>
              <a:ext cx="8629139" cy="25909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Take an “after” </a:t>
              </a:r>
              <a:br>
                <a:rPr lang="en-US" dirty="0" smtClean="0"/>
              </a:br>
              <a:r>
                <a:rPr lang="en-US" dirty="0" smtClean="0"/>
                <a:t>laser speckle image </a:t>
              </a:r>
              <a:endParaRPr lang="en-US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7432001" y="11988798"/>
              <a:ext cx="8686799" cy="37013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 smtClean="0"/>
                <a:t>Normalized correlation reveals the tampered area</a:t>
              </a:r>
              <a:endParaRPr lang="en-US" dirty="0"/>
            </a:p>
          </p:txBody>
        </p:sp>
        <p:pic>
          <p:nvPicPr>
            <p:cNvPr id="25" name="Picture 2" descr="G:\DCIM\102_PANA\IMG_161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38200" y="16256000"/>
              <a:ext cx="5943600" cy="3962400"/>
            </a:xfrm>
            <a:prstGeom prst="rect">
              <a:avLst/>
            </a:prstGeom>
            <a:noFill/>
          </p:spPr>
        </p:pic>
        <p:pic>
          <p:nvPicPr>
            <p:cNvPr id="26" name="Picture 4" descr="G:\DCIM\102_PANA\IMG_1626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96200" y="18694400"/>
              <a:ext cx="5715000" cy="3810000"/>
            </a:xfrm>
            <a:prstGeom prst="rect">
              <a:avLst/>
            </a:prstGeom>
            <a:noFill/>
          </p:spPr>
        </p:pic>
        <p:pic>
          <p:nvPicPr>
            <p:cNvPr id="27" name="Picture 5" descr="G:\DCIM\102_PANA\IMG_161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96200" y="14503400"/>
              <a:ext cx="5715000" cy="3810000"/>
            </a:xfrm>
            <a:prstGeom prst="rect">
              <a:avLst/>
            </a:prstGeom>
            <a:noFill/>
          </p:spPr>
        </p:pic>
        <p:pic>
          <p:nvPicPr>
            <p:cNvPr id="28" name="Picture 6" descr="G:\DCIM\102_PANA\IMG_162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3563600" y="18669000"/>
              <a:ext cx="5943600" cy="3962400"/>
            </a:xfrm>
            <a:prstGeom prst="rect">
              <a:avLst/>
            </a:prstGeom>
            <a:noFill/>
          </p:spPr>
        </p:pic>
        <p:pic>
          <p:nvPicPr>
            <p:cNvPr id="29" name="Picture 7" descr="G:\DCIM\102_PANA\IMG_1614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3563600" y="14503400"/>
              <a:ext cx="5943600" cy="3962400"/>
            </a:xfrm>
            <a:prstGeom prst="rect">
              <a:avLst/>
            </a:prstGeom>
            <a:noFill/>
          </p:spPr>
        </p:pic>
        <p:pic>
          <p:nvPicPr>
            <p:cNvPr id="30" name="Picture 8" descr="G:\DCIM\102_PANA\IMG_1616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0040600" y="16256000"/>
              <a:ext cx="6705600" cy="4470400"/>
            </a:xfrm>
            <a:prstGeom prst="rect">
              <a:avLst/>
            </a:prstGeom>
            <a:noFill/>
          </p:spPr>
        </p:pic>
        <p:pic>
          <p:nvPicPr>
            <p:cNvPr id="31" name="Picture 9" descr="G:\DCIM\102_PANA\IMG_1621.JPG"/>
            <p:cNvPicPr>
              <a:picLocks noChangeAspect="1" noChangeArrowheads="1"/>
            </p:cNvPicPr>
            <p:nvPr/>
          </p:nvPicPr>
          <p:blipFill>
            <a:blip r:embed="rId8" cstate="print"/>
            <a:srcRect l="3659" t="14634" r="6707" b="5793"/>
            <a:stretch>
              <a:fillRect/>
            </a:stretch>
          </p:blipFill>
          <p:spPr bwMode="auto">
            <a:xfrm>
              <a:off x="27813000" y="16256000"/>
              <a:ext cx="7680434" cy="4545563"/>
            </a:xfrm>
            <a:prstGeom prst="rect">
              <a:avLst/>
            </a:prstGeom>
            <a:noFill/>
          </p:spPr>
        </p:pic>
        <p:sp>
          <p:nvSpPr>
            <p:cNvPr id="32" name="TextBox 31"/>
            <p:cNvSpPr txBox="1"/>
            <p:nvPr/>
          </p:nvSpPr>
          <p:spPr>
            <a:xfrm>
              <a:off x="685800" y="10541002"/>
              <a:ext cx="1324253" cy="1480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Gothic Std B" pitchFamily="34" charset="-128"/>
                  <a:ea typeface="Adobe Gothic Std B" pitchFamily="34" charset="-128"/>
                </a:rPr>
                <a:t>1</a:t>
              </a:r>
              <a:endPara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058399" y="10617199"/>
              <a:ext cx="1324253" cy="1480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Gothic Std B" pitchFamily="34" charset="-128"/>
                  <a:ea typeface="Adobe Gothic Std B" pitchFamily="34" charset="-128"/>
                </a:rPr>
                <a:t>2</a:t>
              </a:r>
              <a:endPara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9519557" y="10464800"/>
              <a:ext cx="1324253" cy="1480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Gothic Std B" pitchFamily="34" charset="-128"/>
                  <a:ea typeface="Adobe Gothic Std B" pitchFamily="34" charset="-128"/>
                </a:rPr>
                <a:t>3</a:t>
              </a:r>
              <a:endPara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27127200" y="10464800"/>
              <a:ext cx="1324253" cy="14805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dobe Gothic Std B" pitchFamily="34" charset="-128"/>
                  <a:ea typeface="Adobe Gothic Std B" pitchFamily="34" charset="-128"/>
                </a:rPr>
                <a:t>4</a:t>
              </a:r>
              <a:endParaRPr lang="en-U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Gothic Std B" pitchFamily="34" charset="-128"/>
                <a:ea typeface="Adobe Gothic Std B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3077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Conclusion: seeing invisibles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23950"/>
            <a:ext cx="8991600" cy="1752599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Seeing the invincible difference between two images</a:t>
            </a:r>
          </a:p>
          <a:p>
            <a:r>
              <a:rPr lang="en-US" sz="3000" dirty="0" smtClean="0"/>
              <a:t>Key idea: using laser speckle images</a:t>
            </a:r>
          </a:p>
          <a:p>
            <a:r>
              <a:rPr lang="en-US" sz="3000" dirty="0" smtClean="0"/>
              <a:t>Viewpoint alignment with high accuracy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981200" y="3149475"/>
            <a:ext cx="6477000" cy="1708275"/>
            <a:chOff x="152400" y="1733550"/>
            <a:chExt cx="8915400" cy="2546475"/>
          </a:xfrm>
        </p:grpSpPr>
        <p:pic>
          <p:nvPicPr>
            <p:cNvPr id="4" name="Picture 2" descr="C:\Users\yichang\Dropbox\speckleCvpr12\figs\teaser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37" t="66823" r="24968" b="-1"/>
            <a:stretch/>
          </p:blipFill>
          <p:spPr bwMode="auto">
            <a:xfrm>
              <a:off x="2967976" y="1771486"/>
              <a:ext cx="2950596" cy="2161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C:\Users\yichang\Dropbox\speckleCvpr12\figs\fingerprints\wall\wall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23"/>
            <a:stretch/>
          </p:blipFill>
          <p:spPr bwMode="auto">
            <a:xfrm>
              <a:off x="152400" y="1759857"/>
              <a:ext cx="2714056" cy="2150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yichang\Dropbox\speckleCvpr12\figs\humantouch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935" y="1759857"/>
              <a:ext cx="1427465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219200" y="2027088"/>
              <a:ext cx="533400" cy="41856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967976" y="1759857"/>
              <a:ext cx="2935612" cy="215083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1752600" y="1759857"/>
              <a:ext cx="1215376" cy="26723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1752600" y="2445657"/>
              <a:ext cx="1215376" cy="146503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965529" y="3910693"/>
              <a:ext cx="1087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 lab wall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94125" y="3910693"/>
              <a:ext cx="1783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Touched by hand</a:t>
              </a:r>
              <a:endParaRPr lang="en-US" dirty="0"/>
            </a:p>
          </p:txBody>
        </p:sp>
        <p:pic>
          <p:nvPicPr>
            <p:cNvPr id="13" name="Picture 2" descr="C:\Users\yichang\Dropbox\speckleCvpr12\figs\teaser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89" t="12154" b="47227"/>
            <a:stretch/>
          </p:blipFill>
          <p:spPr bwMode="auto">
            <a:xfrm>
              <a:off x="6066971" y="1733550"/>
              <a:ext cx="3000829" cy="219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921188" y="3910693"/>
              <a:ext cx="2765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Output: the touched region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546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Acknowledgements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000" dirty="0"/>
              <a:t>We thank </a:t>
            </a:r>
            <a:r>
              <a:rPr lang="en-US" sz="3000" dirty="0" err="1"/>
              <a:t>MicroVision</a:t>
            </a:r>
            <a:r>
              <a:rPr lang="en-US" sz="3000" dirty="0"/>
              <a:t> for donation of equipment, and acknowledge gifts from Microsoft Research and Texas </a:t>
            </a:r>
            <a:r>
              <a:rPr lang="en-US" sz="3000" dirty="0" smtClean="0"/>
              <a:t>Instruments, and </a:t>
            </a:r>
            <a:r>
              <a:rPr lang="en-US" sz="3000" dirty="0"/>
              <a:t>funding from NSF CGV No.1111415. </a:t>
            </a:r>
          </a:p>
        </p:txBody>
      </p:sp>
      <p:pic>
        <p:nvPicPr>
          <p:cNvPr id="4" name="Picture 10" descr="http://cdn1.slashgear.com/wp-content/uploads/2010/03/microvision-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638550"/>
            <a:ext cx="1651388" cy="919273"/>
          </a:xfrm>
          <a:prstGeom prst="rect">
            <a:avLst/>
          </a:prstGeom>
          <a:noFill/>
        </p:spPr>
      </p:pic>
      <p:pic>
        <p:nvPicPr>
          <p:cNvPr id="5" name="Picture 12" descr="http://users.eecs.northwestern.edu/~ganghua/ghimage/Microsoft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3995212"/>
            <a:ext cx="1892451" cy="430968"/>
          </a:xfrm>
          <a:prstGeom prst="rect">
            <a:avLst/>
          </a:prstGeom>
          <a:noFill/>
        </p:spPr>
      </p:pic>
      <p:pic>
        <p:nvPicPr>
          <p:cNvPr id="6" name="Picture 14" descr="http://www.talkandroid.com/wp-content/uploads/2011/02/Texas-Instruments-logo-design.png?3995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3197" y="3759036"/>
            <a:ext cx="1835106" cy="678299"/>
          </a:xfrm>
          <a:prstGeom prst="rect">
            <a:avLst/>
          </a:prstGeom>
          <a:noFill/>
        </p:spPr>
      </p:pic>
      <p:pic>
        <p:nvPicPr>
          <p:cNvPr id="7" name="Picture 16" descr="http://www.mannerplastics.com/images/nsf-logo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39000" y="3671629"/>
            <a:ext cx="860206" cy="853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55459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Surface tampering detection</a:t>
            </a:r>
            <a:endParaRPr lang="en-US" dirty="0"/>
          </a:p>
        </p:txBody>
      </p:sp>
      <p:pic>
        <p:nvPicPr>
          <p:cNvPr id="1030" name="Picture 6" descr=" 1030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 t="14387" r="18001" b="13500"/>
          <a:stretch/>
        </p:blipFill>
        <p:spPr bwMode="auto">
          <a:xfrm>
            <a:off x="76200" y="1575910"/>
            <a:ext cx="2920948" cy="199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 103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8" t="16519" r="18143" b="9947"/>
          <a:stretch/>
        </p:blipFill>
        <p:spPr bwMode="auto">
          <a:xfrm>
            <a:off x="3188988" y="1602040"/>
            <a:ext cx="2907012" cy="195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 descr=" 16"/>
          <p:cNvSpPr txBox="1"/>
          <p:nvPr/>
        </p:nvSpPr>
        <p:spPr>
          <a:xfrm>
            <a:off x="797047" y="3650218"/>
            <a:ext cx="147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image </a:t>
            </a:r>
            <a:endParaRPr lang="en-US" dirty="0"/>
          </a:p>
        </p:txBody>
      </p:sp>
      <p:pic>
        <p:nvPicPr>
          <p:cNvPr id="6" name="Picture 6" descr=" 2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 t="14387" r="18001" b="13500"/>
          <a:stretch/>
        </p:blipFill>
        <p:spPr bwMode="auto">
          <a:xfrm>
            <a:off x="3182690" y="1568829"/>
            <a:ext cx="2907012" cy="198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 descr=" 24"/>
          <p:cNvSpPr txBox="1"/>
          <p:nvPr/>
        </p:nvSpPr>
        <p:spPr>
          <a:xfrm>
            <a:off x="3968994" y="3650218"/>
            <a:ext cx="133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image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Conclusion: seeing invisibles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23950"/>
            <a:ext cx="8991600" cy="1752599"/>
          </a:xfrm>
        </p:spPr>
        <p:txBody>
          <a:bodyPr>
            <a:normAutofit/>
          </a:bodyPr>
          <a:lstStyle/>
          <a:p>
            <a:r>
              <a:rPr lang="en-US" sz="3000" dirty="0" smtClean="0"/>
              <a:t>Seeing the </a:t>
            </a:r>
            <a:r>
              <a:rPr lang="en-US" sz="3000" dirty="0" smtClean="0"/>
              <a:t>invisible </a:t>
            </a:r>
            <a:r>
              <a:rPr lang="en-US" sz="3000" dirty="0" smtClean="0"/>
              <a:t>difference between two images</a:t>
            </a:r>
          </a:p>
          <a:p>
            <a:r>
              <a:rPr lang="en-US" sz="3000" dirty="0" smtClean="0"/>
              <a:t>Key idea: using laser speckle images</a:t>
            </a:r>
          </a:p>
          <a:p>
            <a:r>
              <a:rPr lang="en-US" sz="3000" dirty="0" smtClean="0"/>
              <a:t>Viewpoint alignment with high accuracy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981200" y="3149475"/>
            <a:ext cx="6477000" cy="1708275"/>
            <a:chOff x="152400" y="1733550"/>
            <a:chExt cx="8915400" cy="2546475"/>
          </a:xfrm>
        </p:grpSpPr>
        <p:pic>
          <p:nvPicPr>
            <p:cNvPr id="4" name="Picture 2" descr="C:\Users\yichang\Dropbox\speckleCvpr12\figs\teaser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837" t="66823" r="24968" b="-1"/>
            <a:stretch/>
          </p:blipFill>
          <p:spPr bwMode="auto">
            <a:xfrm>
              <a:off x="2967976" y="1771486"/>
              <a:ext cx="2950596" cy="21618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" descr="C:\Users\yichang\Dropbox\speckleCvpr12\figs\fingerprints\wall\wall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223"/>
            <a:stretch/>
          </p:blipFill>
          <p:spPr bwMode="auto">
            <a:xfrm>
              <a:off x="152400" y="1759857"/>
              <a:ext cx="2714056" cy="21508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 descr="C:\Users\yichang\Dropbox\speckleCvpr12\figs\humantouch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39935" y="1759857"/>
              <a:ext cx="1427465" cy="914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1219200" y="2027088"/>
              <a:ext cx="533400" cy="418569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967976" y="1759857"/>
              <a:ext cx="2935612" cy="215083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 flipH="1">
              <a:off x="1752600" y="1759857"/>
              <a:ext cx="1215376" cy="267231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 flipV="1">
              <a:off x="1752600" y="2445657"/>
              <a:ext cx="1215376" cy="1465036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965529" y="3910693"/>
              <a:ext cx="10877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A lab wall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194125" y="3910693"/>
              <a:ext cx="17836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Touched by hand</a:t>
              </a:r>
              <a:endParaRPr lang="en-US" dirty="0"/>
            </a:p>
          </p:txBody>
        </p:sp>
        <p:pic>
          <p:nvPicPr>
            <p:cNvPr id="13" name="Picture 2" descr="C:\Users\yichang\Dropbox\speckleCvpr12\figs\teaser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89" t="12154" b="47227"/>
            <a:stretch/>
          </p:blipFill>
          <p:spPr bwMode="auto">
            <a:xfrm>
              <a:off x="6066971" y="1733550"/>
              <a:ext cx="3000829" cy="2199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921188" y="3910693"/>
              <a:ext cx="2765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Output: the touched region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7528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Surface tampering detection</a:t>
            </a:r>
            <a:endParaRPr lang="en-US" dirty="0"/>
          </a:p>
        </p:txBody>
      </p:sp>
      <p:pic>
        <p:nvPicPr>
          <p:cNvPr id="9" name="Picture 5" descr=" 102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0" t="15808" r="17600" b="8526"/>
          <a:stretch/>
        </p:blipFill>
        <p:spPr bwMode="auto">
          <a:xfrm>
            <a:off x="6248400" y="1568829"/>
            <a:ext cx="2770534" cy="1986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 1030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 t="14387" r="18001" b="13500"/>
          <a:stretch/>
        </p:blipFill>
        <p:spPr bwMode="auto">
          <a:xfrm>
            <a:off x="76200" y="1575910"/>
            <a:ext cx="2920948" cy="1996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 103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8" t="16519" r="18143" b="9947"/>
          <a:stretch/>
        </p:blipFill>
        <p:spPr bwMode="auto">
          <a:xfrm>
            <a:off x="3188988" y="1602040"/>
            <a:ext cx="2907012" cy="195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 descr=" 16"/>
          <p:cNvSpPr txBox="1"/>
          <p:nvPr/>
        </p:nvSpPr>
        <p:spPr>
          <a:xfrm>
            <a:off x="797047" y="3650218"/>
            <a:ext cx="147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Before image </a:t>
            </a:r>
            <a:endParaRPr lang="en-US" dirty="0"/>
          </a:p>
        </p:txBody>
      </p:sp>
      <p:pic>
        <p:nvPicPr>
          <p:cNvPr id="6" name="Picture 6" descr=" 2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99" t="14387" r="18001" b="13500"/>
          <a:stretch/>
        </p:blipFill>
        <p:spPr bwMode="auto">
          <a:xfrm>
            <a:off x="3182690" y="1568829"/>
            <a:ext cx="2907012" cy="198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 descr=" 24"/>
          <p:cNvSpPr txBox="1"/>
          <p:nvPr/>
        </p:nvSpPr>
        <p:spPr>
          <a:xfrm>
            <a:off x="3968994" y="3650218"/>
            <a:ext cx="1334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After image </a:t>
            </a:r>
            <a:endParaRPr lang="en-US" dirty="0"/>
          </a:p>
        </p:txBody>
      </p:sp>
      <p:sp>
        <p:nvSpPr>
          <p:cNvPr id="8" name="TextBox 7" descr=" 25"/>
          <p:cNvSpPr txBox="1"/>
          <p:nvPr/>
        </p:nvSpPr>
        <p:spPr>
          <a:xfrm>
            <a:off x="5915034" y="3650218"/>
            <a:ext cx="317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Goal</a:t>
            </a:r>
            <a:r>
              <a:rPr lang="en-US" dirty="0" smtClean="0"/>
              <a:t>: detect the touched region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ut/>
      </p:transition>
    </mc:Choice>
    <mc:Fallback xmlns=""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Security certification</a:t>
            </a:r>
            <a:endParaRPr lang="en-US" dirty="0"/>
          </a:p>
        </p:txBody>
      </p:sp>
      <p:pic>
        <p:nvPicPr>
          <p:cNvPr id="4" name="Picture 2" descr="http://news.xinhuanet.com/collection/2008-11/14/xin_32211051409282031909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1428751"/>
            <a:ext cx="3810000" cy="2543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8671" y="4095751"/>
            <a:ext cx="97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Safe box</a:t>
            </a:r>
            <a:endParaRPr lang="en-US" dirty="0"/>
          </a:p>
        </p:txBody>
      </p:sp>
      <p:pic>
        <p:nvPicPr>
          <p:cNvPr id="2050" name="Picture 2" descr="http://www.neateimaging.com/_wp_generated/wpb6c2cb6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428750"/>
            <a:ext cx="4459113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63478" y="4141233"/>
            <a:ext cx="111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Footprint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5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Challenging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difference are minor and invisible</a:t>
            </a:r>
            <a:endParaRPr lang="en-US" dirty="0"/>
          </a:p>
        </p:txBody>
      </p:sp>
      <p:pic>
        <p:nvPicPr>
          <p:cNvPr id="9" name="Picture 2" descr="C:\Users\yichang\Dropbox\speckleCvpr12\figs\teaser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7" t="66823" r="4773" b="-1"/>
          <a:stretch/>
        </p:blipFill>
        <p:spPr bwMode="auto">
          <a:xfrm>
            <a:off x="3044176" y="2038350"/>
            <a:ext cx="5871224" cy="215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yichang\Dropbox\speckleCvpr12\figs\fingerprints\wall\wal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3"/>
          <a:stretch/>
        </p:blipFill>
        <p:spPr bwMode="auto">
          <a:xfrm>
            <a:off x="228600" y="2038350"/>
            <a:ext cx="2714056" cy="2150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yichang\Dropbox\speckleCvpr12\figs\humantouch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254" y="2038350"/>
            <a:ext cx="834346" cy="534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95400" y="2305581"/>
            <a:ext cx="533400" cy="41856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044176" y="2038350"/>
            <a:ext cx="2935612" cy="21508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1828800" y="2038350"/>
            <a:ext cx="1215376" cy="267231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1828800" y="2724150"/>
            <a:ext cx="1215376" cy="1465036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3400" y="4189186"/>
            <a:ext cx="2253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lab wall (rock sheet)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738789" y="4189186"/>
            <a:ext cx="178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Touched by hand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019800" y="4174390"/>
            <a:ext cx="2932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Difference between before and after images (scale to [0 1]), cannot see anything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873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9050"/>
            <a:ext cx="8229600" cy="85725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Related work: paper authentication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742950"/>
            <a:ext cx="8229600" cy="3394472"/>
          </a:xfrm>
        </p:spPr>
        <p:txBody>
          <a:bodyPr>
            <a:normAutofit/>
          </a:bodyPr>
          <a:lstStyle/>
          <a:p>
            <a:r>
              <a:rPr lang="en-US" sz="3000" dirty="0" smtClean="0"/>
              <a:t>Certify whether the document is original</a:t>
            </a:r>
            <a:br>
              <a:rPr lang="en-US" sz="3000" dirty="0" smtClean="0"/>
            </a:br>
            <a:r>
              <a:rPr lang="en-US" sz="3000" dirty="0" smtClean="0">
                <a:cs typeface="Times New Roman" pitchFamily="18" charset="0"/>
              </a:rPr>
              <a:t>[</a:t>
            </a:r>
            <a:r>
              <a:rPr lang="en-US" sz="3000" dirty="0" err="1" smtClean="0">
                <a:cs typeface="Times New Roman" pitchFamily="18" charset="0"/>
              </a:rPr>
              <a:t>Pappu</a:t>
            </a:r>
            <a:r>
              <a:rPr lang="en-US" sz="3000" dirty="0" smtClean="0">
                <a:cs typeface="Times New Roman" pitchFamily="18" charset="0"/>
              </a:rPr>
              <a:t> </a:t>
            </a:r>
            <a:r>
              <a:rPr lang="en-US" sz="3000" dirty="0">
                <a:cs typeface="Times New Roman" pitchFamily="18" charset="0"/>
              </a:rPr>
              <a:t>et al 2002</a:t>
            </a:r>
            <a:r>
              <a:rPr lang="en-US" sz="3000" dirty="0" smtClean="0">
                <a:cs typeface="Times New Roman" pitchFamily="18" charset="0"/>
              </a:rPr>
              <a:t>][Buchanan </a:t>
            </a:r>
            <a:r>
              <a:rPr lang="en-US" sz="3000" dirty="0">
                <a:cs typeface="Times New Roman" pitchFamily="18" charset="0"/>
              </a:rPr>
              <a:t>et al 2005</a:t>
            </a:r>
            <a:r>
              <a:rPr lang="en-US" sz="3000" dirty="0" smtClean="0">
                <a:cs typeface="Times New Roman" pitchFamily="18" charset="0"/>
              </a:rPr>
              <a:t>]</a:t>
            </a:r>
            <a:endParaRPr lang="en-US" sz="3000" dirty="0" smtClean="0"/>
          </a:p>
          <a:p>
            <a:r>
              <a:rPr lang="en-US" sz="3000" dirty="0" smtClean="0"/>
              <a:t>Use the micro-structure as signatures</a:t>
            </a:r>
            <a:endParaRPr lang="en-US" sz="3000" dirty="0"/>
          </a:p>
        </p:txBody>
      </p:sp>
      <p:pic>
        <p:nvPicPr>
          <p:cNvPr id="6" name="Picture 2" descr="INGENIA Products and Solut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419350"/>
            <a:ext cx="3149193" cy="236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字方塊 3"/>
          <p:cNvSpPr txBox="1"/>
          <p:nvPr/>
        </p:nvSpPr>
        <p:spPr>
          <a:xfrm>
            <a:off x="5836347" y="4774168"/>
            <a:ext cx="2189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j-lt"/>
                <a:cs typeface="Times New Roman" pitchFamily="18" charset="0"/>
              </a:rPr>
              <a:t>Ingenia</a:t>
            </a:r>
            <a:r>
              <a:rPr lang="en-US" dirty="0" smtClean="0"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latin typeface="+mj-lt"/>
                <a:cs typeface="Times New Roman" pitchFamily="18" charset="0"/>
              </a:rPr>
              <a:t>Techology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419350"/>
            <a:ext cx="3976763" cy="239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文字方塊 3"/>
          <p:cNvSpPr txBox="1"/>
          <p:nvPr/>
        </p:nvSpPr>
        <p:spPr>
          <a:xfrm>
            <a:off x="990600" y="4781550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j-lt"/>
                <a:cs typeface="Times New Roman" pitchFamily="18" charset="0"/>
              </a:rPr>
              <a:t>Photographed by electronic microscope</a:t>
            </a:r>
            <a:endParaRPr lang="en-US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2541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Related work: forensic technology</a:t>
            </a:r>
            <a:endParaRPr lang="en-US" dirty="0"/>
          </a:p>
        </p:txBody>
      </p:sp>
      <p:pic>
        <p:nvPicPr>
          <p:cNvPr id="4098" name="Picture 2" descr="http://www.staffs.ac.uk/schools/sciences/forensic/careers/footprint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308" y="2495550"/>
            <a:ext cx="132397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telescript.denayer.wenk.be/2008-09/c5/public_html/fotos/handje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2" t="9762" r="14048" b="7952"/>
          <a:stretch/>
        </p:blipFill>
        <p:spPr bwMode="auto">
          <a:xfrm>
            <a:off x="3013296" y="2495550"/>
            <a:ext cx="2902920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bvda.com/images/mgn_blg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96" y="2495550"/>
            <a:ext cx="2092104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</p:spPr>
        <p:txBody>
          <a:bodyPr/>
          <a:lstStyle/>
          <a:p>
            <a:r>
              <a:rPr lang="en-US" dirty="0" smtClean="0"/>
              <a:t>Rely on bio footprint, </a:t>
            </a:r>
            <a:r>
              <a:rPr lang="en-US" dirty="0" err="1" smtClean="0"/>
              <a:t>eg</a:t>
            </a:r>
            <a:r>
              <a:rPr lang="en-US" dirty="0" smtClean="0"/>
              <a:t>. blood, perspiration</a:t>
            </a:r>
          </a:p>
          <a:p>
            <a:r>
              <a:rPr lang="en-US" dirty="0" smtClean="0"/>
              <a:t>Laborious works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73644" y="4629150"/>
            <a:ext cx="1112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Foot print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33800" y="462915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Luminol</a:t>
            </a:r>
            <a:r>
              <a:rPr lang="en-US" dirty="0" smtClean="0"/>
              <a:t> (blood)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10317" y="4629150"/>
            <a:ext cx="1995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Fingerprint powder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17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715</TotalTime>
  <Words>693</Words>
  <Application>Microsoft Office PowerPoint</Application>
  <PresentationFormat>On-screen Show (16:9)</PresentationFormat>
  <Paragraphs>193</Paragraphs>
  <Slides>40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Office Theme</vt:lpstr>
      <vt:lpstr>Laser Speckle Photography for Surface Tampering Detection</vt:lpstr>
      <vt:lpstr>Surface tampering detection</vt:lpstr>
      <vt:lpstr>Surface tampering detection</vt:lpstr>
      <vt:lpstr>Surface tampering detection</vt:lpstr>
      <vt:lpstr>Surface tampering detection</vt:lpstr>
      <vt:lpstr>Security certification</vt:lpstr>
      <vt:lpstr>Challenging problem</vt:lpstr>
      <vt:lpstr>Related work: paper authentication</vt:lpstr>
      <vt:lpstr>Related work: forensic technology</vt:lpstr>
      <vt:lpstr>Problem statement</vt:lpstr>
      <vt:lpstr>Key idea: laser speckle</vt:lpstr>
      <vt:lpstr>Laser speckle</vt:lpstr>
      <vt:lpstr>Tampering detection</vt:lpstr>
      <vt:lpstr>Hardware overview</vt:lpstr>
      <vt:lpstr>Issues that need to be concerned</vt:lpstr>
      <vt:lpstr>Speckle formation</vt:lpstr>
      <vt:lpstr>Speckle formation</vt:lpstr>
      <vt:lpstr>Speckle formation</vt:lpstr>
      <vt:lpstr>Speckle formation</vt:lpstr>
      <vt:lpstr>Identifying the tampered regions</vt:lpstr>
      <vt:lpstr>Camera settings</vt:lpstr>
      <vt:lpstr>Viewpoint registration</vt:lpstr>
      <vt:lpstr>Very tight accuracy goal</vt:lpstr>
      <vt:lpstr>Our approach: two-step alignment</vt:lpstr>
      <vt:lpstr>Coarse alignment by scene features</vt:lpstr>
      <vt:lpstr>Fine alignment by speckles</vt:lpstr>
      <vt:lpstr>Results</vt:lpstr>
      <vt:lpstr>Light-weight objects</vt:lpstr>
      <vt:lpstr>More materials</vt:lpstr>
      <vt:lpstr>PowerPoint Presentation</vt:lpstr>
      <vt:lpstr>Indoor scene</vt:lpstr>
      <vt:lpstr>Curved surface</vt:lpstr>
      <vt:lpstr>Textured surface</vt:lpstr>
      <vt:lpstr>Comparisons to forensic techniques</vt:lpstr>
      <vt:lpstr>With gloves</vt:lpstr>
      <vt:lpstr>Using the system</vt:lpstr>
      <vt:lpstr>Demo at CVPR12</vt:lpstr>
      <vt:lpstr>Conclusion: seeing invisibles </vt:lpstr>
      <vt:lpstr>Acknowledgements</vt:lpstr>
      <vt:lpstr>Conclusion: seeing invisibles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Laser Speckle Photography for Surface Tampering Detection</dc:title>
  <dc:creator>yichangshih</dc:creator>
  <cp:lastModifiedBy>yichangshih</cp:lastModifiedBy>
  <cp:revision>39</cp:revision>
  <dcterms:created xsi:type="dcterms:W3CDTF">2006-08-16T00:00:00Z</dcterms:created>
  <dcterms:modified xsi:type="dcterms:W3CDTF">2014-09-19T21:13:22Z</dcterms:modified>
</cp:coreProperties>
</file>