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avi" ContentType="video/unknown"/>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7"/>
  </p:notesMasterIdLst>
  <p:handoutMasterIdLst>
    <p:handoutMasterId r:id="rId48"/>
  </p:handoutMasterIdLst>
  <p:sldIdLst>
    <p:sldId id="259" r:id="rId2"/>
    <p:sldId id="258" r:id="rId3"/>
    <p:sldId id="278" r:id="rId4"/>
    <p:sldId id="338" r:id="rId5"/>
    <p:sldId id="377" r:id="rId6"/>
    <p:sldId id="378" r:id="rId7"/>
    <p:sldId id="340" r:id="rId8"/>
    <p:sldId id="374" r:id="rId9"/>
    <p:sldId id="339" r:id="rId10"/>
    <p:sldId id="410" r:id="rId11"/>
    <p:sldId id="412" r:id="rId12"/>
    <p:sldId id="342" r:id="rId13"/>
    <p:sldId id="335" r:id="rId14"/>
    <p:sldId id="383" r:id="rId15"/>
    <p:sldId id="384" r:id="rId16"/>
    <p:sldId id="386" r:id="rId17"/>
    <p:sldId id="392" r:id="rId18"/>
    <p:sldId id="388" r:id="rId19"/>
    <p:sldId id="266" r:id="rId20"/>
    <p:sldId id="372" r:id="rId21"/>
    <p:sldId id="267" r:id="rId22"/>
    <p:sldId id="350" r:id="rId23"/>
    <p:sldId id="268" r:id="rId24"/>
    <p:sldId id="323" r:id="rId25"/>
    <p:sldId id="348" r:id="rId26"/>
    <p:sldId id="375" r:id="rId27"/>
    <p:sldId id="393" r:id="rId28"/>
    <p:sldId id="371" r:id="rId29"/>
    <p:sldId id="413" r:id="rId30"/>
    <p:sldId id="414" r:id="rId31"/>
    <p:sldId id="415" r:id="rId32"/>
    <p:sldId id="416" r:id="rId33"/>
    <p:sldId id="418" r:id="rId34"/>
    <p:sldId id="398" r:id="rId35"/>
    <p:sldId id="399" r:id="rId36"/>
    <p:sldId id="400" r:id="rId37"/>
    <p:sldId id="401" r:id="rId38"/>
    <p:sldId id="402" r:id="rId39"/>
    <p:sldId id="403" r:id="rId40"/>
    <p:sldId id="404" r:id="rId41"/>
    <p:sldId id="405" r:id="rId42"/>
    <p:sldId id="406" r:id="rId43"/>
    <p:sldId id="407" r:id="rId44"/>
    <p:sldId id="417" r:id="rId45"/>
    <p:sldId id="411" r:id="rId4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D9D9D9"/>
    <a:srgbClr val="8EB4E3"/>
    <a:srgbClr val="33CC00"/>
    <a:srgbClr val="41464C"/>
    <a:srgbClr val="0000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73" autoAdjust="0"/>
  </p:normalViewPr>
  <p:slideViewPr>
    <p:cSldViewPr snapToGrid="0" snapToObjects="1">
      <p:cViewPr>
        <p:scale>
          <a:sx n="90" d="100"/>
          <a:sy n="90" d="100"/>
        </p:scale>
        <p:origin x="-1328"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EE3A2E-DCDB-F843-9991-86402E78FB1B}" type="datetimeFigureOut">
              <a:rPr lang="en-US" smtClean="0"/>
              <a:t>8/13/15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4835A3-7C81-6D4A-9E8E-A61B09D919C3}" type="slidenum">
              <a:rPr lang="en-US" smtClean="0"/>
              <a:t>‹#›</a:t>
            </a:fld>
            <a:endParaRPr lang="en-US"/>
          </a:p>
        </p:txBody>
      </p:sp>
    </p:spTree>
    <p:extLst>
      <p:ext uri="{BB962C8B-B14F-4D97-AF65-F5344CB8AC3E}">
        <p14:creationId xmlns:p14="http://schemas.microsoft.com/office/powerpoint/2010/main" val="926883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A47B4397-7912-A347-B314-AFADF2AE7769}" type="datetime1">
              <a:rPr lang="en-US"/>
              <a:pPr>
                <a:defRPr/>
              </a:pPr>
              <a:t>8/13/15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85FB870D-142A-024D-8B20-9C051C034AFD}" type="slidenum">
              <a:rPr lang="en-US"/>
              <a:pPr>
                <a:defRPr/>
              </a:pPr>
              <a:t>‹#›</a:t>
            </a:fld>
            <a:endParaRPr lang="en-US"/>
          </a:p>
        </p:txBody>
      </p:sp>
    </p:spTree>
    <p:extLst>
      <p:ext uri="{BB962C8B-B14F-4D97-AF65-F5344CB8AC3E}">
        <p14:creationId xmlns:p14="http://schemas.microsoft.com/office/powerpoint/2010/main" val="239249912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Abe Davis and </a:t>
            </a:r>
            <a:r>
              <a:rPr lang="en-US" dirty="0" smtClean="0"/>
              <a:t>today we’re going</a:t>
            </a:r>
            <a:r>
              <a:rPr lang="en-US" baseline="0" dirty="0" smtClean="0"/>
              <a:t> to talk to you about</a:t>
            </a:r>
          </a:p>
          <a:p>
            <a:r>
              <a:rPr lang="en-US" dirty="0" smtClean="0"/>
              <a:t>light </a:t>
            </a:r>
            <a:r>
              <a:rPr lang="en-US" dirty="0" smtClean="0"/>
              <a:t>fields and </a:t>
            </a:r>
            <a:r>
              <a:rPr lang="en-US" dirty="0" err="1" smtClean="0"/>
              <a:t>sparsity</a:t>
            </a:r>
            <a:r>
              <a:rPr lang="en-US" dirty="0" smtClean="0"/>
              <a:t> </a:t>
            </a:r>
            <a:r>
              <a:rPr lang="en-US" dirty="0" smtClean="0"/>
              <a:t>in the </a:t>
            </a:r>
            <a:r>
              <a:rPr lang="en-US" dirty="0" err="1" smtClean="0"/>
              <a:t>fourier</a:t>
            </a:r>
            <a:r>
              <a:rPr lang="en-US" dirty="0" smtClean="0"/>
              <a:t> </a:t>
            </a:r>
            <a:r>
              <a:rPr lang="en-US" dirty="0" smtClean="0"/>
              <a:t>domain</a:t>
            </a:r>
          </a:p>
          <a:p>
            <a:endParaRPr lang="en-US" dirty="0" smtClean="0"/>
          </a:p>
          <a:p>
            <a:r>
              <a:rPr lang="en-US" dirty="0" smtClean="0"/>
              <a:t>///</a:t>
            </a:r>
          </a:p>
          <a:p>
            <a:r>
              <a:rPr lang="en-US" dirty="0" smtClean="0"/>
              <a:t>Hi</a:t>
            </a:r>
            <a:r>
              <a:rPr lang="en-US" baseline="0" dirty="0" smtClean="0"/>
              <a:t> I’m Abe Davis and </a:t>
            </a:r>
            <a:r>
              <a:rPr lang="en-US" dirty="0" smtClean="0"/>
              <a:t>today </a:t>
            </a:r>
            <a:r>
              <a:rPr lang="en-US" dirty="0" err="1" smtClean="0"/>
              <a:t>Haitham</a:t>
            </a:r>
            <a:r>
              <a:rPr lang="en-US" dirty="0" smtClean="0"/>
              <a:t> //HA-SA-NI-E</a:t>
            </a:r>
          </a:p>
          <a:p>
            <a:r>
              <a:rPr lang="en-US" dirty="0" smtClean="0"/>
              <a:t>And today we’ll be telling you about light field reconstruction using </a:t>
            </a:r>
            <a:r>
              <a:rPr lang="en-US" dirty="0" err="1" smtClean="0"/>
              <a:t>sparsity</a:t>
            </a:r>
            <a:r>
              <a:rPr lang="en-US" dirty="0" smtClean="0"/>
              <a:t> in the continuous </a:t>
            </a:r>
            <a:r>
              <a:rPr lang="en-US" dirty="0" err="1" smtClean="0"/>
              <a:t>fourier</a:t>
            </a:r>
            <a:r>
              <a:rPr lang="en-US" dirty="0" smtClean="0"/>
              <a:t> domain</a:t>
            </a:r>
          </a:p>
          <a:p>
            <a:endParaRPr lang="en-US" dirty="0" smtClean="0"/>
          </a:p>
          <a:p>
            <a:r>
              <a:rPr lang="en-US" dirty="0" smtClean="0"/>
              <a:t>----- Meeting Notes (8/12/15 14:31) -----</a:t>
            </a:r>
          </a:p>
          <a:p>
            <a:r>
              <a:rPr lang="en-US" dirty="0" smtClean="0"/>
              <a:t>put MIT/CSAIL somewhere</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a:t>
            </a:fld>
            <a:endParaRPr lang="en-US"/>
          </a:p>
        </p:txBody>
      </p:sp>
    </p:spTree>
    <p:extLst>
      <p:ext uri="{BB962C8B-B14F-4D97-AF65-F5344CB8AC3E}">
        <p14:creationId xmlns:p14="http://schemas.microsoft.com/office/powerpoint/2010/main" val="257691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this work does have a little more </a:t>
            </a:r>
            <a:r>
              <a:rPr lang="en-US" dirty="0" err="1" smtClean="0"/>
              <a:t>fourier</a:t>
            </a:r>
            <a:r>
              <a:rPr lang="en-US" baseline="0" dirty="0" smtClean="0"/>
              <a:t> analysis than your average SIGGRAPH paper</a:t>
            </a:r>
          </a:p>
          <a:p>
            <a:r>
              <a:rPr lang="en-US" baseline="0" dirty="0" smtClean="0"/>
              <a:t>But don’t be scared if you don’t come from a signal processing background</a:t>
            </a:r>
          </a:p>
          <a:p>
            <a:r>
              <a:rPr lang="en-US" baseline="0" dirty="0" smtClean="0"/>
              <a:t>*If you just think of the </a:t>
            </a:r>
            <a:r>
              <a:rPr lang="en-US" baseline="0" dirty="0" err="1" smtClean="0"/>
              <a:t>fourier</a:t>
            </a:r>
            <a:r>
              <a:rPr lang="en-US" baseline="0" dirty="0" smtClean="0"/>
              <a:t> </a:t>
            </a:r>
            <a:r>
              <a:rPr lang="en-US" baseline="0" dirty="0" err="1" smtClean="0"/>
              <a:t>tranform</a:t>
            </a:r>
            <a:r>
              <a:rPr lang="en-US" baseline="0" dirty="0" smtClean="0"/>
              <a:t> as a black box, you should still be able to follow most of this talk</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10</a:t>
            </a:fld>
            <a:endParaRPr lang="en-US"/>
          </a:p>
        </p:txBody>
      </p:sp>
    </p:spTree>
    <p:extLst>
      <p:ext uri="{BB962C8B-B14F-4D97-AF65-F5344CB8AC3E}">
        <p14:creationId xmlns:p14="http://schemas.microsoft.com/office/powerpoint/2010/main" val="42262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important thing to understand is that </a:t>
            </a:r>
          </a:p>
          <a:p>
            <a:r>
              <a:rPr lang="en-US" dirty="0" smtClean="0"/>
              <a:t>*the continuous </a:t>
            </a:r>
            <a:r>
              <a:rPr lang="en-US" dirty="0" err="1" smtClean="0"/>
              <a:t>fourier</a:t>
            </a:r>
            <a:r>
              <a:rPr lang="en-US" dirty="0" smtClean="0"/>
              <a:t> domain</a:t>
            </a:r>
            <a:endParaRPr lang="en-US" baseline="0" dirty="0" smtClean="0"/>
          </a:p>
          <a:p>
            <a:r>
              <a:rPr lang="en-US" baseline="0" dirty="0" smtClean="0"/>
              <a:t>*and the discrete </a:t>
            </a:r>
            <a:r>
              <a:rPr lang="en-US" baseline="0" dirty="0" err="1" smtClean="0"/>
              <a:t>fourier</a:t>
            </a:r>
            <a:r>
              <a:rPr lang="en-US" baseline="0" dirty="0" smtClean="0"/>
              <a:t> domain are different</a:t>
            </a:r>
          </a:p>
          <a:p>
            <a:r>
              <a:rPr lang="en-US" baseline="0" dirty="0" smtClean="0"/>
              <a:t>And </a:t>
            </a:r>
            <a:r>
              <a:rPr lang="en-US" baseline="0" dirty="0" smtClean="0"/>
              <a:t>even if you don’t understand where these differences come from, you should hopefully be able to follow our explanations of why </a:t>
            </a:r>
            <a:r>
              <a:rPr lang="en-US" baseline="0" dirty="0" smtClean="0"/>
              <a:t>these differences </a:t>
            </a:r>
            <a:r>
              <a:rPr lang="en-US" baseline="0" dirty="0" smtClean="0"/>
              <a:t>are important</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11</a:t>
            </a:fld>
            <a:endParaRPr lang="en-US"/>
          </a:p>
        </p:txBody>
      </p:sp>
    </p:spTree>
    <p:extLst>
      <p:ext uri="{BB962C8B-B14F-4D97-AF65-F5344CB8AC3E}">
        <p14:creationId xmlns:p14="http://schemas.microsoft.com/office/powerpoint/2010/main" val="224077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the rest</a:t>
            </a:r>
            <a:r>
              <a:rPr lang="en-US" baseline="0" dirty="0" smtClean="0"/>
              <a:t> of this talk </a:t>
            </a:r>
            <a:r>
              <a:rPr lang="en-US" dirty="0" smtClean="0"/>
              <a:t>I’ll start by going over some </a:t>
            </a:r>
          </a:p>
          <a:p>
            <a:r>
              <a:rPr lang="en-US" dirty="0" smtClean="0"/>
              <a:t>*prior work related to light fields and sparse recovery</a:t>
            </a:r>
          </a:p>
          <a:p>
            <a:r>
              <a:rPr lang="en-US" dirty="0" smtClean="0"/>
              <a:t>*Then we’ll show</a:t>
            </a:r>
            <a:r>
              <a:rPr lang="en-US" baseline="0" dirty="0" smtClean="0"/>
              <a:t> what happens to the </a:t>
            </a:r>
            <a:r>
              <a:rPr lang="en-US" baseline="0" dirty="0" err="1" smtClean="0"/>
              <a:t>sparsity</a:t>
            </a:r>
            <a:r>
              <a:rPr lang="en-US" baseline="0" dirty="0" smtClean="0"/>
              <a:t> of light fields when we go from the continuous to discrete domain</a:t>
            </a:r>
          </a:p>
          <a:p>
            <a:r>
              <a:rPr lang="en-US" baseline="0" dirty="0" smtClean="0"/>
              <a:t>*And at the end of the talk, </a:t>
            </a:r>
            <a:r>
              <a:rPr lang="en-US" baseline="0" dirty="0" err="1" smtClean="0"/>
              <a:t>Haitham</a:t>
            </a:r>
            <a:r>
              <a:rPr lang="en-US" baseline="0" dirty="0" smtClean="0"/>
              <a:t> will describe our algorithm, and show how it works on real data</a:t>
            </a:r>
          </a:p>
          <a:p>
            <a:r>
              <a:rPr lang="en-US" baseline="0" dirty="0" smtClean="0"/>
              <a:t>*So let’s start by talking about light field </a:t>
            </a:r>
            <a:r>
              <a:rPr lang="en-US" baseline="0" dirty="0" smtClean="0"/>
              <a:t>priors for reconstruction</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12</a:t>
            </a:fld>
            <a:endParaRPr lang="en-US"/>
          </a:p>
        </p:txBody>
      </p:sp>
    </p:spTree>
    <p:extLst>
      <p:ext uri="{BB962C8B-B14F-4D97-AF65-F5344CB8AC3E}">
        <p14:creationId xmlns:p14="http://schemas.microsoft.com/office/powerpoint/2010/main" val="359619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simplest</a:t>
            </a:r>
            <a:r>
              <a:rPr lang="en-US" baseline="0" dirty="0" smtClean="0"/>
              <a:t> and most common prior for reconstructing light fields is a </a:t>
            </a:r>
            <a:r>
              <a:rPr lang="en-US" baseline="0" dirty="0" err="1" smtClean="0"/>
              <a:t>Lambertian</a:t>
            </a:r>
            <a:r>
              <a:rPr lang="en-US" baseline="0" dirty="0" smtClean="0"/>
              <a:t> Prior.</a:t>
            </a:r>
          </a:p>
          <a:p>
            <a:r>
              <a:rPr lang="en-US" baseline="0" dirty="0" smtClean="0"/>
              <a:t>*Which says that the world is made of </a:t>
            </a:r>
          </a:p>
          <a:p>
            <a:r>
              <a:rPr lang="en-US" baseline="0" dirty="0" smtClean="0"/>
              <a:t>diffuse surfaces that </a:t>
            </a:r>
          </a:p>
          <a:p>
            <a:r>
              <a:rPr lang="en-US" baseline="0" dirty="0" smtClean="0"/>
              <a:t>*appear </a:t>
            </a:r>
            <a:r>
              <a:rPr lang="en-US" baseline="0" dirty="0" smtClean="0"/>
              <a:t>the same from every angle</a:t>
            </a:r>
            <a:endParaRPr lang="en-US" dirty="0" smtClean="0"/>
          </a:p>
          <a:p>
            <a:r>
              <a:rPr lang="en-US" dirty="0" smtClean="0"/>
              <a:t>And this prior is part of pretty much anything</a:t>
            </a:r>
            <a:r>
              <a:rPr lang="en-US" baseline="0" dirty="0" smtClean="0"/>
              <a:t> that uses </a:t>
            </a:r>
            <a:r>
              <a:rPr lang="en-US" baseline="0" dirty="0" err="1" smtClean="0"/>
              <a:t>multiview</a:t>
            </a:r>
            <a:r>
              <a:rPr lang="en-US" baseline="0" dirty="0" smtClean="0"/>
              <a:t> stereo</a:t>
            </a:r>
            <a:r>
              <a:rPr lang="en-US" dirty="0" smtClean="0"/>
              <a:t>,</a:t>
            </a:r>
          </a:p>
          <a:p>
            <a:r>
              <a:rPr lang="en-US" dirty="0" smtClean="0"/>
              <a:t>Because it’s</a:t>
            </a:r>
            <a:r>
              <a:rPr lang="en-US" baseline="0" dirty="0" smtClean="0"/>
              <a:t> an implicit assumption of </a:t>
            </a:r>
            <a:r>
              <a:rPr lang="en-US" baseline="0" dirty="0" err="1" smtClean="0"/>
              <a:t>photoconsistancy</a:t>
            </a:r>
            <a:endParaRPr lang="en-US" baseline="0" dirty="0" smtClean="0"/>
          </a:p>
          <a:p>
            <a:endParaRPr lang="en-US" baseline="0" dirty="0" smtClean="0"/>
          </a:p>
          <a:p>
            <a:r>
              <a:rPr lang="en-US" baseline="0" dirty="0" smtClean="0"/>
              <a:t>///Of course, things are almost never entirely </a:t>
            </a:r>
            <a:r>
              <a:rPr lang="en-US" baseline="0" dirty="0" err="1" smtClean="0"/>
              <a:t>Lambertian</a:t>
            </a:r>
            <a:r>
              <a:rPr lang="en-US" baseline="0" dirty="0" smtClean="0"/>
              <a:t>,</a:t>
            </a:r>
          </a:p>
          <a:p>
            <a:r>
              <a:rPr lang="en-US" baseline="0" dirty="0" smtClean="0"/>
              <a:t>///And things like </a:t>
            </a:r>
            <a:r>
              <a:rPr lang="en-US" baseline="0" dirty="0" err="1" smtClean="0"/>
              <a:t>specularity</a:t>
            </a:r>
            <a:r>
              <a:rPr lang="en-US" baseline="0" dirty="0" smtClean="0"/>
              <a:t> and transparency play an important role in our perception of a scene</a:t>
            </a:r>
          </a:p>
          <a:p>
            <a:endParaRPr lang="en-US" baseline="0" dirty="0" smtClean="0"/>
          </a:p>
          <a:p>
            <a:r>
              <a:rPr lang="en-US" baseline="0" dirty="0" smtClean="0"/>
              <a:t>So if we </a:t>
            </a:r>
          </a:p>
          <a:p>
            <a:endParaRPr lang="en-US" baseline="0" dirty="0" smtClean="0"/>
          </a:p>
          <a:p>
            <a:r>
              <a:rPr lang="en-US" baseline="0" dirty="0" smtClean="0"/>
              <a:t>So what </a:t>
            </a:r>
          </a:p>
          <a:p>
            <a:endParaRPr lang="en-US" baseline="0" dirty="0" smtClean="0"/>
          </a:p>
          <a:p>
            <a:r>
              <a:rPr lang="en-US" baseline="0" dirty="0" smtClean="0"/>
              <a:t>/////////</a:t>
            </a:r>
          </a:p>
          <a:p>
            <a:r>
              <a:rPr lang="en-US" baseline="0" dirty="0" smtClean="0"/>
              <a:t>*Levin and Durand showed that a </a:t>
            </a:r>
            <a:r>
              <a:rPr lang="en-US" baseline="0" dirty="0" err="1" smtClean="0"/>
              <a:t>Lambertian</a:t>
            </a:r>
            <a:r>
              <a:rPr lang="en-US" baseline="0" dirty="0" smtClean="0"/>
              <a:t> prior corresponds to an assumption that</a:t>
            </a:r>
          </a:p>
          <a:p>
            <a:r>
              <a:rPr lang="en-US" baseline="0" dirty="0" smtClean="0"/>
              <a:t>*the energy of a light field should be restricted to a particular subspace in the Fourier domain.</a:t>
            </a:r>
          </a:p>
          <a:p>
            <a:endParaRPr lang="en-US" baseline="0" dirty="0" smtClean="0"/>
          </a:p>
          <a:p>
            <a:r>
              <a:rPr lang="en-US" dirty="0" smtClean="0"/>
              <a:t>Now,</a:t>
            </a:r>
            <a:r>
              <a:rPr lang="en-US" baseline="0" dirty="0" smtClean="0"/>
              <a:t> people have used </a:t>
            </a:r>
            <a:r>
              <a:rPr lang="en-US" baseline="0" dirty="0" err="1" smtClean="0"/>
              <a:t>sparsity</a:t>
            </a:r>
            <a:r>
              <a:rPr lang="en-US" baseline="0" dirty="0" smtClean="0"/>
              <a:t> in the Fourier domain to motivate theoretical arguments about light fields for a long time</a:t>
            </a:r>
          </a:p>
          <a:p>
            <a:r>
              <a:rPr lang="en-US" baseline="0" dirty="0" smtClean="0"/>
              <a:t>*But most work on light field reconstruction makes the stricter assumption of </a:t>
            </a:r>
            <a:r>
              <a:rPr lang="en-US" baseline="0" dirty="0" err="1" smtClean="0"/>
              <a:t>lambertian</a:t>
            </a:r>
            <a:r>
              <a:rPr lang="en-US" baseline="0" dirty="0" smtClean="0"/>
              <a:t> reflectance</a:t>
            </a:r>
          </a:p>
          <a:p>
            <a:r>
              <a:rPr lang="en-US" baseline="0" dirty="0" smtClean="0"/>
              <a:t>And this assumption is really powerful, but it leads to a lot of errors in specular or transparent scenes</a:t>
            </a:r>
          </a:p>
          <a:p>
            <a:r>
              <a:rPr lang="en-US" baseline="0" dirty="0" smtClean="0"/>
              <a:t>*Levin and </a:t>
            </a:r>
            <a:r>
              <a:rPr lang="en-US" baseline="0" dirty="0" err="1" smtClean="0"/>
              <a:t>durand</a:t>
            </a:r>
            <a:r>
              <a:rPr lang="en-US" baseline="0" dirty="0" smtClean="0"/>
              <a:t> 2010 describe how a </a:t>
            </a:r>
            <a:r>
              <a:rPr lang="en-US" baseline="0" dirty="0" err="1" smtClean="0"/>
              <a:t>lambertian</a:t>
            </a:r>
            <a:r>
              <a:rPr lang="en-US" baseline="0" dirty="0" smtClean="0"/>
              <a:t> prior can be formulated in the frequency domain to reconstruct scenes with unknown depth</a:t>
            </a:r>
          </a:p>
          <a:p>
            <a:r>
              <a:rPr lang="en-US" baseline="0" dirty="0" smtClean="0"/>
              <a:t>Like them, we also operated in the frequency domain, but our prior on over that domain is more general, allowing for non-</a:t>
            </a:r>
            <a:r>
              <a:rPr lang="en-US" baseline="0" dirty="0" err="1" smtClean="0"/>
              <a:t>lambertian</a:t>
            </a:r>
            <a:r>
              <a:rPr lang="en-US" baseline="0" dirty="0" smtClean="0"/>
              <a:t> reflectance</a:t>
            </a:r>
          </a:p>
          <a:p>
            <a:r>
              <a:rPr lang="en-US" baseline="0" dirty="0" smtClean="0"/>
              <a:t>*Finally, the work of </a:t>
            </a:r>
            <a:r>
              <a:rPr lang="en-US" baseline="0" dirty="0" err="1" smtClean="0"/>
              <a:t>Marwah</a:t>
            </a:r>
            <a:r>
              <a:rPr lang="en-US" baseline="0" dirty="0" smtClean="0"/>
              <a:t> et al 2013 also leverages a kind of </a:t>
            </a:r>
            <a:r>
              <a:rPr lang="en-US" baseline="0" dirty="0" err="1" smtClean="0"/>
              <a:t>sparsity</a:t>
            </a:r>
            <a:r>
              <a:rPr lang="en-US" baseline="0" dirty="0" smtClean="0"/>
              <a:t> for reconstruction, but tries to learn a basis for this </a:t>
            </a:r>
            <a:r>
              <a:rPr lang="en-US" baseline="0" dirty="0" err="1" smtClean="0"/>
              <a:t>sparsity</a:t>
            </a:r>
            <a:r>
              <a:rPr lang="en-US" baseline="0" dirty="0" smtClean="0"/>
              <a:t> from training data.</a:t>
            </a:r>
          </a:p>
          <a:p>
            <a:r>
              <a:rPr lang="en-US" baseline="0" dirty="0" smtClean="0"/>
              <a:t>Here you can see the advantage of our approach being the use of an infinite continuous </a:t>
            </a:r>
            <a:r>
              <a:rPr lang="en-US" baseline="0" dirty="0" err="1" smtClean="0"/>
              <a:t>fourier</a:t>
            </a:r>
            <a:r>
              <a:rPr lang="en-US" baseline="0" dirty="0" smtClean="0"/>
              <a:t> basis, which allows for a kind of </a:t>
            </a:r>
            <a:r>
              <a:rPr lang="en-US" baseline="0" dirty="0" err="1" smtClean="0"/>
              <a:t>superresolution</a:t>
            </a:r>
            <a:r>
              <a:rPr lang="en-US" baseline="0" dirty="0" smtClean="0"/>
              <a:t> reconstruction in the frequency domain.</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13</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Levin and Durand showed that </a:t>
            </a:r>
            <a:r>
              <a:rPr lang="en-US" baseline="0" dirty="0" smtClean="0"/>
              <a:t>in the Fourier domain, this </a:t>
            </a:r>
            <a:r>
              <a:rPr lang="en-US" baseline="0" dirty="0" err="1" smtClean="0"/>
              <a:t>Lambertian</a:t>
            </a:r>
            <a:r>
              <a:rPr lang="en-US" baseline="0" dirty="0" smtClean="0"/>
              <a:t> prior corresponds to </a:t>
            </a:r>
            <a:r>
              <a:rPr lang="en-US" baseline="0" dirty="0" smtClean="0"/>
              <a:t>the assumption </a:t>
            </a:r>
            <a:r>
              <a:rPr lang="en-US" baseline="0" dirty="0" smtClean="0"/>
              <a:t>that</a:t>
            </a:r>
          </a:p>
          <a:p>
            <a:r>
              <a:rPr lang="en-US" baseline="0" dirty="0" smtClean="0"/>
              <a:t>*the energy of a light field is restricted to a particular </a:t>
            </a:r>
            <a:r>
              <a:rPr lang="en-US" baseline="0" dirty="0" smtClean="0"/>
              <a:t>subspace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14</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course, the real world is not entirely </a:t>
            </a:r>
            <a:r>
              <a:rPr lang="en-US" baseline="0" dirty="0" err="1" smtClean="0"/>
              <a:t>Lambertian</a:t>
            </a:r>
            <a:r>
              <a:rPr lang="en-US" baseline="0" dirty="0" smtClean="0"/>
              <a:t>,</a:t>
            </a:r>
          </a:p>
          <a:p>
            <a:r>
              <a:rPr lang="en-US" baseline="0" dirty="0" smtClean="0"/>
              <a:t>*So real light fields tend to poke out of this </a:t>
            </a:r>
            <a:r>
              <a:rPr lang="en-US" baseline="0" dirty="0" err="1" smtClean="0"/>
              <a:t>lambertian</a:t>
            </a:r>
            <a:r>
              <a:rPr lang="en-US" baseline="0" dirty="0" smtClean="0"/>
              <a:t> subspace, </a:t>
            </a:r>
          </a:p>
          <a:p>
            <a:endParaRPr lang="en-US" baseline="0" dirty="0" smtClean="0"/>
          </a:p>
          <a:p>
            <a:r>
              <a:rPr lang="en-US" baseline="0" dirty="0" smtClean="0"/>
              <a:t>and things like *</a:t>
            </a:r>
            <a:r>
              <a:rPr lang="en-US" baseline="0" dirty="0" err="1" smtClean="0"/>
              <a:t>specularity</a:t>
            </a:r>
            <a:r>
              <a:rPr lang="en-US" baseline="0" dirty="0" smtClean="0"/>
              <a:t> and *transparency play a big role in our perception of a scene</a:t>
            </a:r>
          </a:p>
          <a:p>
            <a:r>
              <a:rPr lang="en-US" baseline="0" dirty="0" smtClean="0"/>
              <a:t>So it’s important that we account for them in our reconstruction</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15</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a:t>
            </a:r>
            <a:r>
              <a:rPr lang="en-US" baseline="0" dirty="0" smtClean="0"/>
              <a:t>do this by using a sparse prior</a:t>
            </a:r>
          </a:p>
          <a:p>
            <a:r>
              <a:rPr lang="en-US" baseline="0" dirty="0" smtClean="0"/>
              <a:t>*Which says that energy can be anywhere in the frequency domain </a:t>
            </a:r>
          </a:p>
          <a:p>
            <a:r>
              <a:rPr lang="en-US" baseline="0" dirty="0" smtClean="0"/>
              <a:t>*just not in too many places at once</a:t>
            </a:r>
          </a:p>
          <a:p>
            <a:r>
              <a:rPr lang="en-US" baseline="0" dirty="0" smtClean="0"/>
              <a:t>So most of our spectrum is still </a:t>
            </a:r>
            <a:r>
              <a:rPr lang="en-US" baseline="0" dirty="0" smtClean="0"/>
              <a:t>empty in this case, </a:t>
            </a:r>
            <a:r>
              <a:rPr lang="en-US" baseline="0" dirty="0" smtClean="0"/>
              <a:t>which is why we can still recover it </a:t>
            </a:r>
            <a:r>
              <a:rPr lang="en-US" baseline="0" dirty="0" err="1" smtClean="0"/>
              <a:t>efficeintly</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16</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t>
            </a:r>
            <a:r>
              <a:rPr lang="en-US" baseline="0" dirty="0" smtClean="0"/>
              <a:t>the concept of </a:t>
            </a:r>
            <a:r>
              <a:rPr lang="en-US" baseline="0" dirty="0" err="1" smtClean="0"/>
              <a:t>sparsity</a:t>
            </a:r>
            <a:r>
              <a:rPr lang="en-US" baseline="0" dirty="0" smtClean="0"/>
              <a:t> WAS </a:t>
            </a:r>
            <a:r>
              <a:rPr lang="en-US" baseline="0" dirty="0" smtClean="0"/>
              <a:t>used for light field reconstruction by </a:t>
            </a:r>
            <a:r>
              <a:rPr lang="en-US" baseline="0" dirty="0" err="1" smtClean="0"/>
              <a:t>Marwah</a:t>
            </a:r>
            <a:r>
              <a:rPr lang="en-US" baseline="0" dirty="0" smtClean="0"/>
              <a:t> et al in 2013</a:t>
            </a:r>
          </a:p>
          <a:p>
            <a:r>
              <a:rPr lang="en-US" baseline="0" dirty="0" smtClean="0"/>
              <a:t>But they leveraged a DIFFERENT kind of </a:t>
            </a:r>
            <a:r>
              <a:rPr lang="en-US" baseline="0" dirty="0" err="1" smtClean="0"/>
              <a:t>sparsity</a:t>
            </a:r>
            <a:r>
              <a:rPr lang="en-US" baseline="0" dirty="0" smtClean="0"/>
              <a:t> in a </a:t>
            </a:r>
          </a:p>
          <a:p>
            <a:r>
              <a:rPr lang="en-US" baseline="0" dirty="0" smtClean="0"/>
              <a:t>*finite learned </a:t>
            </a:r>
            <a:r>
              <a:rPr lang="en-US" baseline="0" dirty="0" smtClean="0"/>
              <a:t>dictionary</a:t>
            </a:r>
          </a:p>
          <a:p>
            <a:r>
              <a:rPr lang="en-US" baseline="0" dirty="0" smtClean="0"/>
              <a:t>So the advantage of our work is that the continuous </a:t>
            </a:r>
            <a:r>
              <a:rPr lang="en-US" baseline="0" dirty="0" err="1" smtClean="0"/>
              <a:t>fourier</a:t>
            </a:r>
            <a:r>
              <a:rPr lang="en-US" baseline="0" dirty="0" smtClean="0"/>
              <a:t> domain implicitly </a:t>
            </a:r>
            <a:r>
              <a:rPr lang="en-US" baseline="0" dirty="0" smtClean="0"/>
              <a:t>provides </a:t>
            </a:r>
            <a:r>
              <a:rPr lang="en-US" baseline="0" dirty="0" smtClean="0"/>
              <a:t>an infinite basis</a:t>
            </a:r>
          </a:p>
          <a:p>
            <a:r>
              <a:rPr lang="en-US" baseline="0" dirty="0" smtClean="0"/>
              <a:t>which is really nice for interpolation, and especially extrapolation</a:t>
            </a:r>
          </a:p>
          <a:p>
            <a:r>
              <a:rPr lang="en-US" baseline="0" dirty="0" smtClean="0"/>
              <a:t>as </a:t>
            </a:r>
            <a:r>
              <a:rPr lang="en-US" baseline="0" dirty="0" err="1" smtClean="0"/>
              <a:t>Haitham</a:t>
            </a:r>
            <a:r>
              <a:rPr lang="en-US" baseline="0" dirty="0" smtClean="0"/>
              <a:t> will show </a:t>
            </a:r>
            <a:r>
              <a:rPr lang="en-US" baseline="0" dirty="0" smtClean="0"/>
              <a:t>later </a:t>
            </a:r>
            <a:r>
              <a:rPr lang="en-US" baseline="0" dirty="0" smtClean="0"/>
              <a:t>in the talk</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17</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t>
            </a:r>
            <a:r>
              <a:rPr lang="en-US" baseline="0" dirty="0" smtClean="0"/>
              <a:t>again, </a:t>
            </a:r>
            <a:r>
              <a:rPr lang="en-US" baseline="0" dirty="0" err="1" smtClean="0"/>
              <a:t>sparsity</a:t>
            </a:r>
            <a:r>
              <a:rPr lang="en-US" baseline="0" dirty="0" smtClean="0"/>
              <a:t> in the frequency domain is a very general and very powerful </a:t>
            </a:r>
            <a:r>
              <a:rPr lang="en-US" baseline="0" dirty="0" err="1" smtClean="0"/>
              <a:t>proir</a:t>
            </a:r>
            <a:r>
              <a:rPr lang="en-US" baseline="0" dirty="0" smtClean="0"/>
              <a:t>, </a:t>
            </a:r>
          </a:p>
          <a:p>
            <a:r>
              <a:rPr lang="en-US" baseline="0" dirty="0" smtClean="0"/>
              <a:t>*but </a:t>
            </a:r>
            <a:r>
              <a:rPr lang="en-US" baseline="0" dirty="0" smtClean="0"/>
              <a:t>it </a:t>
            </a:r>
            <a:r>
              <a:rPr lang="en-US" baseline="0" dirty="0" smtClean="0"/>
              <a:t>does leave </a:t>
            </a:r>
            <a:r>
              <a:rPr lang="en-US" baseline="0" dirty="0" smtClean="0"/>
              <a:t>us with the </a:t>
            </a:r>
            <a:r>
              <a:rPr lang="en-US" baseline="0" dirty="0" err="1" smtClean="0"/>
              <a:t>aditional</a:t>
            </a:r>
            <a:r>
              <a:rPr lang="en-US" baseline="0" dirty="0" smtClean="0"/>
              <a:t> task of figuring out WHERE our energy is in the </a:t>
            </a:r>
            <a:r>
              <a:rPr lang="en-US" baseline="0" dirty="0" err="1" smtClean="0"/>
              <a:t>fourier</a:t>
            </a:r>
            <a:r>
              <a:rPr lang="en-US" baseline="0" dirty="0" smtClean="0"/>
              <a:t> domain</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18</a:t>
            </a:fld>
            <a:endParaRPr lang="en-US"/>
          </a:p>
        </p:txBody>
      </p:sp>
    </p:spTree>
    <p:extLst>
      <p:ext uri="{BB962C8B-B14F-4D97-AF65-F5344CB8AC3E}">
        <p14:creationId xmlns:p14="http://schemas.microsoft.com/office/powerpoint/2010/main" val="2987992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Fortunately</a:t>
            </a:r>
            <a:r>
              <a:rPr lang="en-US" sz="1200" baseline="0" dirty="0" smtClean="0"/>
              <a:t>, </a:t>
            </a:r>
            <a:r>
              <a:rPr lang="en-US" sz="1200" baseline="0" dirty="0" smtClean="0"/>
              <a:t>there is some pretty established theory on sparse recovery</a:t>
            </a:r>
          </a:p>
          <a:p>
            <a:r>
              <a:rPr lang="en-US" sz="1200" baseline="0" dirty="0" smtClean="0"/>
              <a:t>*Compressive sensing is probably the the most well-know example</a:t>
            </a:r>
          </a:p>
          <a:p>
            <a:r>
              <a:rPr lang="en-US" sz="1200" baseline="0" dirty="0" smtClean="0"/>
              <a:t>But a more recent technique that’s even more relevant to our work is </a:t>
            </a:r>
          </a:p>
          <a:p>
            <a:r>
              <a:rPr lang="en-US" sz="1200" baseline="0" dirty="0" smtClean="0"/>
              <a:t>*the Sparse Fourier Transform</a:t>
            </a:r>
          </a:p>
          <a:p>
            <a:r>
              <a:rPr lang="en-US" sz="1200" baseline="0" dirty="0" smtClean="0"/>
              <a:t>Which is especially good at finding </a:t>
            </a:r>
            <a:r>
              <a:rPr lang="en-US" sz="1200" baseline="0" dirty="0" smtClean="0"/>
              <a:t>sparse </a:t>
            </a:r>
            <a:r>
              <a:rPr lang="en-US" sz="1200" baseline="0" dirty="0" smtClean="0"/>
              <a:t>frequencies in the </a:t>
            </a:r>
            <a:r>
              <a:rPr lang="en-US" sz="1200" baseline="0" dirty="0" err="1" smtClean="0"/>
              <a:t>fourier</a:t>
            </a:r>
            <a:r>
              <a:rPr lang="en-US" sz="1200" baseline="0" dirty="0" smtClean="0"/>
              <a:t> domain</a:t>
            </a:r>
          </a:p>
          <a:p>
            <a:endParaRPr lang="en-US" sz="1200" baseline="0" dirty="0" smtClean="0"/>
          </a:p>
          <a:p>
            <a:r>
              <a:rPr lang="en-US" sz="1200" baseline="0" dirty="0" smtClean="0"/>
              <a:t>And in fact this paper is a collaboration between </a:t>
            </a:r>
          </a:p>
          <a:p>
            <a:r>
              <a:rPr lang="en-US" sz="1200" baseline="0" dirty="0" smtClean="0"/>
              <a:t>*two people in graphics</a:t>
            </a:r>
          </a:p>
          <a:p>
            <a:r>
              <a:rPr lang="en-US" sz="1200" baseline="0" dirty="0" smtClean="0"/>
              <a:t>*And three experts on sparse recovery</a:t>
            </a:r>
          </a:p>
          <a:p>
            <a:r>
              <a:rPr lang="en-US" sz="1200" baseline="0" dirty="0" smtClean="0"/>
              <a:t>So we started with high hopes that this would be a simple case of applying their theory to our application</a:t>
            </a:r>
          </a:p>
          <a:p>
            <a:endParaRPr lang="en-US" sz="1200" baseline="0" dirty="0" smtClean="0"/>
          </a:p>
          <a:p>
            <a:r>
              <a:rPr lang="en-US" sz="1200" baseline="0" dirty="0" smtClean="0"/>
              <a:t>///</a:t>
            </a:r>
          </a:p>
          <a:p>
            <a:r>
              <a:rPr lang="en-US" sz="1200" baseline="0" dirty="0" smtClean="0"/>
              <a:t>Add me and </a:t>
            </a:r>
            <a:r>
              <a:rPr lang="en-US" sz="1200" baseline="0" dirty="0" err="1" smtClean="0"/>
              <a:t>fredo</a:t>
            </a:r>
            <a:endParaRPr lang="en-US" sz="1200" baseline="0" dirty="0" smtClean="0"/>
          </a:p>
          <a:p>
            <a:r>
              <a:rPr lang="en-US" sz="1200" baseline="0" dirty="0" smtClean="0"/>
              <a:t>Label, graphics sparse </a:t>
            </a:r>
            <a:r>
              <a:rPr lang="en-US" sz="1200" baseline="0" dirty="0" err="1" smtClean="0"/>
              <a:t>fourier</a:t>
            </a:r>
            <a:endParaRPr lang="en-US" sz="1200" baseline="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19</a:t>
            </a:fld>
            <a:endParaRPr lang="en-US"/>
          </a:p>
        </p:txBody>
      </p:sp>
    </p:spTree>
    <p:extLst>
      <p:ext uri="{BB962C8B-B14F-4D97-AF65-F5344CB8AC3E}">
        <p14:creationId xmlns:p14="http://schemas.microsoft.com/office/powerpoint/2010/main" val="43387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So light fields provide a very rich</a:t>
            </a:r>
            <a:r>
              <a:rPr lang="en-US" baseline="0" dirty="0" smtClean="0">
                <a:latin typeface="Calibri" charset="0"/>
                <a:ea typeface="ＭＳ Ｐゴシック" charset="0"/>
                <a:cs typeface="ＭＳ Ｐゴシック" charset="0"/>
              </a:rPr>
              <a:t> representation of </a:t>
            </a:r>
            <a:r>
              <a:rPr lang="en-US" baseline="0" dirty="0" smtClean="0">
                <a:latin typeface="Calibri" charset="0"/>
                <a:ea typeface="ＭＳ Ｐゴシック" charset="0"/>
                <a:cs typeface="ＭＳ Ｐゴシック" charset="0"/>
              </a:rPr>
              <a:t>a scene</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That lets us do</a:t>
            </a:r>
            <a:r>
              <a:rPr lang="en-US" baseline="0" dirty="0" smtClean="0">
                <a:latin typeface="Calibri" charset="0"/>
                <a:ea typeface="ＭＳ Ｐゴシック" charset="0"/>
                <a:cs typeface="ＭＳ Ｐゴシック" charset="0"/>
              </a:rPr>
              <a:t> things like *refocusing and *viewpoint synthesis, </a:t>
            </a:r>
          </a:p>
          <a:p>
            <a:r>
              <a:rPr lang="en-US" baseline="0" dirty="0" smtClean="0">
                <a:latin typeface="Calibri" charset="0"/>
                <a:ea typeface="ＭＳ Ｐゴシック" charset="0"/>
                <a:cs typeface="ＭＳ Ｐゴシック" charset="0"/>
              </a:rPr>
              <a:t>And this is especially relevant today as </a:t>
            </a:r>
          </a:p>
          <a:p>
            <a:r>
              <a:rPr lang="en-US" baseline="0" dirty="0" smtClean="0">
                <a:latin typeface="Calibri" charset="0"/>
                <a:ea typeface="ＭＳ Ｐゴシック" charset="0"/>
                <a:cs typeface="ＭＳ Ｐゴシック" charset="0"/>
              </a:rPr>
              <a:t>*virtual reality is starting to get really compelling</a:t>
            </a:r>
          </a:p>
          <a:p>
            <a:r>
              <a:rPr lang="en-US" baseline="0" dirty="0" smtClean="0">
                <a:latin typeface="Calibri" charset="0"/>
                <a:ea typeface="ＭＳ Ｐゴシック" charset="0"/>
                <a:cs typeface="ＭＳ Ｐゴシック" charset="0"/>
              </a:rPr>
              <a:t>But this is the </a:t>
            </a:r>
          </a:p>
          <a:p>
            <a:r>
              <a:rPr lang="en-US" baseline="0" dirty="0" smtClean="0">
                <a:latin typeface="Calibri" charset="0"/>
                <a:ea typeface="ＭＳ Ｐゴシック" charset="0"/>
                <a:cs typeface="ＭＳ Ｐゴシック" charset="0"/>
              </a:rPr>
              <a:t>*fourth talk in a session that is CALLED “Light fields”</a:t>
            </a:r>
          </a:p>
          <a:p>
            <a:r>
              <a:rPr lang="en-US" baseline="0" dirty="0" smtClean="0">
                <a:latin typeface="Calibri" charset="0"/>
                <a:ea typeface="ＭＳ Ｐゴシック" charset="0"/>
                <a:cs typeface="ＭＳ Ｐゴシック" charset="0"/>
              </a:rPr>
              <a:t>So I’ll assume </a:t>
            </a:r>
            <a:r>
              <a:rPr lang="en-US" baseline="0" dirty="0" smtClean="0">
                <a:latin typeface="Calibri" charset="0"/>
                <a:ea typeface="ＭＳ Ｐゴシック" charset="0"/>
                <a:cs typeface="ＭＳ Ｐゴシック" charset="0"/>
              </a:rPr>
              <a:t>that you’re </a:t>
            </a:r>
            <a:r>
              <a:rPr lang="en-US" baseline="0" dirty="0" smtClean="0">
                <a:latin typeface="Calibri" charset="0"/>
                <a:ea typeface="ＭＳ Ｐゴシック" charset="0"/>
                <a:cs typeface="ＭＳ Ｐゴシック" charset="0"/>
              </a:rPr>
              <a:t>all pretty much SOLD on their MERITS at this point</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C5D317-ACAB-674C-9AD7-CCF1D198A9BD}"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t>but </a:t>
            </a:r>
            <a:r>
              <a:rPr lang="en-US" sz="1200" baseline="0" dirty="0" smtClean="0"/>
              <a:t>things </a:t>
            </a:r>
            <a:r>
              <a:rPr lang="en-US" sz="1200" baseline="0" dirty="0" smtClean="0"/>
              <a:t>ended up being a little more complicated than that</a:t>
            </a:r>
            <a:endParaRPr lang="en-US" dirty="0" smtClean="0"/>
          </a:p>
          <a:p>
            <a:r>
              <a:rPr lang="en-US" dirty="0" smtClean="0"/>
              <a:t>*And </a:t>
            </a:r>
            <a:r>
              <a:rPr lang="en-US" dirty="0" smtClean="0"/>
              <a:t>the reason is</a:t>
            </a:r>
            <a:r>
              <a:rPr lang="en-US" baseline="0" dirty="0" smtClean="0"/>
              <a:t> this difference </a:t>
            </a:r>
            <a:r>
              <a:rPr lang="en-US" baseline="0" dirty="0" smtClean="0"/>
              <a:t>between the </a:t>
            </a:r>
            <a:r>
              <a:rPr lang="en-US" baseline="0" dirty="0" err="1" smtClean="0"/>
              <a:t>sparsity</a:t>
            </a:r>
            <a:r>
              <a:rPr lang="en-US" baseline="0" dirty="0" smtClean="0"/>
              <a:t> of continuous and discrete light field spectra</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20</a:t>
            </a:fld>
            <a:endParaRPr lang="en-US"/>
          </a:p>
        </p:txBody>
      </p:sp>
    </p:spTree>
    <p:extLst>
      <p:ext uri="{BB962C8B-B14F-4D97-AF65-F5344CB8AC3E}">
        <p14:creationId xmlns:p14="http://schemas.microsoft.com/office/powerpoint/2010/main" val="3596192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Now we </a:t>
            </a:r>
            <a:r>
              <a:rPr lang="en-US" dirty="0" smtClean="0">
                <a:latin typeface="Calibri" charset="0"/>
                <a:ea typeface="ＭＳ Ｐゴシック" charset="0"/>
                <a:cs typeface="ＭＳ Ｐゴシック" charset="0"/>
              </a:rPr>
              <a:t>didn’t know this </a:t>
            </a:r>
            <a:r>
              <a:rPr lang="en-US" dirty="0" smtClean="0">
                <a:latin typeface="Calibri" charset="0"/>
                <a:ea typeface="ＭＳ Ｐゴシック" charset="0"/>
                <a:cs typeface="ＭＳ Ｐゴシック" charset="0"/>
              </a:rPr>
              <a:t>would be</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an</a:t>
            </a:r>
            <a:r>
              <a:rPr lang="en-US" baseline="0"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issue </a:t>
            </a:r>
            <a:r>
              <a:rPr lang="en-US" baseline="0" dirty="0" smtClean="0">
                <a:latin typeface="Calibri" charset="0"/>
                <a:ea typeface="ＭＳ Ｐゴシック" charset="0"/>
                <a:cs typeface="ＭＳ Ｐゴシック" charset="0"/>
              </a:rPr>
              <a:t>at first,</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so </a:t>
            </a:r>
            <a:r>
              <a:rPr lang="en-US" dirty="0" smtClean="0">
                <a:latin typeface="Calibri" charset="0"/>
                <a:ea typeface="ＭＳ Ｐゴシック" charset="0"/>
                <a:cs typeface="ＭＳ Ｐゴシック" charset="0"/>
              </a:rPr>
              <a:t>we started </a:t>
            </a:r>
            <a:r>
              <a:rPr lang="en-US" dirty="0" smtClean="0">
                <a:latin typeface="Calibri" charset="0"/>
                <a:ea typeface="ＭＳ Ｐゴシック" charset="0"/>
                <a:cs typeface="ＭＳ Ｐゴシック" charset="0"/>
              </a:rPr>
              <a:t>by </a:t>
            </a:r>
            <a:r>
              <a:rPr lang="en-US" dirty="0" smtClean="0">
                <a:latin typeface="Calibri" charset="0"/>
                <a:ea typeface="ＭＳ Ｐゴシック" charset="0"/>
                <a:cs typeface="ＭＳ Ｐゴシック" charset="0"/>
              </a:rPr>
              <a:t>seeing if we could </a:t>
            </a:r>
            <a:r>
              <a:rPr lang="en-US" baseline="0" dirty="0" smtClean="0">
                <a:latin typeface="Calibri" charset="0"/>
                <a:ea typeface="ＭＳ Ｐゴシック" charset="0"/>
                <a:cs typeface="ＭＳ Ｐゴシック" charset="0"/>
              </a:rPr>
              <a:t>approach light field reconstruction as a general sparse recovery problem</a:t>
            </a:r>
          </a:p>
          <a:p>
            <a:r>
              <a:rPr lang="en-US" dirty="0" smtClean="0">
                <a:latin typeface="Calibri" charset="0"/>
                <a:ea typeface="ＭＳ Ｐゴシック" charset="0"/>
                <a:cs typeface="ＭＳ Ｐゴシック" charset="0"/>
              </a:rPr>
              <a:t>*we took this simple, </a:t>
            </a:r>
            <a:r>
              <a:rPr lang="en-US" dirty="0" err="1" smtClean="0">
                <a:latin typeface="Calibri" charset="0"/>
                <a:ea typeface="ＭＳ Ｐゴシック" charset="0"/>
                <a:cs typeface="ＭＳ Ｐゴシック" charset="0"/>
              </a:rPr>
              <a:t>Lambertian</a:t>
            </a:r>
            <a:r>
              <a:rPr lang="en-US" dirty="0" smtClean="0">
                <a:latin typeface="Calibri" charset="0"/>
                <a:ea typeface="ＭＳ Ｐゴシック" charset="0"/>
                <a:cs typeface="ＭＳ Ｐゴシック" charset="0"/>
              </a:rPr>
              <a:t> light field of </a:t>
            </a:r>
            <a:r>
              <a:rPr lang="en-US" baseline="0" dirty="0" smtClean="0">
                <a:latin typeface="Calibri" charset="0"/>
                <a:ea typeface="ＭＳ Ｐゴシック" charset="0"/>
                <a:cs typeface="ＭＳ Ｐゴシック" charset="0"/>
              </a:rPr>
              <a:t>the Stanford bunny</a:t>
            </a:r>
            <a:r>
              <a:rPr lang="en-US" dirty="0" smtClean="0">
                <a:latin typeface="Calibri" charset="0"/>
                <a:ea typeface="ＭＳ Ｐゴシック" charset="0"/>
                <a:cs typeface="ＭＳ Ｐゴシック" charset="0"/>
              </a:rPr>
              <a:t>,</a:t>
            </a:r>
          </a:p>
          <a:p>
            <a:r>
              <a:rPr lang="en-US" dirty="0" smtClean="0">
                <a:latin typeface="Calibri" charset="0"/>
                <a:ea typeface="ＭＳ Ｐゴシック" charset="0"/>
                <a:cs typeface="ＭＳ Ｐゴシック" charset="0"/>
              </a:rPr>
              <a:t>*we</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threw out most of the images in the dataset</a:t>
            </a:r>
            <a:endParaRPr lang="en-US" baseline="0"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And we tried</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to recover the missing views using </a:t>
            </a:r>
            <a:r>
              <a:rPr lang="en-US" baseline="0" dirty="0" smtClean="0">
                <a:latin typeface="Calibri" charset="0"/>
                <a:ea typeface="ＭＳ Ｐゴシック" charset="0"/>
                <a:cs typeface="ＭＳ Ｐゴシック" charset="0"/>
              </a:rPr>
              <a:t>different established techniques</a:t>
            </a:r>
            <a:endParaRPr lang="en-US"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a:t>
            </a:r>
          </a:p>
          <a:p>
            <a:r>
              <a:rPr lang="en-US" dirty="0" smtClean="0"/>
              <a:t>Takeaway point</a:t>
            </a:r>
          </a:p>
          <a:p>
            <a:r>
              <a:rPr lang="en-US" dirty="0" smtClean="0"/>
              <a:t>And labels</a:t>
            </a:r>
          </a:p>
          <a:p>
            <a:r>
              <a:rPr lang="en-US" baseline="0" dirty="0" smtClean="0">
                <a:latin typeface="Calibri" charset="0"/>
                <a:ea typeface="ＭＳ Ｐゴシック" charset="0"/>
                <a:cs typeface="ＭＳ Ｐゴシック" charset="0"/>
              </a:rPr>
              <a:t>///</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We started with the assumption that we could take the standard theory on sparse recovery and apply it to light fields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648250-AA0F-A049-B5F3-8DB118F26DBD}"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latin typeface="Calibri" charset="0"/>
                <a:ea typeface="ＭＳ Ｐゴシック" charset="0"/>
                <a:cs typeface="ＭＳ Ｐゴシック" charset="0"/>
              </a:rPr>
              <a:t>But when we started reconstructing missing views,</a:t>
            </a:r>
          </a:p>
          <a:p>
            <a:r>
              <a:rPr lang="en-US" baseline="0" dirty="0" smtClean="0">
                <a:latin typeface="Calibri" charset="0"/>
                <a:ea typeface="ＭＳ Ｐゴシック" charset="0"/>
                <a:cs typeface="ＭＳ Ｐゴシック" charset="0"/>
              </a:rPr>
              <a:t>*we got a bunch of results that looked like this</a:t>
            </a:r>
          </a:p>
          <a:p>
            <a:r>
              <a:rPr lang="en-US" baseline="0" dirty="0" smtClean="0">
                <a:latin typeface="Calibri" charset="0"/>
                <a:ea typeface="ＭＳ Ｐゴシック" charset="0"/>
                <a:cs typeface="ＭＳ Ｐゴシック" charset="0"/>
              </a:rPr>
              <a:t>Which still </a:t>
            </a:r>
            <a:r>
              <a:rPr lang="en-US" baseline="0" dirty="0" smtClean="0">
                <a:latin typeface="Calibri" charset="0"/>
                <a:ea typeface="ＭＳ Ｐゴシック" charset="0"/>
                <a:cs typeface="ＭＳ Ｐゴシック" charset="0"/>
              </a:rPr>
              <a:t>kind of looks like a bunny</a:t>
            </a:r>
          </a:p>
          <a:p>
            <a:r>
              <a:rPr lang="en-US" baseline="0" dirty="0" smtClean="0">
                <a:latin typeface="Calibri" charset="0"/>
                <a:ea typeface="ＭＳ Ｐゴシック" charset="0"/>
                <a:cs typeface="ＭＳ Ｐゴシック" charset="0"/>
              </a:rPr>
              <a:t>*but not a very attractive one</a:t>
            </a:r>
          </a:p>
          <a:p>
            <a:r>
              <a:rPr lang="en-US" baseline="0" dirty="0" smtClean="0">
                <a:latin typeface="Calibri" charset="0"/>
                <a:ea typeface="ＭＳ Ｐゴシック" charset="0"/>
                <a:cs typeface="ＭＳ Ｐゴシック" charset="0"/>
              </a:rPr>
              <a:t>So after getting a bunch of </a:t>
            </a:r>
            <a:r>
              <a:rPr lang="en-US" baseline="0" dirty="0" smtClean="0">
                <a:latin typeface="Calibri" charset="0"/>
                <a:ea typeface="ＭＳ Ｐゴシック" charset="0"/>
                <a:cs typeface="ＭＳ Ｐゴシック" charset="0"/>
              </a:rPr>
              <a:t>these results we </a:t>
            </a:r>
            <a:r>
              <a:rPr lang="en-US" baseline="0" dirty="0" smtClean="0">
                <a:latin typeface="Calibri" charset="0"/>
                <a:ea typeface="ＭＳ Ｐゴシック" charset="0"/>
                <a:cs typeface="ＭＳ Ｐゴシック" charset="0"/>
              </a:rPr>
              <a:t>decided to reexamine our assumptions</a:t>
            </a:r>
          </a:p>
          <a:p>
            <a:endParaRPr lang="en-US" baseline="0" dirty="0" smtClean="0">
              <a:latin typeface="Calibri" charset="0"/>
              <a:ea typeface="ＭＳ Ｐゴシック" charset="0"/>
              <a:cs typeface="ＭＳ Ｐゴシック" charset="0"/>
            </a:endParaRP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a:t>
            </a:r>
          </a:p>
          <a:p>
            <a:r>
              <a:rPr lang="en-US" baseline="0" dirty="0" smtClean="0">
                <a:latin typeface="Calibri" charset="0"/>
                <a:ea typeface="ＭＳ Ｐゴシック" charset="0"/>
                <a:cs typeface="ＭＳ Ｐゴシック" charset="0"/>
              </a:rPr>
              <a:t>We picked the state of the art in this area, the sparse </a:t>
            </a:r>
            <a:r>
              <a:rPr lang="en-US" baseline="0" dirty="0" err="1" smtClean="0">
                <a:latin typeface="Calibri" charset="0"/>
                <a:ea typeface="ＭＳ Ｐゴシック" charset="0"/>
                <a:cs typeface="ＭＳ Ｐゴシック" charset="0"/>
              </a:rPr>
              <a:t>fourier</a:t>
            </a:r>
            <a:r>
              <a:rPr lang="en-US" baseline="0" dirty="0" smtClean="0">
                <a:latin typeface="Calibri" charset="0"/>
                <a:ea typeface="ＭＳ Ｐゴシック" charset="0"/>
                <a:cs typeface="ＭＳ Ｐゴシック" charset="0"/>
              </a:rPr>
              <a:t> transform</a:t>
            </a:r>
          </a:p>
          <a:p>
            <a:r>
              <a:rPr lang="en-US" baseline="0" dirty="0" smtClean="0">
                <a:latin typeface="Calibri" charset="0"/>
                <a:ea typeface="ＭＳ Ｐゴシック" charset="0"/>
                <a:cs typeface="ＭＳ Ｐゴシック" charset="0"/>
              </a:rPr>
              <a:t>Which is particularly suited for signals that are sparse in the f domain/our signal</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648250-AA0F-A049-B5F3-8DB118F26DBD}"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t>
            </a:r>
            <a:r>
              <a:rPr lang="en-US" dirty="0" smtClean="0"/>
              <a:t>took the full</a:t>
            </a:r>
            <a:r>
              <a:rPr lang="en-US" baseline="0" dirty="0" smtClean="0"/>
              <a:t> captured light field of our bunny, </a:t>
            </a:r>
          </a:p>
          <a:p>
            <a:r>
              <a:rPr lang="en-US" baseline="0" dirty="0" smtClean="0"/>
              <a:t>*and we </a:t>
            </a:r>
            <a:r>
              <a:rPr lang="en-US" baseline="0" dirty="0" smtClean="0"/>
              <a:t>computed it’s Fourier transform </a:t>
            </a:r>
            <a:r>
              <a:rPr lang="en-US" baseline="0" dirty="0" smtClean="0"/>
              <a:t>so that we could look at the supposedly sparse signal we were trying to recover</a:t>
            </a:r>
          </a:p>
          <a:p>
            <a:r>
              <a:rPr lang="en-US" baseline="0" dirty="0" smtClean="0"/>
              <a:t>And </a:t>
            </a:r>
            <a:r>
              <a:rPr lang="en-US" baseline="0" dirty="0" smtClean="0"/>
              <a:t>if you look at the spectrum </a:t>
            </a:r>
            <a:r>
              <a:rPr lang="en-US" baseline="0" dirty="0" smtClean="0"/>
              <a:t>here, </a:t>
            </a:r>
            <a:r>
              <a:rPr lang="en-US" baseline="0" dirty="0" smtClean="0"/>
              <a:t>you find it’s not really all that sparse</a:t>
            </a:r>
          </a:p>
          <a:p>
            <a:r>
              <a:rPr lang="en-US" baseline="0" dirty="0" smtClean="0"/>
              <a:t>*It’s peaky, but there are a lot of nonzero frequencies</a:t>
            </a:r>
          </a:p>
          <a:p>
            <a:endParaRPr lang="en-US" baseline="0" dirty="0" smtClean="0"/>
          </a:p>
          <a:p>
            <a:r>
              <a:rPr lang="en-US" baseline="0" dirty="0" smtClean="0"/>
              <a:t>And not only does this interfere with established algorithms for sparse recovery,</a:t>
            </a:r>
          </a:p>
          <a:p>
            <a:r>
              <a:rPr lang="en-US" baseline="0" dirty="0" smtClean="0"/>
              <a:t>It also contradicts what we’ve been saying about light fields for decades</a:t>
            </a:r>
          </a:p>
          <a:p>
            <a:r>
              <a:rPr lang="en-US" baseline="0" dirty="0" smtClean="0"/>
              <a:t>-which is that </a:t>
            </a:r>
            <a:r>
              <a:rPr lang="en-US" baseline="0" dirty="0" smtClean="0"/>
              <a:t>they’re sparse in the frequency domain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23</a:t>
            </a:fld>
            <a:endParaRPr lang="en-US"/>
          </a:p>
        </p:txBody>
      </p:sp>
    </p:spTree>
    <p:extLst>
      <p:ext uri="{BB962C8B-B14F-4D97-AF65-F5344CB8AC3E}">
        <p14:creationId xmlns:p14="http://schemas.microsoft.com/office/powerpoint/2010/main" val="78732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a:t>
            </a:r>
            <a:r>
              <a:rPr lang="en-US" baseline="0" dirty="0" smtClean="0"/>
              <a:t> we had this discrepancy </a:t>
            </a:r>
            <a:r>
              <a:rPr lang="en-US" baseline="0" dirty="0" smtClean="0"/>
              <a:t>between our </a:t>
            </a:r>
          </a:p>
          <a:p>
            <a:r>
              <a:rPr lang="en-US" baseline="0" dirty="0" smtClean="0"/>
              <a:t>*theory, which said that the light field should be sparse, And </a:t>
            </a:r>
          </a:p>
          <a:p>
            <a:r>
              <a:rPr lang="en-US" baseline="0" dirty="0" smtClean="0"/>
              <a:t>*real data, which </a:t>
            </a:r>
            <a:r>
              <a:rPr lang="en-US" baseline="0" dirty="0" err="1" smtClean="0"/>
              <a:t>wasn</a:t>
            </a:r>
            <a:r>
              <a:rPr lang="fr-FR" baseline="0" dirty="0" smtClean="0"/>
              <a:t>’</a:t>
            </a:r>
            <a:r>
              <a:rPr lang="en-US" baseline="0" dirty="0" smtClean="0"/>
              <a:t>t sparse</a:t>
            </a:r>
            <a:endParaRPr lang="en-US" dirty="0" smtClean="0"/>
          </a:p>
          <a:p>
            <a:endParaRPr lang="en-US" dirty="0" smtClean="0"/>
          </a:p>
          <a:p>
            <a:r>
              <a:rPr lang="en-US" dirty="0" smtClean="0"/>
              <a:t>And</a:t>
            </a:r>
            <a:r>
              <a:rPr lang="en-US" baseline="0" dirty="0" smtClean="0"/>
              <a:t> </a:t>
            </a:r>
            <a:r>
              <a:rPr lang="en-US" baseline="0" dirty="0" smtClean="0"/>
              <a:t>the </a:t>
            </a:r>
            <a:r>
              <a:rPr lang="en-US" baseline="0" dirty="0" smtClean="0"/>
              <a:t>critical difference we found </a:t>
            </a:r>
            <a:r>
              <a:rPr lang="en-US" baseline="0" dirty="0" smtClean="0"/>
              <a:t>was </a:t>
            </a:r>
            <a:r>
              <a:rPr lang="en-US" baseline="0" dirty="0" smtClean="0"/>
              <a:t>that </a:t>
            </a:r>
          </a:p>
          <a:p>
            <a:r>
              <a:rPr lang="en-US" baseline="0" dirty="0" smtClean="0"/>
              <a:t>*theoretical arguments for the </a:t>
            </a:r>
            <a:r>
              <a:rPr lang="en-US" baseline="0" dirty="0" err="1" smtClean="0"/>
              <a:t>sparsity</a:t>
            </a:r>
            <a:r>
              <a:rPr lang="en-US" baseline="0" dirty="0" smtClean="0"/>
              <a:t> of light fields are made in the continuous frequency domain</a:t>
            </a:r>
          </a:p>
          <a:p>
            <a:r>
              <a:rPr lang="en-US" baseline="0" dirty="0" smtClean="0"/>
              <a:t>*But the process of capturing a light field </a:t>
            </a:r>
            <a:r>
              <a:rPr lang="en-US" baseline="0" dirty="0" smtClean="0"/>
              <a:t>implicitly puts </a:t>
            </a:r>
            <a:r>
              <a:rPr lang="en-US" baseline="0" dirty="0" smtClean="0"/>
              <a:t>it in the discrete domain</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24</a:t>
            </a:fld>
            <a:endParaRPr lang="en-US"/>
          </a:p>
        </p:txBody>
      </p:sp>
    </p:spTree>
    <p:extLst>
      <p:ext uri="{BB962C8B-B14F-4D97-AF65-F5344CB8AC3E}">
        <p14:creationId xmlns:p14="http://schemas.microsoft.com/office/powerpoint/2010/main" val="354611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So now</a:t>
            </a:r>
            <a:r>
              <a:rPr lang="en-US" baseline="0" dirty="0" smtClean="0"/>
              <a:t> I’ll explain how the process of discretization affects </a:t>
            </a:r>
            <a:r>
              <a:rPr lang="en-US" baseline="0" dirty="0" err="1" smtClean="0"/>
              <a:t>sparsity</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then </a:t>
            </a:r>
            <a:r>
              <a:rPr lang="en-US" baseline="0" dirty="0" smtClean="0"/>
              <a:t>I’ll hand things over to </a:t>
            </a:r>
            <a:r>
              <a:rPr lang="en-US" baseline="0" dirty="0" err="1" smtClean="0"/>
              <a:t>Haitham</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*who will explain how our algorithm recovers the original </a:t>
            </a:r>
            <a:r>
              <a:rPr lang="en-US" baseline="0" dirty="0" err="1" smtClean="0"/>
              <a:t>sparsity</a:t>
            </a:r>
            <a:r>
              <a:rPr lang="en-US" baseline="0" dirty="0" smtClean="0"/>
              <a:t> of the continuous spectrum</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And indeed</a:t>
            </a:r>
            <a:r>
              <a:rPr lang="en-US" baseline="0" dirty="0" smtClean="0"/>
              <a:t> it turns out that light fields are sparse in the continuous domain,</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*but the discretization that happens when we capture a light field kills that </a:t>
            </a:r>
            <a:r>
              <a:rPr lang="en-US" baseline="0" dirty="0" err="1" smtClean="0"/>
              <a:t>sparsity</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So now let’s take a look at why that is</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25</a:t>
            </a:fld>
            <a:endParaRPr lang="en-US"/>
          </a:p>
        </p:txBody>
      </p:sp>
    </p:spTree>
    <p:extLst>
      <p:ext uri="{BB962C8B-B14F-4D97-AF65-F5344CB8AC3E}">
        <p14:creationId xmlns:p14="http://schemas.microsoft.com/office/powerpoint/2010/main" val="3334995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Fourier analysis tells us that we can decompose our signal into a linear combination of sinusoids</a:t>
            </a:r>
          </a:p>
          <a:p>
            <a:r>
              <a:rPr lang="en-US" baseline="0" dirty="0" smtClean="0"/>
              <a:t>So </a:t>
            </a:r>
            <a:r>
              <a:rPr lang="en-US" baseline="0" dirty="0" smtClean="0"/>
              <a:t>in a light field, these sinusoids are 4-dimensional</a:t>
            </a:r>
          </a:p>
          <a:p>
            <a:r>
              <a:rPr lang="en-US" baseline="0" dirty="0" smtClean="0"/>
              <a:t>But the </a:t>
            </a:r>
            <a:r>
              <a:rPr lang="en-US" baseline="0" dirty="0" smtClean="0"/>
              <a:t>simplest way to understand what happens when we </a:t>
            </a:r>
            <a:r>
              <a:rPr lang="en-US" baseline="0" dirty="0" smtClean="0"/>
              <a:t>CAPTURE a light field</a:t>
            </a:r>
            <a:endParaRPr lang="en-US" baseline="0" dirty="0" smtClean="0"/>
          </a:p>
          <a:p>
            <a:r>
              <a:rPr lang="en-US" baseline="0" dirty="0" smtClean="0"/>
              <a:t>*is to look at </a:t>
            </a:r>
            <a:r>
              <a:rPr lang="en-US" baseline="0" dirty="0" smtClean="0"/>
              <a:t>what </a:t>
            </a:r>
            <a:r>
              <a:rPr lang="en-US" baseline="0" dirty="0" smtClean="0"/>
              <a:t>happens to a </a:t>
            </a:r>
            <a:r>
              <a:rPr lang="en-US" baseline="0" dirty="0" smtClean="0"/>
              <a:t>1D slice of a single </a:t>
            </a:r>
            <a:r>
              <a:rPr lang="en-US" baseline="0" dirty="0" smtClean="0"/>
              <a:t>sinusoid</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26</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if we </a:t>
            </a:r>
            <a:r>
              <a:rPr lang="en-US" baseline="0" dirty="0" smtClean="0"/>
              <a:t>look at this one slice of our light field</a:t>
            </a:r>
          </a:p>
          <a:p>
            <a:r>
              <a:rPr lang="en-US" baseline="0" dirty="0" smtClean="0"/>
              <a:t>*</a:t>
            </a:r>
            <a:r>
              <a:rPr lang="en-US" baseline="0" dirty="0" smtClean="0"/>
              <a:t>Then its continuous </a:t>
            </a:r>
            <a:r>
              <a:rPr lang="en-US" baseline="0" dirty="0" err="1" smtClean="0"/>
              <a:t>fourier</a:t>
            </a:r>
            <a:r>
              <a:rPr lang="en-US" baseline="0" dirty="0" smtClean="0"/>
              <a:t> transform is just a spike</a:t>
            </a:r>
          </a:p>
          <a:p>
            <a:r>
              <a:rPr lang="en-US" baseline="0" dirty="0" smtClean="0"/>
              <a:t>*And there is an infinite space of possible views we could </a:t>
            </a:r>
            <a:r>
              <a:rPr lang="en-US" baseline="0" dirty="0" smtClean="0"/>
              <a:t>capture of this slice</a:t>
            </a:r>
            <a:endParaRPr lang="en-US" baseline="0" dirty="0" smtClean="0"/>
          </a:p>
          <a:p>
            <a:r>
              <a:rPr lang="en-US" baseline="0" dirty="0" smtClean="0"/>
              <a:t>But </a:t>
            </a:r>
            <a:r>
              <a:rPr lang="en-US" baseline="0" dirty="0" smtClean="0"/>
              <a:t>when we record a real light </a:t>
            </a:r>
            <a:r>
              <a:rPr lang="en-US" baseline="0" dirty="0" smtClean="0"/>
              <a:t>field, </a:t>
            </a:r>
          </a:p>
          <a:p>
            <a:r>
              <a:rPr lang="en-US" baseline="0" dirty="0" smtClean="0"/>
              <a:t>*we </a:t>
            </a:r>
            <a:r>
              <a:rPr lang="en-US" baseline="0" dirty="0" smtClean="0"/>
              <a:t>sample over some finite window within this space</a:t>
            </a:r>
          </a:p>
          <a:p>
            <a:r>
              <a:rPr lang="en-US" baseline="0" dirty="0" smtClean="0"/>
              <a:t>*And </a:t>
            </a:r>
            <a:r>
              <a:rPr lang="en-US" baseline="0" dirty="0" smtClean="0"/>
              <a:t>that essentially </a:t>
            </a:r>
            <a:r>
              <a:rPr lang="en-US" baseline="0" dirty="0" smtClean="0"/>
              <a:t>multiplies our light field by a box filter</a:t>
            </a:r>
          </a:p>
          <a:p>
            <a:r>
              <a:rPr lang="en-US" baseline="0" dirty="0" smtClean="0"/>
              <a:t>*which convolves </a:t>
            </a:r>
            <a:r>
              <a:rPr lang="en-US" baseline="0" dirty="0" smtClean="0"/>
              <a:t>its </a:t>
            </a:r>
            <a:r>
              <a:rPr lang="en-US" baseline="0" dirty="0" smtClean="0"/>
              <a:t>FOURIER TRANSFORM </a:t>
            </a:r>
            <a:r>
              <a:rPr lang="en-US" baseline="0" dirty="0" smtClean="0"/>
              <a:t>by a </a:t>
            </a:r>
            <a:r>
              <a:rPr lang="en-US" baseline="0" dirty="0" err="1" smtClean="0"/>
              <a:t>sinc</a:t>
            </a:r>
            <a:r>
              <a:rPr lang="en-US" baseline="0" dirty="0" smtClean="0"/>
              <a:t> function</a:t>
            </a:r>
          </a:p>
          <a:p>
            <a:r>
              <a:rPr lang="en-US" baseline="0" dirty="0" smtClean="0"/>
              <a:t>And this convolution </a:t>
            </a:r>
          </a:p>
          <a:p>
            <a:r>
              <a:rPr lang="en-US" baseline="0" dirty="0" smtClean="0"/>
              <a:t>*blurs our spike over nearby frequencies,</a:t>
            </a:r>
          </a:p>
          <a:p>
            <a:r>
              <a:rPr lang="en-US" baseline="0" dirty="0" smtClean="0"/>
              <a:t>And this already kills our </a:t>
            </a:r>
            <a:r>
              <a:rPr lang="en-US" baseline="0" dirty="0" err="1" smtClean="0"/>
              <a:t>sparsity</a:t>
            </a:r>
            <a:r>
              <a:rPr lang="en-US" baseline="0" dirty="0" smtClean="0"/>
              <a:t> in the continuous domain, but what makes matters even worse is that</a:t>
            </a:r>
            <a:endParaRPr lang="en-US" baseline="0" dirty="0" smtClean="0"/>
          </a:p>
          <a:p>
            <a:r>
              <a:rPr lang="en-US" baseline="0" dirty="0" smtClean="0"/>
              <a:t>*sampling puts us </a:t>
            </a:r>
            <a:r>
              <a:rPr lang="en-US" baseline="0" dirty="0" smtClean="0"/>
              <a:t>in the discrete domain, meaning not only have we lost our </a:t>
            </a:r>
            <a:r>
              <a:rPr lang="en-US" baseline="0" dirty="0" err="1" smtClean="0"/>
              <a:t>sparsity</a:t>
            </a:r>
            <a:r>
              <a:rPr lang="en-US" baseline="0" dirty="0" smtClean="0"/>
              <a:t>, </a:t>
            </a:r>
            <a:endParaRPr lang="en-US" baseline="0" dirty="0" smtClean="0"/>
          </a:p>
          <a:p>
            <a:r>
              <a:rPr lang="en-US" baseline="0" dirty="0" smtClean="0"/>
              <a:t>*but </a:t>
            </a:r>
            <a:r>
              <a:rPr lang="en-US" baseline="0" dirty="0" smtClean="0"/>
              <a:t>we’ve lost our </a:t>
            </a:r>
            <a:r>
              <a:rPr lang="en-US" baseline="0" dirty="0" smtClean="0"/>
              <a:t>ABILITY to </a:t>
            </a:r>
            <a:r>
              <a:rPr lang="en-US" baseline="0" dirty="0" smtClean="0"/>
              <a:t>represent the signal sparsely in this domain</a:t>
            </a:r>
          </a:p>
          <a:p>
            <a:endParaRPr lang="en-US" baseline="0" dirty="0" smtClean="0"/>
          </a:p>
          <a:p>
            <a:endParaRPr lang="en-US" baseline="0" dirty="0" smtClean="0"/>
          </a:p>
          <a:p>
            <a:r>
              <a:rPr lang="en-US" baseline="0" dirty="0" smtClean="0"/>
              <a:t>///</a:t>
            </a:r>
          </a:p>
          <a:p>
            <a:r>
              <a:rPr lang="en-US" baseline="0" dirty="0" smtClean="0"/>
              <a:t>Say light field is 4d, this is for illustration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27</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dirty="0" smtClean="0"/>
              <a:t>we’ll get </a:t>
            </a:r>
            <a:r>
              <a:rPr lang="en-US" dirty="0" smtClean="0"/>
              <a:t>around this by optimizing</a:t>
            </a:r>
            <a:r>
              <a:rPr lang="en-US" baseline="0" dirty="0" smtClean="0"/>
              <a:t> for a </a:t>
            </a:r>
            <a:r>
              <a:rPr lang="en-US" baseline="0" dirty="0" err="1" smtClean="0"/>
              <a:t>sparsity</a:t>
            </a:r>
            <a:r>
              <a:rPr lang="en-US" baseline="0" dirty="0" smtClean="0"/>
              <a:t> in the continuous </a:t>
            </a:r>
            <a:r>
              <a:rPr lang="en-US" baseline="0" dirty="0" err="1" smtClean="0"/>
              <a:t>fourier</a:t>
            </a:r>
            <a:r>
              <a:rPr lang="en-US" baseline="0" dirty="0" smtClean="0"/>
              <a:t> domain, and I’ll </a:t>
            </a:r>
            <a:r>
              <a:rPr lang="en-US" baseline="0" dirty="0" smtClean="0"/>
              <a:t>turn things over to </a:t>
            </a:r>
            <a:r>
              <a:rPr lang="en-US" baseline="0" dirty="0" err="1" smtClean="0"/>
              <a:t>Haitham</a:t>
            </a:r>
            <a:r>
              <a:rPr lang="en-US" baseline="0" dirty="0" smtClean="0"/>
              <a:t> to explain how that works</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28</a:t>
            </a:fld>
            <a:endParaRPr lang="en-US"/>
          </a:p>
        </p:txBody>
      </p:sp>
    </p:spTree>
    <p:extLst>
      <p:ext uri="{BB962C8B-B14F-4D97-AF65-F5344CB8AC3E}">
        <p14:creationId xmlns:p14="http://schemas.microsoft.com/office/powerpoint/2010/main" val="3596192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Ok So here is what we do, </a:t>
            </a:r>
          </a:p>
          <a:p>
            <a:r>
              <a:rPr lang="en-US" baseline="0" dirty="0" smtClean="0">
                <a:sym typeface="Wingdings" panose="05000000000000000000" pitchFamily="2" charset="2"/>
              </a:rPr>
              <a:t>--- Say this is the set of densely sampled viewpoints.  </a:t>
            </a:r>
          </a:p>
          <a:p>
            <a:r>
              <a:rPr lang="en-US" baseline="0" dirty="0" smtClean="0">
                <a:sym typeface="Wingdings" panose="05000000000000000000" pitchFamily="2" charset="2"/>
              </a:rPr>
              <a:t>--- We are going to only use a few subsamples of this 2D array as input to our algorithm. </a:t>
            </a:r>
          </a:p>
          <a:p>
            <a:r>
              <a:rPr lang="en-US" baseline="0" dirty="0" smtClean="0">
                <a:sym typeface="Wingdings" panose="05000000000000000000" pitchFamily="2" charset="2"/>
              </a:rPr>
              <a:t>--- Now we chose these samples because they form a 1D trajectory but you can potentially use a different set of samples. </a:t>
            </a:r>
          </a:p>
          <a:p>
            <a:r>
              <a:rPr lang="en-US" baseline="0" dirty="0" smtClean="0">
                <a:sym typeface="Wingdings" panose="05000000000000000000" pitchFamily="2" charset="2"/>
              </a:rPr>
              <a:t>--- But we run our algorithm on these subsampled views and it will compute a sparse set of continuous frequencies in the 4D light field spectrum. </a:t>
            </a:r>
          </a:p>
          <a:p>
            <a:r>
              <a:rPr lang="en-US" baseline="0" dirty="0" smtClean="0">
                <a:sym typeface="Wingdings" panose="05000000000000000000" pitchFamily="2" charset="2"/>
              </a:rPr>
              <a:t>--- Now once we have the frequency representation of the 4D spectrum, we can invert it back to reconstruct all the missing viewpoints.  And inverting back is actually pretty simple, you just sum the sinusoids of these continuous frequencies and evaluate them wherever you want to render a viewpoint image. </a:t>
            </a:r>
          </a:p>
          <a:p>
            <a:r>
              <a:rPr lang="en-US" baseline="0" dirty="0" smtClean="0">
                <a:sym typeface="Wingdings" panose="05000000000000000000" pitchFamily="2" charset="2"/>
              </a:rPr>
              <a:t>--But the hard part is the algorithm, how do we compute these sparse frequencies from a small set of input viewpoints. </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29</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The PROBLEM with light fields is that they contain</a:t>
            </a:r>
            <a:r>
              <a:rPr lang="en-US" baseline="0" dirty="0" smtClean="0">
                <a:latin typeface="Calibri" charset="0"/>
                <a:ea typeface="ＭＳ Ｐゴシック" charset="0"/>
                <a:cs typeface="ＭＳ Ｐゴシック" charset="0"/>
              </a:rPr>
              <a:t> </a:t>
            </a:r>
          </a:p>
          <a:p>
            <a:r>
              <a:rPr lang="en-US" baseline="0" dirty="0" smtClean="0">
                <a:latin typeface="Calibri" charset="0"/>
                <a:ea typeface="ＭＳ Ｐゴシック" charset="0"/>
                <a:cs typeface="ＭＳ Ｐゴシック" charset="0"/>
              </a:rPr>
              <a:t>*lots of data, </a:t>
            </a:r>
            <a:r>
              <a:rPr lang="en-US" dirty="0" smtClean="0">
                <a:latin typeface="Calibri" charset="0"/>
                <a:ea typeface="ＭＳ Ｐゴシック" charset="0"/>
                <a:cs typeface="ＭＳ Ｐゴシック" charset="0"/>
              </a:rPr>
              <a:t>which makes them very EXPENSIVE to capture</a:t>
            </a:r>
          </a:p>
          <a:p>
            <a:r>
              <a:rPr lang="en-US" noProof="0" dirty="0" smtClean="0"/>
              <a:t>So</a:t>
            </a:r>
            <a:r>
              <a:rPr lang="en-US" baseline="0" noProof="0" dirty="0" smtClean="0"/>
              <a:t> the goal of this paper is to REDUCE that cost,</a:t>
            </a:r>
          </a:p>
          <a:p>
            <a:r>
              <a:rPr lang="en-US" baseline="0" noProof="0" dirty="0" smtClean="0"/>
              <a:t>*by recovering high quality light fields from just a fraction of the image data we would normally have to capture</a:t>
            </a:r>
          </a:p>
          <a:p>
            <a:endParaRPr lang="en-US" baseline="0" noProof="0" dirty="0" smtClean="0"/>
          </a:p>
          <a:p>
            <a:r>
              <a:rPr lang="en-US" baseline="0" noProof="0" dirty="0" smtClean="0"/>
              <a:t>//</a:t>
            </a:r>
          </a:p>
          <a:p>
            <a:r>
              <a:rPr lang="en-US" baseline="0" noProof="0" dirty="0" smtClean="0"/>
              <a:t>*And in our experiments we reduce the amount of image data that need to be captured from order N^2 to order N, like you see here</a:t>
            </a:r>
          </a:p>
          <a:p>
            <a:r>
              <a:rPr lang="en-US" baseline="0" noProof="0" dirty="0" smtClean="0"/>
              <a:t>But, in general, the limits of this reduction are data-dependent so it may be possible to push this reduction much further</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a:t>
            </a:fld>
            <a:endParaRPr lang="en-US"/>
          </a:p>
        </p:txBody>
      </p:sp>
    </p:spTree>
    <p:extLst>
      <p:ext uri="{BB962C8B-B14F-4D97-AF65-F5344CB8AC3E}">
        <p14:creationId xmlns:p14="http://schemas.microsoft.com/office/powerpoint/2010/main" val="1911660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it is specially hard because we just established that frequency spectrum in the discrete domain is not that sparse.</a:t>
            </a:r>
          </a:p>
          <a:p>
            <a:r>
              <a:rPr lang="en-US" baseline="0" dirty="0" smtClean="0">
                <a:sym typeface="Wingdings" panose="05000000000000000000" pitchFamily="2" charset="2"/>
              </a:rPr>
              <a:t>Here I am showing you one dimension for simplicity but remember that all this is happening in 4 dimensions because light fields are 4D.</a:t>
            </a:r>
          </a:p>
          <a:p>
            <a:r>
              <a:rPr lang="en-US" baseline="0" dirty="0" smtClean="0">
                <a:sym typeface="Wingdings" panose="05000000000000000000" pitchFamily="2" charset="2"/>
              </a:rPr>
              <a:t>---Now if you think about it, all these values really come from a single frequency so if we can find that frequency in the continuous domain</a:t>
            </a:r>
          </a:p>
          <a:p>
            <a:r>
              <a:rPr lang="en-US" baseline="0" dirty="0" smtClean="0">
                <a:sym typeface="Wingdings" panose="05000000000000000000" pitchFamily="2" charset="2"/>
              </a:rPr>
              <a:t>---We can compute the </a:t>
            </a:r>
            <a:r>
              <a:rPr lang="en-US" baseline="0" dirty="0" err="1" smtClean="0">
                <a:sym typeface="Wingdings" panose="05000000000000000000" pitchFamily="2" charset="2"/>
              </a:rPr>
              <a:t>sinc</a:t>
            </a:r>
            <a:r>
              <a:rPr lang="en-US" baseline="0" dirty="0" smtClean="0">
                <a:sym typeface="Wingdings" panose="05000000000000000000" pitchFamily="2" charset="2"/>
              </a:rPr>
              <a:t> and recover all these values from just one frequency. </a:t>
            </a:r>
          </a:p>
          <a:p>
            <a:r>
              <a:rPr lang="en-US" baseline="0" dirty="0" smtClean="0">
                <a:sym typeface="Wingdings" panose="05000000000000000000" pitchFamily="2" charset="2"/>
              </a:rPr>
              <a:t>So let me explain to you at a very high level how the algorithm finds these continuous frequencies.</a:t>
            </a:r>
          </a:p>
          <a:p>
            <a:r>
              <a:rPr lang="en-US" baseline="0" dirty="0" smtClean="0">
                <a:sym typeface="Wingdings" panose="05000000000000000000" pitchFamily="2" charset="2"/>
              </a:rPr>
              <a:t>---we formulate the problem as an optimization problem where the goal is to minimize the reconstruction error as a function of a sparse set of continuous frequencies. </a:t>
            </a:r>
          </a:p>
          <a:p>
            <a:r>
              <a:rPr lang="en-US" baseline="0" dirty="0" smtClean="0">
                <a:sym typeface="Wingdings" panose="05000000000000000000" pitchFamily="2" charset="2"/>
              </a:rPr>
              <a:t>---And we solve this optimization problem using gradient descent. So the first question we need to answer is what is the objective function, how to compute this reconstruction error which we want to minimize subject to </a:t>
            </a:r>
            <a:r>
              <a:rPr lang="en-US" baseline="0" dirty="0" err="1" smtClean="0">
                <a:sym typeface="Wingdings" panose="05000000000000000000" pitchFamily="2" charset="2"/>
              </a:rPr>
              <a:t>sparsity</a:t>
            </a:r>
            <a:r>
              <a:rPr lang="en-US" baseline="0" dirty="0" smtClean="0">
                <a:sym typeface="Wingdings" panose="05000000000000000000" pitchFamily="2" charset="2"/>
              </a:rPr>
              <a:t>.</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30</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Well I just told you here that once we find the continuous frequencies, we can invert back and recover the viewpoints. </a:t>
            </a:r>
          </a:p>
          <a:p>
            <a:r>
              <a:rPr lang="en-US" baseline="0" dirty="0" smtClean="0">
                <a:sym typeface="Wingdings" panose="05000000000000000000" pitchFamily="2" charset="2"/>
              </a:rPr>
              <a:t>--- Now out of these reconstructed viewpoints, we can take the ones that match our initial input. Then we can compute the </a:t>
            </a:r>
          </a:p>
          <a:p>
            <a:r>
              <a:rPr lang="en-US" baseline="0" dirty="0" smtClean="0">
                <a:sym typeface="Wingdings" panose="05000000000000000000" pitchFamily="2" charset="2"/>
              </a:rPr>
              <a:t>Reconstruction error as the difference between the input viewpoints and our reconstruction of these viewpoints. </a:t>
            </a:r>
          </a:p>
          <a:p>
            <a:r>
              <a:rPr lang="en-US" baseline="0" dirty="0" smtClean="0">
                <a:sym typeface="Wingdings" panose="05000000000000000000" pitchFamily="2" charset="2"/>
              </a:rPr>
              <a:t>And this is exactly the error that we want to minimize. </a:t>
            </a:r>
          </a:p>
          <a:p>
            <a:r>
              <a:rPr lang="en-US" baseline="0" dirty="0" smtClean="0">
                <a:sym typeface="Wingdings" panose="05000000000000000000" pitchFamily="2" charset="2"/>
              </a:rPr>
              <a:t>--- We run gradient descent and it will try to find the continuous frequencies that minimize this error. </a:t>
            </a:r>
          </a:p>
          <a:p>
            <a:r>
              <a:rPr lang="en-US" baseline="0" dirty="0" smtClean="0">
                <a:sym typeface="Wingdings" panose="05000000000000000000" pitchFamily="2" charset="2"/>
              </a:rPr>
              <a:t>The only remaining piece of the puzzle here is initialization, the gradient descent needs to start from some initial set of frequencies which it optimizes over.  So how do we </a:t>
            </a:r>
            <a:r>
              <a:rPr lang="en-US" baseline="0" dirty="0" err="1" smtClean="0">
                <a:sym typeface="Wingdings" panose="05000000000000000000" pitchFamily="2" charset="2"/>
              </a:rPr>
              <a:t>intialize</a:t>
            </a:r>
            <a:r>
              <a:rPr lang="en-US" baseline="0" dirty="0" smtClean="0">
                <a:sym typeface="Wingdings" panose="05000000000000000000" pitchFamily="2" charset="2"/>
              </a:rPr>
              <a:t>?</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31</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---Well we know that the discrete Fourier transform of the densely sampled array is not that sparse</a:t>
            </a:r>
          </a:p>
          <a:p>
            <a:r>
              <a:rPr lang="en-US" baseline="0" dirty="0" smtClean="0">
                <a:sym typeface="Wingdings" panose="05000000000000000000" pitchFamily="2" charset="2"/>
              </a:rPr>
              <a:t>---So if we take our input samples and run a sparse Fourier transform on them, we will not get good results. </a:t>
            </a:r>
          </a:p>
          <a:p>
            <a:r>
              <a:rPr lang="en-US" baseline="0" dirty="0" smtClean="0">
                <a:sym typeface="Wingdings" panose="05000000000000000000" pitchFamily="2" charset="2"/>
              </a:rPr>
              <a:t>---However, it will still give us the large value which we can use as our initial input frequency to the gradient descent. </a:t>
            </a:r>
          </a:p>
          <a:p>
            <a:r>
              <a:rPr lang="en-US" baseline="0" dirty="0" smtClean="0">
                <a:sym typeface="Wingdings" panose="05000000000000000000" pitchFamily="2" charset="2"/>
              </a:rPr>
              <a:t>So we initialize the gradient descent with discrete frequencies and it will find their continuous positions. </a:t>
            </a:r>
          </a:p>
          <a:p>
            <a:pPr marL="0" indent="0">
              <a:buFont typeface="Wingdings"/>
              <a:buNone/>
            </a:pPr>
            <a:endParaRPr lang="en-US" baseline="0" dirty="0" smtClean="0">
              <a:sym typeface="Wingdings" panose="05000000000000000000" pitchFamily="2" charset="2"/>
            </a:endParaRPr>
          </a:p>
          <a:p>
            <a:pPr marL="0" indent="0">
              <a:buFont typeface="Wingdings"/>
              <a:buNone/>
            </a:pPr>
            <a:r>
              <a:rPr lang="en-US" baseline="0" dirty="0" smtClean="0">
                <a:sym typeface="Wingdings" panose="05000000000000000000" pitchFamily="2" charset="2"/>
              </a:rPr>
              <a:t>Now it is good to note here that you can use any initialization you like and you can have a completely different sampling pattern as long as your initialization gives you good initial discrete positions of the continuous frequencies. The best case is that it rounds these continuous frequencies to the nearest grid point position. </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32</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to summarize, we take few input viewpoints, and we run our algorithm on them and it will generate these sparse continuous frequencies in the 4D. We then take these 4D sinusoids and sum them and evaluate them at the positions we want to reconstruct. </a:t>
            </a:r>
          </a:p>
          <a:p>
            <a:pPr marL="0" indent="0">
              <a:buFont typeface="Wingdings"/>
              <a:buNone/>
            </a:pPr>
            <a:endParaRPr lang="en-US" baseline="0" dirty="0" smtClean="0">
              <a:sym typeface="Wingdings" panose="05000000000000000000" pitchFamily="2" charset="2"/>
            </a:endParaRPr>
          </a:p>
          <a:p>
            <a:pPr marL="0" indent="0">
              <a:buFont typeface="Wingdings"/>
              <a:buNone/>
            </a:pPr>
            <a:r>
              <a:rPr lang="en-US" baseline="0" dirty="0" smtClean="0">
                <a:sym typeface="Wingdings" panose="05000000000000000000" pitchFamily="2" charset="2"/>
              </a:rPr>
              <a:t>Of course there are much more details of the algorithm work and you can find all these in the paper. But for now let me show you what kind of results you get with this algorithm.</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33</a:t>
            </a:fld>
            <a:endParaRPr lang="en-US"/>
          </a:p>
        </p:txBody>
      </p:sp>
    </p:spTree>
    <p:extLst>
      <p:ext uri="{BB962C8B-B14F-4D97-AF65-F5344CB8AC3E}">
        <p14:creationId xmlns:p14="http://schemas.microsoft.com/office/powerpoint/2010/main" val="6372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a:t>
            </a:r>
            <a:r>
              <a:rPr lang="en-US" baseline="0" dirty="0" smtClean="0"/>
              <a:t> our algorithm on standard data sets from the Stanford light field library.  The data has a 17 by 17 array of dense viewpoints. We are going to take few of these viewpoints as input to our algorithm</a:t>
            </a:r>
          </a:p>
          <a:p>
            <a:r>
              <a:rPr lang="en-US" baseline="0" dirty="0" smtClean="0"/>
              <a:t>--- In this case, we take the frame and diagonal as input. So all the viewpoints in between we do not have them and we are going to try to reconstruct them</a:t>
            </a:r>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34</a:t>
            </a:fld>
            <a:endParaRPr lang="en-US"/>
          </a:p>
        </p:txBody>
      </p:sp>
    </p:spTree>
    <p:extLst>
      <p:ext uri="{BB962C8B-B14F-4D97-AF65-F5344CB8AC3E}">
        <p14:creationId xmlns:p14="http://schemas.microsoft.com/office/powerpoint/2010/main" val="958058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 am going to show you here on the left you have the original images captured by the dense array and on the right you have our reconstruction of these images. </a:t>
            </a:r>
          </a:p>
          <a:p>
            <a:r>
              <a:rPr lang="en-US" baseline="0" dirty="0" smtClean="0"/>
              <a:t>I am going to play through the different viewpoint so you can compare. The map on the bottom shows which viewpoint or angle we are looking at. The points in gray are viewpoints we already have and everything in white are viewpoints which we do not have and we reconstructed. </a:t>
            </a:r>
          </a:p>
          <a:p>
            <a:r>
              <a:rPr lang="en-US" baseline="0" dirty="0" smtClean="0"/>
              <a:t>--- So here is the result, you can see that we achieve very good reconstruction of the missing images and we can do much better than simply applying sparse recovery. </a:t>
            </a:r>
          </a:p>
          <a:p>
            <a:r>
              <a:rPr lang="en-US" baseline="0" dirty="0" smtClean="0"/>
              <a:t>… Ok this was a bit of an easy example because it was </a:t>
            </a:r>
            <a:r>
              <a:rPr lang="en-US" baseline="0" dirty="0" err="1" smtClean="0"/>
              <a:t>lambertian</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35</a:t>
            </a:fld>
            <a:endParaRPr lang="en-US"/>
          </a:p>
        </p:txBody>
      </p:sp>
    </p:spTree>
    <p:extLst>
      <p:ext uri="{BB962C8B-B14F-4D97-AF65-F5344CB8AC3E}">
        <p14:creationId xmlns:p14="http://schemas.microsoft.com/office/powerpoint/2010/main" val="1300629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 us take a non-</a:t>
            </a:r>
            <a:r>
              <a:rPr lang="en-US" baseline="0" dirty="0" err="1" smtClean="0"/>
              <a:t>lambertian</a:t>
            </a:r>
            <a:r>
              <a:rPr lang="en-US" baseline="0" dirty="0" smtClean="0"/>
              <a:t> example, this amethyst which has a lot of </a:t>
            </a:r>
            <a:r>
              <a:rPr lang="en-US" baseline="0" dirty="0" err="1" smtClean="0"/>
              <a:t>specularities</a:t>
            </a:r>
            <a:r>
              <a:rPr lang="en-US" baseline="0" dirty="0" smtClean="0"/>
              <a:t> and reflections. Again on the left you have the original and on the right you have our reconstruction. I am going to play through the different viewpoints and I want you to focus on the reflections and how they are changing. </a:t>
            </a:r>
          </a:p>
          <a:p>
            <a:r>
              <a:rPr lang="en-US" baseline="0" dirty="0" smtClean="0"/>
              <a:t>--- You can see that we can reconstruct the </a:t>
            </a:r>
            <a:r>
              <a:rPr lang="en-US" baseline="0" dirty="0" err="1" smtClean="0"/>
              <a:t>specularities</a:t>
            </a:r>
            <a:r>
              <a:rPr lang="en-US" baseline="0" dirty="0" smtClean="0"/>
              <a:t> and reflections really well.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36</a:t>
            </a:fld>
            <a:endParaRPr lang="en-US"/>
          </a:p>
        </p:txBody>
      </p:sp>
    </p:spTree>
    <p:extLst>
      <p:ext uri="{BB962C8B-B14F-4D97-AF65-F5344CB8AC3E}">
        <p14:creationId xmlns:p14="http://schemas.microsoft.com/office/powerpoint/2010/main" val="1547607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So to compare</a:t>
            </a:r>
            <a:r>
              <a:rPr lang="en-US" baseline="0" dirty="0" smtClean="0"/>
              <a:t> this with prior work, here is one of the images which we reconstructed. On the left you have the original, in the middle we have the reconstruction by Levin and Durand and on the right our reconstruction. Now </a:t>
            </a:r>
            <a:r>
              <a:rPr lang="en-US" baseline="0" dirty="0" err="1" smtClean="0"/>
              <a:t>levin</a:t>
            </a:r>
            <a:r>
              <a:rPr lang="en-US" baseline="0" dirty="0" smtClean="0"/>
              <a:t> and </a:t>
            </a:r>
            <a:r>
              <a:rPr lang="en-US" baseline="0" dirty="0" err="1" smtClean="0"/>
              <a:t>durand</a:t>
            </a:r>
            <a:r>
              <a:rPr lang="en-US" baseline="0" dirty="0" smtClean="0"/>
              <a:t> assume the scene is </a:t>
            </a:r>
            <a:r>
              <a:rPr lang="en-US" baseline="0" dirty="0" err="1" smtClean="0"/>
              <a:t>lambertian</a:t>
            </a:r>
            <a:r>
              <a:rPr lang="en-US" baseline="0" dirty="0" smtClean="0"/>
              <a:t> and as a result they do not get a good reconstruction of this non-</a:t>
            </a:r>
            <a:r>
              <a:rPr lang="en-US" baseline="0" dirty="0" err="1" smtClean="0"/>
              <a:t>lambertian</a:t>
            </a:r>
            <a:r>
              <a:rPr lang="en-US" baseline="0" dirty="0" smtClean="0"/>
              <a:t> scene.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37</a:t>
            </a:fld>
            <a:endParaRPr lang="en-US"/>
          </a:p>
        </p:txBody>
      </p:sp>
    </p:spTree>
    <p:extLst>
      <p:ext uri="{BB962C8B-B14F-4D97-AF65-F5344CB8AC3E}">
        <p14:creationId xmlns:p14="http://schemas.microsoft.com/office/powerpoint/2010/main" val="2007529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see it better, we can zoom in and you can see that because we do not assume </a:t>
            </a:r>
            <a:r>
              <a:rPr lang="en-US" baseline="0" dirty="0" err="1" smtClean="0"/>
              <a:t>Lambertian</a:t>
            </a:r>
            <a:r>
              <a:rPr lang="en-US" baseline="0" dirty="0" smtClean="0"/>
              <a:t>, we can reconstruct the </a:t>
            </a:r>
            <a:r>
              <a:rPr lang="en-US" baseline="0" dirty="0" err="1" smtClean="0"/>
              <a:t>specularities</a:t>
            </a:r>
            <a:r>
              <a:rPr lang="en-US" baseline="0" dirty="0" smtClean="0"/>
              <a:t> really well.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38</a:t>
            </a:fld>
            <a:endParaRPr lang="en-US"/>
          </a:p>
        </p:txBody>
      </p:sp>
    </p:spTree>
    <p:extLst>
      <p:ext uri="{BB962C8B-B14F-4D97-AF65-F5344CB8AC3E}">
        <p14:creationId xmlns:p14="http://schemas.microsoft.com/office/powerpoint/2010/main" val="1712779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let us take an even</a:t>
            </a:r>
            <a:r>
              <a:rPr lang="en-US" baseline="0" dirty="0" smtClean="0"/>
              <a:t> hard example, this light field is highly non-</a:t>
            </a:r>
            <a:r>
              <a:rPr lang="en-US" baseline="0" dirty="0" err="1" smtClean="0"/>
              <a:t>lambertian</a:t>
            </a:r>
            <a:r>
              <a:rPr lang="en-US" baseline="0" dirty="0" smtClean="0"/>
              <a:t> and hard to reconstruct because it has the crystal ball, a big curved highly reflective surface. </a:t>
            </a:r>
          </a:p>
          <a:p>
            <a:r>
              <a:rPr lang="en-US" baseline="0" dirty="0" smtClean="0"/>
              <a:t>--- Again here is our reconstruction results and you can see that we perform very good reconstruction. </a:t>
            </a:r>
          </a:p>
          <a:p>
            <a:r>
              <a:rPr lang="en-US" baseline="0" dirty="0" smtClean="0"/>
              <a:t>So as you can see because we do not limit frequencies in our light field spectrum to lower dimensional subspace which means we do not assume </a:t>
            </a:r>
            <a:r>
              <a:rPr lang="en-US" baseline="0" dirty="0" err="1" smtClean="0"/>
              <a:t>lambertian</a:t>
            </a:r>
            <a:r>
              <a:rPr lang="en-US" baseline="0" dirty="0" smtClean="0"/>
              <a:t>, we can reconstruct this scene really well.</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39</a:t>
            </a:fld>
            <a:endParaRPr lang="en-US"/>
          </a:p>
        </p:txBody>
      </p:sp>
    </p:spTree>
    <p:extLst>
      <p:ext uri="{BB962C8B-B14F-4D97-AF65-F5344CB8AC3E}">
        <p14:creationId xmlns:p14="http://schemas.microsoft.com/office/powerpoint/2010/main" val="220934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And what’s REALLY exciting about our work is that it’s VERY good at reconstructing Non-</a:t>
            </a:r>
            <a:r>
              <a:rPr lang="en-US" baseline="0" noProof="0" dirty="0" err="1" smtClean="0"/>
              <a:t>Lambertian</a:t>
            </a:r>
            <a:r>
              <a:rPr lang="en-US" baseline="0" noProof="0" dirty="0" smtClean="0"/>
              <a:t> scenes like this crystal ball here</a:t>
            </a:r>
          </a:p>
          <a:p>
            <a:r>
              <a:rPr lang="en-US" baseline="0" noProof="0" dirty="0" smtClean="0"/>
              <a:t>*So we’re really addressing something that stereo techniques can’t handle</a:t>
            </a:r>
          </a:p>
          <a:p>
            <a:r>
              <a:rPr lang="en-US" dirty="0" smtClean="0"/>
              <a:t>And we do </a:t>
            </a:r>
            <a:r>
              <a:rPr lang="en-US" baseline="0" dirty="0" smtClean="0"/>
              <a:t>this</a:t>
            </a:r>
            <a:r>
              <a:rPr lang="en-US" dirty="0" smtClean="0"/>
              <a:t> by leveraging the fact that light fields are </a:t>
            </a:r>
          </a:p>
          <a:p>
            <a:r>
              <a:rPr lang="en-US" dirty="0" smtClean="0"/>
              <a:t>sparse in the </a:t>
            </a:r>
            <a:r>
              <a:rPr lang="en-US" dirty="0" err="1" smtClean="0"/>
              <a:t>fourier</a:t>
            </a:r>
            <a:r>
              <a:rPr lang="en-US" dirty="0" smtClean="0"/>
              <a:t> domain</a:t>
            </a:r>
          </a:p>
          <a:p>
            <a:endParaRPr lang="en-US" baseline="0" noProof="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a:t>
            </a:fld>
            <a:endParaRPr lang="en-US"/>
          </a:p>
        </p:txBody>
      </p:sp>
    </p:spTree>
    <p:extLst>
      <p:ext uri="{BB962C8B-B14F-4D97-AF65-F5344CB8AC3E}">
        <p14:creationId xmlns:p14="http://schemas.microsoft.com/office/powerpoint/2010/main" val="1911660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once</a:t>
            </a:r>
            <a:r>
              <a:rPr lang="en-US" baseline="0" dirty="0" smtClean="0"/>
              <a:t> we reconstruct the scene, we can compute the focal stack and refocus it to any depth we like. </a:t>
            </a:r>
          </a:p>
          <a:p>
            <a:endParaRPr lang="en-US" baseline="0" dirty="0" smtClean="0"/>
          </a:p>
          <a:p>
            <a:r>
              <a:rPr lang="en-US" baseline="0" dirty="0" smtClean="0"/>
              <a:t>So this is great but these are not the only benefits of our algorithm.  Recovering the continuous frequencies allows us to do viewpoint </a:t>
            </a:r>
            <a:r>
              <a:rPr lang="en-US" baseline="0" dirty="0" err="1" smtClean="0"/>
              <a:t>denoising</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40</a:t>
            </a:fld>
            <a:endParaRPr lang="en-US"/>
          </a:p>
        </p:txBody>
      </p:sp>
    </p:spTree>
    <p:extLst>
      <p:ext uri="{BB962C8B-B14F-4D97-AF65-F5344CB8AC3E}">
        <p14:creationId xmlns:p14="http://schemas.microsoft.com/office/powerpoint/2010/main" val="3197014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show</a:t>
            </a:r>
            <a:r>
              <a:rPr lang="en-US" baseline="0" dirty="0" smtClean="0"/>
              <a:t> you what I mean by that. Here on the left we have the original images and on the right we have our reconstruction. Now I am going to play this for different viewpoints. And as it plays I want you to focus on the original images, you can see that there is some kind of flickering going on which you do not see as much in our reconstruction. </a:t>
            </a:r>
          </a:p>
          <a:p>
            <a:endParaRPr lang="en-US" baseline="0" dirty="0" smtClean="0"/>
          </a:p>
          <a:p>
            <a:r>
              <a:rPr lang="en-US" baseline="0" dirty="0" smtClean="0"/>
              <a:t>--- Ok so what is going on here. When we capture the light field, we have some image registration errors which means the positions of the cameras are not very accurate, there is some jitter and they are slightly off. Now because we have this continuous frequency representation, we can evaluate the light field anywhere and so we can reconstruct the viewpoints at exact positions which corrects for these registration errors. </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41</a:t>
            </a:fld>
            <a:endParaRPr lang="en-US"/>
          </a:p>
        </p:txBody>
      </p:sp>
    </p:spTree>
    <p:extLst>
      <p:ext uri="{BB962C8B-B14F-4D97-AF65-F5344CB8AC3E}">
        <p14:creationId xmlns:p14="http://schemas.microsoft.com/office/powerpoint/2010/main" val="2504561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see it better, let us look at an </a:t>
            </a:r>
            <a:r>
              <a:rPr lang="en-US" baseline="0" dirty="0" err="1" smtClean="0"/>
              <a:t>epipolar</a:t>
            </a:r>
            <a:r>
              <a:rPr lang="en-US" baseline="0" dirty="0" smtClean="0"/>
              <a:t> plot from this light field. What we are showing here is how few pixels are changing for different viewpoints. On the top you have the original and on the bottom you have out reconstruction. You can see that our reconstruction is much smoother and does not have this jitter.  </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42</a:t>
            </a:fld>
            <a:endParaRPr lang="en-US"/>
          </a:p>
        </p:txBody>
      </p:sp>
    </p:spTree>
    <p:extLst>
      <p:ext uri="{BB962C8B-B14F-4D97-AF65-F5344CB8AC3E}">
        <p14:creationId xmlns:p14="http://schemas.microsoft.com/office/powerpoint/2010/main" val="2299061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added benefit of having</a:t>
            </a:r>
            <a:r>
              <a:rPr lang="en-US" baseline="0" dirty="0" smtClean="0"/>
              <a:t> a continuous representation is that we can start to extrapolate views which means we can render the light field from these continuous frequencies outside our initial array of input images. </a:t>
            </a:r>
          </a:p>
          <a:p>
            <a:r>
              <a:rPr lang="en-US" baseline="0" dirty="0" smtClean="0"/>
              <a:t>---So here is the bunny example again but now we will start to construct views which we did not have initially in our dense array. </a:t>
            </a:r>
            <a:endParaRPr lang="en-US" dirty="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43</a:t>
            </a:fld>
            <a:endParaRPr lang="en-US"/>
          </a:p>
        </p:txBody>
      </p:sp>
    </p:spTree>
    <p:extLst>
      <p:ext uri="{BB962C8B-B14F-4D97-AF65-F5344CB8AC3E}">
        <p14:creationId xmlns:p14="http://schemas.microsoft.com/office/powerpoint/2010/main" val="2187477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conclude, </a:t>
            </a:r>
          </a:p>
          <a:p>
            <a:r>
              <a:rPr lang="en-US" baseline="0" dirty="0" smtClean="0"/>
              <a:t>--- we have shown that there is a significant difference between </a:t>
            </a:r>
            <a:r>
              <a:rPr lang="en-US" baseline="0" dirty="0" err="1" smtClean="0"/>
              <a:t>sparsity</a:t>
            </a:r>
            <a:r>
              <a:rPr lang="en-US" baseline="0" dirty="0" smtClean="0"/>
              <a:t> in the continuous and discrete Fourier domains. </a:t>
            </a:r>
          </a:p>
          <a:p>
            <a:r>
              <a:rPr lang="en-US" baseline="0" dirty="0" smtClean="0"/>
              <a:t>--- Leveraging this observation we construct a light field reconstruction algorithm that</a:t>
            </a:r>
          </a:p>
          <a:p>
            <a:r>
              <a:rPr lang="en-US" baseline="0" dirty="0" smtClean="0"/>
              <a:t>--- Reduce the cost of light field capture by 70-90%</a:t>
            </a:r>
          </a:p>
          <a:p>
            <a:r>
              <a:rPr lang="en-US" baseline="0" dirty="0" smtClean="0"/>
              <a:t>--- Works for non-</a:t>
            </a:r>
            <a:r>
              <a:rPr lang="en-US" baseline="0" dirty="0" err="1" smtClean="0"/>
              <a:t>lambertian</a:t>
            </a:r>
            <a:r>
              <a:rPr lang="en-US" baseline="0" dirty="0" smtClean="0"/>
              <a:t> scenes</a:t>
            </a:r>
          </a:p>
          <a:p>
            <a:r>
              <a:rPr lang="en-US" baseline="0" dirty="0" smtClean="0"/>
              <a:t>--- Enables view point </a:t>
            </a:r>
            <a:r>
              <a:rPr lang="en-US" baseline="0" dirty="0" err="1" smtClean="0"/>
              <a:t>denoising</a:t>
            </a:r>
            <a:endParaRPr lang="en-US" baseline="0" dirty="0" smtClean="0"/>
          </a:p>
          <a:p>
            <a:r>
              <a:rPr lang="en-US" baseline="0" dirty="0" smtClean="0"/>
              <a:t>--- And extrapolating views </a:t>
            </a:r>
          </a:p>
          <a:p>
            <a:r>
              <a:rPr lang="en-US" baseline="0" dirty="0" smtClean="0"/>
              <a:t>--- Now of course there is a lot of future work like can we use this for compression, can we speed up the algorithm, can we use different initialization and sampling patterns,</a:t>
            </a:r>
          </a:p>
          <a:p>
            <a:r>
              <a:rPr lang="en-US" baseline="0" dirty="0" smtClean="0"/>
              <a:t>And much more and for that we put the code online and we urge you to go and try it. </a:t>
            </a:r>
          </a:p>
          <a:p>
            <a:endParaRPr lang="en-US" baseline="0" dirty="0" smtClean="0"/>
          </a:p>
          <a:p>
            <a:endParaRPr lang="en-US" baseline="0" dirty="0" smtClean="0"/>
          </a:p>
          <a:p>
            <a:r>
              <a:rPr lang="en-US" baseline="0" dirty="0" smtClean="0"/>
              <a:t>----- Meeting Notes (8/13/15 11:22) -----</a:t>
            </a:r>
          </a:p>
          <a:p>
            <a:r>
              <a:rPr lang="en-US" baseline="0" dirty="0" smtClean="0"/>
              <a:t>better compression</a:t>
            </a:r>
          </a:p>
          <a:p>
            <a:endParaRPr lang="en-US" baseline="0" dirty="0" smtClean="0"/>
          </a:p>
          <a:p>
            <a:r>
              <a:rPr lang="en-US" baseline="0" dirty="0" smtClean="0"/>
              <a:t>say 4d reconstruction again before showing results </a:t>
            </a:r>
          </a:p>
          <a:p>
            <a:r>
              <a:rPr lang="en-US" baseline="0" dirty="0" smtClean="0"/>
              <a:t>each coefficient is a 4D complex sinusoid</a:t>
            </a:r>
          </a:p>
          <a:p>
            <a:endParaRPr lang="en-US" baseline="0" dirty="0" smtClean="0"/>
          </a:p>
          <a:p>
            <a:r>
              <a:rPr lang="en-US" baseline="0" dirty="0" smtClean="0"/>
              <a:t>The worst case reduction we got was about</a:t>
            </a:r>
          </a:p>
          <a:p>
            <a:r>
              <a:rPr lang="en-US" baseline="0" dirty="0" smtClean="0"/>
              <a:t>75M-&gt;1M rabbit</a:t>
            </a:r>
          </a:p>
          <a:p>
            <a:r>
              <a:rPr lang="en-US" baseline="0" dirty="0" smtClean="0"/>
              <a:t>680M-&gt;3M Gnome</a:t>
            </a:r>
          </a:p>
          <a:p>
            <a:r>
              <a:rPr lang="en-US" baseline="0" dirty="0" smtClean="0"/>
              <a:t>But that’s </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44</a:t>
            </a:fld>
            <a:endParaRPr lang="en-US"/>
          </a:p>
        </p:txBody>
      </p:sp>
    </p:spTree>
    <p:extLst>
      <p:ext uri="{BB962C8B-B14F-4D97-AF65-F5344CB8AC3E}">
        <p14:creationId xmlns:p14="http://schemas.microsoft.com/office/powerpoint/2010/main" val="3746959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So light fields provide a very rich</a:t>
            </a:r>
            <a:r>
              <a:rPr lang="en-US" baseline="0" dirty="0" smtClean="0">
                <a:latin typeface="Calibri" charset="0"/>
                <a:ea typeface="ＭＳ Ｐゴシック" charset="0"/>
                <a:cs typeface="ＭＳ Ｐゴシック" charset="0"/>
              </a:rPr>
              <a:t> representation of scenes</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That lets us do</a:t>
            </a:r>
            <a:r>
              <a:rPr lang="en-US" baseline="0" dirty="0" smtClean="0">
                <a:latin typeface="Calibri" charset="0"/>
                <a:ea typeface="ＭＳ Ｐゴシック" charset="0"/>
                <a:cs typeface="ＭＳ Ｐゴシック" charset="0"/>
              </a:rPr>
              <a:t> cool stuff like *refocusing and *viewpoint synthesis, </a:t>
            </a:r>
          </a:p>
          <a:p>
            <a:r>
              <a:rPr lang="en-US" baseline="0" dirty="0" smtClean="0">
                <a:latin typeface="Calibri" charset="0"/>
                <a:ea typeface="ＭＳ Ｐゴシック" charset="0"/>
                <a:cs typeface="ＭＳ Ｐゴシック" charset="0"/>
              </a:rPr>
              <a:t>And this is especially relevant today as </a:t>
            </a:r>
          </a:p>
          <a:p>
            <a:r>
              <a:rPr lang="en-US" baseline="0" dirty="0" smtClean="0">
                <a:latin typeface="Calibri" charset="0"/>
                <a:ea typeface="ＭＳ Ｐゴシック" charset="0"/>
                <a:cs typeface="ＭＳ Ｐゴシック" charset="0"/>
              </a:rPr>
              <a:t>*virtual reality is starting to get really compelling</a:t>
            </a:r>
          </a:p>
          <a:p>
            <a:r>
              <a:rPr lang="en-US" baseline="0" dirty="0" smtClean="0">
                <a:latin typeface="Calibri" charset="0"/>
                <a:ea typeface="ＭＳ Ｐゴシック" charset="0"/>
                <a:cs typeface="ＭＳ Ｐゴシック" charset="0"/>
              </a:rPr>
              <a:t>But this is the </a:t>
            </a:r>
          </a:p>
          <a:p>
            <a:r>
              <a:rPr lang="en-US" baseline="0" dirty="0" smtClean="0">
                <a:latin typeface="Calibri" charset="0"/>
                <a:ea typeface="ＭＳ Ｐゴシック" charset="0"/>
                <a:cs typeface="ＭＳ Ｐゴシック" charset="0"/>
              </a:rPr>
              <a:t>*fourth talk in a session that is CALLED “Light fields”</a:t>
            </a:r>
          </a:p>
          <a:p>
            <a:r>
              <a:rPr lang="en-US" baseline="0" dirty="0" smtClean="0">
                <a:latin typeface="Calibri" charset="0"/>
                <a:ea typeface="ＭＳ Ｐゴシック" charset="0"/>
                <a:cs typeface="ＭＳ Ｐゴシック" charset="0"/>
              </a:rPr>
              <a:t>So I’ll assume that you’re all pretty much sold on their merits at this point</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C5D317-ACAB-674C-9AD7-CCF1D198A9BD}" type="slidenum">
              <a:rPr lang="en-US" sz="1200">
                <a:latin typeface="Calibri" charset="0"/>
              </a:rPr>
              <a:pPr eaLnBrk="1" hangingPunct="1"/>
              <a:t>45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means</a:t>
            </a:r>
            <a:r>
              <a:rPr lang="en-US" baseline="0" dirty="0" smtClean="0"/>
              <a:t> if we look at a light field as a SIGNAL, and we take the</a:t>
            </a:r>
          </a:p>
          <a:p>
            <a:r>
              <a:rPr lang="en-US" baseline="0" dirty="0" smtClean="0"/>
              <a:t>*FOURIER TRANSFORM of that signal</a:t>
            </a:r>
          </a:p>
          <a:p>
            <a:r>
              <a:rPr lang="en-US" baseline="0" dirty="0" smtClean="0"/>
              <a:t>*Then it’s spectrum has only a SMALL number of nonzero frequencies</a:t>
            </a:r>
          </a:p>
          <a:p>
            <a:endParaRPr lang="en-US" baseline="0" dirty="0" smtClean="0"/>
          </a:p>
          <a:p>
            <a:r>
              <a:rPr lang="en-US" baseline="0" dirty="0" smtClean="0"/>
              <a:t>//////////////</a:t>
            </a:r>
          </a:p>
          <a:p>
            <a:r>
              <a:rPr lang="en-US" baseline="0" dirty="0" smtClean="0"/>
              <a:t>And this property is significant because there is a lot of established theory on efficiently recovering signals that are sparse in the </a:t>
            </a:r>
            <a:r>
              <a:rPr lang="en-US" baseline="0" dirty="0" err="1" smtClean="0"/>
              <a:t>fourier</a:t>
            </a:r>
            <a:r>
              <a:rPr lang="en-US" baseline="0" dirty="0" smtClean="0"/>
              <a:t> domain</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5</a:t>
            </a:fld>
            <a:endParaRPr lang="en-US"/>
          </a:p>
        </p:txBody>
      </p:sp>
    </p:spTree>
    <p:extLst>
      <p:ext uri="{BB962C8B-B14F-4D97-AF65-F5344CB8AC3E}">
        <p14:creationId xmlns:p14="http://schemas.microsoft.com/office/powerpoint/2010/main" val="315892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property is significant for two reasons</a:t>
            </a:r>
          </a:p>
          <a:p>
            <a:r>
              <a:rPr lang="en-US" baseline="0" dirty="0" smtClean="0"/>
              <a:t>*First, it lets us leverage a lot of established theory on sparse recovery, and</a:t>
            </a:r>
          </a:p>
          <a:p>
            <a:r>
              <a:rPr lang="en-US" baseline="0" dirty="0" smtClean="0"/>
              <a:t>*Second, it means we can represent our light field in the CONTINUOUS </a:t>
            </a:r>
            <a:r>
              <a:rPr lang="en-US" baseline="0" dirty="0" err="1" smtClean="0"/>
              <a:t>fourier</a:t>
            </a:r>
            <a:r>
              <a:rPr lang="en-US" baseline="0" dirty="0" smtClean="0"/>
              <a:t> domain</a:t>
            </a:r>
          </a:p>
          <a:p>
            <a:r>
              <a:rPr lang="en-US" baseline="0" dirty="0" smtClean="0"/>
              <a:t>By storing the coefficients of a sparse number of continuous frequencies</a:t>
            </a:r>
          </a:p>
          <a:p>
            <a:r>
              <a:rPr lang="en-US" baseline="0" dirty="0" smtClean="0"/>
              <a:t>And later in the talk we’ll see how this is really great for interpolation and extrapolation</a:t>
            </a:r>
          </a:p>
          <a:p>
            <a:endParaRPr lang="en-US" baseline="0" dirty="0" smtClean="0"/>
          </a:p>
          <a:p>
            <a:r>
              <a:rPr lang="en-US" baseline="0" dirty="0" smtClean="0"/>
              <a:t>So </a:t>
            </a:r>
            <a:r>
              <a:rPr lang="en-US" baseline="0" dirty="0" err="1" smtClean="0"/>
              <a:t>sparsity</a:t>
            </a:r>
            <a:r>
              <a:rPr lang="en-US" baseline="0" dirty="0" smtClean="0"/>
              <a:t> in the </a:t>
            </a:r>
            <a:r>
              <a:rPr lang="en-US" baseline="0" dirty="0" err="1" smtClean="0"/>
              <a:t>fourier</a:t>
            </a:r>
            <a:r>
              <a:rPr lang="en-US" baseline="0" dirty="0" smtClean="0"/>
              <a:t> domain is really significant</a:t>
            </a:r>
          </a:p>
          <a:p>
            <a:r>
              <a:rPr lang="en-US" baseline="0" dirty="0" smtClean="0"/>
              <a:t>And people HAVE used it in the past to motivate THEORETICAL arguments about light fields</a:t>
            </a:r>
          </a:p>
          <a:p>
            <a:r>
              <a:rPr lang="en-US" dirty="0" smtClean="0"/>
              <a:t>But to our knowledge</a:t>
            </a:r>
            <a:r>
              <a:rPr lang="en-US" baseline="0" dirty="0" smtClean="0"/>
              <a:t> </a:t>
            </a:r>
            <a:r>
              <a:rPr lang="en-US" dirty="0" smtClean="0"/>
              <a:t>ours is the first work to use it </a:t>
            </a:r>
            <a:r>
              <a:rPr lang="en-US" baseline="0" dirty="0" smtClean="0"/>
              <a:t>directly for reconstruction, </a:t>
            </a:r>
          </a:p>
          <a:p>
            <a:endParaRPr lang="en-US" baseline="0"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6</a:t>
            </a:fld>
            <a:endParaRPr lang="en-US"/>
          </a:p>
        </p:txBody>
      </p:sp>
    </p:spTree>
    <p:extLst>
      <p:ext uri="{BB962C8B-B14F-4D97-AF65-F5344CB8AC3E}">
        <p14:creationId xmlns:p14="http://schemas.microsoft.com/office/powerpoint/2010/main" val="315892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t>
            </a:r>
            <a:r>
              <a:rPr lang="en-US" baseline="0" dirty="0" smtClean="0"/>
              <a:t>this is PROBABLY because if you take a real light field and compute it’s Fourier Transform </a:t>
            </a:r>
          </a:p>
          <a:p>
            <a:r>
              <a:rPr lang="en-US" baseline="0" dirty="0" smtClean="0"/>
              <a:t>*you tend to get a spectrum that looks like this</a:t>
            </a:r>
          </a:p>
          <a:p>
            <a:r>
              <a:rPr lang="en-US" baseline="0" dirty="0" smtClean="0"/>
              <a:t>*which isn’t really sparse by traditional standards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And this is surprising, because it disagrees with pretty established theoretical arguments that say light field spectra should be sparse</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7</a:t>
            </a:fld>
            <a:endParaRPr lang="en-US"/>
          </a:p>
        </p:txBody>
      </p:sp>
    </p:spTree>
    <p:extLst>
      <p:ext uri="{BB962C8B-B14F-4D97-AF65-F5344CB8AC3E}">
        <p14:creationId xmlns:p14="http://schemas.microsoft.com/office/powerpoint/2010/main" val="3334995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So part of this paper </a:t>
            </a:r>
            <a:r>
              <a:rPr lang="en-US" baseline="0" dirty="0" smtClean="0"/>
              <a:t>is about </a:t>
            </a:r>
            <a:r>
              <a:rPr lang="en-US" baseline="0" dirty="0" smtClean="0"/>
              <a:t>sorting out this discrepancy between theory and practice</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And what we found was that the established theory IS correct,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*but only in the CONTINUOUS </a:t>
            </a:r>
            <a:r>
              <a:rPr lang="en-US" baseline="0" dirty="0" err="1" smtClean="0"/>
              <a:t>fourier</a:t>
            </a:r>
            <a:r>
              <a:rPr lang="en-US" baseline="0" dirty="0" smtClean="0"/>
              <a:t> domain,</a:t>
            </a:r>
          </a:p>
          <a:p>
            <a:r>
              <a:rPr lang="en-US" baseline="0" dirty="0" smtClean="0"/>
              <a:t>While </a:t>
            </a:r>
            <a:r>
              <a:rPr lang="en-US" baseline="0" dirty="0" smtClean="0"/>
              <a:t>CAPTURING a light field puts it in the discrete domain, where much of this natural </a:t>
            </a:r>
            <a:r>
              <a:rPr lang="en-US" baseline="0" dirty="0" err="1" smtClean="0"/>
              <a:t>sparsity</a:t>
            </a:r>
            <a:r>
              <a:rPr lang="en-US" baseline="0" dirty="0" smtClean="0"/>
              <a:t> is lost</a:t>
            </a:r>
          </a:p>
          <a:p>
            <a:r>
              <a:rPr lang="en-US" baseline="0" dirty="0" smtClean="0"/>
              <a:t>Fortunately, </a:t>
            </a:r>
            <a:r>
              <a:rPr lang="en-US" baseline="0" dirty="0" smtClean="0"/>
              <a:t>we </a:t>
            </a:r>
            <a:r>
              <a:rPr lang="en-US" baseline="0" dirty="0" smtClean="0"/>
              <a:t>show that it is possible </a:t>
            </a:r>
            <a:r>
              <a:rPr lang="en-US" baseline="0" dirty="0" smtClean="0"/>
              <a:t>to recover </a:t>
            </a:r>
            <a:r>
              <a:rPr lang="en-US" baseline="0" dirty="0" smtClean="0"/>
              <a:t>this lost </a:t>
            </a:r>
            <a:r>
              <a:rPr lang="en-US" baseline="0" dirty="0" err="1" smtClean="0"/>
              <a:t>sparsity</a:t>
            </a:r>
            <a:r>
              <a:rPr lang="en-US" baseline="0" dirty="0" smtClean="0"/>
              <a:t> </a:t>
            </a:r>
            <a:endParaRPr lang="en-US" baseline="0" dirty="0" smtClean="0"/>
          </a:p>
          <a:p>
            <a:r>
              <a:rPr lang="en-US" baseline="0" dirty="0" smtClean="0"/>
              <a:t>*by </a:t>
            </a:r>
            <a:r>
              <a:rPr lang="en-US" baseline="0" dirty="0" smtClean="0"/>
              <a:t>optimizing for frequencies in the continuous </a:t>
            </a:r>
            <a:r>
              <a:rPr lang="en-US" baseline="0" dirty="0" err="1" smtClean="0"/>
              <a:t>fourier</a:t>
            </a:r>
            <a:r>
              <a:rPr lang="en-US" baseline="0" dirty="0" smtClean="0"/>
              <a:t> domain</a:t>
            </a:r>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8</a:t>
            </a:fld>
            <a:endParaRPr lang="en-US"/>
          </a:p>
        </p:txBody>
      </p:sp>
    </p:spTree>
    <p:extLst>
      <p:ext uri="{BB962C8B-B14F-4D97-AF65-F5344CB8AC3E}">
        <p14:creationId xmlns:p14="http://schemas.microsoft.com/office/powerpoint/2010/main" val="3334995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a:t>
            </a:r>
            <a:r>
              <a:rPr lang="en-US" baseline="0" dirty="0" smtClean="0"/>
              <a:t>theoretical contributions are this observation about </a:t>
            </a:r>
          </a:p>
          <a:p>
            <a:r>
              <a:rPr lang="en-US" baseline="0" dirty="0" smtClean="0"/>
              <a:t>*</a:t>
            </a:r>
            <a:r>
              <a:rPr lang="en-US" baseline="0" dirty="0" err="1" smtClean="0"/>
              <a:t>sparsity</a:t>
            </a:r>
            <a:r>
              <a:rPr lang="en-US" baseline="0" dirty="0" smtClean="0"/>
              <a:t> in the continuous </a:t>
            </a:r>
            <a:r>
              <a:rPr lang="en-US" baseline="0" dirty="0" err="1" smtClean="0"/>
              <a:t>vs</a:t>
            </a:r>
            <a:r>
              <a:rPr lang="en-US" baseline="0" dirty="0" smtClean="0"/>
              <a:t> discrete </a:t>
            </a:r>
            <a:r>
              <a:rPr lang="en-US" baseline="0" dirty="0" err="1" smtClean="0"/>
              <a:t>fourier</a:t>
            </a:r>
            <a:r>
              <a:rPr lang="en-US" baseline="0" dirty="0" smtClean="0"/>
              <a:t> domains, and a </a:t>
            </a:r>
          </a:p>
          <a:p>
            <a:r>
              <a:rPr lang="en-US" baseline="0" dirty="0" smtClean="0"/>
              <a:t>*reconstruction algorithm that recovers a sparse continuous representation of light fields in the frequency domain</a:t>
            </a:r>
          </a:p>
          <a:p>
            <a:endParaRPr lang="en-US" dirty="0" smtClean="0"/>
          </a:p>
          <a:p>
            <a:r>
              <a:rPr lang="en-US" dirty="0" smtClean="0"/>
              <a:t>And the *</a:t>
            </a:r>
            <a:r>
              <a:rPr lang="en-US" dirty="0" smtClean="0"/>
              <a:t>application </a:t>
            </a:r>
            <a:r>
              <a:rPr lang="en-US" dirty="0" smtClean="0"/>
              <a:t>of this theory </a:t>
            </a:r>
            <a:r>
              <a:rPr lang="en-US" dirty="0" smtClean="0"/>
              <a:t>is</a:t>
            </a:r>
            <a:endParaRPr lang="en-US" dirty="0" smtClean="0"/>
          </a:p>
          <a:p>
            <a:r>
              <a:rPr lang="en-US" dirty="0" smtClean="0"/>
              <a:t>*A practical way to reconstruct non-</a:t>
            </a:r>
            <a:r>
              <a:rPr lang="en-US" dirty="0" err="1" smtClean="0"/>
              <a:t>lambertian</a:t>
            </a:r>
            <a:r>
              <a:rPr lang="en-US" dirty="0" smtClean="0"/>
              <a:t> </a:t>
            </a:r>
            <a:r>
              <a:rPr lang="en-US" dirty="0" smtClean="0"/>
              <a:t>scenes </a:t>
            </a:r>
            <a:r>
              <a:rPr lang="en-US" dirty="0" smtClean="0"/>
              <a:t>from fewer images</a:t>
            </a:r>
          </a:p>
          <a:p>
            <a:r>
              <a:rPr lang="en-US" dirty="0" smtClean="0"/>
              <a:t>That also gives</a:t>
            </a:r>
            <a:r>
              <a:rPr lang="en-US" baseline="0" dirty="0" smtClean="0"/>
              <a:t> us a way to do </a:t>
            </a:r>
          </a:p>
          <a:p>
            <a:r>
              <a:rPr lang="en-US" baseline="0" dirty="0" smtClean="0"/>
              <a:t>*light field extrapolation,</a:t>
            </a:r>
          </a:p>
          <a:p>
            <a:r>
              <a:rPr lang="en-US" baseline="0" dirty="0" smtClean="0"/>
              <a:t>*And viewpoint </a:t>
            </a:r>
            <a:r>
              <a:rPr lang="en-US" baseline="0" dirty="0" err="1" smtClean="0"/>
              <a:t>denoising</a:t>
            </a:r>
            <a:endParaRPr lang="en-US" baseline="0" dirty="0" smtClean="0"/>
          </a:p>
          <a:p>
            <a:r>
              <a:rPr lang="en-US" baseline="0" dirty="0" smtClean="0"/>
              <a:t>Which </a:t>
            </a:r>
            <a:r>
              <a:rPr lang="en-US" baseline="0" dirty="0" err="1" smtClean="0"/>
              <a:t>Haitham</a:t>
            </a:r>
            <a:r>
              <a:rPr lang="en-US" baseline="0" dirty="0" smtClean="0"/>
              <a:t> will </a:t>
            </a:r>
            <a:r>
              <a:rPr lang="en-US" baseline="0" dirty="0" smtClean="0"/>
              <a:t>show </a:t>
            </a:r>
            <a:r>
              <a:rPr lang="en-US" baseline="0" dirty="0" smtClean="0"/>
              <a:t>later in the talk</a:t>
            </a:r>
            <a:endParaRPr lang="en-US" dirty="0" smtClean="0"/>
          </a:p>
        </p:txBody>
      </p:sp>
      <p:sp>
        <p:nvSpPr>
          <p:cNvPr id="4" name="Slide Number Placeholder 3"/>
          <p:cNvSpPr>
            <a:spLocks noGrp="1"/>
          </p:cNvSpPr>
          <p:nvPr>
            <p:ph type="sldNum" sz="quarter" idx="10"/>
          </p:nvPr>
        </p:nvSpPr>
        <p:spPr/>
        <p:txBody>
          <a:bodyPr/>
          <a:lstStyle/>
          <a:p>
            <a:pPr>
              <a:defRPr/>
            </a:pPr>
            <a:fld id="{85FB870D-142A-024D-8B20-9C051C034AFD}" type="slidenum">
              <a:rPr lang="en-US" smtClean="0"/>
              <a:pPr>
                <a:defRPr/>
              </a:pPr>
              <a:t>9</a:t>
            </a:fld>
            <a:endParaRPr lang="en-US"/>
          </a:p>
        </p:txBody>
      </p:sp>
    </p:spTree>
    <p:extLst>
      <p:ext uri="{BB962C8B-B14F-4D97-AF65-F5344CB8AC3E}">
        <p14:creationId xmlns:p14="http://schemas.microsoft.com/office/powerpoint/2010/main" val="173406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C0DADB2-878D-A443-B2A6-C582840C151D}" type="datetime1">
              <a:rPr lang="en-US" smtClean="0"/>
              <a:t>8/13/15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51BF0-3A7E-E841-AFDB-0245BB81646A}" type="slidenum">
              <a:rPr lang="en-US"/>
              <a:pPr>
                <a:defRPr/>
              </a:pPr>
              <a:t>‹#›</a:t>
            </a:fld>
            <a:endParaRPr lang="en-US"/>
          </a:p>
        </p:txBody>
      </p:sp>
    </p:spTree>
    <p:extLst>
      <p:ext uri="{BB962C8B-B14F-4D97-AF65-F5344CB8AC3E}">
        <p14:creationId xmlns:p14="http://schemas.microsoft.com/office/powerpoint/2010/main" val="227956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CFFF1-AFD9-5341-ADB0-5ED7C6E94B5B}" type="datetime1">
              <a:rPr lang="en-US" smtClean="0"/>
              <a:t>8/13/15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BB7B3F-34F3-5D4E-86A0-93ACB49435AC}" type="slidenum">
              <a:rPr lang="en-US"/>
              <a:pPr>
                <a:defRPr/>
              </a:pPr>
              <a:t>‹#›</a:t>
            </a:fld>
            <a:endParaRPr lang="en-US"/>
          </a:p>
        </p:txBody>
      </p:sp>
    </p:spTree>
    <p:extLst>
      <p:ext uri="{BB962C8B-B14F-4D97-AF65-F5344CB8AC3E}">
        <p14:creationId xmlns:p14="http://schemas.microsoft.com/office/powerpoint/2010/main" val="23148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0E8E2A-1F0A-874C-822C-B0853BB10F09}" type="datetime1">
              <a:rPr lang="en-US" smtClean="0"/>
              <a:t>8/13/15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8F320C-E5F7-C843-A12D-05E78DD0F66E}" type="slidenum">
              <a:rPr lang="en-US"/>
              <a:pPr>
                <a:defRPr/>
              </a:pPr>
              <a:t>‹#›</a:t>
            </a:fld>
            <a:endParaRPr lang="en-US"/>
          </a:p>
        </p:txBody>
      </p:sp>
    </p:spTree>
    <p:extLst>
      <p:ext uri="{BB962C8B-B14F-4D97-AF65-F5344CB8AC3E}">
        <p14:creationId xmlns:p14="http://schemas.microsoft.com/office/powerpoint/2010/main" val="280576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FA748E-79C5-0F4E-9EBC-25189CD7E9DD}" type="datetime1">
              <a:rPr lang="en-US" smtClean="0"/>
              <a:t>8/13/15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B2E2E3-59DC-A046-A6CD-7BC7CEFA0DC3}" type="slidenum">
              <a:rPr lang="en-US"/>
              <a:pPr>
                <a:defRPr/>
              </a:pPr>
              <a:t>‹#›</a:t>
            </a:fld>
            <a:endParaRPr lang="en-US"/>
          </a:p>
        </p:txBody>
      </p:sp>
    </p:spTree>
    <p:extLst>
      <p:ext uri="{BB962C8B-B14F-4D97-AF65-F5344CB8AC3E}">
        <p14:creationId xmlns:p14="http://schemas.microsoft.com/office/powerpoint/2010/main" val="176761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12BDC37-51E9-2E45-B221-3261FA19FEB8}" type="datetime1">
              <a:rPr lang="en-US" smtClean="0"/>
              <a:t>8/13/15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A9FBA8-E105-254D-8A18-FB05056065E4}" type="slidenum">
              <a:rPr lang="en-US"/>
              <a:pPr>
                <a:defRPr/>
              </a:pPr>
              <a:t>‹#›</a:t>
            </a:fld>
            <a:endParaRPr lang="en-US"/>
          </a:p>
        </p:txBody>
      </p:sp>
    </p:spTree>
    <p:extLst>
      <p:ext uri="{BB962C8B-B14F-4D97-AF65-F5344CB8AC3E}">
        <p14:creationId xmlns:p14="http://schemas.microsoft.com/office/powerpoint/2010/main" val="170004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543202-0A5A-7747-88BE-8C205DC9FB2E}" type="datetime1">
              <a:rPr lang="en-US" smtClean="0"/>
              <a:t>8/13/15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1623BD-9EDD-F24D-A8F2-F0BB8F336516}" type="slidenum">
              <a:rPr lang="en-US"/>
              <a:pPr>
                <a:defRPr/>
              </a:pPr>
              <a:t>‹#›</a:t>
            </a:fld>
            <a:endParaRPr lang="en-US"/>
          </a:p>
        </p:txBody>
      </p:sp>
    </p:spTree>
    <p:extLst>
      <p:ext uri="{BB962C8B-B14F-4D97-AF65-F5344CB8AC3E}">
        <p14:creationId xmlns:p14="http://schemas.microsoft.com/office/powerpoint/2010/main" val="264715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8FFA5D3-D3CE-2A45-AC08-7B7D1F7F14C9}" type="datetime1">
              <a:rPr lang="en-US" smtClean="0"/>
              <a:t>8/13/15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EB1E5C-2DCC-684E-A96B-39B2F47D6651}" type="slidenum">
              <a:rPr lang="en-US"/>
              <a:pPr>
                <a:defRPr/>
              </a:pPr>
              <a:t>‹#›</a:t>
            </a:fld>
            <a:endParaRPr lang="en-US"/>
          </a:p>
        </p:txBody>
      </p:sp>
    </p:spTree>
    <p:extLst>
      <p:ext uri="{BB962C8B-B14F-4D97-AF65-F5344CB8AC3E}">
        <p14:creationId xmlns:p14="http://schemas.microsoft.com/office/powerpoint/2010/main" val="21121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30D93D6-38BB-CD4A-9593-0A1A00B0273B}" type="datetime1">
              <a:rPr lang="en-US" smtClean="0"/>
              <a:t>8/13/15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A316DB9-6950-4344-AC00-D9F329B6B122}" type="slidenum">
              <a:rPr lang="en-US"/>
              <a:pPr>
                <a:defRPr/>
              </a:pPr>
              <a:t>‹#›</a:t>
            </a:fld>
            <a:endParaRPr lang="en-US"/>
          </a:p>
        </p:txBody>
      </p:sp>
    </p:spTree>
    <p:extLst>
      <p:ext uri="{BB962C8B-B14F-4D97-AF65-F5344CB8AC3E}">
        <p14:creationId xmlns:p14="http://schemas.microsoft.com/office/powerpoint/2010/main" val="389903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7EAC4C3-7894-C648-93BA-678587A8480D}" type="datetime1">
              <a:rPr lang="en-US" smtClean="0"/>
              <a:t>8/13/15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55280EE-F8A7-084C-B941-5B63D5C88DAE}" type="slidenum">
              <a:rPr lang="en-US"/>
              <a:pPr>
                <a:defRPr/>
              </a:pPr>
              <a:t>‹#›</a:t>
            </a:fld>
            <a:endParaRPr lang="en-US"/>
          </a:p>
        </p:txBody>
      </p:sp>
    </p:spTree>
    <p:extLst>
      <p:ext uri="{BB962C8B-B14F-4D97-AF65-F5344CB8AC3E}">
        <p14:creationId xmlns:p14="http://schemas.microsoft.com/office/powerpoint/2010/main" val="406920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18DB11-4F05-434E-B84F-23429F117DA0}" type="datetime1">
              <a:rPr lang="en-US" smtClean="0"/>
              <a:t>8/13/15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B67746-BC4A-814E-A706-5A9DBE49E617}" type="slidenum">
              <a:rPr lang="en-US"/>
              <a:pPr>
                <a:defRPr/>
              </a:pPr>
              <a:t>‹#›</a:t>
            </a:fld>
            <a:endParaRPr lang="en-US"/>
          </a:p>
        </p:txBody>
      </p:sp>
    </p:spTree>
    <p:extLst>
      <p:ext uri="{BB962C8B-B14F-4D97-AF65-F5344CB8AC3E}">
        <p14:creationId xmlns:p14="http://schemas.microsoft.com/office/powerpoint/2010/main" val="341690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40291B-230F-354C-8876-135AD9CDE056}" type="datetime1">
              <a:rPr lang="en-US" smtClean="0"/>
              <a:t>8/13/15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C87864-FF38-D54D-BDFE-16BC455CE181}" type="slidenum">
              <a:rPr lang="en-US"/>
              <a:pPr>
                <a:defRPr/>
              </a:pPr>
              <a:t>‹#›</a:t>
            </a:fld>
            <a:endParaRPr lang="en-US"/>
          </a:p>
        </p:txBody>
      </p:sp>
    </p:spTree>
    <p:extLst>
      <p:ext uri="{BB962C8B-B14F-4D97-AF65-F5344CB8AC3E}">
        <p14:creationId xmlns:p14="http://schemas.microsoft.com/office/powerpoint/2010/main" val="554274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D91CAB5-865E-8545-9D84-718DB8C1DC71}" type="datetime1">
              <a:rPr lang="en-US" smtClean="0"/>
              <a:t>8/13/15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90BE44A-B789-7341-9CA1-BEC02705FC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9.png"/><Relationship Id="rId6" Type="http://schemas.openxmlformats.org/officeDocument/2006/relationships/image" Target="../media/image20.emf"/><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4.mov"/><Relationship Id="rId4" Type="http://schemas.openxmlformats.org/officeDocument/2006/relationships/video" Target="../media/media4.mov"/><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21.png"/><Relationship Id="rId8" Type="http://schemas.openxmlformats.org/officeDocument/2006/relationships/image" Target="../media/image22.png"/><Relationship Id="rId1" Type="http://schemas.microsoft.com/office/2007/relationships/media" Target="../media/media3.mp4"/><Relationship Id="rId2" Type="http://schemas.openxmlformats.org/officeDocument/2006/relationships/video" Target="../media/media3.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gif"/><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1.wdp"/><Relationship Id="rId9" Type="http://schemas.openxmlformats.org/officeDocument/2006/relationships/image" Target="../media/image6.png"/><Relationship Id="rId1" Type="http://schemas.microsoft.com/office/2007/relationships/media" Target="../media/media1.avi"/><Relationship Id="rId2" Type="http://schemas.openxmlformats.org/officeDocument/2006/relationships/video" Target="../media/media1.avi"/></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19.png"/><Relationship Id="rId6" Type="http://schemas.openxmlformats.org/officeDocument/2006/relationships/image" Target="../media/image32.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3.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emf"/><Relationship Id="rId5" Type="http://schemas.openxmlformats.org/officeDocument/2006/relationships/oleObject" Target="../embeddings/oleObject1.bin"/><Relationship Id="rId6" Type="http://schemas.openxmlformats.org/officeDocument/2006/relationships/image" Target="../media/image7.emf"/><Relationship Id="rId7" Type="http://schemas.openxmlformats.org/officeDocument/2006/relationships/oleObject" Target="../embeddings/oleObject2.bin"/><Relationship Id="rId8"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5.xml"/><Relationship Id="rId5" Type="http://schemas.openxmlformats.org/officeDocument/2006/relationships/image" Target="../media/image37.png"/><Relationship Id="rId1" Type="http://schemas.microsoft.com/office/2007/relationships/media" Target="../media/media5.mp4"/><Relationship Id="rId2" Type="http://schemas.openxmlformats.org/officeDocument/2006/relationships/video" Target="../media/media5.mp4"/></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6.xml"/><Relationship Id="rId5" Type="http://schemas.openxmlformats.org/officeDocument/2006/relationships/image" Target="../media/image38.png"/><Relationship Id="rId1" Type="http://schemas.microsoft.com/office/2007/relationships/media" Target="../media/media6.mp4"/><Relationship Id="rId2" Type="http://schemas.openxmlformats.org/officeDocument/2006/relationships/video" Target="../media/media6.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9.xml"/><Relationship Id="rId5" Type="http://schemas.openxmlformats.org/officeDocument/2006/relationships/image" Target="../media/image40.png"/><Relationship Id="rId1" Type="http://schemas.microsoft.com/office/2007/relationships/media" Target="../media/media7.mp4"/><Relationship Id="rId2" Type="http://schemas.openxmlformats.org/officeDocument/2006/relationships/video" Target="../media/media7.mp4"/></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eg"/><Relationship Id="rId5" Type="http://schemas.microsoft.com/office/2007/relationships/hdphoto" Target="../media/hdphoto2.wdp"/><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0.xml"/><Relationship Id="rId5" Type="http://schemas.openxmlformats.org/officeDocument/2006/relationships/image" Target="../media/image41.png"/><Relationship Id="rId1" Type="http://schemas.microsoft.com/office/2007/relationships/media" Target="../media/media8.avi"/><Relationship Id="rId2" Type="http://schemas.openxmlformats.org/officeDocument/2006/relationships/video" Target="../media/media8.avi"/></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1.xml"/><Relationship Id="rId5" Type="http://schemas.openxmlformats.org/officeDocument/2006/relationships/image" Target="../media/image42.png"/><Relationship Id="rId1" Type="http://schemas.microsoft.com/office/2007/relationships/media" Target="../media/media9.mp4"/><Relationship Id="rId2" Type="http://schemas.openxmlformats.org/officeDocument/2006/relationships/video" Target="../media/media9.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3.xml"/><Relationship Id="rId5" Type="http://schemas.openxmlformats.org/officeDocument/2006/relationships/image" Target="../media/image44.png"/><Relationship Id="rId1" Type="http://schemas.microsoft.com/office/2007/relationships/media" Target="../media/media10.mp4"/><Relationship Id="rId2" Type="http://schemas.openxmlformats.org/officeDocument/2006/relationships/video" Target="../media/media10.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3.gif"/><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1.wdp"/><Relationship Id="rId9" Type="http://schemas.openxmlformats.org/officeDocument/2006/relationships/image" Target="../media/image6.png"/><Relationship Id="rId1" Type="http://schemas.microsoft.com/office/2007/relationships/media" Target="../media/media1.avi"/><Relationship Id="rId2" Type="http://schemas.openxmlformats.org/officeDocument/2006/relationships/video" Target="../media/media1.avi"/></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685800" y="1243020"/>
            <a:ext cx="7772400" cy="1101725"/>
          </a:xfrm>
        </p:spPr>
        <p:txBody>
          <a:bodyPr/>
          <a:lstStyle/>
          <a:p>
            <a:pPr eaLnBrk="1" hangingPunct="1"/>
            <a:r>
              <a:rPr lang="en-US" sz="3600" dirty="0">
                <a:latin typeface="Calibri" charset="0"/>
              </a:rPr>
              <a:t/>
            </a:r>
            <a:br>
              <a:rPr lang="en-US" sz="3600" dirty="0">
                <a:latin typeface="Calibri" charset="0"/>
              </a:rPr>
            </a:br>
            <a:r>
              <a:rPr lang="en-US" sz="3600" dirty="0">
                <a:latin typeface="Calibri" charset="0"/>
              </a:rPr>
              <a:t>Light Field Reconstruction Using </a:t>
            </a:r>
            <a:r>
              <a:rPr lang="en-US" sz="3600" dirty="0" err="1">
                <a:latin typeface="Calibri" charset="0"/>
              </a:rPr>
              <a:t>Sparsity</a:t>
            </a:r>
            <a:r>
              <a:rPr lang="en-US" sz="3600" dirty="0">
                <a:latin typeface="Calibri" charset="0"/>
              </a:rPr>
              <a:t> in the Continuous Fourier Domain</a:t>
            </a:r>
          </a:p>
        </p:txBody>
      </p:sp>
      <p:sp>
        <p:nvSpPr>
          <p:cNvPr id="3" name="Subtitle 2"/>
          <p:cNvSpPr>
            <a:spLocks noGrp="1"/>
          </p:cNvSpPr>
          <p:nvPr>
            <p:ph type="subTitle" idx="1"/>
          </p:nvPr>
        </p:nvSpPr>
        <p:spPr>
          <a:xfrm>
            <a:off x="1371600" y="2762253"/>
            <a:ext cx="6400800" cy="1314450"/>
          </a:xfrm>
        </p:spPr>
        <p:txBody>
          <a:bodyPr/>
          <a:lstStyle/>
          <a:p>
            <a:pPr eaLnBrk="1" hangingPunct="1">
              <a:defRPr/>
            </a:pPr>
            <a:r>
              <a:rPr lang="en-US" sz="2000" dirty="0" err="1" smtClean="0"/>
              <a:t>Lixin</a:t>
            </a:r>
            <a:r>
              <a:rPr lang="en-US" sz="2000" dirty="0" smtClean="0"/>
              <a:t> Shi</a:t>
            </a:r>
          </a:p>
          <a:p>
            <a:pPr eaLnBrk="1" hangingPunct="1">
              <a:defRPr/>
            </a:pPr>
            <a:r>
              <a:rPr lang="en-US" sz="2000" b="1" dirty="0" err="1" smtClean="0">
                <a:solidFill>
                  <a:schemeClr val="tx1"/>
                </a:solidFill>
              </a:rPr>
              <a:t>Haitham</a:t>
            </a:r>
            <a:r>
              <a:rPr lang="en-US" sz="2000" b="1" dirty="0" smtClean="0">
                <a:solidFill>
                  <a:schemeClr val="tx1"/>
                </a:solidFill>
              </a:rPr>
              <a:t> </a:t>
            </a:r>
            <a:r>
              <a:rPr lang="en-US" sz="2000" b="1" dirty="0" err="1" smtClean="0">
                <a:solidFill>
                  <a:schemeClr val="tx1"/>
                </a:solidFill>
              </a:rPr>
              <a:t>Hassanieh</a:t>
            </a:r>
            <a:endParaRPr lang="en-US" sz="2000" b="1" dirty="0" smtClean="0">
              <a:solidFill>
                <a:schemeClr val="tx1"/>
              </a:solidFill>
            </a:endParaRPr>
          </a:p>
          <a:p>
            <a:pPr eaLnBrk="1" hangingPunct="1">
              <a:defRPr/>
            </a:pPr>
            <a:r>
              <a:rPr lang="en-US" sz="2000" b="1" dirty="0" smtClean="0">
                <a:solidFill>
                  <a:srgbClr val="000000"/>
                </a:solidFill>
              </a:rPr>
              <a:t>Abe Davis</a:t>
            </a:r>
          </a:p>
          <a:p>
            <a:pPr eaLnBrk="1" hangingPunct="1">
              <a:defRPr/>
            </a:pPr>
            <a:r>
              <a:rPr lang="en-US" sz="2000" dirty="0" smtClean="0"/>
              <a:t>Dina </a:t>
            </a:r>
            <a:r>
              <a:rPr lang="en-US" sz="2000" dirty="0" err="1" smtClean="0"/>
              <a:t>Katabi</a:t>
            </a:r>
            <a:endParaRPr lang="en-US" sz="2000" dirty="0" smtClean="0"/>
          </a:p>
          <a:p>
            <a:pPr eaLnBrk="1" hangingPunct="1">
              <a:defRPr/>
            </a:pPr>
            <a:r>
              <a:rPr lang="en-US" sz="2000" dirty="0" err="1" smtClean="0"/>
              <a:t>Fredo</a:t>
            </a:r>
            <a:r>
              <a:rPr lang="en-US" sz="2000" dirty="0" smtClean="0"/>
              <a:t> Durand</a:t>
            </a:r>
            <a:endParaRPr lang="en-US" sz="2000" dirty="0"/>
          </a:p>
        </p:txBody>
      </p:sp>
      <p:grpSp>
        <p:nvGrpSpPr>
          <p:cNvPr id="4" name="Group 3"/>
          <p:cNvGrpSpPr/>
          <p:nvPr/>
        </p:nvGrpSpPr>
        <p:grpSpPr>
          <a:xfrm>
            <a:off x="1196631" y="2969106"/>
            <a:ext cx="6750739" cy="1529184"/>
            <a:chOff x="1320800" y="2969106"/>
            <a:chExt cx="6750739" cy="1529184"/>
          </a:xfrm>
        </p:grpSpPr>
        <p:pic>
          <p:nvPicPr>
            <p:cNvPr id="5" name="Picture 4"/>
            <p:cNvPicPr>
              <a:picLocks noChangeAspect="1"/>
            </p:cNvPicPr>
            <p:nvPr/>
          </p:nvPicPr>
          <p:blipFill>
            <a:blip r:embed="rId3"/>
            <a:stretch>
              <a:fillRect/>
            </a:stretch>
          </p:blipFill>
          <p:spPr>
            <a:xfrm>
              <a:off x="1320800" y="3164027"/>
              <a:ext cx="1987176" cy="1139343"/>
            </a:xfrm>
            <a:prstGeom prst="rect">
              <a:avLst/>
            </a:prstGeom>
          </p:spPr>
        </p:pic>
        <p:pic>
          <p:nvPicPr>
            <p:cNvPr id="6" name="Picture 5"/>
            <p:cNvPicPr>
              <a:picLocks noChangeAspect="1"/>
            </p:cNvPicPr>
            <p:nvPr/>
          </p:nvPicPr>
          <p:blipFill>
            <a:blip r:embed="rId4"/>
            <a:stretch>
              <a:fillRect/>
            </a:stretch>
          </p:blipFill>
          <p:spPr>
            <a:xfrm>
              <a:off x="6553200" y="2969106"/>
              <a:ext cx="1518339" cy="1529184"/>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Fear the Fourier</a:t>
            </a:r>
            <a:endParaRPr lang="en-US" dirty="0"/>
          </a:p>
        </p:txBody>
      </p:sp>
      <p:pic>
        <p:nvPicPr>
          <p:cNvPr id="5" name="Fourier1Wh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7656"/>
          <a:stretch/>
        </p:blipFill>
        <p:spPr>
          <a:xfrm>
            <a:off x="0" y="908167"/>
            <a:ext cx="9144000" cy="4235333"/>
          </a:xfrm>
          <a:prstGeom prst="rect">
            <a:avLst/>
          </a:prstGeom>
        </p:spPr>
      </p:pic>
      <p:pic>
        <p:nvPicPr>
          <p:cNvPr id="25" name="Picture 24"/>
          <p:cNvPicPr>
            <a:picLocks noChangeAspect="1"/>
          </p:cNvPicPr>
          <p:nvPr/>
        </p:nvPicPr>
        <p:blipFill>
          <a:blip r:embed="rId6"/>
          <a:stretch>
            <a:fillRect/>
          </a:stretch>
        </p:blipFill>
        <p:spPr>
          <a:xfrm>
            <a:off x="3570112" y="1810113"/>
            <a:ext cx="4234744" cy="952257"/>
          </a:xfrm>
          <a:prstGeom prst="rect">
            <a:avLst/>
          </a:prstGeom>
        </p:spPr>
      </p:pic>
      <p:sp>
        <p:nvSpPr>
          <p:cNvPr id="26" name="Rectangle 25"/>
          <p:cNvSpPr/>
          <p:nvPr/>
        </p:nvSpPr>
        <p:spPr>
          <a:xfrm>
            <a:off x="3217333" y="1481667"/>
            <a:ext cx="5108223" cy="16368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t>Fourier Transform</a:t>
            </a:r>
            <a:endParaRPr lang="en-US" sz="4400" dirty="0"/>
          </a:p>
        </p:txBody>
      </p:sp>
    </p:spTree>
    <p:extLst>
      <p:ext uri="{BB962C8B-B14F-4D97-AF65-F5344CB8AC3E}">
        <p14:creationId xmlns:p14="http://schemas.microsoft.com/office/powerpoint/2010/main" val="3661090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 fill="hold"/>
                                        <p:tgtEl>
                                          <p:spTgt spid="5"/>
                                        </p:tgtEl>
                                      </p:cBhvr>
                                    </p:cmd>
                                  </p:childTnLst>
                                </p:cTn>
                              </p:par>
                            </p:childTnLst>
                          </p:cTn>
                        </p:par>
                        <p:par>
                          <p:cTn id="7" fill="hold">
                            <p:stCondLst>
                              <p:cond delay="1876"/>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5"/>
                </p:tgtEl>
              </p:cMediaNode>
            </p:video>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Fear the Fourier</a:t>
            </a:r>
          </a:p>
        </p:txBody>
      </p:sp>
      <p:grpSp>
        <p:nvGrpSpPr>
          <p:cNvPr id="66" name="Group 65"/>
          <p:cNvGrpSpPr/>
          <p:nvPr/>
        </p:nvGrpSpPr>
        <p:grpSpPr>
          <a:xfrm>
            <a:off x="785777" y="2045532"/>
            <a:ext cx="3240151" cy="2344308"/>
            <a:chOff x="785777" y="2045532"/>
            <a:chExt cx="3240151" cy="2344308"/>
          </a:xfrm>
        </p:grpSpPr>
        <p:grpSp>
          <p:nvGrpSpPr>
            <p:cNvPr id="61" name="Group 60"/>
            <p:cNvGrpSpPr/>
            <p:nvPr/>
          </p:nvGrpSpPr>
          <p:grpSpPr>
            <a:xfrm>
              <a:off x="785777" y="2045532"/>
              <a:ext cx="3240151" cy="1355823"/>
              <a:chOff x="363561" y="2290647"/>
              <a:chExt cx="4084582" cy="1355823"/>
            </a:xfrm>
          </p:grpSpPr>
          <p:cxnSp>
            <p:nvCxnSpPr>
              <p:cNvPr id="10" name="Straight Arrow Connector 9"/>
              <p:cNvCxnSpPr/>
              <p:nvPr/>
            </p:nvCxnSpPr>
            <p:spPr bwMode="auto">
              <a:xfrm>
                <a:off x="363561" y="3225966"/>
                <a:ext cx="4084582"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380194" y="2290647"/>
                <a:ext cx="3795152" cy="1355823"/>
              </a:xfrm>
              <a:custGeom>
                <a:avLst/>
                <a:gdLst>
                  <a:gd name="connsiteX0" fmla="*/ 0 w 4078111"/>
                  <a:gd name="connsiteY0" fmla="*/ 1355823 h 1355823"/>
                  <a:gd name="connsiteX1" fmla="*/ 1185333 w 4078111"/>
                  <a:gd name="connsiteY1" fmla="*/ 1156 h 1355823"/>
                  <a:gd name="connsiteX2" fmla="*/ 2794000 w 4078111"/>
                  <a:gd name="connsiteY2" fmla="*/ 1115934 h 1355823"/>
                  <a:gd name="connsiteX3" fmla="*/ 3697111 w 4078111"/>
                  <a:gd name="connsiteY3" fmla="*/ 876045 h 1355823"/>
                  <a:gd name="connsiteX4" fmla="*/ 4078111 w 4078111"/>
                  <a:gd name="connsiteY4" fmla="*/ 1285268 h 1355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111" h="1355823">
                    <a:moveTo>
                      <a:pt x="0" y="1355823"/>
                    </a:moveTo>
                    <a:cubicBezTo>
                      <a:pt x="359833" y="698480"/>
                      <a:pt x="719666" y="41137"/>
                      <a:pt x="1185333" y="1156"/>
                    </a:cubicBezTo>
                    <a:cubicBezTo>
                      <a:pt x="1651000" y="-38825"/>
                      <a:pt x="2375370" y="970119"/>
                      <a:pt x="2794000" y="1115934"/>
                    </a:cubicBezTo>
                    <a:cubicBezTo>
                      <a:pt x="3212630" y="1261749"/>
                      <a:pt x="3483093" y="847823"/>
                      <a:pt x="3697111" y="876045"/>
                    </a:cubicBezTo>
                    <a:cubicBezTo>
                      <a:pt x="3911129" y="904267"/>
                      <a:pt x="3939352" y="1193546"/>
                      <a:pt x="4078111" y="128526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4" name="TextBox 63"/>
            <p:cNvSpPr txBox="1"/>
            <p:nvPr/>
          </p:nvSpPr>
          <p:spPr>
            <a:xfrm>
              <a:off x="798971" y="3558843"/>
              <a:ext cx="3226957" cy="830997"/>
            </a:xfrm>
            <a:prstGeom prst="rect">
              <a:avLst/>
            </a:prstGeom>
            <a:noFill/>
          </p:spPr>
          <p:txBody>
            <a:bodyPr wrap="square" rtlCol="0">
              <a:spAutoFit/>
            </a:bodyPr>
            <a:lstStyle/>
            <a:p>
              <a:pPr algn="ctr"/>
              <a:r>
                <a:rPr lang="en-US" sz="2400" dirty="0" smtClean="0"/>
                <a:t>Continuous Fourier Domain</a:t>
              </a:r>
              <a:endParaRPr lang="en-US" sz="2400" dirty="0"/>
            </a:p>
          </p:txBody>
        </p:sp>
      </p:grpSp>
      <p:grpSp>
        <p:nvGrpSpPr>
          <p:cNvPr id="68" name="Group 67"/>
          <p:cNvGrpSpPr/>
          <p:nvPr/>
        </p:nvGrpSpPr>
        <p:grpSpPr>
          <a:xfrm>
            <a:off x="5118073" y="2045532"/>
            <a:ext cx="3240151" cy="2344308"/>
            <a:chOff x="5118073" y="2045532"/>
            <a:chExt cx="3240151" cy="2344308"/>
          </a:xfrm>
        </p:grpSpPr>
        <p:cxnSp>
          <p:nvCxnSpPr>
            <p:cNvPr id="34" name="Straight Arrow Connector 33"/>
            <p:cNvCxnSpPr/>
            <p:nvPr/>
          </p:nvCxnSpPr>
          <p:spPr bwMode="auto">
            <a:xfrm>
              <a:off x="5118073" y="2980851"/>
              <a:ext cx="3240151"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5373534" y="2846413"/>
              <a:ext cx="2700639" cy="264180"/>
              <a:chOff x="5350933" y="1847749"/>
              <a:chExt cx="2252131" cy="170354"/>
            </a:xfrm>
          </p:grpSpPr>
          <p:cxnSp>
            <p:nvCxnSpPr>
              <p:cNvPr id="42" name="Straight Connector 41"/>
              <p:cNvCxnSpPr/>
              <p:nvPr/>
            </p:nvCxnSpPr>
            <p:spPr>
              <a:xfrm flipV="1">
                <a:off x="5350933"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672666"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994399"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316132"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637865"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6959598"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281331"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03064"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6" name="Straight Connector 35"/>
            <p:cNvCxnSpPr/>
            <p:nvPr/>
          </p:nvCxnSpPr>
          <p:spPr>
            <a:xfrm flipH="1" flipV="1">
              <a:off x="6530951" y="2478329"/>
              <a:ext cx="1" cy="500174"/>
            </a:xfrm>
            <a:prstGeom prst="line">
              <a:avLst/>
            </a:prstGeom>
            <a:ln w="44450">
              <a:solidFill>
                <a:srgbClr val="4F81BD"/>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6916756" y="2960251"/>
              <a:ext cx="1" cy="20600"/>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02563" y="2980851"/>
              <a:ext cx="0" cy="168789"/>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7688367" y="2978504"/>
              <a:ext cx="1" cy="2347"/>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45146" y="2045532"/>
              <a:ext cx="0" cy="932971"/>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340" y="2210218"/>
              <a:ext cx="0" cy="768286"/>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373534" y="2846413"/>
              <a:ext cx="0" cy="113838"/>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071356" y="2966731"/>
              <a:ext cx="0" cy="182909"/>
            </a:xfrm>
            <a:prstGeom prst="line">
              <a:avLst/>
            </a:prstGeom>
            <a:ln w="44450">
              <a:solidFill>
                <a:srgbClr val="4F81BD"/>
              </a:solidFill>
              <a:tailEnd type="oval"/>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5118074" y="3558843"/>
              <a:ext cx="3240150" cy="830997"/>
            </a:xfrm>
            <a:prstGeom prst="rect">
              <a:avLst/>
            </a:prstGeom>
            <a:noFill/>
          </p:spPr>
          <p:txBody>
            <a:bodyPr wrap="square" rtlCol="0">
              <a:spAutoFit/>
            </a:bodyPr>
            <a:lstStyle/>
            <a:p>
              <a:pPr algn="ctr"/>
              <a:r>
                <a:rPr lang="en-US" sz="2400" dirty="0" smtClean="0"/>
                <a:t>Discrete Fourier Domain</a:t>
              </a:r>
              <a:endParaRPr lang="en-US" sz="2400" dirty="0"/>
            </a:p>
          </p:txBody>
        </p:sp>
      </p:grpSp>
    </p:spTree>
    <p:extLst>
      <p:ext uri="{BB962C8B-B14F-4D97-AF65-F5344CB8AC3E}">
        <p14:creationId xmlns:p14="http://schemas.microsoft.com/office/powerpoint/2010/main" val="2269218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Prior Work</a:t>
            </a:r>
          </a:p>
          <a:p>
            <a:endParaRPr lang="en-US" dirty="0" smtClean="0"/>
          </a:p>
          <a:p>
            <a:r>
              <a:rPr lang="en-US" dirty="0" smtClean="0"/>
              <a:t>Continuous vs. Discrete </a:t>
            </a:r>
            <a:r>
              <a:rPr lang="en-US" dirty="0" err="1" smtClean="0"/>
              <a:t>Sparsity</a:t>
            </a:r>
            <a:endParaRPr lang="en-US" dirty="0" smtClean="0"/>
          </a:p>
          <a:p>
            <a:endParaRPr lang="en-US" dirty="0" smtClean="0"/>
          </a:p>
          <a:p>
            <a:r>
              <a:rPr lang="en-US" dirty="0" smtClean="0"/>
              <a:t>Algorithm and Results</a:t>
            </a:r>
            <a:endParaRPr lang="en-US" dirty="0"/>
          </a:p>
        </p:txBody>
      </p:sp>
      <p:sp>
        <p:nvSpPr>
          <p:cNvPr id="4" name="Rectangle 3"/>
          <p:cNvSpPr/>
          <p:nvPr/>
        </p:nvSpPr>
        <p:spPr>
          <a:xfrm>
            <a:off x="743446" y="1063625"/>
            <a:ext cx="6117942" cy="9291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624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yes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20974965">
            <a:off x="2519212" y="2017522"/>
            <a:ext cx="4263872" cy="3197905"/>
          </a:xfrm>
          <a:prstGeom prst="rect">
            <a:avLst/>
          </a:prstGeom>
        </p:spPr>
      </p:pic>
      <p:pic>
        <p:nvPicPr>
          <p:cNvPr id="9" name="bunny.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929339" y="778707"/>
            <a:ext cx="6858000" cy="5143500"/>
          </a:xfrm>
          <a:prstGeom prst="rect">
            <a:avLst/>
          </a:prstGeom>
        </p:spPr>
      </p:pic>
      <p:sp>
        <p:nvSpPr>
          <p:cNvPr id="14" name="Rectangle 13"/>
          <p:cNvSpPr/>
          <p:nvPr/>
        </p:nvSpPr>
        <p:spPr>
          <a:xfrm>
            <a:off x="4378476" y="-205617"/>
            <a:ext cx="5624286" cy="1296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8229600" cy="3394075"/>
          </a:xfrm>
        </p:spPr>
        <p:txBody>
          <a:bodyPr/>
          <a:lstStyle/>
          <a:p>
            <a:r>
              <a:rPr lang="en-US" dirty="0" err="1" smtClean="0"/>
              <a:t>Lambertian</a:t>
            </a:r>
            <a:r>
              <a:rPr lang="en-US" dirty="0" smtClean="0"/>
              <a:t> Prior</a:t>
            </a:r>
          </a:p>
        </p:txBody>
      </p:sp>
      <p:cxnSp>
        <p:nvCxnSpPr>
          <p:cNvPr id="15" name="Straight Arrow Connector 14"/>
          <p:cNvCxnSpPr/>
          <p:nvPr/>
        </p:nvCxnSpPr>
        <p:spPr>
          <a:xfrm flipH="1" flipV="1">
            <a:off x="5515429" y="2152952"/>
            <a:ext cx="844491" cy="75030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636381" y="2903251"/>
            <a:ext cx="723538" cy="71322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300469" y="2909662"/>
            <a:ext cx="1059451"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Oval 12"/>
          <p:cNvSpPr>
            <a:spLocks noChangeAspect="1"/>
          </p:cNvSpPr>
          <p:nvPr/>
        </p:nvSpPr>
        <p:spPr>
          <a:xfrm>
            <a:off x="6276189" y="2811956"/>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56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8"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 presetClass="mediacall" presetSubtype="0" fill="hold" nodeType="withEffect">
                                  <p:stCondLst>
                                    <p:cond delay="0"/>
                                  </p:stCondLst>
                                  <p:childTnLst>
                                    <p:cmd type="call" cmd="playFrom(0.0)">
                                      <p:cBhvr>
                                        <p:cTn id="27" dur="16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8" fill="hold" display="0">
                  <p:stCondLst>
                    <p:cond delay="indefinite"/>
                  </p:stCondLst>
                </p:cTn>
                <p:tgtEl>
                  <p:spTgt spid="9"/>
                </p:tgtEl>
              </p:cMediaNode>
            </p:vide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9"/>
                                        </p:tgtEl>
                                      </p:cBhvr>
                                    </p:cmd>
                                  </p:childTnLst>
                                </p:cTn>
                              </p:par>
                            </p:childTnLst>
                          </p:cTn>
                        </p:par>
                      </p:childTnLst>
                    </p:cTn>
                  </p:par>
                </p:childTnLst>
              </p:cTn>
              <p:nextCondLst>
                <p:cond evt="onClick" delay="0">
                  <p:tgtEl>
                    <p:spTgt spid="9"/>
                  </p:tgtEl>
                </p:cond>
              </p:nextCondLst>
            </p:seq>
            <p:video>
              <p:cMediaNode vol="80000">
                <p:cTn id="34"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2"/>
                                        </p:tgtEl>
                                      </p:cBhvr>
                                    </p:cmd>
                                  </p:childTnLst>
                                </p:cTn>
                              </p:par>
                            </p:childTnLst>
                          </p:cTn>
                        </p:par>
                      </p:childTnLst>
                    </p:cTn>
                  </p:par>
                </p:childTnLst>
              </p:cTn>
              <p:nextCondLst>
                <p:cond evt="onClick" delay="0">
                  <p:tgtEl>
                    <p:spTgt spid="12"/>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8229600" cy="3394075"/>
          </a:xfrm>
        </p:spPr>
        <p:txBody>
          <a:bodyPr/>
          <a:lstStyle/>
          <a:p>
            <a:r>
              <a:rPr lang="en-US" dirty="0" err="1" smtClean="0"/>
              <a:t>Lambertian</a:t>
            </a:r>
            <a:r>
              <a:rPr lang="en-US" dirty="0" smtClean="0"/>
              <a:t> Prior</a:t>
            </a:r>
          </a:p>
        </p:txBody>
      </p:sp>
      <p:grpSp>
        <p:nvGrpSpPr>
          <p:cNvPr id="31" name="Group 30"/>
          <p:cNvGrpSpPr/>
          <p:nvPr/>
        </p:nvGrpSpPr>
        <p:grpSpPr>
          <a:xfrm>
            <a:off x="4025624" y="1788885"/>
            <a:ext cx="4381192" cy="973014"/>
            <a:chOff x="2628900" y="1464524"/>
            <a:chExt cx="4381192" cy="973014"/>
          </a:xfrm>
        </p:grpSpPr>
        <p:cxnSp>
          <p:nvCxnSpPr>
            <p:cNvPr id="32" name="Straight Arrow Connector 31"/>
            <p:cNvCxnSpPr/>
            <p:nvPr/>
          </p:nvCxnSpPr>
          <p:spPr>
            <a:xfrm flipH="1">
              <a:off x="2628900" y="2055221"/>
              <a:ext cx="1275176" cy="382317"/>
            </a:xfrm>
            <a:prstGeom prst="straightConnector1">
              <a:avLst/>
            </a:prstGeom>
            <a:ln w="76200" cmpd="sng">
              <a:tailEnd type="arrow"/>
            </a:ln>
          </p:spPr>
          <p:style>
            <a:lnRef idx="3">
              <a:schemeClr val="accent2"/>
            </a:lnRef>
            <a:fillRef idx="0">
              <a:schemeClr val="accent2"/>
            </a:fillRef>
            <a:effectRef idx="2">
              <a:schemeClr val="accent2"/>
            </a:effectRef>
            <a:fontRef idx="minor">
              <a:schemeClr val="tx1"/>
            </a:fontRef>
          </p:style>
        </p:cxnSp>
        <p:sp>
          <p:nvSpPr>
            <p:cNvPr id="33" name="TextBox 32"/>
            <p:cNvSpPr txBox="1"/>
            <p:nvPr/>
          </p:nvSpPr>
          <p:spPr>
            <a:xfrm>
              <a:off x="3904076" y="1464524"/>
              <a:ext cx="3106016" cy="830997"/>
            </a:xfrm>
            <a:prstGeom prst="rect">
              <a:avLst/>
            </a:prstGeom>
            <a:noFill/>
          </p:spPr>
          <p:txBody>
            <a:bodyPr wrap="square" rtlCol="0">
              <a:spAutoFit/>
            </a:bodyPr>
            <a:lstStyle/>
            <a:p>
              <a:pPr algn="ctr"/>
              <a:r>
                <a:rPr lang="en-US" sz="2400" dirty="0" smtClean="0"/>
                <a:t>All energy must be in this Fourier subspace</a:t>
              </a:r>
              <a:endParaRPr lang="en-US" sz="2400" dirty="0"/>
            </a:p>
          </p:txBody>
        </p:sp>
      </p:grpSp>
      <p:sp>
        <p:nvSpPr>
          <p:cNvPr id="35" name="Cube 34"/>
          <p:cNvSpPr/>
          <p:nvPr/>
        </p:nvSpPr>
        <p:spPr>
          <a:xfrm>
            <a:off x="1667187" y="2524085"/>
            <a:ext cx="2229556" cy="1825037"/>
          </a:xfrm>
          <a:prstGeom prst="cube">
            <a:avLst/>
          </a:prstGeom>
          <a:solidFill>
            <a:srgbClr val="8EB4E3"/>
          </a:solid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p>
        </p:txBody>
      </p:sp>
      <p:sp>
        <p:nvSpPr>
          <p:cNvPr id="36" name="TextBox 35"/>
          <p:cNvSpPr txBox="1"/>
          <p:nvPr/>
        </p:nvSpPr>
        <p:spPr>
          <a:xfrm>
            <a:off x="1562958" y="4594225"/>
            <a:ext cx="2333785" cy="369332"/>
          </a:xfrm>
          <a:prstGeom prst="rect">
            <a:avLst/>
          </a:prstGeom>
          <a:noFill/>
        </p:spPr>
        <p:txBody>
          <a:bodyPr wrap="square" rtlCol="0">
            <a:spAutoFit/>
          </a:bodyPr>
          <a:lstStyle/>
          <a:p>
            <a:pPr algn="ctr"/>
            <a:r>
              <a:rPr lang="en-US" dirty="0" smtClean="0"/>
              <a:t>Frequency Domain</a:t>
            </a:r>
            <a:endParaRPr lang="en-US" dirty="0"/>
          </a:p>
        </p:txBody>
      </p:sp>
      <p:sp>
        <p:nvSpPr>
          <p:cNvPr id="37" name="Rectangle 36"/>
          <p:cNvSpPr/>
          <p:nvPr/>
        </p:nvSpPr>
        <p:spPr>
          <a:xfrm>
            <a:off x="4290768" y="3899498"/>
            <a:ext cx="5567973" cy="707886"/>
          </a:xfrm>
          <a:prstGeom prst="rect">
            <a:avLst/>
          </a:prstGeom>
        </p:spPr>
        <p:txBody>
          <a:bodyPr wrap="square">
            <a:spAutoFit/>
          </a:bodyPr>
          <a:lstStyle/>
          <a:p>
            <a:pPr algn="ctr"/>
            <a:r>
              <a:rPr lang="en-US" sz="2000" dirty="0" smtClean="0"/>
              <a:t>“Dimensionality gap” </a:t>
            </a:r>
          </a:p>
          <a:p>
            <a:pPr algn="ctr"/>
            <a:r>
              <a:rPr lang="en-US" sz="2000" dirty="0" smtClean="0"/>
              <a:t>[</a:t>
            </a:r>
            <a:r>
              <a:rPr lang="en-US" sz="2000" dirty="0"/>
              <a:t>Levin and Durand 2010</a:t>
            </a:r>
            <a:r>
              <a:rPr lang="en-US" sz="2000" dirty="0" smtClean="0"/>
              <a:t>]</a:t>
            </a:r>
            <a:endParaRPr lang="en-US" sz="2000" dirty="0"/>
          </a:p>
        </p:txBody>
      </p:sp>
      <p:sp>
        <p:nvSpPr>
          <p:cNvPr id="5" name="TextBox 4"/>
          <p:cNvSpPr txBox="1"/>
          <p:nvPr/>
        </p:nvSpPr>
        <p:spPr>
          <a:xfrm>
            <a:off x="1886857" y="3338286"/>
            <a:ext cx="1282095" cy="646331"/>
          </a:xfrm>
          <a:prstGeom prst="rect">
            <a:avLst/>
          </a:prstGeom>
          <a:noFill/>
        </p:spPr>
        <p:txBody>
          <a:bodyPr wrap="square" rtlCol="0">
            <a:spAutoFit/>
          </a:bodyPr>
          <a:lstStyle/>
          <a:p>
            <a:pPr algn="ctr"/>
            <a:r>
              <a:rPr lang="en-US" b="1" dirty="0"/>
              <a:t>Fourier </a:t>
            </a:r>
            <a:r>
              <a:rPr lang="en-US" b="1" dirty="0" smtClean="0"/>
              <a:t>Subspace</a:t>
            </a:r>
            <a:endParaRPr lang="en-US" b="1" dirty="0"/>
          </a:p>
        </p:txBody>
      </p:sp>
    </p:spTree>
    <p:extLst>
      <p:ext uri="{BB962C8B-B14F-4D97-AF65-F5344CB8AC3E}">
        <p14:creationId xmlns:p14="http://schemas.microsoft.com/office/powerpoint/2010/main" val="201051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5027107" cy="3394075"/>
          </a:xfrm>
        </p:spPr>
        <p:txBody>
          <a:bodyPr/>
          <a:lstStyle/>
          <a:p>
            <a:r>
              <a:rPr lang="en-US" dirty="0" smtClean="0"/>
              <a:t>The world is not entirely </a:t>
            </a:r>
            <a:r>
              <a:rPr lang="en-US" dirty="0" err="1" smtClean="0"/>
              <a:t>Lambertian</a:t>
            </a:r>
            <a:endParaRPr lang="en-US" dirty="0" smtClean="0"/>
          </a:p>
        </p:txBody>
      </p:sp>
      <p:grpSp>
        <p:nvGrpSpPr>
          <p:cNvPr id="34" name="Group 33"/>
          <p:cNvGrpSpPr/>
          <p:nvPr/>
        </p:nvGrpSpPr>
        <p:grpSpPr>
          <a:xfrm>
            <a:off x="1562958" y="2524085"/>
            <a:ext cx="2333785" cy="2439472"/>
            <a:chOff x="1562958" y="2524085"/>
            <a:chExt cx="2333785" cy="2439472"/>
          </a:xfrm>
        </p:grpSpPr>
        <p:sp>
          <p:nvSpPr>
            <p:cNvPr id="35" name="Cube 34"/>
            <p:cNvSpPr/>
            <p:nvPr/>
          </p:nvSpPr>
          <p:spPr>
            <a:xfrm>
              <a:off x="1667187" y="2524085"/>
              <a:ext cx="2229556" cy="1825037"/>
            </a:xfrm>
            <a:prstGeom prst="cube">
              <a:avLst/>
            </a:prstGeom>
            <a:solidFill>
              <a:srgbClr val="8EB4E3"/>
            </a:solid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p>
          </p:txBody>
        </p:sp>
        <p:sp>
          <p:nvSpPr>
            <p:cNvPr id="36" name="TextBox 35"/>
            <p:cNvSpPr txBox="1"/>
            <p:nvPr/>
          </p:nvSpPr>
          <p:spPr>
            <a:xfrm>
              <a:off x="1562958" y="4594225"/>
              <a:ext cx="2333785" cy="369332"/>
            </a:xfrm>
            <a:prstGeom prst="rect">
              <a:avLst/>
            </a:prstGeom>
            <a:noFill/>
          </p:spPr>
          <p:txBody>
            <a:bodyPr wrap="square" rtlCol="0">
              <a:spAutoFit/>
            </a:bodyPr>
            <a:lstStyle/>
            <a:p>
              <a:pPr algn="ctr"/>
              <a:r>
                <a:rPr lang="en-US" dirty="0" smtClean="0"/>
                <a:t>Frequency Domain</a:t>
              </a:r>
              <a:endParaRPr lang="en-US" dirty="0"/>
            </a:p>
          </p:txBody>
        </p:sp>
      </p:grpSp>
      <p:pic>
        <p:nvPicPr>
          <p:cNvPr id="16" name="Picture 15"/>
          <p:cNvPicPr>
            <a:picLocks noChangeAspect="1"/>
          </p:cNvPicPr>
          <p:nvPr/>
        </p:nvPicPr>
        <p:blipFill rotWithShape="1">
          <a:blip r:embed="rId3"/>
          <a:srcRect l="35045" t="10598"/>
          <a:stretch/>
        </p:blipFill>
        <p:spPr>
          <a:xfrm>
            <a:off x="6234449" y="1463630"/>
            <a:ext cx="2739452" cy="212091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0" b="99394" l="656" r="100000">
                        <a14:foregroundMark x1="9508" y1="81212" x2="18689" y2="85455"/>
                        <a14:foregroundMark x1="6557" y1="84242" x2="15082" y2="84242"/>
                        <a14:foregroundMark x1="2951" y1="81818" x2="8852" y2="85455"/>
                        <a14:foregroundMark x1="21639" y1="89091" x2="43607" y2="93939"/>
                        <a14:foregroundMark x1="55082" y1="94545" x2="76721" y2="90909"/>
                        <a14:foregroundMark x1="84262" y1="84848" x2="95410" y2="78788"/>
                      </a14:backgroundRemoval>
                    </a14:imgEffect>
                  </a14:imgLayer>
                </a14:imgProps>
              </a:ext>
            </a:extLst>
          </a:blip>
          <a:stretch>
            <a:fillRect/>
          </a:stretch>
        </p:blipFill>
        <p:spPr>
          <a:xfrm>
            <a:off x="4408617" y="2790960"/>
            <a:ext cx="3400474" cy="1839601"/>
          </a:xfrm>
          <a:prstGeom prst="rect">
            <a:avLst/>
          </a:prstGeom>
        </p:spPr>
      </p:pic>
      <p:grpSp>
        <p:nvGrpSpPr>
          <p:cNvPr id="5" name="Group 4"/>
          <p:cNvGrpSpPr/>
          <p:nvPr/>
        </p:nvGrpSpPr>
        <p:grpSpPr>
          <a:xfrm>
            <a:off x="951529" y="2428575"/>
            <a:ext cx="3460766" cy="1849989"/>
            <a:chOff x="951529" y="2428575"/>
            <a:chExt cx="3460766" cy="1849989"/>
          </a:xfrm>
        </p:grpSpPr>
        <p:sp>
          <p:nvSpPr>
            <p:cNvPr id="17" name="Freeform 16"/>
            <p:cNvSpPr/>
            <p:nvPr/>
          </p:nvSpPr>
          <p:spPr>
            <a:xfrm rot="16669708">
              <a:off x="1153708" y="2841768"/>
              <a:ext cx="474469" cy="878828"/>
            </a:xfrm>
            <a:custGeom>
              <a:avLst/>
              <a:gdLst>
                <a:gd name="connsiteX0" fmla="*/ 0 w 474469"/>
                <a:gd name="connsiteY0" fmla="*/ 293223 h 321139"/>
                <a:gd name="connsiteX1" fmla="*/ 223280 w 474469"/>
                <a:gd name="connsiteY1" fmla="*/ 106 h 321139"/>
                <a:gd name="connsiteX2" fmla="*/ 474469 w 474469"/>
                <a:gd name="connsiteY2" fmla="*/ 321139 h 321139"/>
              </a:gdLst>
              <a:ahLst/>
              <a:cxnLst>
                <a:cxn ang="0">
                  <a:pos x="connsiteX0" y="connsiteY0"/>
                </a:cxn>
                <a:cxn ang="0">
                  <a:pos x="connsiteX1" y="connsiteY1"/>
                </a:cxn>
                <a:cxn ang="0">
                  <a:pos x="connsiteX2" y="connsiteY2"/>
                </a:cxn>
              </a:cxnLst>
              <a:rect l="l" t="t" r="r" b="b"/>
              <a:pathLst>
                <a:path w="474469" h="321139">
                  <a:moveTo>
                    <a:pt x="0" y="293223"/>
                  </a:moveTo>
                  <a:cubicBezTo>
                    <a:pt x="72101" y="144338"/>
                    <a:pt x="144202" y="-4547"/>
                    <a:pt x="223280" y="106"/>
                  </a:cubicBezTo>
                  <a:cubicBezTo>
                    <a:pt x="302358" y="4759"/>
                    <a:pt x="413998" y="230412"/>
                    <a:pt x="474469" y="321139"/>
                  </a:cubicBezTo>
                </a:path>
              </a:pathLst>
            </a:custGeom>
            <a:solidFill>
              <a:schemeClr val="tx2">
                <a:lumMod val="40000"/>
                <a:lumOff val="60000"/>
              </a:schemeClr>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2525851" y="2428575"/>
              <a:ext cx="474469" cy="321139"/>
            </a:xfrm>
            <a:custGeom>
              <a:avLst/>
              <a:gdLst>
                <a:gd name="connsiteX0" fmla="*/ 0 w 474469"/>
                <a:gd name="connsiteY0" fmla="*/ 293223 h 321139"/>
                <a:gd name="connsiteX1" fmla="*/ 223280 w 474469"/>
                <a:gd name="connsiteY1" fmla="*/ 106 h 321139"/>
                <a:gd name="connsiteX2" fmla="*/ 474469 w 474469"/>
                <a:gd name="connsiteY2" fmla="*/ 321139 h 321139"/>
              </a:gdLst>
              <a:ahLst/>
              <a:cxnLst>
                <a:cxn ang="0">
                  <a:pos x="connsiteX0" y="connsiteY0"/>
                </a:cxn>
                <a:cxn ang="0">
                  <a:pos x="connsiteX1" y="connsiteY1"/>
                </a:cxn>
                <a:cxn ang="0">
                  <a:pos x="connsiteX2" y="connsiteY2"/>
                </a:cxn>
              </a:cxnLst>
              <a:rect l="l" t="t" r="r" b="b"/>
              <a:pathLst>
                <a:path w="474469" h="321139">
                  <a:moveTo>
                    <a:pt x="0" y="293223"/>
                  </a:moveTo>
                  <a:cubicBezTo>
                    <a:pt x="72101" y="144338"/>
                    <a:pt x="144202" y="-4547"/>
                    <a:pt x="223280" y="106"/>
                  </a:cubicBezTo>
                  <a:cubicBezTo>
                    <a:pt x="302358" y="4759"/>
                    <a:pt x="413998" y="230412"/>
                    <a:pt x="474469" y="321139"/>
                  </a:cubicBezTo>
                </a:path>
              </a:pathLst>
            </a:custGeom>
            <a:solidFill>
              <a:schemeClr val="tx2">
                <a:lumMod val="40000"/>
                <a:lumOff val="60000"/>
              </a:schemeClr>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rot="15290331">
              <a:off x="1706853" y="3613188"/>
              <a:ext cx="698263" cy="632489"/>
            </a:xfrm>
            <a:custGeom>
              <a:avLst/>
              <a:gdLst>
                <a:gd name="connsiteX0" fmla="*/ 0 w 474469"/>
                <a:gd name="connsiteY0" fmla="*/ 293223 h 321139"/>
                <a:gd name="connsiteX1" fmla="*/ 223280 w 474469"/>
                <a:gd name="connsiteY1" fmla="*/ 106 h 321139"/>
                <a:gd name="connsiteX2" fmla="*/ 474469 w 474469"/>
                <a:gd name="connsiteY2" fmla="*/ 321139 h 321139"/>
              </a:gdLst>
              <a:ahLst/>
              <a:cxnLst>
                <a:cxn ang="0">
                  <a:pos x="connsiteX0" y="connsiteY0"/>
                </a:cxn>
                <a:cxn ang="0">
                  <a:pos x="connsiteX1" y="connsiteY1"/>
                </a:cxn>
                <a:cxn ang="0">
                  <a:pos x="connsiteX2" y="connsiteY2"/>
                </a:cxn>
              </a:cxnLst>
              <a:rect l="l" t="t" r="r" b="b"/>
              <a:pathLst>
                <a:path w="474469" h="321139">
                  <a:moveTo>
                    <a:pt x="0" y="293223"/>
                  </a:moveTo>
                  <a:cubicBezTo>
                    <a:pt x="72101" y="144338"/>
                    <a:pt x="144202" y="-4547"/>
                    <a:pt x="223280" y="106"/>
                  </a:cubicBezTo>
                  <a:cubicBezTo>
                    <a:pt x="302358" y="4759"/>
                    <a:pt x="413998" y="230412"/>
                    <a:pt x="474469" y="321139"/>
                  </a:cubicBezTo>
                </a:path>
              </a:pathLst>
            </a:custGeom>
            <a:solidFill>
              <a:schemeClr val="tx2">
                <a:lumMod val="40000"/>
                <a:lumOff val="60000"/>
              </a:schemeClr>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rot="4717074">
              <a:off x="3835236" y="2936599"/>
              <a:ext cx="474469" cy="679648"/>
            </a:xfrm>
            <a:custGeom>
              <a:avLst/>
              <a:gdLst>
                <a:gd name="connsiteX0" fmla="*/ 0 w 474469"/>
                <a:gd name="connsiteY0" fmla="*/ 293223 h 321139"/>
                <a:gd name="connsiteX1" fmla="*/ 223280 w 474469"/>
                <a:gd name="connsiteY1" fmla="*/ 106 h 321139"/>
                <a:gd name="connsiteX2" fmla="*/ 474469 w 474469"/>
                <a:gd name="connsiteY2" fmla="*/ 321139 h 321139"/>
              </a:gdLst>
              <a:ahLst/>
              <a:cxnLst>
                <a:cxn ang="0">
                  <a:pos x="connsiteX0" y="connsiteY0"/>
                </a:cxn>
                <a:cxn ang="0">
                  <a:pos x="connsiteX1" y="connsiteY1"/>
                </a:cxn>
                <a:cxn ang="0">
                  <a:pos x="connsiteX2" y="connsiteY2"/>
                </a:cxn>
              </a:cxnLst>
              <a:rect l="l" t="t" r="r" b="b"/>
              <a:pathLst>
                <a:path w="474469" h="321139">
                  <a:moveTo>
                    <a:pt x="0" y="293223"/>
                  </a:moveTo>
                  <a:cubicBezTo>
                    <a:pt x="72101" y="144338"/>
                    <a:pt x="144202" y="-4547"/>
                    <a:pt x="223280" y="106"/>
                  </a:cubicBezTo>
                  <a:cubicBezTo>
                    <a:pt x="302358" y="4759"/>
                    <a:pt x="413998" y="230412"/>
                    <a:pt x="474469" y="321139"/>
                  </a:cubicBezTo>
                </a:path>
              </a:pathLst>
            </a:custGeom>
            <a:solidFill>
              <a:schemeClr val="tx2">
                <a:lumMod val="40000"/>
                <a:lumOff val="60000"/>
              </a:schemeClr>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8" name="TextBox 17"/>
          <p:cNvSpPr txBox="1"/>
          <p:nvPr/>
        </p:nvSpPr>
        <p:spPr>
          <a:xfrm>
            <a:off x="1886857" y="3338286"/>
            <a:ext cx="1282095" cy="646331"/>
          </a:xfrm>
          <a:prstGeom prst="rect">
            <a:avLst/>
          </a:prstGeom>
          <a:noFill/>
        </p:spPr>
        <p:txBody>
          <a:bodyPr wrap="square" rtlCol="0">
            <a:spAutoFit/>
          </a:bodyPr>
          <a:lstStyle/>
          <a:p>
            <a:pPr algn="ctr"/>
            <a:r>
              <a:rPr lang="en-US" b="1" dirty="0"/>
              <a:t>Fourier </a:t>
            </a:r>
            <a:r>
              <a:rPr lang="en-US" b="1" dirty="0" smtClean="0"/>
              <a:t>Subspace</a:t>
            </a:r>
            <a:endParaRPr lang="en-US" b="1" dirty="0"/>
          </a:p>
        </p:txBody>
      </p:sp>
    </p:spTree>
    <p:extLst>
      <p:ext uri="{BB962C8B-B14F-4D97-AF65-F5344CB8AC3E}">
        <p14:creationId xmlns:p14="http://schemas.microsoft.com/office/powerpoint/2010/main" val="4964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10" presetClass="exit" presetSubtype="0" fill="hold" grpId="0"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5027107" cy="3394075"/>
          </a:xfrm>
        </p:spPr>
        <p:txBody>
          <a:bodyPr/>
          <a:lstStyle/>
          <a:p>
            <a:r>
              <a:rPr lang="en-US" dirty="0" err="1" smtClean="0"/>
              <a:t>Sparsity</a:t>
            </a:r>
            <a:endParaRPr lang="en-US" dirty="0" smtClean="0"/>
          </a:p>
        </p:txBody>
      </p:sp>
      <p:sp>
        <p:nvSpPr>
          <p:cNvPr id="36" name="TextBox 35"/>
          <p:cNvSpPr txBox="1"/>
          <p:nvPr/>
        </p:nvSpPr>
        <p:spPr>
          <a:xfrm>
            <a:off x="1562958" y="4594225"/>
            <a:ext cx="2333785" cy="369332"/>
          </a:xfrm>
          <a:prstGeom prst="rect">
            <a:avLst/>
          </a:prstGeom>
          <a:noFill/>
        </p:spPr>
        <p:txBody>
          <a:bodyPr wrap="square" rtlCol="0">
            <a:spAutoFit/>
          </a:bodyPr>
          <a:lstStyle/>
          <a:p>
            <a:pPr algn="ctr"/>
            <a:r>
              <a:rPr lang="en-US" dirty="0" smtClean="0"/>
              <a:t>Frequency Domain</a:t>
            </a:r>
            <a:endParaRPr lang="en-US" dirty="0"/>
          </a:p>
        </p:txBody>
      </p:sp>
      <p:sp>
        <p:nvSpPr>
          <p:cNvPr id="18" name="Oval 17"/>
          <p:cNvSpPr>
            <a:spLocks noChangeAspect="1"/>
          </p:cNvSpPr>
          <p:nvPr/>
        </p:nvSpPr>
        <p:spPr>
          <a:xfrm>
            <a:off x="2924789" y="344428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2434041" y="312178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183112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177437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310597" y="2598576"/>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2924789" y="3977818"/>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15783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34143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108489" y="4044532"/>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3551595" y="322778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045629" y="346045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3171677" y="27220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2801345" y="312178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319066" y="1312872"/>
            <a:ext cx="3106016" cy="954107"/>
          </a:xfrm>
          <a:prstGeom prst="rect">
            <a:avLst/>
          </a:prstGeom>
          <a:noFill/>
        </p:spPr>
        <p:txBody>
          <a:bodyPr wrap="square" rtlCol="0">
            <a:spAutoFit/>
          </a:bodyPr>
          <a:lstStyle/>
          <a:p>
            <a:pPr algn="ctr"/>
            <a:r>
              <a:rPr lang="en-US" sz="2800" dirty="0" smtClean="0"/>
              <a:t>Energy can be anywhere…</a:t>
            </a:r>
          </a:p>
        </p:txBody>
      </p:sp>
      <p:sp>
        <p:nvSpPr>
          <p:cNvPr id="33" name="TextBox 32"/>
          <p:cNvSpPr txBox="1"/>
          <p:nvPr/>
        </p:nvSpPr>
        <p:spPr>
          <a:xfrm>
            <a:off x="5361028" y="2627283"/>
            <a:ext cx="3022233" cy="954107"/>
          </a:xfrm>
          <a:prstGeom prst="rect">
            <a:avLst/>
          </a:prstGeom>
          <a:noFill/>
        </p:spPr>
        <p:txBody>
          <a:bodyPr wrap="square" rtlCol="0">
            <a:spAutoFit/>
          </a:bodyPr>
          <a:lstStyle/>
          <a:p>
            <a:pPr algn="ctr"/>
            <a:r>
              <a:rPr lang="en-US" sz="2800" dirty="0" smtClean="0"/>
              <a:t>…just not in too many places</a:t>
            </a:r>
            <a:endParaRPr lang="en-US" sz="2800" dirty="0"/>
          </a:p>
        </p:txBody>
      </p:sp>
      <p:sp>
        <p:nvSpPr>
          <p:cNvPr id="35" name="Cube 34"/>
          <p:cNvSpPr/>
          <p:nvPr/>
        </p:nvSpPr>
        <p:spPr>
          <a:xfrm>
            <a:off x="1667187" y="2524085"/>
            <a:ext cx="2229556" cy="1825037"/>
          </a:xfrm>
          <a:prstGeom prst="cube">
            <a:avLst/>
          </a:prstGeom>
          <a:solidFill>
            <a:srgbClr val="8EB4E3"/>
          </a:solid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4686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rctx="PPT">
                                        <p:cTn id="11" dur="indefinite"/>
                                        <p:tgtEl>
                                          <p:spTgt spid="35"/>
                                        </p:tgtEl>
                                        <p:attrNameLst>
                                          <p:attrName>style.opacity</p:attrName>
                                        </p:attrNameLst>
                                      </p:cBhvr>
                                      <p:to>
                                        <p:strVal val="0.5"/>
                                      </p:to>
                                    </p:set>
                                    <p:animEffect filter="image" prLst="opacity: 0.5">
                                      <p:cBhvr rctx="IE">
                                        <p:cTn id="12" dur="indefinite"/>
                                        <p:tgtEl>
                                          <p:spTgt spid="35"/>
                                        </p:tgtEl>
                                      </p:cBhvr>
                                    </p:animEffect>
                                  </p:childTnLst>
                                </p:cTn>
                              </p:par>
                            </p:childTnLst>
                          </p:cTn>
                        </p:par>
                        <p:par>
                          <p:cTn id="13" fill="hold">
                            <p:stCondLst>
                              <p:cond delay="0"/>
                            </p:stCondLst>
                            <p:childTnLst>
                              <p:par>
                                <p:cTn id="14" presetID="0" presetClass="path" presetSubtype="0" accel="50000" decel="50000" fill="hold" grpId="0" nodeType="afterEffect">
                                  <p:stCondLst>
                                    <p:cond delay="0"/>
                                  </p:stCondLst>
                                  <p:childTnLst>
                                    <p:animMotion origin="layout" path="M 8.33333E-7 -1.98271E-6 L -0.06666 -0.08894 " pathEditMode="relative" ptsTypes="AA">
                                      <p:cBhvr>
                                        <p:cTn id="15" dur="2000" fill="hold"/>
                                        <p:tgtEl>
                                          <p:spTgt spid="23"/>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1.94444E-6 1.54416E-7 L 0.05764 -0.14083 " pathEditMode="relative" ptsTypes="AA">
                                      <p:cBhvr>
                                        <p:cTn id="17" dur="2000" fill="hold"/>
                                        <p:tgtEl>
                                          <p:spTgt spid="20"/>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2.5E-6 1.82829E-6 L 0.075 -0.09605 " pathEditMode="relative" ptsTypes="AA">
                                      <p:cBhvr>
                                        <p:cTn id="19" dur="2000" fill="hold"/>
                                        <p:tgtEl>
                                          <p:spTgt spid="25"/>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1.94444E-6 -7.04756E-6 L 0.06909 0.05342 " pathEditMode="relative" ptsTypes="AA">
                                      <p:cBhvr>
                                        <p:cTn id="21" dur="2000" fill="hold"/>
                                        <p:tgtEl>
                                          <p:spTgt spid="28"/>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3.33333E-6 2.79802E-6 L 0.02135 0.08029 " pathEditMode="relative" ptsTypes="AA">
                                      <p:cBhvr>
                                        <p:cTn id="23" dur="2000" fill="hold"/>
                                        <p:tgtEl>
                                          <p:spTgt spid="18"/>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1.66667E-6 -7.81964E-6 L -1.66667E-6 0.04447 " pathEditMode="relative" ptsTypes="AA">
                                      <p:cBhvr>
                                        <p:cTn id="25" dur="2000" fill="hold"/>
                                        <p:tgtEl>
                                          <p:spTgt spid="24"/>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8.88889E-6 -3.81099E-6 L -8.88889E-6 0.05744 " pathEditMode="relative" ptsTypes="AA">
                                      <p:cBhvr>
                                        <p:cTn id="27" dur="2000" fill="hold"/>
                                        <p:tgtEl>
                                          <p:spTgt spid="27"/>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2.5E-6 1.63064E-6 L -0.02569 0.04014 " pathEditMode="relative" ptsTypes="AA">
                                      <p:cBhvr>
                                        <p:cTn id="29" dur="2000" fill="hold"/>
                                        <p:tgtEl>
                                          <p:spTgt spid="22"/>
                                        </p:tgtEl>
                                        <p:attrNameLst>
                                          <p:attrName>ppt_x</p:attrName>
                                          <p:attrName>ppt_y</p:attrName>
                                        </p:attrNameLst>
                                      </p:cBhvr>
                                    </p:animMotion>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20" grpId="0" animBg="1"/>
      <p:bldP spid="22" grpId="0" animBg="1"/>
      <p:bldP spid="23" grpId="0" animBg="1"/>
      <p:bldP spid="24" grpId="0" animBg="1"/>
      <p:bldP spid="25" grpId="0" animBg="1"/>
      <p:bldP spid="27" grpId="0" animBg="1"/>
      <p:bldP spid="28" grpId="0" animBg="1"/>
      <p:bldP spid="32" grpId="0"/>
      <p:bldP spid="33" grpId="0"/>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5027107" cy="3394075"/>
          </a:xfrm>
        </p:spPr>
        <p:txBody>
          <a:bodyPr/>
          <a:lstStyle/>
          <a:p>
            <a:r>
              <a:rPr lang="en-US" dirty="0" err="1" smtClean="0"/>
              <a:t>Sparsity</a:t>
            </a:r>
            <a:endParaRPr lang="en-US" dirty="0" smtClean="0"/>
          </a:p>
        </p:txBody>
      </p:sp>
      <p:sp>
        <p:nvSpPr>
          <p:cNvPr id="21" name="Oval 20"/>
          <p:cNvSpPr>
            <a:spLocks noChangeAspect="1"/>
          </p:cNvSpPr>
          <p:nvPr/>
        </p:nvSpPr>
        <p:spPr>
          <a:xfrm>
            <a:off x="183112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15783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34143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045629" y="346045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3171677" y="27220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183112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3114403" y="3854374"/>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962003" y="240494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1554041" y="39019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1707677" y="21493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2928469" y="4204372"/>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3858115" y="26065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234143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2108489" y="42914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181203" y="349006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2045629" y="346045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3171677" y="27220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2801345" y="312178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843385" y="1825176"/>
            <a:ext cx="3557284" cy="954107"/>
          </a:xfrm>
          <a:prstGeom prst="rect">
            <a:avLst/>
          </a:prstGeom>
        </p:spPr>
        <p:txBody>
          <a:bodyPr wrap="none">
            <a:spAutoFit/>
          </a:bodyPr>
          <a:lstStyle/>
          <a:p>
            <a:r>
              <a:rPr lang="en-US" sz="2800" dirty="0" smtClean="0"/>
              <a:t>[</a:t>
            </a:r>
            <a:r>
              <a:rPr lang="en-US" sz="2800" dirty="0" err="1"/>
              <a:t>Marwah</a:t>
            </a:r>
            <a:r>
              <a:rPr lang="en-US" sz="2800" dirty="0"/>
              <a:t> et al. 2013</a:t>
            </a:r>
            <a:r>
              <a:rPr lang="en-US" sz="2800" dirty="0" smtClean="0"/>
              <a:t>]</a:t>
            </a:r>
          </a:p>
          <a:p>
            <a:r>
              <a:rPr lang="en-US" sz="2800" dirty="0" smtClean="0"/>
              <a:t>(Learned Dictionary)</a:t>
            </a:r>
            <a:endParaRPr lang="en-US" sz="2800" dirty="0"/>
          </a:p>
        </p:txBody>
      </p:sp>
    </p:spTree>
    <p:extLst>
      <p:ext uri="{BB962C8B-B14F-4D97-AF65-F5344CB8AC3E}">
        <p14:creationId xmlns:p14="http://schemas.microsoft.com/office/powerpoint/2010/main" val="136638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a:xfrm>
            <a:off x="457200" y="1200150"/>
            <a:ext cx="5027107" cy="3394075"/>
          </a:xfrm>
        </p:spPr>
        <p:txBody>
          <a:bodyPr/>
          <a:lstStyle/>
          <a:p>
            <a:r>
              <a:rPr lang="en-US" dirty="0" err="1" smtClean="0"/>
              <a:t>Sparsity</a:t>
            </a:r>
            <a:endParaRPr lang="en-US" dirty="0" smtClean="0"/>
          </a:p>
        </p:txBody>
      </p:sp>
      <p:sp>
        <p:nvSpPr>
          <p:cNvPr id="21" name="Oval 20"/>
          <p:cNvSpPr>
            <a:spLocks noChangeAspect="1"/>
          </p:cNvSpPr>
          <p:nvPr/>
        </p:nvSpPr>
        <p:spPr>
          <a:xfrm>
            <a:off x="183112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15783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34143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045629" y="346045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3171677" y="27220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1831121" y="310433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3114403" y="3854374"/>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962003" y="240494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1554041" y="39019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1707677" y="21493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2928469" y="4204372"/>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3858115" y="260655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2341435" y="373093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2108489" y="42914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181203" y="3490067"/>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2045629" y="3460451"/>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3171677" y="2722020"/>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2801345" y="3121789"/>
            <a:ext cx="246888" cy="246888"/>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3640668" y="2386372"/>
            <a:ext cx="5226964" cy="1103695"/>
            <a:chOff x="-87451" y="1222405"/>
            <a:chExt cx="5226964" cy="1103695"/>
          </a:xfrm>
        </p:grpSpPr>
        <p:cxnSp>
          <p:nvCxnSpPr>
            <p:cNvPr id="51" name="Straight Arrow Connector 50"/>
            <p:cNvCxnSpPr/>
            <p:nvPr/>
          </p:nvCxnSpPr>
          <p:spPr>
            <a:xfrm flipH="1" flipV="1">
              <a:off x="453085" y="1487871"/>
              <a:ext cx="1420907" cy="70182"/>
            </a:xfrm>
            <a:prstGeom prst="straightConnector1">
              <a:avLst/>
            </a:prstGeom>
            <a:ln w="38100" cmpd="sng">
              <a:solidFill>
                <a:srgbClr val="33CC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869293" y="1804941"/>
              <a:ext cx="1004699" cy="521159"/>
            </a:xfrm>
            <a:prstGeom prst="straightConnector1">
              <a:avLst/>
            </a:prstGeom>
            <a:ln w="38100" cmpd="sng">
              <a:solidFill>
                <a:srgbClr val="33CC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87451" y="1689478"/>
              <a:ext cx="1843639" cy="377999"/>
            </a:xfrm>
            <a:prstGeom prst="straightConnector1">
              <a:avLst/>
            </a:prstGeom>
            <a:ln w="38100" cmpd="sng">
              <a:solidFill>
                <a:srgbClr val="33CC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549436" y="1222405"/>
              <a:ext cx="3590077" cy="954107"/>
            </a:xfrm>
            <a:prstGeom prst="rect">
              <a:avLst/>
            </a:prstGeom>
            <a:noFill/>
          </p:spPr>
          <p:txBody>
            <a:bodyPr wrap="square" rtlCol="0">
              <a:spAutoFit/>
            </a:bodyPr>
            <a:lstStyle/>
            <a:p>
              <a:pPr algn="ctr"/>
              <a:r>
                <a:rPr lang="en-US" sz="2800" dirty="0" smtClean="0"/>
                <a:t>Find locations of peaks</a:t>
              </a:r>
              <a:endParaRPr lang="en-US" sz="2800" dirty="0"/>
            </a:p>
          </p:txBody>
        </p:sp>
      </p:grpSp>
    </p:spTree>
    <p:extLst>
      <p:ext uri="{BB962C8B-B14F-4D97-AF65-F5344CB8AC3E}">
        <p14:creationId xmlns:p14="http://schemas.microsoft.com/office/powerpoint/2010/main" val="225990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dirty="0" smtClean="0">
                <a:latin typeface="Calibri" charset="0"/>
              </a:rPr>
              <a:t>Prior Work</a:t>
            </a:r>
            <a:endParaRPr lang="en-US" dirty="0">
              <a:latin typeface="Calibri" charset="0"/>
            </a:endParaRPr>
          </a:p>
        </p:txBody>
      </p:sp>
      <p:sp>
        <p:nvSpPr>
          <p:cNvPr id="3" name="Content Placeholder 2"/>
          <p:cNvSpPr>
            <a:spLocks noGrp="1"/>
          </p:cNvSpPr>
          <p:nvPr>
            <p:ph idx="1"/>
          </p:nvPr>
        </p:nvSpPr>
        <p:spPr>
          <a:xfrm>
            <a:off x="457200" y="1030818"/>
            <a:ext cx="8229600" cy="3394075"/>
          </a:xfrm>
        </p:spPr>
        <p:txBody>
          <a:bodyPr/>
          <a:lstStyle/>
          <a:p>
            <a:pPr eaLnBrk="1" hangingPunct="1">
              <a:defRPr/>
            </a:pPr>
            <a:r>
              <a:rPr lang="en-US" dirty="0" smtClean="0"/>
              <a:t>Sparse Recovery</a:t>
            </a:r>
          </a:p>
          <a:p>
            <a:pPr lvl="1" eaLnBrk="1" hangingPunct="1">
              <a:defRPr/>
            </a:pPr>
            <a:r>
              <a:rPr lang="en-US" dirty="0" smtClean="0"/>
              <a:t>Compressive Sensing [</a:t>
            </a:r>
            <a:r>
              <a:rPr lang="en-US" dirty="0" err="1" smtClean="0"/>
              <a:t>Candès</a:t>
            </a:r>
            <a:r>
              <a:rPr lang="en-US" dirty="0" smtClean="0"/>
              <a:t> </a:t>
            </a:r>
            <a:r>
              <a:rPr lang="en-US" dirty="0" smtClean="0">
                <a:sym typeface="Wingdings" panose="05000000000000000000" pitchFamily="2" charset="2"/>
              </a:rPr>
              <a:t>et al.’06, Donoho’06, …]</a:t>
            </a:r>
          </a:p>
          <a:p>
            <a:pPr lvl="1" eaLnBrk="1" hangingPunct="1">
              <a:defRPr/>
            </a:pPr>
            <a:r>
              <a:rPr lang="en-US" dirty="0" smtClean="0"/>
              <a:t>Sparse </a:t>
            </a:r>
            <a:r>
              <a:rPr lang="en-US" dirty="0"/>
              <a:t>Fourier Transform [</a:t>
            </a:r>
            <a:r>
              <a:rPr lang="en-US" dirty="0" err="1"/>
              <a:t>Hassanieh</a:t>
            </a:r>
            <a:r>
              <a:rPr lang="en-US" dirty="0"/>
              <a:t> et al.’12, </a:t>
            </a:r>
            <a:r>
              <a:rPr lang="en-US" dirty="0" err="1"/>
              <a:t>Indyk</a:t>
            </a:r>
            <a:r>
              <a:rPr lang="en-US" dirty="0"/>
              <a:t> et al.’14, …]</a:t>
            </a:r>
            <a:endParaRPr lang="en-US" sz="3600" dirty="0"/>
          </a:p>
        </p:txBody>
      </p:sp>
      <p:grpSp>
        <p:nvGrpSpPr>
          <p:cNvPr id="29" name="Group 28"/>
          <p:cNvGrpSpPr/>
          <p:nvPr/>
        </p:nvGrpSpPr>
        <p:grpSpPr>
          <a:xfrm>
            <a:off x="4579218" y="3635205"/>
            <a:ext cx="3132698" cy="1328447"/>
            <a:chOff x="4579218" y="3550539"/>
            <a:chExt cx="3132698" cy="1328447"/>
          </a:xfrm>
        </p:grpSpPr>
        <p:grpSp>
          <p:nvGrpSpPr>
            <p:cNvPr id="24" name="Group 23"/>
            <p:cNvGrpSpPr/>
            <p:nvPr/>
          </p:nvGrpSpPr>
          <p:grpSpPr>
            <a:xfrm>
              <a:off x="4579218" y="3554378"/>
              <a:ext cx="1038723" cy="1324608"/>
              <a:chOff x="4115983" y="3552177"/>
              <a:chExt cx="1038723" cy="1324608"/>
            </a:xfrm>
          </p:grpSpPr>
          <p:pic>
            <p:nvPicPr>
              <p:cNvPr id="12" name="Picture 11"/>
              <p:cNvPicPr>
                <a:picLocks noChangeAspect="1"/>
              </p:cNvPicPr>
              <p:nvPr/>
            </p:nvPicPr>
            <p:blipFill rotWithShape="1">
              <a:blip r:embed="rId3"/>
              <a:srcRect b="42581"/>
              <a:stretch/>
            </p:blipFill>
            <p:spPr>
              <a:xfrm>
                <a:off x="4115983" y="3552177"/>
                <a:ext cx="1038723" cy="958887"/>
              </a:xfrm>
              <a:prstGeom prst="rect">
                <a:avLst/>
              </a:prstGeom>
            </p:spPr>
          </p:pic>
          <p:sp>
            <p:nvSpPr>
              <p:cNvPr id="13" name="TextBox 12"/>
              <p:cNvSpPr txBox="1"/>
              <p:nvPr/>
            </p:nvSpPr>
            <p:spPr>
              <a:xfrm>
                <a:off x="4115983" y="4630563"/>
                <a:ext cx="1038723" cy="246222"/>
              </a:xfrm>
              <a:prstGeom prst="rect">
                <a:avLst/>
              </a:prstGeom>
              <a:noFill/>
            </p:spPr>
            <p:txBody>
              <a:bodyPr wrap="square" rtlCol="0">
                <a:spAutoFit/>
              </a:bodyPr>
              <a:lstStyle/>
              <a:p>
                <a:pPr algn="ctr"/>
                <a:r>
                  <a:rPr lang="en-US" sz="1400" dirty="0" err="1"/>
                  <a:t>Lixin</a:t>
                </a:r>
                <a:r>
                  <a:rPr lang="en-US" sz="1400" dirty="0"/>
                  <a:t> Shi</a:t>
                </a:r>
              </a:p>
            </p:txBody>
          </p:sp>
        </p:grpSp>
        <p:grpSp>
          <p:nvGrpSpPr>
            <p:cNvPr id="20" name="Group 19"/>
            <p:cNvGrpSpPr/>
            <p:nvPr/>
          </p:nvGrpSpPr>
          <p:grpSpPr>
            <a:xfrm>
              <a:off x="6823743" y="3554378"/>
              <a:ext cx="888173" cy="1185185"/>
              <a:chOff x="7094856" y="3554378"/>
              <a:chExt cx="888173" cy="1185185"/>
            </a:xfrm>
          </p:grpSpPr>
          <p:sp>
            <p:nvSpPr>
              <p:cNvPr id="9" name="TextBox 8"/>
              <p:cNvSpPr txBox="1"/>
              <p:nvPr/>
            </p:nvSpPr>
            <p:spPr>
              <a:xfrm>
                <a:off x="7094856" y="4493341"/>
                <a:ext cx="888173" cy="246222"/>
              </a:xfrm>
              <a:prstGeom prst="rect">
                <a:avLst/>
              </a:prstGeom>
              <a:noFill/>
            </p:spPr>
            <p:txBody>
              <a:bodyPr wrap="square" rtlCol="0">
                <a:spAutoFit/>
              </a:bodyPr>
              <a:lstStyle/>
              <a:p>
                <a:pPr algn="ctr"/>
                <a:r>
                  <a:rPr lang="en-US" sz="1400" dirty="0"/>
                  <a:t>Dina </a:t>
                </a:r>
                <a:r>
                  <a:rPr lang="en-US" sz="1400" dirty="0" err="1"/>
                  <a:t>Katabi</a:t>
                </a:r>
                <a:endParaRPr lang="en-US" sz="1400" dirty="0"/>
              </a:p>
            </p:txBody>
          </p:sp>
          <p:pic>
            <p:nvPicPr>
              <p:cNvPr id="2" name="Picture 1"/>
              <p:cNvPicPr>
                <a:picLocks noChangeAspect="1"/>
              </p:cNvPicPr>
              <p:nvPr/>
            </p:nvPicPr>
            <p:blipFill>
              <a:blip r:embed="rId4"/>
              <a:stretch>
                <a:fillRect/>
              </a:stretch>
            </p:blipFill>
            <p:spPr>
              <a:xfrm>
                <a:off x="7094856" y="3554378"/>
                <a:ext cx="888172" cy="954484"/>
              </a:xfrm>
              <a:prstGeom prst="rect">
                <a:avLst/>
              </a:prstGeom>
            </p:spPr>
          </p:pic>
        </p:grpSp>
        <p:grpSp>
          <p:nvGrpSpPr>
            <p:cNvPr id="23" name="Group 22"/>
            <p:cNvGrpSpPr/>
            <p:nvPr/>
          </p:nvGrpSpPr>
          <p:grpSpPr>
            <a:xfrm>
              <a:off x="5560442" y="3550539"/>
              <a:ext cx="1320800" cy="1203135"/>
              <a:chOff x="5446499" y="3550539"/>
              <a:chExt cx="1320800" cy="1203135"/>
            </a:xfrm>
          </p:grpSpPr>
          <p:sp>
            <p:nvSpPr>
              <p:cNvPr id="11" name="TextBox 10"/>
              <p:cNvSpPr txBox="1"/>
              <p:nvPr/>
            </p:nvSpPr>
            <p:spPr>
              <a:xfrm>
                <a:off x="5446499" y="4507452"/>
                <a:ext cx="1320800" cy="246222"/>
              </a:xfrm>
              <a:prstGeom prst="rect">
                <a:avLst/>
              </a:prstGeom>
              <a:noFill/>
            </p:spPr>
            <p:txBody>
              <a:bodyPr wrap="square" rtlCol="0">
                <a:spAutoFit/>
              </a:bodyPr>
              <a:lstStyle/>
              <a:p>
                <a:pPr algn="ctr"/>
                <a:r>
                  <a:rPr lang="en-US" sz="1400" dirty="0" err="1"/>
                  <a:t>Haitham</a:t>
                </a:r>
                <a:r>
                  <a:rPr lang="en-US" sz="1400" dirty="0"/>
                  <a:t> </a:t>
                </a:r>
                <a:r>
                  <a:rPr lang="en-US" sz="1400" dirty="0" err="1"/>
                  <a:t>Hassanieh</a:t>
                </a:r>
                <a:endParaRPr lang="en-US" sz="1400" dirty="0"/>
              </a:p>
            </p:txBody>
          </p:sp>
          <p:pic>
            <p:nvPicPr>
              <p:cNvPr id="15" name="Picture 14"/>
              <p:cNvPicPr>
                <a:picLocks noChangeAspect="1"/>
              </p:cNvPicPr>
              <p:nvPr/>
            </p:nvPicPr>
            <p:blipFill rotWithShape="1">
              <a:blip r:embed="rId5"/>
              <a:srcRect l="44074" t="23333" r="26110" b="26356"/>
              <a:stretch/>
            </p:blipFill>
            <p:spPr>
              <a:xfrm>
                <a:off x="5617941" y="3550539"/>
                <a:ext cx="1013680" cy="962163"/>
              </a:xfrm>
              <a:prstGeom prst="rect">
                <a:avLst/>
              </a:prstGeom>
            </p:spPr>
          </p:pic>
        </p:grpSp>
      </p:grpSp>
      <p:grpSp>
        <p:nvGrpSpPr>
          <p:cNvPr id="27" name="Group 26"/>
          <p:cNvGrpSpPr/>
          <p:nvPr/>
        </p:nvGrpSpPr>
        <p:grpSpPr>
          <a:xfrm>
            <a:off x="1706245" y="3625469"/>
            <a:ext cx="2210715" cy="1491279"/>
            <a:chOff x="1522801" y="3540803"/>
            <a:chExt cx="2210715" cy="1491279"/>
          </a:xfrm>
        </p:grpSpPr>
        <p:grpSp>
          <p:nvGrpSpPr>
            <p:cNvPr id="26" name="Group 25"/>
            <p:cNvGrpSpPr/>
            <p:nvPr/>
          </p:nvGrpSpPr>
          <p:grpSpPr>
            <a:xfrm>
              <a:off x="1522801" y="3540803"/>
              <a:ext cx="1038723" cy="1397537"/>
              <a:chOff x="1212356" y="3540803"/>
              <a:chExt cx="1038723" cy="1397537"/>
            </a:xfrm>
          </p:grpSpPr>
          <p:pic>
            <p:nvPicPr>
              <p:cNvPr id="18" name="Picture 17"/>
              <p:cNvPicPr>
                <a:picLocks noChangeAspect="1"/>
              </p:cNvPicPr>
              <p:nvPr/>
            </p:nvPicPr>
            <p:blipFill rotWithShape="1">
              <a:blip r:embed="rId6"/>
              <a:srcRect l="11719" t="14351" r="72813" b="44260"/>
              <a:stretch/>
            </p:blipFill>
            <p:spPr>
              <a:xfrm>
                <a:off x="1212356" y="3540803"/>
                <a:ext cx="1019202" cy="981634"/>
              </a:xfrm>
              <a:prstGeom prst="rect">
                <a:avLst/>
              </a:prstGeom>
            </p:spPr>
          </p:pic>
          <p:sp>
            <p:nvSpPr>
              <p:cNvPr id="21" name="TextBox 20"/>
              <p:cNvSpPr txBox="1"/>
              <p:nvPr/>
            </p:nvSpPr>
            <p:spPr>
              <a:xfrm>
                <a:off x="1212356" y="4630563"/>
                <a:ext cx="1038723" cy="307777"/>
              </a:xfrm>
              <a:prstGeom prst="rect">
                <a:avLst/>
              </a:prstGeom>
              <a:noFill/>
            </p:spPr>
            <p:txBody>
              <a:bodyPr wrap="square" rtlCol="0">
                <a:spAutoFit/>
              </a:bodyPr>
              <a:lstStyle/>
              <a:p>
                <a:pPr algn="ctr"/>
                <a:r>
                  <a:rPr lang="en-US" sz="1400" dirty="0" smtClean="0"/>
                  <a:t>Abe Davis</a:t>
                </a:r>
                <a:endParaRPr lang="en-US" sz="1400" dirty="0"/>
              </a:p>
            </p:txBody>
          </p:sp>
        </p:grpSp>
        <p:grpSp>
          <p:nvGrpSpPr>
            <p:cNvPr id="25" name="Group 24"/>
            <p:cNvGrpSpPr/>
            <p:nvPr/>
          </p:nvGrpSpPr>
          <p:grpSpPr>
            <a:xfrm>
              <a:off x="2694793" y="3543137"/>
              <a:ext cx="1038723" cy="1488945"/>
              <a:chOff x="2694793" y="3543137"/>
              <a:chExt cx="1038723" cy="1488945"/>
            </a:xfrm>
          </p:grpSpPr>
          <p:pic>
            <p:nvPicPr>
              <p:cNvPr id="19" name="Picture 18"/>
              <p:cNvPicPr>
                <a:picLocks noChangeAspect="1"/>
              </p:cNvPicPr>
              <p:nvPr/>
            </p:nvPicPr>
            <p:blipFill rotWithShape="1">
              <a:blip r:embed="rId7"/>
              <a:srcRect r="22047"/>
              <a:stretch/>
            </p:blipFill>
            <p:spPr>
              <a:xfrm>
                <a:off x="2694793" y="3543137"/>
                <a:ext cx="957955" cy="976966"/>
              </a:xfrm>
              <a:prstGeom prst="rect">
                <a:avLst/>
              </a:prstGeom>
            </p:spPr>
          </p:pic>
          <p:sp>
            <p:nvSpPr>
              <p:cNvPr id="22" name="TextBox 21"/>
              <p:cNvSpPr txBox="1"/>
              <p:nvPr/>
            </p:nvSpPr>
            <p:spPr>
              <a:xfrm>
                <a:off x="2694793" y="4508862"/>
                <a:ext cx="1038723" cy="523220"/>
              </a:xfrm>
              <a:prstGeom prst="rect">
                <a:avLst/>
              </a:prstGeom>
              <a:noFill/>
            </p:spPr>
            <p:txBody>
              <a:bodyPr wrap="square" rtlCol="0">
                <a:spAutoFit/>
              </a:bodyPr>
              <a:lstStyle/>
              <a:p>
                <a:pPr algn="ctr"/>
                <a:r>
                  <a:rPr lang="en-US" sz="1400" dirty="0" err="1" smtClean="0"/>
                  <a:t>Fredo</a:t>
                </a:r>
                <a:r>
                  <a:rPr lang="en-US" sz="1400" dirty="0" smtClean="0"/>
                  <a:t> Durand</a:t>
                </a:r>
                <a:endParaRPr lang="en-US" sz="1400" dirty="0"/>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latin typeface="Calibri" charset="0"/>
              </a:rPr>
              <a:t>Light Fields Are Cool</a:t>
            </a:r>
            <a:endParaRPr lang="en-US" dirty="0">
              <a:latin typeface="Calibri" charset="0"/>
            </a:endParaRPr>
          </a:p>
        </p:txBody>
      </p:sp>
      <p:pic>
        <p:nvPicPr>
          <p:cNvPr id="6" name="Picture 12" descr="Perspective Shift: Eric Cheng presents 149 Animated GIFs created with Desktop Tools Beta for Developers (picture: Eric Che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680" y="1264588"/>
            <a:ext cx="2882511" cy="28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ess_theirs_rfvid_frames_90_range_0.5_p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12" t="4107" r="1951" b="4028"/>
          <a:stretch/>
        </p:blipFill>
        <p:spPr>
          <a:xfrm>
            <a:off x="370607" y="1351175"/>
            <a:ext cx="4962128" cy="2712375"/>
          </a:xfrm>
          <a:prstGeom prst="rect">
            <a:avLst/>
          </a:prstGeom>
        </p:spPr>
      </p:pic>
      <p:sp>
        <p:nvSpPr>
          <p:cNvPr id="3" name="TextBox 2"/>
          <p:cNvSpPr txBox="1"/>
          <p:nvPr/>
        </p:nvSpPr>
        <p:spPr>
          <a:xfrm>
            <a:off x="2177870" y="4182007"/>
            <a:ext cx="1339504" cy="369332"/>
          </a:xfrm>
          <a:prstGeom prst="rect">
            <a:avLst/>
          </a:prstGeom>
          <a:noFill/>
        </p:spPr>
        <p:txBody>
          <a:bodyPr wrap="none" rtlCol="0">
            <a:spAutoFit/>
          </a:bodyPr>
          <a:lstStyle/>
          <a:p>
            <a:pPr algn="ctr"/>
            <a:r>
              <a:rPr lang="en-US" dirty="0" smtClean="0"/>
              <a:t>Refocusing</a:t>
            </a:r>
            <a:endParaRPr lang="en-US" dirty="0"/>
          </a:p>
        </p:txBody>
      </p:sp>
      <p:sp>
        <p:nvSpPr>
          <p:cNvPr id="8" name="TextBox 7"/>
          <p:cNvSpPr txBox="1"/>
          <p:nvPr/>
        </p:nvSpPr>
        <p:spPr>
          <a:xfrm>
            <a:off x="6315679" y="4182007"/>
            <a:ext cx="1685753" cy="369332"/>
          </a:xfrm>
          <a:prstGeom prst="rect">
            <a:avLst/>
          </a:prstGeom>
          <a:noFill/>
        </p:spPr>
        <p:txBody>
          <a:bodyPr wrap="none" rtlCol="0">
            <a:spAutoFit/>
          </a:bodyPr>
          <a:lstStyle/>
          <a:p>
            <a:pPr algn="ctr"/>
            <a:r>
              <a:rPr lang="en-US" dirty="0" smtClean="0"/>
              <a:t>Free viewpoint</a:t>
            </a:r>
            <a:endParaRPr lang="en-US" dirty="0"/>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533" b="100000" l="0" r="90700"/>
                    </a14:imgEffect>
                  </a14:imgLayer>
                </a14:imgProps>
              </a:ext>
            </a:extLst>
          </a:blip>
          <a:stretch>
            <a:fillRect/>
          </a:stretch>
        </p:blipFill>
        <p:spPr>
          <a:xfrm>
            <a:off x="-97617" y="2339198"/>
            <a:ext cx="5155762" cy="2902695"/>
          </a:xfrm>
          <a:prstGeom prst="rect">
            <a:avLst/>
          </a:prstGeom>
        </p:spPr>
      </p:pic>
      <p:sp>
        <p:nvSpPr>
          <p:cNvPr id="10" name="Rounded Rectangular Callout 9"/>
          <p:cNvSpPr/>
          <p:nvPr/>
        </p:nvSpPr>
        <p:spPr>
          <a:xfrm>
            <a:off x="1838157" y="2582842"/>
            <a:ext cx="879643" cy="704919"/>
          </a:xfrm>
          <a:prstGeom prst="wedgeRoundRectCallout">
            <a:avLst>
              <a:gd name="adj1" fmla="val -48177"/>
              <a:gd name="adj2" fmla="val 800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1774657" y="2696585"/>
            <a:ext cx="1070144" cy="461665"/>
          </a:xfrm>
          <a:prstGeom prst="rect">
            <a:avLst/>
          </a:prstGeom>
          <a:noFill/>
        </p:spPr>
        <p:txBody>
          <a:bodyPr wrap="square" rtlCol="0">
            <a:spAutoFit/>
          </a:bodyPr>
          <a:lstStyle/>
          <a:p>
            <a:pPr algn="ctr"/>
            <a:r>
              <a:rPr lang="en-US" sz="2400" b="1" dirty="0" smtClean="0"/>
              <a:t>4D!</a:t>
            </a:r>
            <a:endParaRPr lang="en-US" sz="2400" b="1" dirty="0"/>
          </a:p>
        </p:txBody>
      </p:sp>
      <p:pic>
        <p:nvPicPr>
          <p:cNvPr id="7" name="Picture 6" descr="Screen Shot 2015-08-12 at 8.30.37 PM.png"/>
          <p:cNvPicPr>
            <a:picLocks noChangeAspect="1"/>
          </p:cNvPicPr>
          <p:nvPr/>
        </p:nvPicPr>
        <p:blipFill rotWithShape="1">
          <a:blip r:embed="rId9">
            <a:extLst>
              <a:ext uri="{28A0092B-C50C-407E-A947-70E740481C1C}">
                <a14:useLocalDpi xmlns:a14="http://schemas.microsoft.com/office/drawing/2010/main" val="0"/>
              </a:ext>
            </a:extLst>
          </a:blip>
          <a:srcRect r="6554" b="86893"/>
          <a:stretch/>
        </p:blipFill>
        <p:spPr>
          <a:xfrm>
            <a:off x="4530158" y="1888261"/>
            <a:ext cx="4311461" cy="1399500"/>
          </a:xfrm>
          <a:prstGeom prst="rect">
            <a:avLst/>
          </a:prstGeom>
          <a:ln>
            <a:solidFill>
              <a:schemeClr val="tx1"/>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16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par>
                                <p:cTn id="26" presetID="9" presetClass="emph" presetSubtype="0" nodeType="withEffect">
                                  <p:stCondLst>
                                    <p:cond delay="0"/>
                                  </p:stCondLst>
                                  <p:childTnLst>
                                    <p:set>
                                      <p:cBhvr rctx="PPT">
                                        <p:cTn id="27" dur="indefinite"/>
                                        <p:tgtEl>
                                          <p:spTgt spid="2"/>
                                        </p:tgtEl>
                                        <p:attrNameLst>
                                          <p:attrName>style.opacity</p:attrName>
                                        </p:attrNameLst>
                                      </p:cBhvr>
                                      <p:to>
                                        <p:strVal val="0.5"/>
                                      </p:to>
                                    </p:set>
                                    <p:animEffect filter="image" prLst="opacity: 0.5">
                                      <p:cBhvr rctx="IE">
                                        <p:cTn id="28" dur="indefinite"/>
                                        <p:tgtEl>
                                          <p:spTgt spid="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8" grpId="0"/>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Prior Work</a:t>
            </a:r>
          </a:p>
          <a:p>
            <a:endParaRPr lang="en-US" dirty="0" smtClean="0"/>
          </a:p>
          <a:p>
            <a:r>
              <a:rPr lang="en-US" dirty="0" smtClean="0"/>
              <a:t>Continuous vs. Discrete </a:t>
            </a:r>
            <a:r>
              <a:rPr lang="en-US" dirty="0" err="1" smtClean="0"/>
              <a:t>Sparsity</a:t>
            </a:r>
            <a:endParaRPr lang="en-US" dirty="0" smtClean="0"/>
          </a:p>
          <a:p>
            <a:endParaRPr lang="en-US" dirty="0" smtClean="0"/>
          </a:p>
          <a:p>
            <a:r>
              <a:rPr lang="en-US" dirty="0" smtClean="0"/>
              <a:t>Algorithm and Results</a:t>
            </a:r>
            <a:endParaRPr lang="en-US" dirty="0"/>
          </a:p>
        </p:txBody>
      </p:sp>
      <p:sp>
        <p:nvSpPr>
          <p:cNvPr id="4" name="Rectangle 3"/>
          <p:cNvSpPr/>
          <p:nvPr/>
        </p:nvSpPr>
        <p:spPr>
          <a:xfrm>
            <a:off x="743446" y="2284279"/>
            <a:ext cx="6117942" cy="9291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5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_014_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45" y="1242060"/>
            <a:ext cx="3251200" cy="3251200"/>
          </a:xfrm>
          <a:prstGeom prst="rect">
            <a:avLst/>
          </a:prstGeom>
        </p:spPr>
      </p:pic>
      <p:sp>
        <p:nvSpPr>
          <p:cNvPr id="28673" name="Title 1"/>
          <p:cNvSpPr>
            <a:spLocks noGrp="1"/>
          </p:cNvSpPr>
          <p:nvPr>
            <p:ph type="title"/>
          </p:nvPr>
        </p:nvSpPr>
        <p:spPr/>
        <p:txBody>
          <a:bodyPr/>
          <a:lstStyle/>
          <a:p>
            <a:pPr eaLnBrk="1" hangingPunct="1"/>
            <a:r>
              <a:rPr lang="en-US" dirty="0" smtClean="0">
                <a:latin typeface="Calibri" charset="0"/>
              </a:rPr>
              <a:t>Traditional Sparse Recovery</a:t>
            </a:r>
            <a:endParaRPr lang="en-US" dirty="0">
              <a:latin typeface="Calibri" charset="0"/>
            </a:endParaRPr>
          </a:p>
        </p:txBody>
      </p:sp>
      <p:sp>
        <p:nvSpPr>
          <p:cNvPr id="3" name="TextBox 2"/>
          <p:cNvSpPr txBox="1"/>
          <p:nvPr/>
        </p:nvSpPr>
        <p:spPr>
          <a:xfrm>
            <a:off x="790745" y="4462318"/>
            <a:ext cx="3263292" cy="646331"/>
          </a:xfrm>
          <a:prstGeom prst="rect">
            <a:avLst/>
          </a:prstGeom>
          <a:noFill/>
        </p:spPr>
        <p:txBody>
          <a:bodyPr wrap="square" rtlCol="0">
            <a:spAutoFit/>
          </a:bodyPr>
          <a:lstStyle/>
          <a:p>
            <a:pPr algn="ctr"/>
            <a:r>
              <a:rPr lang="en-US" b="1" dirty="0" smtClean="0"/>
              <a:t>Stanford Bunny Light Field</a:t>
            </a:r>
          </a:p>
          <a:p>
            <a:pPr algn="ctr"/>
            <a:r>
              <a:rPr lang="en-US" b="1" dirty="0" smtClean="0"/>
              <a:t>(example image)</a:t>
            </a:r>
            <a:endParaRPr lang="en-US" b="1" dirty="0"/>
          </a:p>
        </p:txBody>
      </p:sp>
      <p:grpSp>
        <p:nvGrpSpPr>
          <p:cNvPr id="7" name="Group 6"/>
          <p:cNvGrpSpPr/>
          <p:nvPr/>
        </p:nvGrpSpPr>
        <p:grpSpPr>
          <a:xfrm>
            <a:off x="4703992" y="1339878"/>
            <a:ext cx="3641279" cy="3097562"/>
            <a:chOff x="554968" y="1482097"/>
            <a:chExt cx="3641279" cy="3097562"/>
          </a:xfrm>
        </p:grpSpPr>
        <p:pic>
          <p:nvPicPr>
            <p:cNvPr id="8" name="Picture 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9" name="Picture 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10" name="Picture 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11" name="Picture 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12" name="Picture 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13" name="Picture 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14" name="Picture 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15" name="Picture 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16" name="Picture 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17" name="Picture 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18" name="Picture 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19" name="Picture 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20" name="Picture 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21" name="Picture 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22" name="Picture 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23" name="Picture 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24" name="Picture 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25" name="Picture 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26" name="Picture 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27" name="Picture 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28" name="Picture 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29" name="Picture 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30" name="Picture 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31" name="Picture 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32" name="Picture 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33" name="Picture 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34" name="Picture 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35" name="Picture 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36" name="Picture 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37" name="Picture 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38" name="Picture 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39" name="Picture 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40" name="Picture 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41" name="Picture 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42" name="Picture 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43" name="Picture 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44" name="Picture 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45" name="Picture 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46" name="Picture 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47" name="Picture 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48" name="Picture 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49" name="Picture 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50" name="Picture 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51" name="Picture 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52" name="Picture 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53" name="Picture 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54" name="Picture 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55" name="Picture 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56" name="Picture 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57" name="Picture 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58" name="Picture 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59" name="Picture 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60" name="Picture 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61" name="Picture 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62" name="Picture 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63" name="Picture 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64" name="Picture 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65" name="Picture 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66" name="Picture 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67" name="Picture 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68" name="Picture 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69" name="Picture 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70" name="Picture 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71" name="Picture 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72" name="Picture 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73" name="Picture 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74" name="Picture 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75" name="Picture 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76" name="Picture 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77" name="Picture 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78" name="Picture 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79" name="Picture 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80" name="Picture 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81" name="Picture 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82" name="Picture 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83" name="Picture 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84" name="Picture 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85" name="Picture 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86" name="Picture 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87" name="Picture 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88" name="Picture 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89" name="Picture 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90" name="Picture 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91" name="Picture 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92" name="Picture 9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93" name="Picture 9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94" name="Picture 9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95" name="Picture 9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96" name="Picture 9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97" name="Picture 9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98" name="Picture 9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99" name="Picture 9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100" name="Picture 9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101" name="Picture 10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102" name="Picture 10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103" name="Picture 10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104" name="Picture 10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105" name="Picture 10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106" name="Picture 10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107" name="Picture 10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108" name="Picture 10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109" name="Picture 10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110" name="Picture 10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111" name="Picture 1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112" name="Picture 1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113" name="Picture 1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114" name="Picture 1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115" name="Picture 1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116" name="Picture 1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117" name="Picture 1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118" name="Picture 1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119" name="Picture 1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120" name="Picture 1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121" name="Picture 1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122" name="Picture 1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123" name="Picture 1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124" name="Picture 1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125" name="Picture 1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126" name="Picture 1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127" name="Picture 1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128" name="Picture 1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129" name="Picture 1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130" name="Picture 1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131" name="Picture 1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132" name="Picture 1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133" name="Picture 1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134" name="Picture 1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135" name="Picture 1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136" name="Picture 1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137" name="Picture 1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138" name="Picture 1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139" name="Picture 1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140" name="Picture 1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141" name="Picture 1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142" name="Picture 1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143" name="Picture 1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144" name="Picture 1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145" name="Picture 1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146" name="Picture 1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147" name="Picture 1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148" name="Picture 1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149" name="Picture 1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150" name="Picture 1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151" name="Picture 1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152" name="Picture 1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153" name="Picture 1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154" name="Picture 1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155" name="Picture 1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156" name="Picture 1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157" name="Picture 1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158" name="Picture 1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159" name="Picture 1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160" name="Picture 1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161" name="Picture 1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162" name="Picture 1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163" name="Picture 1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164" name="Picture 1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165" name="Picture 1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166" name="Picture 1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167" name="Picture 1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168" name="Picture 1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169" name="Picture 1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170" name="Picture 1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171" name="Picture 1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172" name="Picture 1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173" name="Picture 1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174" name="Picture 1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175" name="Picture 1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176" name="Picture 1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177" name="Picture 1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178" name="Picture 1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179" name="Picture 1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180" name="Picture 1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181" name="Picture 1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182" name="Picture 1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183" name="Picture 1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184" name="Picture 1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185" name="Picture 1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186" name="Picture 1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187" name="Picture 1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188" name="Picture 1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189" name="Picture 1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190" name="Picture 1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191" name="Picture 1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192" name="Picture 19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193" name="Picture 19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194" name="Picture 19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195" name="Picture 19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196" name="Picture 19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197" name="Picture 19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198" name="Picture 19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199" name="Picture 19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200" name="Picture 19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201" name="Picture 20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202" name="Picture 20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203" name="Picture 20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204" name="Group 203"/>
          <p:cNvGrpSpPr/>
          <p:nvPr/>
        </p:nvGrpSpPr>
        <p:grpSpPr>
          <a:xfrm>
            <a:off x="4463644" y="1136043"/>
            <a:ext cx="4121975" cy="3505232"/>
            <a:chOff x="314617" y="1278262"/>
            <a:chExt cx="4121975" cy="3505232"/>
          </a:xfrm>
        </p:grpSpPr>
        <p:pic>
          <p:nvPicPr>
            <p:cNvPr id="205" name="Picture 20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206" name="Picture 20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207" name="Picture 20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208" name="Picture 20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209" name="Picture 20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210" name="Picture 20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211" name="Picture 2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212" name="Picture 2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213" name="Picture 2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214" name="Picture 2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215" name="Picture 2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216" name="Picture 2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217" name="Picture 2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218" name="Picture 2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219" name="Picture 2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220" name="Picture 2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221" name="Picture 2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222" name="Picture 2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223" name="Picture 2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224" name="Picture 2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225" name="Picture 2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226" name="Picture 2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227" name="Picture 2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228" name="Picture 2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229" name="Picture 2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230" name="Picture 2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231" name="Picture 2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232" name="Picture 2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233" name="Picture 2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234" name="Picture 2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235" name="Picture 2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236" name="Picture 2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237" name="Picture 2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238" name="Picture 2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239" name="Picture 2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240" name="Picture 2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241" name="Picture 2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242" name="Picture 2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243" name="Picture 2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244" name="Picture 2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245" name="Picture 2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246" name="Picture 2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247" name="Picture 2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248" name="Picture 2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249" name="Picture 2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250" name="Picture 2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251" name="Picture 2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252" name="Picture 2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253" name="Picture 2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254" name="Picture 2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255" name="Picture 2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256" name="Picture 2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257" name="Picture 2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258" name="Picture 2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259" name="Picture 2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260" name="Picture 2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261" name="Picture 2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262" name="Picture 2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263" name="Picture 2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264" name="Picture 2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265" name="Picture 2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266" name="Picture 2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267" name="Picture 2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268" name="Picture 2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269" name="Picture 2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270" name="Picture 2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271" name="Picture 2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272" name="Picture 2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273" name="Picture 2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274" name="Picture 2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275" name="Picture 2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276" name="Picture 2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277" name="Picture 2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278" name="Picture 2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279" name="Picture 2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280" name="Picture 2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281" name="Picture 2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282" name="Picture 2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283" name="Picture 2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284" name="Picture 2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285" name="Picture 2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286" name="Picture 2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287" name="Picture 2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288" name="Picture 2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289" name="Picture 2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290" name="Picture 2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291" name="Picture 2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292" name="Picture 29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293" name="Picture 29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294" name="Picture 29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295" name="Picture 29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296" name="Picture 29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297" name="Picture 29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sp>
        <p:nvSpPr>
          <p:cNvPr id="298" name="TextBox 297"/>
          <p:cNvSpPr txBox="1"/>
          <p:nvPr/>
        </p:nvSpPr>
        <p:spPr>
          <a:xfrm>
            <a:off x="4805617" y="4614718"/>
            <a:ext cx="3263292" cy="369332"/>
          </a:xfrm>
          <a:prstGeom prst="rect">
            <a:avLst/>
          </a:prstGeom>
          <a:noFill/>
        </p:spPr>
        <p:txBody>
          <a:bodyPr wrap="square" rtlCol="0">
            <a:spAutoFit/>
          </a:bodyPr>
          <a:lstStyle/>
          <a:p>
            <a:pPr algn="ctr"/>
            <a:r>
              <a:rPr lang="en-US" b="1" dirty="0" smtClean="0"/>
              <a:t>Captured Viewpoints</a:t>
            </a:r>
            <a:endParaRPr lang="en-US" b="1" dirty="0"/>
          </a:p>
        </p:txBody>
      </p:sp>
      <p:sp>
        <p:nvSpPr>
          <p:cNvPr id="299" name="TextBox 298"/>
          <p:cNvSpPr txBox="1"/>
          <p:nvPr/>
        </p:nvSpPr>
        <p:spPr>
          <a:xfrm>
            <a:off x="4800600" y="4612280"/>
            <a:ext cx="3263292" cy="369332"/>
          </a:xfrm>
          <a:prstGeom prst="rect">
            <a:avLst/>
          </a:prstGeom>
          <a:noFill/>
        </p:spPr>
        <p:txBody>
          <a:bodyPr wrap="square" rtlCol="0">
            <a:spAutoFit/>
          </a:bodyPr>
          <a:lstStyle/>
          <a:p>
            <a:pPr algn="ctr"/>
            <a:r>
              <a:rPr lang="en-US" b="1" dirty="0" smtClean="0"/>
              <a:t>Used Viewpoints</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8"/>
                                        </p:tgtEl>
                                        <p:attrNameLst>
                                          <p:attrName>style.visibility</p:attrName>
                                        </p:attrNameLst>
                                      </p:cBhvr>
                                      <p:to>
                                        <p:strVal val="visible"/>
                                      </p:to>
                                    </p:set>
                                    <p:animEffect transition="in" filter="fade">
                                      <p:cBhvr>
                                        <p:cTn id="16" dur="500"/>
                                        <p:tgtEl>
                                          <p:spTgt spid="29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98"/>
                                        </p:tgtEl>
                                      </p:cBhvr>
                                    </p:animEffect>
                                    <p:set>
                                      <p:cBhvr>
                                        <p:cTn id="27" dur="1" fill="hold">
                                          <p:stCondLst>
                                            <p:cond delay="499"/>
                                          </p:stCondLst>
                                        </p:cTn>
                                        <p:tgtEl>
                                          <p:spTgt spid="29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99"/>
                                        </p:tgtEl>
                                        <p:attrNameLst>
                                          <p:attrName>style.visibility</p:attrName>
                                        </p:attrNameLst>
                                      </p:cBhvr>
                                      <p:to>
                                        <p:strVal val="visible"/>
                                      </p:to>
                                    </p:set>
                                    <p:animEffect transition="in" filter="fade">
                                      <p:cBhvr>
                                        <p:cTn id="30"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8" grpId="0"/>
      <p:bldP spid="298" grpId="1"/>
      <p:bldP spid="2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_014_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45" y="1242060"/>
            <a:ext cx="3251200" cy="3251200"/>
          </a:xfrm>
          <a:prstGeom prst="rect">
            <a:avLst/>
          </a:prstGeom>
        </p:spPr>
      </p:pic>
      <p:pic>
        <p:nvPicPr>
          <p:cNvPr id="317" name="Picture 316" descr="badbunn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45" y="1243060"/>
            <a:ext cx="3263292" cy="3263292"/>
          </a:xfrm>
          <a:prstGeom prst="rect">
            <a:avLst/>
          </a:prstGeom>
        </p:spPr>
      </p:pic>
      <p:sp>
        <p:nvSpPr>
          <p:cNvPr id="28673" name="Title 1"/>
          <p:cNvSpPr>
            <a:spLocks noGrp="1"/>
          </p:cNvSpPr>
          <p:nvPr>
            <p:ph type="title"/>
          </p:nvPr>
        </p:nvSpPr>
        <p:spPr/>
        <p:txBody>
          <a:bodyPr/>
          <a:lstStyle/>
          <a:p>
            <a:pPr eaLnBrk="1" hangingPunct="1"/>
            <a:r>
              <a:rPr lang="en-US" dirty="0" smtClean="0">
                <a:latin typeface="Calibri" charset="0"/>
              </a:rPr>
              <a:t>Traditional Sparse Recovery</a:t>
            </a:r>
            <a:endParaRPr lang="en-US" dirty="0">
              <a:latin typeface="Calibri" charset="0"/>
            </a:endParaRPr>
          </a:p>
        </p:txBody>
      </p:sp>
      <p:sp>
        <p:nvSpPr>
          <p:cNvPr id="3" name="TextBox 2"/>
          <p:cNvSpPr txBox="1"/>
          <p:nvPr/>
        </p:nvSpPr>
        <p:spPr>
          <a:xfrm>
            <a:off x="790745" y="4462318"/>
            <a:ext cx="3263292" cy="646331"/>
          </a:xfrm>
          <a:prstGeom prst="rect">
            <a:avLst/>
          </a:prstGeom>
          <a:noFill/>
        </p:spPr>
        <p:txBody>
          <a:bodyPr wrap="square" rtlCol="0">
            <a:spAutoFit/>
          </a:bodyPr>
          <a:lstStyle/>
          <a:p>
            <a:pPr algn="ctr"/>
            <a:r>
              <a:rPr lang="en-US" b="1" dirty="0" smtClean="0"/>
              <a:t>Stanford Bunny Light Field</a:t>
            </a:r>
          </a:p>
          <a:p>
            <a:pPr algn="ctr"/>
            <a:r>
              <a:rPr lang="en-US" b="1" dirty="0" smtClean="0"/>
              <a:t>(Example Image)</a:t>
            </a:r>
            <a:endParaRPr lang="en-US" b="1" dirty="0"/>
          </a:p>
        </p:txBody>
      </p:sp>
      <p:grpSp>
        <p:nvGrpSpPr>
          <p:cNvPr id="204" name="Group 203"/>
          <p:cNvGrpSpPr/>
          <p:nvPr/>
        </p:nvGrpSpPr>
        <p:grpSpPr>
          <a:xfrm>
            <a:off x="4463644" y="1136043"/>
            <a:ext cx="4121975" cy="3505232"/>
            <a:chOff x="314617" y="1278262"/>
            <a:chExt cx="4121975" cy="3505232"/>
          </a:xfrm>
        </p:grpSpPr>
        <p:pic>
          <p:nvPicPr>
            <p:cNvPr id="205" name="Picture 20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206" name="Picture 20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207" name="Picture 20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208" name="Picture 20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209" name="Picture 20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210" name="Picture 20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211" name="Picture 21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212" name="Picture 21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213" name="Picture 21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214" name="Picture 21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215" name="Picture 21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216" name="Picture 21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217" name="Picture 21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218" name="Picture 21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219" name="Picture 21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220" name="Picture 21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221" name="Picture 22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222" name="Picture 22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223" name="Picture 22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224" name="Picture 22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225" name="Picture 22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226" name="Picture 22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227" name="Picture 22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228" name="Picture 22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229" name="Picture 22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230" name="Picture 22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231" name="Picture 23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232" name="Picture 23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233" name="Picture 23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234" name="Picture 23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235" name="Picture 23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236" name="Picture 23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237" name="Picture 23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238" name="Picture 23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239" name="Picture 23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240" name="Picture 23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241" name="Picture 24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242" name="Picture 24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243" name="Picture 24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244" name="Picture 24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245" name="Picture 24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246" name="Picture 24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247" name="Picture 24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248" name="Picture 24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249" name="Picture 24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250" name="Picture 24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251" name="Picture 25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252" name="Picture 25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253" name="Picture 25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254" name="Picture 25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255" name="Picture 25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256" name="Picture 25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257" name="Picture 25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258" name="Picture 25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259" name="Picture 25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260" name="Picture 25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261" name="Picture 26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262" name="Picture 26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263" name="Picture 26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264" name="Picture 26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265" name="Picture 26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266" name="Picture 26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267" name="Picture 26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268" name="Picture 26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269" name="Picture 26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270" name="Picture 26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271" name="Picture 27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272" name="Picture 27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273" name="Picture 27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274" name="Picture 27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275" name="Picture 27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276" name="Picture 27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277" name="Picture 27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278" name="Picture 27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279" name="Picture 27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280" name="Picture 27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281" name="Picture 28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282" name="Picture 28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283" name="Picture 28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284" name="Picture 28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285" name="Picture 28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286" name="Picture 28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287" name="Picture 28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288" name="Picture 287"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289" name="Picture 288"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290" name="Picture 289"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291" name="Picture 290"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292" name="Picture 291"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293" name="Picture 292"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294" name="Picture 293"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295" name="Picture 294"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296" name="Picture 295"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297" name="Picture 296" descr="camera1.ai"/>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28675" name="Group 28674"/>
          <p:cNvGrpSpPr/>
          <p:nvPr/>
        </p:nvGrpSpPr>
        <p:grpSpPr>
          <a:xfrm>
            <a:off x="6386449" y="1560989"/>
            <a:ext cx="2713579" cy="1449606"/>
            <a:chOff x="6386449" y="1560989"/>
            <a:chExt cx="2713579" cy="1449606"/>
          </a:xfrm>
        </p:grpSpPr>
        <p:pic>
          <p:nvPicPr>
            <p:cNvPr id="298" name="Picture 297" descr="camera1.ai"/>
            <p:cNvPicPr preferRelativeResize="0">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7588207" y="2766723"/>
              <a:ext cx="276365" cy="243872"/>
            </a:xfrm>
            <a:prstGeom prst="rect">
              <a:avLst/>
            </a:prstGeom>
          </p:spPr>
        </p:pic>
        <p:cxnSp>
          <p:nvCxnSpPr>
            <p:cNvPr id="6" name="Straight Arrow Connector 5"/>
            <p:cNvCxnSpPr>
              <a:endCxn id="96" idx="2"/>
            </p:cNvCxnSpPr>
            <p:nvPr/>
          </p:nvCxnSpPr>
          <p:spPr>
            <a:xfrm>
              <a:off x="7721600" y="1951383"/>
              <a:ext cx="4786" cy="85537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8672" name="TextBox 28671"/>
            <p:cNvSpPr txBox="1"/>
            <p:nvPr/>
          </p:nvSpPr>
          <p:spPr>
            <a:xfrm>
              <a:off x="6386449" y="1560989"/>
              <a:ext cx="2713579" cy="646331"/>
            </a:xfrm>
            <a:prstGeom prst="rect">
              <a:avLst/>
            </a:prstGeom>
            <a:solidFill>
              <a:schemeClr val="bg1"/>
            </a:solidFill>
            <a:ln w="28575" cmpd="sng">
              <a:solidFill>
                <a:schemeClr val="accent1"/>
              </a:solidFill>
            </a:ln>
          </p:spPr>
          <p:txBody>
            <a:bodyPr wrap="square" rtlCol="0">
              <a:spAutoFit/>
            </a:bodyPr>
            <a:lstStyle/>
            <a:p>
              <a:pPr algn="ctr"/>
              <a:r>
                <a:rPr lang="en-US" dirty="0" smtClean="0"/>
                <a:t>Let’s reconstruct this view</a:t>
              </a:r>
              <a:endParaRPr lang="en-US" dirty="0"/>
            </a:p>
          </p:txBody>
        </p:sp>
      </p:grpSp>
      <p:sp>
        <p:nvSpPr>
          <p:cNvPr id="302" name="TextBox 301"/>
          <p:cNvSpPr txBox="1"/>
          <p:nvPr/>
        </p:nvSpPr>
        <p:spPr>
          <a:xfrm>
            <a:off x="790745" y="4459069"/>
            <a:ext cx="3263292" cy="369332"/>
          </a:xfrm>
          <a:prstGeom prst="rect">
            <a:avLst/>
          </a:prstGeom>
          <a:noFill/>
        </p:spPr>
        <p:txBody>
          <a:bodyPr wrap="square" rtlCol="0">
            <a:spAutoFit/>
          </a:bodyPr>
          <a:lstStyle/>
          <a:p>
            <a:pPr algn="ctr"/>
            <a:r>
              <a:rPr lang="en-US" b="1" dirty="0" smtClean="0"/>
              <a:t>Sparse Recovery</a:t>
            </a:r>
            <a:endParaRPr lang="en-US" b="1" dirty="0"/>
          </a:p>
        </p:txBody>
      </p:sp>
      <p:sp>
        <p:nvSpPr>
          <p:cNvPr id="106" name="TextBox 105"/>
          <p:cNvSpPr txBox="1"/>
          <p:nvPr/>
        </p:nvSpPr>
        <p:spPr>
          <a:xfrm>
            <a:off x="4805617" y="4614718"/>
            <a:ext cx="3263292" cy="369332"/>
          </a:xfrm>
          <a:prstGeom prst="rect">
            <a:avLst/>
          </a:prstGeom>
          <a:noFill/>
        </p:spPr>
        <p:txBody>
          <a:bodyPr wrap="square" rtlCol="0">
            <a:spAutoFit/>
          </a:bodyPr>
          <a:lstStyle/>
          <a:p>
            <a:pPr algn="ctr"/>
            <a:r>
              <a:rPr lang="en-US" b="1" dirty="0" smtClean="0"/>
              <a:t>Captured Viewpoints</a:t>
            </a:r>
            <a:endParaRPr lang="en-US" b="1" dirty="0"/>
          </a:p>
        </p:txBody>
      </p:sp>
      <p:grpSp>
        <p:nvGrpSpPr>
          <p:cNvPr id="7" name="Group 6"/>
          <p:cNvGrpSpPr/>
          <p:nvPr/>
        </p:nvGrpSpPr>
        <p:grpSpPr>
          <a:xfrm>
            <a:off x="2726279" y="1392316"/>
            <a:ext cx="1184742" cy="815007"/>
            <a:chOff x="2726279" y="1392316"/>
            <a:chExt cx="1184742" cy="815007"/>
          </a:xfrm>
        </p:grpSpPr>
        <p:sp>
          <p:nvSpPr>
            <p:cNvPr id="4" name="Rectangle 3"/>
            <p:cNvSpPr/>
            <p:nvPr/>
          </p:nvSpPr>
          <p:spPr>
            <a:xfrm>
              <a:off x="2726279" y="1392316"/>
              <a:ext cx="1184742" cy="54324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rgbClr val="FF0000"/>
                  </a:solidFill>
                </a:rPr>
                <a:t>Ugly Bunny</a:t>
              </a:r>
              <a:endParaRPr lang="en-US" b="1" dirty="0">
                <a:solidFill>
                  <a:srgbClr val="FF0000"/>
                </a:solidFill>
              </a:endParaRPr>
            </a:p>
          </p:txBody>
        </p:sp>
        <p:sp>
          <p:nvSpPr>
            <p:cNvPr id="5" name="Bent-Up Arrow 4"/>
            <p:cNvSpPr/>
            <p:nvPr/>
          </p:nvSpPr>
          <p:spPr>
            <a:xfrm rot="5400000" flipV="1">
              <a:off x="2910014" y="1751834"/>
              <a:ext cx="271757" cy="639221"/>
            </a:xfrm>
            <a:prstGeom prst="bentUpArrow">
              <a:avLst>
                <a:gd name="adj1" fmla="val 25000"/>
                <a:gd name="adj2" fmla="val 38631"/>
                <a:gd name="adj3" fmla="val 4447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9110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animEffect transition="in" filter="fade">
                                      <p:cBhvr>
                                        <p:cTn id="12" dur="500"/>
                                        <p:tgtEl>
                                          <p:spTgt spid="317"/>
                                        </p:tgtEl>
                                      </p:cBhvr>
                                    </p:animEffect>
                                  </p:childTnLst>
                                </p:cTn>
                              </p:par>
                              <p:par>
                                <p:cTn id="13" presetID="10" presetClass="exit" presetSubtype="0" fill="hold" grpId="0"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grpId="1" nodeType="with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fade">
                                      <p:cBhvr>
                                        <p:cTn id="18" dur="500"/>
                                        <p:tgtEl>
                                          <p:spTgt spid="3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500"/>
                                        <p:tgtEl>
                                          <p:spTgt spid="1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2" grpId="1"/>
      <p:bldP spid="1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dirty="0" smtClean="0">
                <a:latin typeface="Calibri" charset="0"/>
              </a:rPr>
              <a:t>Light Field Spectrum</a:t>
            </a:r>
            <a:endParaRPr lang="en-US" dirty="0">
              <a:latin typeface="Calibri" charset="0"/>
            </a:endParaRPr>
          </a:p>
        </p:txBody>
      </p:sp>
      <p:grpSp>
        <p:nvGrpSpPr>
          <p:cNvPr id="14" name="Group 13"/>
          <p:cNvGrpSpPr/>
          <p:nvPr/>
        </p:nvGrpSpPr>
        <p:grpSpPr>
          <a:xfrm>
            <a:off x="457200" y="1411135"/>
            <a:ext cx="3517816" cy="2840316"/>
            <a:chOff x="2658408" y="1406975"/>
            <a:chExt cx="3986860" cy="3056672"/>
          </a:xfrm>
        </p:grpSpPr>
        <p:grpSp>
          <p:nvGrpSpPr>
            <p:cNvPr id="29699" name="Group 16"/>
            <p:cNvGrpSpPr>
              <a:grpSpLocks noChangeAspect="1"/>
            </p:cNvGrpSpPr>
            <p:nvPr/>
          </p:nvGrpSpPr>
          <p:grpSpPr bwMode="auto">
            <a:xfrm>
              <a:off x="2658408" y="1406975"/>
              <a:ext cx="3986860" cy="3056671"/>
              <a:chOff x="2184400" y="1066800"/>
              <a:chExt cx="5842000" cy="4476026"/>
            </a:xfrm>
          </p:grpSpPr>
          <p:cxnSp>
            <p:nvCxnSpPr>
              <p:cNvPr id="18" name="Straight Connector 17"/>
              <p:cNvCxnSpPr/>
              <p:nvPr/>
            </p:nvCxnSpPr>
            <p:spPr>
              <a:xfrm flipV="1">
                <a:off x="2184400" y="1066800"/>
                <a:ext cx="3231894" cy="839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84400" y="1905835"/>
                <a:ext cx="0" cy="236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5416294" y="1066800"/>
                <a:ext cx="2508230" cy="1091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16294" y="1066800"/>
                <a:ext cx="0" cy="23626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184400" y="3429439"/>
                <a:ext cx="3231894" cy="8390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416294" y="3429439"/>
                <a:ext cx="2508230" cy="1067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184400" y="4268476"/>
                <a:ext cx="2462563" cy="1081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646963" y="4496664"/>
                <a:ext cx="3277561" cy="85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4524" y="2158598"/>
                <a:ext cx="0" cy="2338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3"/>
                <a:stretch>
                  <a:fillRect r="-5769" b="-291837"/>
                </a:stretch>
              </a:blipFill>
            </p:spPr>
            <p:txBody>
              <a:bodyPr/>
              <a:lstStyle/>
              <a:p>
                <a:pPr>
                  <a:defRPr/>
                </a:pPr>
                <a:r>
                  <a:rPr lang="en-US">
                    <a:noFill/>
                  </a:rPr>
                  <a:t> </a:t>
                </a:r>
              </a:p>
            </p:txBody>
          </p:sp>
          <p:sp>
            <p:nvSpPr>
              <p:cNvPr id="28" name="TextBox 27"/>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4"/>
                <a:stretch>
                  <a:fillRect r="-7692" b="-291837"/>
                </a:stretch>
              </a:blipFill>
            </p:spPr>
            <p:txBody>
              <a:bodyPr/>
              <a:lstStyle/>
              <a:p>
                <a:pPr>
                  <a:defRPr/>
                </a:pPr>
                <a:r>
                  <a:rPr lang="en-US">
                    <a:noFill/>
                  </a:rPr>
                  <a:t> </a:t>
                </a:r>
              </a:p>
            </p:txBody>
          </p:sp>
          <p:pic>
            <p:nvPicPr>
              <p:cNvPr id="29717" name="Picture 2"/>
              <p:cNvPicPr>
                <a:picLocks noChangeAspect="1" noChangeArrowheads="1"/>
              </p:cNvPicPr>
              <p:nvPr/>
            </p:nvPicPr>
            <p:blipFill>
              <a:blip r:embed="rId5">
                <a:clrChange>
                  <a:clrFrom>
                    <a:srgbClr val="FFFFFF"/>
                  </a:clrFrom>
                  <a:clrTo>
                    <a:srgbClr val="FFFFFF">
                      <a:alpha val="0"/>
                    </a:srgbClr>
                  </a:clrTo>
                </a:clrChange>
                <a:lum bright="-20000" contrast="20000"/>
                <a:extLst>
                  <a:ext uri="{28A0092B-C50C-407E-A947-70E740481C1C}">
                    <a14:useLocalDpi xmlns:a14="http://schemas.microsoft.com/office/drawing/2010/main" val="0"/>
                  </a:ext>
                </a:extLst>
              </a:blip>
              <a:srcRect l="13007" t="7365" r="8279" b="10004"/>
              <a:stretch>
                <a:fillRect/>
              </a:stretch>
            </p:blipFill>
            <p:spPr bwMode="auto">
              <a:xfrm>
                <a:off x="2184400" y="1066801"/>
                <a:ext cx="5842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TextBox 36"/>
            <p:cNvSpPr txBox="1"/>
            <p:nvPr/>
          </p:nvSpPr>
          <p:spPr>
            <a:xfrm>
              <a:off x="5627916" y="3783965"/>
              <a:ext cx="947827" cy="679682"/>
            </a:xfrm>
            <a:prstGeom prst="rect">
              <a:avLst/>
            </a:prstGeom>
            <a:noFill/>
          </p:spPr>
          <p:txBody>
            <a:bodyPr wrap="square" rtlCol="0">
              <a:spAutoFit/>
            </a:bodyPr>
            <a:lstStyle/>
            <a:p>
              <a:r>
                <a:rPr lang="en-US" sz="3200" dirty="0" err="1" smtClean="0"/>
                <a:t>ω</a:t>
              </a:r>
              <a:r>
                <a:rPr lang="en-US" dirty="0" err="1" smtClean="0"/>
                <a:t>v</a:t>
              </a:r>
              <a:endParaRPr lang="en-US" sz="2000" dirty="0"/>
            </a:p>
          </p:txBody>
        </p:sp>
        <p:sp>
          <p:nvSpPr>
            <p:cNvPr id="38" name="TextBox 37"/>
            <p:cNvSpPr txBox="1"/>
            <p:nvPr/>
          </p:nvSpPr>
          <p:spPr>
            <a:xfrm>
              <a:off x="2658408" y="3749713"/>
              <a:ext cx="939204" cy="679682"/>
            </a:xfrm>
            <a:prstGeom prst="rect">
              <a:avLst/>
            </a:prstGeom>
            <a:noFill/>
          </p:spPr>
          <p:txBody>
            <a:bodyPr wrap="square" rtlCol="0">
              <a:spAutoFit/>
            </a:bodyPr>
            <a:lstStyle/>
            <a:p>
              <a:r>
                <a:rPr lang="en-US" sz="3200" dirty="0" err="1" smtClean="0"/>
                <a:t>ω</a:t>
              </a:r>
              <a:r>
                <a:rPr lang="en-US" dirty="0" err="1" smtClean="0"/>
                <a:t>u</a:t>
              </a:r>
              <a:endParaRPr lang="en-US" dirty="0"/>
            </a:p>
          </p:txBody>
        </p:sp>
      </p:grpSp>
      <p:grpSp>
        <p:nvGrpSpPr>
          <p:cNvPr id="4" name="Group 3"/>
          <p:cNvGrpSpPr/>
          <p:nvPr/>
        </p:nvGrpSpPr>
        <p:grpSpPr>
          <a:xfrm>
            <a:off x="4216400" y="1362262"/>
            <a:ext cx="4613854" cy="3811103"/>
            <a:chOff x="4216400" y="1362262"/>
            <a:chExt cx="4613854" cy="3811103"/>
          </a:xfrm>
        </p:grpSpPr>
        <p:cxnSp>
          <p:nvCxnSpPr>
            <p:cNvPr id="3" name="Straight Arrow Connector 2"/>
            <p:cNvCxnSpPr/>
            <p:nvPr/>
          </p:nvCxnSpPr>
          <p:spPr>
            <a:xfrm>
              <a:off x="4847202" y="4711700"/>
              <a:ext cx="3983052"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8" name="Straight Arrow Connector 637"/>
            <p:cNvCxnSpPr/>
            <p:nvPr/>
          </p:nvCxnSpPr>
          <p:spPr>
            <a:xfrm flipV="1">
              <a:off x="4720202" y="1362262"/>
              <a:ext cx="0" cy="315893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216400" y="2647978"/>
              <a:ext cx="503802" cy="461665"/>
            </a:xfrm>
            <a:prstGeom prst="rect">
              <a:avLst/>
            </a:prstGeom>
            <a:noFill/>
          </p:spPr>
          <p:txBody>
            <a:bodyPr wrap="square" rtlCol="0">
              <a:spAutoFit/>
            </a:bodyPr>
            <a:lstStyle/>
            <a:p>
              <a:pPr algn="ctr"/>
              <a:r>
                <a:rPr lang="en-US" sz="2400" dirty="0" smtClean="0"/>
                <a:t>u</a:t>
              </a:r>
              <a:endParaRPr lang="en-US" sz="2400" dirty="0"/>
            </a:p>
          </p:txBody>
        </p:sp>
        <p:sp>
          <p:nvSpPr>
            <p:cNvPr id="639" name="TextBox 638"/>
            <p:cNvSpPr txBox="1"/>
            <p:nvPr/>
          </p:nvSpPr>
          <p:spPr>
            <a:xfrm>
              <a:off x="6586827" y="4711700"/>
              <a:ext cx="503802" cy="461665"/>
            </a:xfrm>
            <a:prstGeom prst="rect">
              <a:avLst/>
            </a:prstGeom>
            <a:noFill/>
          </p:spPr>
          <p:txBody>
            <a:bodyPr wrap="square" rtlCol="0">
              <a:spAutoFit/>
            </a:bodyPr>
            <a:lstStyle/>
            <a:p>
              <a:pPr algn="ctr"/>
              <a:r>
                <a:rPr lang="en-US" sz="2400" dirty="0" smtClean="0"/>
                <a:t>v</a:t>
              </a:r>
              <a:endParaRPr lang="en-US" sz="2400" dirty="0"/>
            </a:p>
          </p:txBody>
        </p:sp>
      </p:grpSp>
      <p:grpSp>
        <p:nvGrpSpPr>
          <p:cNvPr id="640" name="Group 639"/>
          <p:cNvGrpSpPr/>
          <p:nvPr/>
        </p:nvGrpSpPr>
        <p:grpSpPr>
          <a:xfrm>
            <a:off x="5081887" y="1288956"/>
            <a:ext cx="3641279" cy="3097562"/>
            <a:chOff x="554968" y="1482097"/>
            <a:chExt cx="3641279" cy="3097562"/>
          </a:xfrm>
        </p:grpSpPr>
        <p:pic>
          <p:nvPicPr>
            <p:cNvPr id="735" name="Picture 73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736" name="Picture 73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737" name="Picture 73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738" name="Picture 73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739" name="Picture 73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740" name="Picture 73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741" name="Picture 74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742" name="Picture 74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743" name="Picture 74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744" name="Picture 74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745" name="Picture 74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746" name="Picture 74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747" name="Picture 74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748" name="Picture 74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749" name="Picture 74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750" name="Picture 74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751" name="Picture 75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752" name="Picture 75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753" name="Picture 75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754" name="Picture 75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755" name="Picture 75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756" name="Picture 75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757" name="Picture 75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758" name="Picture 75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759" name="Picture 75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760" name="Picture 75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761" name="Picture 76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762" name="Picture 76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763" name="Picture 76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764" name="Picture 76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765" name="Picture 76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766" name="Picture 76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767" name="Picture 76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768" name="Picture 76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769" name="Picture 76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770" name="Picture 76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771" name="Picture 77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772" name="Picture 77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773" name="Picture 77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774" name="Picture 77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775" name="Picture 77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776" name="Picture 77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777" name="Picture 77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778" name="Picture 77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779" name="Picture 77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780" name="Picture 77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781" name="Picture 78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782" name="Picture 78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783" name="Picture 78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784" name="Picture 78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785" name="Picture 78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786" name="Picture 78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787" name="Picture 78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788" name="Picture 78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789" name="Picture 78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790" name="Picture 78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791" name="Picture 79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792" name="Picture 79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793" name="Picture 79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794" name="Picture 79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795" name="Picture 79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796" name="Picture 79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797" name="Picture 79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798" name="Picture 79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799" name="Picture 79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800" name="Picture 79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801" name="Picture 80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802" name="Picture 80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803" name="Picture 80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804" name="Picture 80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805" name="Picture 80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806" name="Picture 80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807" name="Picture 80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808" name="Picture 80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809" name="Picture 80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810" name="Picture 80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811" name="Picture 81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812" name="Picture 81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813" name="Picture 81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814" name="Picture 81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815" name="Picture 81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816" name="Picture 81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817" name="Picture 81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818" name="Picture 81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819" name="Picture 81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820" name="Picture 81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821" name="Picture 82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822" name="Picture 82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823" name="Picture 82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824" name="Picture 82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825" name="Picture 82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826" name="Picture 82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827" name="Picture 82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828" name="Picture 82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829" name="Picture 82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830" name="Picture 82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831" name="Picture 83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832" name="Picture 83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833" name="Picture 83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834" name="Picture 83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835" name="Picture 83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836" name="Picture 83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837" name="Picture 83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838" name="Picture 83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839" name="Picture 83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840" name="Picture 83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841" name="Picture 84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842" name="Picture 84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843" name="Picture 84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844" name="Picture 84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845" name="Picture 84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846" name="Picture 84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847" name="Picture 84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848" name="Picture 84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849" name="Picture 84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850" name="Picture 84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851" name="Picture 85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852" name="Picture 85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853" name="Picture 85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854" name="Picture 85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855" name="Picture 85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856" name="Picture 85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857" name="Picture 85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858" name="Picture 85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859" name="Picture 85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860" name="Picture 85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861" name="Picture 86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862" name="Picture 86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863" name="Picture 86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864" name="Picture 86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865" name="Picture 86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866" name="Picture 86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867" name="Picture 86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868" name="Picture 86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869" name="Picture 86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870" name="Picture 86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871" name="Picture 87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872" name="Picture 87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873" name="Picture 87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874" name="Picture 87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875" name="Picture 87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876" name="Picture 87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877" name="Picture 87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878" name="Picture 87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879" name="Picture 87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880" name="Picture 87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881" name="Picture 88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882" name="Picture 88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883" name="Picture 88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884" name="Picture 88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885" name="Picture 88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886" name="Picture 88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887" name="Picture 88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888" name="Picture 88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889" name="Picture 88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890" name="Picture 88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891" name="Picture 89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892" name="Picture 89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893" name="Picture 89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894" name="Picture 89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895" name="Picture 89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896" name="Picture 89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897" name="Picture 89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898" name="Picture 89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899" name="Picture 89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900" name="Picture 89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901" name="Picture 90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902" name="Picture 90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903" name="Picture 90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904" name="Picture 90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905" name="Picture 90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906" name="Picture 90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907" name="Picture 90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908" name="Picture 90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909" name="Picture 90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910" name="Picture 90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911" name="Picture 91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912" name="Picture 91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913" name="Picture 91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914" name="Picture 91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915" name="Picture 91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916" name="Picture 91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917" name="Picture 91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918" name="Picture 91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919" name="Picture 91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920" name="Picture 91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921" name="Picture 92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922" name="Picture 92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923" name="Picture 92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924" name="Picture 92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925" name="Picture 92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926" name="Picture 92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927" name="Picture 92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928" name="Picture 92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929" name="Picture 92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930" name="Picture 92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641" name="Group 640"/>
          <p:cNvGrpSpPr/>
          <p:nvPr/>
        </p:nvGrpSpPr>
        <p:grpSpPr>
          <a:xfrm>
            <a:off x="4841539" y="1085121"/>
            <a:ext cx="4121975" cy="3505232"/>
            <a:chOff x="314617" y="1278262"/>
            <a:chExt cx="4121975" cy="3505232"/>
          </a:xfrm>
        </p:grpSpPr>
        <p:pic>
          <p:nvPicPr>
            <p:cNvPr id="642" name="Picture 64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43" name="Picture 64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44" name="Picture 64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45" name="Picture 64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46" name="Picture 64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47" name="Picture 64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48" name="Picture 64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49" name="Picture 64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50" name="Picture 64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51" name="Picture 65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52" name="Picture 65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53" name="Picture 65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54" name="Picture 65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55" name="Picture 65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56" name="Picture 65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57" name="Picture 65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58" name="Picture 65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59" name="Picture 65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60" name="Picture 65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61" name="Picture 66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62" name="Picture 66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63" name="Picture 66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64" name="Picture 66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65" name="Picture 66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66" name="Picture 66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67" name="Picture 66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68" name="Picture 66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69" name="Picture 66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70" name="Picture 66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71" name="Picture 67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72" name="Picture 67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73" name="Picture 67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74" name="Picture 67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75" name="Picture 67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76" name="Picture 67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677" name="Picture 67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678" name="Picture 67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679" name="Picture 67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680" name="Picture 67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681" name="Picture 68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682" name="Picture 68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683" name="Picture 68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684" name="Picture 68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685" name="Picture 68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686" name="Picture 68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687" name="Picture 68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688" name="Picture 68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689" name="Picture 68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690" name="Picture 68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691" name="Picture 69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692" name="Picture 69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693" name="Picture 69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694" name="Picture 69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695" name="Picture 69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696" name="Picture 69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697" name="Picture 69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698" name="Picture 69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699" name="Picture 69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700" name="Picture 69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701" name="Picture 70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702" name="Picture 70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703" name="Picture 70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704" name="Picture 70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705" name="Picture 70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706" name="Picture 70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707" name="Picture 70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708" name="Picture 70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709" name="Picture 70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710" name="Picture 70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711" name="Picture 71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712" name="Picture 71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713" name="Picture 71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714" name="Picture 71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715" name="Picture 71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716" name="Picture 71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717" name="Picture 71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718" name="Picture 71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719" name="Picture 71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720" name="Picture 71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721" name="Picture 72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722" name="Picture 72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723" name="Picture 72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724" name="Picture 72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725" name="Picture 724"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726" name="Picture 725"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727" name="Picture 726"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728" name="Picture 727"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729" name="Picture 728"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730" name="Picture 729"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731" name="Picture 730"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732" name="Picture 731"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733" name="Picture 732"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734" name="Picture 733" descr="camera1.ai"/>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sp>
        <p:nvSpPr>
          <p:cNvPr id="2" name="TextBox 1"/>
          <p:cNvSpPr txBox="1"/>
          <p:nvPr/>
        </p:nvSpPr>
        <p:spPr>
          <a:xfrm>
            <a:off x="752442" y="4336534"/>
            <a:ext cx="2835109" cy="369332"/>
          </a:xfrm>
          <a:prstGeom prst="rect">
            <a:avLst/>
          </a:prstGeom>
          <a:noFill/>
        </p:spPr>
        <p:txBody>
          <a:bodyPr wrap="square" rtlCol="0">
            <a:spAutoFit/>
          </a:bodyPr>
          <a:lstStyle/>
          <a:p>
            <a:pPr algn="ctr"/>
            <a:r>
              <a:rPr lang="en-US" b="1" dirty="0" smtClean="0"/>
              <a:t>DFT of full light field</a:t>
            </a:r>
            <a:endParaRPr lang="en-US" b="1" dirty="0"/>
          </a:p>
        </p:txBody>
      </p:sp>
      <p:sp>
        <p:nvSpPr>
          <p:cNvPr id="5" name="TextBox 4"/>
          <p:cNvSpPr txBox="1"/>
          <p:nvPr/>
        </p:nvSpPr>
        <p:spPr>
          <a:xfrm>
            <a:off x="2553707" y="1123459"/>
            <a:ext cx="2396065" cy="830997"/>
          </a:xfrm>
          <a:prstGeom prst="rect">
            <a:avLst/>
          </a:prstGeom>
          <a:solidFill>
            <a:schemeClr val="bg1"/>
          </a:solidFill>
          <a:ln w="38100" cmpd="sng">
            <a:solidFill>
              <a:schemeClr val="accent1"/>
            </a:solidFill>
          </a:ln>
        </p:spPr>
        <p:txBody>
          <a:bodyPr wrap="square" rtlCol="0">
            <a:spAutoFit/>
          </a:bodyPr>
          <a:lstStyle/>
          <a:p>
            <a:pPr algn="ctr"/>
            <a:r>
              <a:rPr lang="en-US" sz="2400" b="1" dirty="0" smtClean="0"/>
              <a:t>“Peaky”</a:t>
            </a:r>
          </a:p>
          <a:p>
            <a:pPr algn="ctr"/>
            <a:r>
              <a:rPr lang="en-US" sz="2400" b="1" dirty="0" smtClean="0"/>
              <a:t>But not sparse</a:t>
            </a:r>
            <a:endParaRPr lang="en-US" sz="2400" b="1" dirty="0"/>
          </a:p>
        </p:txBody>
      </p:sp>
      <p:cxnSp>
        <p:nvCxnSpPr>
          <p:cNvPr id="8" name="Straight Arrow Connector 7"/>
          <p:cNvCxnSpPr>
            <a:stCxn id="5" idx="1"/>
          </p:cNvCxnSpPr>
          <p:nvPr/>
        </p:nvCxnSpPr>
        <p:spPr>
          <a:xfrm flipH="1">
            <a:off x="1819962" y="1538958"/>
            <a:ext cx="733745" cy="41549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932" name="Group 931"/>
          <p:cNvGrpSpPr/>
          <p:nvPr/>
        </p:nvGrpSpPr>
        <p:grpSpPr>
          <a:xfrm>
            <a:off x="2265133" y="2103948"/>
            <a:ext cx="1322418" cy="1427193"/>
            <a:chOff x="2265133" y="2103948"/>
            <a:chExt cx="1322418" cy="1427193"/>
          </a:xfrm>
        </p:grpSpPr>
        <p:cxnSp>
          <p:nvCxnSpPr>
            <p:cNvPr id="10" name="Straight Arrow Connector 9"/>
            <p:cNvCxnSpPr/>
            <p:nvPr/>
          </p:nvCxnSpPr>
          <p:spPr>
            <a:xfrm flipH="1">
              <a:off x="2265133" y="2103948"/>
              <a:ext cx="812221" cy="100569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H="1">
              <a:off x="2919795" y="2103948"/>
              <a:ext cx="418984" cy="8557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p:nvPr/>
          </p:nvCxnSpPr>
          <p:spPr>
            <a:xfrm flipH="1">
              <a:off x="3077353" y="2348168"/>
              <a:ext cx="510198" cy="118297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500"/>
                                        <p:tgtEl>
                                          <p:spTgt spid="6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5">
                                            <p:bg/>
                                          </p:spTgt>
                                        </p:tgtEl>
                                        <p:attrNameLst>
                                          <p:attrName>style.visibility</p:attrName>
                                        </p:attrNameLst>
                                      </p:cBhvr>
                                      <p:to>
                                        <p:strVal val="visible"/>
                                      </p:to>
                                    </p:set>
                                    <p:animEffect transition="in" filter="fade">
                                      <p:cBhvr>
                                        <p:cTn id="24" dur="500"/>
                                        <p:tgtEl>
                                          <p:spTgt spid="5">
                                            <p:bg/>
                                          </p:spTgt>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32"/>
                                        </p:tgtEl>
                                        <p:attrNameLst>
                                          <p:attrName>style.visibility</p:attrName>
                                        </p:attrNameLst>
                                      </p:cBhvr>
                                      <p:to>
                                        <p:strVal val="visible"/>
                                      </p:to>
                                    </p:set>
                                    <p:animEffect transition="in" filter="fade">
                                      <p:cBhvr>
                                        <p:cTn id="36" dur="5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t>
            </a:r>
            <a:r>
              <a:rPr lang="en-US" dirty="0" err="1" smtClean="0"/>
              <a:t>vs</a:t>
            </a:r>
            <a:r>
              <a:rPr lang="en-US" dirty="0" smtClean="0"/>
              <a:t> Discrete Fourier</a:t>
            </a:r>
            <a:endParaRPr lang="en-US" dirty="0"/>
          </a:p>
        </p:txBody>
      </p:sp>
      <p:sp>
        <p:nvSpPr>
          <p:cNvPr id="3" name="Content Placeholder 2"/>
          <p:cNvSpPr>
            <a:spLocks noGrp="1"/>
          </p:cNvSpPr>
          <p:nvPr>
            <p:ph idx="1"/>
          </p:nvPr>
        </p:nvSpPr>
        <p:spPr>
          <a:xfrm>
            <a:off x="457200" y="1200150"/>
            <a:ext cx="4114800" cy="3394075"/>
          </a:xfrm>
        </p:spPr>
        <p:txBody>
          <a:bodyPr/>
          <a:lstStyle/>
          <a:p>
            <a:pPr marL="0" indent="0" algn="ctr">
              <a:buNone/>
            </a:pPr>
            <a:r>
              <a:rPr lang="en-US" u="sng" dirty="0" smtClean="0"/>
              <a:t>Theory</a:t>
            </a:r>
          </a:p>
          <a:p>
            <a:pPr marL="0" indent="0" algn="ctr">
              <a:buNone/>
            </a:pPr>
            <a:r>
              <a:rPr lang="en-US" dirty="0" err="1" smtClean="0"/>
              <a:t>Sparsity</a:t>
            </a:r>
            <a:r>
              <a:rPr lang="en-US" dirty="0" smtClean="0"/>
              <a:t> derived in continuous Fourier domain</a:t>
            </a:r>
          </a:p>
        </p:txBody>
      </p:sp>
      <p:sp>
        <p:nvSpPr>
          <p:cNvPr id="18" name="Content Placeholder 2"/>
          <p:cNvSpPr txBox="1">
            <a:spLocks/>
          </p:cNvSpPr>
          <p:nvPr/>
        </p:nvSpPr>
        <p:spPr bwMode="auto">
          <a:xfrm>
            <a:off x="4572000" y="1200150"/>
            <a:ext cx="41148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u="sng" dirty="0" smtClean="0"/>
              <a:t>Practice</a:t>
            </a:r>
          </a:p>
          <a:p>
            <a:pPr marL="0" indent="0" algn="ctr">
              <a:buFont typeface="Arial" charset="0"/>
              <a:buNone/>
            </a:pPr>
            <a:r>
              <a:rPr lang="en-US" dirty="0" smtClean="0"/>
              <a:t>Captured light field spectra are discrete</a:t>
            </a:r>
          </a:p>
        </p:txBody>
      </p:sp>
      <p:cxnSp>
        <p:nvCxnSpPr>
          <p:cNvPr id="22" name="Straight Connector 21"/>
          <p:cNvCxnSpPr/>
          <p:nvPr/>
        </p:nvCxnSpPr>
        <p:spPr>
          <a:xfrm>
            <a:off x="4572000" y="1308100"/>
            <a:ext cx="0" cy="3286125"/>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1322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t>
            </a:r>
            <a:r>
              <a:rPr lang="en-US" dirty="0" err="1" smtClean="0"/>
              <a:t>vs</a:t>
            </a:r>
            <a:r>
              <a:rPr lang="en-US" dirty="0" smtClean="0"/>
              <a:t> Discrete Fourier</a:t>
            </a:r>
            <a:endParaRPr lang="en-US" dirty="0"/>
          </a:p>
        </p:txBody>
      </p:sp>
      <p:grpSp>
        <p:nvGrpSpPr>
          <p:cNvPr id="15" name="Group 14"/>
          <p:cNvGrpSpPr/>
          <p:nvPr/>
        </p:nvGrpSpPr>
        <p:grpSpPr>
          <a:xfrm>
            <a:off x="5143120" y="1462669"/>
            <a:ext cx="3610440" cy="3511097"/>
            <a:chOff x="670823" y="1260553"/>
            <a:chExt cx="3610440" cy="3511097"/>
          </a:xfrm>
        </p:grpSpPr>
        <p:grpSp>
          <p:nvGrpSpPr>
            <p:cNvPr id="31" name="Group 16"/>
            <p:cNvGrpSpPr>
              <a:grpSpLocks noChangeAspect="1"/>
            </p:cNvGrpSpPr>
            <p:nvPr/>
          </p:nvGrpSpPr>
          <p:grpSpPr bwMode="auto">
            <a:xfrm>
              <a:off x="670823" y="1260553"/>
              <a:ext cx="3610440" cy="2768075"/>
              <a:chOff x="2184400" y="1066800"/>
              <a:chExt cx="5842000" cy="4476026"/>
            </a:xfrm>
          </p:grpSpPr>
          <p:cxnSp>
            <p:nvCxnSpPr>
              <p:cNvPr id="33" name="Straight Connector 32"/>
              <p:cNvCxnSpPr/>
              <p:nvPr/>
            </p:nvCxnSpPr>
            <p:spPr>
              <a:xfrm flipV="1">
                <a:off x="2184400" y="1066800"/>
                <a:ext cx="3231894" cy="839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84400" y="1905835"/>
                <a:ext cx="0" cy="236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416294" y="1066800"/>
                <a:ext cx="2508230" cy="1091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16294" y="1066800"/>
                <a:ext cx="0" cy="23626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184400" y="3429439"/>
                <a:ext cx="3231894" cy="8390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416294" y="3429439"/>
                <a:ext cx="2508230" cy="1067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184400" y="4268476"/>
                <a:ext cx="2462563" cy="1081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646963" y="4496664"/>
                <a:ext cx="3277561" cy="85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924524" y="2158598"/>
                <a:ext cx="0" cy="2338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3"/>
                <a:stretch>
                  <a:fillRect r="-5769" b="-291837"/>
                </a:stretch>
              </a:blipFill>
            </p:spPr>
            <p:txBody>
              <a:bodyPr/>
              <a:lstStyle/>
              <a:p>
                <a:pPr>
                  <a:defRPr/>
                </a:pPr>
                <a:r>
                  <a:rPr lang="en-US">
                    <a:noFill/>
                  </a:rPr>
                  <a:t> </a:t>
                </a:r>
              </a:p>
            </p:txBody>
          </p:sp>
          <p:sp>
            <p:nvSpPr>
              <p:cNvPr id="43" name="TextBox 42"/>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4"/>
                <a:stretch>
                  <a:fillRect r="-7692" b="-291837"/>
                </a:stretch>
              </a:blipFill>
            </p:spPr>
            <p:txBody>
              <a:bodyPr/>
              <a:lstStyle/>
              <a:p>
                <a:pPr>
                  <a:defRPr/>
                </a:pPr>
                <a:r>
                  <a:rPr lang="en-US">
                    <a:noFill/>
                  </a:rPr>
                  <a:t> </a:t>
                </a:r>
              </a:p>
            </p:txBody>
          </p:sp>
          <p:pic>
            <p:nvPicPr>
              <p:cNvPr id="4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007" t="7365" r="8279" b="10004"/>
              <a:stretch>
                <a:fillRect/>
              </a:stretch>
            </p:blipFill>
            <p:spPr bwMode="auto">
              <a:xfrm>
                <a:off x="2184400" y="1066801"/>
                <a:ext cx="5842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29"/>
            <p:cNvSpPr txBox="1">
              <a:spLocks noChangeArrowheads="1"/>
            </p:cNvSpPr>
            <p:nvPr/>
          </p:nvSpPr>
          <p:spPr bwMode="auto">
            <a:xfrm>
              <a:off x="1099681" y="4125319"/>
              <a:ext cx="2752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atin typeface="Helvetica" charset="0"/>
                  <a:cs typeface="Helvetica" charset="0"/>
                </a:rPr>
                <a:t>Discrete Light Field Spectrum </a:t>
              </a:r>
              <a:endParaRPr lang="en-US" sz="1800" b="1" dirty="0">
                <a:latin typeface="Helvetica" charset="0"/>
                <a:cs typeface="Helvetica" charset="0"/>
              </a:endParaRPr>
            </a:p>
          </p:txBody>
        </p:sp>
      </p:grpSp>
      <p:grpSp>
        <p:nvGrpSpPr>
          <p:cNvPr id="16" name="Group 15"/>
          <p:cNvGrpSpPr/>
          <p:nvPr/>
        </p:nvGrpSpPr>
        <p:grpSpPr>
          <a:xfrm>
            <a:off x="390440" y="1469043"/>
            <a:ext cx="3759605" cy="3498349"/>
            <a:chOff x="5233673" y="1273578"/>
            <a:chExt cx="3759605" cy="3498349"/>
          </a:xfrm>
        </p:grpSpPr>
        <p:grpSp>
          <p:nvGrpSpPr>
            <p:cNvPr id="17" name="Group 3"/>
            <p:cNvGrpSpPr>
              <a:grpSpLocks noChangeAspect="1"/>
            </p:cNvGrpSpPr>
            <p:nvPr/>
          </p:nvGrpSpPr>
          <p:grpSpPr bwMode="auto">
            <a:xfrm>
              <a:off x="5338650" y="1273578"/>
              <a:ext cx="3549650" cy="2742024"/>
              <a:chOff x="2178050" y="1022350"/>
              <a:chExt cx="5848350" cy="4520476"/>
            </a:xfrm>
          </p:grpSpPr>
          <p:cxnSp>
            <p:nvCxnSpPr>
              <p:cNvPr id="19" name="Straight Connector 18"/>
              <p:cNvCxnSpPr/>
              <p:nvPr/>
            </p:nvCxnSpPr>
            <p:spPr>
              <a:xfrm flipV="1">
                <a:off x="2185204" y="1065300"/>
                <a:ext cx="3230006" cy="8411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85204" y="1906403"/>
                <a:ext cx="0" cy="2455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415210" y="1065300"/>
                <a:ext cx="2511035" cy="1145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5210" y="1065300"/>
                <a:ext cx="0" cy="2440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178050" y="3506285"/>
                <a:ext cx="3237160" cy="85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415210" y="3506285"/>
                <a:ext cx="2511035" cy="1116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185204" y="4361704"/>
                <a:ext cx="2539651" cy="11238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649737" y="4633720"/>
                <a:ext cx="3276507" cy="8518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26245" y="2210630"/>
                <a:ext cx="0" cy="24123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920" t="6235" r="8279" b="11060"/>
              <a:stretch>
                <a:fillRect/>
              </a:stretch>
            </p:blipFill>
            <p:spPr bwMode="auto">
              <a:xfrm>
                <a:off x="2178050" y="1022350"/>
                <a:ext cx="584835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7"/>
                <a:stretch>
                  <a:fillRect r="-7843" b="-395833"/>
                </a:stretch>
              </a:blipFill>
            </p:spPr>
            <p:txBody>
              <a:bodyPr/>
              <a:lstStyle/>
              <a:p>
                <a:pPr>
                  <a:defRPr/>
                </a:pPr>
                <a:r>
                  <a:rPr lang="en-US">
                    <a:noFill/>
                  </a:rPr>
                  <a:t> </a:t>
                </a:r>
              </a:p>
            </p:txBody>
          </p:sp>
          <p:sp>
            <p:nvSpPr>
              <p:cNvPr id="30" name="TextBox 29"/>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8"/>
                <a:stretch>
                  <a:fillRect r="-9804" b="-300000"/>
                </a:stretch>
              </a:blipFill>
            </p:spPr>
            <p:txBody>
              <a:bodyPr/>
              <a:lstStyle/>
              <a:p>
                <a:pPr>
                  <a:defRPr/>
                </a:pPr>
                <a:r>
                  <a:rPr lang="en-US">
                    <a:noFill/>
                  </a:rPr>
                  <a:t> </a:t>
                </a:r>
              </a:p>
            </p:txBody>
          </p:sp>
        </p:grpSp>
        <p:sp>
          <p:nvSpPr>
            <p:cNvPr id="18" name="TextBox 30"/>
            <p:cNvSpPr txBox="1">
              <a:spLocks noChangeArrowheads="1"/>
            </p:cNvSpPr>
            <p:nvPr/>
          </p:nvSpPr>
          <p:spPr bwMode="auto">
            <a:xfrm>
              <a:off x="5233673" y="4125596"/>
              <a:ext cx="3759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atin typeface="Helvetica" charset="0"/>
                  <a:cs typeface="Helvetica" charset="0"/>
                </a:rPr>
                <a:t>Continuous Light Field Spectrum </a:t>
              </a:r>
              <a:endParaRPr lang="en-US" sz="1800" b="1" dirty="0">
                <a:latin typeface="Helvetica" charset="0"/>
                <a:cs typeface="Helvetica" charset="0"/>
              </a:endParaRPr>
            </a:p>
          </p:txBody>
        </p:sp>
      </p:grpSp>
      <p:grpSp>
        <p:nvGrpSpPr>
          <p:cNvPr id="48" name="Group 47"/>
          <p:cNvGrpSpPr/>
          <p:nvPr/>
        </p:nvGrpSpPr>
        <p:grpSpPr>
          <a:xfrm>
            <a:off x="3619500" y="2158005"/>
            <a:ext cx="1826636" cy="1549400"/>
            <a:chOff x="3619500" y="2158005"/>
            <a:chExt cx="1826636" cy="1549400"/>
          </a:xfrm>
        </p:grpSpPr>
        <p:sp>
          <p:nvSpPr>
            <p:cNvPr id="46" name="Right Arrow 45"/>
            <p:cNvSpPr/>
            <p:nvPr/>
          </p:nvSpPr>
          <p:spPr>
            <a:xfrm>
              <a:off x="3619500" y="2158005"/>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TextBox 46"/>
            <p:cNvSpPr txBox="1"/>
            <p:nvPr/>
          </p:nvSpPr>
          <p:spPr>
            <a:xfrm>
              <a:off x="3619501" y="2646765"/>
              <a:ext cx="1633682" cy="523220"/>
            </a:xfrm>
            <a:prstGeom prst="rect">
              <a:avLst/>
            </a:prstGeom>
            <a:noFill/>
          </p:spPr>
          <p:txBody>
            <a:bodyPr wrap="square" rtlCol="0">
              <a:spAutoFit/>
            </a:bodyPr>
            <a:lstStyle/>
            <a:p>
              <a:pPr algn="ctr"/>
              <a:r>
                <a:rPr lang="en-US" sz="1400" b="1" dirty="0" smtClean="0"/>
                <a:t>Capture</a:t>
              </a:r>
            </a:p>
            <a:p>
              <a:pPr algn="ctr"/>
              <a:r>
                <a:rPr lang="en-US" sz="1400" b="1" dirty="0" smtClean="0"/>
                <a:t>(Discretization)</a:t>
              </a:r>
              <a:endParaRPr lang="en-US" sz="1400" b="1" dirty="0"/>
            </a:p>
          </p:txBody>
        </p:sp>
      </p:grpSp>
      <p:grpSp>
        <p:nvGrpSpPr>
          <p:cNvPr id="45" name="Group 44"/>
          <p:cNvGrpSpPr/>
          <p:nvPr/>
        </p:nvGrpSpPr>
        <p:grpSpPr>
          <a:xfrm rot="10800000">
            <a:off x="3619501" y="2158712"/>
            <a:ext cx="1826636" cy="1549400"/>
            <a:chOff x="3619500" y="2158005"/>
            <a:chExt cx="1826636" cy="1549400"/>
          </a:xfrm>
        </p:grpSpPr>
        <p:sp>
          <p:nvSpPr>
            <p:cNvPr id="49" name="Right Arrow 48"/>
            <p:cNvSpPr/>
            <p:nvPr/>
          </p:nvSpPr>
          <p:spPr>
            <a:xfrm>
              <a:off x="3619500" y="2158005"/>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0" name="TextBox 49"/>
            <p:cNvSpPr txBox="1"/>
            <p:nvPr/>
          </p:nvSpPr>
          <p:spPr>
            <a:xfrm rot="10800000">
              <a:off x="3619501" y="2689098"/>
              <a:ext cx="1633682" cy="523220"/>
            </a:xfrm>
            <a:prstGeom prst="rect">
              <a:avLst/>
            </a:prstGeom>
            <a:noFill/>
          </p:spPr>
          <p:txBody>
            <a:bodyPr wrap="square" rtlCol="0">
              <a:spAutoFit/>
            </a:bodyPr>
            <a:lstStyle/>
            <a:p>
              <a:pPr algn="ctr"/>
              <a:r>
                <a:rPr lang="en-US" sz="1400" b="1" dirty="0" smtClean="0"/>
                <a:t>Our</a:t>
              </a:r>
            </a:p>
            <a:p>
              <a:pPr algn="ctr"/>
              <a:r>
                <a:rPr lang="en-US" sz="1400" b="1" dirty="0" smtClean="0"/>
                <a:t>Algorithm</a:t>
              </a:r>
              <a:endParaRPr lang="en-US" sz="1400" b="1" dirty="0"/>
            </a:p>
          </p:txBody>
        </p:sp>
      </p:grpSp>
    </p:spTree>
    <p:extLst>
      <p:ext uri="{BB962C8B-B14F-4D97-AF65-F5344CB8AC3E}">
        <p14:creationId xmlns:p14="http://schemas.microsoft.com/office/powerpoint/2010/main" val="3290126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8"/>
                                        </p:tgtEl>
                                      </p:cBhvr>
                                    </p:animEffect>
                                    <p:set>
                                      <p:cBhvr>
                                        <p:cTn id="20" dur="1" fill="hold">
                                          <p:stCondLst>
                                            <p:cond delay="499"/>
                                          </p:stCondLst>
                                        </p:cTn>
                                        <p:tgtEl>
                                          <p:spTgt spid="48"/>
                                        </p:tgtEl>
                                        <p:attrNameLst>
                                          <p:attrName>style.visibility</p:attrName>
                                        </p:attrNameLst>
                                      </p:cBhvr>
                                      <p:to>
                                        <p:strVal val="hidden"/>
                                      </p:to>
                                    </p:se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righ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93251"/>
            <a:ext cx="8229600" cy="857250"/>
          </a:xfrm>
        </p:spPr>
        <p:txBody>
          <a:bodyPr/>
          <a:lstStyle/>
          <a:p>
            <a:pPr eaLnBrk="1" hangingPunct="1"/>
            <a:r>
              <a:rPr lang="en-US" dirty="0" smtClean="0">
                <a:latin typeface="Calibri" charset="0"/>
              </a:rPr>
              <a:t>From Continuous to discrete</a:t>
            </a:r>
            <a:endParaRPr lang="en-US" dirty="0">
              <a:latin typeface="Calibri" charset="0"/>
            </a:endParaRPr>
          </a:p>
        </p:txBody>
      </p:sp>
      <p:pic>
        <p:nvPicPr>
          <p:cNvPr id="2" name="Fourier1Wh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7656"/>
          <a:stretch/>
        </p:blipFill>
        <p:spPr>
          <a:xfrm>
            <a:off x="0" y="950501"/>
            <a:ext cx="9144000" cy="4235333"/>
          </a:xfrm>
          <a:prstGeom prst="rect">
            <a:avLst/>
          </a:prstGeom>
        </p:spPr>
      </p:pic>
      <p:grpSp>
        <p:nvGrpSpPr>
          <p:cNvPr id="57" name="Group 56"/>
          <p:cNvGrpSpPr/>
          <p:nvPr/>
        </p:nvGrpSpPr>
        <p:grpSpPr>
          <a:xfrm>
            <a:off x="4724545" y="2906623"/>
            <a:ext cx="2573569" cy="657551"/>
            <a:chOff x="340161" y="5491163"/>
            <a:chExt cx="4389120" cy="1138237"/>
          </a:xfrm>
        </p:grpSpPr>
        <p:pic>
          <p:nvPicPr>
            <p:cNvPr id="61" name="Picture 2" descr="http://www.cbmapps.com/images/docs/sinusoidal-vibration/1-sin-waveform.png"/>
            <p:cNvPicPr>
              <a:picLocks noChangeAspect="1" noChangeArrowheads="1"/>
            </p:cNvPicPr>
            <p:nvPr/>
          </p:nvPicPr>
          <p:blipFill rotWithShape="1">
            <a:blip r:embed="rId6">
              <a:extLst>
                <a:ext uri="{28A0092B-C50C-407E-A947-70E740481C1C}">
                  <a14:useLocalDpi xmlns:a14="http://schemas.microsoft.com/office/drawing/2010/main" val="0"/>
                </a:ext>
              </a:extLst>
            </a:blip>
            <a:srcRect l="7009" t="18151" r="15120"/>
            <a:stretch/>
          </p:blipFill>
          <p:spPr bwMode="auto">
            <a:xfrm>
              <a:off x="442481" y="5491163"/>
              <a:ext cx="4068730" cy="1138237"/>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p:cNvCxnSpPr/>
            <p:nvPr/>
          </p:nvCxnSpPr>
          <p:spPr>
            <a:xfrm>
              <a:off x="340161" y="6044716"/>
              <a:ext cx="4389120" cy="0"/>
            </a:xfrm>
            <a:prstGeom prst="straightConnector1">
              <a:avLst/>
            </a:prstGeom>
            <a:ln w="222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724545" y="2063013"/>
            <a:ext cx="2573569" cy="657551"/>
            <a:chOff x="340161" y="5491163"/>
            <a:chExt cx="2984816" cy="1138237"/>
          </a:xfrm>
        </p:grpSpPr>
        <p:pic>
          <p:nvPicPr>
            <p:cNvPr id="75" name="Picture 2" descr="http://www.cbmapps.com/images/docs/sinusoidal-vibration/1-sin-waveform.png"/>
            <p:cNvPicPr>
              <a:picLocks noChangeAspect="1" noChangeArrowheads="1"/>
            </p:cNvPicPr>
            <p:nvPr/>
          </p:nvPicPr>
          <p:blipFill rotWithShape="1">
            <a:blip r:embed="rId6">
              <a:extLst>
                <a:ext uri="{28A0092B-C50C-407E-A947-70E740481C1C}">
                  <a14:useLocalDpi xmlns:a14="http://schemas.microsoft.com/office/drawing/2010/main" val="0"/>
                </a:ext>
              </a:extLst>
            </a:blip>
            <a:srcRect l="7009" t="18151" r="37823"/>
            <a:stretch/>
          </p:blipFill>
          <p:spPr bwMode="auto">
            <a:xfrm>
              <a:off x="442481" y="5491163"/>
              <a:ext cx="2882496" cy="1138237"/>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Arrow Connector 77"/>
            <p:cNvCxnSpPr/>
            <p:nvPr/>
          </p:nvCxnSpPr>
          <p:spPr>
            <a:xfrm>
              <a:off x="340161" y="6044716"/>
              <a:ext cx="2984816" cy="0"/>
            </a:xfrm>
            <a:prstGeom prst="straightConnector1">
              <a:avLst/>
            </a:prstGeom>
            <a:ln w="222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4724545" y="1219402"/>
            <a:ext cx="2573571" cy="657551"/>
            <a:chOff x="340161" y="5491163"/>
            <a:chExt cx="1794425" cy="1138237"/>
          </a:xfrm>
        </p:grpSpPr>
        <p:pic>
          <p:nvPicPr>
            <p:cNvPr id="81" name="Picture 2" descr="http://www.cbmapps.com/images/docs/sinusoidal-vibration/1-sin-waveform.png"/>
            <p:cNvPicPr>
              <a:picLocks noChangeAspect="1" noChangeArrowheads="1"/>
            </p:cNvPicPr>
            <p:nvPr/>
          </p:nvPicPr>
          <p:blipFill rotWithShape="1">
            <a:blip r:embed="rId6">
              <a:extLst>
                <a:ext uri="{28A0092B-C50C-407E-A947-70E740481C1C}">
                  <a14:useLocalDpi xmlns:a14="http://schemas.microsoft.com/office/drawing/2010/main" val="0"/>
                </a:ext>
              </a:extLst>
            </a:blip>
            <a:srcRect l="7010" t="18151" r="60605"/>
            <a:stretch/>
          </p:blipFill>
          <p:spPr bwMode="auto">
            <a:xfrm>
              <a:off x="442481" y="5491163"/>
              <a:ext cx="1692105" cy="1138237"/>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Arrow Connector 81"/>
            <p:cNvCxnSpPr/>
            <p:nvPr/>
          </p:nvCxnSpPr>
          <p:spPr>
            <a:xfrm>
              <a:off x="340161" y="6044716"/>
              <a:ext cx="1794425" cy="0"/>
            </a:xfrm>
            <a:prstGeom prst="straightConnector1">
              <a:avLst/>
            </a:prstGeom>
            <a:ln w="222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970071" y="3787679"/>
            <a:ext cx="2090249" cy="369332"/>
          </a:xfrm>
          <a:prstGeom prst="rect">
            <a:avLst/>
          </a:prstGeom>
          <a:noFill/>
        </p:spPr>
        <p:txBody>
          <a:bodyPr wrap="square" rtlCol="0">
            <a:spAutoFit/>
          </a:bodyPr>
          <a:lstStyle/>
          <a:p>
            <a:r>
              <a:rPr lang="en-US" b="1" dirty="0" smtClean="0"/>
              <a:t>Sum of sinusoids</a:t>
            </a:r>
            <a:endParaRPr lang="en-US" b="1" dirty="0"/>
          </a:p>
        </p:txBody>
      </p:sp>
      <p:sp>
        <p:nvSpPr>
          <p:cNvPr id="11" name="Rectangle 10"/>
          <p:cNvSpPr/>
          <p:nvPr/>
        </p:nvSpPr>
        <p:spPr>
          <a:xfrm>
            <a:off x="4600222" y="1978347"/>
            <a:ext cx="2808111" cy="84361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64438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 fill="hold"/>
                                        <p:tgtEl>
                                          <p:spTgt spid="2"/>
                                        </p:tgtEl>
                                      </p:cBhvr>
                                    </p:cmd>
                                  </p:childTnLst>
                                </p:cTn>
                              </p:par>
                            </p:childTnLst>
                          </p:cTn>
                        </p:par>
                        <p:par>
                          <p:cTn id="7" fill="hold">
                            <p:stCondLst>
                              <p:cond delay="1876"/>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57"/>
                                        </p:tgtEl>
                                        <p:attrNameLst>
                                          <p:attrName>style.opacity</p:attrName>
                                        </p:attrNameLst>
                                      </p:cBhvr>
                                      <p:to>
                                        <p:strVal val="0.5"/>
                                      </p:to>
                                    </p:set>
                                    <p:animEffect filter="image" prLst="opacity: 0.5">
                                      <p:cBhvr rctx="IE">
                                        <p:cTn id="24" dur="indefinite"/>
                                        <p:tgtEl>
                                          <p:spTgt spid="57"/>
                                        </p:tgtEl>
                                      </p:cBhvr>
                                    </p:animEffect>
                                  </p:childTnLst>
                                </p:cTn>
                              </p:par>
                              <p:par>
                                <p:cTn id="25" presetID="9" presetClass="emph" presetSubtype="0" nodeType="withEffect">
                                  <p:stCondLst>
                                    <p:cond delay="0"/>
                                  </p:stCondLst>
                                  <p:childTnLst>
                                    <p:set>
                                      <p:cBhvr rctx="PPT">
                                        <p:cTn id="26" dur="indefinite"/>
                                        <p:tgtEl>
                                          <p:spTgt spid="79"/>
                                        </p:tgtEl>
                                        <p:attrNameLst>
                                          <p:attrName>style.opacity</p:attrName>
                                        </p:attrNameLst>
                                      </p:cBhvr>
                                      <p:to>
                                        <p:strVal val="0.5"/>
                                      </p:to>
                                    </p:set>
                                    <p:animEffect filter="image" prLst="opacity: 0.5">
                                      <p:cBhvr rctx="IE">
                                        <p:cTn id="27" dur="indefinite"/>
                                        <p:tgtEl>
                                          <p:spTgt spid="7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49949" y="1039213"/>
            <a:ext cx="4414023" cy="429006"/>
            <a:chOff x="2149949" y="1039213"/>
            <a:chExt cx="4414023" cy="429006"/>
          </a:xfrm>
        </p:grpSpPr>
        <p:pic>
          <p:nvPicPr>
            <p:cNvPr id="3" name="Picture 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75" y="1039213"/>
              <a:ext cx="486166" cy="429006"/>
            </a:xfrm>
            <a:prstGeom prst="rect">
              <a:avLst/>
            </a:prstGeom>
          </p:spPr>
        </p:pic>
        <p:pic>
          <p:nvPicPr>
            <p:cNvPr id="29" name="Picture 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344" y="1039213"/>
              <a:ext cx="486166" cy="429006"/>
            </a:xfrm>
            <a:prstGeom prst="rect">
              <a:avLst/>
            </a:prstGeom>
          </p:spPr>
        </p:pic>
        <p:pic>
          <p:nvPicPr>
            <p:cNvPr id="30" name="Picture 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913" y="1039213"/>
              <a:ext cx="486166" cy="429006"/>
            </a:xfrm>
            <a:prstGeom prst="rect">
              <a:avLst/>
            </a:prstGeom>
          </p:spPr>
        </p:pic>
        <p:pic>
          <p:nvPicPr>
            <p:cNvPr id="32" name="Picture 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482" y="1039213"/>
              <a:ext cx="486166" cy="429006"/>
            </a:xfrm>
            <a:prstGeom prst="rect">
              <a:avLst/>
            </a:prstGeom>
          </p:spPr>
        </p:pic>
        <p:pic>
          <p:nvPicPr>
            <p:cNvPr id="33" name="Picture 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06" y="1039213"/>
              <a:ext cx="486166" cy="429006"/>
            </a:xfrm>
            <a:prstGeom prst="rect">
              <a:avLst/>
            </a:prstGeom>
          </p:spPr>
        </p:pic>
        <p:grpSp>
          <p:nvGrpSpPr>
            <p:cNvPr id="39" name="Group 38"/>
            <p:cNvGrpSpPr/>
            <p:nvPr/>
          </p:nvGrpSpPr>
          <p:grpSpPr>
            <a:xfrm>
              <a:off x="2149949" y="1198852"/>
              <a:ext cx="525654" cy="109728"/>
              <a:chOff x="4537074" y="1885950"/>
              <a:chExt cx="525654" cy="109728"/>
            </a:xfrm>
          </p:grpSpPr>
          <p:sp>
            <p:nvSpPr>
              <p:cNvPr id="40" name="Oval 39"/>
              <p:cNvSpPr>
                <a:spLocks noChangeAspect="1"/>
              </p:cNvSpPr>
              <p:nvPr/>
            </p:nvSpPr>
            <p:spPr>
              <a:xfrm>
                <a:off x="4537074"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p:cNvSpPr>
                <a:spLocks noChangeAspect="1"/>
              </p:cNvSpPr>
              <p:nvPr/>
            </p:nvSpPr>
            <p:spPr>
              <a:xfrm>
                <a:off x="4745037"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Oval 41"/>
              <p:cNvSpPr>
                <a:spLocks noChangeAspect="1"/>
              </p:cNvSpPr>
              <p:nvPr/>
            </p:nvSpPr>
            <p:spPr>
              <a:xfrm>
                <a:off x="4953000"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 name="Group 1"/>
            <p:cNvGrpSpPr/>
            <p:nvPr/>
          </p:nvGrpSpPr>
          <p:grpSpPr>
            <a:xfrm>
              <a:off x="4945051" y="1039213"/>
              <a:ext cx="1618921" cy="429006"/>
              <a:chOff x="4945051" y="1039213"/>
              <a:chExt cx="1618921" cy="429006"/>
            </a:xfrm>
          </p:grpSpPr>
          <p:grpSp>
            <p:nvGrpSpPr>
              <p:cNvPr id="4" name="Group 3"/>
              <p:cNvGrpSpPr/>
              <p:nvPr/>
            </p:nvGrpSpPr>
            <p:grpSpPr>
              <a:xfrm>
                <a:off x="4945051" y="1039213"/>
                <a:ext cx="1014898" cy="429006"/>
                <a:chOff x="2947502" y="1651861"/>
                <a:chExt cx="1014898" cy="429006"/>
              </a:xfrm>
            </p:grpSpPr>
            <p:pic>
              <p:nvPicPr>
                <p:cNvPr id="31" name="Picture 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502" y="1651861"/>
                  <a:ext cx="486166" cy="429006"/>
                </a:xfrm>
                <a:prstGeom prst="rect">
                  <a:avLst/>
                </a:prstGeom>
              </p:spPr>
            </p:pic>
            <p:grpSp>
              <p:nvGrpSpPr>
                <p:cNvPr id="13" name="Group 12"/>
                <p:cNvGrpSpPr/>
                <p:nvPr/>
              </p:nvGrpSpPr>
              <p:grpSpPr>
                <a:xfrm>
                  <a:off x="3436746" y="1811500"/>
                  <a:ext cx="525654" cy="109728"/>
                  <a:chOff x="4537074" y="1885950"/>
                  <a:chExt cx="525654" cy="109728"/>
                </a:xfrm>
              </p:grpSpPr>
              <p:sp>
                <p:nvSpPr>
                  <p:cNvPr id="6" name="Oval 5"/>
                  <p:cNvSpPr>
                    <a:spLocks noChangeAspect="1"/>
                  </p:cNvSpPr>
                  <p:nvPr/>
                </p:nvSpPr>
                <p:spPr>
                  <a:xfrm>
                    <a:off x="4537074"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p:cNvSpPr>
                    <a:spLocks noChangeAspect="1"/>
                  </p:cNvSpPr>
                  <p:nvPr/>
                </p:nvSpPr>
                <p:spPr>
                  <a:xfrm>
                    <a:off x="4745037"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p:cNvSpPr>
                    <a:spLocks noChangeAspect="1"/>
                  </p:cNvSpPr>
                  <p:nvPr/>
                </p:nvSpPr>
                <p:spPr>
                  <a:xfrm>
                    <a:off x="4953000" y="1885950"/>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61" name="Oval 60"/>
              <p:cNvSpPr>
                <a:spLocks noChangeAspect="1"/>
              </p:cNvSpPr>
              <p:nvPr/>
            </p:nvSpPr>
            <p:spPr>
              <a:xfrm>
                <a:off x="6038318" y="1198852"/>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a:spLocks noChangeAspect="1"/>
              </p:cNvSpPr>
              <p:nvPr/>
            </p:nvSpPr>
            <p:spPr>
              <a:xfrm>
                <a:off x="6246281" y="1198852"/>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Oval 62"/>
              <p:cNvSpPr>
                <a:spLocks noChangeAspect="1"/>
              </p:cNvSpPr>
              <p:nvPr/>
            </p:nvSpPr>
            <p:spPr>
              <a:xfrm>
                <a:off x="6454244" y="1198852"/>
                <a:ext cx="109728" cy="1097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30721" name="Title 1"/>
          <p:cNvSpPr>
            <a:spLocks noGrp="1"/>
          </p:cNvSpPr>
          <p:nvPr>
            <p:ph type="title"/>
          </p:nvPr>
        </p:nvSpPr>
        <p:spPr>
          <a:xfrm>
            <a:off x="457200" y="93251"/>
            <a:ext cx="8229600" cy="857250"/>
          </a:xfrm>
        </p:spPr>
        <p:txBody>
          <a:bodyPr/>
          <a:lstStyle/>
          <a:p>
            <a:pPr eaLnBrk="1" hangingPunct="1"/>
            <a:r>
              <a:rPr lang="en-US" dirty="0" smtClean="0">
                <a:latin typeface="Calibri" charset="0"/>
              </a:rPr>
              <a:t>From Continuous to discrete</a:t>
            </a:r>
            <a:endParaRPr lang="en-US" dirty="0">
              <a:latin typeface="Calibri" charset="0"/>
            </a:endParaRPr>
          </a:p>
        </p:txBody>
      </p:sp>
      <p:sp>
        <p:nvSpPr>
          <p:cNvPr id="34" name="Rectangle 33"/>
          <p:cNvSpPr/>
          <p:nvPr/>
        </p:nvSpPr>
        <p:spPr>
          <a:xfrm>
            <a:off x="2022757" y="885440"/>
            <a:ext cx="1136017" cy="630936"/>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718" t="9195" r="15683" b="19270"/>
          <a:stretch>
            <a:fillRect/>
          </a:stretch>
        </p:blipFill>
        <p:spPr bwMode="auto">
          <a:xfrm>
            <a:off x="2244920" y="3231174"/>
            <a:ext cx="4080054" cy="191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p:cNvSpPr txBox="1"/>
          <p:nvPr/>
        </p:nvSpPr>
        <p:spPr>
          <a:xfrm>
            <a:off x="111426" y="3971147"/>
            <a:ext cx="1943124" cy="830997"/>
          </a:xfrm>
          <a:prstGeom prst="rect">
            <a:avLst/>
          </a:prstGeom>
          <a:noFill/>
        </p:spPr>
        <p:txBody>
          <a:bodyPr wrap="square" rtlCol="0">
            <a:spAutoFit/>
          </a:bodyPr>
          <a:lstStyle/>
          <a:p>
            <a:pPr algn="ctr"/>
            <a:r>
              <a:rPr lang="en-US" sz="2400" dirty="0" smtClean="0"/>
              <a:t>Discrete Frequency</a:t>
            </a:r>
            <a:endParaRPr lang="en-US" sz="2400" dirty="0"/>
          </a:p>
        </p:txBody>
      </p:sp>
      <p:sp>
        <p:nvSpPr>
          <p:cNvPr id="80" name="TextBox 79"/>
          <p:cNvSpPr txBox="1"/>
          <p:nvPr/>
        </p:nvSpPr>
        <p:spPr>
          <a:xfrm>
            <a:off x="169686" y="3973843"/>
            <a:ext cx="1837555" cy="830997"/>
          </a:xfrm>
          <a:prstGeom prst="rect">
            <a:avLst/>
          </a:prstGeom>
          <a:noFill/>
        </p:spPr>
        <p:txBody>
          <a:bodyPr wrap="square" rtlCol="0">
            <a:spAutoFit/>
          </a:bodyPr>
          <a:lstStyle/>
          <a:p>
            <a:pPr algn="ctr"/>
            <a:r>
              <a:rPr lang="en-US" sz="2400" dirty="0" smtClean="0"/>
              <a:t>Continuous </a:t>
            </a:r>
          </a:p>
          <a:p>
            <a:pPr algn="ctr"/>
            <a:r>
              <a:rPr lang="en-US" sz="2400" dirty="0" smtClean="0"/>
              <a:t>Frequency</a:t>
            </a:r>
            <a:endParaRPr lang="en-US" sz="2400" dirty="0"/>
          </a:p>
        </p:txBody>
      </p:sp>
      <p:cxnSp>
        <p:nvCxnSpPr>
          <p:cNvPr id="97" name="Straight Connector 96"/>
          <p:cNvCxnSpPr/>
          <p:nvPr/>
        </p:nvCxnSpPr>
        <p:spPr>
          <a:xfrm flipV="1">
            <a:off x="4168870" y="3318475"/>
            <a:ext cx="0" cy="1399468"/>
          </a:xfrm>
          <a:prstGeom prst="line">
            <a:avLst/>
          </a:prstGeom>
          <a:ln w="4445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2102493" y="2004775"/>
            <a:ext cx="4389120" cy="1138237"/>
            <a:chOff x="340161" y="5491163"/>
            <a:chExt cx="4389120" cy="1138237"/>
          </a:xfrm>
        </p:grpSpPr>
        <p:pic>
          <p:nvPicPr>
            <p:cNvPr id="77" name="Picture 2" descr="http://www.cbmapps.com/images/docs/sinusoidal-vibration/1-sin-waveform.png"/>
            <p:cNvPicPr>
              <a:picLocks noChangeAspect="1" noChangeArrowheads="1"/>
            </p:cNvPicPr>
            <p:nvPr/>
          </p:nvPicPr>
          <p:blipFill rotWithShape="1">
            <a:blip r:embed="rId5">
              <a:extLst>
                <a:ext uri="{28A0092B-C50C-407E-A947-70E740481C1C}">
                  <a14:useLocalDpi xmlns:a14="http://schemas.microsoft.com/office/drawing/2010/main" val="0"/>
                </a:ext>
              </a:extLst>
            </a:blip>
            <a:srcRect l="7009" t="18151" r="15120"/>
            <a:stretch/>
          </p:blipFill>
          <p:spPr bwMode="auto">
            <a:xfrm>
              <a:off x="442481" y="5491163"/>
              <a:ext cx="4068730" cy="1138237"/>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Arrow Connector 83"/>
            <p:cNvCxnSpPr/>
            <p:nvPr/>
          </p:nvCxnSpPr>
          <p:spPr>
            <a:xfrm>
              <a:off x="340161" y="6044716"/>
              <a:ext cx="4389120" cy="0"/>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3158775" y="2000012"/>
            <a:ext cx="1849849" cy="1143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158774" y="1536192"/>
            <a:ext cx="1849849" cy="400110"/>
          </a:xfrm>
          <a:prstGeom prst="rect">
            <a:avLst/>
          </a:prstGeom>
          <a:noFill/>
        </p:spPr>
        <p:txBody>
          <a:bodyPr wrap="square" rtlCol="0">
            <a:spAutoFit/>
          </a:bodyPr>
          <a:lstStyle/>
          <a:p>
            <a:pPr algn="ctr"/>
            <a:r>
              <a:rPr lang="en-US" sz="2000" b="1" dirty="0" smtClean="0">
                <a:solidFill>
                  <a:srgbClr val="4F81BD"/>
                </a:solidFill>
              </a:rPr>
              <a:t>Window</a:t>
            </a:r>
            <a:endParaRPr lang="en-US" sz="2000" b="1" dirty="0">
              <a:solidFill>
                <a:srgbClr val="4F81BD"/>
              </a:solidFill>
            </a:endParaRPr>
          </a:p>
        </p:txBody>
      </p:sp>
      <p:sp>
        <p:nvSpPr>
          <p:cNvPr id="88" name="TextBox 87"/>
          <p:cNvSpPr txBox="1"/>
          <p:nvPr/>
        </p:nvSpPr>
        <p:spPr>
          <a:xfrm>
            <a:off x="551948" y="2239644"/>
            <a:ext cx="1363833" cy="523220"/>
          </a:xfrm>
          <a:prstGeom prst="rect">
            <a:avLst/>
          </a:prstGeom>
          <a:noFill/>
        </p:spPr>
        <p:txBody>
          <a:bodyPr wrap="square" rtlCol="0">
            <a:spAutoFit/>
          </a:bodyPr>
          <a:lstStyle/>
          <a:p>
            <a:pPr algn="ctr"/>
            <a:r>
              <a:rPr lang="en-US" sz="2800" dirty="0" smtClean="0"/>
              <a:t>Signal</a:t>
            </a:r>
            <a:endParaRPr lang="en-US" sz="2800" dirty="0"/>
          </a:p>
        </p:txBody>
      </p:sp>
      <p:sp>
        <p:nvSpPr>
          <p:cNvPr id="30723" name="Rectangle 30722"/>
          <p:cNvSpPr/>
          <p:nvPr/>
        </p:nvSpPr>
        <p:spPr>
          <a:xfrm>
            <a:off x="3189531" y="894584"/>
            <a:ext cx="1786276" cy="630936"/>
          </a:xfrm>
          <a:prstGeom prst="rect">
            <a:avLst/>
          </a:prstGeom>
          <a:solidFill>
            <a:srgbClr val="4F81BD">
              <a:alpha val="4196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07" name="Group 106"/>
          <p:cNvGrpSpPr/>
          <p:nvPr/>
        </p:nvGrpSpPr>
        <p:grpSpPr>
          <a:xfrm>
            <a:off x="7705435" y="3115126"/>
            <a:ext cx="393160" cy="632541"/>
            <a:chOff x="6541040" y="4495800"/>
            <a:chExt cx="393160" cy="632541"/>
          </a:xfrm>
        </p:grpSpPr>
        <p:sp>
          <p:nvSpPr>
            <p:cNvPr id="108" name="Down Arrow 107"/>
            <p:cNvSpPr/>
            <p:nvPr/>
          </p:nvSpPr>
          <p:spPr>
            <a:xfrm>
              <a:off x="6541041" y="4727894"/>
              <a:ext cx="393159" cy="40044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09" name="Down Arrow 108"/>
            <p:cNvSpPr/>
            <p:nvPr/>
          </p:nvSpPr>
          <p:spPr>
            <a:xfrm rot="10800000">
              <a:off x="6541040" y="4495800"/>
              <a:ext cx="393159" cy="40044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grpSp>
      <p:sp>
        <p:nvSpPr>
          <p:cNvPr id="110" name="TextBox 109"/>
          <p:cNvSpPr txBox="1"/>
          <p:nvPr/>
        </p:nvSpPr>
        <p:spPr>
          <a:xfrm>
            <a:off x="6664751" y="2066032"/>
            <a:ext cx="2474529" cy="830997"/>
          </a:xfrm>
          <a:prstGeom prst="rect">
            <a:avLst/>
          </a:prstGeom>
          <a:noFill/>
        </p:spPr>
        <p:txBody>
          <a:bodyPr wrap="square" rtlCol="0">
            <a:spAutoFit/>
          </a:bodyPr>
          <a:lstStyle/>
          <a:p>
            <a:pPr algn="ctr"/>
            <a:r>
              <a:rPr lang="en-US" sz="2400" dirty="0" smtClean="0"/>
              <a:t>Multiply by Box Window</a:t>
            </a:r>
            <a:endParaRPr lang="en-US" sz="2400" dirty="0"/>
          </a:p>
        </p:txBody>
      </p:sp>
      <p:sp>
        <p:nvSpPr>
          <p:cNvPr id="111" name="TextBox 110"/>
          <p:cNvSpPr txBox="1"/>
          <p:nvPr/>
        </p:nvSpPr>
        <p:spPr>
          <a:xfrm>
            <a:off x="6839384" y="3972639"/>
            <a:ext cx="2125263" cy="830997"/>
          </a:xfrm>
          <a:prstGeom prst="rect">
            <a:avLst/>
          </a:prstGeom>
          <a:noFill/>
        </p:spPr>
        <p:txBody>
          <a:bodyPr wrap="square" rtlCol="0">
            <a:spAutoFit/>
          </a:bodyPr>
          <a:lstStyle/>
          <a:p>
            <a:pPr algn="ctr"/>
            <a:r>
              <a:rPr lang="en-US" sz="2400" dirty="0" smtClean="0"/>
              <a:t>Convolve with </a:t>
            </a:r>
            <a:r>
              <a:rPr lang="en-US" sz="2400" dirty="0" err="1" smtClean="0"/>
              <a:t>Sinc</a:t>
            </a:r>
            <a:r>
              <a:rPr lang="en-US" sz="2400" dirty="0" smtClean="0"/>
              <a:t> Function </a:t>
            </a:r>
            <a:endParaRPr lang="en-US" sz="2400" dirty="0"/>
          </a:p>
        </p:txBody>
      </p:sp>
      <p:cxnSp>
        <p:nvCxnSpPr>
          <p:cNvPr id="59" name="Straight Arrow Connector 58"/>
          <p:cNvCxnSpPr/>
          <p:nvPr/>
        </p:nvCxnSpPr>
        <p:spPr bwMode="auto">
          <a:xfrm>
            <a:off x="2090387" y="4724012"/>
            <a:ext cx="4389120"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2436435" y="4589574"/>
            <a:ext cx="3658295" cy="264180"/>
            <a:chOff x="5350933" y="1847749"/>
            <a:chExt cx="2252131" cy="170354"/>
          </a:xfrm>
        </p:grpSpPr>
        <p:cxnSp>
          <p:nvCxnSpPr>
            <p:cNvPr id="67" name="Straight Connector 66"/>
            <p:cNvCxnSpPr/>
            <p:nvPr/>
          </p:nvCxnSpPr>
          <p:spPr>
            <a:xfrm flipV="1">
              <a:off x="5350933"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5672666"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994399"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6316132"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6637865"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959598"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7281331"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7603064"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2" name="Group 111"/>
          <p:cNvGrpSpPr/>
          <p:nvPr/>
        </p:nvGrpSpPr>
        <p:grpSpPr>
          <a:xfrm>
            <a:off x="2438702" y="3454519"/>
            <a:ext cx="3654480" cy="1458840"/>
            <a:chOff x="5100928" y="2813745"/>
            <a:chExt cx="3654480" cy="1458840"/>
          </a:xfrm>
        </p:grpSpPr>
        <p:cxnSp>
          <p:nvCxnSpPr>
            <p:cNvPr id="113" name="Straight Connector 112"/>
            <p:cNvCxnSpPr/>
            <p:nvPr/>
          </p:nvCxnSpPr>
          <p:spPr>
            <a:xfrm flipV="1">
              <a:off x="6668771" y="2813745"/>
              <a:ext cx="0" cy="1250348"/>
            </a:xfrm>
            <a:prstGeom prst="line">
              <a:avLst/>
            </a:prstGeom>
            <a:ln w="44450">
              <a:solidFill>
                <a:srgbClr val="FF0000"/>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7191384" y="3454519"/>
              <a:ext cx="0" cy="61192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7713998" y="4066441"/>
              <a:ext cx="0" cy="168789"/>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8236612" y="3863898"/>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146157" y="4064093"/>
              <a:ext cx="0" cy="20849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5623543" y="3863898"/>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5100928" y="4045841"/>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8755408" y="4052321"/>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a:off x="3140487" y="1898768"/>
            <a:ext cx="1868137" cy="0"/>
          </a:xfrm>
          <a:prstGeom prst="straightConnector1">
            <a:avLst/>
          </a:prstGeom>
          <a:ln w="25400">
            <a:solidFill>
              <a:srgbClr val="4F81BD"/>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4648" y="898774"/>
            <a:ext cx="1698571" cy="630936"/>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717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par>
                                <p:cTn id="16" presetID="10" presetClass="entr" presetSubtype="0" fill="hold"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500"/>
                                        <p:tgtEl>
                                          <p:spTgt spid="8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723"/>
                                        </p:tgtEl>
                                        <p:attrNameLst>
                                          <p:attrName>style.visibility</p:attrName>
                                        </p:attrNameLst>
                                      </p:cBhvr>
                                      <p:to>
                                        <p:strVal val="visible"/>
                                      </p:to>
                                    </p:set>
                                    <p:animEffect transition="in" filter="wipe(left)">
                                      <p:cBhvr>
                                        <p:cTn id="37" dur="500"/>
                                        <p:tgtEl>
                                          <p:spTgt spid="3072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500"/>
                                        <p:tgtEl>
                                          <p:spTgt spid="8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fade">
                                      <p:cBhvr>
                                        <p:cTn id="52" dur="500"/>
                                        <p:tgtEl>
                                          <p:spTgt spid="1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500"/>
                                        <p:tgtEl>
                                          <p:spTgt spid="111"/>
                                        </p:tgtEl>
                                      </p:cBhvr>
                                    </p:animEffect>
                                  </p:childTnLst>
                                </p:cTn>
                              </p:par>
                              <p:par>
                                <p:cTn id="58" presetID="10" presetClass="entr" presetSubtype="0" fill="hold" nodeType="with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fade">
                                      <p:cBhvr>
                                        <p:cTn id="60" dur="500"/>
                                        <p:tgtEl>
                                          <p:spTgt spid="10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wipe(down)">
                                      <p:cBhvr>
                                        <p:cTn id="70" dur="500"/>
                                        <p:tgtEl>
                                          <p:spTgt spid="60"/>
                                        </p:tgtEl>
                                      </p:cBhvr>
                                    </p:animEffect>
                                  </p:childTnLst>
                                </p:cTn>
                              </p:par>
                              <p:par>
                                <p:cTn id="71" presetID="22" presetClass="entr" presetSubtype="4" fill="hold" nodeType="withEffect">
                                  <p:stCondLst>
                                    <p:cond delay="0"/>
                                  </p:stCondLst>
                                  <p:childTnLst>
                                    <p:set>
                                      <p:cBhvr>
                                        <p:cTn id="72" dur="1" fill="hold">
                                          <p:stCondLst>
                                            <p:cond delay="0"/>
                                          </p:stCondLst>
                                        </p:cTn>
                                        <p:tgtEl>
                                          <p:spTgt spid="112"/>
                                        </p:tgtEl>
                                        <p:attrNameLst>
                                          <p:attrName>style.visibility</p:attrName>
                                        </p:attrNameLst>
                                      </p:cBhvr>
                                      <p:to>
                                        <p:strVal val="visible"/>
                                      </p:to>
                                    </p:set>
                                    <p:animEffect transition="in" filter="wipe(down)">
                                      <p:cBhvr>
                                        <p:cTn id="73" dur="500"/>
                                        <p:tgtEl>
                                          <p:spTgt spid="112"/>
                                        </p:tgtEl>
                                      </p:cBhvr>
                                    </p:animEffect>
                                  </p:childTnLst>
                                </p:cTn>
                              </p:par>
                              <p:par>
                                <p:cTn id="74" presetID="10" presetClass="exit" presetSubtype="0" fill="hold" grpId="1" nodeType="withEffect">
                                  <p:stCondLst>
                                    <p:cond delay="0"/>
                                  </p:stCondLst>
                                  <p:childTnLst>
                                    <p:animEffect transition="out" filter="fade">
                                      <p:cBhvr>
                                        <p:cTn id="75" dur="500"/>
                                        <p:tgtEl>
                                          <p:spTgt spid="80"/>
                                        </p:tgtEl>
                                      </p:cBhvr>
                                    </p:animEffect>
                                    <p:set>
                                      <p:cBhvr>
                                        <p:cTn id="76" dur="1" fill="hold">
                                          <p:stCondLst>
                                            <p:cond delay="499"/>
                                          </p:stCondLst>
                                        </p:cTn>
                                        <p:tgtEl>
                                          <p:spTgt spid="8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97"/>
                                        </p:tgtEl>
                                      </p:cBhvr>
                                    </p:animEffect>
                                    <p:set>
                                      <p:cBhvr>
                                        <p:cTn id="84" dur="1" fill="hold">
                                          <p:stCondLst>
                                            <p:cond delay="499"/>
                                          </p:stCondLst>
                                        </p:cTn>
                                        <p:tgtEl>
                                          <p:spTgt spid="9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50"/>
                                        </p:tgtEl>
                                      </p:cBhvr>
                                    </p:animEffect>
                                    <p:set>
                                      <p:cBhvr>
                                        <p:cTn id="87" dur="1" fill="hold">
                                          <p:stCondLst>
                                            <p:cond delay="499"/>
                                          </p:stCondLst>
                                        </p:cTn>
                                        <p:tgtEl>
                                          <p:spTgt spid="5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10"/>
                                        </p:tgtEl>
                                      </p:cBhvr>
                                    </p:animEffect>
                                    <p:set>
                                      <p:cBhvr>
                                        <p:cTn id="90" dur="1" fill="hold">
                                          <p:stCondLst>
                                            <p:cond delay="499"/>
                                          </p:stCondLst>
                                        </p:cTn>
                                        <p:tgtEl>
                                          <p:spTgt spid="11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11"/>
                                        </p:tgtEl>
                                      </p:cBhvr>
                                    </p:animEffect>
                                    <p:set>
                                      <p:cBhvr>
                                        <p:cTn id="93" dur="1" fill="hold">
                                          <p:stCondLst>
                                            <p:cond delay="499"/>
                                          </p:stCondLst>
                                        </p:cTn>
                                        <p:tgtEl>
                                          <p:spTgt spid="11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7"/>
                                        </p:tgtEl>
                                      </p:cBhvr>
                                    </p:animEffect>
                                    <p:set>
                                      <p:cBhvr>
                                        <p:cTn id="96"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8" grpId="0"/>
      <p:bldP spid="80" grpId="0"/>
      <p:bldP spid="80" grpId="1"/>
      <p:bldP spid="85" grpId="0" animBg="1"/>
      <p:bldP spid="87" grpId="0"/>
      <p:bldP spid="88" grpId="0"/>
      <p:bldP spid="30723" grpId="0" animBg="1"/>
      <p:bldP spid="110" grpId="0"/>
      <p:bldP spid="110" grpId="1"/>
      <p:bldP spid="111" grpId="0"/>
      <p:bldP spid="111" grpId="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Prior Work</a:t>
            </a:r>
          </a:p>
          <a:p>
            <a:endParaRPr lang="en-US" dirty="0" smtClean="0"/>
          </a:p>
          <a:p>
            <a:r>
              <a:rPr lang="en-US" dirty="0" smtClean="0"/>
              <a:t>Continuous vs. Discrete </a:t>
            </a:r>
            <a:r>
              <a:rPr lang="en-US" dirty="0" err="1" smtClean="0"/>
              <a:t>Sparsity</a:t>
            </a:r>
            <a:endParaRPr lang="en-US" dirty="0" smtClean="0"/>
          </a:p>
          <a:p>
            <a:endParaRPr lang="en-US" dirty="0" smtClean="0"/>
          </a:p>
          <a:p>
            <a:r>
              <a:rPr lang="en-US" dirty="0" smtClean="0"/>
              <a:t>Algorithm and Results</a:t>
            </a:r>
            <a:endParaRPr lang="en-US" dirty="0"/>
          </a:p>
        </p:txBody>
      </p:sp>
      <p:sp>
        <p:nvSpPr>
          <p:cNvPr id="4" name="Rectangle 3"/>
          <p:cNvSpPr/>
          <p:nvPr/>
        </p:nvSpPr>
        <p:spPr>
          <a:xfrm>
            <a:off x="743446" y="3397041"/>
            <a:ext cx="6117942" cy="9291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440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oup 371"/>
          <p:cNvGrpSpPr>
            <a:grpSpLocks noChangeAspect="1"/>
          </p:cNvGrpSpPr>
          <p:nvPr/>
        </p:nvGrpSpPr>
        <p:grpSpPr>
          <a:xfrm>
            <a:off x="922125" y="791268"/>
            <a:ext cx="2286000" cy="1943963"/>
            <a:chOff x="2883353" y="1278262"/>
            <a:chExt cx="4121975" cy="3505232"/>
          </a:xfrm>
        </p:grpSpPr>
        <p:grpSp>
          <p:nvGrpSpPr>
            <p:cNvPr id="373" name="Group 372"/>
            <p:cNvGrpSpPr/>
            <p:nvPr/>
          </p:nvGrpSpPr>
          <p:grpSpPr>
            <a:xfrm>
              <a:off x="3123701" y="1482097"/>
              <a:ext cx="3641279" cy="3097562"/>
              <a:chOff x="554968" y="1482097"/>
              <a:chExt cx="3641279" cy="3097562"/>
            </a:xfrm>
          </p:grpSpPr>
          <p:pic>
            <p:nvPicPr>
              <p:cNvPr id="468" name="Picture 4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469" name="Picture 4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470" name="Picture 4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471" name="Picture 4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472" name="Picture 4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473" name="Picture 4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474" name="Picture 4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475" name="Picture 4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476" name="Picture 4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477" name="Picture 4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478" name="Picture 4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479" name="Picture 4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480" name="Picture 4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481" name="Picture 4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482" name="Picture 4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483" name="Picture 4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484" name="Picture 4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485" name="Picture 4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486" name="Picture 4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487" name="Picture 4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488" name="Picture 4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489" name="Picture 4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490" name="Picture 4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491" name="Picture 4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492" name="Picture 4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493" name="Picture 4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494" name="Picture 4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495" name="Picture 4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496" name="Picture 4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497" name="Picture 4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498" name="Picture 4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499" name="Picture 4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500" name="Picture 4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501" name="Picture 5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502" name="Picture 5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503" name="Picture 5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504" name="Picture 5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505" name="Picture 5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506" name="Picture 5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507" name="Picture 5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508" name="Picture 5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509" name="Picture 5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510" name="Picture 5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511" name="Picture 5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512" name="Picture 5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513" name="Picture 5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514" name="Picture 5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515" name="Picture 5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516" name="Picture 5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517" name="Picture 5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518" name="Picture 5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519" name="Picture 5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520" name="Picture 5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521" name="Picture 5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522" name="Picture 5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523" name="Picture 5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524" name="Picture 5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525" name="Picture 5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526" name="Picture 5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527" name="Picture 5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528" name="Picture 5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529" name="Picture 5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530" name="Picture 5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531" name="Picture 5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532" name="Picture 5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533" name="Picture 5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534" name="Picture 5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535" name="Picture 5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536" name="Picture 5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537" name="Picture 5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538" name="Picture 5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539" name="Picture 5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540" name="Picture 5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541" name="Picture 5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542" name="Picture 5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543" name="Picture 5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544" name="Picture 5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545" name="Picture 5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546" name="Picture 5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547" name="Picture 5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548" name="Picture 5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549" name="Picture 5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550" name="Picture 5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551" name="Picture 5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552" name="Picture 5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553" name="Picture 5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554" name="Picture 5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555" name="Picture 5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556" name="Picture 5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557" name="Picture 5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558" name="Picture 5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559" name="Picture 5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560" name="Picture 5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561" name="Picture 5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562" name="Picture 5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563" name="Picture 5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564" name="Picture 56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565" name="Picture 5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566" name="Picture 5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567" name="Picture 5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568" name="Picture 5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569" name="Picture 5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570" name="Picture 5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571" name="Picture 5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572" name="Picture 5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573" name="Picture 5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574" name="Picture 5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575" name="Picture 5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576" name="Picture 5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577" name="Picture 5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578" name="Picture 5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579" name="Picture 5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580" name="Picture 5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581" name="Picture 5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582" name="Picture 5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583" name="Picture 5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584" name="Picture 5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585" name="Picture 5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586" name="Picture 5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587" name="Picture 5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588" name="Picture 5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589" name="Picture 5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590" name="Picture 5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591" name="Picture 5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592" name="Picture 5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593" name="Picture 5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594" name="Picture 5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595" name="Picture 5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596" name="Picture 5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597" name="Picture 5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598" name="Picture 5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599" name="Picture 5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600" name="Picture 5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601" name="Picture 6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602" name="Picture 6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603" name="Picture 6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604" name="Picture 6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605" name="Picture 6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606" name="Picture 6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607" name="Picture 6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608" name="Picture 6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609" name="Picture 6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610" name="Picture 6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611" name="Picture 6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612" name="Picture 6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613" name="Picture 6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614" name="Picture 6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615" name="Picture 6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616" name="Picture 6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617" name="Picture 6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618" name="Picture 6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619" name="Picture 6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620" name="Picture 6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621" name="Picture 6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622" name="Picture 6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623" name="Picture 6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624" name="Picture 6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625" name="Picture 6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626" name="Picture 6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627" name="Picture 6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628" name="Picture 6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629" name="Picture 6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630" name="Picture 6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631" name="Picture 6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632" name="Picture 6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633" name="Picture 6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634" name="Picture 6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635" name="Picture 6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636" name="Picture 6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637" name="Picture 6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638" name="Picture 6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639" name="Picture 6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640" name="Picture 6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641" name="Picture 6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642" name="Picture 6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643" name="Picture 6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644" name="Picture 6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645" name="Picture 6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646" name="Picture 6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647" name="Picture 6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648" name="Picture 6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649" name="Picture 6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650" name="Picture 6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651" name="Picture 6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652" name="Picture 6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653" name="Picture 6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654" name="Picture 6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655" name="Picture 6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656" name="Picture 6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657" name="Picture 6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658" name="Picture 6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659" name="Picture 6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660" name="Picture 6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661" name="Picture 6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662" name="Picture 6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663" name="Picture 6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374" name="Group 373"/>
            <p:cNvGrpSpPr/>
            <p:nvPr/>
          </p:nvGrpSpPr>
          <p:grpSpPr>
            <a:xfrm>
              <a:off x="2883353" y="1278262"/>
              <a:ext cx="4121975" cy="3505232"/>
              <a:chOff x="314617" y="1278262"/>
              <a:chExt cx="4121975" cy="3505232"/>
            </a:xfrm>
          </p:grpSpPr>
          <p:pic>
            <p:nvPicPr>
              <p:cNvPr id="375" name="Picture 3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376" name="Picture 3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377" name="Picture 3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378" name="Picture 3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379" name="Picture 3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380" name="Picture 3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381" name="Picture 3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382" name="Picture 3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383" name="Picture 3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384" name="Picture 3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385" name="Picture 3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386" name="Picture 3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387" name="Picture 3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388" name="Picture 3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389" name="Picture 3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390" name="Picture 3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391" name="Picture 3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392" name="Picture 3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393" name="Picture 3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394" name="Picture 3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395" name="Picture 3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396" name="Picture 3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397" name="Picture 3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398" name="Picture 3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399" name="Picture 3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400" name="Picture 3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401" name="Picture 4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402" name="Picture 4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403" name="Picture 4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404" name="Picture 4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405" name="Picture 4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406" name="Picture 4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407" name="Picture 4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408" name="Picture 4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409" name="Picture 4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410" name="Picture 4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411" name="Picture 4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412" name="Picture 4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413" name="Picture 4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414" name="Picture 4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415" name="Picture 4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416" name="Picture 4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417" name="Picture 4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418" name="Picture 4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419" name="Picture 4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420" name="Picture 4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421" name="Picture 4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422" name="Picture 4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423" name="Picture 4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424" name="Picture 4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425" name="Picture 4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426" name="Picture 4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427" name="Picture 4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428" name="Picture 4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429" name="Picture 4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430" name="Picture 4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431" name="Picture 4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432" name="Picture 4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433" name="Picture 4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434" name="Picture 4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435" name="Picture 4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436" name="Picture 4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437" name="Picture 4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438" name="Picture 4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439" name="Picture 4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440" name="Picture 4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441" name="Picture 4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442" name="Picture 4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443" name="Picture 4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444" name="Picture 4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445" name="Picture 4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446" name="Picture 4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447" name="Picture 4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448" name="Picture 4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449" name="Picture 4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450" name="Picture 4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451" name="Picture 4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452" name="Picture 4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453" name="Picture 4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454" name="Picture 4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455" name="Picture 4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456" name="Picture 4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457" name="Picture 4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458" name="Picture 4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459" name="Picture 4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460" name="Picture 4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461" name="Picture 4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462" name="Picture 4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463" name="Picture 4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464" name="Picture 46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465" name="Picture 4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466" name="Picture 4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467" name="Picture 4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sp>
        <p:nvSpPr>
          <p:cNvPr id="30721" name="Title 1"/>
          <p:cNvSpPr>
            <a:spLocks noGrp="1"/>
          </p:cNvSpPr>
          <p:nvPr>
            <p:ph type="title"/>
          </p:nvPr>
        </p:nvSpPr>
        <p:spPr>
          <a:xfrm>
            <a:off x="457200" y="4072"/>
            <a:ext cx="8229600" cy="857250"/>
          </a:xfrm>
        </p:spPr>
        <p:txBody>
          <a:bodyPr/>
          <a:lstStyle/>
          <a:p>
            <a:pPr eaLnBrk="1" hangingPunct="1"/>
            <a:r>
              <a:rPr lang="en-US" dirty="0" smtClean="0">
                <a:latin typeface="Calibri" charset="0"/>
              </a:rPr>
              <a:t>Reconstruction</a:t>
            </a:r>
            <a:endParaRPr lang="en-US" dirty="0">
              <a:latin typeface="Calibri" charset="0"/>
            </a:endParaRPr>
          </a:p>
        </p:txBody>
      </p:sp>
      <p:grpSp>
        <p:nvGrpSpPr>
          <p:cNvPr id="664" name="Group 663"/>
          <p:cNvGrpSpPr>
            <a:grpSpLocks noChangeAspect="1"/>
          </p:cNvGrpSpPr>
          <p:nvPr/>
        </p:nvGrpSpPr>
        <p:grpSpPr>
          <a:xfrm>
            <a:off x="922125" y="791268"/>
            <a:ext cx="2286000" cy="1943963"/>
            <a:chOff x="314617" y="1278262"/>
            <a:chExt cx="4121975" cy="3505232"/>
          </a:xfrm>
        </p:grpSpPr>
        <p:pic>
          <p:nvPicPr>
            <p:cNvPr id="665" name="Picture 6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66" name="Picture 6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67" name="Picture 6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68" name="Picture 6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69" name="Picture 6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70" name="Picture 6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71" name="Picture 6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72" name="Picture 6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73" name="Picture 6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74" name="Picture 6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75" name="Picture 6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76" name="Picture 6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77" name="Picture 6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78" name="Picture 6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79" name="Picture 6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80" name="Picture 6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81" name="Picture 6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82" name="Picture 6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83" name="Picture 6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84" name="Picture 6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85" name="Picture 6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86" name="Picture 6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87" name="Picture 6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88" name="Picture 6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89" name="Picture 6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90" name="Picture 6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91" name="Picture 6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92" name="Picture 6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93" name="Picture 6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94" name="Picture 6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95" name="Picture 6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96" name="Picture 6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97" name="Picture 6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98" name="Picture 6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99" name="Picture 6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700" name="Picture 6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701" name="Picture 7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702" name="Picture 7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703" name="Picture 7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704" name="Picture 7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705" name="Picture 7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706" name="Picture 7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707" name="Picture 7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708" name="Picture 7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709" name="Picture 7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710" name="Picture 7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711" name="Picture 7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712" name="Picture 7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713" name="Picture 7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714" name="Picture 7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715" name="Picture 7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716" name="Picture 7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717" name="Picture 7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718" name="Picture 7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719" name="Picture 7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720" name="Picture 7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721" name="Picture 7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722" name="Picture 7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723" name="Picture 7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724" name="Picture 7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725" name="Picture 7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726" name="Picture 7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727" name="Picture 7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728" name="Picture 7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729" name="Picture 7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730" name="Picture 7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731" name="Picture 7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732" name="Picture 7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733" name="Picture 7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734" name="Picture 7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735" name="Picture 7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736" name="Picture 7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737" name="Picture 7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738" name="Picture 7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739" name="Picture 7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740" name="Picture 7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741" name="Picture 7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742" name="Picture 7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743" name="Picture 7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744" name="Picture 7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745" name="Picture 7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746" name="Picture 7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747" name="Picture 7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748" name="Picture 7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749" name="Picture 7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750" name="Picture 7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751" name="Picture 7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752" name="Picture 7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753" name="Picture 7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754" name="Picture 7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755" name="Picture 7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756" name="Picture 7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757" name="Picture 7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758" name="Group 757"/>
          <p:cNvGrpSpPr/>
          <p:nvPr/>
        </p:nvGrpSpPr>
        <p:grpSpPr>
          <a:xfrm rot="5400000">
            <a:off x="1672189" y="2464295"/>
            <a:ext cx="835150" cy="1550276"/>
            <a:chOff x="4380288" y="855140"/>
            <a:chExt cx="1112219" cy="1550276"/>
          </a:xfrm>
        </p:grpSpPr>
        <p:sp>
          <p:nvSpPr>
            <p:cNvPr id="759" name="Right Arrow 758"/>
            <p:cNvSpPr/>
            <p:nvPr/>
          </p:nvSpPr>
          <p:spPr>
            <a:xfrm>
              <a:off x="4380288" y="856016"/>
              <a:ext cx="1112219" cy="1549400"/>
            </a:xfrm>
            <a:prstGeom prst="rightArrow">
              <a:avLst>
                <a:gd name="adj1" fmla="val 795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0" name="TextBox 759"/>
            <p:cNvSpPr txBox="1"/>
            <p:nvPr/>
          </p:nvSpPr>
          <p:spPr>
            <a:xfrm rot="16200000">
              <a:off x="4045648" y="1372378"/>
              <a:ext cx="1526337" cy="491861"/>
            </a:xfrm>
            <a:prstGeom prst="rect">
              <a:avLst/>
            </a:prstGeom>
            <a:noFill/>
          </p:spPr>
          <p:txBody>
            <a:bodyPr wrap="square" rtlCol="0">
              <a:spAutoFit/>
            </a:bodyPr>
            <a:lstStyle/>
            <a:p>
              <a:pPr algn="ctr"/>
              <a:r>
                <a:rPr lang="en-US" b="1" dirty="0" smtClean="0"/>
                <a:t>Algorithm</a:t>
              </a:r>
              <a:endParaRPr lang="en-US" b="1" dirty="0"/>
            </a:p>
          </p:txBody>
        </p:sp>
      </p:grpSp>
      <p:sp>
        <p:nvSpPr>
          <p:cNvPr id="5" name="TextBox 4"/>
          <p:cNvSpPr txBox="1"/>
          <p:nvPr/>
        </p:nvSpPr>
        <p:spPr>
          <a:xfrm>
            <a:off x="25742" y="3672333"/>
            <a:ext cx="4107357" cy="1200329"/>
          </a:xfrm>
          <a:prstGeom prst="rect">
            <a:avLst/>
          </a:prstGeom>
          <a:noFill/>
        </p:spPr>
        <p:txBody>
          <a:bodyPr wrap="square" rtlCol="0">
            <a:spAutoFit/>
          </a:bodyPr>
          <a:lstStyle/>
          <a:p>
            <a:pPr algn="ctr"/>
            <a:r>
              <a:rPr lang="en-US" sz="2400" b="1" dirty="0" smtClean="0"/>
              <a:t>Sparse Continuous Frequencies in the 4D Spectrum</a:t>
            </a:r>
            <a:endParaRPr lang="en-US" sz="2400" b="1" dirty="0"/>
          </a:p>
        </p:txBody>
      </p:sp>
      <p:grpSp>
        <p:nvGrpSpPr>
          <p:cNvPr id="767" name="Group 766"/>
          <p:cNvGrpSpPr/>
          <p:nvPr/>
        </p:nvGrpSpPr>
        <p:grpSpPr>
          <a:xfrm flipH="1">
            <a:off x="4084971" y="3250480"/>
            <a:ext cx="1436239" cy="1549400"/>
            <a:chOff x="3841563" y="856016"/>
            <a:chExt cx="1912718" cy="1549400"/>
          </a:xfrm>
        </p:grpSpPr>
        <p:sp>
          <p:nvSpPr>
            <p:cNvPr id="768" name="Right Arrow 767"/>
            <p:cNvSpPr/>
            <p:nvPr/>
          </p:nvSpPr>
          <p:spPr>
            <a:xfrm flipH="1" flipV="1">
              <a:off x="3841563" y="856016"/>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9" name="TextBox 768"/>
            <p:cNvSpPr txBox="1"/>
            <p:nvPr/>
          </p:nvSpPr>
          <p:spPr>
            <a:xfrm>
              <a:off x="4099496" y="1276151"/>
              <a:ext cx="1654785" cy="707886"/>
            </a:xfrm>
            <a:prstGeom prst="rect">
              <a:avLst/>
            </a:prstGeom>
            <a:noFill/>
          </p:spPr>
          <p:txBody>
            <a:bodyPr wrap="square" rtlCol="0">
              <a:spAutoFit/>
            </a:bodyPr>
            <a:lstStyle/>
            <a:p>
              <a:pPr algn="ctr"/>
              <a:r>
                <a:rPr lang="en-US" sz="2000" b="1" dirty="0" smtClean="0"/>
                <a:t>Invert</a:t>
              </a:r>
            </a:p>
            <a:p>
              <a:pPr algn="ctr"/>
              <a:r>
                <a:rPr lang="en-US" sz="2000" b="1" dirty="0" smtClean="0"/>
                <a:t>Back</a:t>
              </a:r>
              <a:endParaRPr lang="en-US" sz="2000" b="1" dirty="0"/>
            </a:p>
          </p:txBody>
        </p:sp>
      </p:grpSp>
      <p:grpSp>
        <p:nvGrpSpPr>
          <p:cNvPr id="770" name="Group 769"/>
          <p:cNvGrpSpPr>
            <a:grpSpLocks noChangeAspect="1"/>
          </p:cNvGrpSpPr>
          <p:nvPr/>
        </p:nvGrpSpPr>
        <p:grpSpPr>
          <a:xfrm>
            <a:off x="6053968" y="3057009"/>
            <a:ext cx="2286000" cy="1943963"/>
            <a:chOff x="2883353" y="1278262"/>
            <a:chExt cx="4121975" cy="3505232"/>
          </a:xfrm>
        </p:grpSpPr>
        <p:grpSp>
          <p:nvGrpSpPr>
            <p:cNvPr id="771" name="Group 770"/>
            <p:cNvGrpSpPr/>
            <p:nvPr/>
          </p:nvGrpSpPr>
          <p:grpSpPr>
            <a:xfrm>
              <a:off x="3123701" y="1482097"/>
              <a:ext cx="3641279" cy="3097562"/>
              <a:chOff x="554968" y="1482097"/>
              <a:chExt cx="3641279" cy="3097562"/>
            </a:xfrm>
          </p:grpSpPr>
          <p:pic>
            <p:nvPicPr>
              <p:cNvPr id="866" name="Picture 8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867" name="Picture 8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868" name="Picture 8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869" name="Picture 8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870" name="Picture 8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871" name="Picture 8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872" name="Picture 8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873" name="Picture 8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874" name="Picture 8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875" name="Picture 8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876" name="Picture 8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877" name="Picture 8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878" name="Picture 8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879" name="Picture 8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880" name="Picture 8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881" name="Picture 8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882" name="Picture 8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883" name="Picture 8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884" name="Picture 8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885" name="Picture 8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886" name="Picture 8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887" name="Picture 8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888" name="Picture 8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889" name="Picture 8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890" name="Picture 8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891" name="Picture 8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892" name="Picture 8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893" name="Picture 8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894" name="Picture 8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895" name="Picture 8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896" name="Picture 8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897" name="Picture 8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898" name="Picture 8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899" name="Picture 8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900" name="Picture 8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901" name="Picture 9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902" name="Picture 9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903" name="Picture 9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904" name="Picture 9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905" name="Picture 9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906" name="Picture 9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907" name="Picture 9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908" name="Picture 9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909" name="Picture 9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910" name="Picture 9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911" name="Picture 9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912" name="Picture 9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913" name="Picture 9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914" name="Picture 9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915" name="Picture 9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916" name="Picture 9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917" name="Picture 9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918" name="Picture 9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919" name="Picture 9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920" name="Picture 9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921" name="Picture 9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922" name="Picture 9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923" name="Picture 9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924" name="Picture 9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925" name="Picture 9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926" name="Picture 9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927" name="Picture 9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928" name="Picture 9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929" name="Picture 9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930" name="Picture 9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931" name="Picture 9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932" name="Picture 9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933" name="Picture 9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934" name="Picture 9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935" name="Picture 9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936" name="Picture 9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937" name="Picture 9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938" name="Picture 9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939" name="Picture 9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940" name="Picture 9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941" name="Picture 9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942" name="Picture 9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943" name="Picture 9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944" name="Picture 9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945" name="Picture 9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946" name="Picture 9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947" name="Picture 9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948" name="Picture 9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949" name="Picture 9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950" name="Picture 9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951" name="Picture 9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952" name="Picture 9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953" name="Picture 9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954" name="Picture 9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955" name="Picture 9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956" name="Picture 9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957" name="Picture 9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958" name="Picture 9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959" name="Picture 9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960" name="Picture 9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961" name="Picture 9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962" name="Picture 9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963" name="Picture 9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964" name="Picture 9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965" name="Picture 9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966" name="Picture 9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967" name="Picture 9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968" name="Picture 9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969" name="Picture 9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970" name="Picture 9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971" name="Picture 9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972" name="Picture 9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973" name="Picture 9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974" name="Picture 9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975" name="Picture 9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976" name="Picture 9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977" name="Picture 9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978" name="Picture 9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979" name="Picture 9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980" name="Picture 9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981" name="Picture 9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982" name="Picture 9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983" name="Picture 9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984" name="Picture 9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985" name="Picture 9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986" name="Picture 9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987" name="Picture 9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988" name="Picture 9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989" name="Picture 9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990" name="Picture 9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991" name="Picture 9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992" name="Picture 9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993" name="Picture 9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994" name="Picture 9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995" name="Picture 9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996" name="Picture 9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997" name="Picture 9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998" name="Picture 9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999" name="Picture 9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1000" name="Picture 9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1001" name="Picture 10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1002" name="Picture 10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1003" name="Picture 10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1004" name="Picture 10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1005" name="Picture 10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1006" name="Picture 10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1007" name="Picture 10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1008" name="Picture 10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1009" name="Picture 10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1010" name="Picture 10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1011" name="Picture 10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1012" name="Picture 10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1013" name="Picture 10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1014" name="Picture 10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1015" name="Picture 10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1016" name="Picture 10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1017" name="Picture 10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1018" name="Picture 10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1019" name="Picture 10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1020" name="Picture 10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1021" name="Picture 10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1022" name="Picture 10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1023" name="Picture 10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1024" name="Picture 10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1025" name="Picture 10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1026" name="Picture 10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1027" name="Picture 10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1028" name="Picture 10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1029" name="Picture 10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1030" name="Picture 10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1031" name="Picture 10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1032" name="Picture 10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1033" name="Picture 10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1034" name="Picture 10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1035" name="Picture 10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1036" name="Picture 10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1037" name="Picture 10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1038" name="Picture 10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1039" name="Picture 10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1040" name="Picture 10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1041" name="Picture 10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1042" name="Picture 10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1043" name="Picture 10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1044" name="Picture 10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1045" name="Picture 10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1046" name="Picture 10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1047" name="Picture 10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1048" name="Picture 10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1049" name="Picture 10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1050" name="Picture 10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1051" name="Picture 10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1052" name="Picture 10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1053" name="Picture 10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1054" name="Picture 10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1055" name="Picture 10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1056" name="Picture 10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1057" name="Picture 10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1058" name="Picture 10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1059" name="Picture 10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1060" name="Picture 10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1061" name="Picture 10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772" name="Group 771"/>
            <p:cNvGrpSpPr/>
            <p:nvPr/>
          </p:nvGrpSpPr>
          <p:grpSpPr>
            <a:xfrm>
              <a:off x="2883353" y="1278262"/>
              <a:ext cx="4121975" cy="3505232"/>
              <a:chOff x="314617" y="1278262"/>
              <a:chExt cx="4121975" cy="3505232"/>
            </a:xfrm>
          </p:grpSpPr>
          <p:pic>
            <p:nvPicPr>
              <p:cNvPr id="773" name="Picture 7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774" name="Picture 7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775" name="Picture 7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776" name="Picture 7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777" name="Picture 7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778" name="Picture 7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779" name="Picture 7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780" name="Picture 7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781" name="Picture 7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782" name="Picture 7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783" name="Picture 7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784" name="Picture 7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785" name="Picture 7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786" name="Picture 7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787" name="Picture 7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788" name="Picture 7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789" name="Picture 7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790" name="Picture 7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791" name="Picture 7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792" name="Picture 7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793" name="Picture 7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794" name="Picture 7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795" name="Picture 7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796" name="Picture 7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797" name="Picture 7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798" name="Picture 7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799" name="Picture 7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800" name="Picture 7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801" name="Picture 8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802" name="Picture 8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803" name="Picture 8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804" name="Picture 8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805" name="Picture 8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806" name="Picture 8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807" name="Picture 8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808" name="Picture 8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809" name="Picture 8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810" name="Picture 8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811" name="Picture 8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812" name="Picture 8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813" name="Picture 8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814" name="Picture 8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815" name="Picture 8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816" name="Picture 8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817" name="Picture 8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818" name="Picture 8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819" name="Picture 8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820" name="Picture 8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821" name="Picture 8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822" name="Picture 8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823" name="Picture 8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824" name="Picture 8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825" name="Picture 8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826" name="Picture 8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827" name="Picture 8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828" name="Picture 8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829" name="Picture 8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830" name="Picture 8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831" name="Picture 8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832" name="Picture 8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833" name="Picture 8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834" name="Picture 8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835" name="Picture 8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836" name="Picture 8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837" name="Picture 8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838" name="Picture 8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839" name="Picture 8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840" name="Picture 8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841" name="Picture 8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842" name="Picture 8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843" name="Picture 8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844" name="Picture 8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845" name="Picture 8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846" name="Picture 8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847" name="Picture 8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848" name="Picture 8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849" name="Picture 8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850" name="Picture 8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851" name="Picture 8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852" name="Picture 8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853" name="Picture 8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854" name="Picture 8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855" name="Picture 8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856" name="Picture 8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857" name="Picture 8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858" name="Picture 8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859" name="Picture 8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860" name="Picture 8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861" name="Picture 8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862" name="Picture 8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863" name="Picture 8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864" name="Picture 8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865" name="Picture 8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grpSp>
        <p:nvGrpSpPr>
          <p:cNvPr id="1062" name="Group 1061"/>
          <p:cNvGrpSpPr>
            <a:grpSpLocks noChangeAspect="1"/>
          </p:cNvGrpSpPr>
          <p:nvPr/>
        </p:nvGrpSpPr>
        <p:grpSpPr>
          <a:xfrm>
            <a:off x="6053968" y="3057009"/>
            <a:ext cx="2286000" cy="1943963"/>
            <a:chOff x="314617" y="1278262"/>
            <a:chExt cx="4121975" cy="3505232"/>
          </a:xfrm>
        </p:grpSpPr>
        <p:pic>
          <p:nvPicPr>
            <p:cNvPr id="1063" name="Picture 10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1064" name="Picture 10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1065" name="Picture 10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1066" name="Picture 10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1067" name="Picture 10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1068" name="Picture 10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1069" name="Picture 10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1070" name="Picture 10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1071" name="Picture 10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1072" name="Picture 10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1073" name="Picture 10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1074" name="Picture 10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1075" name="Picture 10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1076" name="Picture 10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1077" name="Picture 10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1078" name="Picture 10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1079" name="Picture 10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1080" name="Picture 10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1081" name="Picture 10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1082" name="Picture 10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1083" name="Picture 10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1084" name="Picture 10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1085" name="Picture 10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1086" name="Picture 10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1087" name="Picture 10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1088" name="Picture 10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1089" name="Picture 10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1090" name="Picture 10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1091" name="Picture 10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1092" name="Picture 10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1093" name="Picture 10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1094" name="Picture 10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1095" name="Picture 10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1096" name="Picture 10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1097" name="Picture 10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1098" name="Picture 10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1099" name="Picture 10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1100" name="Picture 10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1101" name="Picture 11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1102" name="Picture 11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1103" name="Picture 11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1104" name="Picture 11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1105" name="Picture 11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1106" name="Picture 11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1107" name="Picture 11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1108" name="Picture 11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1109" name="Picture 11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1110" name="Picture 11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1111" name="Picture 11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1112" name="Picture 11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1113" name="Picture 11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1114" name="Picture 11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1115" name="Picture 11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1116" name="Picture 11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1117" name="Picture 11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1118" name="Picture 11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1119" name="Picture 11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1120" name="Picture 11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1121" name="Picture 11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1122" name="Picture 11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1123" name="Picture 11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1124" name="Picture 11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1125" name="Picture 11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1126" name="Picture 11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1127" name="Picture 11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1128" name="Picture 11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1129" name="Picture 11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1130" name="Picture 11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1131" name="Picture 11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1132" name="Picture 11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1133" name="Picture 11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1134" name="Picture 11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1135" name="Picture 11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1136" name="Picture 11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1137" name="Picture 11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1138" name="Picture 11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1139" name="Picture 11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1140" name="Picture 11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1141" name="Picture 11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1142" name="Picture 11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1143" name="Picture 11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1144" name="Picture 11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1145" name="Picture 11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1146" name="Picture 11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1147" name="Picture 11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1148" name="Picture 11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1149" name="Picture 11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1150" name="Picture 11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1151" name="Picture 11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1152" name="Picture 11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1153" name="Picture 11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1154" name="Picture 11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1155" name="Picture 11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1162" name="Group 1161"/>
          <p:cNvGrpSpPr/>
          <p:nvPr/>
        </p:nvGrpSpPr>
        <p:grpSpPr>
          <a:xfrm rot="5400000">
            <a:off x="1680214" y="2462695"/>
            <a:ext cx="835150" cy="1550276"/>
            <a:chOff x="4380288" y="855140"/>
            <a:chExt cx="1112219" cy="1550276"/>
          </a:xfrm>
        </p:grpSpPr>
        <p:sp>
          <p:nvSpPr>
            <p:cNvPr id="1163" name="Right Arrow 1162"/>
            <p:cNvSpPr/>
            <p:nvPr/>
          </p:nvSpPr>
          <p:spPr>
            <a:xfrm>
              <a:off x="4380288" y="856016"/>
              <a:ext cx="1112219" cy="1549400"/>
            </a:xfrm>
            <a:prstGeom prst="rightArrow">
              <a:avLst>
                <a:gd name="adj1" fmla="val 79508"/>
                <a:gd name="adj2" fmla="val 50000"/>
              </a:avLst>
            </a:prstGeom>
            <a:solidFill>
              <a:srgbClr val="FF00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64" name="TextBox 1163"/>
            <p:cNvSpPr txBox="1"/>
            <p:nvPr/>
          </p:nvSpPr>
          <p:spPr>
            <a:xfrm rot="16200000">
              <a:off x="4045648" y="1372378"/>
              <a:ext cx="1526337" cy="491861"/>
            </a:xfrm>
            <a:prstGeom prst="rect">
              <a:avLst/>
            </a:prstGeom>
            <a:noFill/>
          </p:spPr>
          <p:txBody>
            <a:bodyPr wrap="square" rtlCol="0">
              <a:spAutoFit/>
            </a:bodyPr>
            <a:lstStyle/>
            <a:p>
              <a:pPr algn="ctr"/>
              <a:r>
                <a:rPr lang="en-US" b="1" dirty="0" smtClean="0">
                  <a:solidFill>
                    <a:schemeClr val="bg1"/>
                  </a:solidFill>
                </a:rPr>
                <a:t>Algorithm</a:t>
              </a:r>
              <a:endParaRPr lang="en-US" b="1" dirty="0">
                <a:solidFill>
                  <a:schemeClr val="bg1"/>
                </a:solidFill>
              </a:endParaRPr>
            </a:p>
          </p:txBody>
        </p:sp>
      </p:grpSp>
      <p:pic>
        <p:nvPicPr>
          <p:cNvPr id="1253" name="Picture 1252" descr="camera1.ai"/>
          <p:cNvPicPr preferRelativeResize="0">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859055" y="733734"/>
            <a:ext cx="269083" cy="237447"/>
          </a:xfrm>
          <a:prstGeom prst="rect">
            <a:avLst/>
          </a:prstGeom>
        </p:spPr>
      </p:pic>
    </p:spTree>
    <p:extLst>
      <p:ext uri="{BB962C8B-B14F-4D97-AF65-F5344CB8AC3E}">
        <p14:creationId xmlns:p14="http://schemas.microsoft.com/office/powerpoint/2010/main" val="329701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
                                        <p:tgtEl>
                                          <p:spTgt spid="37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72"/>
                                        </p:tgtEl>
                                      </p:cBhvr>
                                    </p:animEffect>
                                    <p:set>
                                      <p:cBhvr>
                                        <p:cTn id="15" dur="1" fill="hold">
                                          <p:stCondLst>
                                            <p:cond delay="499"/>
                                          </p:stCondLst>
                                        </p:cTn>
                                        <p:tgtEl>
                                          <p:spTgt spid="37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3"/>
                                        </p:tgtEl>
                                        <p:attrNameLst>
                                          <p:attrName>style.visibility</p:attrName>
                                        </p:attrNameLst>
                                      </p:cBhvr>
                                      <p:to>
                                        <p:strVal val="visible"/>
                                      </p:to>
                                    </p:set>
                                    <p:animEffect transition="in" filter="fade">
                                      <p:cBhvr>
                                        <p:cTn id="20" dur="500"/>
                                        <p:tgtEl>
                                          <p:spTgt spid="1253"/>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5.55556E-7 -3.11303E-6 L 0.23351 -3.11303E-6 " pathEditMode="relative" rAng="0" ptsTypes="AA">
                                      <p:cBhvr>
                                        <p:cTn id="24" dur="500" fill="hold"/>
                                        <p:tgtEl>
                                          <p:spTgt spid="1253"/>
                                        </p:tgtEl>
                                        <p:attrNameLst>
                                          <p:attrName>ppt_x</p:attrName>
                                          <p:attrName>ppt_y</p:attrName>
                                        </p:attrNameLst>
                                      </p:cBhvr>
                                      <p:rCtr x="11667" y="0"/>
                                    </p:animMotion>
                                  </p:childTnLst>
                                </p:cTn>
                              </p:par>
                            </p:childTnLst>
                          </p:cTn>
                        </p:par>
                        <p:par>
                          <p:cTn id="25" fill="hold">
                            <p:stCondLst>
                              <p:cond delay="500"/>
                            </p:stCondLst>
                            <p:childTnLst>
                              <p:par>
                                <p:cTn id="26" presetID="42" presetClass="path" presetSubtype="0" accel="50000" decel="50000" fill="hold" nodeType="afterEffect">
                                  <p:stCondLst>
                                    <p:cond delay="0"/>
                                  </p:stCondLst>
                                  <p:childTnLst>
                                    <p:animMotion origin="layout" path="M 0.23351 -2.84126E-6 L 0.23351 0.35269 " pathEditMode="fixed" rAng="0" ptsTypes="AA">
                                      <p:cBhvr>
                                        <p:cTn id="27" dur="500" fill="hold"/>
                                        <p:tgtEl>
                                          <p:spTgt spid="1253"/>
                                        </p:tgtEl>
                                        <p:attrNameLst>
                                          <p:attrName>ppt_x</p:attrName>
                                          <p:attrName>ppt_y</p:attrName>
                                        </p:attrNameLst>
                                      </p:cBhvr>
                                      <p:rCtr x="0" y="17634"/>
                                    </p:animMotion>
                                  </p:childTnLst>
                                </p:cTn>
                              </p:par>
                            </p:childTnLst>
                          </p:cTn>
                        </p:par>
                        <p:par>
                          <p:cTn id="28" fill="hold">
                            <p:stCondLst>
                              <p:cond delay="1000"/>
                            </p:stCondLst>
                            <p:childTnLst>
                              <p:par>
                                <p:cTn id="29" presetID="35" presetClass="path" presetSubtype="0" accel="50000" decel="50000" fill="hold" nodeType="afterEffect">
                                  <p:stCondLst>
                                    <p:cond delay="0"/>
                                  </p:stCondLst>
                                  <p:childTnLst>
                                    <p:animMotion origin="layout" path="M 0.23351 0.35269 L -5.55556E-7 0.35269 " pathEditMode="relative" rAng="0" ptsTypes="AA">
                                      <p:cBhvr>
                                        <p:cTn id="30" dur="500" fill="hold"/>
                                        <p:tgtEl>
                                          <p:spTgt spid="1253"/>
                                        </p:tgtEl>
                                        <p:attrNameLst>
                                          <p:attrName>ppt_x</p:attrName>
                                          <p:attrName>ppt_y</p:attrName>
                                        </p:attrNameLst>
                                      </p:cBhvr>
                                      <p:rCtr x="-11684" y="0"/>
                                    </p:animMotion>
                                  </p:childTnLst>
                                </p:cTn>
                              </p:par>
                            </p:childTnLst>
                          </p:cTn>
                        </p:par>
                        <p:par>
                          <p:cTn id="31" fill="hold">
                            <p:stCondLst>
                              <p:cond delay="1500"/>
                            </p:stCondLst>
                            <p:childTnLst>
                              <p:par>
                                <p:cTn id="32" presetID="64" presetClass="path" presetSubtype="0" accel="50000" decel="50000" fill="hold" nodeType="afterEffect">
                                  <p:stCondLst>
                                    <p:cond delay="0"/>
                                  </p:stCondLst>
                                  <p:childTnLst>
                                    <p:animMotion origin="layout" path="M -5.55556E-7 0.35269 L -5.55556E-7 -3.11303E-6 " pathEditMode="fixed" rAng="0" ptsTypes="AA">
                                      <p:cBhvr>
                                        <p:cTn id="33" dur="500" fill="hold"/>
                                        <p:tgtEl>
                                          <p:spTgt spid="1253"/>
                                        </p:tgtEl>
                                        <p:attrNameLst>
                                          <p:attrName>ppt_x</p:attrName>
                                          <p:attrName>ppt_y</p:attrName>
                                        </p:attrNameLst>
                                      </p:cBhvr>
                                      <p:rCtr x="0" y="-17634"/>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5.55556E-7 -3.11303E-6 L 0.23351 0.35269 " pathEditMode="relative" rAng="0" ptsTypes="AA">
                                      <p:cBhvr>
                                        <p:cTn id="36" dur="500" fill="hold"/>
                                        <p:tgtEl>
                                          <p:spTgt spid="1253"/>
                                        </p:tgtEl>
                                        <p:attrNameLst>
                                          <p:attrName>ppt_x</p:attrName>
                                          <p:attrName>ppt_y</p:attrName>
                                        </p:attrNameLst>
                                      </p:cBhvr>
                                      <p:rCtr x="11667" y="17634"/>
                                    </p:animMotion>
                                  </p:childTnLst>
                                </p:cTn>
                              </p:par>
                            </p:childTnLst>
                          </p:cTn>
                        </p:par>
                        <p:par>
                          <p:cTn id="37" fill="hold">
                            <p:stCondLst>
                              <p:cond delay="2500"/>
                            </p:stCondLst>
                            <p:childTnLst>
                              <p:par>
                                <p:cTn id="38" presetID="35" presetClass="path" presetSubtype="0" accel="50000" decel="50000" fill="hold" nodeType="afterEffect">
                                  <p:stCondLst>
                                    <p:cond delay="0"/>
                                  </p:stCondLst>
                                  <p:childTnLst>
                                    <p:animMotion origin="layout" path="M 0.23351 0.35269 L -5.55556E-7 0.35269 " pathEditMode="relative" rAng="0" ptsTypes="AA">
                                      <p:cBhvr>
                                        <p:cTn id="39" dur="500" fill="hold"/>
                                        <p:tgtEl>
                                          <p:spTgt spid="1253"/>
                                        </p:tgtEl>
                                        <p:attrNameLst>
                                          <p:attrName>ppt_x</p:attrName>
                                          <p:attrName>ppt_y</p:attrName>
                                        </p:attrNameLst>
                                      </p:cBhvr>
                                      <p:rCtr x="-11684" y="0"/>
                                    </p:animMotion>
                                  </p:childTnLst>
                                </p:cTn>
                              </p:par>
                            </p:childTnLst>
                          </p:cTn>
                        </p:par>
                        <p:par>
                          <p:cTn id="40" fill="hold">
                            <p:stCondLst>
                              <p:cond delay="3000"/>
                            </p:stCondLst>
                            <p:childTnLst>
                              <p:par>
                                <p:cTn id="41" presetID="42" presetClass="path" presetSubtype="0" accel="50000" decel="50000" fill="hold" nodeType="afterEffect">
                                  <p:stCondLst>
                                    <p:cond delay="0"/>
                                  </p:stCondLst>
                                  <p:childTnLst>
                                    <p:animMotion origin="layout" path="M -5.55556E-7 0.35269 L 0.23351 -3.11303E-6 " pathEditMode="fixed" rAng="0" ptsTypes="AA">
                                      <p:cBhvr>
                                        <p:cTn id="42" dur="500" fill="hold"/>
                                        <p:tgtEl>
                                          <p:spTgt spid="1253"/>
                                        </p:tgtEl>
                                        <p:attrNameLst>
                                          <p:attrName>ppt_x</p:attrName>
                                          <p:attrName>ppt_y</p:attrName>
                                        </p:attrNameLst>
                                      </p:cBhvr>
                                      <p:rCtr x="11667" y="-17634"/>
                                    </p:animMotion>
                                  </p:childTnLst>
                                </p:cTn>
                              </p:par>
                            </p:childTnLst>
                          </p:cTn>
                        </p:par>
                        <p:par>
                          <p:cTn id="43" fill="hold">
                            <p:stCondLst>
                              <p:cond delay="3500"/>
                            </p:stCondLst>
                            <p:childTnLst>
                              <p:par>
                                <p:cTn id="44" presetID="1" presetClass="exit" presetSubtype="0" fill="hold" nodeType="afterEffect">
                                  <p:stCondLst>
                                    <p:cond delay="0"/>
                                  </p:stCondLst>
                                  <p:childTnLst>
                                    <p:set>
                                      <p:cBhvr>
                                        <p:cTn id="45" dur="1" fill="hold">
                                          <p:stCondLst>
                                            <p:cond delay="0"/>
                                          </p:stCondLst>
                                        </p:cTn>
                                        <p:tgtEl>
                                          <p:spTgt spid="125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758"/>
                                        </p:tgtEl>
                                        <p:attrNameLst>
                                          <p:attrName>style.visibility</p:attrName>
                                        </p:attrNameLst>
                                      </p:cBhvr>
                                      <p:to>
                                        <p:strVal val="visible"/>
                                      </p:to>
                                    </p:set>
                                    <p:animEffect transition="in" filter="wipe(up)">
                                      <p:cBhvr>
                                        <p:cTn id="50" dur="500"/>
                                        <p:tgtEl>
                                          <p:spTgt spid="75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67"/>
                                        </p:tgtEl>
                                        <p:attrNameLst>
                                          <p:attrName>style.visibility</p:attrName>
                                        </p:attrNameLst>
                                      </p:cBhvr>
                                      <p:to>
                                        <p:strVal val="visible"/>
                                      </p:to>
                                    </p:set>
                                    <p:animEffect transition="in" filter="wipe(left)">
                                      <p:cBhvr>
                                        <p:cTn id="59" dur="500"/>
                                        <p:tgtEl>
                                          <p:spTgt spid="767"/>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770"/>
                                        </p:tgtEl>
                                        <p:attrNameLst>
                                          <p:attrName>style.visibility</p:attrName>
                                        </p:attrNameLst>
                                      </p:cBhvr>
                                      <p:to>
                                        <p:strVal val="visible"/>
                                      </p:to>
                                    </p:set>
                                    <p:animEffect transition="in" filter="wipe(left)">
                                      <p:cBhvr>
                                        <p:cTn id="63" dur="500"/>
                                        <p:tgtEl>
                                          <p:spTgt spid="770"/>
                                        </p:tgtEl>
                                      </p:cBhvr>
                                    </p:animEffect>
                                  </p:childTnLst>
                                </p:cTn>
                              </p:par>
                              <p:par>
                                <p:cTn id="64" presetID="22" presetClass="entr" presetSubtype="8" fill="hold" nodeType="withEffect">
                                  <p:stCondLst>
                                    <p:cond delay="0"/>
                                  </p:stCondLst>
                                  <p:childTnLst>
                                    <p:set>
                                      <p:cBhvr>
                                        <p:cTn id="65" dur="1" fill="hold">
                                          <p:stCondLst>
                                            <p:cond delay="0"/>
                                          </p:stCondLst>
                                        </p:cTn>
                                        <p:tgtEl>
                                          <p:spTgt spid="1062"/>
                                        </p:tgtEl>
                                        <p:attrNameLst>
                                          <p:attrName>style.visibility</p:attrName>
                                        </p:attrNameLst>
                                      </p:cBhvr>
                                      <p:to>
                                        <p:strVal val="visible"/>
                                      </p:to>
                                    </p:set>
                                    <p:animEffect transition="in" filter="wipe(left)">
                                      <p:cBhvr>
                                        <p:cTn id="66" dur="500"/>
                                        <p:tgtEl>
                                          <p:spTgt spid="106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62"/>
                                        </p:tgtEl>
                                        <p:attrNameLst>
                                          <p:attrName>style.visibility</p:attrName>
                                        </p:attrNameLst>
                                      </p:cBhvr>
                                      <p:to>
                                        <p:strVal val="visible"/>
                                      </p:to>
                                    </p:set>
                                    <p:animEffect transition="in" filter="fade">
                                      <p:cBhvr>
                                        <p:cTn id="71" dur="5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extBox 299"/>
          <p:cNvSpPr txBox="1"/>
          <p:nvPr/>
        </p:nvSpPr>
        <p:spPr>
          <a:xfrm>
            <a:off x="4797425" y="2246499"/>
            <a:ext cx="4171950" cy="1077218"/>
          </a:xfrm>
          <a:prstGeom prst="rect">
            <a:avLst/>
          </a:prstGeom>
          <a:noFill/>
        </p:spPr>
        <p:txBody>
          <a:bodyPr wrap="square" rtlCol="0">
            <a:spAutoFit/>
          </a:bodyPr>
          <a:lstStyle/>
          <a:p>
            <a:pPr algn="ctr"/>
            <a:r>
              <a:rPr lang="en-US" sz="3200" b="1" dirty="0" smtClean="0"/>
              <a:t>Reduced Number of Cameras</a:t>
            </a:r>
            <a:endParaRPr lang="en-US" sz="3200" b="1" dirty="0"/>
          </a:p>
        </p:txBody>
      </p:sp>
      <p:sp>
        <p:nvSpPr>
          <p:cNvPr id="2" name="Title 1"/>
          <p:cNvSpPr>
            <a:spLocks noGrp="1"/>
          </p:cNvSpPr>
          <p:nvPr>
            <p:ph type="title"/>
          </p:nvPr>
        </p:nvSpPr>
        <p:spPr/>
        <p:txBody>
          <a:bodyPr/>
          <a:lstStyle/>
          <a:p>
            <a:r>
              <a:rPr lang="en-US" dirty="0" smtClean="0"/>
              <a:t>What we do</a:t>
            </a:r>
            <a:endParaRPr lang="en-US" dirty="0"/>
          </a:p>
        </p:txBody>
      </p:sp>
      <p:grpSp>
        <p:nvGrpSpPr>
          <p:cNvPr id="601" name="Group 600"/>
          <p:cNvGrpSpPr/>
          <p:nvPr/>
        </p:nvGrpSpPr>
        <p:grpSpPr>
          <a:xfrm>
            <a:off x="582017" y="1466848"/>
            <a:ext cx="3641279" cy="3097562"/>
            <a:chOff x="554968" y="1482097"/>
            <a:chExt cx="3641279" cy="3097562"/>
          </a:xfrm>
        </p:grpSpPr>
        <p:pic>
          <p:nvPicPr>
            <p:cNvPr id="696" name="Picture 69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697" name="Picture 69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698" name="Picture 69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699" name="Picture 69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700" name="Picture 69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701" name="Picture 70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702" name="Picture 70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703" name="Picture 70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704" name="Picture 70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705" name="Picture 70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706" name="Picture 70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707" name="Picture 70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708" name="Picture 70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709" name="Picture 70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710" name="Picture 70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711" name="Picture 7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712" name="Picture 7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713" name="Picture 7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714" name="Picture 7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715" name="Picture 7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716" name="Picture 7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717" name="Picture 7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718" name="Picture 7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719" name="Picture 7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720" name="Picture 7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721" name="Picture 7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722" name="Picture 7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723" name="Picture 7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724" name="Picture 7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725" name="Picture 7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726" name="Picture 7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727" name="Picture 7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728" name="Picture 7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729" name="Picture 7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730" name="Picture 7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731" name="Picture 7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732" name="Picture 7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733" name="Picture 7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734" name="Picture 7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735" name="Picture 7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736" name="Picture 7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737" name="Picture 7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738" name="Picture 7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739" name="Picture 7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740" name="Picture 7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741" name="Picture 7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742" name="Picture 7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743" name="Picture 7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744" name="Picture 7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745" name="Picture 7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746" name="Picture 7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747" name="Picture 7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748" name="Picture 7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749" name="Picture 7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750" name="Picture 7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751" name="Picture 7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752" name="Picture 7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753" name="Picture 7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754" name="Picture 7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755" name="Picture 7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756" name="Picture 7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757" name="Picture 7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758" name="Picture 7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759" name="Picture 7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760" name="Picture 7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761" name="Picture 7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762" name="Picture 7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763" name="Picture 7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764" name="Picture 7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765" name="Picture 7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766" name="Picture 7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767" name="Picture 7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768" name="Picture 7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769" name="Picture 7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770" name="Picture 7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771" name="Picture 7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772" name="Picture 7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773" name="Picture 7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774" name="Picture 7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775" name="Picture 7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776" name="Picture 7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777" name="Picture 7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778" name="Picture 7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779" name="Picture 7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780" name="Picture 7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781" name="Picture 7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782" name="Picture 7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783" name="Picture 7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784" name="Picture 7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785" name="Picture 7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786" name="Picture 7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787" name="Picture 7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788" name="Picture 7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789" name="Picture 7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790" name="Picture 7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791" name="Picture 7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792" name="Picture 79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793" name="Picture 79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794" name="Picture 79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795" name="Picture 79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796" name="Picture 79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797" name="Picture 79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798" name="Picture 79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799" name="Picture 79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800" name="Picture 79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801" name="Picture 80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802" name="Picture 80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803" name="Picture 80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804" name="Picture 80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805" name="Picture 80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806" name="Picture 80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807" name="Picture 80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808" name="Picture 80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809" name="Picture 80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810" name="Picture 80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811" name="Picture 8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812" name="Picture 8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813" name="Picture 8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814" name="Picture 8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815" name="Picture 8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816" name="Picture 8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817" name="Picture 8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818" name="Picture 8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819" name="Picture 8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820" name="Picture 8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821" name="Picture 8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822" name="Picture 8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823" name="Picture 8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824" name="Picture 8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825" name="Picture 8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826" name="Picture 8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827" name="Picture 8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828" name="Picture 8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829" name="Picture 8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830" name="Picture 8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831" name="Picture 8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832" name="Picture 8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833" name="Picture 8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834" name="Picture 8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835" name="Picture 8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836" name="Picture 8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837" name="Picture 8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838" name="Picture 8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839" name="Picture 8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840" name="Picture 8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841" name="Picture 8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842" name="Picture 8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843" name="Picture 8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844" name="Picture 8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845" name="Picture 8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846" name="Picture 8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847" name="Picture 8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848" name="Picture 8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849" name="Picture 8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850" name="Picture 8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851" name="Picture 8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852" name="Picture 8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853" name="Picture 8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854" name="Picture 8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855" name="Picture 8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856" name="Picture 8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857" name="Picture 8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858" name="Picture 8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859" name="Picture 8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860" name="Picture 8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861" name="Picture 8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862" name="Picture 8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863" name="Picture 8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864" name="Picture 8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865" name="Picture 8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866" name="Picture 8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867" name="Picture 8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868" name="Picture 8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869" name="Picture 8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870" name="Picture 8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871" name="Picture 8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872" name="Picture 8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873" name="Picture 8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874" name="Picture 8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875" name="Picture 8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876" name="Picture 8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877" name="Picture 8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878" name="Picture 8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879" name="Picture 8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880" name="Picture 8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881" name="Picture 8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882" name="Picture 8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883" name="Picture 8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884" name="Picture 8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885" name="Picture 8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886" name="Picture 8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887" name="Picture 8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888" name="Picture 8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889" name="Picture 8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890" name="Picture 8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891" name="Picture 8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602" name="Group 601"/>
          <p:cNvGrpSpPr/>
          <p:nvPr/>
        </p:nvGrpSpPr>
        <p:grpSpPr>
          <a:xfrm>
            <a:off x="341669" y="1263013"/>
            <a:ext cx="4121975" cy="3505232"/>
            <a:chOff x="314617" y="1278262"/>
            <a:chExt cx="4121975" cy="3505232"/>
          </a:xfrm>
        </p:grpSpPr>
        <p:pic>
          <p:nvPicPr>
            <p:cNvPr id="603" name="Picture 60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04" name="Picture 60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05" name="Picture 60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06" name="Picture 60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07" name="Picture 60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08" name="Picture 60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09" name="Picture 60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10" name="Picture 60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11" name="Picture 61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12" name="Picture 61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13" name="Picture 61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14" name="Picture 61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15" name="Picture 61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16" name="Picture 61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17" name="Picture 61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18" name="Picture 61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19" name="Picture 61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20" name="Picture 61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21" name="Picture 62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22" name="Picture 62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23" name="Picture 62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24" name="Picture 62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25" name="Picture 62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26" name="Picture 62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27" name="Picture 62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28" name="Picture 62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29" name="Picture 62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30" name="Picture 62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31" name="Picture 63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32" name="Picture 63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33" name="Picture 63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34" name="Picture 63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35" name="Picture 63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36" name="Picture 63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37" name="Picture 63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638" name="Picture 63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639" name="Picture 63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640" name="Picture 63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641" name="Picture 64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642" name="Picture 64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643" name="Picture 64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644" name="Picture 64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645" name="Picture 64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646" name="Picture 64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647" name="Picture 64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648" name="Picture 64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649" name="Picture 64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650" name="Picture 64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651" name="Picture 65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652" name="Picture 65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653" name="Picture 65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654" name="Picture 65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655" name="Picture 65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656" name="Picture 65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657" name="Picture 65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658" name="Picture 65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659" name="Picture 65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660" name="Picture 65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661" name="Picture 66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662" name="Picture 66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663" name="Picture 66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664" name="Picture 66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665" name="Picture 66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666" name="Picture 66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667" name="Picture 66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668" name="Picture 66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669" name="Picture 66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670" name="Picture 66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671" name="Picture 67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672" name="Picture 67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673" name="Picture 67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674" name="Picture 67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675" name="Picture 67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676" name="Picture 67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677" name="Picture 67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678" name="Picture 67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679" name="Picture 67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680" name="Picture 67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681" name="Picture 68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682" name="Picture 68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683" name="Picture 68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684" name="Picture 68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685" name="Picture 68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686" name="Picture 685"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687" name="Picture 686"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688" name="Picture 687"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689" name="Picture 688"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690" name="Picture 689"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691" name="Picture 690"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692" name="Picture 691"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693" name="Picture 692"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694" name="Picture 693"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695" name="Picture 694" descr="camera1.ai"/>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cxnSp>
        <p:nvCxnSpPr>
          <p:cNvPr id="4" name="Straight Arrow Connector 3"/>
          <p:cNvCxnSpPr/>
          <p:nvPr/>
        </p:nvCxnSpPr>
        <p:spPr>
          <a:xfrm flipH="1">
            <a:off x="4635500" y="2893693"/>
            <a:ext cx="952500"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22875" y="2242850"/>
            <a:ext cx="3317875" cy="1077218"/>
          </a:xfrm>
          <a:prstGeom prst="rect">
            <a:avLst/>
          </a:prstGeom>
          <a:noFill/>
        </p:spPr>
        <p:txBody>
          <a:bodyPr wrap="square" rtlCol="0">
            <a:spAutoFit/>
          </a:bodyPr>
          <a:lstStyle/>
          <a:p>
            <a:pPr algn="ctr"/>
            <a:r>
              <a:rPr lang="en-US" sz="3200" b="1" dirty="0" smtClean="0"/>
              <a:t>Dense Array of Cameras</a:t>
            </a:r>
            <a:endParaRPr lang="en-US" sz="3200" b="1" dirty="0"/>
          </a:p>
        </p:txBody>
      </p:sp>
      <p:sp>
        <p:nvSpPr>
          <p:cNvPr id="301" name="Title 1"/>
          <p:cNvSpPr txBox="1">
            <a:spLocks/>
          </p:cNvSpPr>
          <p:nvPr/>
        </p:nvSpPr>
        <p:spPr bwMode="auto">
          <a:xfrm>
            <a:off x="348844"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dirty="0" smtClean="0">
                <a:latin typeface="Calibri" charset="0"/>
              </a:rPr>
              <a:t>The Challenge</a:t>
            </a:r>
            <a:endParaRPr lang="en-US" dirty="0">
              <a:latin typeface="Calibri"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76436782"/>
              </p:ext>
            </p:extLst>
          </p:nvPr>
        </p:nvGraphicFramePr>
        <p:xfrm>
          <a:off x="6324334" y="3384192"/>
          <a:ext cx="1073630" cy="603917"/>
        </p:xfrm>
        <a:graphic>
          <a:graphicData uri="http://schemas.openxmlformats.org/presentationml/2006/ole">
            <mc:AlternateContent xmlns:mc="http://schemas.openxmlformats.org/markup-compatibility/2006">
              <mc:Choice xmlns:v="urn:schemas-microsoft-com:vml" Requires="v">
                <p:oleObj spid="_x0000_s4587" name="Equation" r:id="rId5" imgW="406400" imgH="228600" progId="Equation.3">
                  <p:embed/>
                </p:oleObj>
              </mc:Choice>
              <mc:Fallback>
                <p:oleObj name="Equation" r:id="rId5" imgW="406400" imgH="228600" progId="Equation.3">
                  <p:embed/>
                  <p:pic>
                    <p:nvPicPr>
                      <p:cNvPr id="0" name=""/>
                      <p:cNvPicPr/>
                      <p:nvPr/>
                    </p:nvPicPr>
                    <p:blipFill>
                      <a:blip r:embed="rId6"/>
                      <a:stretch>
                        <a:fillRect/>
                      </a:stretch>
                    </p:blipFill>
                    <p:spPr>
                      <a:xfrm>
                        <a:off x="6324334" y="3384192"/>
                        <a:ext cx="1073630" cy="603917"/>
                      </a:xfrm>
                      <a:prstGeom prst="rect">
                        <a:avLst/>
                      </a:prstGeom>
                    </p:spPr>
                  </p:pic>
                </p:oleObj>
              </mc:Fallback>
            </mc:AlternateContent>
          </a:graphicData>
        </a:graphic>
      </p:graphicFrame>
      <p:grpSp>
        <p:nvGrpSpPr>
          <p:cNvPr id="5" name="Group 4"/>
          <p:cNvGrpSpPr/>
          <p:nvPr/>
        </p:nvGrpSpPr>
        <p:grpSpPr>
          <a:xfrm>
            <a:off x="6408212" y="3994767"/>
            <a:ext cx="905875" cy="834558"/>
            <a:chOff x="6408212" y="3994767"/>
            <a:chExt cx="905875" cy="834558"/>
          </a:xfrm>
        </p:grpSpPr>
        <p:graphicFrame>
          <p:nvGraphicFramePr>
            <p:cNvPr id="302" name="Object 301"/>
            <p:cNvGraphicFramePr>
              <a:graphicFrameLocks noChangeAspect="1"/>
            </p:cNvGraphicFramePr>
            <p:nvPr>
              <p:extLst>
                <p:ext uri="{D42A27DB-BD31-4B8C-83A1-F6EECF244321}">
                  <p14:modId xmlns:p14="http://schemas.microsoft.com/office/powerpoint/2010/main" val="1632613704"/>
                </p:ext>
              </p:extLst>
            </p:nvPr>
          </p:nvGraphicFramePr>
          <p:xfrm>
            <a:off x="6408212" y="4292510"/>
            <a:ext cx="905875" cy="536815"/>
          </p:xfrm>
          <a:graphic>
            <a:graphicData uri="http://schemas.openxmlformats.org/presentationml/2006/ole">
              <mc:AlternateContent xmlns:mc="http://schemas.openxmlformats.org/markup-compatibility/2006">
                <mc:Choice xmlns:v="urn:schemas-microsoft-com:vml" Requires="v">
                  <p:oleObj spid="_x0000_s4588" name="Equation" r:id="rId7" imgW="342900" imgH="203200" progId="Equation.3">
                    <p:embed/>
                  </p:oleObj>
                </mc:Choice>
                <mc:Fallback>
                  <p:oleObj name="Equation" r:id="rId7" imgW="342900" imgH="203200" progId="Equation.3">
                    <p:embed/>
                    <p:pic>
                      <p:nvPicPr>
                        <p:cNvPr id="0" name=""/>
                        <p:cNvPicPr/>
                        <p:nvPr/>
                      </p:nvPicPr>
                      <p:blipFill>
                        <a:blip r:embed="rId8"/>
                        <a:stretch>
                          <a:fillRect/>
                        </a:stretch>
                      </p:blipFill>
                      <p:spPr>
                        <a:xfrm>
                          <a:off x="6408212" y="4292510"/>
                          <a:ext cx="905875" cy="536815"/>
                        </a:xfrm>
                        <a:prstGeom prst="rect">
                          <a:avLst/>
                        </a:prstGeom>
                      </p:spPr>
                    </p:pic>
                  </p:oleObj>
                </mc:Fallback>
              </mc:AlternateContent>
            </a:graphicData>
          </a:graphic>
        </p:graphicFrame>
        <p:sp>
          <p:nvSpPr>
            <p:cNvPr id="8" name="Down Arrow 7"/>
            <p:cNvSpPr/>
            <p:nvPr/>
          </p:nvSpPr>
          <p:spPr>
            <a:xfrm>
              <a:off x="6438767" y="3994767"/>
              <a:ext cx="844764" cy="2438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6446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500"/>
                                        <p:tgtEl>
                                          <p:spTgt spid="602"/>
                                        </p:tgtEl>
                                      </p:cBhvr>
                                    </p:animEffect>
                                  </p:childTnLst>
                                </p:cTn>
                              </p:par>
                              <p:par>
                                <p:cTn id="8" presetID="10" presetClass="entr" presetSubtype="0" fill="hold" nodeType="withEffect">
                                  <p:stCondLst>
                                    <p:cond delay="0"/>
                                  </p:stCondLst>
                                  <p:childTnLst>
                                    <p:set>
                                      <p:cBhvr>
                                        <p:cTn id="9" dur="1" fill="hold">
                                          <p:stCondLst>
                                            <p:cond delay="0"/>
                                          </p:stCondLst>
                                        </p:cTn>
                                        <p:tgtEl>
                                          <p:spTgt spid="601"/>
                                        </p:tgtEl>
                                        <p:attrNameLst>
                                          <p:attrName>style.visibility</p:attrName>
                                        </p:attrNameLst>
                                      </p:cBhvr>
                                      <p:to>
                                        <p:strVal val="visible"/>
                                      </p:to>
                                    </p:set>
                                    <p:animEffect transition="in" filter="fade">
                                      <p:cBhvr>
                                        <p:cTn id="10" dur="500"/>
                                        <p:tgtEl>
                                          <p:spTgt spid="60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301"/>
                                        </p:tgtEl>
                                      </p:cBhvr>
                                    </p:animEffect>
                                    <p:set>
                                      <p:cBhvr>
                                        <p:cTn id="24" dur="1" fill="hold">
                                          <p:stCondLst>
                                            <p:cond delay="499"/>
                                          </p:stCondLst>
                                        </p:cTn>
                                        <p:tgtEl>
                                          <p:spTgt spid="30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xit" presetSubtype="0" fill="hold" nodeType="withEffect">
                                  <p:stCondLst>
                                    <p:cond delay="0"/>
                                  </p:stCondLst>
                                  <p:childTnLst>
                                    <p:animEffect transition="out" filter="fade">
                                      <p:cBhvr>
                                        <p:cTn id="29" dur="500"/>
                                        <p:tgtEl>
                                          <p:spTgt spid="601"/>
                                        </p:tgtEl>
                                      </p:cBhvr>
                                    </p:animEffect>
                                    <p:set>
                                      <p:cBhvr>
                                        <p:cTn id="30" dur="1" fill="hold">
                                          <p:stCondLst>
                                            <p:cond delay="499"/>
                                          </p:stCondLst>
                                        </p:cTn>
                                        <p:tgtEl>
                                          <p:spTgt spid="60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fade">
                                      <p:cBhvr>
                                        <p:cTn id="36" dur="500"/>
                                        <p:tgtEl>
                                          <p:spTgt spid="300"/>
                                        </p:tgtEl>
                                      </p:cBhvr>
                                    </p:animEffect>
                                  </p:childTnLst>
                                </p:cTn>
                              </p:par>
                              <p:par>
                                <p:cTn id="37" presetID="22" presetClass="entr" presetSubtype="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P spid="2" grpId="0"/>
      <p:bldP spid="6" grpId="0"/>
      <p:bldP spid="6" grpId="1"/>
      <p:bldP spid="3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718" t="9195" r="15683" b="19270"/>
          <a:stretch>
            <a:fillRect/>
          </a:stretch>
        </p:blipFill>
        <p:spPr bwMode="auto">
          <a:xfrm>
            <a:off x="2552382" y="816537"/>
            <a:ext cx="4080054" cy="191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 name="Title 1"/>
          <p:cNvSpPr>
            <a:spLocks noGrp="1"/>
          </p:cNvSpPr>
          <p:nvPr>
            <p:ph type="title"/>
          </p:nvPr>
        </p:nvSpPr>
        <p:spPr>
          <a:xfrm>
            <a:off x="457200" y="4072"/>
            <a:ext cx="8229600" cy="857250"/>
          </a:xfrm>
        </p:spPr>
        <p:txBody>
          <a:bodyPr/>
          <a:lstStyle/>
          <a:p>
            <a:pPr eaLnBrk="1" hangingPunct="1"/>
            <a:r>
              <a:rPr lang="en-US" dirty="0" smtClean="0">
                <a:latin typeface="Calibri" charset="0"/>
              </a:rPr>
              <a:t>Reconstruction</a:t>
            </a:r>
            <a:endParaRPr lang="en-US" dirty="0">
              <a:latin typeface="Calibri" charset="0"/>
            </a:endParaRPr>
          </a:p>
        </p:txBody>
      </p:sp>
      <p:grpSp>
        <p:nvGrpSpPr>
          <p:cNvPr id="25" name="Group 24"/>
          <p:cNvGrpSpPr/>
          <p:nvPr/>
        </p:nvGrpSpPr>
        <p:grpSpPr>
          <a:xfrm>
            <a:off x="2378646" y="1050822"/>
            <a:ext cx="4389120" cy="1458840"/>
            <a:chOff x="57594" y="1050822"/>
            <a:chExt cx="4389120" cy="1458840"/>
          </a:xfrm>
        </p:grpSpPr>
        <p:grpSp>
          <p:nvGrpSpPr>
            <p:cNvPr id="2" name="Group 1"/>
            <p:cNvGrpSpPr/>
            <p:nvPr/>
          </p:nvGrpSpPr>
          <p:grpSpPr>
            <a:xfrm>
              <a:off x="57594" y="1050822"/>
              <a:ext cx="4389120" cy="1458840"/>
              <a:chOff x="4263834" y="2398059"/>
              <a:chExt cx="4389120" cy="1458840"/>
            </a:xfrm>
          </p:grpSpPr>
          <p:cxnSp>
            <p:nvCxnSpPr>
              <p:cNvPr id="11" name="Straight Arrow Connector 10"/>
              <p:cNvCxnSpPr/>
              <p:nvPr/>
            </p:nvCxnSpPr>
            <p:spPr bwMode="auto">
              <a:xfrm>
                <a:off x="4263834" y="3650755"/>
                <a:ext cx="4389120"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609882" y="3516317"/>
                <a:ext cx="3658295" cy="264180"/>
                <a:chOff x="5350933" y="1847749"/>
                <a:chExt cx="2252131" cy="170354"/>
              </a:xfrm>
            </p:grpSpPr>
            <p:cxnSp>
              <p:nvCxnSpPr>
                <p:cNvPr id="38" name="Straight Connector 37"/>
                <p:cNvCxnSpPr/>
                <p:nvPr/>
              </p:nvCxnSpPr>
              <p:spPr>
                <a:xfrm flipV="1">
                  <a:off x="5350933"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672666"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994399"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316132"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637865"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6959598"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281331"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03064"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p:nvPr/>
            </p:nvCxnSpPr>
            <p:spPr>
              <a:xfrm flipV="1">
                <a:off x="6177725" y="2398059"/>
                <a:ext cx="0" cy="1250348"/>
              </a:xfrm>
              <a:prstGeom prst="line">
                <a:avLst/>
              </a:prstGeom>
              <a:ln w="44450">
                <a:solidFill>
                  <a:srgbClr val="FF0000"/>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700338" y="3038833"/>
                <a:ext cx="0" cy="61192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22952" y="3650755"/>
                <a:ext cx="0" cy="168789"/>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745566" y="3448212"/>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55111" y="3648407"/>
                <a:ext cx="0" cy="20849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132497" y="3448212"/>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grpSp>
        <p:cxnSp>
          <p:nvCxnSpPr>
            <p:cNvPr id="94" name="Straight Connector 93"/>
            <p:cNvCxnSpPr/>
            <p:nvPr/>
          </p:nvCxnSpPr>
          <p:spPr>
            <a:xfrm>
              <a:off x="403642" y="2282918"/>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058122" y="2289398"/>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grpSp>
      <p:cxnSp>
        <p:nvCxnSpPr>
          <p:cNvPr id="53" name="Straight Connector 52"/>
          <p:cNvCxnSpPr/>
          <p:nvPr/>
        </p:nvCxnSpPr>
        <p:spPr>
          <a:xfrm flipV="1">
            <a:off x="4465478" y="899074"/>
            <a:ext cx="0" cy="1399468"/>
          </a:xfrm>
          <a:prstGeom prst="line">
            <a:avLst/>
          </a:prstGeom>
          <a:ln w="44450">
            <a:solidFill>
              <a:srgbClr val="0070C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12127" y="3001027"/>
            <a:ext cx="8767611" cy="1384995"/>
          </a:xfrm>
          <a:prstGeom prst="rect">
            <a:avLst/>
          </a:prstGeom>
          <a:noFill/>
        </p:spPr>
        <p:txBody>
          <a:bodyPr wrap="square" rtlCol="0">
            <a:spAutoFit/>
          </a:bodyPr>
          <a:lstStyle/>
          <a:p>
            <a:pPr algn="ctr"/>
            <a:r>
              <a:rPr lang="en-US" sz="2800" b="1" dirty="0" smtClean="0"/>
              <a:t>Optimization problem: </a:t>
            </a:r>
          </a:p>
          <a:p>
            <a:pPr algn="ctr"/>
            <a:r>
              <a:rPr lang="en-US" sz="2800" b="1" dirty="0" smtClean="0">
                <a:solidFill>
                  <a:srgbClr val="FF0000"/>
                </a:solidFill>
              </a:rPr>
              <a:t>Minimize reconstruction error over a sparse set of continuous frequencies</a:t>
            </a:r>
          </a:p>
        </p:txBody>
      </p:sp>
      <p:sp>
        <p:nvSpPr>
          <p:cNvPr id="55" name="Rectangle 54"/>
          <p:cNvSpPr/>
          <p:nvPr/>
        </p:nvSpPr>
        <p:spPr>
          <a:xfrm>
            <a:off x="1308957" y="4337867"/>
            <a:ext cx="6573951" cy="523220"/>
          </a:xfrm>
          <a:prstGeom prst="rect">
            <a:avLst/>
          </a:prstGeom>
        </p:spPr>
        <p:txBody>
          <a:bodyPr wrap="square">
            <a:spAutoFit/>
          </a:bodyPr>
          <a:lstStyle/>
          <a:p>
            <a:pPr algn="ctr"/>
            <a:r>
              <a:rPr lang="en-US" sz="2800" b="1" dirty="0" smtClean="0"/>
              <a:t>Solve it using gradient descent</a:t>
            </a:r>
            <a:endParaRPr lang="en-US" sz="2800" b="1" dirty="0"/>
          </a:p>
        </p:txBody>
      </p:sp>
      <p:sp>
        <p:nvSpPr>
          <p:cNvPr id="30" name="TextBox 29"/>
          <p:cNvSpPr txBox="1"/>
          <p:nvPr/>
        </p:nvSpPr>
        <p:spPr>
          <a:xfrm>
            <a:off x="2886837" y="2509662"/>
            <a:ext cx="3305175" cy="369331"/>
          </a:xfrm>
          <a:prstGeom prst="rect">
            <a:avLst/>
          </a:prstGeom>
          <a:noFill/>
        </p:spPr>
        <p:txBody>
          <a:bodyPr wrap="square" rtlCol="0">
            <a:spAutoFit/>
          </a:bodyPr>
          <a:lstStyle/>
          <a:p>
            <a:pPr algn="ctr"/>
            <a:r>
              <a:rPr lang="en-US" dirty="0" smtClean="0"/>
              <a:t>Discrete Frequency</a:t>
            </a:r>
            <a:endParaRPr lang="en-US" dirty="0"/>
          </a:p>
        </p:txBody>
      </p:sp>
      <p:sp>
        <p:nvSpPr>
          <p:cNvPr id="32" name="TextBox 31"/>
          <p:cNvSpPr txBox="1"/>
          <p:nvPr/>
        </p:nvSpPr>
        <p:spPr>
          <a:xfrm>
            <a:off x="2726817" y="2509662"/>
            <a:ext cx="3305175" cy="369331"/>
          </a:xfrm>
          <a:prstGeom prst="rect">
            <a:avLst/>
          </a:prstGeom>
          <a:noFill/>
        </p:spPr>
        <p:txBody>
          <a:bodyPr wrap="square" rtlCol="0">
            <a:spAutoFit/>
          </a:bodyPr>
          <a:lstStyle/>
          <a:p>
            <a:pPr algn="ctr"/>
            <a:r>
              <a:rPr lang="en-US" dirty="0" smtClean="0"/>
              <a:t>Continuous Frequency</a:t>
            </a:r>
            <a:endParaRPr lang="en-US" dirty="0"/>
          </a:p>
        </p:txBody>
      </p:sp>
    </p:spTree>
    <p:extLst>
      <p:ext uri="{BB962C8B-B14F-4D97-AF65-F5344CB8AC3E}">
        <p14:creationId xmlns:p14="http://schemas.microsoft.com/office/powerpoint/2010/main" val="1323677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barn(outVertical)">
                                      <p:cBhvr>
                                        <p:cTn id="18" dur="1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30"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4072"/>
            <a:ext cx="8229600" cy="857250"/>
          </a:xfrm>
        </p:spPr>
        <p:txBody>
          <a:bodyPr/>
          <a:lstStyle/>
          <a:p>
            <a:pPr eaLnBrk="1" hangingPunct="1"/>
            <a:r>
              <a:rPr lang="en-US" dirty="0" smtClean="0">
                <a:latin typeface="Calibri" charset="0"/>
              </a:rPr>
              <a:t>Reconstruction</a:t>
            </a:r>
            <a:endParaRPr lang="en-US" dirty="0">
              <a:latin typeface="Calibri" charset="0"/>
            </a:endParaRPr>
          </a:p>
        </p:txBody>
      </p:sp>
      <p:grpSp>
        <p:nvGrpSpPr>
          <p:cNvPr id="664" name="Group 663"/>
          <p:cNvGrpSpPr>
            <a:grpSpLocks noChangeAspect="1"/>
          </p:cNvGrpSpPr>
          <p:nvPr/>
        </p:nvGrpSpPr>
        <p:grpSpPr>
          <a:xfrm>
            <a:off x="922125" y="791268"/>
            <a:ext cx="2286000" cy="1943963"/>
            <a:chOff x="314617" y="1278262"/>
            <a:chExt cx="4121975" cy="3505232"/>
          </a:xfrm>
        </p:grpSpPr>
        <p:pic>
          <p:nvPicPr>
            <p:cNvPr id="665" name="Picture 6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66" name="Picture 6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67" name="Picture 6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68" name="Picture 6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69" name="Picture 6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70" name="Picture 6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71" name="Picture 6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72" name="Picture 6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73" name="Picture 6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74" name="Picture 6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75" name="Picture 6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76" name="Picture 6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77" name="Picture 6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78" name="Picture 6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79" name="Picture 6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80" name="Picture 6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81" name="Picture 6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82" name="Picture 6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83" name="Picture 6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84" name="Picture 6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85" name="Picture 6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86" name="Picture 6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87" name="Picture 6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88" name="Picture 6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89" name="Picture 6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90" name="Picture 6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91" name="Picture 6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92" name="Picture 6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93" name="Picture 6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94" name="Picture 6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95" name="Picture 6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96" name="Picture 6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97" name="Picture 6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98" name="Picture 6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99" name="Picture 6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700" name="Picture 6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701" name="Picture 7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702" name="Picture 7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703" name="Picture 7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704" name="Picture 7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705" name="Picture 7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706" name="Picture 7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707" name="Picture 7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708" name="Picture 7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709" name="Picture 7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710" name="Picture 7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711" name="Picture 7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712" name="Picture 7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713" name="Picture 7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714" name="Picture 7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715" name="Picture 7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716" name="Picture 7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717" name="Picture 7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718" name="Picture 7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719" name="Picture 7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720" name="Picture 7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721" name="Picture 7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722" name="Picture 7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723" name="Picture 7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724" name="Picture 7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725" name="Picture 7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726" name="Picture 7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727" name="Picture 7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728" name="Picture 7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729" name="Picture 7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730" name="Picture 7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731" name="Picture 7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732" name="Picture 7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733" name="Picture 7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734" name="Picture 7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735" name="Picture 7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736" name="Picture 7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737" name="Picture 7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738" name="Picture 7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739" name="Picture 7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740" name="Picture 7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741" name="Picture 7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742" name="Picture 7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743" name="Picture 7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744" name="Picture 7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745" name="Picture 7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746" name="Picture 7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747" name="Picture 7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748" name="Picture 7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749" name="Picture 7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750" name="Picture 7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751" name="Picture 7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752" name="Picture 7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753" name="Picture 7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754" name="Picture 7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755" name="Picture 7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756" name="Picture 7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757" name="Picture 7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sp>
        <p:nvSpPr>
          <p:cNvPr id="5" name="TextBox 4"/>
          <p:cNvSpPr txBox="1"/>
          <p:nvPr/>
        </p:nvSpPr>
        <p:spPr>
          <a:xfrm>
            <a:off x="25742" y="3672333"/>
            <a:ext cx="4107357" cy="1200329"/>
          </a:xfrm>
          <a:prstGeom prst="rect">
            <a:avLst/>
          </a:prstGeom>
          <a:noFill/>
        </p:spPr>
        <p:txBody>
          <a:bodyPr wrap="square" rtlCol="0">
            <a:spAutoFit/>
          </a:bodyPr>
          <a:lstStyle/>
          <a:p>
            <a:pPr algn="ctr"/>
            <a:r>
              <a:rPr lang="en-US" sz="2400" b="1" dirty="0" smtClean="0"/>
              <a:t>Sparse Continuous Frequencies in the 4D Spectrum</a:t>
            </a:r>
            <a:endParaRPr lang="en-US" sz="2400" b="1" dirty="0"/>
          </a:p>
        </p:txBody>
      </p:sp>
      <p:grpSp>
        <p:nvGrpSpPr>
          <p:cNvPr id="767" name="Group 766"/>
          <p:cNvGrpSpPr/>
          <p:nvPr/>
        </p:nvGrpSpPr>
        <p:grpSpPr>
          <a:xfrm flipH="1">
            <a:off x="4084971" y="3250480"/>
            <a:ext cx="1436239" cy="1549400"/>
            <a:chOff x="3841563" y="856016"/>
            <a:chExt cx="1912718" cy="1549400"/>
          </a:xfrm>
        </p:grpSpPr>
        <p:sp>
          <p:nvSpPr>
            <p:cNvPr id="768" name="Right Arrow 767"/>
            <p:cNvSpPr/>
            <p:nvPr/>
          </p:nvSpPr>
          <p:spPr>
            <a:xfrm flipH="1" flipV="1">
              <a:off x="3841563" y="856016"/>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9" name="TextBox 768"/>
            <p:cNvSpPr txBox="1"/>
            <p:nvPr/>
          </p:nvSpPr>
          <p:spPr>
            <a:xfrm>
              <a:off x="4099496" y="1276151"/>
              <a:ext cx="1654785" cy="707886"/>
            </a:xfrm>
            <a:prstGeom prst="rect">
              <a:avLst/>
            </a:prstGeom>
            <a:noFill/>
          </p:spPr>
          <p:txBody>
            <a:bodyPr wrap="square" rtlCol="0">
              <a:spAutoFit/>
            </a:bodyPr>
            <a:lstStyle/>
            <a:p>
              <a:pPr algn="ctr"/>
              <a:r>
                <a:rPr lang="en-US" sz="2000" b="1" dirty="0" smtClean="0"/>
                <a:t>Invert</a:t>
              </a:r>
            </a:p>
            <a:p>
              <a:pPr algn="ctr"/>
              <a:r>
                <a:rPr lang="en-US" sz="2000" b="1" dirty="0" smtClean="0"/>
                <a:t>Back</a:t>
              </a:r>
              <a:endParaRPr lang="en-US" sz="2000" b="1" dirty="0"/>
            </a:p>
          </p:txBody>
        </p:sp>
      </p:grpSp>
      <p:grpSp>
        <p:nvGrpSpPr>
          <p:cNvPr id="770" name="Group 769"/>
          <p:cNvGrpSpPr>
            <a:grpSpLocks noChangeAspect="1"/>
          </p:cNvGrpSpPr>
          <p:nvPr/>
        </p:nvGrpSpPr>
        <p:grpSpPr>
          <a:xfrm>
            <a:off x="6053968" y="3057009"/>
            <a:ext cx="2286000" cy="1943963"/>
            <a:chOff x="2883353" y="1278262"/>
            <a:chExt cx="4121975" cy="3505232"/>
          </a:xfrm>
        </p:grpSpPr>
        <p:grpSp>
          <p:nvGrpSpPr>
            <p:cNvPr id="771" name="Group 770"/>
            <p:cNvGrpSpPr/>
            <p:nvPr/>
          </p:nvGrpSpPr>
          <p:grpSpPr>
            <a:xfrm>
              <a:off x="3123701" y="1482097"/>
              <a:ext cx="3641279" cy="3097562"/>
              <a:chOff x="554968" y="1482097"/>
              <a:chExt cx="3641279" cy="3097562"/>
            </a:xfrm>
          </p:grpSpPr>
          <p:pic>
            <p:nvPicPr>
              <p:cNvPr id="866" name="Picture 8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867" name="Picture 8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868" name="Picture 8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869" name="Picture 8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870" name="Picture 8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871" name="Picture 8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872" name="Picture 8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873" name="Picture 8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874" name="Picture 8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875" name="Picture 8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876" name="Picture 8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877" name="Picture 8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878" name="Picture 8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879" name="Picture 8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880" name="Picture 8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881" name="Picture 8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882" name="Picture 8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883" name="Picture 8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884" name="Picture 8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885" name="Picture 8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886" name="Picture 8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887" name="Picture 8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888" name="Picture 8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889" name="Picture 8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890" name="Picture 8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891" name="Picture 8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892" name="Picture 8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893" name="Picture 8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894" name="Picture 8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895" name="Picture 8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896" name="Picture 8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897" name="Picture 8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898" name="Picture 8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899" name="Picture 8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900" name="Picture 8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901" name="Picture 9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902" name="Picture 9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903" name="Picture 9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904" name="Picture 9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905" name="Picture 9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906" name="Picture 9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907" name="Picture 9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908" name="Picture 9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909" name="Picture 9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910" name="Picture 9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911" name="Picture 9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912" name="Picture 9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913" name="Picture 9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914" name="Picture 9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915" name="Picture 9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916" name="Picture 9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917" name="Picture 9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918" name="Picture 9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919" name="Picture 9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920" name="Picture 9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921" name="Picture 9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922" name="Picture 9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923" name="Picture 9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924" name="Picture 9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925" name="Picture 9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926" name="Picture 9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927" name="Picture 9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928" name="Picture 9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929" name="Picture 9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930" name="Picture 9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931" name="Picture 9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932" name="Picture 9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933" name="Picture 9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934" name="Picture 9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935" name="Picture 9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936" name="Picture 9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937" name="Picture 9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938" name="Picture 9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939" name="Picture 9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940" name="Picture 9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941" name="Picture 9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942" name="Picture 9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943" name="Picture 9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944" name="Picture 9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945" name="Picture 9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946" name="Picture 9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947" name="Picture 9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948" name="Picture 9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949" name="Picture 9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950" name="Picture 9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951" name="Picture 9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952" name="Picture 9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953" name="Picture 9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954" name="Picture 9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955" name="Picture 9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956" name="Picture 9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957" name="Picture 9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958" name="Picture 9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959" name="Picture 9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960" name="Picture 9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961" name="Picture 9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962" name="Picture 9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963" name="Picture 9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964" name="Picture 9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965" name="Picture 9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966" name="Picture 9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967" name="Picture 9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968" name="Picture 9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969" name="Picture 9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970" name="Picture 9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971" name="Picture 9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972" name="Picture 9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973" name="Picture 9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974" name="Picture 9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975" name="Picture 9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976" name="Picture 9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977" name="Picture 9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978" name="Picture 9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979" name="Picture 9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980" name="Picture 9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981" name="Picture 9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982" name="Picture 9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983" name="Picture 9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984" name="Picture 9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985" name="Picture 9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986" name="Picture 9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987" name="Picture 9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988" name="Picture 9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989" name="Picture 9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990" name="Picture 9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991" name="Picture 9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992" name="Picture 9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993" name="Picture 9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994" name="Picture 9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995" name="Picture 9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996" name="Picture 9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997" name="Picture 9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998" name="Picture 9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999" name="Picture 9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1000" name="Picture 9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1001" name="Picture 10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1002" name="Picture 10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1003" name="Picture 10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1004" name="Picture 10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1005" name="Picture 10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1006" name="Picture 10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1007" name="Picture 10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1008" name="Picture 10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1009" name="Picture 10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1010" name="Picture 10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1011" name="Picture 10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1012" name="Picture 10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1013" name="Picture 10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1014" name="Picture 10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1015" name="Picture 10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1016" name="Picture 10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1017" name="Picture 10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1018" name="Picture 10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1019" name="Picture 10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1020" name="Picture 10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1021" name="Picture 10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1022" name="Picture 10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1023" name="Picture 10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1024" name="Picture 10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1025" name="Picture 10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1026" name="Picture 10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1027" name="Picture 10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1028" name="Picture 10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1029" name="Picture 10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1030" name="Picture 10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1031" name="Picture 10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1032" name="Picture 10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1033" name="Picture 10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1034" name="Picture 10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1035" name="Picture 10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1036" name="Picture 10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1037" name="Picture 10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1038" name="Picture 10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1039" name="Picture 10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1040" name="Picture 10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1041" name="Picture 10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1042" name="Picture 10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1043" name="Picture 10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1044" name="Picture 10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1045" name="Picture 10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1046" name="Picture 10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1047" name="Picture 10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1048" name="Picture 10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1049" name="Picture 10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1050" name="Picture 10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1051" name="Picture 10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1052" name="Picture 10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1053" name="Picture 10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1054" name="Picture 10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1055" name="Picture 10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1056" name="Picture 10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1057" name="Picture 10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1058" name="Picture 10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1059" name="Picture 10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1060" name="Picture 10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1061" name="Picture 10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772" name="Group 771"/>
            <p:cNvGrpSpPr/>
            <p:nvPr/>
          </p:nvGrpSpPr>
          <p:grpSpPr>
            <a:xfrm>
              <a:off x="2883353" y="1278262"/>
              <a:ext cx="4121975" cy="3505232"/>
              <a:chOff x="314617" y="1278262"/>
              <a:chExt cx="4121975" cy="3505232"/>
            </a:xfrm>
          </p:grpSpPr>
          <p:pic>
            <p:nvPicPr>
              <p:cNvPr id="773" name="Picture 7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774" name="Picture 7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775" name="Picture 7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776" name="Picture 7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777" name="Picture 7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778" name="Picture 7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779" name="Picture 7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780" name="Picture 7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781" name="Picture 7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782" name="Picture 7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783" name="Picture 7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784" name="Picture 7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785" name="Picture 7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786" name="Picture 7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787" name="Picture 7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788" name="Picture 7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789" name="Picture 7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790" name="Picture 7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791" name="Picture 7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792" name="Picture 7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793" name="Picture 7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794" name="Picture 7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795" name="Picture 7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796" name="Picture 7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797" name="Picture 7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798" name="Picture 7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799" name="Picture 7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800" name="Picture 7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801" name="Picture 8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802" name="Picture 8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803" name="Picture 8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804" name="Picture 8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805" name="Picture 8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806" name="Picture 8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807" name="Picture 8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808" name="Picture 8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809" name="Picture 8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810" name="Picture 8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811" name="Picture 8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812" name="Picture 8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813" name="Picture 8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814" name="Picture 8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815" name="Picture 8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816" name="Picture 8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817" name="Picture 8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818" name="Picture 8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819" name="Picture 8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820" name="Picture 8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821" name="Picture 8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822" name="Picture 8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823" name="Picture 8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824" name="Picture 8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825" name="Picture 8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826" name="Picture 8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827" name="Picture 8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828" name="Picture 8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829" name="Picture 8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830" name="Picture 8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831" name="Picture 8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832" name="Picture 8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833" name="Picture 8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834" name="Picture 8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835" name="Picture 8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836" name="Picture 8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837" name="Picture 8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838" name="Picture 8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839" name="Picture 8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840" name="Picture 8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841" name="Picture 8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842" name="Picture 8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843" name="Picture 8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844" name="Picture 8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845" name="Picture 8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846" name="Picture 8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847" name="Picture 8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848" name="Picture 8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849" name="Picture 8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850" name="Picture 8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851" name="Picture 8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852" name="Picture 8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853" name="Picture 8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854" name="Picture 8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855" name="Picture 8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856" name="Picture 8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857" name="Picture 8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858" name="Picture 8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859" name="Picture 8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860" name="Picture 8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861" name="Picture 8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862" name="Picture 8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863" name="Picture 8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864" name="Picture 8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865" name="Picture 8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grpSp>
        <p:nvGrpSpPr>
          <p:cNvPr id="1062" name="Group 1061"/>
          <p:cNvGrpSpPr>
            <a:grpSpLocks noChangeAspect="1"/>
          </p:cNvGrpSpPr>
          <p:nvPr/>
        </p:nvGrpSpPr>
        <p:grpSpPr>
          <a:xfrm>
            <a:off x="6053968" y="3057009"/>
            <a:ext cx="2286000" cy="1943963"/>
            <a:chOff x="314617" y="1278262"/>
            <a:chExt cx="4121975" cy="3505232"/>
          </a:xfrm>
        </p:grpSpPr>
        <p:pic>
          <p:nvPicPr>
            <p:cNvPr id="1063" name="Picture 10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1064" name="Picture 10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1065" name="Picture 10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1066" name="Picture 10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1067" name="Picture 10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1068" name="Picture 10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1069" name="Picture 10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1070" name="Picture 10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1071" name="Picture 10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1072" name="Picture 10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1073" name="Picture 10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1074" name="Picture 10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1075" name="Picture 10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1076" name="Picture 10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1077" name="Picture 10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1078" name="Picture 10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1079" name="Picture 10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1080" name="Picture 10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1081" name="Picture 10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1082" name="Picture 10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1083" name="Picture 10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1084" name="Picture 10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1085" name="Picture 10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1086" name="Picture 10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1087" name="Picture 10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1088" name="Picture 10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1089" name="Picture 10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1090" name="Picture 10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1091" name="Picture 10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1092" name="Picture 10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1093" name="Picture 10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1094" name="Picture 10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1095" name="Picture 10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1096" name="Picture 10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1097" name="Picture 10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1098" name="Picture 10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1099" name="Picture 10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1100" name="Picture 10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1101" name="Picture 11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1102" name="Picture 11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1103" name="Picture 11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1104" name="Picture 11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1105" name="Picture 11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1106" name="Picture 11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1107" name="Picture 11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1108" name="Picture 11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1109" name="Picture 11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1110" name="Picture 11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1111" name="Picture 11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1112" name="Picture 11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1113" name="Picture 11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1114" name="Picture 11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1115" name="Picture 11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1116" name="Picture 11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1117" name="Picture 11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1118" name="Picture 11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1119" name="Picture 11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1120" name="Picture 11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1121" name="Picture 11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1122" name="Picture 11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1123" name="Picture 11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1124" name="Picture 11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1125" name="Picture 11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1126" name="Picture 11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1127" name="Picture 11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1128" name="Picture 11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1129" name="Picture 11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1130" name="Picture 11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1131" name="Picture 11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1132" name="Picture 11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1133" name="Picture 11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1134" name="Picture 11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1135" name="Picture 11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1136" name="Picture 11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1137" name="Picture 11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1138" name="Picture 11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1139" name="Picture 11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1140" name="Picture 11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1141" name="Picture 11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1142" name="Picture 11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1143" name="Picture 11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1144" name="Picture 11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1145" name="Picture 11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1146" name="Picture 11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1147" name="Picture 11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1148" name="Picture 11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1149" name="Picture 11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1150" name="Picture 11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1151" name="Picture 11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1152" name="Picture 11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1153" name="Picture 11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1154" name="Picture 11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1155" name="Picture 11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1162" name="Group 1161"/>
          <p:cNvGrpSpPr/>
          <p:nvPr/>
        </p:nvGrpSpPr>
        <p:grpSpPr>
          <a:xfrm rot="5400000">
            <a:off x="1680214" y="2462695"/>
            <a:ext cx="835150" cy="1550276"/>
            <a:chOff x="4380288" y="855140"/>
            <a:chExt cx="1112219" cy="1550276"/>
          </a:xfrm>
        </p:grpSpPr>
        <p:sp>
          <p:nvSpPr>
            <p:cNvPr id="1163" name="Right Arrow 1162"/>
            <p:cNvSpPr/>
            <p:nvPr/>
          </p:nvSpPr>
          <p:spPr>
            <a:xfrm>
              <a:off x="4380288" y="856016"/>
              <a:ext cx="1112219" cy="1549400"/>
            </a:xfrm>
            <a:prstGeom prst="rightArrow">
              <a:avLst>
                <a:gd name="adj1" fmla="val 79508"/>
                <a:gd name="adj2" fmla="val 50000"/>
              </a:avLst>
            </a:prstGeom>
            <a:solidFill>
              <a:srgbClr val="FF00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64" name="TextBox 1163"/>
            <p:cNvSpPr txBox="1"/>
            <p:nvPr/>
          </p:nvSpPr>
          <p:spPr>
            <a:xfrm rot="16200000">
              <a:off x="4045648" y="1372378"/>
              <a:ext cx="1526337" cy="491861"/>
            </a:xfrm>
            <a:prstGeom prst="rect">
              <a:avLst/>
            </a:prstGeom>
            <a:noFill/>
          </p:spPr>
          <p:txBody>
            <a:bodyPr wrap="square" rtlCol="0">
              <a:spAutoFit/>
            </a:bodyPr>
            <a:lstStyle/>
            <a:p>
              <a:pPr algn="ctr"/>
              <a:r>
                <a:rPr lang="en-US" b="1" dirty="0" smtClean="0">
                  <a:solidFill>
                    <a:schemeClr val="bg1"/>
                  </a:solidFill>
                </a:rPr>
                <a:t>Algorithm</a:t>
              </a:r>
              <a:endParaRPr lang="en-US" b="1" dirty="0">
                <a:solidFill>
                  <a:schemeClr val="bg1"/>
                </a:solidFill>
              </a:endParaRPr>
            </a:p>
          </p:txBody>
        </p:sp>
      </p:grpSp>
      <p:grpSp>
        <p:nvGrpSpPr>
          <p:cNvPr id="1156" name="Group 1155"/>
          <p:cNvGrpSpPr/>
          <p:nvPr/>
        </p:nvGrpSpPr>
        <p:grpSpPr>
          <a:xfrm>
            <a:off x="3193466" y="592436"/>
            <a:ext cx="5659989" cy="2233655"/>
            <a:chOff x="2691818" y="592436"/>
            <a:chExt cx="5659989" cy="2233655"/>
          </a:xfrm>
        </p:grpSpPr>
        <p:sp>
          <p:nvSpPr>
            <p:cNvPr id="1157" name="Rectangle 1156"/>
            <p:cNvSpPr/>
            <p:nvPr/>
          </p:nvSpPr>
          <p:spPr>
            <a:xfrm>
              <a:off x="5167504" y="1695626"/>
              <a:ext cx="365760" cy="9144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58" name="Group 1157"/>
            <p:cNvGrpSpPr/>
            <p:nvPr/>
          </p:nvGrpSpPr>
          <p:grpSpPr>
            <a:xfrm>
              <a:off x="7916061" y="690524"/>
              <a:ext cx="103632" cy="2135567"/>
              <a:chOff x="7916061" y="658763"/>
              <a:chExt cx="103632" cy="2135567"/>
            </a:xfrm>
          </p:grpSpPr>
          <p:sp>
            <p:nvSpPr>
              <p:cNvPr id="1166" name="Rectangle 1165"/>
              <p:cNvSpPr/>
              <p:nvPr/>
            </p:nvSpPr>
            <p:spPr>
              <a:xfrm rot="16200000" flipV="1">
                <a:off x="6861993" y="1712831"/>
                <a:ext cx="2135567" cy="2743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7" name="Rectangle 1166"/>
              <p:cNvSpPr/>
              <p:nvPr/>
            </p:nvSpPr>
            <p:spPr>
              <a:xfrm rot="16200000" flipV="1">
                <a:off x="6938193" y="1712831"/>
                <a:ext cx="2135567" cy="2743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59" name="Group 1158"/>
            <p:cNvGrpSpPr/>
            <p:nvPr/>
          </p:nvGrpSpPr>
          <p:grpSpPr>
            <a:xfrm>
              <a:off x="2691818" y="690524"/>
              <a:ext cx="103632" cy="2135567"/>
              <a:chOff x="8401273" y="658763"/>
              <a:chExt cx="103632" cy="2135567"/>
            </a:xfrm>
          </p:grpSpPr>
          <p:sp>
            <p:nvSpPr>
              <p:cNvPr id="1161" name="Rectangle 1160"/>
              <p:cNvSpPr/>
              <p:nvPr/>
            </p:nvSpPr>
            <p:spPr>
              <a:xfrm rot="16200000" flipV="1">
                <a:off x="7347205" y="1712831"/>
                <a:ext cx="2135567" cy="2743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5" name="Rectangle 1164"/>
              <p:cNvSpPr/>
              <p:nvPr/>
            </p:nvSpPr>
            <p:spPr>
              <a:xfrm rot="16200000" flipV="1">
                <a:off x="7423405" y="1712831"/>
                <a:ext cx="2135567" cy="2743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0" name="TextBox 1159"/>
            <p:cNvSpPr txBox="1"/>
            <p:nvPr/>
          </p:nvSpPr>
          <p:spPr>
            <a:xfrm>
              <a:off x="8008584" y="592436"/>
              <a:ext cx="343223" cy="461665"/>
            </a:xfrm>
            <a:prstGeom prst="rect">
              <a:avLst/>
            </a:prstGeom>
            <a:noFill/>
          </p:spPr>
          <p:txBody>
            <a:bodyPr wrap="square" rtlCol="0">
              <a:spAutoFit/>
            </a:bodyPr>
            <a:lstStyle/>
            <a:p>
              <a:r>
                <a:rPr lang="en-US" sz="2400" b="1" dirty="0" smtClean="0">
                  <a:solidFill>
                    <a:srgbClr val="C00000"/>
                  </a:solidFill>
                </a:rPr>
                <a:t>2</a:t>
              </a:r>
              <a:endParaRPr lang="en-US" sz="2400" b="1" dirty="0">
                <a:solidFill>
                  <a:srgbClr val="C00000"/>
                </a:solidFill>
              </a:endParaRPr>
            </a:p>
          </p:txBody>
        </p:sp>
      </p:grpSp>
      <p:sp>
        <p:nvSpPr>
          <p:cNvPr id="1168" name="TextBox 1167"/>
          <p:cNvSpPr txBox="1"/>
          <p:nvPr/>
        </p:nvSpPr>
        <p:spPr>
          <a:xfrm>
            <a:off x="1115369" y="1356491"/>
            <a:ext cx="1696881" cy="707886"/>
          </a:xfrm>
          <a:prstGeom prst="rect">
            <a:avLst/>
          </a:prstGeom>
          <a:noFill/>
        </p:spPr>
        <p:txBody>
          <a:bodyPr wrap="square" rtlCol="0">
            <a:spAutoFit/>
          </a:bodyPr>
          <a:lstStyle/>
          <a:p>
            <a:r>
              <a:rPr lang="en-US" sz="4000" b="1" dirty="0" smtClean="0">
                <a:solidFill>
                  <a:srgbClr val="C00000"/>
                </a:solidFill>
              </a:rPr>
              <a:t>Error</a:t>
            </a:r>
            <a:endParaRPr lang="en-US" sz="4000" b="1" dirty="0">
              <a:solidFill>
                <a:srgbClr val="C00000"/>
              </a:solidFill>
            </a:endParaRPr>
          </a:p>
        </p:txBody>
      </p:sp>
      <p:grpSp>
        <p:nvGrpSpPr>
          <p:cNvPr id="1169" name="Group 1168"/>
          <p:cNvGrpSpPr/>
          <p:nvPr/>
        </p:nvGrpSpPr>
        <p:grpSpPr>
          <a:xfrm>
            <a:off x="2690047" y="1631026"/>
            <a:ext cx="365760" cy="243840"/>
            <a:chOff x="8363229" y="3138765"/>
            <a:chExt cx="365760" cy="243840"/>
          </a:xfrm>
        </p:grpSpPr>
        <p:sp>
          <p:nvSpPr>
            <p:cNvPr id="1170" name="Rectangle 1169"/>
            <p:cNvSpPr/>
            <p:nvPr/>
          </p:nvSpPr>
          <p:spPr>
            <a:xfrm>
              <a:off x="8363229" y="3138765"/>
              <a:ext cx="365760" cy="9144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1" name="Rectangle 1170"/>
            <p:cNvSpPr/>
            <p:nvPr/>
          </p:nvSpPr>
          <p:spPr>
            <a:xfrm>
              <a:off x="8363229" y="3291165"/>
              <a:ext cx="365760" cy="9144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2" name="Group 1171"/>
          <p:cNvGrpSpPr/>
          <p:nvPr/>
        </p:nvGrpSpPr>
        <p:grpSpPr>
          <a:xfrm rot="5400000">
            <a:off x="1193088" y="1967183"/>
            <a:ext cx="1274515" cy="1825513"/>
            <a:chOff x="4564168" y="855144"/>
            <a:chExt cx="928336" cy="1550273"/>
          </a:xfrm>
        </p:grpSpPr>
        <p:sp>
          <p:nvSpPr>
            <p:cNvPr id="1173" name="Right Arrow 1172"/>
            <p:cNvSpPr/>
            <p:nvPr/>
          </p:nvSpPr>
          <p:spPr>
            <a:xfrm>
              <a:off x="4564168" y="856017"/>
              <a:ext cx="928336" cy="1549400"/>
            </a:xfrm>
            <a:prstGeom prst="rightArrow">
              <a:avLst>
                <a:gd name="adj1" fmla="val 67234"/>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74" name="TextBox 1173"/>
            <p:cNvSpPr txBox="1"/>
            <p:nvPr/>
          </p:nvSpPr>
          <p:spPr>
            <a:xfrm rot="16200000">
              <a:off x="4186634" y="1360506"/>
              <a:ext cx="1526337" cy="515613"/>
            </a:xfrm>
            <a:prstGeom prst="rect">
              <a:avLst/>
            </a:prstGeom>
            <a:noFill/>
          </p:spPr>
          <p:txBody>
            <a:bodyPr wrap="square" rtlCol="0">
              <a:spAutoFit/>
            </a:bodyPr>
            <a:lstStyle/>
            <a:p>
              <a:pPr algn="ctr"/>
              <a:r>
                <a:rPr lang="en-US" sz="2000" b="1" dirty="0" smtClean="0"/>
                <a:t>Gradient </a:t>
              </a:r>
              <a:br>
                <a:rPr lang="en-US" sz="2000" b="1" dirty="0" smtClean="0"/>
              </a:br>
              <a:r>
                <a:rPr lang="en-US" sz="2000" b="1" dirty="0" smtClean="0"/>
                <a:t>Descent</a:t>
              </a:r>
              <a:endParaRPr lang="en-US" sz="2000" b="1" dirty="0"/>
            </a:p>
          </p:txBody>
        </p:sp>
      </p:grpSp>
    </p:spTree>
    <p:extLst>
      <p:ext uri="{BB962C8B-B14F-4D97-AF65-F5344CB8AC3E}">
        <p14:creationId xmlns:p14="http://schemas.microsoft.com/office/powerpoint/2010/main" val="181592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4.82248E-6 L -2.77778E-6 -0.44088 " pathEditMode="relative" rAng="0" ptsTypes="AA">
                                      <p:cBhvr>
                                        <p:cTn id="6" dur="2000" fill="hold"/>
                                        <p:tgtEl>
                                          <p:spTgt spid="1062"/>
                                        </p:tgtEl>
                                        <p:attrNameLst>
                                          <p:attrName>ppt_x</p:attrName>
                                          <p:attrName>ppt_y</p:attrName>
                                        </p:attrNameLst>
                                      </p:cBhvr>
                                      <p:rCtr x="0" y="-22044"/>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1.94444E-6 1.63631E-6 L 0.26493 1.63631E-6 " pathEditMode="relative" rAng="0" ptsTypes="AA">
                                      <p:cBhvr>
                                        <p:cTn id="9" dur="2000" fill="hold"/>
                                        <p:tgtEl>
                                          <p:spTgt spid="664"/>
                                        </p:tgtEl>
                                        <p:attrNameLst>
                                          <p:attrName>ppt_x</p:attrName>
                                          <p:attrName>ppt_y</p:attrName>
                                        </p:attrNameLst>
                                      </p:cBhvr>
                                      <p:rCtr x="13247" y="0"/>
                                    </p:animMotion>
                                  </p:childTnLst>
                                </p:cTn>
                              </p:par>
                            </p:childTnLst>
                          </p:cTn>
                        </p:par>
                        <p:par>
                          <p:cTn id="10" fill="hold">
                            <p:stCondLst>
                              <p:cond delay="4000"/>
                            </p:stCondLst>
                            <p:childTnLst>
                              <p:par>
                                <p:cTn id="11" presetID="10" presetClass="entr" presetSubtype="0" fill="hold" nodeType="afterEffect">
                                  <p:stCondLst>
                                    <p:cond delay="0"/>
                                  </p:stCondLst>
                                  <p:childTnLst>
                                    <p:set>
                                      <p:cBhvr>
                                        <p:cTn id="12" dur="1" fill="hold">
                                          <p:stCondLst>
                                            <p:cond delay="0"/>
                                          </p:stCondLst>
                                        </p:cTn>
                                        <p:tgtEl>
                                          <p:spTgt spid="1156"/>
                                        </p:tgtEl>
                                        <p:attrNameLst>
                                          <p:attrName>style.visibility</p:attrName>
                                        </p:attrNameLst>
                                      </p:cBhvr>
                                      <p:to>
                                        <p:strVal val="visible"/>
                                      </p:to>
                                    </p:set>
                                    <p:animEffect transition="in" filter="fade">
                                      <p:cBhvr>
                                        <p:cTn id="13" dur="500"/>
                                        <p:tgtEl>
                                          <p:spTgt spid="11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68"/>
                                        </p:tgtEl>
                                        <p:attrNameLst>
                                          <p:attrName>style.visibility</p:attrName>
                                        </p:attrNameLst>
                                      </p:cBhvr>
                                      <p:to>
                                        <p:strVal val="visible"/>
                                      </p:to>
                                    </p:set>
                                    <p:animEffect transition="in" filter="fade">
                                      <p:cBhvr>
                                        <p:cTn id="16" dur="500"/>
                                        <p:tgtEl>
                                          <p:spTgt spid="1168"/>
                                        </p:tgtEl>
                                      </p:cBhvr>
                                    </p:animEffect>
                                  </p:childTnLst>
                                </p:cTn>
                              </p:par>
                              <p:par>
                                <p:cTn id="17" presetID="10" presetClass="entr" presetSubtype="0" fill="hold" nodeType="withEffect">
                                  <p:stCondLst>
                                    <p:cond delay="0"/>
                                  </p:stCondLst>
                                  <p:childTnLst>
                                    <p:set>
                                      <p:cBhvr>
                                        <p:cTn id="18" dur="1" fill="hold">
                                          <p:stCondLst>
                                            <p:cond delay="0"/>
                                          </p:stCondLst>
                                        </p:cTn>
                                        <p:tgtEl>
                                          <p:spTgt spid="1169"/>
                                        </p:tgtEl>
                                        <p:attrNameLst>
                                          <p:attrName>style.visibility</p:attrName>
                                        </p:attrNameLst>
                                      </p:cBhvr>
                                      <p:to>
                                        <p:strVal val="visible"/>
                                      </p:to>
                                    </p:set>
                                    <p:animEffect transition="in" filter="fade">
                                      <p:cBhvr>
                                        <p:cTn id="19" dur="500"/>
                                        <p:tgtEl>
                                          <p:spTgt spid="116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162"/>
                                        </p:tgtEl>
                                        <p:attrNameLst>
                                          <p:attrName>style.visibility</p:attrName>
                                        </p:attrNameLst>
                                      </p:cBhvr>
                                      <p:to>
                                        <p:strVal val="hidden"/>
                                      </p:to>
                                    </p:set>
                                  </p:childTnLst>
                                </p:cTn>
                              </p:par>
                            </p:childTnLst>
                          </p:cTn>
                        </p:par>
                        <p:par>
                          <p:cTn id="24" fill="hold">
                            <p:stCondLst>
                              <p:cond delay="0"/>
                            </p:stCondLst>
                            <p:childTnLst>
                              <p:par>
                                <p:cTn id="25" presetID="22" presetClass="entr" presetSubtype="1" fill="hold" nodeType="afterEffect">
                                  <p:stCondLst>
                                    <p:cond delay="0"/>
                                  </p:stCondLst>
                                  <p:childTnLst>
                                    <p:set>
                                      <p:cBhvr>
                                        <p:cTn id="26" dur="1" fill="hold">
                                          <p:stCondLst>
                                            <p:cond delay="0"/>
                                          </p:stCondLst>
                                        </p:cTn>
                                        <p:tgtEl>
                                          <p:spTgt spid="1172"/>
                                        </p:tgtEl>
                                        <p:attrNameLst>
                                          <p:attrName>style.visibility</p:attrName>
                                        </p:attrNameLst>
                                      </p:cBhvr>
                                      <p:to>
                                        <p:strVal val="visible"/>
                                      </p:to>
                                    </p:set>
                                    <p:animEffect transition="in" filter="wipe(up)">
                                      <p:cBhvr>
                                        <p:cTn id="27" dur="500"/>
                                        <p:tgtEl>
                                          <p:spTgt spid="1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oup 371"/>
          <p:cNvGrpSpPr>
            <a:grpSpLocks noChangeAspect="1"/>
          </p:cNvGrpSpPr>
          <p:nvPr/>
        </p:nvGrpSpPr>
        <p:grpSpPr>
          <a:xfrm>
            <a:off x="922125" y="791268"/>
            <a:ext cx="2286000" cy="1943963"/>
            <a:chOff x="2883353" y="1278262"/>
            <a:chExt cx="4121975" cy="3505232"/>
          </a:xfrm>
        </p:grpSpPr>
        <p:grpSp>
          <p:nvGrpSpPr>
            <p:cNvPr id="373" name="Group 372"/>
            <p:cNvGrpSpPr/>
            <p:nvPr/>
          </p:nvGrpSpPr>
          <p:grpSpPr>
            <a:xfrm>
              <a:off x="3123701" y="1482097"/>
              <a:ext cx="3641279" cy="3097562"/>
              <a:chOff x="554968" y="1482097"/>
              <a:chExt cx="3641279" cy="3097562"/>
            </a:xfrm>
          </p:grpSpPr>
          <p:pic>
            <p:nvPicPr>
              <p:cNvPr id="468" name="Picture 4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469" name="Picture 4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470" name="Picture 4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471" name="Picture 4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472" name="Picture 4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473" name="Picture 4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474" name="Picture 4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475" name="Picture 4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476" name="Picture 4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477" name="Picture 4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478" name="Picture 4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479" name="Picture 4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480" name="Picture 4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481" name="Picture 4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482" name="Picture 4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483" name="Picture 4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484" name="Picture 4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485" name="Picture 4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486" name="Picture 4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487" name="Picture 4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488" name="Picture 4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489" name="Picture 4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490" name="Picture 4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491" name="Picture 4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492" name="Picture 4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493" name="Picture 4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494" name="Picture 4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495" name="Picture 4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496" name="Picture 4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497" name="Picture 4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498" name="Picture 4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499" name="Picture 4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500" name="Picture 4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501" name="Picture 5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502" name="Picture 5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503" name="Picture 5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504" name="Picture 5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505" name="Picture 5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506" name="Picture 5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507" name="Picture 5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508" name="Picture 5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509" name="Picture 5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510" name="Picture 5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511" name="Picture 5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512" name="Picture 5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513" name="Picture 5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514" name="Picture 5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515" name="Picture 5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516" name="Picture 5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517" name="Picture 5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518" name="Picture 5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519" name="Picture 5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520" name="Picture 5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521" name="Picture 5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522" name="Picture 5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523" name="Picture 5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524" name="Picture 5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525" name="Picture 5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526" name="Picture 5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527" name="Picture 5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528" name="Picture 5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529" name="Picture 5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530" name="Picture 5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531" name="Picture 5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532" name="Picture 5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533" name="Picture 5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534" name="Picture 5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535" name="Picture 5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536" name="Picture 5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537" name="Picture 5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538" name="Picture 5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539" name="Picture 5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540" name="Picture 5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541" name="Picture 5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542" name="Picture 5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543" name="Picture 5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544" name="Picture 5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545" name="Picture 5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546" name="Picture 5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547" name="Picture 5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548" name="Picture 5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549" name="Picture 5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550" name="Picture 5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551" name="Picture 5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552" name="Picture 5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553" name="Picture 5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554" name="Picture 5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555" name="Picture 5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556" name="Picture 5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557" name="Picture 5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558" name="Picture 5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559" name="Picture 5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560" name="Picture 5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561" name="Picture 5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562" name="Picture 5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563" name="Picture 5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564" name="Picture 56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565" name="Picture 5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566" name="Picture 5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567" name="Picture 5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568" name="Picture 5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569" name="Picture 5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570" name="Picture 5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571" name="Picture 5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572" name="Picture 5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573" name="Picture 5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574" name="Picture 5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575" name="Picture 5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576" name="Picture 5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577" name="Picture 5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578" name="Picture 5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579" name="Picture 5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580" name="Picture 5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581" name="Picture 5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582" name="Picture 5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583" name="Picture 5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584" name="Picture 5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585" name="Picture 5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586" name="Picture 5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587" name="Picture 5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588" name="Picture 5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589" name="Picture 5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590" name="Picture 5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591" name="Picture 5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592" name="Picture 5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593" name="Picture 5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594" name="Picture 5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595" name="Picture 5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596" name="Picture 5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597" name="Picture 5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598" name="Picture 5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599" name="Picture 5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600" name="Picture 5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601" name="Picture 6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602" name="Picture 6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603" name="Picture 6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604" name="Picture 6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605" name="Picture 6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606" name="Picture 6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607" name="Picture 6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608" name="Picture 6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609" name="Picture 6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610" name="Picture 6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611" name="Picture 6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612" name="Picture 6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613" name="Picture 6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614" name="Picture 6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615" name="Picture 6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616" name="Picture 6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617" name="Picture 6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618" name="Picture 6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619" name="Picture 6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620" name="Picture 6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621" name="Picture 6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622" name="Picture 6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623" name="Picture 6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624" name="Picture 6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625" name="Picture 6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626" name="Picture 6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627" name="Picture 6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628" name="Picture 6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629" name="Picture 6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630" name="Picture 6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631" name="Picture 6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632" name="Picture 6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633" name="Picture 6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634" name="Picture 6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635" name="Picture 6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636" name="Picture 6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637" name="Picture 6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638" name="Picture 6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639" name="Picture 6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640" name="Picture 6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641" name="Picture 6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642" name="Picture 6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643" name="Picture 6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644" name="Picture 6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645" name="Picture 6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646" name="Picture 6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647" name="Picture 6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648" name="Picture 6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649" name="Picture 6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650" name="Picture 6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651" name="Picture 6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652" name="Picture 6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653" name="Picture 6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654" name="Picture 6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655" name="Picture 6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656" name="Picture 6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657" name="Picture 6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658" name="Picture 6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659" name="Picture 6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660" name="Picture 6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661" name="Picture 6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662" name="Picture 6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663" name="Picture 6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374" name="Group 373"/>
            <p:cNvGrpSpPr/>
            <p:nvPr/>
          </p:nvGrpSpPr>
          <p:grpSpPr>
            <a:xfrm>
              <a:off x="2883353" y="1278262"/>
              <a:ext cx="4121975" cy="3505232"/>
              <a:chOff x="314617" y="1278262"/>
              <a:chExt cx="4121975" cy="3505232"/>
            </a:xfrm>
          </p:grpSpPr>
          <p:pic>
            <p:nvPicPr>
              <p:cNvPr id="375" name="Picture 3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376" name="Picture 3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377" name="Picture 3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378" name="Picture 3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379" name="Picture 3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380" name="Picture 3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381" name="Picture 3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382" name="Picture 3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383" name="Picture 3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384" name="Picture 3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385" name="Picture 3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386" name="Picture 3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387" name="Picture 3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388" name="Picture 3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389" name="Picture 3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390" name="Picture 3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391" name="Picture 3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392" name="Picture 3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393" name="Picture 3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394" name="Picture 3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395" name="Picture 3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396" name="Picture 3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397" name="Picture 3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398" name="Picture 3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399" name="Picture 3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400" name="Picture 3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401" name="Picture 4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402" name="Picture 4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403" name="Picture 4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404" name="Picture 4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405" name="Picture 4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406" name="Picture 4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407" name="Picture 4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408" name="Picture 4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409" name="Picture 4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410" name="Picture 4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411" name="Picture 4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412" name="Picture 4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413" name="Picture 4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414" name="Picture 4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415" name="Picture 4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416" name="Picture 4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417" name="Picture 4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418" name="Picture 4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419" name="Picture 4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420" name="Picture 4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421" name="Picture 4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422" name="Picture 4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423" name="Picture 4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424" name="Picture 4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425" name="Picture 4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426" name="Picture 4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427" name="Picture 4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428" name="Picture 4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429" name="Picture 4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430" name="Picture 4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431" name="Picture 4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432" name="Picture 4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433" name="Picture 4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434" name="Picture 4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435" name="Picture 4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436" name="Picture 4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437" name="Picture 4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438" name="Picture 4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439" name="Picture 4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440" name="Picture 4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441" name="Picture 4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442" name="Picture 4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443" name="Picture 4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444" name="Picture 4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445" name="Picture 4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446" name="Picture 4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447" name="Picture 4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448" name="Picture 4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449" name="Picture 4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450" name="Picture 4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451" name="Picture 4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452" name="Picture 4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453" name="Picture 4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454" name="Picture 4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455" name="Picture 4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456" name="Picture 4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457" name="Picture 4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458" name="Picture 4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459" name="Picture 4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460" name="Picture 4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461" name="Picture 4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462" name="Picture 4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463" name="Picture 4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464" name="Picture 46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465" name="Picture 4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466" name="Picture 4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467" name="Picture 4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sp>
        <p:nvSpPr>
          <p:cNvPr id="30721" name="Title 1"/>
          <p:cNvSpPr>
            <a:spLocks noGrp="1"/>
          </p:cNvSpPr>
          <p:nvPr>
            <p:ph type="title"/>
          </p:nvPr>
        </p:nvSpPr>
        <p:spPr>
          <a:xfrm>
            <a:off x="457200" y="50727"/>
            <a:ext cx="8229600" cy="857250"/>
          </a:xfrm>
        </p:spPr>
        <p:txBody>
          <a:bodyPr/>
          <a:lstStyle/>
          <a:p>
            <a:pPr eaLnBrk="1" hangingPunct="1"/>
            <a:r>
              <a:rPr lang="en-US" dirty="0" smtClean="0">
                <a:latin typeface="Calibri" charset="0"/>
              </a:rPr>
              <a:t>Reconstruction</a:t>
            </a:r>
            <a:endParaRPr lang="en-US" dirty="0">
              <a:latin typeface="Calibri" charset="0"/>
            </a:endParaRPr>
          </a:p>
        </p:txBody>
      </p:sp>
      <p:grpSp>
        <p:nvGrpSpPr>
          <p:cNvPr id="91" name="Group 90"/>
          <p:cNvGrpSpPr/>
          <p:nvPr/>
        </p:nvGrpSpPr>
        <p:grpSpPr>
          <a:xfrm>
            <a:off x="3805802" y="989926"/>
            <a:ext cx="1526337" cy="1549400"/>
            <a:chOff x="3663680" y="856016"/>
            <a:chExt cx="2032709" cy="1549400"/>
          </a:xfrm>
        </p:grpSpPr>
        <p:sp>
          <p:nvSpPr>
            <p:cNvPr id="92" name="Right Arrow 91"/>
            <p:cNvSpPr/>
            <p:nvPr/>
          </p:nvSpPr>
          <p:spPr>
            <a:xfrm>
              <a:off x="3841562" y="856016"/>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3" name="TextBox 92"/>
            <p:cNvSpPr txBox="1"/>
            <p:nvPr/>
          </p:nvSpPr>
          <p:spPr>
            <a:xfrm>
              <a:off x="3663680" y="1399976"/>
              <a:ext cx="2032709" cy="400110"/>
            </a:xfrm>
            <a:prstGeom prst="rect">
              <a:avLst/>
            </a:prstGeom>
            <a:noFill/>
          </p:spPr>
          <p:txBody>
            <a:bodyPr wrap="square" rtlCol="0">
              <a:spAutoFit/>
            </a:bodyPr>
            <a:lstStyle/>
            <a:p>
              <a:pPr algn="ctr"/>
              <a:r>
                <a:rPr lang="en-US" sz="2000" b="1" dirty="0" smtClean="0"/>
                <a:t>Sample</a:t>
              </a:r>
              <a:endParaRPr lang="en-US" sz="2000" b="1" dirty="0"/>
            </a:p>
          </p:txBody>
        </p:sp>
      </p:grpSp>
      <p:grpSp>
        <p:nvGrpSpPr>
          <p:cNvPr id="6" name="Group 5"/>
          <p:cNvGrpSpPr>
            <a:grpSpLocks noChangeAspect="1"/>
          </p:cNvGrpSpPr>
          <p:nvPr/>
        </p:nvGrpSpPr>
        <p:grpSpPr>
          <a:xfrm>
            <a:off x="630421" y="3660307"/>
            <a:ext cx="2926080" cy="1218779"/>
            <a:chOff x="57594" y="1050822"/>
            <a:chExt cx="4389120" cy="1828171"/>
          </a:xfrm>
        </p:grpSpPr>
        <p:grpSp>
          <p:nvGrpSpPr>
            <p:cNvPr id="2" name="Group 1"/>
            <p:cNvGrpSpPr/>
            <p:nvPr/>
          </p:nvGrpSpPr>
          <p:grpSpPr>
            <a:xfrm>
              <a:off x="57594" y="1050822"/>
              <a:ext cx="4389120" cy="1828171"/>
              <a:chOff x="4263834" y="2398059"/>
              <a:chExt cx="4389120" cy="1828171"/>
            </a:xfrm>
          </p:grpSpPr>
          <p:sp>
            <p:nvSpPr>
              <p:cNvPr id="51" name="TextBox 50"/>
              <p:cNvSpPr txBox="1"/>
              <p:nvPr/>
            </p:nvSpPr>
            <p:spPr>
              <a:xfrm>
                <a:off x="4772025" y="3856899"/>
                <a:ext cx="3305175" cy="369331"/>
              </a:xfrm>
              <a:prstGeom prst="rect">
                <a:avLst/>
              </a:prstGeom>
              <a:noFill/>
            </p:spPr>
            <p:txBody>
              <a:bodyPr wrap="square" rtlCol="0">
                <a:spAutoFit/>
              </a:bodyPr>
              <a:lstStyle/>
              <a:p>
                <a:pPr algn="ctr"/>
                <a:r>
                  <a:rPr lang="en-US" dirty="0" smtClean="0"/>
                  <a:t>Discrete Frequency</a:t>
                </a:r>
                <a:endParaRPr lang="en-US" dirty="0"/>
              </a:p>
            </p:txBody>
          </p:sp>
          <p:cxnSp>
            <p:nvCxnSpPr>
              <p:cNvPr id="11" name="Straight Arrow Connector 10"/>
              <p:cNvCxnSpPr/>
              <p:nvPr/>
            </p:nvCxnSpPr>
            <p:spPr bwMode="auto">
              <a:xfrm>
                <a:off x="4263834" y="3650755"/>
                <a:ext cx="4389120"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609882" y="3516317"/>
                <a:ext cx="3658295" cy="264180"/>
                <a:chOff x="5350933" y="1847749"/>
                <a:chExt cx="2252131" cy="170354"/>
              </a:xfrm>
            </p:grpSpPr>
            <p:cxnSp>
              <p:nvCxnSpPr>
                <p:cNvPr id="38" name="Straight Connector 37"/>
                <p:cNvCxnSpPr/>
                <p:nvPr/>
              </p:nvCxnSpPr>
              <p:spPr>
                <a:xfrm flipV="1">
                  <a:off x="5350933"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672666"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994399"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316132"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637865"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6959598"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281331"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03064"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p:nvPr/>
            </p:nvCxnSpPr>
            <p:spPr>
              <a:xfrm flipV="1">
                <a:off x="6177725" y="2398059"/>
                <a:ext cx="0" cy="1250348"/>
              </a:xfrm>
              <a:prstGeom prst="line">
                <a:avLst/>
              </a:prstGeom>
              <a:ln w="44450">
                <a:solidFill>
                  <a:srgbClr val="FF0000"/>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700338" y="3038833"/>
                <a:ext cx="0" cy="61192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22952" y="3650755"/>
                <a:ext cx="0" cy="168789"/>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745566" y="3448212"/>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55111" y="3648407"/>
                <a:ext cx="0" cy="208492"/>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132497" y="3448212"/>
                <a:ext cx="0" cy="200195"/>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grpSp>
        <p:cxnSp>
          <p:nvCxnSpPr>
            <p:cNvPr id="94" name="Straight Connector 93"/>
            <p:cNvCxnSpPr/>
            <p:nvPr/>
          </p:nvCxnSpPr>
          <p:spPr>
            <a:xfrm>
              <a:off x="403642" y="2282918"/>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058122" y="2289398"/>
              <a:ext cx="0" cy="122498"/>
            </a:xfrm>
            <a:prstGeom prst="line">
              <a:avLst/>
            </a:prstGeom>
            <a:ln w="44450">
              <a:solidFill>
                <a:srgbClr val="FF0000"/>
              </a:solidFill>
              <a:tailEnd type="oval"/>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423579" y="3663526"/>
            <a:ext cx="3354661" cy="1305417"/>
            <a:chOff x="5423579" y="3663526"/>
            <a:chExt cx="3354661" cy="1305417"/>
          </a:xfrm>
        </p:grpSpPr>
        <p:grpSp>
          <p:nvGrpSpPr>
            <p:cNvPr id="3" name="Group 2"/>
            <p:cNvGrpSpPr>
              <a:grpSpLocks noChangeAspect="1"/>
            </p:cNvGrpSpPr>
            <p:nvPr/>
          </p:nvGrpSpPr>
          <p:grpSpPr>
            <a:xfrm>
              <a:off x="5605272" y="3663526"/>
              <a:ext cx="2926080" cy="921622"/>
              <a:chOff x="4754880" y="963431"/>
              <a:chExt cx="4389120" cy="1382438"/>
            </a:xfrm>
          </p:grpSpPr>
          <p:cxnSp>
            <p:nvCxnSpPr>
              <p:cNvPr id="75" name="Straight Arrow Connector 74"/>
              <p:cNvCxnSpPr/>
              <p:nvPr/>
            </p:nvCxnSpPr>
            <p:spPr bwMode="auto">
              <a:xfrm>
                <a:off x="4754880" y="2216127"/>
                <a:ext cx="4389120" cy="0"/>
              </a:xfrm>
              <a:prstGeom prst="straightConnector1">
                <a:avLst/>
              </a:prstGeom>
              <a:ln w="22225">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5100928" y="2081689"/>
                <a:ext cx="3658295" cy="264180"/>
                <a:chOff x="5350933" y="1847749"/>
                <a:chExt cx="2252131" cy="170354"/>
              </a:xfrm>
            </p:grpSpPr>
            <p:cxnSp>
              <p:nvCxnSpPr>
                <p:cNvPr id="83" name="Straight Connector 82"/>
                <p:cNvCxnSpPr/>
                <p:nvPr/>
              </p:nvCxnSpPr>
              <p:spPr>
                <a:xfrm flipV="1">
                  <a:off x="5350933"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5672666"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5994399"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316132"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637865"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6959598"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7281331"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603064" y="1847749"/>
                  <a:ext cx="0" cy="170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77" name="Straight Connector 76"/>
              <p:cNvCxnSpPr/>
              <p:nvPr/>
            </p:nvCxnSpPr>
            <p:spPr>
              <a:xfrm flipV="1">
                <a:off x="6668771" y="963431"/>
                <a:ext cx="0" cy="1250348"/>
              </a:xfrm>
              <a:prstGeom prst="line">
                <a:avLst/>
              </a:prstGeom>
              <a:ln w="44450">
                <a:solidFill>
                  <a:schemeClr val="accent1"/>
                </a:solidFill>
                <a:headEnd type="none"/>
                <a:tailEnd type="oval"/>
              </a:ln>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5423579" y="4599611"/>
              <a:ext cx="3354661" cy="369332"/>
            </a:xfrm>
            <a:prstGeom prst="rect">
              <a:avLst/>
            </a:prstGeom>
            <a:noFill/>
          </p:spPr>
          <p:txBody>
            <a:bodyPr wrap="square" rtlCol="0">
              <a:spAutoFit/>
            </a:bodyPr>
            <a:lstStyle/>
            <a:p>
              <a:pPr algn="ctr"/>
              <a:r>
                <a:rPr lang="en-US" dirty="0" smtClean="0"/>
                <a:t>Recovered Discrete Frequency</a:t>
              </a:r>
              <a:endParaRPr lang="en-US" dirty="0"/>
            </a:p>
          </p:txBody>
        </p:sp>
      </p:grpSp>
      <p:grpSp>
        <p:nvGrpSpPr>
          <p:cNvPr id="664" name="Group 663"/>
          <p:cNvGrpSpPr>
            <a:grpSpLocks noChangeAspect="1"/>
          </p:cNvGrpSpPr>
          <p:nvPr/>
        </p:nvGrpSpPr>
        <p:grpSpPr>
          <a:xfrm>
            <a:off x="922125" y="791268"/>
            <a:ext cx="2286000" cy="1943963"/>
            <a:chOff x="314617" y="1278262"/>
            <a:chExt cx="4121975" cy="3505232"/>
          </a:xfrm>
        </p:grpSpPr>
        <p:pic>
          <p:nvPicPr>
            <p:cNvPr id="665" name="Picture 6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66" name="Picture 6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67" name="Picture 6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68" name="Picture 6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69" name="Picture 6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70" name="Picture 6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71" name="Picture 6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72" name="Picture 6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73" name="Picture 6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74" name="Picture 6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75" name="Picture 6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76" name="Picture 6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77" name="Picture 6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78" name="Picture 6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79" name="Picture 6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80" name="Picture 6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81" name="Picture 6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82" name="Picture 6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83" name="Picture 6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84" name="Picture 6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85" name="Picture 6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86" name="Picture 6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87" name="Picture 6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88" name="Picture 6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89" name="Picture 6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90" name="Picture 6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91" name="Picture 6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92" name="Picture 6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93" name="Picture 6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94" name="Picture 6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95" name="Picture 6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96" name="Picture 6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97" name="Picture 6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98" name="Picture 6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99" name="Picture 6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700" name="Picture 6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701" name="Picture 7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702" name="Picture 7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703" name="Picture 7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704" name="Picture 7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705" name="Picture 7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706" name="Picture 7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707" name="Picture 7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708" name="Picture 7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709" name="Picture 7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710" name="Picture 7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711" name="Picture 7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712" name="Picture 7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713" name="Picture 7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714" name="Picture 7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715" name="Picture 7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716" name="Picture 7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717" name="Picture 7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718" name="Picture 7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719" name="Picture 7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720" name="Picture 7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721" name="Picture 7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722" name="Picture 7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723" name="Picture 7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724" name="Picture 7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725" name="Picture 7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726" name="Picture 7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727" name="Picture 7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728" name="Picture 7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729" name="Picture 7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730" name="Picture 7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731" name="Picture 7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732" name="Picture 7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733" name="Picture 7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734" name="Picture 7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735" name="Picture 7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736" name="Picture 7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737" name="Picture 7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738" name="Picture 7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739" name="Picture 7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740" name="Picture 7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741" name="Picture 7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742" name="Picture 7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743" name="Picture 7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744" name="Picture 7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745" name="Picture 7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746" name="Picture 7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747" name="Picture 7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748" name="Picture 7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749" name="Picture 7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750" name="Picture 7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751" name="Picture 7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752" name="Picture 7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753" name="Picture 7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754" name="Picture 7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755" name="Picture 7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756" name="Picture 7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757" name="Picture 7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758" name="Group 757"/>
          <p:cNvGrpSpPr/>
          <p:nvPr/>
        </p:nvGrpSpPr>
        <p:grpSpPr>
          <a:xfrm rot="5400000">
            <a:off x="6718458" y="2397587"/>
            <a:ext cx="764404" cy="1550274"/>
            <a:chOff x="4474503" y="855143"/>
            <a:chExt cx="1018001" cy="1550274"/>
          </a:xfrm>
        </p:grpSpPr>
        <p:sp>
          <p:nvSpPr>
            <p:cNvPr id="759" name="Right Arrow 758"/>
            <p:cNvSpPr/>
            <p:nvPr/>
          </p:nvSpPr>
          <p:spPr>
            <a:xfrm>
              <a:off x="4564168" y="856017"/>
              <a:ext cx="928336" cy="1549400"/>
            </a:xfrm>
            <a:prstGeom prst="rightArrow">
              <a:avLst>
                <a:gd name="adj1" fmla="val 795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0" name="TextBox 759"/>
            <p:cNvSpPr txBox="1"/>
            <p:nvPr/>
          </p:nvSpPr>
          <p:spPr>
            <a:xfrm rot="16200000">
              <a:off x="4141712" y="1187934"/>
              <a:ext cx="1526337" cy="860756"/>
            </a:xfrm>
            <a:prstGeom prst="rect">
              <a:avLst/>
            </a:prstGeom>
            <a:noFill/>
          </p:spPr>
          <p:txBody>
            <a:bodyPr wrap="square" rtlCol="0">
              <a:spAutoFit/>
            </a:bodyPr>
            <a:lstStyle/>
            <a:p>
              <a:pPr algn="ctr"/>
              <a:r>
                <a:rPr lang="en-US" b="1" dirty="0" smtClean="0"/>
                <a:t>Sparse Fourier</a:t>
              </a:r>
              <a:endParaRPr lang="en-US" b="1" dirty="0"/>
            </a:p>
          </p:txBody>
        </p:sp>
      </p:grpSp>
      <p:grpSp>
        <p:nvGrpSpPr>
          <p:cNvPr id="761" name="Group 760"/>
          <p:cNvGrpSpPr/>
          <p:nvPr/>
        </p:nvGrpSpPr>
        <p:grpSpPr>
          <a:xfrm rot="5400000">
            <a:off x="1696621" y="2397587"/>
            <a:ext cx="764404" cy="1550274"/>
            <a:chOff x="4474503" y="855143"/>
            <a:chExt cx="1018001" cy="1550274"/>
          </a:xfrm>
        </p:grpSpPr>
        <p:sp>
          <p:nvSpPr>
            <p:cNvPr id="762" name="Right Arrow 761"/>
            <p:cNvSpPr/>
            <p:nvPr/>
          </p:nvSpPr>
          <p:spPr>
            <a:xfrm>
              <a:off x="4564168" y="856017"/>
              <a:ext cx="928336" cy="1549400"/>
            </a:xfrm>
            <a:prstGeom prst="rightArrow">
              <a:avLst>
                <a:gd name="adj1" fmla="val 795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3" name="TextBox 762"/>
            <p:cNvSpPr txBox="1"/>
            <p:nvPr/>
          </p:nvSpPr>
          <p:spPr>
            <a:xfrm rot="16200000">
              <a:off x="4141712" y="1187934"/>
              <a:ext cx="1526337" cy="860756"/>
            </a:xfrm>
            <a:prstGeom prst="rect">
              <a:avLst/>
            </a:prstGeom>
            <a:noFill/>
          </p:spPr>
          <p:txBody>
            <a:bodyPr wrap="square" rtlCol="0">
              <a:spAutoFit/>
            </a:bodyPr>
            <a:lstStyle/>
            <a:p>
              <a:pPr algn="ctr"/>
              <a:r>
                <a:rPr lang="en-US" b="1" dirty="0" smtClean="0"/>
                <a:t>Fourier </a:t>
              </a:r>
              <a:br>
                <a:rPr lang="en-US" b="1" dirty="0" smtClean="0"/>
              </a:br>
              <a:r>
                <a:rPr lang="en-US" b="1" dirty="0" smtClean="0"/>
                <a:t>Transform</a:t>
              </a:r>
              <a:endParaRPr lang="en-US" b="1" dirty="0"/>
            </a:p>
          </p:txBody>
        </p:sp>
      </p:grpSp>
    </p:spTree>
    <p:extLst>
      <p:ext uri="{BB962C8B-B14F-4D97-AF65-F5344CB8AC3E}">
        <p14:creationId xmlns:p14="http://schemas.microsoft.com/office/powerpoint/2010/main" val="2565581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wipe(up)">
                                      <p:cBhvr>
                                        <p:cTn id="7" dur="500"/>
                                        <p:tgtEl>
                                          <p:spTgt spid="7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1.94444E-6 4.32932E-6 L 0.5441 4.32932E-6 " pathEditMode="relative" rAng="0" ptsTypes="AA">
                                      <p:cBhvr>
                                        <p:cTn id="15" dur="2000" fill="hold"/>
                                        <p:tgtEl>
                                          <p:spTgt spid="664"/>
                                        </p:tgtEl>
                                        <p:attrNameLst>
                                          <p:attrName>ppt_x</p:attrName>
                                          <p:attrName>ppt_y</p:attrName>
                                        </p:attrNameLst>
                                      </p:cBhvr>
                                      <p:rCtr x="27205" y="0"/>
                                    </p:animMotion>
                                  </p:childTnLst>
                                </p:cTn>
                              </p:par>
                              <p:par>
                                <p:cTn id="16" presetID="22" presetClass="entr" presetSubtype="8"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left)">
                                      <p:cBhvr>
                                        <p:cTn id="18" dur="5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58"/>
                                        </p:tgtEl>
                                        <p:attrNameLst>
                                          <p:attrName>style.visibility</p:attrName>
                                        </p:attrNameLst>
                                      </p:cBhvr>
                                      <p:to>
                                        <p:strVal val="visible"/>
                                      </p:to>
                                    </p:set>
                                    <p:animEffect transition="in" filter="wipe(up)">
                                      <p:cBhvr>
                                        <p:cTn id="23" dur="500"/>
                                        <p:tgtEl>
                                          <p:spTgt spid="758"/>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4072"/>
            <a:ext cx="8229600" cy="857250"/>
          </a:xfrm>
        </p:spPr>
        <p:txBody>
          <a:bodyPr/>
          <a:lstStyle/>
          <a:p>
            <a:pPr eaLnBrk="1" hangingPunct="1"/>
            <a:r>
              <a:rPr lang="en-US" dirty="0" smtClean="0">
                <a:latin typeface="Calibri" charset="0"/>
              </a:rPr>
              <a:t>Reconstruction</a:t>
            </a:r>
            <a:endParaRPr lang="en-US" dirty="0">
              <a:latin typeface="Calibri" charset="0"/>
            </a:endParaRPr>
          </a:p>
        </p:txBody>
      </p:sp>
      <p:grpSp>
        <p:nvGrpSpPr>
          <p:cNvPr id="664" name="Group 663"/>
          <p:cNvGrpSpPr>
            <a:grpSpLocks noChangeAspect="1"/>
          </p:cNvGrpSpPr>
          <p:nvPr/>
        </p:nvGrpSpPr>
        <p:grpSpPr>
          <a:xfrm>
            <a:off x="922125" y="791268"/>
            <a:ext cx="2286000" cy="1943963"/>
            <a:chOff x="314617" y="1278262"/>
            <a:chExt cx="4121975" cy="3505232"/>
          </a:xfrm>
        </p:grpSpPr>
        <p:pic>
          <p:nvPicPr>
            <p:cNvPr id="665" name="Picture 6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66" name="Picture 6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67" name="Picture 6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68" name="Picture 6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69" name="Picture 6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70" name="Picture 6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71" name="Picture 6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72" name="Picture 6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73" name="Picture 6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74" name="Picture 6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75" name="Picture 6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76" name="Picture 6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77" name="Picture 6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78" name="Picture 6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79" name="Picture 6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80" name="Picture 6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81" name="Picture 6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82" name="Picture 6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83" name="Picture 6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84" name="Picture 6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85" name="Picture 6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86" name="Picture 6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87" name="Picture 6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88" name="Picture 6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89" name="Picture 6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90" name="Picture 6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91" name="Picture 6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92" name="Picture 6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93" name="Picture 6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94" name="Picture 6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95" name="Picture 6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96" name="Picture 69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97" name="Picture 69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98" name="Picture 69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99" name="Picture 69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700" name="Picture 69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701" name="Picture 70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702" name="Picture 7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703" name="Picture 7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704" name="Picture 7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705" name="Picture 7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706" name="Picture 7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707" name="Picture 7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708" name="Picture 7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709" name="Picture 7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710" name="Picture 7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711" name="Picture 7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712" name="Picture 7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713" name="Picture 7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714" name="Picture 7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715" name="Picture 7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716" name="Picture 7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717" name="Picture 7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718" name="Picture 7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719" name="Picture 7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720" name="Picture 7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721" name="Picture 7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722" name="Picture 7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723" name="Picture 7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724" name="Picture 7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725" name="Picture 7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726" name="Picture 7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727" name="Picture 7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728" name="Picture 7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729" name="Picture 7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730" name="Picture 7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731" name="Picture 7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732" name="Picture 7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733" name="Picture 7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734" name="Picture 7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735" name="Picture 7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736" name="Picture 7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737" name="Picture 7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738" name="Picture 7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739" name="Picture 7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740" name="Picture 7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741" name="Picture 7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742" name="Picture 7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743" name="Picture 7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744" name="Picture 7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745" name="Picture 7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746" name="Picture 7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747" name="Picture 7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748" name="Picture 7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749" name="Picture 7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750" name="Picture 7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751" name="Picture 7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752" name="Picture 7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753" name="Picture 7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754" name="Picture 7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755" name="Picture 7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756" name="Picture 7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757" name="Picture 7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nvGrpSpPr>
          <p:cNvPr id="758" name="Group 757"/>
          <p:cNvGrpSpPr/>
          <p:nvPr/>
        </p:nvGrpSpPr>
        <p:grpSpPr>
          <a:xfrm rot="5400000">
            <a:off x="1672189" y="2464295"/>
            <a:ext cx="835150" cy="1550276"/>
            <a:chOff x="4380288" y="855140"/>
            <a:chExt cx="1112219" cy="1550276"/>
          </a:xfrm>
        </p:grpSpPr>
        <p:sp>
          <p:nvSpPr>
            <p:cNvPr id="759" name="Right Arrow 758"/>
            <p:cNvSpPr/>
            <p:nvPr/>
          </p:nvSpPr>
          <p:spPr>
            <a:xfrm>
              <a:off x="4380288" y="856016"/>
              <a:ext cx="1112219" cy="1549400"/>
            </a:xfrm>
            <a:prstGeom prst="rightArrow">
              <a:avLst>
                <a:gd name="adj1" fmla="val 795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0" name="TextBox 759"/>
            <p:cNvSpPr txBox="1"/>
            <p:nvPr/>
          </p:nvSpPr>
          <p:spPr>
            <a:xfrm rot="16200000">
              <a:off x="4045648" y="1372378"/>
              <a:ext cx="1526337" cy="491861"/>
            </a:xfrm>
            <a:prstGeom prst="rect">
              <a:avLst/>
            </a:prstGeom>
            <a:noFill/>
          </p:spPr>
          <p:txBody>
            <a:bodyPr wrap="square" rtlCol="0">
              <a:spAutoFit/>
            </a:bodyPr>
            <a:lstStyle/>
            <a:p>
              <a:pPr algn="ctr"/>
              <a:r>
                <a:rPr lang="en-US" b="1" dirty="0" smtClean="0"/>
                <a:t>Algorithm</a:t>
              </a:r>
              <a:endParaRPr lang="en-US" b="1" dirty="0"/>
            </a:p>
          </p:txBody>
        </p:sp>
      </p:grpSp>
      <p:sp>
        <p:nvSpPr>
          <p:cNvPr id="5" name="TextBox 4"/>
          <p:cNvSpPr txBox="1"/>
          <p:nvPr/>
        </p:nvSpPr>
        <p:spPr>
          <a:xfrm>
            <a:off x="25742" y="3672333"/>
            <a:ext cx="4107357" cy="1200329"/>
          </a:xfrm>
          <a:prstGeom prst="rect">
            <a:avLst/>
          </a:prstGeom>
          <a:noFill/>
        </p:spPr>
        <p:txBody>
          <a:bodyPr wrap="square" rtlCol="0">
            <a:spAutoFit/>
          </a:bodyPr>
          <a:lstStyle/>
          <a:p>
            <a:pPr algn="ctr"/>
            <a:r>
              <a:rPr lang="en-US" sz="2400" b="1" dirty="0" smtClean="0"/>
              <a:t>Sparse Continuous Frequencies in the 4D Spectrum</a:t>
            </a:r>
            <a:endParaRPr lang="en-US" sz="2400" b="1" dirty="0"/>
          </a:p>
        </p:txBody>
      </p:sp>
      <p:grpSp>
        <p:nvGrpSpPr>
          <p:cNvPr id="767" name="Group 766"/>
          <p:cNvGrpSpPr/>
          <p:nvPr/>
        </p:nvGrpSpPr>
        <p:grpSpPr>
          <a:xfrm flipH="1">
            <a:off x="4084971" y="3250480"/>
            <a:ext cx="1436239" cy="1549400"/>
            <a:chOff x="3841563" y="856016"/>
            <a:chExt cx="1912718" cy="1549400"/>
          </a:xfrm>
        </p:grpSpPr>
        <p:sp>
          <p:nvSpPr>
            <p:cNvPr id="768" name="Right Arrow 767"/>
            <p:cNvSpPr/>
            <p:nvPr/>
          </p:nvSpPr>
          <p:spPr>
            <a:xfrm flipH="1" flipV="1">
              <a:off x="3841563" y="856016"/>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9" name="TextBox 768"/>
            <p:cNvSpPr txBox="1"/>
            <p:nvPr/>
          </p:nvSpPr>
          <p:spPr>
            <a:xfrm>
              <a:off x="4099496" y="1276151"/>
              <a:ext cx="1654785" cy="707886"/>
            </a:xfrm>
            <a:prstGeom prst="rect">
              <a:avLst/>
            </a:prstGeom>
            <a:noFill/>
          </p:spPr>
          <p:txBody>
            <a:bodyPr wrap="square" rtlCol="0">
              <a:spAutoFit/>
            </a:bodyPr>
            <a:lstStyle/>
            <a:p>
              <a:pPr algn="ctr"/>
              <a:r>
                <a:rPr lang="en-US" sz="2000" b="1" dirty="0" smtClean="0"/>
                <a:t>Invert</a:t>
              </a:r>
            </a:p>
            <a:p>
              <a:pPr algn="ctr"/>
              <a:r>
                <a:rPr lang="en-US" sz="2000" b="1" dirty="0" smtClean="0"/>
                <a:t>Back</a:t>
              </a:r>
              <a:endParaRPr lang="en-US" sz="2000" b="1" dirty="0"/>
            </a:p>
          </p:txBody>
        </p:sp>
      </p:grpSp>
      <p:grpSp>
        <p:nvGrpSpPr>
          <p:cNvPr id="770" name="Group 769"/>
          <p:cNvGrpSpPr>
            <a:grpSpLocks noChangeAspect="1"/>
          </p:cNvGrpSpPr>
          <p:nvPr/>
        </p:nvGrpSpPr>
        <p:grpSpPr>
          <a:xfrm>
            <a:off x="6053968" y="3057009"/>
            <a:ext cx="2286000" cy="1943963"/>
            <a:chOff x="2883353" y="1278262"/>
            <a:chExt cx="4121975" cy="3505232"/>
          </a:xfrm>
        </p:grpSpPr>
        <p:grpSp>
          <p:nvGrpSpPr>
            <p:cNvPr id="771" name="Group 770"/>
            <p:cNvGrpSpPr/>
            <p:nvPr/>
          </p:nvGrpSpPr>
          <p:grpSpPr>
            <a:xfrm>
              <a:off x="3123701" y="1482097"/>
              <a:ext cx="3641279" cy="3097562"/>
              <a:chOff x="554968" y="1482097"/>
              <a:chExt cx="3641279" cy="3097562"/>
            </a:xfrm>
          </p:grpSpPr>
          <p:pic>
            <p:nvPicPr>
              <p:cNvPr id="866" name="Picture 8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482097"/>
                <a:ext cx="276365" cy="243872"/>
              </a:xfrm>
              <a:prstGeom prst="rect">
                <a:avLst/>
              </a:prstGeom>
            </p:spPr>
          </p:pic>
          <p:pic>
            <p:nvPicPr>
              <p:cNvPr id="867" name="Picture 8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482097"/>
                <a:ext cx="276365" cy="243872"/>
              </a:xfrm>
              <a:prstGeom prst="rect">
                <a:avLst/>
              </a:prstGeom>
            </p:spPr>
          </p:pic>
          <p:pic>
            <p:nvPicPr>
              <p:cNvPr id="868" name="Picture 8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482097"/>
                <a:ext cx="276365" cy="243872"/>
              </a:xfrm>
              <a:prstGeom prst="rect">
                <a:avLst/>
              </a:prstGeom>
            </p:spPr>
          </p:pic>
          <p:pic>
            <p:nvPicPr>
              <p:cNvPr id="869" name="Picture 8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482097"/>
                <a:ext cx="276365" cy="243872"/>
              </a:xfrm>
              <a:prstGeom prst="rect">
                <a:avLst/>
              </a:prstGeom>
            </p:spPr>
          </p:pic>
          <p:pic>
            <p:nvPicPr>
              <p:cNvPr id="870" name="Picture 8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482097"/>
                <a:ext cx="276365" cy="243872"/>
              </a:xfrm>
              <a:prstGeom prst="rect">
                <a:avLst/>
              </a:prstGeom>
            </p:spPr>
          </p:pic>
          <p:pic>
            <p:nvPicPr>
              <p:cNvPr id="871" name="Picture 8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482097"/>
                <a:ext cx="276365" cy="243872"/>
              </a:xfrm>
              <a:prstGeom prst="rect">
                <a:avLst/>
              </a:prstGeom>
            </p:spPr>
          </p:pic>
          <p:pic>
            <p:nvPicPr>
              <p:cNvPr id="872" name="Picture 8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482097"/>
                <a:ext cx="276365" cy="243872"/>
              </a:xfrm>
              <a:prstGeom prst="rect">
                <a:avLst/>
              </a:prstGeom>
            </p:spPr>
          </p:pic>
          <p:pic>
            <p:nvPicPr>
              <p:cNvPr id="873" name="Picture 8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482097"/>
                <a:ext cx="276365" cy="243872"/>
              </a:xfrm>
              <a:prstGeom prst="rect">
                <a:avLst/>
              </a:prstGeom>
            </p:spPr>
          </p:pic>
          <p:pic>
            <p:nvPicPr>
              <p:cNvPr id="874" name="Picture 8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482097"/>
                <a:ext cx="276365" cy="243872"/>
              </a:xfrm>
              <a:prstGeom prst="rect">
                <a:avLst/>
              </a:prstGeom>
            </p:spPr>
          </p:pic>
          <p:pic>
            <p:nvPicPr>
              <p:cNvPr id="875" name="Picture 8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482097"/>
                <a:ext cx="276365" cy="243872"/>
              </a:xfrm>
              <a:prstGeom prst="rect">
                <a:avLst/>
              </a:prstGeom>
            </p:spPr>
          </p:pic>
          <p:pic>
            <p:nvPicPr>
              <p:cNvPr id="876" name="Picture 8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482097"/>
                <a:ext cx="276365" cy="243872"/>
              </a:xfrm>
              <a:prstGeom prst="rect">
                <a:avLst/>
              </a:prstGeom>
            </p:spPr>
          </p:pic>
          <p:pic>
            <p:nvPicPr>
              <p:cNvPr id="877" name="Picture 8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482097"/>
                <a:ext cx="276365" cy="243872"/>
              </a:xfrm>
              <a:prstGeom prst="rect">
                <a:avLst/>
              </a:prstGeom>
            </p:spPr>
          </p:pic>
          <p:pic>
            <p:nvPicPr>
              <p:cNvPr id="878" name="Picture 8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482097"/>
                <a:ext cx="276365" cy="243872"/>
              </a:xfrm>
              <a:prstGeom prst="rect">
                <a:avLst/>
              </a:prstGeom>
            </p:spPr>
          </p:pic>
          <p:pic>
            <p:nvPicPr>
              <p:cNvPr id="879" name="Picture 8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685932"/>
                <a:ext cx="276365" cy="243872"/>
              </a:xfrm>
              <a:prstGeom prst="rect">
                <a:avLst/>
              </a:prstGeom>
            </p:spPr>
          </p:pic>
          <p:pic>
            <p:nvPicPr>
              <p:cNvPr id="880" name="Picture 8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685932"/>
                <a:ext cx="276365" cy="243872"/>
              </a:xfrm>
              <a:prstGeom prst="rect">
                <a:avLst/>
              </a:prstGeom>
            </p:spPr>
          </p:pic>
          <p:pic>
            <p:nvPicPr>
              <p:cNvPr id="881" name="Picture 8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685932"/>
                <a:ext cx="276365" cy="243872"/>
              </a:xfrm>
              <a:prstGeom prst="rect">
                <a:avLst/>
              </a:prstGeom>
            </p:spPr>
          </p:pic>
          <p:pic>
            <p:nvPicPr>
              <p:cNvPr id="882" name="Picture 8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685932"/>
                <a:ext cx="276365" cy="243872"/>
              </a:xfrm>
              <a:prstGeom prst="rect">
                <a:avLst/>
              </a:prstGeom>
            </p:spPr>
          </p:pic>
          <p:pic>
            <p:nvPicPr>
              <p:cNvPr id="883" name="Picture 8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685932"/>
                <a:ext cx="276365" cy="243872"/>
              </a:xfrm>
              <a:prstGeom prst="rect">
                <a:avLst/>
              </a:prstGeom>
            </p:spPr>
          </p:pic>
          <p:pic>
            <p:nvPicPr>
              <p:cNvPr id="884" name="Picture 8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685932"/>
                <a:ext cx="276365" cy="243872"/>
              </a:xfrm>
              <a:prstGeom prst="rect">
                <a:avLst/>
              </a:prstGeom>
            </p:spPr>
          </p:pic>
          <p:pic>
            <p:nvPicPr>
              <p:cNvPr id="885" name="Picture 8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685932"/>
                <a:ext cx="276365" cy="243872"/>
              </a:xfrm>
              <a:prstGeom prst="rect">
                <a:avLst/>
              </a:prstGeom>
            </p:spPr>
          </p:pic>
          <p:pic>
            <p:nvPicPr>
              <p:cNvPr id="886" name="Picture 8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685932"/>
                <a:ext cx="276365" cy="243872"/>
              </a:xfrm>
              <a:prstGeom prst="rect">
                <a:avLst/>
              </a:prstGeom>
            </p:spPr>
          </p:pic>
          <p:pic>
            <p:nvPicPr>
              <p:cNvPr id="887" name="Picture 8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685932"/>
                <a:ext cx="276365" cy="243872"/>
              </a:xfrm>
              <a:prstGeom prst="rect">
                <a:avLst/>
              </a:prstGeom>
            </p:spPr>
          </p:pic>
          <p:pic>
            <p:nvPicPr>
              <p:cNvPr id="888" name="Picture 8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685932"/>
                <a:ext cx="276365" cy="243872"/>
              </a:xfrm>
              <a:prstGeom prst="rect">
                <a:avLst/>
              </a:prstGeom>
            </p:spPr>
          </p:pic>
          <p:pic>
            <p:nvPicPr>
              <p:cNvPr id="889" name="Picture 8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685932"/>
                <a:ext cx="276365" cy="243872"/>
              </a:xfrm>
              <a:prstGeom prst="rect">
                <a:avLst/>
              </a:prstGeom>
            </p:spPr>
          </p:pic>
          <p:pic>
            <p:nvPicPr>
              <p:cNvPr id="890" name="Picture 8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685932"/>
                <a:ext cx="276365" cy="243872"/>
              </a:xfrm>
              <a:prstGeom prst="rect">
                <a:avLst/>
              </a:prstGeom>
            </p:spPr>
          </p:pic>
          <p:pic>
            <p:nvPicPr>
              <p:cNvPr id="891" name="Picture 8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685932"/>
                <a:ext cx="276365" cy="243872"/>
              </a:xfrm>
              <a:prstGeom prst="rect">
                <a:avLst/>
              </a:prstGeom>
            </p:spPr>
          </p:pic>
          <p:pic>
            <p:nvPicPr>
              <p:cNvPr id="892" name="Picture 8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889767"/>
                <a:ext cx="276365" cy="243872"/>
              </a:xfrm>
              <a:prstGeom prst="rect">
                <a:avLst/>
              </a:prstGeom>
            </p:spPr>
          </p:pic>
          <p:pic>
            <p:nvPicPr>
              <p:cNvPr id="893" name="Picture 8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889767"/>
                <a:ext cx="276365" cy="243872"/>
              </a:xfrm>
              <a:prstGeom prst="rect">
                <a:avLst/>
              </a:prstGeom>
            </p:spPr>
          </p:pic>
          <p:pic>
            <p:nvPicPr>
              <p:cNvPr id="894" name="Picture 8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889767"/>
                <a:ext cx="276365" cy="243872"/>
              </a:xfrm>
              <a:prstGeom prst="rect">
                <a:avLst/>
              </a:prstGeom>
            </p:spPr>
          </p:pic>
          <p:pic>
            <p:nvPicPr>
              <p:cNvPr id="895" name="Picture 8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889767"/>
                <a:ext cx="276365" cy="243872"/>
              </a:xfrm>
              <a:prstGeom prst="rect">
                <a:avLst/>
              </a:prstGeom>
            </p:spPr>
          </p:pic>
          <p:pic>
            <p:nvPicPr>
              <p:cNvPr id="896" name="Picture 8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889767"/>
                <a:ext cx="276365" cy="243872"/>
              </a:xfrm>
              <a:prstGeom prst="rect">
                <a:avLst/>
              </a:prstGeom>
            </p:spPr>
          </p:pic>
          <p:pic>
            <p:nvPicPr>
              <p:cNvPr id="897" name="Picture 8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889767"/>
                <a:ext cx="276365" cy="243872"/>
              </a:xfrm>
              <a:prstGeom prst="rect">
                <a:avLst/>
              </a:prstGeom>
            </p:spPr>
          </p:pic>
          <p:pic>
            <p:nvPicPr>
              <p:cNvPr id="898" name="Picture 8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889767"/>
                <a:ext cx="276365" cy="243872"/>
              </a:xfrm>
              <a:prstGeom prst="rect">
                <a:avLst/>
              </a:prstGeom>
            </p:spPr>
          </p:pic>
          <p:pic>
            <p:nvPicPr>
              <p:cNvPr id="899" name="Picture 8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889767"/>
                <a:ext cx="276365" cy="243872"/>
              </a:xfrm>
              <a:prstGeom prst="rect">
                <a:avLst/>
              </a:prstGeom>
            </p:spPr>
          </p:pic>
          <p:pic>
            <p:nvPicPr>
              <p:cNvPr id="900" name="Picture 8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889767"/>
                <a:ext cx="276365" cy="243872"/>
              </a:xfrm>
              <a:prstGeom prst="rect">
                <a:avLst/>
              </a:prstGeom>
            </p:spPr>
          </p:pic>
          <p:pic>
            <p:nvPicPr>
              <p:cNvPr id="901" name="Picture 9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889767"/>
                <a:ext cx="276365" cy="243872"/>
              </a:xfrm>
              <a:prstGeom prst="rect">
                <a:avLst/>
              </a:prstGeom>
            </p:spPr>
          </p:pic>
          <p:pic>
            <p:nvPicPr>
              <p:cNvPr id="902" name="Picture 9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889767"/>
                <a:ext cx="276365" cy="243872"/>
              </a:xfrm>
              <a:prstGeom prst="rect">
                <a:avLst/>
              </a:prstGeom>
            </p:spPr>
          </p:pic>
          <p:pic>
            <p:nvPicPr>
              <p:cNvPr id="903" name="Picture 9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889767"/>
                <a:ext cx="276365" cy="243872"/>
              </a:xfrm>
              <a:prstGeom prst="rect">
                <a:avLst/>
              </a:prstGeom>
            </p:spPr>
          </p:pic>
          <p:pic>
            <p:nvPicPr>
              <p:cNvPr id="904" name="Picture 9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889767"/>
                <a:ext cx="276365" cy="243872"/>
              </a:xfrm>
              <a:prstGeom prst="rect">
                <a:avLst/>
              </a:prstGeom>
            </p:spPr>
          </p:pic>
          <p:pic>
            <p:nvPicPr>
              <p:cNvPr id="905" name="Picture 9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093602"/>
                <a:ext cx="276365" cy="243872"/>
              </a:xfrm>
              <a:prstGeom prst="rect">
                <a:avLst/>
              </a:prstGeom>
            </p:spPr>
          </p:pic>
          <p:pic>
            <p:nvPicPr>
              <p:cNvPr id="906" name="Picture 9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093602"/>
                <a:ext cx="276365" cy="243872"/>
              </a:xfrm>
              <a:prstGeom prst="rect">
                <a:avLst/>
              </a:prstGeom>
            </p:spPr>
          </p:pic>
          <p:pic>
            <p:nvPicPr>
              <p:cNvPr id="907" name="Picture 9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093602"/>
                <a:ext cx="276365" cy="243872"/>
              </a:xfrm>
              <a:prstGeom prst="rect">
                <a:avLst/>
              </a:prstGeom>
            </p:spPr>
          </p:pic>
          <p:pic>
            <p:nvPicPr>
              <p:cNvPr id="908" name="Picture 9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093602"/>
                <a:ext cx="276365" cy="243872"/>
              </a:xfrm>
              <a:prstGeom prst="rect">
                <a:avLst/>
              </a:prstGeom>
            </p:spPr>
          </p:pic>
          <p:pic>
            <p:nvPicPr>
              <p:cNvPr id="909" name="Picture 9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093602"/>
                <a:ext cx="276365" cy="243872"/>
              </a:xfrm>
              <a:prstGeom prst="rect">
                <a:avLst/>
              </a:prstGeom>
            </p:spPr>
          </p:pic>
          <p:pic>
            <p:nvPicPr>
              <p:cNvPr id="910" name="Picture 9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093602"/>
                <a:ext cx="276365" cy="243872"/>
              </a:xfrm>
              <a:prstGeom prst="rect">
                <a:avLst/>
              </a:prstGeom>
            </p:spPr>
          </p:pic>
          <p:pic>
            <p:nvPicPr>
              <p:cNvPr id="911" name="Picture 9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093602"/>
                <a:ext cx="276365" cy="243872"/>
              </a:xfrm>
              <a:prstGeom prst="rect">
                <a:avLst/>
              </a:prstGeom>
            </p:spPr>
          </p:pic>
          <p:pic>
            <p:nvPicPr>
              <p:cNvPr id="912" name="Picture 9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093602"/>
                <a:ext cx="276365" cy="243872"/>
              </a:xfrm>
              <a:prstGeom prst="rect">
                <a:avLst/>
              </a:prstGeom>
            </p:spPr>
          </p:pic>
          <p:pic>
            <p:nvPicPr>
              <p:cNvPr id="913" name="Picture 9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093602"/>
                <a:ext cx="276365" cy="243872"/>
              </a:xfrm>
              <a:prstGeom prst="rect">
                <a:avLst/>
              </a:prstGeom>
            </p:spPr>
          </p:pic>
          <p:pic>
            <p:nvPicPr>
              <p:cNvPr id="914" name="Picture 9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093602"/>
                <a:ext cx="276365" cy="243872"/>
              </a:xfrm>
              <a:prstGeom prst="rect">
                <a:avLst/>
              </a:prstGeom>
            </p:spPr>
          </p:pic>
          <p:pic>
            <p:nvPicPr>
              <p:cNvPr id="915" name="Picture 9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093602"/>
                <a:ext cx="276365" cy="243872"/>
              </a:xfrm>
              <a:prstGeom prst="rect">
                <a:avLst/>
              </a:prstGeom>
            </p:spPr>
          </p:pic>
          <p:pic>
            <p:nvPicPr>
              <p:cNvPr id="916" name="Picture 9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093602"/>
                <a:ext cx="276365" cy="243872"/>
              </a:xfrm>
              <a:prstGeom prst="rect">
                <a:avLst/>
              </a:prstGeom>
            </p:spPr>
          </p:pic>
          <p:pic>
            <p:nvPicPr>
              <p:cNvPr id="917" name="Picture 9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093602"/>
                <a:ext cx="276365" cy="243872"/>
              </a:xfrm>
              <a:prstGeom prst="rect">
                <a:avLst/>
              </a:prstGeom>
            </p:spPr>
          </p:pic>
          <p:pic>
            <p:nvPicPr>
              <p:cNvPr id="918" name="Picture 9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297437"/>
                <a:ext cx="276365" cy="243872"/>
              </a:xfrm>
              <a:prstGeom prst="rect">
                <a:avLst/>
              </a:prstGeom>
            </p:spPr>
          </p:pic>
          <p:pic>
            <p:nvPicPr>
              <p:cNvPr id="919" name="Picture 9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297437"/>
                <a:ext cx="276365" cy="243872"/>
              </a:xfrm>
              <a:prstGeom prst="rect">
                <a:avLst/>
              </a:prstGeom>
            </p:spPr>
          </p:pic>
          <p:pic>
            <p:nvPicPr>
              <p:cNvPr id="920" name="Picture 9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297437"/>
                <a:ext cx="276365" cy="243872"/>
              </a:xfrm>
              <a:prstGeom prst="rect">
                <a:avLst/>
              </a:prstGeom>
            </p:spPr>
          </p:pic>
          <p:pic>
            <p:nvPicPr>
              <p:cNvPr id="921" name="Picture 9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297437"/>
                <a:ext cx="276365" cy="243872"/>
              </a:xfrm>
              <a:prstGeom prst="rect">
                <a:avLst/>
              </a:prstGeom>
            </p:spPr>
          </p:pic>
          <p:pic>
            <p:nvPicPr>
              <p:cNvPr id="922" name="Picture 9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297437"/>
                <a:ext cx="276365" cy="243872"/>
              </a:xfrm>
              <a:prstGeom prst="rect">
                <a:avLst/>
              </a:prstGeom>
            </p:spPr>
          </p:pic>
          <p:pic>
            <p:nvPicPr>
              <p:cNvPr id="923" name="Picture 9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297437"/>
                <a:ext cx="276365" cy="243872"/>
              </a:xfrm>
              <a:prstGeom prst="rect">
                <a:avLst/>
              </a:prstGeom>
            </p:spPr>
          </p:pic>
          <p:pic>
            <p:nvPicPr>
              <p:cNvPr id="924" name="Picture 9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297437"/>
                <a:ext cx="276365" cy="243872"/>
              </a:xfrm>
              <a:prstGeom prst="rect">
                <a:avLst/>
              </a:prstGeom>
            </p:spPr>
          </p:pic>
          <p:pic>
            <p:nvPicPr>
              <p:cNvPr id="925" name="Picture 9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297437"/>
                <a:ext cx="276365" cy="243872"/>
              </a:xfrm>
              <a:prstGeom prst="rect">
                <a:avLst/>
              </a:prstGeom>
            </p:spPr>
          </p:pic>
          <p:pic>
            <p:nvPicPr>
              <p:cNvPr id="926" name="Picture 9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297437"/>
                <a:ext cx="276365" cy="243872"/>
              </a:xfrm>
              <a:prstGeom prst="rect">
                <a:avLst/>
              </a:prstGeom>
            </p:spPr>
          </p:pic>
          <p:pic>
            <p:nvPicPr>
              <p:cNvPr id="927" name="Picture 9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297437"/>
                <a:ext cx="276365" cy="243872"/>
              </a:xfrm>
              <a:prstGeom prst="rect">
                <a:avLst/>
              </a:prstGeom>
            </p:spPr>
          </p:pic>
          <p:pic>
            <p:nvPicPr>
              <p:cNvPr id="928" name="Picture 9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297437"/>
                <a:ext cx="276365" cy="243872"/>
              </a:xfrm>
              <a:prstGeom prst="rect">
                <a:avLst/>
              </a:prstGeom>
            </p:spPr>
          </p:pic>
          <p:pic>
            <p:nvPicPr>
              <p:cNvPr id="929" name="Picture 9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297437"/>
                <a:ext cx="276365" cy="243872"/>
              </a:xfrm>
              <a:prstGeom prst="rect">
                <a:avLst/>
              </a:prstGeom>
            </p:spPr>
          </p:pic>
          <p:pic>
            <p:nvPicPr>
              <p:cNvPr id="930" name="Picture 9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297437"/>
                <a:ext cx="276365" cy="243872"/>
              </a:xfrm>
              <a:prstGeom prst="rect">
                <a:avLst/>
              </a:prstGeom>
            </p:spPr>
          </p:pic>
          <p:pic>
            <p:nvPicPr>
              <p:cNvPr id="931" name="Picture 9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501272"/>
                <a:ext cx="276365" cy="243872"/>
              </a:xfrm>
              <a:prstGeom prst="rect">
                <a:avLst/>
              </a:prstGeom>
            </p:spPr>
          </p:pic>
          <p:pic>
            <p:nvPicPr>
              <p:cNvPr id="932" name="Picture 9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501272"/>
                <a:ext cx="276365" cy="243872"/>
              </a:xfrm>
              <a:prstGeom prst="rect">
                <a:avLst/>
              </a:prstGeom>
            </p:spPr>
          </p:pic>
          <p:pic>
            <p:nvPicPr>
              <p:cNvPr id="933" name="Picture 9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501272"/>
                <a:ext cx="276365" cy="243872"/>
              </a:xfrm>
              <a:prstGeom prst="rect">
                <a:avLst/>
              </a:prstGeom>
            </p:spPr>
          </p:pic>
          <p:pic>
            <p:nvPicPr>
              <p:cNvPr id="934" name="Picture 9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501272"/>
                <a:ext cx="276365" cy="243872"/>
              </a:xfrm>
              <a:prstGeom prst="rect">
                <a:avLst/>
              </a:prstGeom>
            </p:spPr>
          </p:pic>
          <p:pic>
            <p:nvPicPr>
              <p:cNvPr id="935" name="Picture 9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501272"/>
                <a:ext cx="276365" cy="243872"/>
              </a:xfrm>
              <a:prstGeom prst="rect">
                <a:avLst/>
              </a:prstGeom>
            </p:spPr>
          </p:pic>
          <p:pic>
            <p:nvPicPr>
              <p:cNvPr id="936" name="Picture 9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501272"/>
                <a:ext cx="276365" cy="243872"/>
              </a:xfrm>
              <a:prstGeom prst="rect">
                <a:avLst/>
              </a:prstGeom>
            </p:spPr>
          </p:pic>
          <p:pic>
            <p:nvPicPr>
              <p:cNvPr id="937" name="Picture 9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501272"/>
                <a:ext cx="276365" cy="243872"/>
              </a:xfrm>
              <a:prstGeom prst="rect">
                <a:avLst/>
              </a:prstGeom>
            </p:spPr>
          </p:pic>
          <p:pic>
            <p:nvPicPr>
              <p:cNvPr id="938" name="Picture 9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501272"/>
                <a:ext cx="276365" cy="243872"/>
              </a:xfrm>
              <a:prstGeom prst="rect">
                <a:avLst/>
              </a:prstGeom>
            </p:spPr>
          </p:pic>
          <p:pic>
            <p:nvPicPr>
              <p:cNvPr id="939" name="Picture 9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501272"/>
                <a:ext cx="276365" cy="243872"/>
              </a:xfrm>
              <a:prstGeom prst="rect">
                <a:avLst/>
              </a:prstGeom>
            </p:spPr>
          </p:pic>
          <p:pic>
            <p:nvPicPr>
              <p:cNvPr id="940" name="Picture 9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501272"/>
                <a:ext cx="276365" cy="243872"/>
              </a:xfrm>
              <a:prstGeom prst="rect">
                <a:avLst/>
              </a:prstGeom>
            </p:spPr>
          </p:pic>
          <p:pic>
            <p:nvPicPr>
              <p:cNvPr id="941" name="Picture 9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501272"/>
                <a:ext cx="276365" cy="243872"/>
              </a:xfrm>
              <a:prstGeom prst="rect">
                <a:avLst/>
              </a:prstGeom>
            </p:spPr>
          </p:pic>
          <p:pic>
            <p:nvPicPr>
              <p:cNvPr id="942" name="Picture 9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501272"/>
                <a:ext cx="276365" cy="243872"/>
              </a:xfrm>
              <a:prstGeom prst="rect">
                <a:avLst/>
              </a:prstGeom>
            </p:spPr>
          </p:pic>
          <p:pic>
            <p:nvPicPr>
              <p:cNvPr id="943" name="Picture 9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501272"/>
                <a:ext cx="276365" cy="243872"/>
              </a:xfrm>
              <a:prstGeom prst="rect">
                <a:avLst/>
              </a:prstGeom>
            </p:spPr>
          </p:pic>
          <p:pic>
            <p:nvPicPr>
              <p:cNvPr id="944" name="Picture 9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705107"/>
                <a:ext cx="276365" cy="243872"/>
              </a:xfrm>
              <a:prstGeom prst="rect">
                <a:avLst/>
              </a:prstGeom>
            </p:spPr>
          </p:pic>
          <p:pic>
            <p:nvPicPr>
              <p:cNvPr id="945" name="Picture 9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705107"/>
                <a:ext cx="276365" cy="243872"/>
              </a:xfrm>
              <a:prstGeom prst="rect">
                <a:avLst/>
              </a:prstGeom>
            </p:spPr>
          </p:pic>
          <p:pic>
            <p:nvPicPr>
              <p:cNvPr id="946" name="Picture 9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705107"/>
                <a:ext cx="276365" cy="243872"/>
              </a:xfrm>
              <a:prstGeom prst="rect">
                <a:avLst/>
              </a:prstGeom>
            </p:spPr>
          </p:pic>
          <p:pic>
            <p:nvPicPr>
              <p:cNvPr id="947" name="Picture 9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705107"/>
                <a:ext cx="276365" cy="243872"/>
              </a:xfrm>
              <a:prstGeom prst="rect">
                <a:avLst/>
              </a:prstGeom>
            </p:spPr>
          </p:pic>
          <p:pic>
            <p:nvPicPr>
              <p:cNvPr id="948" name="Picture 9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705107"/>
                <a:ext cx="276365" cy="243872"/>
              </a:xfrm>
              <a:prstGeom prst="rect">
                <a:avLst/>
              </a:prstGeom>
            </p:spPr>
          </p:pic>
          <p:pic>
            <p:nvPicPr>
              <p:cNvPr id="949" name="Picture 9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705107"/>
                <a:ext cx="276365" cy="243872"/>
              </a:xfrm>
              <a:prstGeom prst="rect">
                <a:avLst/>
              </a:prstGeom>
            </p:spPr>
          </p:pic>
          <p:pic>
            <p:nvPicPr>
              <p:cNvPr id="950" name="Picture 9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705107"/>
                <a:ext cx="276365" cy="243872"/>
              </a:xfrm>
              <a:prstGeom prst="rect">
                <a:avLst/>
              </a:prstGeom>
            </p:spPr>
          </p:pic>
          <p:pic>
            <p:nvPicPr>
              <p:cNvPr id="951" name="Picture 9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705107"/>
                <a:ext cx="276365" cy="243872"/>
              </a:xfrm>
              <a:prstGeom prst="rect">
                <a:avLst/>
              </a:prstGeom>
            </p:spPr>
          </p:pic>
          <p:pic>
            <p:nvPicPr>
              <p:cNvPr id="952" name="Picture 9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705107"/>
                <a:ext cx="276365" cy="243872"/>
              </a:xfrm>
              <a:prstGeom prst="rect">
                <a:avLst/>
              </a:prstGeom>
            </p:spPr>
          </p:pic>
          <p:pic>
            <p:nvPicPr>
              <p:cNvPr id="953" name="Picture 9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705107"/>
                <a:ext cx="276365" cy="243872"/>
              </a:xfrm>
              <a:prstGeom prst="rect">
                <a:avLst/>
              </a:prstGeom>
            </p:spPr>
          </p:pic>
          <p:pic>
            <p:nvPicPr>
              <p:cNvPr id="954" name="Picture 9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705107"/>
                <a:ext cx="276365" cy="243872"/>
              </a:xfrm>
              <a:prstGeom prst="rect">
                <a:avLst/>
              </a:prstGeom>
            </p:spPr>
          </p:pic>
          <p:pic>
            <p:nvPicPr>
              <p:cNvPr id="955" name="Picture 9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705107"/>
                <a:ext cx="276365" cy="243872"/>
              </a:xfrm>
              <a:prstGeom prst="rect">
                <a:avLst/>
              </a:prstGeom>
            </p:spPr>
          </p:pic>
          <p:pic>
            <p:nvPicPr>
              <p:cNvPr id="956" name="Picture 9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705107"/>
                <a:ext cx="276365" cy="243872"/>
              </a:xfrm>
              <a:prstGeom prst="rect">
                <a:avLst/>
              </a:prstGeom>
            </p:spPr>
          </p:pic>
          <p:pic>
            <p:nvPicPr>
              <p:cNvPr id="957" name="Picture 9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2908942"/>
                <a:ext cx="276365" cy="243872"/>
              </a:xfrm>
              <a:prstGeom prst="rect">
                <a:avLst/>
              </a:prstGeom>
            </p:spPr>
          </p:pic>
          <p:pic>
            <p:nvPicPr>
              <p:cNvPr id="958" name="Picture 9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2908942"/>
                <a:ext cx="276365" cy="243872"/>
              </a:xfrm>
              <a:prstGeom prst="rect">
                <a:avLst/>
              </a:prstGeom>
            </p:spPr>
          </p:pic>
          <p:pic>
            <p:nvPicPr>
              <p:cNvPr id="959" name="Picture 9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2908942"/>
                <a:ext cx="276365" cy="243872"/>
              </a:xfrm>
              <a:prstGeom prst="rect">
                <a:avLst/>
              </a:prstGeom>
            </p:spPr>
          </p:pic>
          <p:pic>
            <p:nvPicPr>
              <p:cNvPr id="960" name="Picture 9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908942"/>
                <a:ext cx="276365" cy="243872"/>
              </a:xfrm>
              <a:prstGeom prst="rect">
                <a:avLst/>
              </a:prstGeom>
            </p:spPr>
          </p:pic>
          <p:pic>
            <p:nvPicPr>
              <p:cNvPr id="961" name="Picture 9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908942"/>
                <a:ext cx="276365" cy="243872"/>
              </a:xfrm>
              <a:prstGeom prst="rect">
                <a:avLst/>
              </a:prstGeom>
            </p:spPr>
          </p:pic>
          <p:pic>
            <p:nvPicPr>
              <p:cNvPr id="962" name="Picture 9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908942"/>
                <a:ext cx="276365" cy="243872"/>
              </a:xfrm>
              <a:prstGeom prst="rect">
                <a:avLst/>
              </a:prstGeom>
            </p:spPr>
          </p:pic>
          <p:pic>
            <p:nvPicPr>
              <p:cNvPr id="963" name="Picture 9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908942"/>
                <a:ext cx="276365" cy="243872"/>
              </a:xfrm>
              <a:prstGeom prst="rect">
                <a:avLst/>
              </a:prstGeom>
            </p:spPr>
          </p:pic>
          <p:pic>
            <p:nvPicPr>
              <p:cNvPr id="964" name="Picture 9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908942"/>
                <a:ext cx="276365" cy="243872"/>
              </a:xfrm>
              <a:prstGeom prst="rect">
                <a:avLst/>
              </a:prstGeom>
            </p:spPr>
          </p:pic>
          <p:pic>
            <p:nvPicPr>
              <p:cNvPr id="965" name="Picture 9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908942"/>
                <a:ext cx="276365" cy="243872"/>
              </a:xfrm>
              <a:prstGeom prst="rect">
                <a:avLst/>
              </a:prstGeom>
            </p:spPr>
          </p:pic>
          <p:pic>
            <p:nvPicPr>
              <p:cNvPr id="966" name="Picture 96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908942"/>
                <a:ext cx="276365" cy="243872"/>
              </a:xfrm>
              <a:prstGeom prst="rect">
                <a:avLst/>
              </a:prstGeom>
            </p:spPr>
          </p:pic>
          <p:pic>
            <p:nvPicPr>
              <p:cNvPr id="967" name="Picture 96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908942"/>
                <a:ext cx="276365" cy="243872"/>
              </a:xfrm>
              <a:prstGeom prst="rect">
                <a:avLst/>
              </a:prstGeom>
            </p:spPr>
          </p:pic>
          <p:pic>
            <p:nvPicPr>
              <p:cNvPr id="968" name="Picture 96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2908942"/>
                <a:ext cx="276365" cy="243872"/>
              </a:xfrm>
              <a:prstGeom prst="rect">
                <a:avLst/>
              </a:prstGeom>
            </p:spPr>
          </p:pic>
          <p:pic>
            <p:nvPicPr>
              <p:cNvPr id="969" name="Picture 96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2908942"/>
                <a:ext cx="276365" cy="243872"/>
              </a:xfrm>
              <a:prstGeom prst="rect">
                <a:avLst/>
              </a:prstGeom>
            </p:spPr>
          </p:pic>
          <p:pic>
            <p:nvPicPr>
              <p:cNvPr id="970" name="Picture 96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2908942"/>
                <a:ext cx="276365" cy="243872"/>
              </a:xfrm>
              <a:prstGeom prst="rect">
                <a:avLst/>
              </a:prstGeom>
            </p:spPr>
          </p:pic>
          <p:pic>
            <p:nvPicPr>
              <p:cNvPr id="971" name="Picture 97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112777"/>
                <a:ext cx="276365" cy="243872"/>
              </a:xfrm>
              <a:prstGeom prst="rect">
                <a:avLst/>
              </a:prstGeom>
            </p:spPr>
          </p:pic>
          <p:pic>
            <p:nvPicPr>
              <p:cNvPr id="972" name="Picture 97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112777"/>
                <a:ext cx="276365" cy="243872"/>
              </a:xfrm>
              <a:prstGeom prst="rect">
                <a:avLst/>
              </a:prstGeom>
            </p:spPr>
          </p:pic>
          <p:pic>
            <p:nvPicPr>
              <p:cNvPr id="973" name="Picture 9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112777"/>
                <a:ext cx="276365" cy="243872"/>
              </a:xfrm>
              <a:prstGeom prst="rect">
                <a:avLst/>
              </a:prstGeom>
            </p:spPr>
          </p:pic>
          <p:pic>
            <p:nvPicPr>
              <p:cNvPr id="974" name="Picture 9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112777"/>
                <a:ext cx="276365" cy="243872"/>
              </a:xfrm>
              <a:prstGeom prst="rect">
                <a:avLst/>
              </a:prstGeom>
            </p:spPr>
          </p:pic>
          <p:pic>
            <p:nvPicPr>
              <p:cNvPr id="975" name="Picture 9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112777"/>
                <a:ext cx="276365" cy="243872"/>
              </a:xfrm>
              <a:prstGeom prst="rect">
                <a:avLst/>
              </a:prstGeom>
            </p:spPr>
          </p:pic>
          <p:pic>
            <p:nvPicPr>
              <p:cNvPr id="976" name="Picture 9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112777"/>
                <a:ext cx="276365" cy="243872"/>
              </a:xfrm>
              <a:prstGeom prst="rect">
                <a:avLst/>
              </a:prstGeom>
            </p:spPr>
          </p:pic>
          <p:pic>
            <p:nvPicPr>
              <p:cNvPr id="977" name="Picture 9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112777"/>
                <a:ext cx="276365" cy="243872"/>
              </a:xfrm>
              <a:prstGeom prst="rect">
                <a:avLst/>
              </a:prstGeom>
            </p:spPr>
          </p:pic>
          <p:pic>
            <p:nvPicPr>
              <p:cNvPr id="978" name="Picture 9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112777"/>
                <a:ext cx="276365" cy="243872"/>
              </a:xfrm>
              <a:prstGeom prst="rect">
                <a:avLst/>
              </a:prstGeom>
            </p:spPr>
          </p:pic>
          <p:pic>
            <p:nvPicPr>
              <p:cNvPr id="979" name="Picture 9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112777"/>
                <a:ext cx="276365" cy="243872"/>
              </a:xfrm>
              <a:prstGeom prst="rect">
                <a:avLst/>
              </a:prstGeom>
            </p:spPr>
          </p:pic>
          <p:pic>
            <p:nvPicPr>
              <p:cNvPr id="980" name="Picture 9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112777"/>
                <a:ext cx="276365" cy="243872"/>
              </a:xfrm>
              <a:prstGeom prst="rect">
                <a:avLst/>
              </a:prstGeom>
            </p:spPr>
          </p:pic>
          <p:pic>
            <p:nvPicPr>
              <p:cNvPr id="981" name="Picture 9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112777"/>
                <a:ext cx="276365" cy="243872"/>
              </a:xfrm>
              <a:prstGeom prst="rect">
                <a:avLst/>
              </a:prstGeom>
            </p:spPr>
          </p:pic>
          <p:pic>
            <p:nvPicPr>
              <p:cNvPr id="982" name="Picture 9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112777"/>
                <a:ext cx="276365" cy="243872"/>
              </a:xfrm>
              <a:prstGeom prst="rect">
                <a:avLst/>
              </a:prstGeom>
            </p:spPr>
          </p:pic>
          <p:pic>
            <p:nvPicPr>
              <p:cNvPr id="983" name="Picture 9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112777"/>
                <a:ext cx="276365" cy="243872"/>
              </a:xfrm>
              <a:prstGeom prst="rect">
                <a:avLst/>
              </a:prstGeom>
            </p:spPr>
          </p:pic>
          <p:pic>
            <p:nvPicPr>
              <p:cNvPr id="984" name="Picture 9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316612"/>
                <a:ext cx="276365" cy="243872"/>
              </a:xfrm>
              <a:prstGeom prst="rect">
                <a:avLst/>
              </a:prstGeom>
            </p:spPr>
          </p:pic>
          <p:pic>
            <p:nvPicPr>
              <p:cNvPr id="985" name="Picture 9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316612"/>
                <a:ext cx="276365" cy="243872"/>
              </a:xfrm>
              <a:prstGeom prst="rect">
                <a:avLst/>
              </a:prstGeom>
            </p:spPr>
          </p:pic>
          <p:pic>
            <p:nvPicPr>
              <p:cNvPr id="986" name="Picture 9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316612"/>
                <a:ext cx="276365" cy="243872"/>
              </a:xfrm>
              <a:prstGeom prst="rect">
                <a:avLst/>
              </a:prstGeom>
            </p:spPr>
          </p:pic>
          <p:pic>
            <p:nvPicPr>
              <p:cNvPr id="987" name="Picture 9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316612"/>
                <a:ext cx="276365" cy="243872"/>
              </a:xfrm>
              <a:prstGeom prst="rect">
                <a:avLst/>
              </a:prstGeom>
            </p:spPr>
          </p:pic>
          <p:pic>
            <p:nvPicPr>
              <p:cNvPr id="988" name="Picture 9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316612"/>
                <a:ext cx="276365" cy="243872"/>
              </a:xfrm>
              <a:prstGeom prst="rect">
                <a:avLst/>
              </a:prstGeom>
            </p:spPr>
          </p:pic>
          <p:pic>
            <p:nvPicPr>
              <p:cNvPr id="989" name="Picture 9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316612"/>
                <a:ext cx="276365" cy="243872"/>
              </a:xfrm>
              <a:prstGeom prst="rect">
                <a:avLst/>
              </a:prstGeom>
            </p:spPr>
          </p:pic>
          <p:pic>
            <p:nvPicPr>
              <p:cNvPr id="990" name="Picture 9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316612"/>
                <a:ext cx="276365" cy="243872"/>
              </a:xfrm>
              <a:prstGeom prst="rect">
                <a:avLst/>
              </a:prstGeom>
            </p:spPr>
          </p:pic>
          <p:pic>
            <p:nvPicPr>
              <p:cNvPr id="991" name="Picture 9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316612"/>
                <a:ext cx="276365" cy="243872"/>
              </a:xfrm>
              <a:prstGeom prst="rect">
                <a:avLst/>
              </a:prstGeom>
            </p:spPr>
          </p:pic>
          <p:pic>
            <p:nvPicPr>
              <p:cNvPr id="992" name="Picture 9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316612"/>
                <a:ext cx="276365" cy="243872"/>
              </a:xfrm>
              <a:prstGeom prst="rect">
                <a:avLst/>
              </a:prstGeom>
            </p:spPr>
          </p:pic>
          <p:pic>
            <p:nvPicPr>
              <p:cNvPr id="993" name="Picture 9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316612"/>
                <a:ext cx="276365" cy="243872"/>
              </a:xfrm>
              <a:prstGeom prst="rect">
                <a:avLst/>
              </a:prstGeom>
            </p:spPr>
          </p:pic>
          <p:pic>
            <p:nvPicPr>
              <p:cNvPr id="994" name="Picture 9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316612"/>
                <a:ext cx="276365" cy="243872"/>
              </a:xfrm>
              <a:prstGeom prst="rect">
                <a:avLst/>
              </a:prstGeom>
            </p:spPr>
          </p:pic>
          <p:pic>
            <p:nvPicPr>
              <p:cNvPr id="995" name="Picture 9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316612"/>
                <a:ext cx="276365" cy="243872"/>
              </a:xfrm>
              <a:prstGeom prst="rect">
                <a:avLst/>
              </a:prstGeom>
            </p:spPr>
          </p:pic>
          <p:pic>
            <p:nvPicPr>
              <p:cNvPr id="996" name="Picture 9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316612"/>
                <a:ext cx="276365" cy="243872"/>
              </a:xfrm>
              <a:prstGeom prst="rect">
                <a:avLst/>
              </a:prstGeom>
            </p:spPr>
          </p:pic>
          <p:pic>
            <p:nvPicPr>
              <p:cNvPr id="997" name="Picture 9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520447"/>
                <a:ext cx="276365" cy="243872"/>
              </a:xfrm>
              <a:prstGeom prst="rect">
                <a:avLst/>
              </a:prstGeom>
            </p:spPr>
          </p:pic>
          <p:pic>
            <p:nvPicPr>
              <p:cNvPr id="998" name="Picture 9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520447"/>
                <a:ext cx="276365" cy="243872"/>
              </a:xfrm>
              <a:prstGeom prst="rect">
                <a:avLst/>
              </a:prstGeom>
            </p:spPr>
          </p:pic>
          <p:pic>
            <p:nvPicPr>
              <p:cNvPr id="999" name="Picture 9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520447"/>
                <a:ext cx="276365" cy="243872"/>
              </a:xfrm>
              <a:prstGeom prst="rect">
                <a:avLst/>
              </a:prstGeom>
            </p:spPr>
          </p:pic>
          <p:pic>
            <p:nvPicPr>
              <p:cNvPr id="1000" name="Picture 9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520447"/>
                <a:ext cx="276365" cy="243872"/>
              </a:xfrm>
              <a:prstGeom prst="rect">
                <a:avLst/>
              </a:prstGeom>
            </p:spPr>
          </p:pic>
          <p:pic>
            <p:nvPicPr>
              <p:cNvPr id="1001" name="Picture 10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520447"/>
                <a:ext cx="276365" cy="243872"/>
              </a:xfrm>
              <a:prstGeom prst="rect">
                <a:avLst/>
              </a:prstGeom>
            </p:spPr>
          </p:pic>
          <p:pic>
            <p:nvPicPr>
              <p:cNvPr id="1002" name="Picture 10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520447"/>
                <a:ext cx="276365" cy="243872"/>
              </a:xfrm>
              <a:prstGeom prst="rect">
                <a:avLst/>
              </a:prstGeom>
            </p:spPr>
          </p:pic>
          <p:pic>
            <p:nvPicPr>
              <p:cNvPr id="1003" name="Picture 10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520447"/>
                <a:ext cx="276365" cy="243872"/>
              </a:xfrm>
              <a:prstGeom prst="rect">
                <a:avLst/>
              </a:prstGeom>
            </p:spPr>
          </p:pic>
          <p:pic>
            <p:nvPicPr>
              <p:cNvPr id="1004" name="Picture 10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520447"/>
                <a:ext cx="276365" cy="243872"/>
              </a:xfrm>
              <a:prstGeom prst="rect">
                <a:avLst/>
              </a:prstGeom>
            </p:spPr>
          </p:pic>
          <p:pic>
            <p:nvPicPr>
              <p:cNvPr id="1005" name="Picture 10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520447"/>
                <a:ext cx="276365" cy="243872"/>
              </a:xfrm>
              <a:prstGeom prst="rect">
                <a:avLst/>
              </a:prstGeom>
            </p:spPr>
          </p:pic>
          <p:pic>
            <p:nvPicPr>
              <p:cNvPr id="1006" name="Picture 10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520447"/>
                <a:ext cx="276365" cy="243872"/>
              </a:xfrm>
              <a:prstGeom prst="rect">
                <a:avLst/>
              </a:prstGeom>
            </p:spPr>
          </p:pic>
          <p:pic>
            <p:nvPicPr>
              <p:cNvPr id="1007" name="Picture 10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520447"/>
                <a:ext cx="276365" cy="243872"/>
              </a:xfrm>
              <a:prstGeom prst="rect">
                <a:avLst/>
              </a:prstGeom>
            </p:spPr>
          </p:pic>
          <p:pic>
            <p:nvPicPr>
              <p:cNvPr id="1008" name="Picture 10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520447"/>
                <a:ext cx="276365" cy="243872"/>
              </a:xfrm>
              <a:prstGeom prst="rect">
                <a:avLst/>
              </a:prstGeom>
            </p:spPr>
          </p:pic>
          <p:pic>
            <p:nvPicPr>
              <p:cNvPr id="1009" name="Picture 10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520447"/>
                <a:ext cx="276365" cy="243872"/>
              </a:xfrm>
              <a:prstGeom prst="rect">
                <a:avLst/>
              </a:prstGeom>
            </p:spPr>
          </p:pic>
          <p:pic>
            <p:nvPicPr>
              <p:cNvPr id="1010" name="Picture 10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724282"/>
                <a:ext cx="276365" cy="243872"/>
              </a:xfrm>
              <a:prstGeom prst="rect">
                <a:avLst/>
              </a:prstGeom>
            </p:spPr>
          </p:pic>
          <p:pic>
            <p:nvPicPr>
              <p:cNvPr id="1011" name="Picture 10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724282"/>
                <a:ext cx="276365" cy="243872"/>
              </a:xfrm>
              <a:prstGeom prst="rect">
                <a:avLst/>
              </a:prstGeom>
            </p:spPr>
          </p:pic>
          <p:pic>
            <p:nvPicPr>
              <p:cNvPr id="1012" name="Picture 10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724282"/>
                <a:ext cx="276365" cy="243872"/>
              </a:xfrm>
              <a:prstGeom prst="rect">
                <a:avLst/>
              </a:prstGeom>
            </p:spPr>
          </p:pic>
          <p:pic>
            <p:nvPicPr>
              <p:cNvPr id="1013" name="Picture 10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724282"/>
                <a:ext cx="276365" cy="243872"/>
              </a:xfrm>
              <a:prstGeom prst="rect">
                <a:avLst/>
              </a:prstGeom>
            </p:spPr>
          </p:pic>
          <p:pic>
            <p:nvPicPr>
              <p:cNvPr id="1014" name="Picture 10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724282"/>
                <a:ext cx="276365" cy="243872"/>
              </a:xfrm>
              <a:prstGeom prst="rect">
                <a:avLst/>
              </a:prstGeom>
            </p:spPr>
          </p:pic>
          <p:pic>
            <p:nvPicPr>
              <p:cNvPr id="1015" name="Picture 10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724282"/>
                <a:ext cx="276365" cy="243872"/>
              </a:xfrm>
              <a:prstGeom prst="rect">
                <a:avLst/>
              </a:prstGeom>
            </p:spPr>
          </p:pic>
          <p:pic>
            <p:nvPicPr>
              <p:cNvPr id="1016" name="Picture 10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724282"/>
                <a:ext cx="276365" cy="243872"/>
              </a:xfrm>
              <a:prstGeom prst="rect">
                <a:avLst/>
              </a:prstGeom>
            </p:spPr>
          </p:pic>
          <p:pic>
            <p:nvPicPr>
              <p:cNvPr id="1017" name="Picture 10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724282"/>
                <a:ext cx="276365" cy="243872"/>
              </a:xfrm>
              <a:prstGeom prst="rect">
                <a:avLst/>
              </a:prstGeom>
            </p:spPr>
          </p:pic>
          <p:pic>
            <p:nvPicPr>
              <p:cNvPr id="1018" name="Picture 10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724282"/>
                <a:ext cx="276365" cy="243872"/>
              </a:xfrm>
              <a:prstGeom prst="rect">
                <a:avLst/>
              </a:prstGeom>
            </p:spPr>
          </p:pic>
          <p:pic>
            <p:nvPicPr>
              <p:cNvPr id="1019" name="Picture 10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724282"/>
                <a:ext cx="276365" cy="243872"/>
              </a:xfrm>
              <a:prstGeom prst="rect">
                <a:avLst/>
              </a:prstGeom>
            </p:spPr>
          </p:pic>
          <p:pic>
            <p:nvPicPr>
              <p:cNvPr id="1020" name="Picture 10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724282"/>
                <a:ext cx="276365" cy="243872"/>
              </a:xfrm>
              <a:prstGeom prst="rect">
                <a:avLst/>
              </a:prstGeom>
            </p:spPr>
          </p:pic>
          <p:pic>
            <p:nvPicPr>
              <p:cNvPr id="1021" name="Picture 10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724282"/>
                <a:ext cx="276365" cy="243872"/>
              </a:xfrm>
              <a:prstGeom prst="rect">
                <a:avLst/>
              </a:prstGeom>
            </p:spPr>
          </p:pic>
          <p:pic>
            <p:nvPicPr>
              <p:cNvPr id="1022" name="Picture 10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724282"/>
                <a:ext cx="276365" cy="243872"/>
              </a:xfrm>
              <a:prstGeom prst="rect">
                <a:avLst/>
              </a:prstGeom>
            </p:spPr>
          </p:pic>
          <p:pic>
            <p:nvPicPr>
              <p:cNvPr id="1023" name="Picture 10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3928117"/>
                <a:ext cx="276365" cy="243872"/>
              </a:xfrm>
              <a:prstGeom prst="rect">
                <a:avLst/>
              </a:prstGeom>
            </p:spPr>
          </p:pic>
          <p:pic>
            <p:nvPicPr>
              <p:cNvPr id="1024" name="Picture 10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3928117"/>
                <a:ext cx="276365" cy="243872"/>
              </a:xfrm>
              <a:prstGeom prst="rect">
                <a:avLst/>
              </a:prstGeom>
            </p:spPr>
          </p:pic>
          <p:pic>
            <p:nvPicPr>
              <p:cNvPr id="1025" name="Picture 10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928117"/>
                <a:ext cx="276365" cy="243872"/>
              </a:xfrm>
              <a:prstGeom prst="rect">
                <a:avLst/>
              </a:prstGeom>
            </p:spPr>
          </p:pic>
          <p:pic>
            <p:nvPicPr>
              <p:cNvPr id="1026" name="Picture 10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928117"/>
                <a:ext cx="276365" cy="243872"/>
              </a:xfrm>
              <a:prstGeom prst="rect">
                <a:avLst/>
              </a:prstGeom>
            </p:spPr>
          </p:pic>
          <p:pic>
            <p:nvPicPr>
              <p:cNvPr id="1027" name="Picture 10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928117"/>
                <a:ext cx="276365" cy="243872"/>
              </a:xfrm>
              <a:prstGeom prst="rect">
                <a:avLst/>
              </a:prstGeom>
            </p:spPr>
          </p:pic>
          <p:pic>
            <p:nvPicPr>
              <p:cNvPr id="1028" name="Picture 10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928117"/>
                <a:ext cx="276365" cy="243872"/>
              </a:xfrm>
              <a:prstGeom prst="rect">
                <a:avLst/>
              </a:prstGeom>
            </p:spPr>
          </p:pic>
          <p:pic>
            <p:nvPicPr>
              <p:cNvPr id="1029" name="Picture 10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3928117"/>
                <a:ext cx="276365" cy="243872"/>
              </a:xfrm>
              <a:prstGeom prst="rect">
                <a:avLst/>
              </a:prstGeom>
            </p:spPr>
          </p:pic>
          <p:pic>
            <p:nvPicPr>
              <p:cNvPr id="1030" name="Picture 10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928117"/>
                <a:ext cx="276365" cy="243872"/>
              </a:xfrm>
              <a:prstGeom prst="rect">
                <a:avLst/>
              </a:prstGeom>
            </p:spPr>
          </p:pic>
          <p:pic>
            <p:nvPicPr>
              <p:cNvPr id="1031" name="Picture 10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928117"/>
                <a:ext cx="276365" cy="243872"/>
              </a:xfrm>
              <a:prstGeom prst="rect">
                <a:avLst/>
              </a:prstGeom>
            </p:spPr>
          </p:pic>
          <p:pic>
            <p:nvPicPr>
              <p:cNvPr id="1032" name="Picture 10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928117"/>
                <a:ext cx="276365" cy="243872"/>
              </a:xfrm>
              <a:prstGeom prst="rect">
                <a:avLst/>
              </a:prstGeom>
            </p:spPr>
          </p:pic>
          <p:pic>
            <p:nvPicPr>
              <p:cNvPr id="1033" name="Picture 10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928117"/>
                <a:ext cx="276365" cy="243872"/>
              </a:xfrm>
              <a:prstGeom prst="rect">
                <a:avLst/>
              </a:prstGeom>
            </p:spPr>
          </p:pic>
          <p:pic>
            <p:nvPicPr>
              <p:cNvPr id="1034" name="Picture 10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3928117"/>
                <a:ext cx="276365" cy="243872"/>
              </a:xfrm>
              <a:prstGeom prst="rect">
                <a:avLst/>
              </a:prstGeom>
            </p:spPr>
          </p:pic>
          <p:pic>
            <p:nvPicPr>
              <p:cNvPr id="1035" name="Picture 10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3928117"/>
                <a:ext cx="276365" cy="243872"/>
              </a:xfrm>
              <a:prstGeom prst="rect">
                <a:avLst/>
              </a:prstGeom>
            </p:spPr>
          </p:pic>
          <p:pic>
            <p:nvPicPr>
              <p:cNvPr id="1036" name="Picture 10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131952"/>
                <a:ext cx="276365" cy="243872"/>
              </a:xfrm>
              <a:prstGeom prst="rect">
                <a:avLst/>
              </a:prstGeom>
            </p:spPr>
          </p:pic>
          <p:pic>
            <p:nvPicPr>
              <p:cNvPr id="1037" name="Picture 10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131952"/>
                <a:ext cx="276365" cy="243872"/>
              </a:xfrm>
              <a:prstGeom prst="rect">
                <a:avLst/>
              </a:prstGeom>
            </p:spPr>
          </p:pic>
          <p:pic>
            <p:nvPicPr>
              <p:cNvPr id="1038" name="Picture 10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131952"/>
                <a:ext cx="276365" cy="243872"/>
              </a:xfrm>
              <a:prstGeom prst="rect">
                <a:avLst/>
              </a:prstGeom>
            </p:spPr>
          </p:pic>
          <p:pic>
            <p:nvPicPr>
              <p:cNvPr id="1039" name="Picture 10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131952"/>
                <a:ext cx="276365" cy="243872"/>
              </a:xfrm>
              <a:prstGeom prst="rect">
                <a:avLst/>
              </a:prstGeom>
            </p:spPr>
          </p:pic>
          <p:pic>
            <p:nvPicPr>
              <p:cNvPr id="1040" name="Picture 10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131952"/>
                <a:ext cx="276365" cy="243872"/>
              </a:xfrm>
              <a:prstGeom prst="rect">
                <a:avLst/>
              </a:prstGeom>
            </p:spPr>
          </p:pic>
          <p:pic>
            <p:nvPicPr>
              <p:cNvPr id="1041" name="Picture 10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131952"/>
                <a:ext cx="276365" cy="243872"/>
              </a:xfrm>
              <a:prstGeom prst="rect">
                <a:avLst/>
              </a:prstGeom>
            </p:spPr>
          </p:pic>
          <p:pic>
            <p:nvPicPr>
              <p:cNvPr id="1042" name="Picture 10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131952"/>
                <a:ext cx="276365" cy="243872"/>
              </a:xfrm>
              <a:prstGeom prst="rect">
                <a:avLst/>
              </a:prstGeom>
            </p:spPr>
          </p:pic>
          <p:pic>
            <p:nvPicPr>
              <p:cNvPr id="1043" name="Picture 10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131952"/>
                <a:ext cx="276365" cy="243872"/>
              </a:xfrm>
              <a:prstGeom prst="rect">
                <a:avLst/>
              </a:prstGeom>
            </p:spPr>
          </p:pic>
          <p:pic>
            <p:nvPicPr>
              <p:cNvPr id="1044" name="Picture 10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131952"/>
                <a:ext cx="276365" cy="243872"/>
              </a:xfrm>
              <a:prstGeom prst="rect">
                <a:avLst/>
              </a:prstGeom>
            </p:spPr>
          </p:pic>
          <p:pic>
            <p:nvPicPr>
              <p:cNvPr id="1045" name="Picture 10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131952"/>
                <a:ext cx="276365" cy="243872"/>
              </a:xfrm>
              <a:prstGeom prst="rect">
                <a:avLst/>
              </a:prstGeom>
            </p:spPr>
          </p:pic>
          <p:pic>
            <p:nvPicPr>
              <p:cNvPr id="1046" name="Picture 10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131952"/>
                <a:ext cx="276365" cy="243872"/>
              </a:xfrm>
              <a:prstGeom prst="rect">
                <a:avLst/>
              </a:prstGeom>
            </p:spPr>
          </p:pic>
          <p:pic>
            <p:nvPicPr>
              <p:cNvPr id="1047" name="Picture 10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131952"/>
                <a:ext cx="276365" cy="243872"/>
              </a:xfrm>
              <a:prstGeom prst="rect">
                <a:avLst/>
              </a:prstGeom>
            </p:spPr>
          </p:pic>
          <p:pic>
            <p:nvPicPr>
              <p:cNvPr id="1048" name="Picture 10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131952"/>
                <a:ext cx="276365" cy="243872"/>
              </a:xfrm>
              <a:prstGeom prst="rect">
                <a:avLst/>
              </a:prstGeom>
            </p:spPr>
          </p:pic>
          <p:pic>
            <p:nvPicPr>
              <p:cNvPr id="1049" name="Picture 10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335787"/>
                <a:ext cx="276365" cy="243872"/>
              </a:xfrm>
              <a:prstGeom prst="rect">
                <a:avLst/>
              </a:prstGeom>
            </p:spPr>
          </p:pic>
          <p:pic>
            <p:nvPicPr>
              <p:cNvPr id="1050" name="Picture 10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335787"/>
                <a:ext cx="276365" cy="243872"/>
              </a:xfrm>
              <a:prstGeom prst="rect">
                <a:avLst/>
              </a:prstGeom>
            </p:spPr>
          </p:pic>
          <p:pic>
            <p:nvPicPr>
              <p:cNvPr id="1051" name="Picture 10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335787"/>
                <a:ext cx="276365" cy="243872"/>
              </a:xfrm>
              <a:prstGeom prst="rect">
                <a:avLst/>
              </a:prstGeom>
            </p:spPr>
          </p:pic>
          <p:pic>
            <p:nvPicPr>
              <p:cNvPr id="1052" name="Picture 10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335787"/>
                <a:ext cx="276365" cy="243872"/>
              </a:xfrm>
              <a:prstGeom prst="rect">
                <a:avLst/>
              </a:prstGeom>
            </p:spPr>
          </p:pic>
          <p:pic>
            <p:nvPicPr>
              <p:cNvPr id="1053" name="Picture 10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335787"/>
                <a:ext cx="276365" cy="243872"/>
              </a:xfrm>
              <a:prstGeom prst="rect">
                <a:avLst/>
              </a:prstGeom>
            </p:spPr>
          </p:pic>
          <p:pic>
            <p:nvPicPr>
              <p:cNvPr id="1054" name="Picture 10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335787"/>
                <a:ext cx="276365" cy="243872"/>
              </a:xfrm>
              <a:prstGeom prst="rect">
                <a:avLst/>
              </a:prstGeom>
            </p:spPr>
          </p:pic>
          <p:pic>
            <p:nvPicPr>
              <p:cNvPr id="1055" name="Picture 10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335787"/>
                <a:ext cx="276365" cy="243872"/>
              </a:xfrm>
              <a:prstGeom prst="rect">
                <a:avLst/>
              </a:prstGeom>
            </p:spPr>
          </p:pic>
          <p:pic>
            <p:nvPicPr>
              <p:cNvPr id="1056" name="Picture 10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335787"/>
                <a:ext cx="276365" cy="243872"/>
              </a:xfrm>
              <a:prstGeom prst="rect">
                <a:avLst/>
              </a:prstGeom>
            </p:spPr>
          </p:pic>
          <p:pic>
            <p:nvPicPr>
              <p:cNvPr id="1057" name="Picture 10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335787"/>
                <a:ext cx="276365" cy="243872"/>
              </a:xfrm>
              <a:prstGeom prst="rect">
                <a:avLst/>
              </a:prstGeom>
            </p:spPr>
          </p:pic>
          <p:pic>
            <p:nvPicPr>
              <p:cNvPr id="1058" name="Picture 10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335787"/>
                <a:ext cx="276365" cy="243872"/>
              </a:xfrm>
              <a:prstGeom prst="rect">
                <a:avLst/>
              </a:prstGeom>
            </p:spPr>
          </p:pic>
          <p:pic>
            <p:nvPicPr>
              <p:cNvPr id="1059" name="Picture 10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335787"/>
                <a:ext cx="276365" cy="243872"/>
              </a:xfrm>
              <a:prstGeom prst="rect">
                <a:avLst/>
              </a:prstGeom>
            </p:spPr>
          </p:pic>
          <p:pic>
            <p:nvPicPr>
              <p:cNvPr id="1060" name="Picture 10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335787"/>
                <a:ext cx="276365" cy="243872"/>
              </a:xfrm>
              <a:prstGeom prst="rect">
                <a:avLst/>
              </a:prstGeom>
            </p:spPr>
          </p:pic>
          <p:pic>
            <p:nvPicPr>
              <p:cNvPr id="1061" name="Picture 10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335787"/>
                <a:ext cx="276365" cy="243872"/>
              </a:xfrm>
              <a:prstGeom prst="rect">
                <a:avLst/>
              </a:prstGeom>
            </p:spPr>
          </p:pic>
        </p:grpSp>
        <p:grpSp>
          <p:nvGrpSpPr>
            <p:cNvPr id="772" name="Group 771"/>
            <p:cNvGrpSpPr/>
            <p:nvPr/>
          </p:nvGrpSpPr>
          <p:grpSpPr>
            <a:xfrm>
              <a:off x="2883353" y="1278262"/>
              <a:ext cx="4121975" cy="3505232"/>
              <a:chOff x="314617" y="1278262"/>
              <a:chExt cx="4121975" cy="3505232"/>
            </a:xfrm>
          </p:grpSpPr>
          <p:pic>
            <p:nvPicPr>
              <p:cNvPr id="773" name="Picture 77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774" name="Picture 77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775" name="Picture 77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776" name="Picture 77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777" name="Picture 77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778" name="Picture 77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779" name="Picture 77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780" name="Picture 77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781" name="Picture 78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782" name="Picture 78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783" name="Picture 78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784" name="Picture 78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785" name="Picture 78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786" name="Picture 78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787" name="Picture 78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788" name="Picture 78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789" name="Picture 78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790" name="Picture 78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791" name="Picture 79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792" name="Picture 79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793" name="Picture 79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794" name="Picture 79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795" name="Picture 79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796" name="Picture 79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797" name="Picture 79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798" name="Picture 79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799" name="Picture 79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800" name="Picture 79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801" name="Picture 80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802" name="Picture 80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803" name="Picture 80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804" name="Picture 80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805" name="Picture 80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806" name="Picture 80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807" name="Picture 80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808" name="Picture 80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809" name="Picture 80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810" name="Picture 80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811" name="Picture 81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812" name="Picture 81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813" name="Picture 81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814" name="Picture 81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815" name="Picture 81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816" name="Picture 81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817" name="Picture 81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818" name="Picture 81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819" name="Picture 81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820" name="Picture 81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821" name="Picture 82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822" name="Picture 82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823" name="Picture 82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824" name="Picture 82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825" name="Picture 82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826" name="Picture 82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827" name="Picture 82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828" name="Picture 82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829" name="Picture 82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830" name="Picture 82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831" name="Picture 83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832" name="Picture 83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833" name="Picture 83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834" name="Picture 83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835" name="Picture 83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836" name="Picture 83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837" name="Picture 83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838" name="Picture 83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839" name="Picture 83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840" name="Picture 83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841" name="Picture 84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842" name="Picture 84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843" name="Picture 84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844" name="Picture 84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845" name="Picture 84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846" name="Picture 84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847" name="Picture 84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848" name="Picture 84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849" name="Picture 84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850" name="Picture 84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851" name="Picture 85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852" name="Picture 85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853" name="Picture 85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854" name="Picture 85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855" name="Picture 85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856" name="Picture 855"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857" name="Picture 856"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858" name="Picture 857"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859" name="Picture 858"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860" name="Picture 859"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861" name="Picture 860"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862" name="Picture 861"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863" name="Picture 862"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864" name="Picture 863"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865" name="Picture 864" descr="camera1.ai"/>
              <p:cNvPicPr preferRelativeResize="0">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grpSp>
    </p:spTree>
    <p:extLst>
      <p:ext uri="{BB962C8B-B14F-4D97-AF65-F5344CB8AC3E}">
        <p14:creationId xmlns:p14="http://schemas.microsoft.com/office/powerpoint/2010/main" val="12278665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Users\Haitham\Downloads\images\Bunny_Samp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366" y="1055742"/>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aitham\Downloads\images\Bunny_Fu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366" y="1055742"/>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lor_014_0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8" y="1196918"/>
            <a:ext cx="3251200" cy="3251200"/>
          </a:xfrm>
          <a:prstGeom prst="rect">
            <a:avLst/>
          </a:prstGeom>
        </p:spPr>
      </p:pic>
      <p:sp>
        <p:nvSpPr>
          <p:cNvPr id="5" name="Title 4"/>
          <p:cNvSpPr>
            <a:spLocks noGrp="1"/>
          </p:cNvSpPr>
          <p:nvPr>
            <p:ph type="title"/>
          </p:nvPr>
        </p:nvSpPr>
        <p:spPr>
          <a:xfrm>
            <a:off x="457200" y="198492"/>
            <a:ext cx="8229600" cy="857250"/>
          </a:xfrm>
        </p:spPr>
        <p:txBody>
          <a:bodyPr/>
          <a:lstStyle/>
          <a:p>
            <a:r>
              <a:rPr lang="en-US" dirty="0" smtClean="0">
                <a:solidFill>
                  <a:schemeClr val="bg1"/>
                </a:solidFill>
              </a:rPr>
              <a:t>Reconstruction Results</a:t>
            </a:r>
            <a:endParaRPr lang="en-US" dirty="0">
              <a:solidFill>
                <a:schemeClr val="bg1"/>
              </a:solidFill>
            </a:endParaRPr>
          </a:p>
        </p:txBody>
      </p:sp>
    </p:spTree>
    <p:extLst>
      <p:ext uri="{BB962C8B-B14F-4D97-AF65-F5344CB8AC3E}">
        <p14:creationId xmlns:p14="http://schemas.microsoft.com/office/powerpoint/2010/main" val="379418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7"/>
                                        </p:tgtEl>
                                      </p:cBhvr>
                                    </p:animEffect>
                                    <p:set>
                                      <p:cBhvr>
                                        <p:cTn id="7"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4507264"/>
            <a:ext cx="4499172" cy="369332"/>
          </a:xfrm>
          <a:prstGeom prst="rect">
            <a:avLst/>
          </a:prstGeom>
          <a:noFill/>
        </p:spPr>
        <p:txBody>
          <a:bodyPr wrap="square" rtlCol="0">
            <a:spAutoFit/>
          </a:bodyPr>
          <a:lstStyle/>
          <a:p>
            <a:pPr algn="ctr"/>
            <a:r>
              <a:rPr lang="en-US" dirty="0" smtClean="0">
                <a:solidFill>
                  <a:schemeClr val="bg1"/>
                </a:solidFill>
              </a:rPr>
              <a:t>Original Captured Image</a:t>
            </a:r>
            <a:endParaRPr lang="en-US" dirty="0">
              <a:solidFill>
                <a:schemeClr val="bg1"/>
              </a:solidFill>
            </a:endParaRPr>
          </a:p>
        </p:txBody>
      </p:sp>
      <p:sp>
        <p:nvSpPr>
          <p:cNvPr id="10" name="TextBox 9"/>
          <p:cNvSpPr txBox="1"/>
          <p:nvPr/>
        </p:nvSpPr>
        <p:spPr>
          <a:xfrm>
            <a:off x="4645701" y="4505916"/>
            <a:ext cx="4499172" cy="369332"/>
          </a:xfrm>
          <a:prstGeom prst="rect">
            <a:avLst/>
          </a:prstGeom>
          <a:noFill/>
        </p:spPr>
        <p:txBody>
          <a:bodyPr wrap="square" rtlCol="0">
            <a:spAutoFit/>
          </a:bodyPr>
          <a:lstStyle/>
          <a:p>
            <a:pPr algn="ctr"/>
            <a:r>
              <a:rPr lang="en-US" dirty="0" smtClean="0">
                <a:solidFill>
                  <a:schemeClr val="bg1"/>
                </a:solidFill>
              </a:rPr>
              <a:t>Our Reconstruction</a:t>
            </a:r>
            <a:endParaRPr lang="en-US" dirty="0">
              <a:solidFill>
                <a:schemeClr val="bg1"/>
              </a:solidFill>
            </a:endParaRPr>
          </a:p>
        </p:txBody>
      </p:sp>
      <p:pic>
        <p:nvPicPr>
          <p:cNvPr id="3" name="rabbit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4572000"/>
          </a:xfrm>
          <a:prstGeom prst="rect">
            <a:avLst/>
          </a:prstGeom>
        </p:spPr>
      </p:pic>
    </p:spTree>
    <p:extLst>
      <p:ext uri="{BB962C8B-B14F-4D97-AF65-F5344CB8AC3E}">
        <p14:creationId xmlns:p14="http://schemas.microsoft.com/office/powerpoint/2010/main" val="3503008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73996" y="4720966"/>
            <a:ext cx="3225176" cy="369332"/>
          </a:xfrm>
          <a:prstGeom prst="rect">
            <a:avLst/>
          </a:prstGeom>
          <a:noFill/>
        </p:spPr>
        <p:txBody>
          <a:bodyPr wrap="square" rtlCol="0">
            <a:spAutoFit/>
          </a:bodyPr>
          <a:lstStyle/>
          <a:p>
            <a:pPr algn="ctr"/>
            <a:r>
              <a:rPr lang="en-US" dirty="0" smtClean="0">
                <a:solidFill>
                  <a:schemeClr val="bg1"/>
                </a:solidFill>
              </a:rPr>
              <a:t>Original Captured Image</a:t>
            </a:r>
            <a:endParaRPr lang="en-US" dirty="0">
              <a:solidFill>
                <a:schemeClr val="bg1"/>
              </a:solidFill>
            </a:endParaRPr>
          </a:p>
        </p:txBody>
      </p:sp>
      <p:sp>
        <p:nvSpPr>
          <p:cNvPr id="11" name="TextBox 10"/>
          <p:cNvSpPr txBox="1"/>
          <p:nvPr/>
        </p:nvSpPr>
        <p:spPr>
          <a:xfrm>
            <a:off x="4499173" y="4719618"/>
            <a:ext cx="3415354" cy="369332"/>
          </a:xfrm>
          <a:prstGeom prst="rect">
            <a:avLst/>
          </a:prstGeom>
          <a:noFill/>
        </p:spPr>
        <p:txBody>
          <a:bodyPr wrap="square" rtlCol="0">
            <a:spAutoFit/>
          </a:bodyPr>
          <a:lstStyle/>
          <a:p>
            <a:pPr algn="ctr"/>
            <a:r>
              <a:rPr lang="en-US" dirty="0" smtClean="0">
                <a:solidFill>
                  <a:schemeClr val="bg1"/>
                </a:solidFill>
              </a:rPr>
              <a:t>Reconstructed Image</a:t>
            </a:r>
            <a:endParaRPr lang="en-US" dirty="0">
              <a:solidFill>
                <a:schemeClr val="bg1"/>
              </a:solidFill>
            </a:endParaRPr>
          </a:p>
        </p:txBody>
      </p:sp>
      <p:pic>
        <p:nvPicPr>
          <p:cNvPr id="2" name="amethy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8388" y="-54550"/>
            <a:ext cx="7007225" cy="4671483"/>
          </a:xfrm>
          <a:prstGeom prst="rect">
            <a:avLst/>
          </a:prstGeom>
        </p:spPr>
      </p:pic>
    </p:spTree>
    <p:extLst>
      <p:ext uri="{BB962C8B-B14F-4D97-AF65-F5344CB8AC3E}">
        <p14:creationId xmlns:p14="http://schemas.microsoft.com/office/powerpoint/2010/main" val="1603964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0" y="42550"/>
            <a:ext cx="9144000" cy="713458"/>
          </a:xfrm>
        </p:spPr>
        <p:txBody>
          <a:bodyPr>
            <a:normAutofit/>
          </a:bodyPr>
          <a:lstStyle/>
          <a:p>
            <a:r>
              <a:rPr lang="en-US" sz="3600" dirty="0" smtClean="0">
                <a:solidFill>
                  <a:schemeClr val="bg1"/>
                </a:solidFill>
              </a:rPr>
              <a:t>Comparison </a:t>
            </a:r>
            <a:r>
              <a:rPr lang="en-US" sz="3600" dirty="0">
                <a:solidFill>
                  <a:schemeClr val="bg1"/>
                </a:solidFill>
              </a:rPr>
              <a:t>W</a:t>
            </a:r>
            <a:r>
              <a:rPr lang="en-US" sz="3600" dirty="0" smtClean="0">
                <a:solidFill>
                  <a:schemeClr val="bg1"/>
                </a:solidFill>
              </a:rPr>
              <a:t>ith Prior Work</a:t>
            </a:r>
            <a:endParaRPr lang="en-US" sz="3600" dirty="0">
              <a:solidFill>
                <a:schemeClr val="bg1"/>
              </a:solidFill>
            </a:endParaRPr>
          </a:p>
        </p:txBody>
      </p:sp>
      <p:sp>
        <p:nvSpPr>
          <p:cNvPr id="5" name="TextBox 4"/>
          <p:cNvSpPr txBox="1"/>
          <p:nvPr/>
        </p:nvSpPr>
        <p:spPr>
          <a:xfrm>
            <a:off x="3226084" y="4532661"/>
            <a:ext cx="3041151" cy="400110"/>
          </a:xfrm>
          <a:prstGeom prst="rect">
            <a:avLst/>
          </a:prstGeom>
          <a:noFill/>
        </p:spPr>
        <p:txBody>
          <a:bodyPr wrap="square" rtlCol="0">
            <a:spAutoFit/>
          </a:bodyPr>
          <a:lstStyle/>
          <a:p>
            <a:pPr algn="ctr"/>
            <a:r>
              <a:rPr lang="en-US" sz="2000" dirty="0" smtClean="0">
                <a:solidFill>
                  <a:schemeClr val="bg1"/>
                </a:solidFill>
              </a:rPr>
              <a:t>[Levin &amp; Durand ’10]</a:t>
            </a:r>
            <a:endParaRPr lang="en-US" sz="2000" dirty="0">
              <a:solidFill>
                <a:schemeClr val="bg1"/>
              </a:solidFill>
            </a:endParaRPr>
          </a:p>
        </p:txBody>
      </p:sp>
      <p:sp>
        <p:nvSpPr>
          <p:cNvPr id="6" name="TextBox 5"/>
          <p:cNvSpPr txBox="1"/>
          <p:nvPr/>
        </p:nvSpPr>
        <p:spPr>
          <a:xfrm>
            <a:off x="6390532" y="4534301"/>
            <a:ext cx="2619907" cy="400110"/>
          </a:xfrm>
          <a:prstGeom prst="rect">
            <a:avLst/>
          </a:prstGeom>
          <a:noFill/>
        </p:spPr>
        <p:txBody>
          <a:bodyPr wrap="square" rtlCol="0">
            <a:spAutoFit/>
          </a:bodyPr>
          <a:lstStyle/>
          <a:p>
            <a:pPr algn="ctr"/>
            <a:r>
              <a:rPr lang="en-US" sz="2000" dirty="0" smtClean="0">
                <a:solidFill>
                  <a:schemeClr val="bg1"/>
                </a:solidFill>
              </a:rPr>
              <a:t>Our Reconstruction</a:t>
            </a:r>
            <a:endParaRPr lang="en-US" sz="2000" dirty="0">
              <a:solidFill>
                <a:schemeClr val="bg1"/>
              </a:solidFill>
            </a:endParaRPr>
          </a:p>
        </p:txBody>
      </p:sp>
      <p:sp>
        <p:nvSpPr>
          <p:cNvPr id="7" name="TextBox 6"/>
          <p:cNvSpPr txBox="1"/>
          <p:nvPr/>
        </p:nvSpPr>
        <p:spPr>
          <a:xfrm>
            <a:off x="200886" y="4520594"/>
            <a:ext cx="3188728" cy="400110"/>
          </a:xfrm>
          <a:prstGeom prst="rect">
            <a:avLst/>
          </a:prstGeom>
          <a:noFill/>
        </p:spPr>
        <p:txBody>
          <a:bodyPr wrap="square" rtlCol="0">
            <a:spAutoFit/>
          </a:bodyPr>
          <a:lstStyle/>
          <a:p>
            <a:pPr algn="ctr"/>
            <a:r>
              <a:rPr lang="en-US" sz="2000" dirty="0" smtClean="0">
                <a:solidFill>
                  <a:schemeClr val="bg1"/>
                </a:solidFill>
              </a:rPr>
              <a:t>Original Image</a:t>
            </a:r>
            <a:endParaRPr lang="en-US" sz="2000" dirty="0">
              <a:solidFill>
                <a:schemeClr val="bg1"/>
              </a:solidFill>
            </a:endParaRPr>
          </a:p>
        </p:txBody>
      </p:sp>
      <p:pic>
        <p:nvPicPr>
          <p:cNvPr id="8" name="Picture 2" descr="C:\Users\Haitham\Downloads\Amethystcompare2.jpg"/>
          <p:cNvPicPr>
            <a:picLocks noChangeAspect="1" noChangeArrowheads="1"/>
          </p:cNvPicPr>
          <p:nvPr/>
        </p:nvPicPr>
        <p:blipFill>
          <a:blip r:embed="rId3">
            <a:clrChange>
              <a:clrFrom>
                <a:srgbClr val="010300"/>
              </a:clrFrom>
              <a:clrTo>
                <a:srgbClr val="010300">
                  <a:alpha val="0"/>
                </a:srgbClr>
              </a:clrTo>
            </a:clrChange>
            <a:extLst>
              <a:ext uri="{28A0092B-C50C-407E-A947-70E740481C1C}">
                <a14:useLocalDpi xmlns:a14="http://schemas.microsoft.com/office/drawing/2010/main" val="0"/>
              </a:ext>
            </a:extLst>
          </a:blip>
          <a:srcRect/>
          <a:stretch>
            <a:fillRect/>
          </a:stretch>
        </p:blipFill>
        <p:spPr bwMode="auto">
          <a:xfrm>
            <a:off x="451207" y="960805"/>
            <a:ext cx="8393987" cy="359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256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0" y="42550"/>
            <a:ext cx="9144000" cy="713458"/>
          </a:xfrm>
        </p:spPr>
        <p:txBody>
          <a:bodyPr>
            <a:normAutofit/>
          </a:bodyPr>
          <a:lstStyle/>
          <a:p>
            <a:r>
              <a:rPr lang="en-US" sz="3600" dirty="0" smtClean="0">
                <a:solidFill>
                  <a:schemeClr val="bg1"/>
                </a:solidFill>
              </a:rPr>
              <a:t>Comparison </a:t>
            </a:r>
            <a:r>
              <a:rPr lang="en-US" sz="3600" dirty="0">
                <a:solidFill>
                  <a:schemeClr val="bg1"/>
                </a:solidFill>
              </a:rPr>
              <a:t>W</a:t>
            </a:r>
            <a:r>
              <a:rPr lang="en-US" sz="3600" dirty="0" smtClean="0">
                <a:solidFill>
                  <a:schemeClr val="bg1"/>
                </a:solidFill>
              </a:rPr>
              <a:t>ith Prior Work</a:t>
            </a:r>
            <a:endParaRPr lang="en-US" sz="3600" dirty="0">
              <a:solidFill>
                <a:schemeClr val="bg1"/>
              </a:solidFill>
            </a:endParaRPr>
          </a:p>
        </p:txBody>
      </p:sp>
      <p:sp>
        <p:nvSpPr>
          <p:cNvPr id="5" name="TextBox 4"/>
          <p:cNvSpPr txBox="1"/>
          <p:nvPr/>
        </p:nvSpPr>
        <p:spPr>
          <a:xfrm>
            <a:off x="3226084" y="4532661"/>
            <a:ext cx="3041151" cy="400110"/>
          </a:xfrm>
          <a:prstGeom prst="rect">
            <a:avLst/>
          </a:prstGeom>
          <a:noFill/>
        </p:spPr>
        <p:txBody>
          <a:bodyPr wrap="square" rtlCol="0">
            <a:spAutoFit/>
          </a:bodyPr>
          <a:lstStyle/>
          <a:p>
            <a:pPr algn="ctr"/>
            <a:r>
              <a:rPr lang="en-US" sz="2000" dirty="0" smtClean="0">
                <a:solidFill>
                  <a:schemeClr val="bg1"/>
                </a:solidFill>
              </a:rPr>
              <a:t>[Levin &amp; Durand ’10]</a:t>
            </a:r>
            <a:endParaRPr lang="en-US" sz="2000" dirty="0">
              <a:solidFill>
                <a:schemeClr val="bg1"/>
              </a:solidFill>
            </a:endParaRPr>
          </a:p>
        </p:txBody>
      </p:sp>
      <p:sp>
        <p:nvSpPr>
          <p:cNvPr id="6" name="TextBox 5"/>
          <p:cNvSpPr txBox="1"/>
          <p:nvPr/>
        </p:nvSpPr>
        <p:spPr>
          <a:xfrm>
            <a:off x="6390532" y="4534301"/>
            <a:ext cx="2619907" cy="400110"/>
          </a:xfrm>
          <a:prstGeom prst="rect">
            <a:avLst/>
          </a:prstGeom>
          <a:noFill/>
        </p:spPr>
        <p:txBody>
          <a:bodyPr wrap="square" rtlCol="0">
            <a:spAutoFit/>
          </a:bodyPr>
          <a:lstStyle/>
          <a:p>
            <a:pPr algn="ctr"/>
            <a:r>
              <a:rPr lang="en-US" sz="2000" dirty="0" smtClean="0">
                <a:solidFill>
                  <a:schemeClr val="bg1"/>
                </a:solidFill>
              </a:rPr>
              <a:t>Our Reconstruction</a:t>
            </a:r>
            <a:endParaRPr lang="en-US" sz="2000" dirty="0">
              <a:solidFill>
                <a:schemeClr val="bg1"/>
              </a:solidFill>
            </a:endParaRPr>
          </a:p>
        </p:txBody>
      </p:sp>
      <p:sp>
        <p:nvSpPr>
          <p:cNvPr id="7" name="TextBox 6"/>
          <p:cNvSpPr txBox="1"/>
          <p:nvPr/>
        </p:nvSpPr>
        <p:spPr>
          <a:xfrm>
            <a:off x="200886" y="4520594"/>
            <a:ext cx="3188728" cy="400110"/>
          </a:xfrm>
          <a:prstGeom prst="rect">
            <a:avLst/>
          </a:prstGeom>
          <a:noFill/>
        </p:spPr>
        <p:txBody>
          <a:bodyPr wrap="square" rtlCol="0">
            <a:spAutoFit/>
          </a:bodyPr>
          <a:lstStyle/>
          <a:p>
            <a:pPr algn="ctr"/>
            <a:r>
              <a:rPr lang="en-US" sz="2000" dirty="0" smtClean="0">
                <a:solidFill>
                  <a:schemeClr val="bg1"/>
                </a:solidFill>
              </a:rPr>
              <a:t>Original Image</a:t>
            </a:r>
            <a:endParaRPr lang="en-US" sz="2000" dirty="0">
              <a:solidFill>
                <a:schemeClr val="bg1"/>
              </a:solidFill>
            </a:endParaRPr>
          </a:p>
        </p:txBody>
      </p:sp>
      <p:pic>
        <p:nvPicPr>
          <p:cNvPr id="8" name="Picture 2" descr="C:\Users\Haitham\Downloads\Amethystcompare2.jpg"/>
          <p:cNvPicPr>
            <a:picLocks noChangeAspect="1" noChangeArrowheads="1"/>
          </p:cNvPicPr>
          <p:nvPr/>
        </p:nvPicPr>
        <p:blipFill>
          <a:blip r:embed="rId3">
            <a:clrChange>
              <a:clrFrom>
                <a:srgbClr val="010300"/>
              </a:clrFrom>
              <a:clrTo>
                <a:srgbClr val="010300">
                  <a:alpha val="0"/>
                </a:srgbClr>
              </a:clrTo>
            </a:clrChange>
            <a:extLst>
              <a:ext uri="{28A0092B-C50C-407E-A947-70E740481C1C}">
                <a14:useLocalDpi xmlns:a14="http://schemas.microsoft.com/office/drawing/2010/main" val="0"/>
              </a:ext>
            </a:extLst>
          </a:blip>
          <a:srcRect/>
          <a:stretch>
            <a:fillRect/>
          </a:stretch>
        </p:blipFill>
        <p:spPr bwMode="auto">
          <a:xfrm>
            <a:off x="451207" y="960805"/>
            <a:ext cx="8393987" cy="35952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a:grpSpLocks noChangeAspect="1"/>
          </p:cNvGrpSpPr>
          <p:nvPr/>
        </p:nvGrpSpPr>
        <p:grpSpPr>
          <a:xfrm>
            <a:off x="1389460" y="2641189"/>
            <a:ext cx="7393910" cy="1987551"/>
            <a:chOff x="1018824" y="2947416"/>
            <a:chExt cx="8125176" cy="2184120"/>
          </a:xfrm>
        </p:grpSpPr>
        <p:pic>
          <p:nvPicPr>
            <p:cNvPr id="11" name="Picture 2" descr="C:\Users\Haitham\Downloads\Amethystcompare2.jpg"/>
            <p:cNvPicPr>
              <a:picLocks noChangeAspect="1" noChangeArrowheads="1"/>
            </p:cNvPicPr>
            <p:nvPr/>
          </p:nvPicPr>
          <p:blipFill rotWithShape="1">
            <a:blip r:embed="rId3">
              <a:clrChange>
                <a:clrFrom>
                  <a:srgbClr val="010300"/>
                </a:clrFrom>
                <a:clrTo>
                  <a:srgbClr val="010300">
                    <a:alpha val="0"/>
                  </a:srgbClr>
                </a:clrTo>
              </a:clrChange>
              <a:extLst>
                <a:ext uri="{28A0092B-C50C-407E-A947-70E740481C1C}">
                  <a14:useLocalDpi xmlns:a14="http://schemas.microsoft.com/office/drawing/2010/main" val="0"/>
                </a:ext>
              </a:extLst>
            </a:blip>
            <a:srcRect l="44293" t="46949" r="51087" b="39854"/>
            <a:stretch/>
          </p:blipFill>
          <p:spPr bwMode="auto">
            <a:xfrm>
              <a:off x="4939536" y="3657600"/>
              <a:ext cx="1156464" cy="1414896"/>
            </a:xfrm>
            <a:prstGeom prst="rect">
              <a:avLst/>
            </a:prstGeom>
            <a:noFill/>
            <a:ln w="57150">
              <a:solidFill>
                <a:srgbClr val="2DF336"/>
              </a:solidFill>
            </a:ln>
            <a:extLst>
              <a:ext uri="{909E8E84-426E-40dd-AFC4-6F175D3DCCD1}">
                <a14:hiddenFill xmlns:a14="http://schemas.microsoft.com/office/drawing/2010/main">
                  <a:solidFill>
                    <a:srgbClr val="FFFFFF"/>
                  </a:solidFill>
                </a14:hiddenFill>
              </a:ext>
            </a:extLst>
          </p:spPr>
        </p:pic>
        <p:pic>
          <p:nvPicPr>
            <p:cNvPr id="12" name="Picture 2" descr="C:\Users\Haitham\Downloads\Amethystcompare2.jpg"/>
            <p:cNvPicPr>
              <a:picLocks noChangeAspect="1" noChangeArrowheads="1"/>
            </p:cNvPicPr>
            <p:nvPr/>
          </p:nvPicPr>
          <p:blipFill rotWithShape="1">
            <a:blip r:embed="rId3">
              <a:clrChange>
                <a:clrFrom>
                  <a:srgbClr val="010300"/>
                </a:clrFrom>
                <a:clrTo>
                  <a:srgbClr val="010300">
                    <a:alpha val="0"/>
                  </a:srgbClr>
                </a:clrTo>
              </a:clrChange>
              <a:extLst>
                <a:ext uri="{28A0092B-C50C-407E-A947-70E740481C1C}">
                  <a14:useLocalDpi xmlns:a14="http://schemas.microsoft.com/office/drawing/2010/main" val="0"/>
                </a:ext>
              </a:extLst>
            </a:blip>
            <a:srcRect l="11631" t="46949" r="83804" b="39854"/>
            <a:stretch/>
          </p:blipFill>
          <p:spPr bwMode="auto">
            <a:xfrm>
              <a:off x="1981503" y="3657600"/>
              <a:ext cx="1142697" cy="1414896"/>
            </a:xfrm>
            <a:prstGeom prst="rect">
              <a:avLst/>
            </a:prstGeom>
            <a:noFill/>
            <a:ln w="57150">
              <a:solidFill>
                <a:srgbClr val="2DF336"/>
              </a:solidFill>
            </a:ln>
            <a:extLst>
              <a:ext uri="{909E8E84-426E-40dd-AFC4-6F175D3DCCD1}">
                <a14:hiddenFill xmlns:a14="http://schemas.microsoft.com/office/drawing/2010/main">
                  <a:solidFill>
                    <a:srgbClr val="FFFFFF"/>
                  </a:solidFill>
                </a14:hiddenFill>
              </a:ext>
            </a:extLst>
          </p:spPr>
        </p:pic>
        <p:pic>
          <p:nvPicPr>
            <p:cNvPr id="13" name="Picture 2" descr="C:\Users\Haitham\Downloads\Amethystcompare2.jpg"/>
            <p:cNvPicPr>
              <a:picLocks noChangeAspect="1" noChangeArrowheads="1"/>
            </p:cNvPicPr>
            <p:nvPr/>
          </p:nvPicPr>
          <p:blipFill rotWithShape="1">
            <a:blip r:embed="rId3">
              <a:clrChange>
                <a:clrFrom>
                  <a:srgbClr val="010300"/>
                </a:clrFrom>
                <a:clrTo>
                  <a:srgbClr val="010300">
                    <a:alpha val="0"/>
                  </a:srgbClr>
                </a:clrTo>
              </a:clrChange>
              <a:extLst>
                <a:ext uri="{28A0092B-C50C-407E-A947-70E740481C1C}">
                  <a14:useLocalDpi xmlns:a14="http://schemas.microsoft.com/office/drawing/2010/main" val="0"/>
                </a:ext>
              </a:extLst>
            </a:blip>
            <a:srcRect l="77908" t="47978" r="17510" b="38717"/>
            <a:stretch/>
          </p:blipFill>
          <p:spPr bwMode="auto">
            <a:xfrm>
              <a:off x="7924800" y="3657600"/>
              <a:ext cx="1146951" cy="1426473"/>
            </a:xfrm>
            <a:prstGeom prst="rect">
              <a:avLst/>
            </a:prstGeom>
            <a:noFill/>
            <a:ln w="57150">
              <a:solidFill>
                <a:srgbClr val="2DF336"/>
              </a:solidFill>
            </a:ln>
            <a:extLst>
              <a:ext uri="{909E8E84-426E-40dd-AFC4-6F175D3DCCD1}">
                <a14:hiddenFill xmlns:a14="http://schemas.microsoft.com/office/drawing/2010/main">
                  <a:solidFill>
                    <a:srgbClr val="FFFFFF"/>
                  </a:solidFill>
                </a14:hiddenFill>
              </a:ext>
            </a:extLst>
          </p:spPr>
        </p:pic>
        <p:sp>
          <p:nvSpPr>
            <p:cNvPr id="14" name="Rectangle 13"/>
            <p:cNvSpPr>
              <a:spLocks noChangeAspect="1"/>
            </p:cNvSpPr>
            <p:nvPr/>
          </p:nvSpPr>
          <p:spPr>
            <a:xfrm>
              <a:off x="1029492" y="2963266"/>
              <a:ext cx="494508" cy="618134"/>
            </a:xfrm>
            <a:prstGeom prst="rect">
              <a:avLst/>
            </a:prstGeom>
            <a:noFill/>
            <a:ln w="57150">
              <a:solidFill>
                <a:srgbClr val="2DF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4038600" y="2951922"/>
              <a:ext cx="494508" cy="618134"/>
            </a:xfrm>
            <a:prstGeom prst="rect">
              <a:avLst/>
            </a:prstGeom>
            <a:noFill/>
            <a:ln w="57150">
              <a:solidFill>
                <a:srgbClr val="2DF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7076661" y="3001617"/>
              <a:ext cx="494508" cy="618134"/>
            </a:xfrm>
            <a:prstGeom prst="rect">
              <a:avLst/>
            </a:prstGeom>
            <a:noFill/>
            <a:ln w="57150">
              <a:solidFill>
                <a:srgbClr val="2DF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524000" y="2951074"/>
              <a:ext cx="1600200" cy="656485"/>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8824" y="3591382"/>
              <a:ext cx="914400" cy="1508760"/>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35424" y="2947416"/>
              <a:ext cx="1600200" cy="656485"/>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30248" y="3575532"/>
              <a:ext cx="846552" cy="1524610"/>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76536" y="2994660"/>
              <a:ext cx="1567464" cy="625091"/>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71360" y="3622776"/>
              <a:ext cx="822960" cy="1508760"/>
            </a:xfrm>
            <a:prstGeom prst="line">
              <a:avLst/>
            </a:prstGeom>
            <a:ln w="19050">
              <a:solidFill>
                <a:srgbClr val="2DF33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1262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0" y="4667753"/>
            <a:ext cx="4572000" cy="369332"/>
          </a:xfrm>
          <a:prstGeom prst="rect">
            <a:avLst/>
          </a:prstGeom>
          <a:noFill/>
        </p:spPr>
        <p:txBody>
          <a:bodyPr wrap="square" rtlCol="0">
            <a:spAutoFit/>
          </a:bodyPr>
          <a:lstStyle/>
          <a:p>
            <a:pPr algn="ctr"/>
            <a:r>
              <a:rPr lang="en-US" dirty="0" smtClean="0">
                <a:solidFill>
                  <a:schemeClr val="bg1"/>
                </a:solidFill>
              </a:rPr>
              <a:t>Original Captured Image</a:t>
            </a:r>
            <a:endParaRPr lang="en-US" dirty="0">
              <a:solidFill>
                <a:schemeClr val="bg1"/>
              </a:solidFill>
            </a:endParaRPr>
          </a:p>
        </p:txBody>
      </p:sp>
      <p:sp>
        <p:nvSpPr>
          <p:cNvPr id="22" name="TextBox 21"/>
          <p:cNvSpPr txBox="1"/>
          <p:nvPr/>
        </p:nvSpPr>
        <p:spPr>
          <a:xfrm>
            <a:off x="4571999" y="4666405"/>
            <a:ext cx="4571999" cy="369332"/>
          </a:xfrm>
          <a:prstGeom prst="rect">
            <a:avLst/>
          </a:prstGeom>
          <a:noFill/>
        </p:spPr>
        <p:txBody>
          <a:bodyPr wrap="square" rtlCol="0">
            <a:spAutoFit/>
          </a:bodyPr>
          <a:lstStyle/>
          <a:p>
            <a:pPr algn="ctr"/>
            <a:r>
              <a:rPr lang="en-US" dirty="0" smtClean="0">
                <a:solidFill>
                  <a:schemeClr val="bg1"/>
                </a:solidFill>
              </a:rPr>
              <a:t>Our Reconstruction</a:t>
            </a:r>
            <a:endParaRPr lang="en-US" dirty="0">
              <a:solidFill>
                <a:schemeClr val="bg1"/>
              </a:solidFill>
            </a:endParaRPr>
          </a:p>
        </p:txBody>
      </p:sp>
      <p:pic>
        <p:nvPicPr>
          <p:cNvPr id="2" name="crystal_ba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 y="0"/>
            <a:ext cx="9144001" cy="4572000"/>
          </a:xfrm>
          <a:prstGeom prst="rect">
            <a:avLst/>
          </a:prstGeom>
        </p:spPr>
      </p:pic>
    </p:spTree>
    <p:extLst>
      <p:ext uri="{BB962C8B-B14F-4D97-AF65-F5344CB8AC3E}">
        <p14:creationId xmlns:p14="http://schemas.microsoft.com/office/powerpoint/2010/main" val="3969611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grpSp>
        <p:nvGrpSpPr>
          <p:cNvPr id="602" name="Group 601"/>
          <p:cNvGrpSpPr/>
          <p:nvPr/>
        </p:nvGrpSpPr>
        <p:grpSpPr>
          <a:xfrm>
            <a:off x="341669" y="1263013"/>
            <a:ext cx="4121975" cy="3505232"/>
            <a:chOff x="314617" y="1278262"/>
            <a:chExt cx="4121975" cy="3505232"/>
          </a:xfrm>
        </p:grpSpPr>
        <p:pic>
          <p:nvPicPr>
            <p:cNvPr id="603" name="Picture 60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539622"/>
              <a:ext cx="276365" cy="243872"/>
            </a:xfrm>
            <a:prstGeom prst="rect">
              <a:avLst/>
            </a:prstGeom>
          </p:spPr>
        </p:pic>
        <p:pic>
          <p:nvPicPr>
            <p:cNvPr id="604" name="Picture 60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278262"/>
              <a:ext cx="276365" cy="243872"/>
            </a:xfrm>
            <a:prstGeom prst="rect">
              <a:avLst/>
            </a:prstGeom>
          </p:spPr>
        </p:pic>
        <p:pic>
          <p:nvPicPr>
            <p:cNvPr id="605" name="Picture 60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278262"/>
              <a:ext cx="276365" cy="243872"/>
            </a:xfrm>
            <a:prstGeom prst="rect">
              <a:avLst/>
            </a:prstGeom>
          </p:spPr>
        </p:pic>
        <p:pic>
          <p:nvPicPr>
            <p:cNvPr id="606" name="Picture 60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278262"/>
              <a:ext cx="276365" cy="243872"/>
            </a:xfrm>
            <a:prstGeom prst="rect">
              <a:avLst/>
            </a:prstGeom>
          </p:spPr>
        </p:pic>
        <p:pic>
          <p:nvPicPr>
            <p:cNvPr id="607" name="Picture 60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278262"/>
              <a:ext cx="276365" cy="243872"/>
            </a:xfrm>
            <a:prstGeom prst="rect">
              <a:avLst/>
            </a:prstGeom>
          </p:spPr>
        </p:pic>
        <p:pic>
          <p:nvPicPr>
            <p:cNvPr id="608" name="Picture 60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1278262"/>
              <a:ext cx="276365" cy="243872"/>
            </a:xfrm>
            <a:prstGeom prst="rect">
              <a:avLst/>
            </a:prstGeom>
          </p:spPr>
        </p:pic>
        <p:pic>
          <p:nvPicPr>
            <p:cNvPr id="609" name="Picture 60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1278262"/>
              <a:ext cx="276365" cy="243872"/>
            </a:xfrm>
            <a:prstGeom prst="rect">
              <a:avLst/>
            </a:prstGeom>
          </p:spPr>
        </p:pic>
        <p:pic>
          <p:nvPicPr>
            <p:cNvPr id="610" name="Picture 60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1278262"/>
              <a:ext cx="276365" cy="243872"/>
            </a:xfrm>
            <a:prstGeom prst="rect">
              <a:avLst/>
            </a:prstGeom>
          </p:spPr>
        </p:pic>
        <p:pic>
          <p:nvPicPr>
            <p:cNvPr id="611" name="Picture 61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1278262"/>
              <a:ext cx="276365" cy="243872"/>
            </a:xfrm>
            <a:prstGeom prst="rect">
              <a:avLst/>
            </a:prstGeom>
          </p:spPr>
        </p:pic>
        <p:pic>
          <p:nvPicPr>
            <p:cNvPr id="612" name="Picture 61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1278262"/>
              <a:ext cx="276365" cy="243872"/>
            </a:xfrm>
            <a:prstGeom prst="rect">
              <a:avLst/>
            </a:prstGeom>
          </p:spPr>
        </p:pic>
        <p:pic>
          <p:nvPicPr>
            <p:cNvPr id="613" name="Picture 61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1278262"/>
              <a:ext cx="276365" cy="243872"/>
            </a:xfrm>
            <a:prstGeom prst="rect">
              <a:avLst/>
            </a:prstGeom>
          </p:spPr>
        </p:pic>
        <p:pic>
          <p:nvPicPr>
            <p:cNvPr id="614" name="Picture 61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1278262"/>
              <a:ext cx="276365" cy="243872"/>
            </a:xfrm>
            <a:prstGeom prst="rect">
              <a:avLst/>
            </a:prstGeom>
          </p:spPr>
        </p:pic>
        <p:pic>
          <p:nvPicPr>
            <p:cNvPr id="615" name="Picture 61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1278262"/>
              <a:ext cx="276365" cy="243872"/>
            </a:xfrm>
            <a:prstGeom prst="rect">
              <a:avLst/>
            </a:prstGeom>
          </p:spPr>
        </p:pic>
        <p:pic>
          <p:nvPicPr>
            <p:cNvPr id="616" name="Picture 61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1278262"/>
              <a:ext cx="276365" cy="243872"/>
            </a:xfrm>
            <a:prstGeom prst="rect">
              <a:avLst/>
            </a:prstGeom>
          </p:spPr>
        </p:pic>
        <p:pic>
          <p:nvPicPr>
            <p:cNvPr id="617" name="Picture 61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278262"/>
              <a:ext cx="276365" cy="243872"/>
            </a:xfrm>
            <a:prstGeom prst="rect">
              <a:avLst/>
            </a:prstGeom>
          </p:spPr>
        </p:pic>
        <p:pic>
          <p:nvPicPr>
            <p:cNvPr id="618" name="Picture 61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278262"/>
              <a:ext cx="276365" cy="243872"/>
            </a:xfrm>
            <a:prstGeom prst="rect">
              <a:avLst/>
            </a:prstGeom>
          </p:spPr>
        </p:pic>
        <p:pic>
          <p:nvPicPr>
            <p:cNvPr id="619" name="Picture 61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278262"/>
              <a:ext cx="276365" cy="243872"/>
            </a:xfrm>
            <a:prstGeom prst="rect">
              <a:avLst/>
            </a:prstGeom>
          </p:spPr>
        </p:pic>
        <p:pic>
          <p:nvPicPr>
            <p:cNvPr id="620" name="Picture 61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278262"/>
              <a:ext cx="276365" cy="243872"/>
            </a:xfrm>
            <a:prstGeom prst="rect">
              <a:avLst/>
            </a:prstGeom>
          </p:spPr>
        </p:pic>
        <p:pic>
          <p:nvPicPr>
            <p:cNvPr id="621" name="Picture 62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482097"/>
              <a:ext cx="276365" cy="243872"/>
            </a:xfrm>
            <a:prstGeom prst="rect">
              <a:avLst/>
            </a:prstGeom>
          </p:spPr>
        </p:pic>
        <p:pic>
          <p:nvPicPr>
            <p:cNvPr id="622" name="Picture 62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1482097"/>
              <a:ext cx="276365" cy="243872"/>
            </a:xfrm>
            <a:prstGeom prst="rect">
              <a:avLst/>
            </a:prstGeom>
          </p:spPr>
        </p:pic>
        <p:pic>
          <p:nvPicPr>
            <p:cNvPr id="623" name="Picture 62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1482097"/>
              <a:ext cx="276365" cy="243872"/>
            </a:xfrm>
            <a:prstGeom prst="rect">
              <a:avLst/>
            </a:prstGeom>
          </p:spPr>
        </p:pic>
        <p:pic>
          <p:nvPicPr>
            <p:cNvPr id="624" name="Picture 62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482097"/>
              <a:ext cx="276365" cy="243872"/>
            </a:xfrm>
            <a:prstGeom prst="rect">
              <a:avLst/>
            </a:prstGeom>
          </p:spPr>
        </p:pic>
        <p:pic>
          <p:nvPicPr>
            <p:cNvPr id="625" name="Picture 62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685932"/>
              <a:ext cx="276365" cy="243872"/>
            </a:xfrm>
            <a:prstGeom prst="rect">
              <a:avLst/>
            </a:prstGeom>
          </p:spPr>
        </p:pic>
        <p:pic>
          <p:nvPicPr>
            <p:cNvPr id="626" name="Picture 62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1685932"/>
              <a:ext cx="276365" cy="243872"/>
            </a:xfrm>
            <a:prstGeom prst="rect">
              <a:avLst/>
            </a:prstGeom>
          </p:spPr>
        </p:pic>
        <p:pic>
          <p:nvPicPr>
            <p:cNvPr id="627" name="Picture 62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1685932"/>
              <a:ext cx="276365" cy="243872"/>
            </a:xfrm>
            <a:prstGeom prst="rect">
              <a:avLst/>
            </a:prstGeom>
          </p:spPr>
        </p:pic>
        <p:pic>
          <p:nvPicPr>
            <p:cNvPr id="628" name="Picture 62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685932"/>
              <a:ext cx="276365" cy="243872"/>
            </a:xfrm>
            <a:prstGeom prst="rect">
              <a:avLst/>
            </a:prstGeom>
          </p:spPr>
        </p:pic>
        <p:pic>
          <p:nvPicPr>
            <p:cNvPr id="629" name="Picture 62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1889767"/>
              <a:ext cx="276365" cy="243872"/>
            </a:xfrm>
            <a:prstGeom prst="rect">
              <a:avLst/>
            </a:prstGeom>
          </p:spPr>
        </p:pic>
        <p:pic>
          <p:nvPicPr>
            <p:cNvPr id="630" name="Picture 62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1889767"/>
              <a:ext cx="276365" cy="243872"/>
            </a:xfrm>
            <a:prstGeom prst="rect">
              <a:avLst/>
            </a:prstGeom>
          </p:spPr>
        </p:pic>
        <p:pic>
          <p:nvPicPr>
            <p:cNvPr id="631" name="Picture 63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1889767"/>
              <a:ext cx="276365" cy="243872"/>
            </a:xfrm>
            <a:prstGeom prst="rect">
              <a:avLst/>
            </a:prstGeom>
          </p:spPr>
        </p:pic>
        <p:pic>
          <p:nvPicPr>
            <p:cNvPr id="632" name="Picture 63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1889767"/>
              <a:ext cx="276365" cy="243872"/>
            </a:xfrm>
            <a:prstGeom prst="rect">
              <a:avLst/>
            </a:prstGeom>
          </p:spPr>
        </p:pic>
        <p:pic>
          <p:nvPicPr>
            <p:cNvPr id="633" name="Picture 63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093602"/>
              <a:ext cx="276365" cy="243872"/>
            </a:xfrm>
            <a:prstGeom prst="rect">
              <a:avLst/>
            </a:prstGeom>
          </p:spPr>
        </p:pic>
        <p:pic>
          <p:nvPicPr>
            <p:cNvPr id="634" name="Picture 63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2093602"/>
              <a:ext cx="276365" cy="243872"/>
            </a:xfrm>
            <a:prstGeom prst="rect">
              <a:avLst/>
            </a:prstGeom>
          </p:spPr>
        </p:pic>
        <p:pic>
          <p:nvPicPr>
            <p:cNvPr id="635" name="Picture 63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2093602"/>
              <a:ext cx="276365" cy="243872"/>
            </a:xfrm>
            <a:prstGeom prst="rect">
              <a:avLst/>
            </a:prstGeom>
          </p:spPr>
        </p:pic>
        <p:pic>
          <p:nvPicPr>
            <p:cNvPr id="636" name="Picture 63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093602"/>
              <a:ext cx="276365" cy="243872"/>
            </a:xfrm>
            <a:prstGeom prst="rect">
              <a:avLst/>
            </a:prstGeom>
          </p:spPr>
        </p:pic>
        <p:pic>
          <p:nvPicPr>
            <p:cNvPr id="637" name="Picture 63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297437"/>
              <a:ext cx="276365" cy="243872"/>
            </a:xfrm>
            <a:prstGeom prst="rect">
              <a:avLst/>
            </a:prstGeom>
          </p:spPr>
        </p:pic>
        <p:pic>
          <p:nvPicPr>
            <p:cNvPr id="638" name="Picture 63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2297437"/>
              <a:ext cx="276365" cy="243872"/>
            </a:xfrm>
            <a:prstGeom prst="rect">
              <a:avLst/>
            </a:prstGeom>
          </p:spPr>
        </p:pic>
        <p:pic>
          <p:nvPicPr>
            <p:cNvPr id="639" name="Picture 63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2297437"/>
              <a:ext cx="276365" cy="243872"/>
            </a:xfrm>
            <a:prstGeom prst="rect">
              <a:avLst/>
            </a:prstGeom>
          </p:spPr>
        </p:pic>
        <p:pic>
          <p:nvPicPr>
            <p:cNvPr id="640" name="Picture 63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297437"/>
              <a:ext cx="276365" cy="243872"/>
            </a:xfrm>
            <a:prstGeom prst="rect">
              <a:avLst/>
            </a:prstGeom>
          </p:spPr>
        </p:pic>
        <p:pic>
          <p:nvPicPr>
            <p:cNvPr id="641" name="Picture 64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501272"/>
              <a:ext cx="276365" cy="243872"/>
            </a:xfrm>
            <a:prstGeom prst="rect">
              <a:avLst/>
            </a:prstGeom>
          </p:spPr>
        </p:pic>
        <p:pic>
          <p:nvPicPr>
            <p:cNvPr id="642" name="Picture 64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2501272"/>
              <a:ext cx="276365" cy="243872"/>
            </a:xfrm>
            <a:prstGeom prst="rect">
              <a:avLst/>
            </a:prstGeom>
          </p:spPr>
        </p:pic>
        <p:pic>
          <p:nvPicPr>
            <p:cNvPr id="643" name="Picture 64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2501272"/>
              <a:ext cx="276365" cy="243872"/>
            </a:xfrm>
            <a:prstGeom prst="rect">
              <a:avLst/>
            </a:prstGeom>
          </p:spPr>
        </p:pic>
        <p:pic>
          <p:nvPicPr>
            <p:cNvPr id="644" name="Picture 64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501272"/>
              <a:ext cx="276365" cy="243872"/>
            </a:xfrm>
            <a:prstGeom prst="rect">
              <a:avLst/>
            </a:prstGeom>
          </p:spPr>
        </p:pic>
        <p:pic>
          <p:nvPicPr>
            <p:cNvPr id="645" name="Picture 64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705107"/>
              <a:ext cx="276365" cy="243872"/>
            </a:xfrm>
            <a:prstGeom prst="rect">
              <a:avLst/>
            </a:prstGeom>
          </p:spPr>
        </p:pic>
        <p:pic>
          <p:nvPicPr>
            <p:cNvPr id="646" name="Picture 64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2705107"/>
              <a:ext cx="276365" cy="243872"/>
            </a:xfrm>
            <a:prstGeom prst="rect">
              <a:avLst/>
            </a:prstGeom>
          </p:spPr>
        </p:pic>
        <p:pic>
          <p:nvPicPr>
            <p:cNvPr id="647" name="Picture 64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2705107"/>
              <a:ext cx="276365" cy="243872"/>
            </a:xfrm>
            <a:prstGeom prst="rect">
              <a:avLst/>
            </a:prstGeom>
          </p:spPr>
        </p:pic>
        <p:pic>
          <p:nvPicPr>
            <p:cNvPr id="648" name="Picture 64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705107"/>
              <a:ext cx="276365" cy="243872"/>
            </a:xfrm>
            <a:prstGeom prst="rect">
              <a:avLst/>
            </a:prstGeom>
          </p:spPr>
        </p:pic>
        <p:pic>
          <p:nvPicPr>
            <p:cNvPr id="649" name="Picture 64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2908942"/>
              <a:ext cx="276365" cy="243872"/>
            </a:xfrm>
            <a:prstGeom prst="rect">
              <a:avLst/>
            </a:prstGeom>
          </p:spPr>
        </p:pic>
        <p:pic>
          <p:nvPicPr>
            <p:cNvPr id="650" name="Picture 64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2908942"/>
              <a:ext cx="276365" cy="243872"/>
            </a:xfrm>
            <a:prstGeom prst="rect">
              <a:avLst/>
            </a:prstGeom>
          </p:spPr>
        </p:pic>
        <p:pic>
          <p:nvPicPr>
            <p:cNvPr id="651" name="Picture 65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2908942"/>
              <a:ext cx="276365" cy="243872"/>
            </a:xfrm>
            <a:prstGeom prst="rect">
              <a:avLst/>
            </a:prstGeom>
          </p:spPr>
        </p:pic>
        <p:pic>
          <p:nvPicPr>
            <p:cNvPr id="652" name="Picture 65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112777"/>
              <a:ext cx="276365" cy="243872"/>
            </a:xfrm>
            <a:prstGeom prst="rect">
              <a:avLst/>
            </a:prstGeom>
          </p:spPr>
        </p:pic>
        <p:pic>
          <p:nvPicPr>
            <p:cNvPr id="653" name="Picture 65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3112777"/>
              <a:ext cx="276365" cy="243872"/>
            </a:xfrm>
            <a:prstGeom prst="rect">
              <a:avLst/>
            </a:prstGeom>
          </p:spPr>
        </p:pic>
        <p:pic>
          <p:nvPicPr>
            <p:cNvPr id="654" name="Picture 65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3112777"/>
              <a:ext cx="276365" cy="243872"/>
            </a:xfrm>
            <a:prstGeom prst="rect">
              <a:avLst/>
            </a:prstGeom>
          </p:spPr>
        </p:pic>
        <p:pic>
          <p:nvPicPr>
            <p:cNvPr id="655" name="Picture 65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112777"/>
              <a:ext cx="276365" cy="243872"/>
            </a:xfrm>
            <a:prstGeom prst="rect">
              <a:avLst/>
            </a:prstGeom>
          </p:spPr>
        </p:pic>
        <p:pic>
          <p:nvPicPr>
            <p:cNvPr id="656" name="Picture 65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316612"/>
              <a:ext cx="276365" cy="243872"/>
            </a:xfrm>
            <a:prstGeom prst="rect">
              <a:avLst/>
            </a:prstGeom>
          </p:spPr>
        </p:pic>
        <p:pic>
          <p:nvPicPr>
            <p:cNvPr id="657" name="Picture 65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3316612"/>
              <a:ext cx="276365" cy="243872"/>
            </a:xfrm>
            <a:prstGeom prst="rect">
              <a:avLst/>
            </a:prstGeom>
          </p:spPr>
        </p:pic>
        <p:pic>
          <p:nvPicPr>
            <p:cNvPr id="658" name="Picture 65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3316612"/>
              <a:ext cx="276365" cy="243872"/>
            </a:xfrm>
            <a:prstGeom prst="rect">
              <a:avLst/>
            </a:prstGeom>
          </p:spPr>
        </p:pic>
        <p:pic>
          <p:nvPicPr>
            <p:cNvPr id="659" name="Picture 65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316612"/>
              <a:ext cx="276365" cy="243872"/>
            </a:xfrm>
            <a:prstGeom prst="rect">
              <a:avLst/>
            </a:prstGeom>
          </p:spPr>
        </p:pic>
        <p:pic>
          <p:nvPicPr>
            <p:cNvPr id="660" name="Picture 65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520447"/>
              <a:ext cx="276365" cy="243872"/>
            </a:xfrm>
            <a:prstGeom prst="rect">
              <a:avLst/>
            </a:prstGeom>
          </p:spPr>
        </p:pic>
        <p:pic>
          <p:nvPicPr>
            <p:cNvPr id="661" name="Picture 66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3520447"/>
              <a:ext cx="276365" cy="243872"/>
            </a:xfrm>
            <a:prstGeom prst="rect">
              <a:avLst/>
            </a:prstGeom>
          </p:spPr>
        </p:pic>
        <p:pic>
          <p:nvPicPr>
            <p:cNvPr id="662" name="Picture 66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3520447"/>
              <a:ext cx="276365" cy="243872"/>
            </a:xfrm>
            <a:prstGeom prst="rect">
              <a:avLst/>
            </a:prstGeom>
          </p:spPr>
        </p:pic>
        <p:pic>
          <p:nvPicPr>
            <p:cNvPr id="663" name="Picture 66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520447"/>
              <a:ext cx="276365" cy="243872"/>
            </a:xfrm>
            <a:prstGeom prst="rect">
              <a:avLst/>
            </a:prstGeom>
          </p:spPr>
        </p:pic>
        <p:pic>
          <p:nvPicPr>
            <p:cNvPr id="664" name="Picture 66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724282"/>
              <a:ext cx="276365" cy="243872"/>
            </a:xfrm>
            <a:prstGeom prst="rect">
              <a:avLst/>
            </a:prstGeom>
          </p:spPr>
        </p:pic>
        <p:pic>
          <p:nvPicPr>
            <p:cNvPr id="665" name="Picture 66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3724282"/>
              <a:ext cx="276365" cy="243872"/>
            </a:xfrm>
            <a:prstGeom prst="rect">
              <a:avLst/>
            </a:prstGeom>
          </p:spPr>
        </p:pic>
        <p:pic>
          <p:nvPicPr>
            <p:cNvPr id="666" name="Picture 66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3724282"/>
              <a:ext cx="276365" cy="243872"/>
            </a:xfrm>
            <a:prstGeom prst="rect">
              <a:avLst/>
            </a:prstGeom>
          </p:spPr>
        </p:pic>
        <p:pic>
          <p:nvPicPr>
            <p:cNvPr id="667" name="Picture 66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724282"/>
              <a:ext cx="276365" cy="243872"/>
            </a:xfrm>
            <a:prstGeom prst="rect">
              <a:avLst/>
            </a:prstGeom>
          </p:spPr>
        </p:pic>
        <p:pic>
          <p:nvPicPr>
            <p:cNvPr id="668" name="Picture 66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3928117"/>
              <a:ext cx="276365" cy="243872"/>
            </a:xfrm>
            <a:prstGeom prst="rect">
              <a:avLst/>
            </a:prstGeom>
          </p:spPr>
        </p:pic>
        <p:pic>
          <p:nvPicPr>
            <p:cNvPr id="669" name="Picture 66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3928117"/>
              <a:ext cx="276365" cy="243872"/>
            </a:xfrm>
            <a:prstGeom prst="rect">
              <a:avLst/>
            </a:prstGeom>
          </p:spPr>
        </p:pic>
        <p:pic>
          <p:nvPicPr>
            <p:cNvPr id="670" name="Picture 66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3928117"/>
              <a:ext cx="276365" cy="243872"/>
            </a:xfrm>
            <a:prstGeom prst="rect">
              <a:avLst/>
            </a:prstGeom>
          </p:spPr>
        </p:pic>
        <p:pic>
          <p:nvPicPr>
            <p:cNvPr id="671" name="Picture 67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3928117"/>
              <a:ext cx="276365" cy="243872"/>
            </a:xfrm>
            <a:prstGeom prst="rect">
              <a:avLst/>
            </a:prstGeom>
          </p:spPr>
        </p:pic>
        <p:pic>
          <p:nvPicPr>
            <p:cNvPr id="672" name="Picture 67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131952"/>
              <a:ext cx="276365" cy="243872"/>
            </a:xfrm>
            <a:prstGeom prst="rect">
              <a:avLst/>
            </a:prstGeom>
          </p:spPr>
        </p:pic>
        <p:pic>
          <p:nvPicPr>
            <p:cNvPr id="673" name="Picture 67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5319" y="4131952"/>
              <a:ext cx="276365" cy="243872"/>
            </a:xfrm>
            <a:prstGeom prst="rect">
              <a:avLst/>
            </a:prstGeom>
          </p:spPr>
        </p:pic>
        <p:pic>
          <p:nvPicPr>
            <p:cNvPr id="674" name="Picture 67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131952"/>
              <a:ext cx="276365" cy="243872"/>
            </a:xfrm>
            <a:prstGeom prst="rect">
              <a:avLst/>
            </a:prstGeom>
          </p:spPr>
        </p:pic>
        <p:pic>
          <p:nvPicPr>
            <p:cNvPr id="675" name="Picture 67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131952"/>
              <a:ext cx="276365" cy="243872"/>
            </a:xfrm>
            <a:prstGeom prst="rect">
              <a:avLst/>
            </a:prstGeom>
          </p:spPr>
        </p:pic>
        <p:pic>
          <p:nvPicPr>
            <p:cNvPr id="676" name="Picture 67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335787"/>
              <a:ext cx="276365" cy="243872"/>
            </a:xfrm>
            <a:prstGeom prst="rect">
              <a:avLst/>
            </a:prstGeom>
          </p:spPr>
        </p:pic>
        <p:pic>
          <p:nvPicPr>
            <p:cNvPr id="677" name="Picture 67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335787"/>
              <a:ext cx="276365" cy="243872"/>
            </a:xfrm>
            <a:prstGeom prst="rect">
              <a:avLst/>
            </a:prstGeom>
          </p:spPr>
        </p:pic>
        <p:pic>
          <p:nvPicPr>
            <p:cNvPr id="678" name="Picture 67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335787"/>
              <a:ext cx="276365" cy="243872"/>
            </a:xfrm>
            <a:prstGeom prst="rect">
              <a:avLst/>
            </a:prstGeom>
          </p:spPr>
        </p:pic>
        <p:pic>
          <p:nvPicPr>
            <p:cNvPr id="679" name="Picture 67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335787"/>
              <a:ext cx="276365" cy="243872"/>
            </a:xfrm>
            <a:prstGeom prst="rect">
              <a:avLst/>
            </a:prstGeom>
          </p:spPr>
        </p:pic>
        <p:pic>
          <p:nvPicPr>
            <p:cNvPr id="680" name="Picture 67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617" y="4539622"/>
              <a:ext cx="276365" cy="243872"/>
            </a:xfrm>
            <a:prstGeom prst="rect">
              <a:avLst/>
            </a:prstGeom>
          </p:spPr>
        </p:pic>
        <p:pic>
          <p:nvPicPr>
            <p:cNvPr id="681" name="Picture 68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4968" y="4539622"/>
              <a:ext cx="276365" cy="243872"/>
            </a:xfrm>
            <a:prstGeom prst="rect">
              <a:avLst/>
            </a:prstGeom>
          </p:spPr>
        </p:pic>
        <p:pic>
          <p:nvPicPr>
            <p:cNvPr id="682" name="Picture 68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670" y="4539622"/>
              <a:ext cx="276365" cy="243872"/>
            </a:xfrm>
            <a:prstGeom prst="rect">
              <a:avLst/>
            </a:prstGeom>
          </p:spPr>
        </p:pic>
        <p:pic>
          <p:nvPicPr>
            <p:cNvPr id="683" name="Picture 68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6021" y="4539622"/>
              <a:ext cx="276365" cy="243872"/>
            </a:xfrm>
            <a:prstGeom prst="rect">
              <a:avLst/>
            </a:prstGeom>
          </p:spPr>
        </p:pic>
        <p:pic>
          <p:nvPicPr>
            <p:cNvPr id="684" name="Picture 68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16372" y="4539622"/>
              <a:ext cx="276365" cy="243872"/>
            </a:xfrm>
            <a:prstGeom prst="rect">
              <a:avLst/>
            </a:prstGeom>
          </p:spPr>
        </p:pic>
        <p:pic>
          <p:nvPicPr>
            <p:cNvPr id="685" name="Picture 68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6723" y="4539622"/>
              <a:ext cx="276365" cy="243872"/>
            </a:xfrm>
            <a:prstGeom prst="rect">
              <a:avLst/>
            </a:prstGeom>
          </p:spPr>
        </p:pic>
        <p:pic>
          <p:nvPicPr>
            <p:cNvPr id="686" name="Picture 685"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7074" y="4539622"/>
              <a:ext cx="276365" cy="243872"/>
            </a:xfrm>
            <a:prstGeom prst="rect">
              <a:avLst/>
            </a:prstGeom>
          </p:spPr>
        </p:pic>
        <p:pic>
          <p:nvPicPr>
            <p:cNvPr id="687" name="Picture 686"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37425" y="4539622"/>
              <a:ext cx="276365" cy="243872"/>
            </a:xfrm>
            <a:prstGeom prst="rect">
              <a:avLst/>
            </a:prstGeom>
          </p:spPr>
        </p:pic>
        <p:pic>
          <p:nvPicPr>
            <p:cNvPr id="688" name="Picture 687"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7776" y="4539622"/>
              <a:ext cx="276365" cy="243872"/>
            </a:xfrm>
            <a:prstGeom prst="rect">
              <a:avLst/>
            </a:prstGeom>
          </p:spPr>
        </p:pic>
        <p:pic>
          <p:nvPicPr>
            <p:cNvPr id="689" name="Picture 688"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8127" y="4539622"/>
              <a:ext cx="276365" cy="243872"/>
            </a:xfrm>
            <a:prstGeom prst="rect">
              <a:avLst/>
            </a:prstGeom>
          </p:spPr>
        </p:pic>
        <p:pic>
          <p:nvPicPr>
            <p:cNvPr id="690" name="Picture 689"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58478" y="4539622"/>
              <a:ext cx="276365" cy="243872"/>
            </a:xfrm>
            <a:prstGeom prst="rect">
              <a:avLst/>
            </a:prstGeom>
          </p:spPr>
        </p:pic>
        <p:pic>
          <p:nvPicPr>
            <p:cNvPr id="691" name="Picture 690"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98829" y="4539622"/>
              <a:ext cx="276365" cy="243872"/>
            </a:xfrm>
            <a:prstGeom prst="rect">
              <a:avLst/>
            </a:prstGeom>
          </p:spPr>
        </p:pic>
        <p:pic>
          <p:nvPicPr>
            <p:cNvPr id="692" name="Picture 69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9180" y="4539622"/>
              <a:ext cx="276365" cy="243872"/>
            </a:xfrm>
            <a:prstGeom prst="rect">
              <a:avLst/>
            </a:prstGeom>
          </p:spPr>
        </p:pic>
        <p:pic>
          <p:nvPicPr>
            <p:cNvPr id="693" name="Picture 692"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531" y="4539622"/>
              <a:ext cx="276365" cy="243872"/>
            </a:xfrm>
            <a:prstGeom prst="rect">
              <a:avLst/>
            </a:prstGeom>
          </p:spPr>
        </p:pic>
        <p:pic>
          <p:nvPicPr>
            <p:cNvPr id="694" name="Picture 693"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9882" y="4539622"/>
              <a:ext cx="276365" cy="243872"/>
            </a:xfrm>
            <a:prstGeom prst="rect">
              <a:avLst/>
            </a:prstGeom>
          </p:spPr>
        </p:pic>
        <p:pic>
          <p:nvPicPr>
            <p:cNvPr id="695" name="Picture 694"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0227" y="4539622"/>
              <a:ext cx="276365" cy="243872"/>
            </a:xfrm>
            <a:prstGeom prst="rect">
              <a:avLst/>
            </a:prstGeom>
          </p:spPr>
        </p:pic>
      </p:grpSp>
      <p:pic>
        <p:nvPicPr>
          <p:cNvPr id="297" name="Picture 296" descr="camera1.ai"/>
          <p:cNvPicPr preferRelativeResize="0">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2264477" y="3912868"/>
            <a:ext cx="276365" cy="243872"/>
          </a:xfrm>
          <a:prstGeom prst="rect">
            <a:avLst/>
          </a:prstGeom>
        </p:spPr>
      </p:pic>
      <p:grpSp>
        <p:nvGrpSpPr>
          <p:cNvPr id="4" name="Group 3"/>
          <p:cNvGrpSpPr/>
          <p:nvPr/>
        </p:nvGrpSpPr>
        <p:grpSpPr>
          <a:xfrm>
            <a:off x="2428875" y="1115696"/>
            <a:ext cx="6234835" cy="3221819"/>
            <a:chOff x="2428875" y="1115696"/>
            <a:chExt cx="6234835" cy="3221819"/>
          </a:xfrm>
        </p:grpSpPr>
        <p:sp>
          <p:nvSpPr>
            <p:cNvPr id="3" name="Freeform 2"/>
            <p:cNvSpPr/>
            <p:nvPr/>
          </p:nvSpPr>
          <p:spPr>
            <a:xfrm>
              <a:off x="2428875" y="1115696"/>
              <a:ext cx="3047651" cy="3210273"/>
            </a:xfrm>
            <a:custGeom>
              <a:avLst/>
              <a:gdLst>
                <a:gd name="connsiteX0" fmla="*/ 0 w 3111500"/>
                <a:gd name="connsiteY0" fmla="*/ 2714625 h 2968625"/>
                <a:gd name="connsiteX1" fmla="*/ 3095625 w 3111500"/>
                <a:gd name="connsiteY1" fmla="*/ 0 h 2968625"/>
                <a:gd name="connsiteX2" fmla="*/ 3111500 w 3111500"/>
                <a:gd name="connsiteY2" fmla="*/ 2968625 h 2968625"/>
              </a:gdLst>
              <a:ahLst/>
              <a:cxnLst>
                <a:cxn ang="0">
                  <a:pos x="connsiteX0" y="connsiteY0"/>
                </a:cxn>
                <a:cxn ang="0">
                  <a:pos x="connsiteX1" y="connsiteY1"/>
                </a:cxn>
                <a:cxn ang="0">
                  <a:pos x="connsiteX2" y="connsiteY2"/>
                </a:cxn>
              </a:cxnLst>
              <a:rect l="l" t="t" r="r" b="b"/>
              <a:pathLst>
                <a:path w="3111500" h="2968625">
                  <a:moveTo>
                    <a:pt x="0" y="2714625"/>
                  </a:moveTo>
                  <a:lnTo>
                    <a:pt x="3095625" y="0"/>
                  </a:lnTo>
                  <a:cubicBezTo>
                    <a:pt x="3100917" y="989542"/>
                    <a:pt x="3106208" y="1979083"/>
                    <a:pt x="3111500" y="2968625"/>
                  </a:cubicBezTo>
                </a:path>
              </a:pathLst>
            </a:custGeom>
            <a:solidFill>
              <a:schemeClr val="bg1">
                <a:lumMod val="85000"/>
                <a:alpha val="75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color_009_003.jp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453436" y="1127241"/>
              <a:ext cx="3210274" cy="3210274"/>
            </a:xfrm>
            <a:prstGeom prst="rect">
              <a:avLst/>
            </a:prstGeom>
          </p:spPr>
        </p:pic>
      </p:grpSp>
      <p:sp>
        <p:nvSpPr>
          <p:cNvPr id="7" name="TextBox 6"/>
          <p:cNvSpPr txBox="1"/>
          <p:nvPr/>
        </p:nvSpPr>
        <p:spPr>
          <a:xfrm>
            <a:off x="5114636" y="4370675"/>
            <a:ext cx="3948546" cy="707886"/>
          </a:xfrm>
          <a:prstGeom prst="rect">
            <a:avLst/>
          </a:prstGeom>
          <a:noFill/>
        </p:spPr>
        <p:txBody>
          <a:bodyPr wrap="square" rtlCol="0">
            <a:spAutoFit/>
          </a:bodyPr>
          <a:lstStyle/>
          <a:p>
            <a:pPr algn="ctr"/>
            <a:r>
              <a:rPr lang="en-US" sz="2000" b="1" dirty="0" smtClean="0"/>
              <a:t>Synthesized View of</a:t>
            </a:r>
          </a:p>
          <a:p>
            <a:pPr algn="ctr"/>
            <a:r>
              <a:rPr lang="en-US" sz="2000" b="1" dirty="0" smtClean="0"/>
              <a:t>Non-</a:t>
            </a:r>
            <a:r>
              <a:rPr lang="en-US" sz="2000" b="1" dirty="0" err="1" smtClean="0"/>
              <a:t>Lambertian</a:t>
            </a:r>
            <a:r>
              <a:rPr lang="en-US" sz="2000" b="1" dirty="0" smtClean="0"/>
              <a:t> Crystal Ball</a:t>
            </a:r>
            <a:endParaRPr lang="en-US" sz="2000" b="1" dirty="0"/>
          </a:p>
        </p:txBody>
      </p:sp>
      <p:grpSp>
        <p:nvGrpSpPr>
          <p:cNvPr id="11" name="Group 10"/>
          <p:cNvGrpSpPr/>
          <p:nvPr/>
        </p:nvGrpSpPr>
        <p:grpSpPr>
          <a:xfrm>
            <a:off x="261582" y="354906"/>
            <a:ext cx="2439524" cy="600588"/>
            <a:chOff x="295905" y="515108"/>
            <a:chExt cx="2439524" cy="600588"/>
          </a:xfrm>
        </p:grpSpPr>
        <p:grpSp>
          <p:nvGrpSpPr>
            <p:cNvPr id="9" name="Group 8"/>
            <p:cNvGrpSpPr/>
            <p:nvPr/>
          </p:nvGrpSpPr>
          <p:grpSpPr>
            <a:xfrm>
              <a:off x="296619" y="777142"/>
              <a:ext cx="2438810" cy="338554"/>
              <a:chOff x="342383" y="553250"/>
              <a:chExt cx="2438810" cy="338554"/>
            </a:xfrm>
          </p:grpSpPr>
          <p:pic>
            <p:nvPicPr>
              <p:cNvPr id="103" name="Picture 102" descr="camera1.ai"/>
              <p:cNvPicPr preferRelativeResize="0">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342383" y="600591"/>
                <a:ext cx="276365" cy="243872"/>
              </a:xfrm>
              <a:prstGeom prst="rect">
                <a:avLst/>
              </a:prstGeom>
            </p:spPr>
          </p:pic>
          <p:sp>
            <p:nvSpPr>
              <p:cNvPr id="5" name="TextBox 4"/>
              <p:cNvSpPr txBox="1"/>
              <p:nvPr/>
            </p:nvSpPr>
            <p:spPr>
              <a:xfrm>
                <a:off x="618748" y="553250"/>
                <a:ext cx="2162445" cy="338554"/>
              </a:xfrm>
              <a:prstGeom prst="rect">
                <a:avLst/>
              </a:prstGeom>
              <a:noFill/>
            </p:spPr>
            <p:txBody>
              <a:bodyPr wrap="square" rtlCol="0">
                <a:spAutoFit/>
              </a:bodyPr>
              <a:lstStyle/>
              <a:p>
                <a:r>
                  <a:rPr lang="en-US" sz="1600" dirty="0" smtClean="0"/>
                  <a:t>Synthesized View</a:t>
                </a:r>
                <a:endParaRPr lang="en-US" sz="1600" dirty="0"/>
              </a:p>
            </p:txBody>
          </p:sp>
        </p:grpSp>
        <p:grpSp>
          <p:nvGrpSpPr>
            <p:cNvPr id="8" name="Group 7"/>
            <p:cNvGrpSpPr/>
            <p:nvPr/>
          </p:nvGrpSpPr>
          <p:grpSpPr>
            <a:xfrm>
              <a:off x="295905" y="515108"/>
              <a:ext cx="2433491" cy="338554"/>
              <a:chOff x="341669" y="798815"/>
              <a:chExt cx="2433491" cy="338554"/>
            </a:xfrm>
          </p:grpSpPr>
          <p:pic>
            <p:nvPicPr>
              <p:cNvPr id="102" name="Picture 101" descr="camera1.ai"/>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1669" y="846156"/>
                <a:ext cx="276365" cy="243872"/>
              </a:xfrm>
              <a:prstGeom prst="rect">
                <a:avLst/>
              </a:prstGeom>
            </p:spPr>
          </p:pic>
          <p:sp>
            <p:nvSpPr>
              <p:cNvPr id="105" name="TextBox 104"/>
              <p:cNvSpPr txBox="1"/>
              <p:nvPr/>
            </p:nvSpPr>
            <p:spPr>
              <a:xfrm>
                <a:off x="612715" y="798815"/>
                <a:ext cx="2162445" cy="338554"/>
              </a:xfrm>
              <a:prstGeom prst="rect">
                <a:avLst/>
              </a:prstGeom>
              <a:noFill/>
            </p:spPr>
            <p:txBody>
              <a:bodyPr wrap="square" rtlCol="0">
                <a:spAutoFit/>
              </a:bodyPr>
              <a:lstStyle/>
              <a:p>
                <a:r>
                  <a:rPr lang="en-US" sz="1600" dirty="0" smtClean="0"/>
                  <a:t>Captured View</a:t>
                </a:r>
                <a:endParaRPr lang="en-US" sz="1600" dirty="0"/>
              </a:p>
            </p:txBody>
          </p:sp>
        </p:grpSp>
      </p:grpSp>
      <p:grpSp>
        <p:nvGrpSpPr>
          <p:cNvPr id="12" name="Group 11"/>
          <p:cNvGrpSpPr/>
          <p:nvPr/>
        </p:nvGrpSpPr>
        <p:grpSpPr>
          <a:xfrm>
            <a:off x="353083" y="1506885"/>
            <a:ext cx="4110561" cy="2161229"/>
            <a:chOff x="353083" y="1506885"/>
            <a:chExt cx="4110561" cy="2161229"/>
          </a:xfrm>
        </p:grpSpPr>
        <p:grpSp>
          <p:nvGrpSpPr>
            <p:cNvPr id="19" name="Group 18"/>
            <p:cNvGrpSpPr/>
            <p:nvPr/>
          </p:nvGrpSpPr>
          <p:grpSpPr>
            <a:xfrm>
              <a:off x="353083" y="1506885"/>
              <a:ext cx="4110561" cy="2161229"/>
              <a:chOff x="6120788" y="451617"/>
              <a:chExt cx="2942394" cy="1367848"/>
            </a:xfrm>
          </p:grpSpPr>
          <p:sp>
            <p:nvSpPr>
              <p:cNvPr id="13" name="Rectangle 12"/>
              <p:cNvSpPr/>
              <p:nvPr/>
            </p:nvSpPr>
            <p:spPr>
              <a:xfrm>
                <a:off x="6120788" y="451617"/>
                <a:ext cx="2942394" cy="1367848"/>
              </a:xfrm>
              <a:prstGeom prst="rect">
                <a:avLst/>
              </a:prstGeom>
              <a:ln w="76200" cmpd="sng"/>
            </p:spPr>
            <p:style>
              <a:lnRef idx="2">
                <a:schemeClr val="accent3"/>
              </a:lnRef>
              <a:fillRef idx="1">
                <a:schemeClr val="lt1"/>
              </a:fillRef>
              <a:effectRef idx="0">
                <a:schemeClr val="accent3"/>
              </a:effectRef>
              <a:fontRef idx="minor">
                <a:schemeClr val="dk1"/>
              </a:fontRef>
            </p:style>
            <p:txBody>
              <a:bodyPr rtlCol="0" anchor="ctr"/>
              <a:lstStyle/>
              <a:p>
                <a:pPr>
                  <a:lnSpc>
                    <a:spcPct val="50000"/>
                  </a:lnSpc>
                </a:pPr>
                <a:endParaRPr lang="en-US" sz="2000" dirty="0"/>
              </a:p>
            </p:txBody>
          </p:sp>
          <p:pic>
            <p:nvPicPr>
              <p:cNvPr id="16" name="Picture 15"/>
              <p:cNvPicPr>
                <a:picLocks noChangeAspect="1"/>
              </p:cNvPicPr>
              <p:nvPr/>
            </p:nvPicPr>
            <p:blipFill>
              <a:blip r:embed="rId6">
                <a:duotone>
                  <a:prstClr val="black"/>
                  <a:schemeClr val="accent2">
                    <a:tint val="45000"/>
                    <a:satMod val="400000"/>
                  </a:schemeClr>
                </a:duotone>
              </a:blip>
              <a:stretch>
                <a:fillRect/>
              </a:stretch>
            </p:blipFill>
            <p:spPr>
              <a:xfrm>
                <a:off x="8334307" y="1386975"/>
                <a:ext cx="438286" cy="375255"/>
              </a:xfrm>
              <a:prstGeom prst="rect">
                <a:avLst/>
              </a:prstGeom>
            </p:spPr>
          </p:pic>
          <p:pic>
            <p:nvPicPr>
              <p:cNvPr id="17" name="Picture 16"/>
              <p:cNvPicPr>
                <a:picLocks noChangeAspect="1"/>
              </p:cNvPicPr>
              <p:nvPr/>
            </p:nvPicPr>
            <p:blipFill>
              <a:blip r:embed="rId6">
                <a:duotone>
                  <a:prstClr val="black"/>
                  <a:schemeClr val="accent3">
                    <a:tint val="45000"/>
                    <a:satMod val="400000"/>
                  </a:schemeClr>
                </a:duotone>
              </a:blip>
              <a:stretch>
                <a:fillRect/>
              </a:stretch>
            </p:blipFill>
            <p:spPr>
              <a:xfrm rot="10800000">
                <a:off x="7987910" y="921167"/>
                <a:ext cx="438286" cy="375255"/>
              </a:xfrm>
              <a:prstGeom prst="rect">
                <a:avLst/>
              </a:prstGeom>
            </p:spPr>
          </p:pic>
          <p:sp>
            <p:nvSpPr>
              <p:cNvPr id="18" name="TextBox 17"/>
              <p:cNvSpPr txBox="1"/>
              <p:nvPr/>
            </p:nvSpPr>
            <p:spPr>
              <a:xfrm>
                <a:off x="6212313" y="1386975"/>
                <a:ext cx="2203847" cy="292189"/>
              </a:xfrm>
              <a:prstGeom prst="rect">
                <a:avLst/>
              </a:prstGeom>
              <a:noFill/>
            </p:spPr>
            <p:txBody>
              <a:bodyPr wrap="square" rtlCol="0">
                <a:spAutoFit/>
              </a:bodyPr>
              <a:lstStyle/>
              <a:p>
                <a:r>
                  <a:rPr lang="en-US" sz="2400" b="1" dirty="0" smtClean="0"/>
                  <a:t>Stereo Techniques:</a:t>
                </a:r>
                <a:endParaRPr lang="en-US" sz="2400" b="1" dirty="0"/>
              </a:p>
            </p:txBody>
          </p:sp>
          <p:sp>
            <p:nvSpPr>
              <p:cNvPr id="117" name="TextBox 116"/>
              <p:cNvSpPr txBox="1"/>
              <p:nvPr/>
            </p:nvSpPr>
            <p:spPr>
              <a:xfrm>
                <a:off x="6212236" y="1015994"/>
                <a:ext cx="2203847" cy="321133"/>
              </a:xfrm>
              <a:prstGeom prst="rect">
                <a:avLst/>
              </a:prstGeom>
              <a:noFill/>
            </p:spPr>
            <p:txBody>
              <a:bodyPr wrap="square" rtlCol="0">
                <a:spAutoFit/>
              </a:bodyPr>
              <a:lstStyle/>
              <a:p>
                <a:r>
                  <a:rPr lang="en-US" sz="2400" b="1" dirty="0" smtClean="0"/>
                  <a:t>Our Technique:</a:t>
                </a:r>
                <a:endParaRPr lang="en-US" sz="2400" b="1" dirty="0"/>
              </a:p>
            </p:txBody>
          </p:sp>
        </p:grpSp>
        <p:sp>
          <p:nvSpPr>
            <p:cNvPr id="10" name="TextBox 9"/>
            <p:cNvSpPr txBox="1"/>
            <p:nvPr/>
          </p:nvSpPr>
          <p:spPr>
            <a:xfrm>
              <a:off x="353084" y="1641672"/>
              <a:ext cx="4110560" cy="461665"/>
            </a:xfrm>
            <a:prstGeom prst="rect">
              <a:avLst/>
            </a:prstGeom>
            <a:noFill/>
          </p:spPr>
          <p:txBody>
            <a:bodyPr wrap="square" rtlCol="0">
              <a:spAutoFit/>
            </a:bodyPr>
            <a:lstStyle/>
            <a:p>
              <a:pPr algn="ctr"/>
              <a:r>
                <a:rPr lang="en-US" sz="2400" b="1" u="sng" dirty="0" smtClean="0"/>
                <a:t>Non-</a:t>
              </a:r>
              <a:r>
                <a:rPr lang="en-US" sz="2400" b="1" u="sng" dirty="0" err="1" smtClean="0"/>
                <a:t>Lambertian</a:t>
              </a:r>
              <a:r>
                <a:rPr lang="en-US" sz="2400" b="1" u="sng" dirty="0" smtClean="0"/>
                <a:t> Scenes</a:t>
              </a:r>
              <a:endParaRPr lang="en-US" sz="2400" b="1" u="sng" dirty="0"/>
            </a:p>
          </p:txBody>
        </p:sp>
      </p:grpSp>
    </p:spTree>
    <p:extLst>
      <p:ext uri="{BB962C8B-B14F-4D97-AF65-F5344CB8AC3E}">
        <p14:creationId xmlns:p14="http://schemas.microsoft.com/office/powerpoint/2010/main" val="1949116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97"/>
                                        </p:tgtEl>
                                        <p:attrNameLst>
                                          <p:attrName>style.visibility</p:attrName>
                                        </p:attrNameLst>
                                      </p:cBhvr>
                                      <p:to>
                                        <p:strVal val="visible"/>
                                      </p:to>
                                    </p:set>
                                    <p:animEffect transition="in" filter="fade">
                                      <p:cBhvr>
                                        <p:cTn id="10" dur="500"/>
                                        <p:tgtEl>
                                          <p:spTgt spid="29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par>
                                <p:cTn id="17" presetID="0" presetClass="path" presetSubtype="0" fill="hold" nodeType="withEffect">
                                  <p:stCondLst>
                                    <p:cond delay="0"/>
                                  </p:stCondLst>
                                  <p:childTnLst>
                                    <p:animMotion origin="layout" path="M -3.61111E-6 -4.83354E-6 L -0.33316 0.24846 " pathEditMode="relative" rAng="0" ptsTypes="AA">
                                      <p:cBhvr>
                                        <p:cTn id="18" dur="1000" spd="-100000" fill="hold"/>
                                        <p:tgtEl>
                                          <p:spTgt spid="4"/>
                                        </p:tgtEl>
                                        <p:attrNameLst>
                                          <p:attrName>ppt_x</p:attrName>
                                          <p:attrName>ppt_y</p:attrName>
                                        </p:attrNameLst>
                                      </p:cBhvr>
                                      <p:rCtr x="-16667" y="12423"/>
                                    </p:animMotion>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6718" y="1377427"/>
            <a:ext cx="4011346" cy="1946436"/>
          </a:xfrm>
        </p:spPr>
        <p:txBody>
          <a:bodyPr>
            <a:normAutofit/>
          </a:bodyPr>
          <a:lstStyle/>
          <a:p>
            <a:r>
              <a:rPr lang="en-US" sz="3600" dirty="0" smtClean="0">
                <a:solidFill>
                  <a:schemeClr val="bg1"/>
                </a:solidFill>
              </a:rPr>
              <a:t>Focal Stack of Reconstructed Light Field</a:t>
            </a:r>
            <a:endParaRPr lang="en-US" sz="3600" dirty="0">
              <a:solidFill>
                <a:schemeClr val="bg1"/>
              </a:solidFill>
            </a:endParaRPr>
          </a:p>
        </p:txBody>
      </p:sp>
      <p:pic>
        <p:nvPicPr>
          <p:cNvPr id="3" name="cball_ours_refoc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8064" y="-1"/>
            <a:ext cx="5143500" cy="5143501"/>
          </a:xfrm>
          <a:prstGeom prst="rect">
            <a:avLst/>
          </a:prstGeom>
        </p:spPr>
      </p:pic>
    </p:spTree>
    <p:extLst>
      <p:ext uri="{BB962C8B-B14F-4D97-AF65-F5344CB8AC3E}">
        <p14:creationId xmlns:p14="http://schemas.microsoft.com/office/powerpoint/2010/main" val="2450963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22002"/>
            <a:ext cx="9144000" cy="713458"/>
          </a:xfrm>
        </p:spPr>
        <p:txBody>
          <a:bodyPr>
            <a:normAutofit/>
          </a:bodyPr>
          <a:lstStyle/>
          <a:p>
            <a:r>
              <a:rPr lang="en-US" sz="3600" dirty="0" smtClean="0">
                <a:solidFill>
                  <a:schemeClr val="bg1"/>
                </a:solidFill>
              </a:rPr>
              <a:t>Viewpoint </a:t>
            </a:r>
            <a:r>
              <a:rPr lang="en-US" sz="3600" dirty="0" err="1" smtClean="0">
                <a:solidFill>
                  <a:schemeClr val="bg1"/>
                </a:solidFill>
              </a:rPr>
              <a:t>Denoising</a:t>
            </a:r>
            <a:r>
              <a:rPr lang="en-US" sz="3600" dirty="0" smtClean="0">
                <a:solidFill>
                  <a:schemeClr val="bg1"/>
                </a:solidFill>
              </a:rPr>
              <a:t> </a:t>
            </a:r>
            <a:endParaRPr lang="en-US" sz="3600" dirty="0">
              <a:solidFill>
                <a:schemeClr val="bg1"/>
              </a:solidFill>
            </a:endParaRPr>
          </a:p>
        </p:txBody>
      </p:sp>
      <p:sp>
        <p:nvSpPr>
          <p:cNvPr id="7" name="TextBox 6"/>
          <p:cNvSpPr txBox="1"/>
          <p:nvPr/>
        </p:nvSpPr>
        <p:spPr>
          <a:xfrm>
            <a:off x="0" y="4513643"/>
            <a:ext cx="4572000" cy="369332"/>
          </a:xfrm>
          <a:prstGeom prst="rect">
            <a:avLst/>
          </a:prstGeom>
          <a:noFill/>
        </p:spPr>
        <p:txBody>
          <a:bodyPr wrap="square" rtlCol="0">
            <a:spAutoFit/>
          </a:bodyPr>
          <a:lstStyle/>
          <a:p>
            <a:pPr algn="ctr"/>
            <a:r>
              <a:rPr lang="en-US" dirty="0" smtClean="0">
                <a:solidFill>
                  <a:schemeClr val="bg1"/>
                </a:solidFill>
              </a:rPr>
              <a:t>Original Captured Image</a:t>
            </a:r>
            <a:endParaRPr lang="en-US" dirty="0">
              <a:solidFill>
                <a:schemeClr val="bg1"/>
              </a:solidFill>
            </a:endParaRPr>
          </a:p>
        </p:txBody>
      </p:sp>
      <p:sp>
        <p:nvSpPr>
          <p:cNvPr id="8" name="TextBox 7"/>
          <p:cNvSpPr txBox="1"/>
          <p:nvPr/>
        </p:nvSpPr>
        <p:spPr>
          <a:xfrm>
            <a:off x="4571999" y="4512295"/>
            <a:ext cx="4571999" cy="369332"/>
          </a:xfrm>
          <a:prstGeom prst="rect">
            <a:avLst/>
          </a:prstGeom>
          <a:noFill/>
        </p:spPr>
        <p:txBody>
          <a:bodyPr wrap="square" rtlCol="0">
            <a:spAutoFit/>
          </a:bodyPr>
          <a:lstStyle/>
          <a:p>
            <a:pPr algn="ctr"/>
            <a:r>
              <a:rPr lang="en-US" dirty="0" smtClean="0">
                <a:solidFill>
                  <a:schemeClr val="bg1"/>
                </a:solidFill>
              </a:rPr>
              <a:t>Our Reconstruction</a:t>
            </a:r>
            <a:endParaRPr lang="en-US" dirty="0">
              <a:solidFill>
                <a:schemeClr val="bg1"/>
              </a:solidFill>
            </a:endParaRPr>
          </a:p>
        </p:txBody>
      </p:sp>
      <p:pic>
        <p:nvPicPr>
          <p:cNvPr id="5" name="gnome_row_by_row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35460"/>
            <a:ext cx="9144000" cy="3429000"/>
          </a:xfrm>
          <a:prstGeom prst="rect">
            <a:avLst/>
          </a:prstGeom>
        </p:spPr>
      </p:pic>
    </p:spTree>
    <p:extLst>
      <p:ext uri="{BB962C8B-B14F-4D97-AF65-F5344CB8AC3E}">
        <p14:creationId xmlns:p14="http://schemas.microsoft.com/office/powerpoint/2010/main" val="2757880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4"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0" y="124742"/>
            <a:ext cx="9144000" cy="713458"/>
          </a:xfrm>
        </p:spPr>
        <p:txBody>
          <a:bodyPr>
            <a:normAutofit/>
          </a:bodyPr>
          <a:lstStyle/>
          <a:p>
            <a:r>
              <a:rPr lang="en-US" sz="3600" dirty="0" smtClean="0">
                <a:solidFill>
                  <a:schemeClr val="bg1"/>
                </a:solidFill>
              </a:rPr>
              <a:t>Viewpoint </a:t>
            </a:r>
            <a:r>
              <a:rPr lang="en-US" sz="3600" dirty="0" err="1" smtClean="0">
                <a:solidFill>
                  <a:schemeClr val="bg1"/>
                </a:solidFill>
              </a:rPr>
              <a:t>Denoising</a:t>
            </a:r>
            <a:r>
              <a:rPr lang="en-US" sz="3600" dirty="0" smtClean="0">
                <a:solidFill>
                  <a:schemeClr val="bg1"/>
                </a:solidFill>
              </a:rPr>
              <a:t> </a:t>
            </a:r>
            <a:endParaRPr lang="en-US" sz="3600" dirty="0">
              <a:solidFill>
                <a:schemeClr val="bg1"/>
              </a:solidFill>
            </a:endParaRPr>
          </a:p>
        </p:txBody>
      </p:sp>
      <p:grpSp>
        <p:nvGrpSpPr>
          <p:cNvPr id="2" name="Group 1"/>
          <p:cNvGrpSpPr>
            <a:grpSpLocks noChangeAspect="1"/>
          </p:cNvGrpSpPr>
          <p:nvPr/>
        </p:nvGrpSpPr>
        <p:grpSpPr>
          <a:xfrm>
            <a:off x="250901" y="965866"/>
            <a:ext cx="8286194" cy="1997714"/>
            <a:chOff x="-604483" y="1459752"/>
            <a:chExt cx="9748483" cy="2350248"/>
          </a:xfrm>
        </p:grpSpPr>
        <p:pic>
          <p:nvPicPr>
            <p:cNvPr id="7"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r="36715" b="58065"/>
            <a:stretch/>
          </p:blipFill>
          <p:spPr bwMode="auto">
            <a:xfrm>
              <a:off x="457200" y="1620913"/>
              <a:ext cx="8686800" cy="173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381000" y="3429000"/>
              <a:ext cx="8763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 y="1459752"/>
              <a:ext cx="0" cy="1981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21821" y="3409890"/>
              <a:ext cx="4155179" cy="400110"/>
            </a:xfrm>
            <a:prstGeom prst="rect">
              <a:avLst/>
            </a:prstGeom>
            <a:noFill/>
          </p:spPr>
          <p:txBody>
            <a:bodyPr wrap="square" rtlCol="0">
              <a:spAutoFit/>
            </a:bodyPr>
            <a:lstStyle/>
            <a:p>
              <a:pPr algn="ctr"/>
              <a:r>
                <a:rPr lang="en-US" sz="2000" dirty="0" smtClean="0">
                  <a:solidFill>
                    <a:schemeClr val="bg1"/>
                  </a:solidFill>
                </a:rPr>
                <a:t>Pixels</a:t>
              </a:r>
              <a:endParaRPr lang="en-US" sz="2000" dirty="0">
                <a:solidFill>
                  <a:schemeClr val="bg1"/>
                </a:solidFill>
              </a:endParaRPr>
            </a:p>
          </p:txBody>
        </p:sp>
        <p:sp>
          <p:nvSpPr>
            <p:cNvPr id="12" name="TextBox 11"/>
            <p:cNvSpPr txBox="1"/>
            <p:nvPr/>
          </p:nvSpPr>
          <p:spPr>
            <a:xfrm rot="16200000" flipH="1">
              <a:off x="-1140338" y="2084264"/>
              <a:ext cx="1904520" cy="832809"/>
            </a:xfrm>
            <a:prstGeom prst="rect">
              <a:avLst/>
            </a:prstGeom>
            <a:noFill/>
          </p:spPr>
          <p:txBody>
            <a:bodyPr wrap="square" rtlCol="0">
              <a:spAutoFit/>
            </a:bodyPr>
            <a:lstStyle/>
            <a:p>
              <a:pPr algn="ctr"/>
              <a:r>
                <a:rPr lang="en-US" sz="2000" dirty="0" smtClean="0">
                  <a:solidFill>
                    <a:schemeClr val="bg1"/>
                  </a:solidFill>
                </a:rPr>
                <a:t>Original Viewpoints</a:t>
              </a:r>
              <a:endParaRPr lang="en-US" sz="2000" dirty="0">
                <a:solidFill>
                  <a:schemeClr val="bg1"/>
                </a:solidFill>
              </a:endParaRPr>
            </a:p>
          </p:txBody>
        </p:sp>
      </p:grpSp>
      <p:grpSp>
        <p:nvGrpSpPr>
          <p:cNvPr id="17" name="Group 16"/>
          <p:cNvGrpSpPr>
            <a:grpSpLocks noChangeAspect="1"/>
          </p:cNvGrpSpPr>
          <p:nvPr/>
        </p:nvGrpSpPr>
        <p:grpSpPr>
          <a:xfrm>
            <a:off x="277584" y="2925532"/>
            <a:ext cx="8259511" cy="1997711"/>
            <a:chOff x="-573083" y="4038600"/>
            <a:chExt cx="9717083" cy="2350248"/>
          </a:xfrm>
        </p:grpSpPr>
        <p:pic>
          <p:nvPicPr>
            <p:cNvPr id="8"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9140" r="36495"/>
            <a:stretch/>
          </p:blipFill>
          <p:spPr bwMode="auto">
            <a:xfrm>
              <a:off x="457200" y="4249637"/>
              <a:ext cx="8686800" cy="168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a:off x="381000" y="6007848"/>
              <a:ext cx="8763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1000" y="4038600"/>
              <a:ext cx="0" cy="1981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21821" y="5988738"/>
              <a:ext cx="4155179" cy="400110"/>
            </a:xfrm>
            <a:prstGeom prst="rect">
              <a:avLst/>
            </a:prstGeom>
            <a:noFill/>
          </p:spPr>
          <p:txBody>
            <a:bodyPr wrap="square" rtlCol="0">
              <a:spAutoFit/>
            </a:bodyPr>
            <a:lstStyle/>
            <a:p>
              <a:pPr algn="ctr"/>
              <a:r>
                <a:rPr lang="en-US" sz="2000" dirty="0" smtClean="0">
                  <a:solidFill>
                    <a:schemeClr val="bg1"/>
                  </a:solidFill>
                </a:rPr>
                <a:t>Pixels</a:t>
              </a:r>
              <a:endParaRPr lang="en-US" sz="2000" dirty="0">
                <a:solidFill>
                  <a:schemeClr val="bg1"/>
                </a:solidFill>
              </a:endParaRPr>
            </a:p>
          </p:txBody>
        </p:sp>
        <p:sp>
          <p:nvSpPr>
            <p:cNvPr id="16" name="TextBox 15"/>
            <p:cNvSpPr txBox="1"/>
            <p:nvPr/>
          </p:nvSpPr>
          <p:spPr>
            <a:xfrm rot="16200000" flipH="1">
              <a:off x="-1231777" y="4697294"/>
              <a:ext cx="2150196" cy="832808"/>
            </a:xfrm>
            <a:prstGeom prst="rect">
              <a:avLst/>
            </a:prstGeom>
            <a:noFill/>
          </p:spPr>
          <p:txBody>
            <a:bodyPr wrap="square" rtlCol="0">
              <a:spAutoFit/>
            </a:bodyPr>
            <a:lstStyle/>
            <a:p>
              <a:pPr algn="ctr"/>
              <a:r>
                <a:rPr lang="en-US" sz="2000" dirty="0" smtClean="0">
                  <a:solidFill>
                    <a:schemeClr val="bg1"/>
                  </a:solidFill>
                </a:rPr>
                <a:t>Reconstructed Viewpoints</a:t>
              </a:r>
              <a:endParaRPr lang="en-US" sz="2000" dirty="0">
                <a:solidFill>
                  <a:schemeClr val="bg1"/>
                </a:solidFill>
              </a:endParaRPr>
            </a:p>
          </p:txBody>
        </p:sp>
      </p:grpSp>
    </p:spTree>
    <p:extLst>
      <p:ext uri="{BB962C8B-B14F-4D97-AF65-F5344CB8AC3E}">
        <p14:creationId xmlns:p14="http://schemas.microsoft.com/office/powerpoint/2010/main" val="13249897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0" y="4610"/>
            <a:ext cx="9144000" cy="713458"/>
          </a:xfrm>
        </p:spPr>
        <p:txBody>
          <a:bodyPr>
            <a:normAutofit/>
          </a:bodyPr>
          <a:lstStyle/>
          <a:p>
            <a:r>
              <a:rPr lang="en-US" sz="3600" dirty="0" smtClean="0">
                <a:solidFill>
                  <a:schemeClr val="bg1"/>
                </a:solidFill>
              </a:rPr>
              <a:t>Extrapolating Views</a:t>
            </a:r>
            <a:endParaRPr lang="en-US" sz="3600" dirty="0">
              <a:solidFill>
                <a:schemeClr val="bg1"/>
              </a:solidFill>
            </a:endParaRPr>
          </a:p>
        </p:txBody>
      </p:sp>
      <p:sp>
        <p:nvSpPr>
          <p:cNvPr id="20" name="TextBox 19"/>
          <p:cNvSpPr txBox="1"/>
          <p:nvPr/>
        </p:nvSpPr>
        <p:spPr>
          <a:xfrm>
            <a:off x="669924" y="4680788"/>
            <a:ext cx="3829248" cy="369332"/>
          </a:xfrm>
          <a:prstGeom prst="rect">
            <a:avLst/>
          </a:prstGeom>
          <a:noFill/>
        </p:spPr>
        <p:txBody>
          <a:bodyPr wrap="square" rtlCol="0">
            <a:spAutoFit/>
          </a:bodyPr>
          <a:lstStyle/>
          <a:p>
            <a:pPr algn="ctr"/>
            <a:r>
              <a:rPr lang="en-US" dirty="0" smtClean="0">
                <a:solidFill>
                  <a:schemeClr val="bg1"/>
                </a:solidFill>
              </a:rPr>
              <a:t>Original Captured Image</a:t>
            </a:r>
            <a:endParaRPr lang="en-US" dirty="0">
              <a:solidFill>
                <a:schemeClr val="bg1"/>
              </a:solidFill>
            </a:endParaRPr>
          </a:p>
        </p:txBody>
      </p:sp>
      <p:sp>
        <p:nvSpPr>
          <p:cNvPr id="21" name="TextBox 20"/>
          <p:cNvSpPr txBox="1"/>
          <p:nvPr/>
        </p:nvSpPr>
        <p:spPr>
          <a:xfrm>
            <a:off x="4698405" y="4679440"/>
            <a:ext cx="3829248" cy="369332"/>
          </a:xfrm>
          <a:prstGeom prst="rect">
            <a:avLst/>
          </a:prstGeom>
          <a:noFill/>
        </p:spPr>
        <p:txBody>
          <a:bodyPr wrap="square" rtlCol="0">
            <a:spAutoFit/>
          </a:bodyPr>
          <a:lstStyle/>
          <a:p>
            <a:pPr algn="ctr"/>
            <a:r>
              <a:rPr lang="en-US" dirty="0" smtClean="0">
                <a:solidFill>
                  <a:schemeClr val="bg1"/>
                </a:solidFill>
              </a:rPr>
              <a:t>Reconstructed Image</a:t>
            </a:r>
            <a:endParaRPr lang="en-US" dirty="0">
              <a:solidFill>
                <a:schemeClr val="bg1"/>
              </a:solidFill>
            </a:endParaRPr>
          </a:p>
        </p:txBody>
      </p:sp>
      <p:pic>
        <p:nvPicPr>
          <p:cNvPr id="3" name="rabbit_extended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5587" y="650654"/>
            <a:ext cx="7832827" cy="3916413"/>
          </a:xfrm>
          <a:prstGeom prst="rect">
            <a:avLst/>
          </a:prstGeom>
        </p:spPr>
      </p:pic>
    </p:spTree>
    <p:extLst>
      <p:ext uri="{BB962C8B-B14F-4D97-AF65-F5344CB8AC3E}">
        <p14:creationId xmlns:p14="http://schemas.microsoft.com/office/powerpoint/2010/main" val="1717082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0" y="190586"/>
            <a:ext cx="9144000" cy="713458"/>
          </a:xfrm>
        </p:spPr>
        <p:txBody>
          <a:bodyPr>
            <a:normAutofit/>
          </a:bodyPr>
          <a:lstStyle/>
          <a:p>
            <a:r>
              <a:rPr lang="en-US" sz="3600" dirty="0" smtClean="0">
                <a:solidFill>
                  <a:schemeClr val="bg1"/>
                </a:solidFill>
              </a:rPr>
              <a:t>Conclusion</a:t>
            </a:r>
            <a:endParaRPr lang="en-US" sz="3600" dirty="0">
              <a:solidFill>
                <a:schemeClr val="bg1"/>
              </a:solidFill>
            </a:endParaRPr>
          </a:p>
        </p:txBody>
      </p:sp>
      <p:sp>
        <p:nvSpPr>
          <p:cNvPr id="7" name="Content Placeholder 2"/>
          <p:cNvSpPr txBox="1">
            <a:spLocks/>
          </p:cNvSpPr>
          <p:nvPr/>
        </p:nvSpPr>
        <p:spPr>
          <a:xfrm>
            <a:off x="587842" y="769496"/>
            <a:ext cx="8154941" cy="383439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err="1" smtClean="0">
                <a:solidFill>
                  <a:schemeClr val="bg1"/>
                </a:solidFill>
              </a:rPr>
              <a:t>Sparsity</a:t>
            </a:r>
            <a:r>
              <a:rPr lang="en-US" sz="2800" dirty="0" smtClean="0">
                <a:solidFill>
                  <a:schemeClr val="bg1"/>
                </a:solidFill>
              </a:rPr>
              <a:t> in continuous vs discrete Fourier domain</a:t>
            </a:r>
          </a:p>
          <a:p>
            <a:r>
              <a:rPr lang="en-US" sz="2800" dirty="0" smtClean="0">
                <a:solidFill>
                  <a:schemeClr val="bg1"/>
                </a:solidFill>
              </a:rPr>
              <a:t>Reconstruction algorithm </a:t>
            </a:r>
          </a:p>
          <a:p>
            <a:pPr lvl="1"/>
            <a:r>
              <a:rPr lang="en-US" sz="2400" dirty="0" smtClean="0">
                <a:solidFill>
                  <a:schemeClr val="bg1"/>
                </a:solidFill>
              </a:rPr>
              <a:t>Reduces capture cost by 70-90%</a:t>
            </a:r>
          </a:p>
          <a:p>
            <a:pPr lvl="1"/>
            <a:r>
              <a:rPr lang="en-US" sz="2400" dirty="0" smtClean="0">
                <a:solidFill>
                  <a:schemeClr val="bg1"/>
                </a:solidFill>
              </a:rPr>
              <a:t>Non-</a:t>
            </a:r>
            <a:r>
              <a:rPr lang="en-US" sz="2400" dirty="0" err="1" smtClean="0">
                <a:solidFill>
                  <a:schemeClr val="bg1"/>
                </a:solidFill>
              </a:rPr>
              <a:t>Lambertian</a:t>
            </a:r>
            <a:r>
              <a:rPr lang="en-US" sz="2400" dirty="0" smtClean="0">
                <a:solidFill>
                  <a:schemeClr val="bg1"/>
                </a:solidFill>
              </a:rPr>
              <a:t> scenes</a:t>
            </a:r>
          </a:p>
          <a:p>
            <a:pPr lvl="1"/>
            <a:r>
              <a:rPr lang="en-US" sz="2400" dirty="0" smtClean="0">
                <a:solidFill>
                  <a:schemeClr val="bg1"/>
                </a:solidFill>
              </a:rPr>
              <a:t>Viewpoint </a:t>
            </a:r>
            <a:r>
              <a:rPr lang="en-US" sz="2400" dirty="0" err="1" smtClean="0">
                <a:solidFill>
                  <a:schemeClr val="bg1"/>
                </a:solidFill>
              </a:rPr>
              <a:t>denoising</a:t>
            </a:r>
            <a:endParaRPr lang="en-US" sz="2400" dirty="0" smtClean="0">
              <a:solidFill>
                <a:schemeClr val="bg1"/>
              </a:solidFill>
            </a:endParaRPr>
          </a:p>
          <a:p>
            <a:pPr lvl="1"/>
            <a:r>
              <a:rPr lang="en-US" sz="2400" dirty="0" smtClean="0">
                <a:solidFill>
                  <a:schemeClr val="bg1"/>
                </a:solidFill>
              </a:rPr>
              <a:t>Extrapolating views </a:t>
            </a:r>
          </a:p>
          <a:p>
            <a:r>
              <a:rPr lang="en-US" sz="2800" dirty="0" smtClean="0">
                <a:solidFill>
                  <a:schemeClr val="bg1"/>
                </a:solidFill>
              </a:rPr>
              <a:t>Future: Additional Compression, Speed, Different Sampling Patterns, …</a:t>
            </a:r>
          </a:p>
          <a:p>
            <a:pPr marL="0" indent="0" algn="ctr">
              <a:buNone/>
            </a:pPr>
            <a:r>
              <a:rPr lang="en-US" sz="2800" u="sng" dirty="0" smtClean="0">
                <a:solidFill>
                  <a:srgbClr val="FFFF00"/>
                </a:solidFill>
              </a:rPr>
              <a:t>http://netmit.csail.mit.edu/LFSparseRecon/</a:t>
            </a:r>
          </a:p>
          <a:p>
            <a:pPr marL="457200" lvl="1" indent="0">
              <a:buNone/>
            </a:pPr>
            <a:endParaRPr lang="en-US" sz="2000" dirty="0" smtClean="0">
              <a:solidFill>
                <a:schemeClr val="bg1"/>
              </a:solidFill>
            </a:endParaRPr>
          </a:p>
        </p:txBody>
      </p:sp>
    </p:spTree>
    <p:extLst>
      <p:ext uri="{BB962C8B-B14F-4D97-AF65-F5344CB8AC3E}">
        <p14:creationId xmlns:p14="http://schemas.microsoft.com/office/powerpoint/2010/main" val="653715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latin typeface="Calibri" charset="0"/>
              </a:rPr>
              <a:t>Light Fields Are Cool</a:t>
            </a:r>
            <a:endParaRPr lang="en-US" dirty="0">
              <a:latin typeface="Calibri" charset="0"/>
            </a:endParaRPr>
          </a:p>
        </p:txBody>
      </p:sp>
      <p:pic>
        <p:nvPicPr>
          <p:cNvPr id="6" name="Picture 12" descr="Perspective Shift: Eric Cheng presents 149 Animated GIFs created with Desktop Tools Beta for Developers (picture: Eric Che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680" y="1264588"/>
            <a:ext cx="2882511" cy="28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ess_theirs_rfvid_frames_90_range_0.5_p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12" t="4107" r="1951" b="4028"/>
          <a:stretch/>
        </p:blipFill>
        <p:spPr>
          <a:xfrm>
            <a:off x="370607" y="1351175"/>
            <a:ext cx="4962128" cy="2712375"/>
          </a:xfrm>
          <a:prstGeom prst="rect">
            <a:avLst/>
          </a:prstGeom>
        </p:spPr>
      </p:pic>
      <p:sp>
        <p:nvSpPr>
          <p:cNvPr id="3" name="TextBox 2"/>
          <p:cNvSpPr txBox="1"/>
          <p:nvPr/>
        </p:nvSpPr>
        <p:spPr>
          <a:xfrm>
            <a:off x="2177870" y="4182007"/>
            <a:ext cx="1339504" cy="369332"/>
          </a:xfrm>
          <a:prstGeom prst="rect">
            <a:avLst/>
          </a:prstGeom>
          <a:noFill/>
        </p:spPr>
        <p:txBody>
          <a:bodyPr wrap="none" rtlCol="0">
            <a:spAutoFit/>
          </a:bodyPr>
          <a:lstStyle/>
          <a:p>
            <a:pPr algn="ctr"/>
            <a:r>
              <a:rPr lang="en-US" dirty="0" smtClean="0"/>
              <a:t>Refocusing</a:t>
            </a:r>
            <a:endParaRPr lang="en-US" dirty="0"/>
          </a:p>
        </p:txBody>
      </p:sp>
      <p:sp>
        <p:nvSpPr>
          <p:cNvPr id="8" name="TextBox 7"/>
          <p:cNvSpPr txBox="1"/>
          <p:nvPr/>
        </p:nvSpPr>
        <p:spPr>
          <a:xfrm>
            <a:off x="6315679" y="4182007"/>
            <a:ext cx="1685753" cy="369332"/>
          </a:xfrm>
          <a:prstGeom prst="rect">
            <a:avLst/>
          </a:prstGeom>
          <a:noFill/>
        </p:spPr>
        <p:txBody>
          <a:bodyPr wrap="none" rtlCol="0">
            <a:spAutoFit/>
          </a:bodyPr>
          <a:lstStyle/>
          <a:p>
            <a:pPr algn="ctr"/>
            <a:r>
              <a:rPr lang="en-US" dirty="0" smtClean="0"/>
              <a:t>Free viewpoint</a:t>
            </a:r>
            <a:endParaRPr lang="en-US" dirty="0"/>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533" b="100000" l="0" r="90700"/>
                    </a14:imgEffect>
                  </a14:imgLayer>
                </a14:imgProps>
              </a:ext>
            </a:extLst>
          </a:blip>
          <a:stretch>
            <a:fillRect/>
          </a:stretch>
        </p:blipFill>
        <p:spPr>
          <a:xfrm>
            <a:off x="-97617" y="2339198"/>
            <a:ext cx="5155762" cy="2902695"/>
          </a:xfrm>
          <a:prstGeom prst="rect">
            <a:avLst/>
          </a:prstGeom>
        </p:spPr>
      </p:pic>
      <p:sp>
        <p:nvSpPr>
          <p:cNvPr id="10" name="Rounded Rectangular Callout 9"/>
          <p:cNvSpPr/>
          <p:nvPr/>
        </p:nvSpPr>
        <p:spPr>
          <a:xfrm>
            <a:off x="1838157" y="2582842"/>
            <a:ext cx="879643" cy="704919"/>
          </a:xfrm>
          <a:prstGeom prst="wedgeRoundRectCallout">
            <a:avLst>
              <a:gd name="adj1" fmla="val -48177"/>
              <a:gd name="adj2" fmla="val 800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1774657" y="2696585"/>
            <a:ext cx="1070144" cy="461665"/>
          </a:xfrm>
          <a:prstGeom prst="rect">
            <a:avLst/>
          </a:prstGeom>
          <a:noFill/>
        </p:spPr>
        <p:txBody>
          <a:bodyPr wrap="square" rtlCol="0">
            <a:spAutoFit/>
          </a:bodyPr>
          <a:lstStyle/>
          <a:p>
            <a:pPr algn="ctr"/>
            <a:r>
              <a:rPr lang="en-US" sz="2400" b="1" dirty="0" smtClean="0"/>
              <a:t>4D!</a:t>
            </a:r>
            <a:endParaRPr lang="en-US" sz="2400" b="1" dirty="0"/>
          </a:p>
        </p:txBody>
      </p:sp>
      <p:grpSp>
        <p:nvGrpSpPr>
          <p:cNvPr id="29" name="Group 28"/>
          <p:cNvGrpSpPr/>
          <p:nvPr/>
        </p:nvGrpSpPr>
        <p:grpSpPr>
          <a:xfrm>
            <a:off x="4835710" y="1143283"/>
            <a:ext cx="3945433" cy="3851643"/>
            <a:chOff x="4835710" y="1143283"/>
            <a:chExt cx="3945433" cy="3851643"/>
          </a:xfrm>
        </p:grpSpPr>
        <p:grpSp>
          <p:nvGrpSpPr>
            <p:cNvPr id="25" name="Group 24"/>
            <p:cNvGrpSpPr/>
            <p:nvPr/>
          </p:nvGrpSpPr>
          <p:grpSpPr>
            <a:xfrm>
              <a:off x="4835710" y="1143283"/>
              <a:ext cx="3781056" cy="3851643"/>
              <a:chOff x="4835710" y="1143283"/>
              <a:chExt cx="3781056" cy="3851643"/>
            </a:xfrm>
          </p:grpSpPr>
          <p:grpSp>
            <p:nvGrpSpPr>
              <p:cNvPr id="20" name="Group 19"/>
              <p:cNvGrpSpPr/>
              <p:nvPr/>
            </p:nvGrpSpPr>
            <p:grpSpPr>
              <a:xfrm>
                <a:off x="4835710" y="1143283"/>
                <a:ext cx="3781056" cy="3851643"/>
                <a:chOff x="5058145" y="1143283"/>
                <a:chExt cx="3781056" cy="3851643"/>
              </a:xfrm>
            </p:grpSpPr>
            <p:grpSp>
              <p:nvGrpSpPr>
                <p:cNvPr id="14" name="Group 13"/>
                <p:cNvGrpSpPr/>
                <p:nvPr/>
              </p:nvGrpSpPr>
              <p:grpSpPr>
                <a:xfrm>
                  <a:off x="5058145" y="1143283"/>
                  <a:ext cx="3781056" cy="3851643"/>
                  <a:chOff x="6156026" y="1014096"/>
                  <a:chExt cx="2195763" cy="2264042"/>
                </a:xfrm>
              </p:grpSpPr>
              <p:sp>
                <p:nvSpPr>
                  <p:cNvPr id="12" name="Rectangle 11"/>
                  <p:cNvSpPr/>
                  <p:nvPr/>
                </p:nvSpPr>
                <p:spPr>
                  <a:xfrm>
                    <a:off x="6156026" y="1063625"/>
                    <a:ext cx="2195763" cy="221451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descr="Screen Shot 2015-08-12 at 8.30.37 PM.png"/>
                  <p:cNvPicPr>
                    <a:picLocks noChangeAspect="1"/>
                  </p:cNvPicPr>
                  <p:nvPr/>
                </p:nvPicPr>
                <p:blipFill rotWithShape="1">
                  <a:blip r:embed="rId9">
                    <a:extLst>
                      <a:ext uri="{28A0092B-C50C-407E-A947-70E740481C1C}">
                        <a14:useLocalDpi xmlns:a14="http://schemas.microsoft.com/office/drawing/2010/main" val="0"/>
                      </a:ext>
                    </a:extLst>
                  </a:blip>
                  <a:srcRect b="86893"/>
                  <a:stretch/>
                </p:blipFill>
                <p:spPr>
                  <a:xfrm>
                    <a:off x="6156026" y="1014096"/>
                    <a:ext cx="2195763" cy="674158"/>
                  </a:xfrm>
                  <a:prstGeom prst="rect">
                    <a:avLst/>
                  </a:prstGeom>
                </p:spPr>
              </p:pic>
              <p:pic>
                <p:nvPicPr>
                  <p:cNvPr id="13" name="Picture 12" descr="Screen Shot 2015-08-12 at 8.30.37 PM.png"/>
                  <p:cNvPicPr>
                    <a:picLocks noChangeAspect="1"/>
                  </p:cNvPicPr>
                  <p:nvPr/>
                </p:nvPicPr>
                <p:blipFill rotWithShape="1">
                  <a:blip r:embed="rId9">
                    <a:extLst>
                      <a:ext uri="{28A0092B-C50C-407E-A947-70E740481C1C}">
                        <a14:useLocalDpi xmlns:a14="http://schemas.microsoft.com/office/drawing/2010/main" val="0"/>
                      </a:ext>
                    </a:extLst>
                  </a:blip>
                  <a:srcRect t="76975"/>
                  <a:stretch/>
                </p:blipFill>
                <p:spPr>
                  <a:xfrm>
                    <a:off x="6156026" y="2093862"/>
                    <a:ext cx="2195763" cy="1184275"/>
                  </a:xfrm>
                  <a:prstGeom prst="rect">
                    <a:avLst/>
                  </a:prstGeom>
                </p:spPr>
              </p:pic>
            </p:grpSp>
            <p:grpSp>
              <p:nvGrpSpPr>
                <p:cNvPr id="17" name="Group 16"/>
                <p:cNvGrpSpPr/>
                <p:nvPr/>
              </p:nvGrpSpPr>
              <p:grpSpPr>
                <a:xfrm>
                  <a:off x="6515946" y="2339198"/>
                  <a:ext cx="91440" cy="543430"/>
                  <a:chOff x="6515946" y="2339198"/>
                  <a:chExt cx="91440" cy="543430"/>
                </a:xfrm>
              </p:grpSpPr>
              <p:sp>
                <p:nvSpPr>
                  <p:cNvPr id="16" name="Oval 15"/>
                  <p:cNvSpPr>
                    <a:spLocks noChangeAspect="1"/>
                  </p:cNvSpPr>
                  <p:nvPr/>
                </p:nvSpPr>
                <p:spPr>
                  <a:xfrm>
                    <a:off x="6515946" y="2339198"/>
                    <a:ext cx="91440" cy="91440"/>
                  </a:xfrm>
                  <a:prstGeom prst="ellips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a:spLocks noChangeAspect="1"/>
                  </p:cNvSpPr>
                  <p:nvPr/>
                </p:nvSpPr>
                <p:spPr>
                  <a:xfrm>
                    <a:off x="6515946" y="2565193"/>
                    <a:ext cx="91440" cy="91440"/>
                  </a:xfrm>
                  <a:prstGeom prst="ellips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a:spLocks noChangeAspect="1"/>
                  </p:cNvSpPr>
                  <p:nvPr/>
                </p:nvSpPr>
                <p:spPr>
                  <a:xfrm>
                    <a:off x="6515946" y="2791188"/>
                    <a:ext cx="91440" cy="91440"/>
                  </a:xfrm>
                  <a:prstGeom prst="ellips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24" name="Rectangle 23"/>
              <p:cNvSpPr/>
              <p:nvPr/>
            </p:nvSpPr>
            <p:spPr>
              <a:xfrm>
                <a:off x="4946952" y="2980207"/>
                <a:ext cx="3054480" cy="70884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 name="Straight Arrow Connector 26"/>
            <p:cNvCxnSpPr/>
            <p:nvPr/>
          </p:nvCxnSpPr>
          <p:spPr>
            <a:xfrm flipH="1">
              <a:off x="7874000" y="2656633"/>
              <a:ext cx="241905" cy="225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001433" y="2290177"/>
              <a:ext cx="779710" cy="461665"/>
            </a:xfrm>
            <a:prstGeom prst="rect">
              <a:avLst/>
            </a:prstGeom>
            <a:noFill/>
          </p:spPr>
          <p:txBody>
            <a:bodyPr wrap="square" rtlCol="0">
              <a:spAutoFit/>
            </a:bodyPr>
            <a:lstStyle/>
            <a:p>
              <a:r>
                <a:rPr lang="en-US" sz="2400" dirty="0" smtClean="0"/>
                <a:t>Us</a:t>
              </a:r>
              <a:endParaRPr lang="en-US" sz="2400" dirty="0"/>
            </a:p>
          </p:txBody>
        </p:sp>
      </p:grpSp>
    </p:spTree>
    <p:extLst>
      <p:ext uri="{BB962C8B-B14F-4D97-AF65-F5344CB8AC3E}">
        <p14:creationId xmlns:p14="http://schemas.microsoft.com/office/powerpoint/2010/main" val="267324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16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par>
                                <p:cTn id="26" presetID="9" presetClass="emph" presetSubtype="0" nodeType="withEffect">
                                  <p:stCondLst>
                                    <p:cond delay="0"/>
                                  </p:stCondLst>
                                  <p:childTnLst>
                                    <p:set>
                                      <p:cBhvr rctx="PPT">
                                        <p:cTn id="27" dur="indefinite"/>
                                        <p:tgtEl>
                                          <p:spTgt spid="2"/>
                                        </p:tgtEl>
                                        <p:attrNameLst>
                                          <p:attrName>style.opacity</p:attrName>
                                        </p:attrNameLst>
                                      </p:cBhvr>
                                      <p:to>
                                        <p:strVal val="0.5"/>
                                      </p:to>
                                    </p:set>
                                    <p:animEffect filter="image" prLst="opacity: 0.5">
                                      <p:cBhvr rctx="IE">
                                        <p:cTn id="28" dur="indefinite"/>
                                        <p:tgtEl>
                                          <p:spTgt spid="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8" grpId="0"/>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57200" y="3725821"/>
            <a:ext cx="2873126" cy="461665"/>
          </a:xfrm>
          <a:prstGeom prst="rect">
            <a:avLst/>
          </a:prstGeom>
          <a:noFill/>
        </p:spPr>
        <p:txBody>
          <a:bodyPr wrap="square" rtlCol="0">
            <a:spAutoFit/>
          </a:bodyPr>
          <a:lstStyle/>
          <a:p>
            <a:pPr algn="ctr"/>
            <a:r>
              <a:rPr lang="en-US" sz="2400" b="1" dirty="0" smtClean="0"/>
              <a:t>Light Field</a:t>
            </a:r>
            <a:endParaRPr lang="en-US" sz="2400" b="1" dirty="0"/>
          </a:p>
        </p:txBody>
      </p:sp>
      <p:sp>
        <p:nvSpPr>
          <p:cNvPr id="2" name="Title 1"/>
          <p:cNvSpPr>
            <a:spLocks noGrp="1"/>
          </p:cNvSpPr>
          <p:nvPr>
            <p:ph type="title"/>
          </p:nvPr>
        </p:nvSpPr>
        <p:spPr/>
        <p:txBody>
          <a:bodyPr/>
          <a:lstStyle/>
          <a:p>
            <a:r>
              <a:rPr lang="en-US" dirty="0" err="1" smtClean="0"/>
              <a:t>Sparsity</a:t>
            </a:r>
            <a:r>
              <a:rPr lang="en-US" dirty="0" smtClean="0"/>
              <a:t> in the Fourier Domain</a:t>
            </a:r>
            <a:endParaRPr lang="en-US" dirty="0"/>
          </a:p>
        </p:txBody>
      </p:sp>
      <p:grpSp>
        <p:nvGrpSpPr>
          <p:cNvPr id="23" name="Group 22"/>
          <p:cNvGrpSpPr/>
          <p:nvPr/>
        </p:nvGrpSpPr>
        <p:grpSpPr>
          <a:xfrm>
            <a:off x="5949232" y="1754835"/>
            <a:ext cx="3014221" cy="2440758"/>
            <a:chOff x="5949232" y="1754835"/>
            <a:chExt cx="3014221" cy="2440758"/>
          </a:xfrm>
        </p:grpSpPr>
        <p:sp>
          <p:nvSpPr>
            <p:cNvPr id="13" name="TextBox 12"/>
            <p:cNvSpPr txBox="1"/>
            <p:nvPr/>
          </p:nvSpPr>
          <p:spPr>
            <a:xfrm>
              <a:off x="5949232" y="3733928"/>
              <a:ext cx="2825545" cy="461665"/>
            </a:xfrm>
            <a:prstGeom prst="rect">
              <a:avLst/>
            </a:prstGeom>
            <a:noFill/>
          </p:spPr>
          <p:txBody>
            <a:bodyPr wrap="square" rtlCol="0">
              <a:spAutoFit/>
            </a:bodyPr>
            <a:lstStyle/>
            <a:p>
              <a:pPr algn="ctr"/>
              <a:r>
                <a:rPr lang="en-US" sz="2400" b="1" dirty="0" smtClean="0"/>
                <a:t>Sparse Spectrum</a:t>
              </a:r>
              <a:endParaRPr lang="en-US" sz="2400" b="1" dirty="0"/>
            </a:p>
          </p:txBody>
        </p:sp>
        <p:cxnSp>
          <p:nvCxnSpPr>
            <p:cNvPr id="14" name="Straight Connector 13"/>
            <p:cNvCxnSpPr/>
            <p:nvPr/>
          </p:nvCxnSpPr>
          <p:spPr>
            <a:xfrm>
              <a:off x="5997508" y="2573045"/>
              <a:ext cx="2965945" cy="1948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664407" y="2183421"/>
              <a:ext cx="0" cy="389624"/>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928005" y="1754835"/>
              <a:ext cx="0" cy="837691"/>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208456" y="2339271"/>
              <a:ext cx="0" cy="233774"/>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810848" y="1754835"/>
            <a:ext cx="1986752" cy="1797178"/>
            <a:chOff x="3390900" y="3384550"/>
            <a:chExt cx="1803400" cy="1282700"/>
          </a:xfrm>
        </p:grpSpPr>
        <p:sp>
          <p:nvSpPr>
            <p:cNvPr id="16" name="Right Arrow 15"/>
            <p:cNvSpPr/>
            <p:nvPr/>
          </p:nvSpPr>
          <p:spPr>
            <a:xfrm>
              <a:off x="3390900" y="3384550"/>
              <a:ext cx="1803400" cy="12827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p:cNvSpPr txBox="1"/>
            <p:nvPr/>
          </p:nvSpPr>
          <p:spPr>
            <a:xfrm>
              <a:off x="3390900" y="3716962"/>
              <a:ext cx="1612900" cy="593108"/>
            </a:xfrm>
            <a:prstGeom prst="rect">
              <a:avLst/>
            </a:prstGeom>
            <a:noFill/>
          </p:spPr>
          <p:txBody>
            <a:bodyPr wrap="square" rtlCol="0">
              <a:spAutoFit/>
            </a:bodyPr>
            <a:lstStyle/>
            <a:p>
              <a:pPr algn="ctr"/>
              <a:r>
                <a:rPr lang="en-US" sz="2400" b="1" dirty="0" smtClean="0"/>
                <a:t>Fourier Transform</a:t>
              </a:r>
              <a:endParaRPr lang="en-US" sz="2400" b="1" dirty="0"/>
            </a:p>
          </p:txBody>
        </p:sp>
      </p:grpSp>
      <p:grpSp>
        <p:nvGrpSpPr>
          <p:cNvPr id="25" name="Group 24"/>
          <p:cNvGrpSpPr/>
          <p:nvPr/>
        </p:nvGrpSpPr>
        <p:grpSpPr>
          <a:xfrm>
            <a:off x="374512" y="1386720"/>
            <a:ext cx="3015890" cy="2217608"/>
            <a:chOff x="374512" y="1386720"/>
            <a:chExt cx="3015890" cy="2217608"/>
          </a:xfrm>
        </p:grpSpPr>
        <p:cxnSp>
          <p:nvCxnSpPr>
            <p:cNvPr id="7" name="Straight Connector 6"/>
            <p:cNvCxnSpPr/>
            <p:nvPr/>
          </p:nvCxnSpPr>
          <p:spPr>
            <a:xfrm>
              <a:off x="374512" y="2560176"/>
              <a:ext cx="3015890" cy="1730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20" name="Picture 19" descr="ssignal.pdf"/>
            <p:cNvPicPr>
              <a:picLocks noChangeAspect="1"/>
            </p:cNvPicPr>
            <p:nvPr/>
          </p:nvPicPr>
          <p:blipFill rotWithShape="1">
            <a:blip r:embed="rId3">
              <a:extLst>
                <a:ext uri="{28A0092B-C50C-407E-A947-70E740481C1C}">
                  <a14:useLocalDpi xmlns:a14="http://schemas.microsoft.com/office/drawing/2010/main" val="0"/>
                </a:ext>
              </a:extLst>
            </a:blip>
            <a:srcRect l="8964" r="29214"/>
            <a:stretch/>
          </p:blipFill>
          <p:spPr>
            <a:xfrm>
              <a:off x="439307" y="1386720"/>
              <a:ext cx="2917004" cy="2217608"/>
            </a:xfrm>
            <a:prstGeom prst="rect">
              <a:avLst/>
            </a:prstGeom>
          </p:spPr>
        </p:pic>
      </p:grpSp>
    </p:spTree>
    <p:extLst>
      <p:ext uri="{BB962C8B-B14F-4D97-AF65-F5344CB8AC3E}">
        <p14:creationId xmlns:p14="http://schemas.microsoft.com/office/powerpoint/2010/main" val="342908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Sparsity</a:t>
            </a:r>
            <a:r>
              <a:rPr lang="en-US" dirty="0" smtClean="0"/>
              <a:t> in the Fourier Domain</a:t>
            </a:r>
            <a:endParaRPr lang="en-US" dirty="0"/>
          </a:p>
        </p:txBody>
      </p:sp>
      <p:sp>
        <p:nvSpPr>
          <p:cNvPr id="5" name="Content Placeholder 4"/>
          <p:cNvSpPr>
            <a:spLocks noGrp="1"/>
          </p:cNvSpPr>
          <p:nvPr>
            <p:ph idx="1"/>
          </p:nvPr>
        </p:nvSpPr>
        <p:spPr/>
        <p:txBody>
          <a:bodyPr/>
          <a:lstStyle/>
          <a:p>
            <a:endParaRPr lang="en-US" dirty="0" smtClean="0"/>
          </a:p>
          <a:p>
            <a:endParaRPr lang="en-US" dirty="0"/>
          </a:p>
          <a:p>
            <a:endParaRPr lang="en-US" dirty="0" smtClean="0"/>
          </a:p>
          <a:p>
            <a:r>
              <a:rPr lang="en-US" dirty="0" smtClean="0"/>
              <a:t>Leverage Established Sparse Fourier Theory</a:t>
            </a:r>
          </a:p>
          <a:p>
            <a:r>
              <a:rPr lang="en-US" dirty="0" smtClean="0"/>
              <a:t>Sparse Continuous Representation in the Frequency Domain</a:t>
            </a:r>
            <a:endParaRPr lang="en-US" dirty="0"/>
          </a:p>
        </p:txBody>
      </p:sp>
      <p:grpSp>
        <p:nvGrpSpPr>
          <p:cNvPr id="4" name="Group 3"/>
          <p:cNvGrpSpPr/>
          <p:nvPr/>
        </p:nvGrpSpPr>
        <p:grpSpPr>
          <a:xfrm>
            <a:off x="374512" y="1386720"/>
            <a:ext cx="8588941" cy="2808873"/>
            <a:chOff x="374512" y="1386720"/>
            <a:chExt cx="8588941" cy="2808873"/>
          </a:xfrm>
        </p:grpSpPr>
        <p:grpSp>
          <p:nvGrpSpPr>
            <p:cNvPr id="23" name="Group 22"/>
            <p:cNvGrpSpPr/>
            <p:nvPr/>
          </p:nvGrpSpPr>
          <p:grpSpPr>
            <a:xfrm>
              <a:off x="5949232" y="1754835"/>
              <a:ext cx="3014221" cy="2440758"/>
              <a:chOff x="5949232" y="1754835"/>
              <a:chExt cx="3014221" cy="2440758"/>
            </a:xfrm>
          </p:grpSpPr>
          <p:sp>
            <p:nvSpPr>
              <p:cNvPr id="13" name="TextBox 12"/>
              <p:cNvSpPr txBox="1"/>
              <p:nvPr/>
            </p:nvSpPr>
            <p:spPr>
              <a:xfrm>
                <a:off x="5949232" y="3733928"/>
                <a:ext cx="2825545" cy="461665"/>
              </a:xfrm>
              <a:prstGeom prst="rect">
                <a:avLst/>
              </a:prstGeom>
              <a:noFill/>
            </p:spPr>
            <p:txBody>
              <a:bodyPr wrap="square" rtlCol="0">
                <a:spAutoFit/>
              </a:bodyPr>
              <a:lstStyle/>
              <a:p>
                <a:pPr algn="ctr"/>
                <a:r>
                  <a:rPr lang="en-US" sz="2400" b="1" dirty="0" smtClean="0"/>
                  <a:t>Sparse Spectrum</a:t>
                </a:r>
                <a:endParaRPr lang="en-US" sz="2400" b="1" dirty="0"/>
              </a:p>
            </p:txBody>
          </p:sp>
          <p:cxnSp>
            <p:nvCxnSpPr>
              <p:cNvPr id="14" name="Straight Connector 13"/>
              <p:cNvCxnSpPr/>
              <p:nvPr/>
            </p:nvCxnSpPr>
            <p:spPr>
              <a:xfrm>
                <a:off x="5997508" y="2573045"/>
                <a:ext cx="2965945" cy="1948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664407" y="2183421"/>
                <a:ext cx="0" cy="389624"/>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928005" y="1754835"/>
                <a:ext cx="0" cy="837691"/>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208456" y="2339271"/>
                <a:ext cx="0" cy="233774"/>
              </a:xfrm>
              <a:prstGeom prst="line">
                <a:avLst/>
              </a:prstGeom>
              <a:ln w="57150" cmpd="sng">
                <a:solidFill>
                  <a:srgbClr val="0000FF"/>
                </a:solidFill>
                <a:headEnd type="none"/>
                <a:tailEnd type="oval" w="sm" len="sm"/>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810848" y="1754835"/>
              <a:ext cx="1986752" cy="1797178"/>
              <a:chOff x="3390900" y="3384550"/>
              <a:chExt cx="1803400" cy="1282700"/>
            </a:xfrm>
          </p:grpSpPr>
          <p:sp>
            <p:nvSpPr>
              <p:cNvPr id="16" name="Right Arrow 15"/>
              <p:cNvSpPr/>
              <p:nvPr/>
            </p:nvSpPr>
            <p:spPr>
              <a:xfrm>
                <a:off x="3390900" y="3384550"/>
                <a:ext cx="1803400" cy="12827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p:cNvSpPr txBox="1"/>
              <p:nvPr/>
            </p:nvSpPr>
            <p:spPr>
              <a:xfrm>
                <a:off x="3390900" y="3716962"/>
                <a:ext cx="1612900" cy="593108"/>
              </a:xfrm>
              <a:prstGeom prst="rect">
                <a:avLst/>
              </a:prstGeom>
              <a:noFill/>
            </p:spPr>
            <p:txBody>
              <a:bodyPr wrap="square" rtlCol="0">
                <a:spAutoFit/>
              </a:bodyPr>
              <a:lstStyle/>
              <a:p>
                <a:pPr algn="ctr"/>
                <a:r>
                  <a:rPr lang="en-US" sz="2400" b="1" dirty="0" smtClean="0"/>
                  <a:t>Fourier Transform</a:t>
                </a:r>
                <a:endParaRPr lang="en-US" sz="2400" b="1" dirty="0"/>
              </a:p>
            </p:txBody>
          </p:sp>
        </p:grpSp>
        <p:grpSp>
          <p:nvGrpSpPr>
            <p:cNvPr id="3" name="Group 2"/>
            <p:cNvGrpSpPr/>
            <p:nvPr/>
          </p:nvGrpSpPr>
          <p:grpSpPr>
            <a:xfrm>
              <a:off x="374512" y="1386720"/>
              <a:ext cx="3015890" cy="2800766"/>
              <a:chOff x="374512" y="1386720"/>
              <a:chExt cx="3015890" cy="2800766"/>
            </a:xfrm>
          </p:grpSpPr>
          <p:sp>
            <p:nvSpPr>
              <p:cNvPr id="24" name="TextBox 23"/>
              <p:cNvSpPr txBox="1"/>
              <p:nvPr/>
            </p:nvSpPr>
            <p:spPr>
              <a:xfrm>
                <a:off x="457200" y="3725821"/>
                <a:ext cx="2873126" cy="461665"/>
              </a:xfrm>
              <a:prstGeom prst="rect">
                <a:avLst/>
              </a:prstGeom>
              <a:noFill/>
            </p:spPr>
            <p:txBody>
              <a:bodyPr wrap="square" rtlCol="0">
                <a:spAutoFit/>
              </a:bodyPr>
              <a:lstStyle/>
              <a:p>
                <a:pPr algn="ctr"/>
                <a:r>
                  <a:rPr lang="en-US" sz="2400" b="1" dirty="0" smtClean="0"/>
                  <a:t>Light Field</a:t>
                </a:r>
                <a:endParaRPr lang="en-US" sz="2400" b="1" dirty="0"/>
              </a:p>
            </p:txBody>
          </p:sp>
          <p:grpSp>
            <p:nvGrpSpPr>
              <p:cNvPr id="25" name="Group 24"/>
              <p:cNvGrpSpPr/>
              <p:nvPr/>
            </p:nvGrpSpPr>
            <p:grpSpPr>
              <a:xfrm>
                <a:off x="374512" y="1386720"/>
                <a:ext cx="3015890" cy="2217608"/>
                <a:chOff x="374512" y="1386720"/>
                <a:chExt cx="3015890" cy="2217608"/>
              </a:xfrm>
            </p:grpSpPr>
            <p:cxnSp>
              <p:nvCxnSpPr>
                <p:cNvPr id="7" name="Straight Connector 6"/>
                <p:cNvCxnSpPr/>
                <p:nvPr/>
              </p:nvCxnSpPr>
              <p:spPr>
                <a:xfrm>
                  <a:off x="374512" y="2560176"/>
                  <a:ext cx="3015890" cy="1730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20" name="Picture 19" descr="ssignal.pdf"/>
                <p:cNvPicPr>
                  <a:picLocks noChangeAspect="1"/>
                </p:cNvPicPr>
                <p:nvPr/>
              </p:nvPicPr>
              <p:blipFill rotWithShape="1">
                <a:blip r:embed="rId3">
                  <a:extLst>
                    <a:ext uri="{28A0092B-C50C-407E-A947-70E740481C1C}">
                      <a14:useLocalDpi xmlns:a14="http://schemas.microsoft.com/office/drawing/2010/main" val="0"/>
                    </a:ext>
                  </a:extLst>
                </a:blip>
                <a:srcRect l="8964" r="29214"/>
                <a:stretch/>
              </p:blipFill>
              <p:spPr>
                <a:xfrm>
                  <a:off x="439307" y="1386720"/>
                  <a:ext cx="2917004" cy="2217608"/>
                </a:xfrm>
                <a:prstGeom prst="rect">
                  <a:avLst/>
                </a:prstGeom>
              </p:spPr>
            </p:pic>
          </p:grpSp>
        </p:grpSp>
      </p:grpSp>
    </p:spTree>
    <p:extLst>
      <p:ext uri="{BB962C8B-B14F-4D97-AF65-F5344CB8AC3E}">
        <p14:creationId xmlns:p14="http://schemas.microsoft.com/office/powerpoint/2010/main" val="3037075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4"/>
                                        </p:tgtEl>
                                      </p:cBhvr>
                                      <p:by x="50000" y="50000"/>
                                    </p:animScale>
                                  </p:childTnLst>
                                </p:cTn>
                              </p:par>
                              <p:par>
                                <p:cTn id="7" presetID="0" presetClass="path" presetSubtype="0" fill="hold" nodeType="withEffect">
                                  <p:stCondLst>
                                    <p:cond delay="0"/>
                                  </p:stCondLst>
                                  <p:childTnLst>
                                    <p:animMotion origin="layout" path="M 2.37235E-6 -3.55117E-6 L 2.37235E-6 -0.19112 " pathEditMode="relative" rAng="0" ptsTypes="AA">
                                      <p:cBhvr>
                                        <p:cTn id="8" dur="500" fill="hold"/>
                                        <p:tgtEl>
                                          <p:spTgt spid="4"/>
                                        </p:tgtEl>
                                        <p:attrNameLst>
                                          <p:attrName>ppt_x</p:attrName>
                                          <p:attrName>ppt_y</p:attrName>
                                        </p:attrNameLst>
                                      </p:cBhvr>
                                      <p:rCtr x="0" y="-9556"/>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Sparsity</a:t>
            </a:r>
            <a:r>
              <a:rPr lang="en-US" dirty="0" smtClean="0"/>
              <a:t> in the Fourier Domain</a:t>
            </a:r>
            <a:endParaRPr lang="en-US" dirty="0"/>
          </a:p>
        </p:txBody>
      </p:sp>
      <p:grpSp>
        <p:nvGrpSpPr>
          <p:cNvPr id="15" name="Group 14"/>
          <p:cNvGrpSpPr/>
          <p:nvPr/>
        </p:nvGrpSpPr>
        <p:grpSpPr>
          <a:xfrm>
            <a:off x="333492" y="1332575"/>
            <a:ext cx="3610440" cy="3511097"/>
            <a:chOff x="670823" y="1260553"/>
            <a:chExt cx="3610440" cy="3511097"/>
          </a:xfrm>
        </p:grpSpPr>
        <p:grpSp>
          <p:nvGrpSpPr>
            <p:cNvPr id="31" name="Group 16"/>
            <p:cNvGrpSpPr>
              <a:grpSpLocks noChangeAspect="1"/>
            </p:cNvGrpSpPr>
            <p:nvPr/>
          </p:nvGrpSpPr>
          <p:grpSpPr bwMode="auto">
            <a:xfrm>
              <a:off x="670823" y="1260553"/>
              <a:ext cx="3610440" cy="2768075"/>
              <a:chOff x="2184400" y="1066800"/>
              <a:chExt cx="5842000" cy="4476026"/>
            </a:xfrm>
          </p:grpSpPr>
          <p:cxnSp>
            <p:nvCxnSpPr>
              <p:cNvPr id="33" name="Straight Connector 32"/>
              <p:cNvCxnSpPr/>
              <p:nvPr/>
            </p:nvCxnSpPr>
            <p:spPr>
              <a:xfrm flipV="1">
                <a:off x="2184400" y="1066800"/>
                <a:ext cx="3231894" cy="839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84400" y="1905835"/>
                <a:ext cx="0" cy="236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416294" y="1066800"/>
                <a:ext cx="2508230" cy="1091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16294" y="1066800"/>
                <a:ext cx="0" cy="23626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184400" y="3429439"/>
                <a:ext cx="3231894" cy="8390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416294" y="3429439"/>
                <a:ext cx="2508230" cy="1067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184400" y="4268476"/>
                <a:ext cx="2462563" cy="1081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646963" y="4496664"/>
                <a:ext cx="3277561" cy="85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924524" y="2158598"/>
                <a:ext cx="0" cy="2338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3"/>
                <a:stretch>
                  <a:fillRect r="-5769" b="-291837"/>
                </a:stretch>
              </a:blipFill>
            </p:spPr>
            <p:txBody>
              <a:bodyPr/>
              <a:lstStyle/>
              <a:p>
                <a:pPr>
                  <a:defRPr/>
                </a:pPr>
                <a:r>
                  <a:rPr lang="en-US">
                    <a:noFill/>
                  </a:rPr>
                  <a:t> </a:t>
                </a:r>
              </a:p>
            </p:txBody>
          </p:sp>
          <p:sp>
            <p:nvSpPr>
              <p:cNvPr id="43" name="TextBox 42"/>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4"/>
                <a:stretch>
                  <a:fillRect r="-7692" b="-291837"/>
                </a:stretch>
              </a:blipFill>
            </p:spPr>
            <p:txBody>
              <a:bodyPr/>
              <a:lstStyle/>
              <a:p>
                <a:pPr>
                  <a:defRPr/>
                </a:pPr>
                <a:r>
                  <a:rPr lang="en-US">
                    <a:noFill/>
                  </a:rPr>
                  <a:t> </a:t>
                </a:r>
              </a:p>
            </p:txBody>
          </p:sp>
          <p:pic>
            <p:nvPicPr>
              <p:cNvPr id="4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007" t="7365" r="8279" b="10004"/>
              <a:stretch>
                <a:fillRect/>
              </a:stretch>
            </p:blipFill>
            <p:spPr bwMode="auto">
              <a:xfrm>
                <a:off x="2184400" y="1066801"/>
                <a:ext cx="5842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29"/>
            <p:cNvSpPr txBox="1">
              <a:spLocks noChangeArrowheads="1"/>
            </p:cNvSpPr>
            <p:nvPr/>
          </p:nvSpPr>
          <p:spPr bwMode="auto">
            <a:xfrm>
              <a:off x="794531" y="4125319"/>
              <a:ext cx="34237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atin typeface="Helvetica" charset="0"/>
                  <a:cs typeface="Helvetica" charset="0"/>
                </a:rPr>
                <a:t>Discrete Spectrum of Real Light Field Data</a:t>
              </a:r>
              <a:endParaRPr lang="en-US" sz="1800" b="1" dirty="0">
                <a:latin typeface="Helvetica" charset="0"/>
                <a:cs typeface="Helvetica" charset="0"/>
              </a:endParaRPr>
            </a:p>
          </p:txBody>
        </p:sp>
      </p:grpSp>
      <p:grpSp>
        <p:nvGrpSpPr>
          <p:cNvPr id="45" name="Group 44"/>
          <p:cNvGrpSpPr/>
          <p:nvPr/>
        </p:nvGrpSpPr>
        <p:grpSpPr>
          <a:xfrm>
            <a:off x="1983476" y="1836779"/>
            <a:ext cx="2094404" cy="884158"/>
            <a:chOff x="1944923" y="1909526"/>
            <a:chExt cx="2094404" cy="884158"/>
          </a:xfrm>
        </p:grpSpPr>
        <p:cxnSp>
          <p:nvCxnSpPr>
            <p:cNvPr id="49" name="Straight Arrow Connector 48"/>
            <p:cNvCxnSpPr/>
            <p:nvPr/>
          </p:nvCxnSpPr>
          <p:spPr>
            <a:xfrm flipH="1">
              <a:off x="1944923" y="2322871"/>
              <a:ext cx="805994" cy="47081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983476" y="1909526"/>
              <a:ext cx="205585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solidFill>
                    <a:srgbClr val="FF0000"/>
                  </a:solidFill>
                </a:rPr>
                <a:t>Not Very Sparse</a:t>
              </a:r>
              <a:endParaRPr lang="en-US" b="1" dirty="0">
                <a:solidFill>
                  <a:srgbClr val="FF0000"/>
                </a:solidFill>
              </a:endParaRPr>
            </a:p>
          </p:txBody>
        </p:sp>
      </p:grpSp>
    </p:spTree>
    <p:extLst>
      <p:ext uri="{BB962C8B-B14F-4D97-AF65-F5344CB8AC3E}">
        <p14:creationId xmlns:p14="http://schemas.microsoft.com/office/powerpoint/2010/main" val="45927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3492" y="1332575"/>
            <a:ext cx="3610440" cy="3511097"/>
            <a:chOff x="333492" y="1332575"/>
            <a:chExt cx="3610440" cy="3511097"/>
          </a:xfrm>
        </p:grpSpPr>
        <p:grpSp>
          <p:nvGrpSpPr>
            <p:cNvPr id="31" name="Group 16"/>
            <p:cNvGrpSpPr>
              <a:grpSpLocks noChangeAspect="1"/>
            </p:cNvGrpSpPr>
            <p:nvPr/>
          </p:nvGrpSpPr>
          <p:grpSpPr bwMode="auto">
            <a:xfrm>
              <a:off x="333492" y="1332575"/>
              <a:ext cx="3610440" cy="2768075"/>
              <a:chOff x="2184400" y="1066800"/>
              <a:chExt cx="5842000" cy="4476026"/>
            </a:xfrm>
          </p:grpSpPr>
          <p:cxnSp>
            <p:nvCxnSpPr>
              <p:cNvPr id="33" name="Straight Connector 32"/>
              <p:cNvCxnSpPr/>
              <p:nvPr/>
            </p:nvCxnSpPr>
            <p:spPr>
              <a:xfrm flipV="1">
                <a:off x="2184400" y="1066800"/>
                <a:ext cx="3231894" cy="839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84400" y="1905835"/>
                <a:ext cx="0" cy="236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416294" y="1066800"/>
                <a:ext cx="2508230" cy="1091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16294" y="1066800"/>
                <a:ext cx="0" cy="23626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184400" y="3429439"/>
                <a:ext cx="3231894" cy="8390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416294" y="3429439"/>
                <a:ext cx="2508230" cy="1067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184400" y="4268476"/>
                <a:ext cx="2462563" cy="1081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646963" y="4496664"/>
                <a:ext cx="3277561" cy="85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924524" y="2158598"/>
                <a:ext cx="0" cy="2338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3"/>
                <a:stretch>
                  <a:fillRect r="-5769" b="-291837"/>
                </a:stretch>
              </a:blipFill>
            </p:spPr>
            <p:txBody>
              <a:bodyPr/>
              <a:lstStyle/>
              <a:p>
                <a:pPr>
                  <a:defRPr/>
                </a:pPr>
                <a:r>
                  <a:rPr lang="en-US">
                    <a:noFill/>
                  </a:rPr>
                  <a:t> </a:t>
                </a:r>
              </a:p>
            </p:txBody>
          </p:sp>
          <p:sp>
            <p:nvSpPr>
              <p:cNvPr id="43" name="TextBox 42"/>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4"/>
                <a:stretch>
                  <a:fillRect r="-7692" b="-291837"/>
                </a:stretch>
              </a:blipFill>
            </p:spPr>
            <p:txBody>
              <a:bodyPr/>
              <a:lstStyle/>
              <a:p>
                <a:pPr>
                  <a:defRPr/>
                </a:pPr>
                <a:r>
                  <a:rPr lang="en-US">
                    <a:noFill/>
                  </a:rPr>
                  <a:t> </a:t>
                </a:r>
              </a:p>
            </p:txBody>
          </p:sp>
          <p:pic>
            <p:nvPicPr>
              <p:cNvPr id="4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007" t="7365" r="8279" b="10004"/>
              <a:stretch>
                <a:fillRect/>
              </a:stretch>
            </p:blipFill>
            <p:spPr bwMode="auto">
              <a:xfrm>
                <a:off x="2184400" y="1066801"/>
                <a:ext cx="5842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 name="TextBox 29"/>
            <p:cNvSpPr txBox="1">
              <a:spLocks noChangeArrowheads="1"/>
            </p:cNvSpPr>
            <p:nvPr/>
          </p:nvSpPr>
          <p:spPr bwMode="auto">
            <a:xfrm>
              <a:off x="457200" y="4197341"/>
              <a:ext cx="34237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atin typeface="Helvetica" charset="0"/>
                  <a:cs typeface="Helvetica" charset="0"/>
                </a:rPr>
                <a:t>Discrete Spectrum of Real Light Field Data</a:t>
              </a:r>
              <a:endParaRPr lang="en-US" sz="1800" b="1" dirty="0">
                <a:latin typeface="Helvetica" charset="0"/>
                <a:cs typeface="Helvetica" charset="0"/>
              </a:endParaRPr>
            </a:p>
          </p:txBody>
        </p:sp>
      </p:grpSp>
      <p:sp>
        <p:nvSpPr>
          <p:cNvPr id="2" name="Title 1"/>
          <p:cNvSpPr>
            <a:spLocks noGrp="1"/>
          </p:cNvSpPr>
          <p:nvPr>
            <p:ph type="title"/>
          </p:nvPr>
        </p:nvSpPr>
        <p:spPr/>
        <p:txBody>
          <a:bodyPr/>
          <a:lstStyle/>
          <a:p>
            <a:r>
              <a:rPr lang="en-US" dirty="0" err="1" smtClean="0"/>
              <a:t>Sparsity</a:t>
            </a:r>
            <a:r>
              <a:rPr lang="en-US" dirty="0" smtClean="0"/>
              <a:t> in the Fourier Domain</a:t>
            </a:r>
            <a:endParaRPr lang="en-US" dirty="0"/>
          </a:p>
        </p:txBody>
      </p:sp>
      <p:grpSp>
        <p:nvGrpSpPr>
          <p:cNvPr id="6" name="Group 5"/>
          <p:cNvGrpSpPr/>
          <p:nvPr/>
        </p:nvGrpSpPr>
        <p:grpSpPr>
          <a:xfrm>
            <a:off x="2363595" y="810252"/>
            <a:ext cx="4111702" cy="928494"/>
            <a:chOff x="2363595" y="810252"/>
            <a:chExt cx="4111702" cy="928494"/>
          </a:xfrm>
        </p:grpSpPr>
        <p:sp>
          <p:nvSpPr>
            <p:cNvPr id="4" name="TextBox 3"/>
            <p:cNvSpPr txBox="1"/>
            <p:nvPr/>
          </p:nvSpPr>
          <p:spPr>
            <a:xfrm>
              <a:off x="2363595" y="1092415"/>
              <a:ext cx="4111702" cy="646331"/>
            </a:xfrm>
            <a:prstGeom prst="rect">
              <a:avLst/>
            </a:prstGeom>
            <a:noFill/>
          </p:spPr>
          <p:txBody>
            <a:bodyPr wrap="square" rtlCol="0">
              <a:spAutoFit/>
            </a:bodyPr>
            <a:lstStyle/>
            <a:p>
              <a:pPr algn="ctr"/>
              <a:r>
                <a:rPr lang="en-US" sz="3600" b="1" dirty="0" smtClean="0">
                  <a:solidFill>
                    <a:schemeClr val="accent1"/>
                  </a:solidFill>
                </a:rPr>
                <a:t>*Continuous*</a:t>
              </a:r>
              <a:endParaRPr lang="en-US" sz="3600" b="1" dirty="0">
                <a:solidFill>
                  <a:schemeClr val="accent1"/>
                </a:solidFill>
              </a:endParaRPr>
            </a:p>
          </p:txBody>
        </p:sp>
        <p:cxnSp>
          <p:nvCxnSpPr>
            <p:cNvPr id="13" name="Straight Arrow Connector 12"/>
            <p:cNvCxnSpPr/>
            <p:nvPr/>
          </p:nvCxnSpPr>
          <p:spPr>
            <a:xfrm flipV="1">
              <a:off x="4419446" y="810252"/>
              <a:ext cx="0" cy="407923"/>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5136724" y="1338949"/>
            <a:ext cx="3759605" cy="3498349"/>
            <a:chOff x="5233673" y="1273578"/>
            <a:chExt cx="3759605" cy="3498349"/>
          </a:xfrm>
        </p:grpSpPr>
        <p:grpSp>
          <p:nvGrpSpPr>
            <p:cNvPr id="17" name="Group 3"/>
            <p:cNvGrpSpPr>
              <a:grpSpLocks noChangeAspect="1"/>
            </p:cNvGrpSpPr>
            <p:nvPr/>
          </p:nvGrpSpPr>
          <p:grpSpPr bwMode="auto">
            <a:xfrm>
              <a:off x="5338650" y="1273578"/>
              <a:ext cx="3549650" cy="2742024"/>
              <a:chOff x="2178050" y="1022350"/>
              <a:chExt cx="5848350" cy="4520476"/>
            </a:xfrm>
          </p:grpSpPr>
          <p:cxnSp>
            <p:nvCxnSpPr>
              <p:cNvPr id="19" name="Straight Connector 18"/>
              <p:cNvCxnSpPr/>
              <p:nvPr/>
            </p:nvCxnSpPr>
            <p:spPr>
              <a:xfrm flipV="1">
                <a:off x="2185204" y="1065300"/>
                <a:ext cx="3230006" cy="8411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85204" y="1906403"/>
                <a:ext cx="0" cy="2455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415210" y="1065300"/>
                <a:ext cx="2511035" cy="1145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5210" y="1065300"/>
                <a:ext cx="0" cy="2440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178050" y="3506285"/>
                <a:ext cx="3237160" cy="85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415210" y="3506285"/>
                <a:ext cx="2511035" cy="1116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185204" y="4361704"/>
                <a:ext cx="2539651" cy="11238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649737" y="4633720"/>
                <a:ext cx="3276507" cy="8518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26245" y="2210630"/>
                <a:ext cx="0" cy="24123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920" t="6235" r="8279" b="11060"/>
              <a:stretch>
                <a:fillRect/>
              </a:stretch>
            </p:blipFill>
            <p:spPr bwMode="auto">
              <a:xfrm>
                <a:off x="2178050" y="1022350"/>
                <a:ext cx="584835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a:spLocks noRot="1" noChangeAspect="1" noMove="1" noResize="1" noEditPoints="1" noAdjustHandles="1" noChangeArrowheads="1" noChangeShapeType="1" noTextEdit="1"/>
              </p:cNvSpPr>
              <p:nvPr/>
            </p:nvSpPr>
            <p:spPr>
              <a:xfrm>
                <a:off x="2674706" y="4712494"/>
                <a:ext cx="685800" cy="641201"/>
              </a:xfrm>
              <a:prstGeom prst="rect">
                <a:avLst/>
              </a:prstGeom>
              <a:blipFill rotWithShape="1">
                <a:blip r:embed="rId7"/>
                <a:stretch>
                  <a:fillRect r="-7843" b="-395833"/>
                </a:stretch>
              </a:blipFill>
            </p:spPr>
            <p:txBody>
              <a:bodyPr/>
              <a:lstStyle/>
              <a:p>
                <a:pPr>
                  <a:defRPr/>
                </a:pPr>
                <a:r>
                  <a:rPr lang="en-US">
                    <a:noFill/>
                  </a:rPr>
                  <a:t> </a:t>
                </a:r>
              </a:p>
            </p:txBody>
          </p:sp>
          <p:sp>
            <p:nvSpPr>
              <p:cNvPr id="30" name="TextBox 29"/>
              <p:cNvSpPr txBox="1">
                <a:spLocks noRot="1" noChangeAspect="1" noMove="1" noResize="1" noEditPoints="1" noAdjustHandles="1" noChangeArrowheads="1" noChangeShapeType="1" noTextEdit="1"/>
              </p:cNvSpPr>
              <p:nvPr/>
            </p:nvSpPr>
            <p:spPr>
              <a:xfrm>
                <a:off x="6096000" y="4901625"/>
                <a:ext cx="685800" cy="641201"/>
              </a:xfrm>
              <a:prstGeom prst="rect">
                <a:avLst/>
              </a:prstGeom>
              <a:blipFill rotWithShape="1">
                <a:blip r:embed="rId8"/>
                <a:stretch>
                  <a:fillRect r="-9804" b="-300000"/>
                </a:stretch>
              </a:blipFill>
            </p:spPr>
            <p:txBody>
              <a:bodyPr/>
              <a:lstStyle/>
              <a:p>
                <a:pPr>
                  <a:defRPr/>
                </a:pPr>
                <a:r>
                  <a:rPr lang="en-US">
                    <a:noFill/>
                  </a:rPr>
                  <a:t> </a:t>
                </a:r>
              </a:p>
            </p:txBody>
          </p:sp>
        </p:grpSp>
        <p:sp>
          <p:nvSpPr>
            <p:cNvPr id="18" name="TextBox 30"/>
            <p:cNvSpPr txBox="1">
              <a:spLocks noChangeArrowheads="1"/>
            </p:cNvSpPr>
            <p:nvPr/>
          </p:nvSpPr>
          <p:spPr bwMode="auto">
            <a:xfrm>
              <a:off x="5233673" y="4125596"/>
              <a:ext cx="3759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atin typeface="Helvetica" charset="0"/>
                  <a:cs typeface="Helvetica" charset="0"/>
                </a:rPr>
                <a:t>Recovered Continuous Light Field Spectrum </a:t>
              </a:r>
              <a:endParaRPr lang="en-US" sz="1800" b="1" dirty="0">
                <a:latin typeface="Helvetica" charset="0"/>
                <a:cs typeface="Helvetica" charset="0"/>
              </a:endParaRPr>
            </a:p>
          </p:txBody>
        </p:sp>
      </p:grpSp>
      <p:grpSp>
        <p:nvGrpSpPr>
          <p:cNvPr id="48" name="Group 47"/>
          <p:cNvGrpSpPr/>
          <p:nvPr/>
        </p:nvGrpSpPr>
        <p:grpSpPr>
          <a:xfrm>
            <a:off x="3453915" y="2158005"/>
            <a:ext cx="1992221" cy="1549400"/>
            <a:chOff x="3453915" y="2158005"/>
            <a:chExt cx="1992221" cy="1549400"/>
          </a:xfrm>
        </p:grpSpPr>
        <p:sp>
          <p:nvSpPr>
            <p:cNvPr id="46" name="Right Arrow 45"/>
            <p:cNvSpPr/>
            <p:nvPr/>
          </p:nvSpPr>
          <p:spPr>
            <a:xfrm>
              <a:off x="3619500" y="2158005"/>
              <a:ext cx="1826636" cy="15494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TextBox 46"/>
            <p:cNvSpPr txBox="1"/>
            <p:nvPr/>
          </p:nvSpPr>
          <p:spPr>
            <a:xfrm>
              <a:off x="3453915" y="2585699"/>
              <a:ext cx="1931061" cy="707886"/>
            </a:xfrm>
            <a:prstGeom prst="rect">
              <a:avLst/>
            </a:prstGeom>
            <a:noFill/>
          </p:spPr>
          <p:txBody>
            <a:bodyPr wrap="square" rtlCol="0">
              <a:spAutoFit/>
            </a:bodyPr>
            <a:lstStyle/>
            <a:p>
              <a:pPr algn="ctr"/>
              <a:r>
                <a:rPr lang="en-US" sz="2000" b="1" dirty="0" smtClean="0"/>
                <a:t>Our</a:t>
              </a:r>
            </a:p>
            <a:p>
              <a:pPr algn="ctr"/>
              <a:r>
                <a:rPr lang="en-US" sz="2000" b="1" dirty="0" smtClean="0"/>
                <a:t>Algorithm</a:t>
              </a:r>
              <a:endParaRPr lang="en-US" sz="2000" b="1" dirty="0"/>
            </a:p>
          </p:txBody>
        </p:sp>
      </p:grpSp>
      <p:grpSp>
        <p:nvGrpSpPr>
          <p:cNvPr id="52" name="Group 51"/>
          <p:cNvGrpSpPr/>
          <p:nvPr/>
        </p:nvGrpSpPr>
        <p:grpSpPr>
          <a:xfrm>
            <a:off x="1983476" y="1836779"/>
            <a:ext cx="2094404" cy="884158"/>
            <a:chOff x="1944923" y="1909526"/>
            <a:chExt cx="2094404" cy="884158"/>
          </a:xfrm>
        </p:grpSpPr>
        <p:cxnSp>
          <p:nvCxnSpPr>
            <p:cNvPr id="53" name="Straight Arrow Connector 52"/>
            <p:cNvCxnSpPr/>
            <p:nvPr/>
          </p:nvCxnSpPr>
          <p:spPr>
            <a:xfrm flipH="1">
              <a:off x="1944923" y="2322871"/>
              <a:ext cx="805994" cy="47081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983476" y="1909526"/>
              <a:ext cx="205585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solidFill>
                    <a:srgbClr val="FF0000"/>
                  </a:solidFill>
                </a:rPr>
                <a:t>Not Very Sparse</a:t>
              </a:r>
              <a:endParaRPr lang="en-US" b="1" dirty="0">
                <a:solidFill>
                  <a:srgbClr val="FF0000"/>
                </a:solidFill>
              </a:endParaRPr>
            </a:p>
          </p:txBody>
        </p:sp>
      </p:grpSp>
    </p:spTree>
    <p:extLst>
      <p:ext uri="{BB962C8B-B14F-4D97-AF65-F5344CB8AC3E}">
        <p14:creationId xmlns:p14="http://schemas.microsoft.com/office/powerpoint/2010/main" val="1493715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r>
              <a:rPr lang="en-US" dirty="0" smtClean="0"/>
              <a:t>Theoretical</a:t>
            </a:r>
          </a:p>
          <a:p>
            <a:pPr lvl="1"/>
            <a:r>
              <a:rPr lang="en-US" dirty="0"/>
              <a:t>Continuous </a:t>
            </a:r>
            <a:r>
              <a:rPr lang="en-US" dirty="0" err="1"/>
              <a:t>vs</a:t>
            </a:r>
            <a:r>
              <a:rPr lang="en-US" dirty="0"/>
              <a:t> Discrete </a:t>
            </a:r>
            <a:r>
              <a:rPr lang="en-US" dirty="0" err="1"/>
              <a:t>Sparsity</a:t>
            </a:r>
            <a:endParaRPr lang="en-US" dirty="0"/>
          </a:p>
          <a:p>
            <a:pPr lvl="1"/>
            <a:r>
              <a:rPr lang="en-US" dirty="0"/>
              <a:t>Reconstruction algorithm</a:t>
            </a:r>
          </a:p>
          <a:p>
            <a:r>
              <a:rPr lang="en-US" dirty="0" smtClean="0"/>
              <a:t>Applied</a:t>
            </a:r>
          </a:p>
          <a:p>
            <a:pPr lvl="1"/>
            <a:r>
              <a:rPr lang="en-US" dirty="0" smtClean="0"/>
              <a:t>Recover non-</a:t>
            </a:r>
            <a:r>
              <a:rPr lang="en-US" dirty="0" err="1" smtClean="0"/>
              <a:t>Lambertian</a:t>
            </a:r>
            <a:r>
              <a:rPr lang="en-US" dirty="0" smtClean="0"/>
              <a:t> scenes from fewer views</a:t>
            </a:r>
          </a:p>
          <a:p>
            <a:pPr lvl="1"/>
            <a:r>
              <a:rPr lang="en-US" dirty="0" smtClean="0"/>
              <a:t>Light field extrapolation</a:t>
            </a:r>
          </a:p>
          <a:p>
            <a:pPr lvl="1"/>
            <a:r>
              <a:rPr lang="en-US" dirty="0" smtClean="0"/>
              <a:t>Viewpoint </a:t>
            </a:r>
            <a:r>
              <a:rPr lang="en-US" dirty="0" err="1" smtClean="0"/>
              <a:t>denoising</a:t>
            </a:r>
            <a:endParaRPr lang="en-US" dirty="0" smtClean="0"/>
          </a:p>
          <a:p>
            <a:pPr lvl="1"/>
            <a:endParaRPr lang="en-US" dirty="0"/>
          </a:p>
        </p:txBody>
      </p:sp>
    </p:spTree>
    <p:extLst>
      <p:ext uri="{BB962C8B-B14F-4D97-AF65-F5344CB8AC3E}">
        <p14:creationId xmlns:p14="http://schemas.microsoft.com/office/powerpoint/2010/main" val="3654695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23236</TotalTime>
  <Words>4746</Words>
  <Application>Microsoft Macintosh PowerPoint</Application>
  <PresentationFormat>On-screen Show (16:9)</PresentationFormat>
  <Paragraphs>562</Paragraphs>
  <Slides>45</Slides>
  <Notes>45</Notes>
  <HiddenSlides>1</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 Light Field Reconstruction Using Sparsity in the Continuous Fourier Domain</vt:lpstr>
      <vt:lpstr>Light Fields Are Cool</vt:lpstr>
      <vt:lpstr>What we do</vt:lpstr>
      <vt:lpstr>What we do</vt:lpstr>
      <vt:lpstr>Sparsity in the Fourier Domain</vt:lpstr>
      <vt:lpstr>Sparsity in the Fourier Domain</vt:lpstr>
      <vt:lpstr>Sparsity in the Fourier Domain</vt:lpstr>
      <vt:lpstr>Sparsity in the Fourier Domain</vt:lpstr>
      <vt:lpstr>Contributions</vt:lpstr>
      <vt:lpstr>Don’t Fear the Fourier</vt:lpstr>
      <vt:lpstr>Don’t Fear the Fourier</vt:lpstr>
      <vt:lpstr>Overview</vt:lpstr>
      <vt:lpstr>Prior work</vt:lpstr>
      <vt:lpstr>Prior work</vt:lpstr>
      <vt:lpstr>Prior work</vt:lpstr>
      <vt:lpstr>Prior work</vt:lpstr>
      <vt:lpstr>Prior work</vt:lpstr>
      <vt:lpstr>Prior work</vt:lpstr>
      <vt:lpstr>Prior Work</vt:lpstr>
      <vt:lpstr>Overview</vt:lpstr>
      <vt:lpstr>Traditional Sparse Recovery</vt:lpstr>
      <vt:lpstr>Traditional Sparse Recovery</vt:lpstr>
      <vt:lpstr>Light Field Spectrum</vt:lpstr>
      <vt:lpstr>Continuous vs Discrete Fourier</vt:lpstr>
      <vt:lpstr>Continuous vs Discrete Fourier</vt:lpstr>
      <vt:lpstr>From Continuous to discrete</vt:lpstr>
      <vt:lpstr>From Continuous to discrete</vt:lpstr>
      <vt:lpstr>Overview</vt:lpstr>
      <vt:lpstr>Reconstruction</vt:lpstr>
      <vt:lpstr>Reconstruction</vt:lpstr>
      <vt:lpstr>Reconstruction</vt:lpstr>
      <vt:lpstr>Reconstruction</vt:lpstr>
      <vt:lpstr>Reconstruction</vt:lpstr>
      <vt:lpstr>Reconstruction Results</vt:lpstr>
      <vt:lpstr>PowerPoint Presentation</vt:lpstr>
      <vt:lpstr>PowerPoint Presentation</vt:lpstr>
      <vt:lpstr>Comparison With Prior Work</vt:lpstr>
      <vt:lpstr>Comparison With Prior Work</vt:lpstr>
      <vt:lpstr>PowerPoint Presentation</vt:lpstr>
      <vt:lpstr>Focal Stack of Reconstructed Light Field</vt:lpstr>
      <vt:lpstr>Viewpoint Denoising </vt:lpstr>
      <vt:lpstr>Viewpoint Denoising </vt:lpstr>
      <vt:lpstr>Extrapolating Views</vt:lpstr>
      <vt:lpstr>Conclusion</vt:lpstr>
      <vt:lpstr>Light Fields Are Cool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Abe Davis</cp:lastModifiedBy>
  <cp:revision>1881</cp:revision>
  <dcterms:created xsi:type="dcterms:W3CDTF">2015-04-06T16:08:20Z</dcterms:created>
  <dcterms:modified xsi:type="dcterms:W3CDTF">2015-08-14T01:06:41Z</dcterms:modified>
</cp:coreProperties>
</file>