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notesSlides/notesSlide1.xml" ContentType="application/vnd.openxmlformats-officedocument.presentationml.notesSlide+xml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notesSlides/notesSlide2.xml" ContentType="application/vnd.openxmlformats-officedocument.presentationml.notesSlide+xml"/>
  <Override PartName="/ppt/media/image34.jpeg" ContentType="image/jpeg"/>
  <Override PartName="/ppt/media/image35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6.jpeg" ContentType="image/jpeg"/>
  <Override PartName="/ppt/media/image37.jpeg" ContentType="image/jpeg"/>
  <Override PartName="/ppt/media/image38.jpeg" ContentType="image/jpeg"/>
  <Override PartName="/ppt/notesSlides/notesSlide8.xml" ContentType="application/vnd.openxmlformats-officedocument.presentationml.notesSlide+xml"/>
  <Override PartName="/ppt/media/image39.jpeg" ContentType="image/jpeg"/>
  <Override PartName="/ppt/media/image40.jpeg" ContentType="image/jpeg"/>
  <Override PartName="/ppt/media/image41.jpeg" ContentType="image/jpeg"/>
  <Override PartName="/ppt/notesSlides/notesSlide9.xml" ContentType="application/vnd.openxmlformats-officedocument.presentationml.notesSlide+xml"/>
  <Override PartName="/ppt/media/image42.jpeg" ContentType="image/jpeg"/>
  <Override PartName="/ppt/media/image43.jpeg" ContentType="image/jpeg"/>
  <Override PartName="/ppt/notesSlides/notesSlide10.xml" ContentType="application/vnd.openxmlformats-officedocument.presentationml.notesSlide+xml"/>
  <Override PartName="/ppt/media/image44.jpeg" ContentType="image/jpeg"/>
  <Override PartName="/ppt/notesSlides/notesSlide11.xml" ContentType="application/vnd.openxmlformats-officedocument.presentationml.notesSlide+xml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notesSlides/notesSlide12.xml" ContentType="application/vnd.openxmlformats-officedocument.presentationml.notesSlide+xml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Alan Newell, Raj Reddy @ CMU</a:t>
            </a:r>
          </a:p>
          <a:p>
            <a:pPr/>
            <a:r>
              <a:t>Jack Schwartz at NYU/Courant</a:t>
            </a:r>
          </a:p>
          <a:p>
            <a:pPr/>
            <a:r>
              <a:t>Terry Winograd vs. Gene Charniak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Shape 2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1997 Talbot House</a:t>
            </a:r>
          </a:p>
          <a:p>
            <a:pPr/>
            <a:r>
              <a:t>We had been there in 1977 (IIRC) for a national AIM meeting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hape 2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Jon Doyle, Mojdeh Mohtashemi, Dan Nigrin, Yao Sun, Ying Zhang, Duane Steward, Chris Tsien, Robert Franck?, Peter Szolovits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Shape 2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Caleb Hug, Bob Rudin, Andreea Bodnari, Rohit Joshi</a:t>
            </a:r>
          </a:p>
          <a:p>
            <a:pPr/>
            <a:r>
              <a:t>Elisha Sacks, Reid Simmons, Walter Hamscher, Jeff van Baalen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Ted Shortliffe, Ed Feigenbaum, Kaz Kulikoswki, Harry Pople, Randy Miller, Greg Cooper, Eric Horvitz, David Heckerman, Larry Fagan, Mark Musen, Bruce Buchanan, Blackford Middleton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hape 21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Many co-supervised with others!</a:t>
            </a:r>
          </a:p>
          <a:p>
            <a:pPr/>
            <a:r>
              <a:t>As supervisor: 33 completed, 11 in progress</a:t>
            </a:r>
          </a:p>
          <a:p>
            <a:pPr/>
            <a:r>
              <a:t>As reader: 56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101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hape 2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101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hape 2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101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hape 2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Bill Swartout, Ken Church, Brian Smith, Byron Davies, Bill Long, Bob Frankston &amp; Dan Bricklin, Charlie Safran, Bob Bruccoleri, Ramesh Patil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hape 2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1980s to early 1990s</a:t>
            </a:r>
          </a:p>
          <a:p>
            <a:pPr/>
            <a:r>
              <a:t>Mike Wellman, Phyllis Koton, group, group, Bob and Daisy Kunstaetter, Chris Tsien and friends, group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hape 2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Audience at Stanford AIM meeting, 1988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eg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8.tif"/><Relationship Id="rId6" Type="http://schemas.openxmlformats.org/officeDocument/2006/relationships/image" Target="../media/image9.tif"/><Relationship Id="rId7" Type="http://schemas.openxmlformats.org/officeDocument/2006/relationships/image" Target="../media/image10.tif"/><Relationship Id="rId8" Type="http://schemas.openxmlformats.org/officeDocument/2006/relationships/image" Target="../media/image11.tif"/><Relationship Id="rId9" Type="http://schemas.openxmlformats.org/officeDocument/2006/relationships/image" Target="../media/image12.tif"/><Relationship Id="rId10" Type="http://schemas.openxmlformats.org/officeDocument/2006/relationships/image" Target="../media/image13.tif"/><Relationship Id="rId11" Type="http://schemas.openxmlformats.org/officeDocument/2006/relationships/image" Target="../media/image14.tif"/><Relationship Id="rId12" Type="http://schemas.openxmlformats.org/officeDocument/2006/relationships/image" Target="../media/image15.tif"/><Relationship Id="rId13" Type="http://schemas.openxmlformats.org/officeDocument/2006/relationships/image" Target="../media/image16.tif"/><Relationship Id="rId14" Type="http://schemas.openxmlformats.org/officeDocument/2006/relationships/image" Target="../media/image17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18.tif"/><Relationship Id="rId6" Type="http://schemas.openxmlformats.org/officeDocument/2006/relationships/image" Target="../media/image19.tif"/><Relationship Id="rId7" Type="http://schemas.openxmlformats.org/officeDocument/2006/relationships/image" Target="../media/image20.tif"/><Relationship Id="rId8" Type="http://schemas.openxmlformats.org/officeDocument/2006/relationships/image" Target="../media/image21.tif"/><Relationship Id="rId9" Type="http://schemas.openxmlformats.org/officeDocument/2006/relationships/image" Target="../media/image38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jpeg"/><Relationship Id="rId4" Type="http://schemas.openxmlformats.org/officeDocument/2006/relationships/image" Target="../media/image22.tif"/><Relationship Id="rId5" Type="http://schemas.openxmlformats.org/officeDocument/2006/relationships/image" Target="../media/image40.jpeg"/><Relationship Id="rId6" Type="http://schemas.openxmlformats.org/officeDocument/2006/relationships/image" Target="../media/image23.tif"/><Relationship Id="rId7" Type="http://schemas.openxmlformats.org/officeDocument/2006/relationships/image" Target="../media/image24.tif"/><Relationship Id="rId8" Type="http://schemas.openxmlformats.org/officeDocument/2006/relationships/image" Target="../media/image41.jpeg"/><Relationship Id="rId9" Type="http://schemas.openxmlformats.org/officeDocument/2006/relationships/image" Target="../media/image25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jpeg"/><Relationship Id="rId4" Type="http://schemas.openxmlformats.org/officeDocument/2006/relationships/image" Target="../media/image43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Relationship Id="rId8" Type="http://schemas.openxmlformats.org/officeDocument/2006/relationships/image" Target="../media/image50.jpeg"/><Relationship Id="rId9" Type="http://schemas.openxmlformats.org/officeDocument/2006/relationships/image" Target="../media/image51.jpeg"/><Relationship Id="rId10" Type="http://schemas.openxmlformats.org/officeDocument/2006/relationships/image" Target="../media/image52.jpeg"/><Relationship Id="rId11" Type="http://schemas.openxmlformats.org/officeDocument/2006/relationships/image" Target="../media/image26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tif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28.tif"/><Relationship Id="rId7" Type="http://schemas.openxmlformats.org/officeDocument/2006/relationships/image" Target="../media/image29.tif"/><Relationship Id="rId8" Type="http://schemas.openxmlformats.org/officeDocument/2006/relationships/image" Target="../media/image3.png"/><Relationship Id="rId9" Type="http://schemas.openxmlformats.org/officeDocument/2006/relationships/image" Target="../media/image30.tif"/><Relationship Id="rId10" Type="http://schemas.openxmlformats.org/officeDocument/2006/relationships/image" Target="../media/image55.jpeg"/><Relationship Id="rId11" Type="http://schemas.openxmlformats.org/officeDocument/2006/relationships/image" Target="../media/image5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jpeg"/><Relationship Id="rId7" Type="http://schemas.openxmlformats.org/officeDocument/2006/relationships/image" Target="../media/image62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eter Szolovits 70-th…"/>
          <p:cNvSpPr txBox="1"/>
          <p:nvPr>
            <p:ph type="ctrTitle"/>
          </p:nvPr>
        </p:nvSpPr>
        <p:spPr>
          <a:xfrm>
            <a:off x="1270000" y="2159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Peter Szolovits 70-th</a:t>
            </a:r>
          </a:p>
          <a:p>
            <a:pPr>
              <a:defRPr sz="4800"/>
            </a:pPr>
            <a:r>
              <a:t>(sort of)</a:t>
            </a:r>
          </a:p>
        </p:txBody>
      </p:sp>
      <p:sp>
        <p:nvSpPr>
          <p:cNvPr id="120" name="December 2, 2019"/>
          <p:cNvSpPr txBox="1"/>
          <p:nvPr>
            <p:ph type="subTitle" sz="quarter" idx="1"/>
          </p:nvPr>
        </p:nvSpPr>
        <p:spPr>
          <a:xfrm>
            <a:off x="1270000" y="3619500"/>
            <a:ext cx="10464800" cy="1130300"/>
          </a:xfrm>
          <a:prstGeom prst="rect">
            <a:avLst/>
          </a:prstGeom>
        </p:spPr>
        <p:txBody>
          <a:bodyPr/>
          <a:lstStyle/>
          <a:p>
            <a:pPr/>
            <a:r>
              <a:t>December 2, 2019</a:t>
            </a:r>
          </a:p>
        </p:txBody>
      </p:sp>
      <p:pic>
        <p:nvPicPr>
          <p:cNvPr id="121" name="IMG_0177 - 2012-12-21 at 11-40-29.jpeg" descr="IMG_0177 - 2012-12-21 at 11-40-29.jpeg"/>
          <p:cNvPicPr>
            <a:picLocks noChangeAspect="1"/>
          </p:cNvPicPr>
          <p:nvPr/>
        </p:nvPicPr>
        <p:blipFill>
          <a:blip r:embed="rId2">
            <a:extLst/>
          </a:blip>
          <a:srcRect l="39353" t="0" r="0" b="2595"/>
          <a:stretch>
            <a:fillRect/>
          </a:stretch>
        </p:blipFill>
        <p:spPr>
          <a:xfrm>
            <a:off x="7979733" y="4725573"/>
            <a:ext cx="4504864" cy="482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Zak scowl - 1997-11-01 at 12-14-00.jpg" descr="Zak scowl - 1997-11-01 at 12-14-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3484" y="5723979"/>
            <a:ext cx="5422901" cy="375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UNADJUSTEDNONRAW_thumb_eafb.jpg" descr="UNADJUSTEDNONRAW_thumb_eaf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7327562" cy="4815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UNADJUSTEDNONRAW_thumb_2d525.jpg" descr="UNADJUSTEDNONRAW_thumb_2d52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63781" y="3322527"/>
            <a:ext cx="9341019" cy="6431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UNADJUSTEDNONRAW_thumb_e24.jpg" descr="UNADJUSTEDNONRAW_thumb_e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696075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jZHtASiESxiAQo+dbU068w_thumb_c3ae.jpg" descr="jZHtASiESxiAQo+dbU068w_thumb_c3a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3825" y="0"/>
            <a:ext cx="7800975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UNADJUSTEDNONRAW_thumb_138c6.jpg" descr="UNADJUSTEDNONRAW_thumb_138c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812568" cy="6142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UNADJUSTEDNONRAW_thumb_2c22.jpg" descr="UNADJUSTEDNONRAW_thumb_2c2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86595" y="4979615"/>
            <a:ext cx="7318205" cy="4773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UNADJUSTEDNONRAW_thumb_3bc87.jpg" descr="UNADJUSTEDNONRAW_thumb_3bc8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41866"/>
            <a:ext cx="13004800" cy="8669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oup"/>
          <p:cNvGrpSpPr/>
          <p:nvPr/>
        </p:nvGrpSpPr>
        <p:grpSpPr>
          <a:xfrm>
            <a:off x="0" y="0"/>
            <a:ext cx="6292645" cy="9753601"/>
            <a:chOff x="0" y="0"/>
            <a:chExt cx="6292644" cy="9753600"/>
          </a:xfrm>
        </p:grpSpPr>
        <p:pic>
          <p:nvPicPr>
            <p:cNvPr id="16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292645" cy="9753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1" name="https://www.caltech.edu/about/news/frederick-b-thompson-43160"/>
            <p:cNvSpPr txBox="1"/>
            <p:nvPr/>
          </p:nvSpPr>
          <p:spPr>
            <a:xfrm>
              <a:off x="-1" y="9441257"/>
              <a:ext cx="6191683" cy="312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pc="56" sz="1400"/>
              </a:lvl1pPr>
            </a:lstStyle>
            <a:p>
              <a:pPr/>
              <a:r>
                <a:t>https://www.caltech.edu/about/news/frederick-b-thompson-43160</a:t>
              </a:r>
            </a:p>
          </p:txBody>
        </p:sp>
      </p:grpSp>
      <p:grpSp>
        <p:nvGrpSpPr>
          <p:cNvPr id="165" name="Group"/>
          <p:cNvGrpSpPr/>
          <p:nvPr/>
        </p:nvGrpSpPr>
        <p:grpSpPr>
          <a:xfrm>
            <a:off x="6292645" y="-9062"/>
            <a:ext cx="6712155" cy="3158662"/>
            <a:chOff x="0" y="0"/>
            <a:chExt cx="6712154" cy="3158661"/>
          </a:xfrm>
        </p:grpSpPr>
        <p:pic>
          <p:nvPicPr>
            <p:cNvPr id="16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712155" cy="3158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4" name="https://www.azquotes.com/quote/1038681"/>
            <p:cNvSpPr txBox="1"/>
            <p:nvPr/>
          </p:nvSpPr>
          <p:spPr>
            <a:xfrm>
              <a:off x="2734324" y="2710390"/>
              <a:ext cx="3713862" cy="312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https://www.azquotes.com/quote/1038681</a:t>
              </a:r>
            </a:p>
          </p:txBody>
        </p:sp>
      </p:grpSp>
      <p:pic>
        <p:nvPicPr>
          <p:cNvPr id="16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34571" y="3127776"/>
            <a:ext cx="3828304" cy="65987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UNADJUSTEDNONRAW_thumb_bc91.jpg" descr="UNADJUSTEDNONRAW_thumb_bc9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61037" y="0"/>
            <a:ext cx="7248526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50" y="6350"/>
            <a:ext cx="2781300" cy="262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51200" y="0"/>
            <a:ext cx="1761067" cy="264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33" y="2650743"/>
            <a:ext cx="5757818" cy="3959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050" y="6832600"/>
            <a:ext cx="2755900" cy="2946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87183" y="7035800"/>
            <a:ext cx="1689101" cy="254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700694" y="6585856"/>
            <a:ext cx="2294930" cy="3152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UNADJUSTEDNONRAW_thumb_26bf5.jpg" descr="UNADJUSTEDNONRAW_thumb_26bf5.jpg"/>
          <p:cNvPicPr>
            <a:picLocks noChangeAspect="1"/>
          </p:cNvPicPr>
          <p:nvPr/>
        </p:nvPicPr>
        <p:blipFill>
          <a:blip r:embed="rId2">
            <a:extLst/>
          </a:blip>
          <a:srcRect l="2040" t="2479" r="2040" b="2479"/>
          <a:stretch>
            <a:fillRect/>
          </a:stretch>
        </p:blipFill>
        <p:spPr>
          <a:xfrm>
            <a:off x="-149" y="736401"/>
            <a:ext cx="8259370" cy="8280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UNADJUSTEDNONRAW_thumb_feb9.jpg" descr="UNADJUSTEDNONRAW_thumb_feb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01845" y="2712088"/>
            <a:ext cx="4799781" cy="7041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UNADJUSTEDNONRAW_thumb_181a1.jpg" descr="UNADJUSTEDNONRAW_thumb_181a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703" y="441139"/>
            <a:ext cx="3034492" cy="3483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UNADJUSTEDNONRAW_thumb_4f5.jpg" descr="UNADJUSTEDNONRAW_thumb_4f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443" y="4790888"/>
            <a:ext cx="7377672" cy="4070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Dertouzos - 1975-09-01 at 11-06-00.jpg" descr="Dertouzos - 1975-09-01 at 11-06-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23914" y="107028"/>
            <a:ext cx="13716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Moses-Winston - 1975-09-01 at 11-26-00.jpg" descr="Moses-Winston - 1975-09-01 at 11-26-0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33062" y="4785442"/>
            <a:ext cx="5276477" cy="4081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Fano - 1975-09-01 at 11-22-00.jpg" descr="Fano - 1975-09-01 at 11-22-00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30186" y="240257"/>
            <a:ext cx="3200401" cy="374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Corby - 1975-09-01 at 11-29-00.jpg" descr="Corby - 1975-09-01 at 11-29-00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44191" y="227557"/>
            <a:ext cx="3200401" cy="3771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UNADJUSTEDNONRAW_thumb_d800.jpg" descr="UNADJUSTEDNONRAW_thumb_d8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6502401" cy="4337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UNADJUSTEDNONRAW_thumb_bec3.jpg" descr="UNADJUSTEDNONRAW_thumb_bec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2400" y="0"/>
            <a:ext cx="6502400" cy="431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4337050"/>
            <a:ext cx="2426608" cy="317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26607" y="4337050"/>
            <a:ext cx="2120901" cy="317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08500" y="4337050"/>
            <a:ext cx="1993900" cy="279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02400" y="4311650"/>
            <a:ext cx="2794000" cy="279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296400" y="4311650"/>
            <a:ext cx="2260600" cy="2654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10900" y="6962140"/>
            <a:ext cx="1993900" cy="2791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153400" y="6965950"/>
            <a:ext cx="2857500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927600" y="7239000"/>
            <a:ext cx="3225800" cy="251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568700" y="7975600"/>
            <a:ext cx="1358900" cy="177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40806" y="7512050"/>
            <a:ext cx="1627894" cy="2241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SZ’s students &amp; staff"/>
          <p:cNvSpPr txBox="1"/>
          <p:nvPr>
            <p:ph type="title"/>
          </p:nvPr>
        </p:nvSpPr>
        <p:spPr>
          <a:xfrm>
            <a:off x="952500" y="254000"/>
            <a:ext cx="11099800" cy="877248"/>
          </a:xfrm>
          <a:prstGeom prst="rect">
            <a:avLst/>
          </a:prstGeom>
        </p:spPr>
        <p:txBody>
          <a:bodyPr/>
          <a:lstStyle>
            <a:lvl1pPr defTabSz="373887">
              <a:defRPr sz="5119"/>
            </a:lvl1pPr>
          </a:lstStyle>
          <a:p>
            <a:pPr/>
            <a:r>
              <a:t>PSZ’s students &amp; staff</a:t>
            </a:r>
          </a:p>
        </p:txBody>
      </p:sp>
      <p:graphicFrame>
        <p:nvGraphicFramePr>
          <p:cNvPr id="204" name="Table"/>
          <p:cNvGraphicFramePr/>
          <p:nvPr/>
        </p:nvGraphicFramePr>
        <p:xfrm>
          <a:off x="952500" y="1179152"/>
          <a:ext cx="11099800" cy="848267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774950"/>
                <a:gridCol w="2774950"/>
                <a:gridCol w="2774950"/>
                <a:gridCol w="2774950"/>
              </a:tblGrid>
              <a:tr h="369420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 Neue"/>
                        </a:rPr>
                        <a:t>My PhD Students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 Neue"/>
                        </a:rPr>
                        <a:t>Other PhD Students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 Neue"/>
                        </a:rPr>
                        <a:t>Other degrees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>
                          <a:solidFill>
                            <a:srgbClr val="FFFFFF"/>
                          </a:solidFill>
                          <a:sym typeface="Helvetica Neue"/>
                        </a:rPr>
                        <a:t>Staff &amp; Postdocs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30614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Bill Swartout 1980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Candy Sidner 1979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Ramesh Patil 1981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Sheldon Borkin 1979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Brian Smith 1982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Jon Doyle 1980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Zak Kohane 1987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Marius Fieschi 1983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Phyllis Koton 1988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Ken Church 1983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Mike Wellman 1988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Tetsutaro Shibahara 1985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Duane Steward 1988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David McAllester 1987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Alex Yeh 1990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Reid Simmons 1988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Tom Russ 1991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Elisha Sacks 1988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Nick Groleau 1992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Walter Hamscher 1988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Jon Amsterdam 1993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Jeff Van Baalen 1989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Yeona Jang 1993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Peter de Jong 1989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Ira Haimowitz 1994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Howie Reubenstein 1990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Tze-Yun Leong 1994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Tom Wu 1992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Milos Hauskrecht 1997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Linda Wills 1992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Mojdeh Mohtashemi 2000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Ron Rymon 1993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Christine Tsien 2000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Carlos Rojas-Guzman 1995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Yao Sun 2001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Chrysanthos Dellarocas 1996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Lik Mui 2002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Abe Bernstein 2000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Latanya Sweeney 2001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Tom Lee 2002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Tim Chklovski 2003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Atul Butte 2004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Chris Varma 2005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600">
                          <a:sym typeface="Helvetica Neue"/>
                        </a:rPr>
                        <a:t>Michael Sung 2005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300273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1949 Apu Anyu Peter - 2015-01-14 at 14-25-29.jpg" descr="1949 Apu Anyu Peter - 2015-01-14 at 14-25-29.jpg"/>
          <p:cNvPicPr>
            <a:picLocks noChangeAspect="1"/>
          </p:cNvPicPr>
          <p:nvPr/>
        </p:nvPicPr>
        <p:blipFill>
          <a:blip r:embed="rId2">
            <a:extLst/>
          </a:blip>
          <a:srcRect l="22065" t="5220" r="4415" b="5220"/>
          <a:stretch>
            <a:fillRect/>
          </a:stretch>
        </p:blipFill>
        <p:spPr>
          <a:xfrm>
            <a:off x="7047572" y="402580"/>
            <a:ext cx="5530249" cy="8735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ApuAnyuYoung - 1948-01-01 at 10-05-34.jpg" descr="ApuAnyuYoung - 1948-01-01 at 10-05-3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09464" y="-1"/>
            <a:ext cx="7172128" cy="50114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UNADJUSTEDNONRAW_thumb_17eaf.jpg" descr="UNADJUSTEDNONRAW_thumb_17eaf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2957" y="4742114"/>
            <a:ext cx="3127286" cy="5011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SZ’s PhD students"/>
          <p:cNvSpPr txBox="1"/>
          <p:nvPr>
            <p:ph type="title"/>
          </p:nvPr>
        </p:nvSpPr>
        <p:spPr>
          <a:xfrm>
            <a:off x="952500" y="254000"/>
            <a:ext cx="11099800" cy="833755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PSZ’s PhD students</a:t>
            </a:r>
          </a:p>
        </p:txBody>
      </p:sp>
      <p:sp>
        <p:nvSpPr>
          <p:cNvPr id="207" name="Bill Swartout 1980…"/>
          <p:cNvSpPr txBox="1"/>
          <p:nvPr>
            <p:ph type="body" sz="half" idx="1"/>
          </p:nvPr>
        </p:nvSpPr>
        <p:spPr>
          <a:xfrm>
            <a:off x="322910" y="1615364"/>
            <a:ext cx="6210284" cy="7950494"/>
          </a:xfrm>
          <a:prstGeom prst="rect">
            <a:avLst/>
          </a:prstGeom>
        </p:spPr>
        <p:txBody>
          <a:bodyPr numCol="2" spcCol="310514" anchor="t"/>
          <a:lstStyle/>
          <a:p>
            <a:pPr marL="257809" indent="-257809" defTabSz="338835">
              <a:spcBef>
                <a:spcPts val="300"/>
              </a:spcBef>
              <a:defRPr sz="1856"/>
            </a:pPr>
            <a:r>
              <a:t>Bill Swartout 1980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Ramesh Patil 1981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Brian Smith 1982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Zak Kohane 1987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Phyllis Koton 1988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Mike Wellman 1988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Alex Yeh 1990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Tom Russ 1991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Nick Groleau 1992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Jon Amsterdam 1993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Yeona Jang 1993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Ira Haimowitz 1994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Tze-Yun Leong 1994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Milos Hauskrecht 1997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Duane Steward 1998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Mojdeh Mohtashemi 2000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Christine Tsien 2000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Yao Sun 2001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Lik Mui 2002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Delin Shen 2006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Stanley Trepetin 2006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Mike McGeachie 2007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John Perry 2007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Tom Lasko 2007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Chris Cassa 2008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Caleb Hug 2009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Bob Rudin 2011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Andreea Bodnari 2014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Yuan Luo 2015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Marzyeh Ghassemi 2017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Franck Dernoncourt 2017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Jenny Lee 2017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Tristan Naumann 2018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Emily Alsentzer ?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Heather Berlin ?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Willie Boag ?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Geeticka Chauhan ?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Sam Finlayson 2019?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Harry Hsu ?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Di Jin 2019?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Matthew McDermott ?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Elena Sergeeva ?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Wei-Hung Weng ?</a:t>
            </a:r>
          </a:p>
          <a:p>
            <a:pPr marL="257809" indent="-257809" defTabSz="338835">
              <a:spcBef>
                <a:spcPts val="300"/>
              </a:spcBef>
              <a:defRPr sz="1856"/>
            </a:pPr>
            <a:r>
              <a:t>Ying Zhang ?</a:t>
            </a:r>
          </a:p>
        </p:txBody>
      </p:sp>
      <p:sp>
        <p:nvSpPr>
          <p:cNvPr id="208" name="Candy Sidner 1979…"/>
          <p:cNvSpPr txBox="1"/>
          <p:nvPr/>
        </p:nvSpPr>
        <p:spPr>
          <a:xfrm>
            <a:off x="6510240" y="1615364"/>
            <a:ext cx="6210284" cy="7950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310514">
            <a:normAutofit fontScale="100000" lnSpcReduction="0"/>
          </a:bodyPr>
          <a:lstStyle/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Candy Sidner 1979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Sheldon Borkin 1979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Jon Doyle 1980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Marius Fieschi 1983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Ken Church 1983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Tetsutaro Shibahara 1985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David McAllester 1987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Reid Simmons 1988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Elisha Sacks 1988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Walter Hamscher 1988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Jeff Van Baalen 1989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Peter de Jong 1989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Howie Reubenstein 1990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Tom Wu 1992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Linda Wills 1992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Ron Rymon 1993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Carlos Rojas-Guzman 1995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Chrysanthos Dellarocas 1996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Abe Bernstein 2000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Latanya Sweeney 2001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Tom Lee 2002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Tim Chklovski 2003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Atul Butte 2004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Vikram Kumar 2004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Chris Varma 2005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Michael Sung 2005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Kurt Steinkraus 2005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Ronilda Lacson 2005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Stephen Peters 2006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“Ziggy” Blair 2007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Vinay Pulim 2008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Joaquin Blaya 2008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Allen Bryan 2008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Yuan Kui Shen 2011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Nathan Palmer 2011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Jeff Klann 2011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Mark Finlayson 2011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Chih-Yu Chao 2011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Christina Sauper 2012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Ian Eslick 2013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Fuming Shih 2015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Rimma Pivovarov 2015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Ashley Mateus 2015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Raj Manrai 2015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Robert Altshuler 2015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Tong Wang 2016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Niaja Nicole Farve 2016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Bryce Kim 2017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Bryan Haslam 2017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Matthew Gombolay 2017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Ehimwenma Nosakhare 2018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Siong Thye Goh 2018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Yevgeni Berzak 2018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Yonatan Belinkov 2018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Hongyu Yang 2019</a:t>
            </a:r>
          </a:p>
          <a:p>
            <a:pPr marL="222250" indent="-222250" algn="l" defTabSz="292100">
              <a:spcBef>
                <a:spcPts val="300"/>
              </a:spcBef>
              <a:buSzPct val="145000"/>
              <a:buChar char="•"/>
              <a:defRPr b="0" sz="1600"/>
            </a:pPr>
            <a:r>
              <a:t>Varesh Prasad 2019</a:t>
            </a:r>
          </a:p>
        </p:txBody>
      </p:sp>
      <p:sp>
        <p:nvSpPr>
          <p:cNvPr id="209" name="Supervisor"/>
          <p:cNvSpPr txBox="1"/>
          <p:nvPr/>
        </p:nvSpPr>
        <p:spPr>
          <a:xfrm>
            <a:off x="2588937" y="1121029"/>
            <a:ext cx="167823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Supervisor</a:t>
            </a:r>
          </a:p>
        </p:txBody>
      </p:sp>
      <p:sp>
        <p:nvSpPr>
          <p:cNvPr id="210" name="Reader"/>
          <p:cNvSpPr txBox="1"/>
          <p:nvPr/>
        </p:nvSpPr>
        <p:spPr>
          <a:xfrm>
            <a:off x="9033366" y="1102970"/>
            <a:ext cx="116403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Reader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SZ’s Master’s Students"/>
          <p:cNvSpPr txBox="1"/>
          <p:nvPr>
            <p:ph type="title"/>
          </p:nvPr>
        </p:nvSpPr>
        <p:spPr>
          <a:xfrm>
            <a:off x="952500" y="254000"/>
            <a:ext cx="11099800" cy="1428466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PSZ’s Master’s Students</a:t>
            </a:r>
          </a:p>
        </p:txBody>
      </p:sp>
      <p:sp>
        <p:nvSpPr>
          <p:cNvPr id="215" name="David Aghassi…"/>
          <p:cNvSpPr txBox="1"/>
          <p:nvPr>
            <p:ph type="body" idx="1"/>
          </p:nvPr>
        </p:nvSpPr>
        <p:spPr>
          <a:xfrm>
            <a:off x="952500" y="1819701"/>
            <a:ext cx="11099800" cy="7647710"/>
          </a:xfrm>
          <a:prstGeom prst="rect">
            <a:avLst/>
          </a:prstGeom>
        </p:spPr>
        <p:txBody>
          <a:bodyPr numCol="4" spcCol="554990" anchor="t"/>
          <a:lstStyle/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David Aghassi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Cheewee Ang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Irwin J Asbell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Hiba Awad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Annamarie Elizabeth Bair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Silvia Baptista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Edward Barton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Neha Bhooshan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William Boag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Ronald J Bodkin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Andreea Bodnari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Nathaniel Rockwood Bogan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Melanie Bomke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Erich Bracht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Robert Bruccoleri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Steven M Bull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Atul J Butte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Christopher A Cassa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Leo Anthony G Celi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Daniel Chamberlain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Rachel Chasin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Geeticka Chauhan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Michelle W Chen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Kenneth W Church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Patrick M Cody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Catherine Maria Coury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Penelope H Cuevas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Mary DeSouza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Joseph Driscoll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Michael Patrick Frank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Sherry Fu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Robert Gens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Cosmin Gheorghe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Uma Girkar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Manish Goyal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Robert Granville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Burkay Gur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Ralph Harik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Nomi Harris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Joseph R Hastings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Tian Ye He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Matthew Robert Hofmann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Scott Thomas Hofmeister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Stephanie Hope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Caleb Hug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Hooman Katirai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Wonsik Kim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Waikit Koh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Phyllis Koton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Kanak Kshetri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Katherine Kuan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Robert Kunstaetter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Ronilda Lacson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Jeremy Lai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Sen-Hao Lai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Philip Le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Tze-Yun Leong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Silke C Lieber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Jervis Lui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Kartik M Mani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Brij Masand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Nadeem A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Michael McGeachie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Matthew Merlino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Jason C Miller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Rajesh Mishra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Donald Misquitta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Andrew Nakrin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Daniel J Nigrin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Ini Oguntola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Boon Teik Ooi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Divya Pillai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Kendra Pugh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Howie B Reubenstein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Alex Rothberg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Robert Rudin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Tom Russ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Russel Ryan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Elisha Sacks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Jiri Schindler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Ashish Sharma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Howie Sherman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Jennifer Shu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Tawanda Sibanda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Brian Cantwell Smith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Tejas Sundaresan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Harini Suresh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William R Swartout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Latanya Sweeney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Arya Tafvizi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Francisco Tanudjaja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Michael P Wellman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David C Wu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Jennifer W Wu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Min Wu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Yi Wu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Christine Yang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Susan S Yeh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Xiaoran Zhang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Ying Zhang</a:t>
            </a:r>
          </a:p>
          <a:p>
            <a:pPr marL="0" indent="0" defTabSz="297941">
              <a:spcBef>
                <a:spcPts val="300"/>
              </a:spcBef>
              <a:buSzTx/>
              <a:buNone/>
              <a:defRPr sz="1632"/>
            </a:pPr>
            <a:r>
              <a:t>Ruilin Zhao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SZ’s Bachelor’s Students"/>
          <p:cNvSpPr txBox="1"/>
          <p:nvPr>
            <p:ph type="title"/>
          </p:nvPr>
        </p:nvSpPr>
        <p:spPr>
          <a:xfrm>
            <a:off x="952500" y="254000"/>
            <a:ext cx="11099800" cy="1399827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PSZ’s Bachelor’s Students</a:t>
            </a:r>
          </a:p>
        </p:txBody>
      </p:sp>
      <p:sp>
        <p:nvSpPr>
          <p:cNvPr id="220" name="Leola A Alfonso…"/>
          <p:cNvSpPr txBox="1"/>
          <p:nvPr>
            <p:ph type="body" idx="1"/>
          </p:nvPr>
        </p:nvSpPr>
        <p:spPr>
          <a:xfrm>
            <a:off x="952500" y="1819701"/>
            <a:ext cx="11099800" cy="7647710"/>
          </a:xfrm>
          <a:prstGeom prst="rect">
            <a:avLst/>
          </a:prstGeom>
        </p:spPr>
        <p:txBody>
          <a:bodyPr numCol="3" spcCol="554990" anchor="t"/>
          <a:lstStyle/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Leola A Alfonso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Hiba Awad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Silvia Baptista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Neha Bharghava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Brad Block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Melanie Bomke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Erich Bracht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Tyler Callahan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Bill Conklin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Greg F Cooper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Joseph Driscoll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Christy Eng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Uche Enuha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Sherry Fu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Robert Gens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Cosmin Gheorghe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Rohit Gupta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David C Halbert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Reshma Khilnani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Wonsik Kim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Matthew Merlino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Aye Moah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David W Pachura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Rocco Pigneri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Alvin Carter Powers, III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Kendra Pugh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Alex Rothberg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Tom Russ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Benjamin A Schmeckpeper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Jonathan Schmick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William P Stewart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Tom Sullivan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Jennifer Y Sun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Qian Wang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Michael P Wellman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David C Wu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Yi Wu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Ed Yampratoom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Christine Yang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Xiaoran Zhang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SZ’s Staff, Postdocs, Visitors, …"/>
          <p:cNvSpPr txBox="1"/>
          <p:nvPr>
            <p:ph type="title"/>
          </p:nvPr>
        </p:nvSpPr>
        <p:spPr>
          <a:xfrm>
            <a:off x="952500" y="254000"/>
            <a:ext cx="11099800" cy="1399827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PSZ’s Staff, Postdocs, Visitors, …</a:t>
            </a:r>
          </a:p>
        </p:txBody>
      </p:sp>
      <p:sp>
        <p:nvSpPr>
          <p:cNvPr id="225" name="Peter Adlassnig…"/>
          <p:cNvSpPr txBox="1"/>
          <p:nvPr>
            <p:ph type="body" idx="1"/>
          </p:nvPr>
        </p:nvSpPr>
        <p:spPr>
          <a:xfrm>
            <a:off x="952500" y="1819701"/>
            <a:ext cx="11099800" cy="7647710"/>
          </a:xfrm>
          <a:prstGeom prst="rect">
            <a:avLst/>
          </a:prstGeom>
        </p:spPr>
        <p:txBody>
          <a:bodyPr numCol="3" spcCol="554990" anchor="t"/>
          <a:lstStyle/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Peter Adlassnig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Gil Alterovitz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Cungen Cao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Jon Doyle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Hamish Fraser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Harold Goldberger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John Halamka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Saeed Hassanpour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Jeff Klann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Isaac Kohane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Ronilda Lacson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Bill Long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Kenneth Mandl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Michael McGeachie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Mojdeh Mohtashemi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Oksana Senyk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Özlem Uzuner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Rohit Joshi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Keith Berkoben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Anna Rumshisky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Joshua Williams</a:t>
            </a: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</a:p>
          <a:p>
            <a:pPr marL="0" indent="0">
              <a:spcBef>
                <a:spcPts val="600"/>
              </a:spcBef>
              <a:buSzTx/>
              <a:buNone/>
              <a:defRPr sz="2500"/>
            </a:pPr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UNADJUSTEDNONRAW_thumb_294e.jpg" descr="UNADJUSTEDNONRAW_thumb_294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823" y="-13614"/>
            <a:ext cx="7027411" cy="4694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UNADJUSTEDNONRAW_thumb_689b.jpg" descr="UNADJUSTEDNONRAW_thumb_689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71112" y="5419823"/>
            <a:ext cx="6937169" cy="4342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09262" y="-1603"/>
            <a:ext cx="2286001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94917" y="656746"/>
            <a:ext cx="3711572" cy="3711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27" y="6700425"/>
            <a:ext cx="4079382" cy="3060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075820" y="7033286"/>
            <a:ext cx="2082801" cy="273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UNADJUSTEDNONRAW_thumb_9b63.jpg" descr="UNADJUSTEDNONRAW_thumb_9b63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327667" y="4672599"/>
            <a:ext cx="2787830" cy="2368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UNADJUSTEDNONRAW_thumb_17d90.jpg" descr="UNADJUSTEDNONRAW_thumb_17d9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3231" y="3916169"/>
            <a:ext cx="2665194" cy="2449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6329" y="0"/>
            <a:ext cx="3405087" cy="3916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UNADJUSTEDNONRAW_thumb_18ee6.jpg" descr="UNADJUSTEDNONRAW_thumb_18ee6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57856" y="-1"/>
            <a:ext cx="6941446" cy="3916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377" y="3905992"/>
            <a:ext cx="5323044" cy="3845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01985" y="3902049"/>
            <a:ext cx="5780679" cy="3853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UNADJUSTEDNONRAW_thumb_152ed.jpg" descr="UNADJUSTEDNONRAW_thumb_152ed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0" y="7148282"/>
            <a:ext cx="13004801" cy="260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387495" y="-33134"/>
            <a:ext cx="2665194" cy="33581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UNADJUSTEDNONRAW_thumb_7e06.jpg" descr="UNADJUSTEDNONRAW_thumb_7e0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527050"/>
            <a:ext cx="13004800" cy="869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UNADJUSTEDNONRAW_thumb_771.jpg" descr="UNADJUSTEDNONRAW_thumb_77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69810" y="6842044"/>
            <a:ext cx="4234991" cy="29115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UNADJUSTEDNONRAW_thumb_4130.jpg" descr="UNADJUSTEDNONRAW_thumb_413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31800"/>
            <a:ext cx="13004800" cy="889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UNADJUSTEDNONRAW_thumb_915b.jpg" descr="UNADJUSTEDNONRAW_thumb_915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6469" y="887"/>
            <a:ext cx="4414269" cy="3004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UNADJUSTEDNONRAW_thumb_2350.jpg" descr="UNADJUSTEDNONRAW_thumb_235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86007" y="-15480"/>
            <a:ext cx="4113296" cy="3004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UNADJUSTEDNONRAW_thumb_18bcd.jpg" descr="UNADJUSTEDNONRAW_thumb_18bcd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22498" y="10294"/>
            <a:ext cx="3674855" cy="2985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UNADJUSTEDNONRAW_thumb_1bdd3.jpg" descr="UNADJUSTEDNONRAW_thumb_1bdd3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3005895"/>
            <a:ext cx="4196926" cy="2922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UNADJUSTEDNONRAW_thumb_127a4.jpg" descr="UNADJUSTEDNONRAW_thumb_127a4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01768" y="3008812"/>
            <a:ext cx="4334448" cy="2916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UNADJUSTEDNONRAW_thumb_7377.jpg" descr="UNADJUSTEDNONRAW_thumb_7377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530475" y="2980194"/>
            <a:ext cx="3949474" cy="2973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UNADJUSTEDNONRAW_thumb_163cd.jpg" descr="UNADJUSTEDNONRAW_thumb_163cd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8" y="5927264"/>
            <a:ext cx="3975637" cy="3808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UNADJUSTEDNONRAW_thumb_1b3f2.jpg" descr="UNADJUSTEDNONRAW_thumb_1b3f2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943067" y="5944909"/>
            <a:ext cx="5299048" cy="3808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215466" y="7226998"/>
            <a:ext cx="3791040" cy="2527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6592" y="-1"/>
            <a:ext cx="3202752" cy="3695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UNADJUSTEDNONRAW_thumb_7d42.jpg" descr="UNADJUSTEDNONRAW_thumb_7d42.jpg"/>
          <p:cNvPicPr>
            <a:picLocks noChangeAspect="1"/>
          </p:cNvPicPr>
          <p:nvPr/>
        </p:nvPicPr>
        <p:blipFill>
          <a:blip r:embed="rId4">
            <a:extLst/>
          </a:blip>
          <a:srcRect l="30339" t="33687" r="23934" b="20586"/>
          <a:stretch>
            <a:fillRect/>
          </a:stretch>
        </p:blipFill>
        <p:spPr>
          <a:xfrm>
            <a:off x="10247125" y="-1"/>
            <a:ext cx="2771612" cy="3695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a0WssM9qRX65YPGJcHVF1A_thumb_7a7e.jpg" descr="a0WssM9qRX65YPGJcHVF1A_thumb_7a7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7428" y="1153"/>
            <a:ext cx="2453057" cy="3693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4" y="6060260"/>
            <a:ext cx="2771776" cy="369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75934" y="6133527"/>
            <a:ext cx="2453057" cy="3679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walter_hamscher_sepia.png" descr="walter_hamscher_sepi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773365" y="7223863"/>
            <a:ext cx="2540001" cy="254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232400" y="6576472"/>
            <a:ext cx="2540000" cy="317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UNADJUSTEDNONRAW_thumb_2f77.jpg" descr="UNADJUSTEDNONRAW_thumb_2f77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435091" y="-7540"/>
            <a:ext cx="4932039" cy="3443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UNADJUSTEDNONRAW_thumb_a794.jpg" descr="UNADJUSTEDNONRAW_thumb_a794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774358" y="3679090"/>
            <a:ext cx="5248088" cy="3500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eterAndApple - 1997-03-15 at 22-43-28.jpg" descr="PeterAndApple - 1997-03-15 at 22-43-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6452699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ete Anyu Balaton swim - 1998-02-28 at 10-45-58.jpg" descr="Pete Anyu Balaton swim - 1998-02-28 at 10-45-58.jpg"/>
          <p:cNvPicPr>
            <a:picLocks noChangeAspect="1"/>
          </p:cNvPicPr>
          <p:nvPr/>
        </p:nvPicPr>
        <p:blipFill>
          <a:blip r:embed="rId3">
            <a:extLst/>
          </a:blip>
          <a:srcRect l="7907" t="4185" r="2626" b="2642"/>
          <a:stretch>
            <a:fillRect/>
          </a:stretch>
        </p:blipFill>
        <p:spPr>
          <a:xfrm>
            <a:off x="6658951" y="0"/>
            <a:ext cx="6345925" cy="9753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UNADJUSTEDNONRAW_thumb_298dc.jpg" descr="UNADJUSTEDNONRAW_thumb_298d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558643" cy="4548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wrSF9NxFSmyKFz+4nCywjA_thumb_a09f.jpg" descr="wrSF9NxFSmyKFz+4nCywjA_thumb_a09f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8641" y="0"/>
            <a:ext cx="3411523" cy="4548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UNADJUSTEDNONRAW_thumb_2bb33.jpg" descr="UNADJUSTEDNONRAW_thumb_2bb3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0163" y="-1"/>
            <a:ext cx="6064929" cy="4548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UNADJUSTEDRAW_thumb_38858.jpg" descr="UNADJUSTEDRAW_thumb_38858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4548695"/>
            <a:ext cx="3469937" cy="5204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WTFpFMuHSOGXaQRptdrEgw_thumb_2b76d.jpg" descr="WTFpFMuHSOGXaQRptdrEgw_thumb_2b76d.jpg"/>
          <p:cNvPicPr>
            <a:picLocks noChangeAspect="1"/>
          </p:cNvPicPr>
          <p:nvPr/>
        </p:nvPicPr>
        <p:blipFill>
          <a:blip r:embed="rId6">
            <a:extLst/>
          </a:blip>
          <a:srcRect l="42852" t="16277" r="14941" b="4232"/>
          <a:stretch>
            <a:fillRect/>
          </a:stretch>
        </p:blipFill>
        <p:spPr>
          <a:xfrm>
            <a:off x="3469935" y="4548384"/>
            <a:ext cx="4145650" cy="5205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UNADJUSTEDNONRAW_thumb_3bee9.jpg" descr="UNADJUSTEDNONRAW_thumb_3bee9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15691" y="5711769"/>
            <a:ext cx="5389109" cy="4041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hank you!!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 you!!!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UNADJUSTEDNONRAW_thumb_47a5.jpg" descr="UNADJUSTEDNONRAW_thumb_47a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00"/>
            <a:ext cx="13004800" cy="972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eteGardenShorts - 1997-03-15 at 23-31-36.jpg" descr="PeteGardenShorts - 1997-03-15 at 23-31-36.jpg"/>
          <p:cNvPicPr>
            <a:picLocks noChangeAspect="1"/>
          </p:cNvPicPr>
          <p:nvPr/>
        </p:nvPicPr>
        <p:blipFill>
          <a:blip r:embed="rId2">
            <a:extLst/>
          </a:blip>
          <a:srcRect l="16162" t="0" r="0" b="0"/>
          <a:stretch>
            <a:fillRect/>
          </a:stretch>
        </p:blipFill>
        <p:spPr>
          <a:xfrm>
            <a:off x="6397868" y="0"/>
            <a:ext cx="660693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UNADJUSTEDNONRAW_thumb_1a6ba.jpg" descr="UNADJUSTEDNONRAW_thumb_1a6b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71247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8" name="UNADJUSTEDNONRAW_thumb_1ba7c.jpg" descr="UNADJUSTEDNONRAW_thumb_1ba7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44500"/>
            <a:ext cx="13004800" cy="886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eteFlannelJacket - 1997-02-06 at 23-33-48.jpg" descr="PeteFlannelJacket - 1997-02-06 at 23-33-48.jpg"/>
          <p:cNvPicPr>
            <a:picLocks noChangeAspect="1"/>
          </p:cNvPicPr>
          <p:nvPr/>
        </p:nvPicPr>
        <p:blipFill>
          <a:blip r:embed="rId3">
            <a:extLst/>
          </a:blip>
          <a:srcRect l="12790" t="8158" r="25031" b="23057"/>
          <a:stretch>
            <a:fillRect/>
          </a:stretch>
        </p:blipFill>
        <p:spPr>
          <a:xfrm>
            <a:off x="0" y="0"/>
            <a:ext cx="3643375" cy="44550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UNADJUSTEDNONRAW_thumb_202.jpg" descr="UNADJUSTEDNONRAW_thumb_2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791325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UNADJUSTEDNONRAW_thumb_1a6a5.jpg" descr="UNADJUSTEDNONRAW_thumb_1a6a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27750" y="0"/>
            <a:ext cx="687705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UNADJUSTEDNONRAW_thumb_1b336.jpg" descr="UNADJUSTEDNONRAW_thumb_1b3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941668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UNADJUSTEDNONRAW_thumb_1abc5.jpg" descr="UNADJUSTEDNONRAW_thumb_1abc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61075" y="0"/>
            <a:ext cx="6943725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UNADJUSTEDNONRAW_thumb_54e8.jpg" descr="UNADJUSTEDNONRAW_thumb_54e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3400"/>
            <a:ext cx="13004800" cy="8686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