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86" r:id="rId3"/>
    <p:sldId id="287" r:id="rId4"/>
    <p:sldId id="288" r:id="rId5"/>
    <p:sldId id="289" r:id="rId6"/>
    <p:sldId id="290" r:id="rId7"/>
    <p:sldId id="304" r:id="rId8"/>
    <p:sldId id="295" r:id="rId9"/>
    <p:sldId id="303" r:id="rId10"/>
    <p:sldId id="261" r:id="rId11"/>
    <p:sldId id="263" r:id="rId12"/>
    <p:sldId id="265" r:id="rId13"/>
    <p:sldId id="305" r:id="rId14"/>
    <p:sldId id="300" r:id="rId15"/>
    <p:sldId id="317" r:id="rId16"/>
    <p:sldId id="318" r:id="rId17"/>
    <p:sldId id="313" r:id="rId18"/>
    <p:sldId id="272" r:id="rId19"/>
    <p:sldId id="309" r:id="rId20"/>
    <p:sldId id="271" r:id="rId21"/>
    <p:sldId id="274" r:id="rId22"/>
    <p:sldId id="311" r:id="rId23"/>
    <p:sldId id="312" r:id="rId24"/>
    <p:sldId id="284" r:id="rId25"/>
    <p:sldId id="280" r:id="rId26"/>
    <p:sldId id="307" r:id="rId27"/>
    <p:sldId id="308" r:id="rId28"/>
    <p:sldId id="282" r:id="rId29"/>
    <p:sldId id="292" r:id="rId30"/>
    <p:sldId id="277" r:id="rId31"/>
    <p:sldId id="297" r:id="rId32"/>
    <p:sldId id="285" r:id="rId33"/>
    <p:sldId id="293" r:id="rId34"/>
    <p:sldId id="294" r:id="rId35"/>
    <p:sldId id="298" r:id="rId36"/>
    <p:sldId id="319" r:id="rId37"/>
    <p:sldId id="310" r:id="rId38"/>
    <p:sldId id="314" r:id="rId39"/>
    <p:sldId id="315" r:id="rId40"/>
    <p:sldId id="31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7050" autoAdjust="0"/>
  </p:normalViewPr>
  <p:slideViewPr>
    <p:cSldViewPr>
      <p:cViewPr>
        <p:scale>
          <a:sx n="120" d="100"/>
          <a:sy n="120" d="100"/>
        </p:scale>
        <p:origin x="-36" y="12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C3CDE-192D-4E36-8F95-E940F2048850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9B543-A70B-467F-A322-4A4427A0F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28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&lt;prime</a:t>
            </a:r>
            <a:r>
              <a:rPr lang="en-US" baseline="0" dirty="0" smtClean="0"/>
              <a:t> video playback&gt;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Hi,</a:t>
            </a:r>
            <a:r>
              <a:rPr lang="en-US" baseline="0" dirty="0" smtClean="0"/>
              <a:t> my name is Kevin Chen, and today, I will be talking about the video mesh,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 new data structure for video editing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31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&lt;don’t screw this up:</a:t>
            </a:r>
            <a:r>
              <a:rPr lang="en-US" baseline="0" dirty="0" smtClean="0">
                <a:effectLst/>
              </a:rPr>
              <a:t> pause after 3-4 seconds&gt;</a:t>
            </a: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Like I said,</a:t>
            </a:r>
            <a:r>
              <a:rPr lang="en-US" baseline="0" dirty="0" smtClean="0">
                <a:effectLst/>
              </a:rPr>
              <a:t> t</a:t>
            </a:r>
            <a:r>
              <a:rPr lang="en-US" dirty="0" smtClean="0">
                <a:effectLst/>
              </a:rPr>
              <a:t>he</a:t>
            </a:r>
            <a:r>
              <a:rPr lang="en-US" baseline="0" dirty="0" smtClean="0">
                <a:effectLst/>
              </a:rPr>
              <a:t> first thing we do is track features</a:t>
            </a: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we used a commercial tracker that's based on corner detection to automatically find and track</a:t>
            </a:r>
            <a:r>
              <a:rPr lang="en-US" baseline="0" dirty="0" smtClean="0">
                <a:effectLst/>
              </a:rPr>
              <a:t> points.</a:t>
            </a: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>
                <a:effectLst/>
              </a:rPr>
              <a:t>We</a:t>
            </a:r>
            <a:r>
              <a:rPr lang="en-US" baseline="0" dirty="0" smtClean="0">
                <a:effectLst/>
              </a:rPr>
              <a:t> provide a UI to c</a:t>
            </a:r>
            <a:r>
              <a:rPr lang="en-US" dirty="0" smtClean="0">
                <a:effectLst/>
              </a:rPr>
              <a:t>orrect any errors,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and the user can also click anywhere to try and track</a:t>
            </a:r>
            <a:r>
              <a:rPr lang="en-US" baseline="0" dirty="0" smtClean="0">
                <a:effectLst/>
              </a:rPr>
              <a:t> that point.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Getting a good density of points is important to ensuring a high quality motion description</a:t>
            </a: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One</a:t>
            </a:r>
            <a:r>
              <a:rPr lang="en-US" baseline="0" dirty="0" smtClean="0">
                <a:effectLst/>
              </a:rPr>
              <a:t> thing to note is that we don’t assume long-range tracks</a:t>
            </a: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&lt;pause&gt;</a:t>
            </a: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Ok, so now we have a sparse description of the motion in the scene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To get motion everywhere,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we compute a Delaunay triangulation over the tracked points at</a:t>
            </a:r>
            <a:r>
              <a:rPr lang="en-US" baseline="0" dirty="0" smtClean="0">
                <a:effectLst/>
              </a:rPr>
              <a:t> each frame,</a:t>
            </a: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which is essentially a piecewise-linear interpolation of the motion.</a:t>
            </a:r>
          </a:p>
          <a:p>
            <a:pPr marL="0" indent="0">
              <a:buFontTx/>
              <a:buNone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Let’s take</a:t>
            </a:r>
            <a:r>
              <a:rPr lang="en-US" baseline="0" dirty="0" smtClean="0">
                <a:effectLst/>
              </a:rPr>
              <a:t> a closer look at the motion model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// we can use a constrained </a:t>
            </a:r>
            <a:r>
              <a:rPr lang="en-US" baseline="0" dirty="0" err="1" smtClean="0">
                <a:effectLst/>
              </a:rPr>
              <a:t>delaunay</a:t>
            </a:r>
            <a:r>
              <a:rPr lang="en-US" baseline="0" dirty="0" smtClean="0">
                <a:effectLst/>
              </a:rPr>
              <a:t> triangulation to enforce edges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65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Say we have this triangle at frame 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&lt;animate&gt;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The vertices are our feature tracks and represented as linked lists in time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In other words, every vertex has a predecessor and a successor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At each frame, we have a standard index list mesh, which covers the image plane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Say we have this point here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&lt;animate&gt;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which has to lie inside *some* triangle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to determine its motion, we simply find its </a:t>
            </a:r>
            <a:r>
              <a:rPr lang="en-US" baseline="0" dirty="0" err="1" smtClean="0">
                <a:effectLst/>
              </a:rPr>
              <a:t>barycentric</a:t>
            </a:r>
            <a:r>
              <a:rPr lang="en-US" baseline="0" dirty="0" smtClean="0">
                <a:effectLst/>
              </a:rPr>
              <a:t> coordinates in the current frame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&lt;animate&gt;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*Construct* the triangle formed by the successors of its vertices in the next frame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&lt;animate&gt;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And do </a:t>
            </a:r>
            <a:r>
              <a:rPr lang="en-US" baseline="0" dirty="0" err="1" smtClean="0">
                <a:effectLst/>
              </a:rPr>
              <a:t>barycentric</a:t>
            </a:r>
            <a:r>
              <a:rPr lang="en-US" baseline="0" dirty="0" smtClean="0">
                <a:effectLst/>
              </a:rPr>
              <a:t> interpolation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Note that with this scheme, the topology does not have to be the same between frames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But if it is, the forward and backward optical flow will match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32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This is what it looks like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If</a:t>
            </a:r>
            <a:r>
              <a:rPr lang="en-US" baseline="0" dirty="0" smtClean="0"/>
              <a:t> you notice, the linear motion interpolation actually does a pretty good job where the motion is smooth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Where we run into trouble is at occlusion boundaries: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These three points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&lt;point&gt;</a:t>
            </a: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were all tracked correctly: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The</a:t>
            </a:r>
            <a:r>
              <a:rPr lang="en-US" baseline="0" dirty="0" smtClean="0">
                <a:effectLst/>
              </a:rPr>
              <a:t> points on his arm move with it, and the point on his background is stationary</a:t>
            </a: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the issue is that we can't linearly interpolate across occlusion boundaries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65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>
                <a:effectLst/>
              </a:rPr>
              <a:t>The</a:t>
            </a:r>
            <a:r>
              <a:rPr lang="en-US" baseline="0" dirty="0" smtClean="0">
                <a:effectLst/>
              </a:rPr>
              <a:t> way we model occlusions is to cut the mesh, like a piece of paper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So what does</a:t>
            </a:r>
            <a:r>
              <a:rPr lang="en-US" baseline="0" dirty="0" smtClean="0"/>
              <a:t> that mean?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It means we need to separate </a:t>
            </a:r>
            <a:r>
              <a:rPr lang="en-US" dirty="0" smtClean="0"/>
              <a:t>two components,</a:t>
            </a:r>
            <a:r>
              <a:rPr lang="en-US" baseline="0" dirty="0" smtClean="0"/>
              <a:t> </a:t>
            </a:r>
            <a:r>
              <a:rPr lang="en-US" dirty="0" smtClean="0"/>
              <a:t>the geometry</a:t>
            </a:r>
            <a:r>
              <a:rPr lang="en-US" baseline="0" dirty="0" smtClean="0"/>
              <a:t> and the texture, along the boundary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cut the geometry by duplicating the faces along the boundary, which will then overlap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These faces will have *virtual vertices*, whose motion needs to be estimated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for texture, we’ll locally compute alpha mattes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Let’s look at each of these steps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45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This is the standard case: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let's say these triangles</a:t>
            </a:r>
            <a:r>
              <a:rPr lang="en-US" baseline="0" dirty="0" smtClean="0">
                <a:effectLst/>
              </a:rPr>
              <a:t> near my friend’s arm spans an occlusion boundary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&lt;animate&gt;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The user draws an oriented curve that straddles the boundary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and we "cut" the mesh by</a:t>
            </a:r>
            <a:r>
              <a:rPr lang="en-US" baseline="0" dirty="0" smtClean="0">
                <a:effectLst/>
              </a:rPr>
              <a:t> </a:t>
            </a:r>
            <a:r>
              <a:rPr lang="en-US" dirty="0" smtClean="0">
                <a:effectLst/>
              </a:rPr>
              <a:t>duplicating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>
                <a:effectLst/>
              </a:rPr>
              <a:t>&lt;animate&gt;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each</a:t>
            </a:r>
            <a:r>
              <a:rPr lang="en-US" baseline="0" dirty="0" smtClean="0">
                <a:effectLst/>
              </a:rPr>
              <a:t> </a:t>
            </a:r>
            <a:r>
              <a:rPr lang="en-US" dirty="0" smtClean="0">
                <a:effectLst/>
              </a:rPr>
              <a:t>face that the curve intersects into</a:t>
            </a:r>
            <a:r>
              <a:rPr lang="en-US" baseline="0" dirty="0" smtClean="0">
                <a:effectLst/>
              </a:rPr>
              <a:t> </a:t>
            </a:r>
            <a:r>
              <a:rPr lang="en-US" dirty="0" smtClean="0">
                <a:effectLst/>
              </a:rPr>
              <a:t>foreground and background copies,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and creating</a:t>
            </a:r>
            <a:r>
              <a:rPr lang="en-US" baseline="0" dirty="0" smtClean="0">
                <a:effectLst/>
              </a:rPr>
              <a:t> a set of “virtual vertices”</a:t>
            </a: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We</a:t>
            </a:r>
            <a:r>
              <a:rPr lang="en-US" baseline="0" dirty="0" smtClean="0">
                <a:effectLst/>
              </a:rPr>
              <a:t> assign the existing real vertices to the copy of the face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which corresponds to the side of the curve they’re on.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Virtual vertices are the ones on the “wrong side”: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For example, the vertex on the foreground copy, but on the background side of the boundary, is virtual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The “real” vertices are the ones that have motion information: they each have a successor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However, we need to estimate motion for our new virtual vertices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03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We use a pretty</a:t>
            </a:r>
            <a:r>
              <a:rPr lang="en-US" baseline="0" dirty="0" smtClean="0">
                <a:effectLst/>
              </a:rPr>
              <a:t> basic motion model</a:t>
            </a:r>
            <a:r>
              <a:rPr lang="en-US" dirty="0" smtClean="0">
                <a:effectLst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Each duplicated triangle either has 1 or 2 known motion vectors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if it's just 1</a:t>
            </a:r>
            <a:r>
              <a:rPr lang="en-US" baseline="0" dirty="0" smtClean="0">
                <a:effectLst/>
              </a:rPr>
              <a:t> &lt;animate&gt;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we set the two virtual nodes to have the same translation</a:t>
            </a: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if it's two, we fit a rotation and translation so that it's assumed to move rigidly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&lt;animate&gt;</a:t>
            </a: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Notice</a:t>
            </a:r>
            <a:r>
              <a:rPr lang="en-US" baseline="0" dirty="0" smtClean="0">
                <a:effectLst/>
              </a:rPr>
              <a:t> that </a:t>
            </a:r>
            <a:r>
              <a:rPr lang="en-US" dirty="0" smtClean="0">
                <a:effectLst/>
              </a:rPr>
              <a:t>a virtual node can be shared by multiple</a:t>
            </a:r>
            <a:r>
              <a:rPr lang="en-US" baseline="0" dirty="0" smtClean="0">
                <a:effectLst/>
              </a:rPr>
              <a:t> </a:t>
            </a:r>
            <a:r>
              <a:rPr lang="en-US" dirty="0" smtClean="0">
                <a:effectLst/>
              </a:rPr>
              <a:t>triangles</a:t>
            </a: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&lt;animate&gt;</a:t>
            </a: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so we just average</a:t>
            </a:r>
            <a:r>
              <a:rPr lang="en-US" baseline="0" dirty="0" smtClean="0">
                <a:effectLst/>
              </a:rPr>
              <a:t> together all the estimates and create a new successor virtual node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&lt;next&gt;</a:t>
            </a: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0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Once</a:t>
            </a:r>
            <a:r>
              <a:rPr lang="en-US" baseline="0" dirty="0" smtClean="0">
                <a:effectLst/>
              </a:rPr>
              <a:t> we have the right motion,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we can use it to </a:t>
            </a:r>
            <a:r>
              <a:rPr lang="en-US" baseline="0" dirty="0" err="1" smtClean="0">
                <a:effectLst/>
              </a:rPr>
              <a:t>advect</a:t>
            </a:r>
            <a:r>
              <a:rPr lang="en-US" baseline="0" dirty="0" smtClean="0">
                <a:effectLst/>
              </a:rPr>
              <a:t> the splines to other video frames,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/*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Maybe? 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or perform retiming effects such as slow motion or motion magnification,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simply by warping the triangles, looking up the texture, and blending,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like traditional mesh-based morphing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*/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0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Now beyond the standard cut, there</a:t>
            </a:r>
            <a:r>
              <a:rPr lang="en-US" baseline="0" dirty="0" smtClean="0">
                <a:effectLst/>
              </a:rPr>
              <a:t> are actually a whole bunch of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topological cases, such as </a:t>
            </a:r>
            <a:r>
              <a:rPr lang="en-US" baseline="0" dirty="0" err="1" smtClean="0">
                <a:effectLst/>
              </a:rPr>
              <a:t>t-junctions</a:t>
            </a:r>
            <a:r>
              <a:rPr lang="en-US" baseline="0" dirty="0" smtClean="0">
                <a:effectLst/>
              </a:rPr>
              <a:t>, loops, and cusps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and they all happen in a real video sequence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These cases are actually nontrivial and unlike previous work,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which tries to re-mesh the boundary and ends up with a non-manifold mesh,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we have a scheme that handles all these cases while remaining manifold connected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Manifold connectivity is important because it lets us use standard mesh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>
                <a:effectLst/>
              </a:rPr>
              <a:t>processing for a number of editing operations such as </a:t>
            </a:r>
            <a:r>
              <a:rPr lang="en-US" baseline="0" dirty="0" err="1" smtClean="0">
                <a:effectLst/>
              </a:rPr>
              <a:t>inpainting</a:t>
            </a:r>
            <a:r>
              <a:rPr lang="en-US" baseline="0" dirty="0" smtClean="0">
                <a:effectLst/>
              </a:rPr>
              <a:t> when we move the camera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To show you one special case, let’s look at a cusp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7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One example of a cusp is</a:t>
            </a:r>
            <a:r>
              <a:rPr lang="en-US" baseline="0" dirty="0" smtClean="0"/>
              <a:t> at my friend’s arm here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If you follow the occlusion boundary, it simply stops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It’s like cutting a piece of paper and stopping in the middle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our cutting scheme, the mesh will look something like the figure on the right,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which is still nicely manifold connected.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Now that we’ve cut the geometry,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Let’s look at how we handle the texture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85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For the texture, we use natural image matting to separate the layers</a:t>
            </a: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Notice that our splines are thick, and have a black and white</a:t>
            </a:r>
            <a:r>
              <a:rPr lang="en-US" baseline="0" dirty="0" smtClean="0">
                <a:effectLst/>
              </a:rPr>
              <a:t> </a:t>
            </a:r>
            <a:r>
              <a:rPr lang="en-US" dirty="0" smtClean="0">
                <a:effectLst/>
              </a:rPr>
              <a:t>border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we rasterize these thick splines to use as a </a:t>
            </a:r>
            <a:r>
              <a:rPr lang="en-US" dirty="0" err="1" smtClean="0">
                <a:effectLst/>
              </a:rPr>
              <a:t>trimap</a:t>
            </a:r>
            <a:r>
              <a:rPr lang="en-US" dirty="0" smtClean="0">
                <a:effectLst/>
              </a:rPr>
              <a:t>,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and feed it to any number of matting </a:t>
            </a:r>
            <a:r>
              <a:rPr lang="en-US" dirty="0" err="1" smtClean="0">
                <a:effectLst/>
              </a:rPr>
              <a:t>backends</a:t>
            </a: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Notice</a:t>
            </a:r>
            <a:r>
              <a:rPr lang="en-US" baseline="0" dirty="0" smtClean="0">
                <a:effectLst/>
              </a:rPr>
              <a:t> that we only locally separate the texture near the boundary,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and that we need an multi-layer decomposition at </a:t>
            </a:r>
            <a:r>
              <a:rPr lang="en-US" baseline="0" dirty="0" err="1" smtClean="0">
                <a:effectLst/>
              </a:rPr>
              <a:t>t-junctions</a:t>
            </a:r>
            <a:r>
              <a:rPr lang="en-US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Each</a:t>
            </a:r>
            <a:r>
              <a:rPr lang="en-US" baseline="0" dirty="0" smtClean="0">
                <a:effectLst/>
              </a:rPr>
              <a:t> time we matte, we locally duplicate the image, which overlaps in space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We use a tiled storage scheme to efficiently store the texture and is discussed in the paper</a:t>
            </a: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once we did all that work, we can actually manipulate our video as a paper cutout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as a simple form of depth modeling</a:t>
            </a: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/*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one major difference between our application and the typical use of matting is that we need to this once per spline: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for each spline, we need a foreground with alpha, and a background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and at a </a:t>
            </a:r>
            <a:r>
              <a:rPr lang="en-US" dirty="0" err="1" smtClean="0">
                <a:effectLst/>
              </a:rPr>
              <a:t>t-junction</a:t>
            </a:r>
            <a:r>
              <a:rPr lang="en-US" dirty="0" smtClean="0">
                <a:effectLst/>
              </a:rPr>
              <a:t>, we need to matte it again</a:t>
            </a: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this means it's an n-layer decomposition, which, when composited back together, needs to form the original image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current matting software doesn't actually do this!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*/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57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I’ll start off with a motivating example.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Suppose we have this simple input video of my friend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68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for simple objects such as our favorite actor, we can simply</a:t>
            </a:r>
            <a:r>
              <a:rPr lang="en-US" baseline="0" dirty="0" smtClean="0">
                <a:effectLst/>
              </a:rPr>
              <a:t> drag the mouse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When the user clicks and drags the mouse, he sets a depth constraint on a vertex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We solve a </a:t>
            </a:r>
            <a:r>
              <a:rPr lang="en-US" baseline="0" dirty="0" err="1" smtClean="0">
                <a:effectLst/>
              </a:rPr>
              <a:t>laplace</a:t>
            </a:r>
            <a:r>
              <a:rPr lang="en-US" baseline="0" dirty="0" smtClean="0">
                <a:effectLst/>
              </a:rPr>
              <a:t> equation for the depth over the mesh domain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And </a:t>
            </a:r>
            <a:r>
              <a:rPr lang="en-US" dirty="0" smtClean="0">
                <a:effectLst/>
              </a:rPr>
              <a:t>the z-values are assigned as temporal </a:t>
            </a:r>
            <a:r>
              <a:rPr lang="en-US" dirty="0" err="1" smtClean="0">
                <a:effectLst/>
              </a:rPr>
              <a:t>keyframes</a:t>
            </a: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04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For scenes</a:t>
            </a:r>
            <a:r>
              <a:rPr lang="en-US" baseline="0" dirty="0" smtClean="0"/>
              <a:t> with a static camera, we can use image-based tools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to model large-scale objects such as the ground and buildings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For a moving scene where the majority of objects are moving rigidly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can use structure-from-motion to compute the camera path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also 3D vertex positions on each object since we’ve already cut the geometry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84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Here’s quick sequence showing image-based modeling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This sequence has a static camera with some pretty complex occlusions between the columns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We track the points, and label just the primary occlusion boundaries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We can insert a ground plane, and model the columns as vertical facades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Once we have depth at the vertices, we can move the camera,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in the style of tour into the picture.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Because we</a:t>
            </a:r>
            <a:r>
              <a:rPr lang="en-US" baseline="0" dirty="0" smtClean="0">
                <a:effectLst/>
              </a:rPr>
              <a:t> </a:t>
            </a:r>
            <a:r>
              <a:rPr lang="en-US" baseline="0" dirty="0" err="1" smtClean="0">
                <a:effectLst/>
              </a:rPr>
              <a:t>rotoscoped</a:t>
            </a:r>
            <a:r>
              <a:rPr lang="en-US" baseline="0" dirty="0" smtClean="0">
                <a:effectLst/>
              </a:rPr>
              <a:t> the actor, he actually forms a single connected component in space-time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We can easily select him and drag to do copy/paste.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In this case, I added a random space and time offset to make the copies not look identical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Notice</a:t>
            </a:r>
            <a:r>
              <a:rPr lang="en-US" baseline="0" dirty="0" smtClean="0">
                <a:effectLst/>
              </a:rPr>
              <a:t> the perspective foreshortening as the character is dragged around.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And since we have 3D information, we can refocus and move the camera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or combine them to create the classic vertigo effect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And finally, since the scene is fairly diffuse,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we can do some cheap relighting by using the input texture itself as the material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and add some artificial light sources to make it look like a foggy night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That was a bit short, I’ll show it again</a:t>
            </a: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68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470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The depth and the camera path for this scene was computed automatically using structure from motion.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We did add some vertices manually by clicking on two points in different frames and verified that they were stable.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The chassis and lid of the copier were cut out and registered together into the came coordinate system.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We added a bunch of little characters onto the copier glass and can interactively move the camera.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It looks ok if we don’t move too far from the original viewpoint,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But it does get distorted if we move too far as you can see here.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The input sequence is shown on the top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76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This</a:t>
            </a:r>
            <a:r>
              <a:rPr lang="en-US" baseline="0" dirty="0" smtClean="0">
                <a:effectLst/>
              </a:rPr>
              <a:t> sequence has some pretty complex occlusions, especially under the bridge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The</a:t>
            </a:r>
            <a:r>
              <a:rPr lang="en-US" baseline="0" dirty="0" smtClean="0">
                <a:effectLst/>
              </a:rPr>
              <a:t> video quickly jumps through the various steps in creating a video mesh: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We track a bunch of points,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create the mesh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cut out the various buildings and the bridge with splines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and model the geometry with two horizontal planes and vertical walls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As a result, we</a:t>
            </a:r>
            <a:r>
              <a:rPr lang="en-US" baseline="0" dirty="0" smtClean="0">
                <a:effectLst/>
              </a:rPr>
              <a:t> can move the camera quite far,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all the way onto the roof of the boat as it sails down river</a:t>
            </a:r>
            <a:endParaRPr lang="en-US" dirty="0" smtClean="0">
              <a:effectLst/>
            </a:endParaRPr>
          </a:p>
          <a:p>
            <a:pPr marL="0" indent="0">
              <a:buFontTx/>
              <a:buNone/>
            </a:pPr>
            <a:endParaRPr lang="en-US" dirty="0" smtClean="0">
              <a:effectLst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A</a:t>
            </a:r>
            <a:r>
              <a:rPr lang="en-US" baseline="0" dirty="0" smtClean="0"/>
              <a:t> nice bonus we get from being able to move the camera is we can render things in stereo.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I rendered most of our results in red/blue 3D,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Please come see me after the talk for a demo.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I have glasses.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25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A big limitation</a:t>
            </a:r>
            <a:r>
              <a:rPr lang="en-US" baseline="0" dirty="0" smtClean="0">
                <a:effectLst/>
              </a:rPr>
              <a:t> of our work, which stems from our design decision to use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 sparse representation for motion and depth, is its ability to handle complex scenes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with high frequency motion of high depth complexity.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For example, this field of grass probably has thousands of individual blades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randomly waving around, which makes it difficult to represent using a video mesh.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One possibility is to compute dense optical flow or depth maps using computer vision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and augment the video mesh with additional texture channels.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We also have trouble representing transparent, volumetric phenomena such as this puff of smoke.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The other big issue is that building the video mesh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can be fairly labor intensive, depending on the complexity of the scene,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We may have to tweak quite a few vertex tracks where automatic tracking failed,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or adjust a large number of splines where the motion advection was wrong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I see better integration with automated</a:t>
            </a:r>
            <a:r>
              <a:rPr lang="en-US" baseline="0" dirty="0" smtClean="0">
                <a:effectLst/>
              </a:rPr>
              <a:t> tools as the most useful avenue of future work</a:t>
            </a:r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en-US" dirty="0" smtClean="0"/>
              <a:t>/*</a:t>
            </a:r>
          </a:p>
          <a:p>
            <a:r>
              <a:rPr lang="en-US" dirty="0" smtClean="0"/>
              <a:t>How long does it take?</a:t>
            </a:r>
          </a:p>
          <a:p>
            <a:endParaRPr lang="en-US" dirty="0" smtClean="0"/>
          </a:p>
          <a:p>
            <a:r>
              <a:rPr lang="en-US" dirty="0" smtClean="0"/>
              <a:t>High frequency motion and high depth complexity</a:t>
            </a:r>
          </a:p>
          <a:p>
            <a:endParaRPr lang="en-US" dirty="0" smtClean="0"/>
          </a:p>
          <a:p>
            <a:r>
              <a:rPr lang="en-US" dirty="0" smtClean="0"/>
              <a:t>Motion and depth estimates are a tradeoff</a:t>
            </a:r>
          </a:p>
          <a:p>
            <a:pPr lvl="1"/>
            <a:r>
              <a:rPr lang="en-US" dirty="0" smtClean="0"/>
              <a:t>Sparse makes it editable</a:t>
            </a:r>
          </a:p>
          <a:p>
            <a:endParaRPr lang="en-US" dirty="0" smtClean="0"/>
          </a:p>
          <a:p>
            <a:r>
              <a:rPr lang="en-US" dirty="0" smtClean="0"/>
              <a:t>Future </a:t>
            </a:r>
            <a:r>
              <a:rPr lang="en-US" dirty="0" err="1" smtClean="0"/>
              <a:t>work:UI</a:t>
            </a:r>
            <a:r>
              <a:rPr lang="en-US" dirty="0" smtClean="0"/>
              <a:t> to integrate multitude of tools</a:t>
            </a:r>
          </a:p>
          <a:p>
            <a:pPr lvl="1"/>
            <a:r>
              <a:rPr lang="en-US" dirty="0" smtClean="0"/>
              <a:t>Better motion and depth</a:t>
            </a:r>
          </a:p>
          <a:p>
            <a:pPr lvl="2"/>
            <a:r>
              <a:rPr lang="en-US" dirty="0" smtClean="0"/>
              <a:t>From vision</a:t>
            </a:r>
          </a:p>
          <a:p>
            <a:pPr lvl="2"/>
            <a:r>
              <a:rPr lang="en-US" dirty="0" smtClean="0"/>
              <a:t>Scribble based techniques</a:t>
            </a:r>
          </a:p>
          <a:p>
            <a:pPr lvl="1"/>
            <a:r>
              <a:rPr lang="en-US" dirty="0" smtClean="0"/>
              <a:t>Inflate objects</a:t>
            </a:r>
          </a:p>
          <a:p>
            <a:pPr lvl="1"/>
            <a:r>
              <a:rPr lang="en-US" dirty="0" smtClean="0"/>
              <a:t>*/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48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To summarize, we</a:t>
            </a:r>
            <a:r>
              <a:rPr lang="en-US" baseline="0" dirty="0" smtClean="0"/>
              <a:t> presented the video mesh, a data structure that models the world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as paper cutouts whose topology reflects that of the underlying scene.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I’ve highlighted a number of our design decisions in making it a sparse, editable representation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showed how once we have a video mesh, we can achieve a number of special effects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as simple manipulations of the data structure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Thank you and I’ll take any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246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Full post-exposure camera control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Remind them</a:t>
            </a:r>
            <a:r>
              <a:rPr lang="en-US" baseline="0" dirty="0" smtClean="0"/>
              <a:t> that once built, it’s still a standard mesh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effects are easy, but are pretty awesome if you didn’t know that the data structure was there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88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Motivation: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[this one: we want to do these kinds of effects]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[we</a:t>
            </a:r>
            <a:r>
              <a:rPr lang="en-US" baseline="0" dirty="0" smtClean="0"/>
              <a:t> propose a system that makes tasks such as A, B, C easier]</a:t>
            </a:r>
          </a:p>
          <a:p>
            <a:r>
              <a:rPr lang="en-US" baseline="0" dirty="0" smtClean="0"/>
              <a:t>[it’s user driven … (not magic)]</a:t>
            </a:r>
          </a:p>
          <a:p>
            <a:r>
              <a:rPr lang="en-US" baseline="0" dirty="0" smtClean="0"/>
              <a:t>[show one of the demos]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[Instead of dedicated algorithms for each of these, </a:t>
            </a:r>
          </a:p>
          <a:p>
            <a:r>
              <a:rPr lang="en-US" baseline="0" dirty="0" smtClean="0"/>
              <a:t>the way we address it (what we actually do, at a high level is)</a:t>
            </a:r>
          </a:p>
          <a:p>
            <a:r>
              <a:rPr lang="en-US" baseline="0" dirty="0" smtClean="0"/>
              <a:t>a new data structure that encodes … at the same time.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focus on the data structure, the algorithms are very simple on it]</a:t>
            </a:r>
          </a:p>
          <a:p>
            <a:r>
              <a:rPr lang="en-US" baseline="0" dirty="0" smtClean="0"/>
              <a:t>[Algorithms operate naturally on the data structure]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It’s a paper cutout</a:t>
            </a:r>
          </a:p>
          <a:p>
            <a:r>
              <a:rPr lang="en-US" baseline="0" dirty="0" smtClean="0"/>
              <a:t>It’s editable and fast, and has all the information we need for these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61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We want</a:t>
            </a:r>
            <a:r>
              <a:rPr lang="en-US" baseline="0" dirty="0" smtClean="0"/>
              <a:t> to be able to control the camera post-exposure, and achieve effects such as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changing the depth of field and interactively moving the focal plane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&lt;pause&gt;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or inserting volumetric smoke that has the right attenuation.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185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852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first, what happens if a spline intersects another?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well remember splines model occlusion boundaries: discontinuities in depth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they can't actually intersect except at a point, which we call a </a:t>
            </a:r>
            <a:r>
              <a:rPr lang="en-US" dirty="0" err="1" smtClean="0">
                <a:effectLst/>
              </a:rPr>
              <a:t>t-junction</a:t>
            </a: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we explicitly model these: the splines form a directed acyclic graph which knows "what's on top of what“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Then,</a:t>
            </a:r>
            <a:r>
              <a:rPr lang="en-US" baseline="0" dirty="0" smtClean="0">
                <a:effectLst/>
              </a:rPr>
              <a:t> a</a:t>
            </a:r>
            <a:r>
              <a:rPr lang="en-US" dirty="0" smtClean="0">
                <a:effectLst/>
              </a:rPr>
              <a:t>ll we have to do is cut from front to back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when processing the one in the back, we make sure to only duplicate</a:t>
            </a:r>
            <a:r>
              <a:rPr lang="en-US" baseline="0" dirty="0" smtClean="0">
                <a:effectLst/>
              </a:rPr>
              <a:t> the one that is behind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653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007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[just</a:t>
            </a:r>
            <a:r>
              <a:rPr lang="en-US" baseline="0" dirty="0" smtClean="0">
                <a:effectLst/>
              </a:rPr>
              <a:t> point out a few things, what’s different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broad categories?]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[also</a:t>
            </a:r>
            <a:r>
              <a:rPr lang="en-US" baseline="0" dirty="0" smtClean="0">
                <a:effectLst/>
              </a:rPr>
              <a:t> add per-pixel optical flow?  And depth maps: difficult to edit / visualize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We need it, but hard to work with]</a:t>
            </a: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394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[design</a:t>
            </a:r>
            <a:r>
              <a:rPr lang="en-US" baseline="0" dirty="0" smtClean="0"/>
              <a:t> principles?]</a:t>
            </a:r>
          </a:p>
          <a:p>
            <a:r>
              <a:rPr lang="en-US" baseline="0" dirty="0" smtClean="0"/>
              <a:t>[tools that we use?]</a:t>
            </a:r>
          </a:p>
          <a:p>
            <a:endParaRPr lang="en-US" baseline="0" dirty="0" smtClean="0"/>
          </a:p>
          <a:p>
            <a:r>
              <a:rPr lang="en-US" baseline="0" dirty="0" smtClean="0"/>
              <a:t>[cite these as we go along, avoid the discussion]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8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[fix slide to show no</a:t>
            </a:r>
            <a:r>
              <a:rPr lang="en-US" baseline="0" dirty="0" smtClean="0">
                <a:effectLst/>
              </a:rPr>
              <a:t> temporal coherence]</a:t>
            </a: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We</a:t>
            </a:r>
            <a:r>
              <a:rPr lang="en-US" baseline="0" dirty="0" smtClean="0">
                <a:effectLst/>
              </a:rPr>
              <a:t> say we have these two triangles in frames t and t+1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Their vertices are our feature tracks and represented as linked lists in time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In other words, every vertex has a predecessor and a successor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At each frame, we have a standard index list mesh, which covers the image plane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Say we have this point here, which has to lie inside *some* triangle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to determine its motion, we simply find its </a:t>
            </a:r>
            <a:r>
              <a:rPr lang="en-US" baseline="0" dirty="0" err="1" smtClean="0">
                <a:effectLst/>
              </a:rPr>
              <a:t>barycentric</a:t>
            </a:r>
            <a:r>
              <a:rPr lang="en-US" baseline="0" dirty="0" smtClean="0">
                <a:effectLst/>
              </a:rPr>
              <a:t> coordinates in the current frame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*Construct* the triangle formed by the successors of its vertices in the next frame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And do </a:t>
            </a:r>
            <a:r>
              <a:rPr lang="en-US" baseline="0" dirty="0" err="1" smtClean="0">
                <a:effectLst/>
              </a:rPr>
              <a:t>barycentric</a:t>
            </a:r>
            <a:r>
              <a:rPr lang="en-US" baseline="0" dirty="0" smtClean="0">
                <a:effectLst/>
              </a:rPr>
              <a:t> interpolation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Note that with this scheme, the topology does not have to be the same between frames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But if it is, the forward and backward optical flow will match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323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We use a pretty</a:t>
            </a:r>
            <a:r>
              <a:rPr lang="en-US" baseline="0" dirty="0" smtClean="0">
                <a:effectLst/>
              </a:rPr>
              <a:t> basic motion model</a:t>
            </a:r>
            <a:r>
              <a:rPr lang="en-US" dirty="0" smtClean="0">
                <a:effectLst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Each duplicated triangle either has 1 or 2 known motion vectors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if it's just 1, we set the two virtual nodes to have the same translation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if it's two, we fit a rotation and translation so that it's assumed to move rigidly</a:t>
            </a: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now a virtual node can be shared by many triangles,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so we just average</a:t>
            </a:r>
            <a:r>
              <a:rPr lang="en-US" baseline="0" dirty="0" smtClean="0">
                <a:effectLst/>
              </a:rPr>
              <a:t> together all the estimates and create a new successor virtual node</a:t>
            </a: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Once</a:t>
            </a:r>
            <a:r>
              <a:rPr lang="en-US" baseline="0" dirty="0" smtClean="0">
                <a:effectLst/>
              </a:rPr>
              <a:t> we have the right motion,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we can use it to </a:t>
            </a:r>
            <a:r>
              <a:rPr lang="en-US" baseline="0" dirty="0" err="1" smtClean="0">
                <a:effectLst/>
              </a:rPr>
              <a:t>advect</a:t>
            </a:r>
            <a:r>
              <a:rPr lang="en-US" baseline="0" dirty="0" smtClean="0">
                <a:effectLst/>
              </a:rPr>
              <a:t> the splines to other video frames</a:t>
            </a:r>
          </a:p>
          <a:p>
            <a:pPr marL="0" indent="0">
              <a:buFontTx/>
              <a:buNone/>
            </a:pP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05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[cite</a:t>
            </a:r>
            <a:r>
              <a:rPr lang="en-US" baseline="0" dirty="0" smtClean="0">
                <a:effectLst/>
              </a:rPr>
              <a:t> matting papers?</a:t>
            </a:r>
            <a:r>
              <a:rPr lang="en-US" dirty="0" smtClean="0">
                <a:effectLst/>
              </a:rPr>
              <a:t>]</a:t>
            </a: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We use previous work in natural image matting to separate the layers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notice that our splines are thick, and have a white and black border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we rasterize these thick splines to use as a </a:t>
            </a:r>
            <a:r>
              <a:rPr lang="en-US" dirty="0" err="1" smtClean="0">
                <a:effectLst/>
              </a:rPr>
              <a:t>trimap</a:t>
            </a:r>
            <a:r>
              <a:rPr lang="en-US" dirty="0" smtClean="0">
                <a:effectLst/>
              </a:rPr>
              <a:t>,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and feed it to any number of matting </a:t>
            </a:r>
            <a:r>
              <a:rPr lang="en-US" dirty="0" err="1" smtClean="0">
                <a:effectLst/>
              </a:rPr>
              <a:t>backends</a:t>
            </a: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Notice</a:t>
            </a:r>
            <a:r>
              <a:rPr lang="en-US" baseline="0" dirty="0" smtClean="0">
                <a:effectLst/>
              </a:rPr>
              <a:t> that we only locally separate the texture near the boundary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And that we need an multi-layer decomposition at </a:t>
            </a:r>
            <a:r>
              <a:rPr lang="en-US" baseline="0" dirty="0" err="1" smtClean="0">
                <a:effectLst/>
              </a:rPr>
              <a:t>t-junctions</a:t>
            </a:r>
            <a:r>
              <a:rPr lang="en-US" baseline="0" dirty="0" smtClean="0"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each</a:t>
            </a:r>
            <a:r>
              <a:rPr lang="en-US" baseline="0" dirty="0" smtClean="0">
                <a:effectLst/>
              </a:rPr>
              <a:t> time we matte, we locally duplicate the image, which overlaps in space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We use a tiled storage scheme to efficiently store the texture and is discussed in the paper</a:t>
            </a: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once we did all that work, we can actually manipulate our video as a paper cutout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as a simple form of depth modeling</a:t>
            </a: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/*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one major difference between our application and the typical use of matting is that we need to this once per spline: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for each spline, we need a foreground with alpha, and a background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and at a </a:t>
            </a:r>
            <a:r>
              <a:rPr lang="en-US" dirty="0" err="1" smtClean="0">
                <a:effectLst/>
              </a:rPr>
              <a:t>t-junction</a:t>
            </a:r>
            <a:r>
              <a:rPr lang="en-US" dirty="0" smtClean="0">
                <a:effectLst/>
              </a:rPr>
              <a:t>, we need to matte it again</a:t>
            </a: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this means it's an n-layer decomposition, which, when composited back together, needs to form the original image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current matting software doesn't actually do this!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*/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576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Beyond the standard cut, there</a:t>
            </a:r>
            <a:r>
              <a:rPr lang="en-US" baseline="0" dirty="0" smtClean="0">
                <a:effectLst/>
              </a:rPr>
              <a:t> are actually a whole bunch of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topological cases, such as </a:t>
            </a:r>
            <a:r>
              <a:rPr lang="en-US" baseline="0" dirty="0" err="1" smtClean="0">
                <a:effectLst/>
              </a:rPr>
              <a:t>t-junctions</a:t>
            </a:r>
            <a:r>
              <a:rPr lang="en-US" baseline="0" dirty="0" smtClean="0">
                <a:effectLst/>
              </a:rPr>
              <a:t>, loops, and cusps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and they all happen in a real video sequence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These cases are actually nontrivial and unlike previous work,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which tries to re-mesh the boundary and ends up with a non-manifold mesh,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we have a scheme that handles all these cases while remaining manifold connected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Manifold connectivity is important because it lets us use standard mesh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>
                <a:effectLst/>
              </a:rPr>
              <a:t>processing for a number of editing operations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To show you one special case, let’s look at a cusp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>
                <a:effectLst/>
              </a:rPr>
              <a:t>[</a:t>
            </a:r>
            <a:r>
              <a:rPr lang="en-US" baseline="0" dirty="0" err="1" smtClean="0">
                <a:effectLst/>
              </a:rPr>
              <a:t>Inpainting</a:t>
            </a:r>
            <a:r>
              <a:rPr lang="en-US" baseline="0" dirty="0" smtClean="0">
                <a:effectLst/>
              </a:rPr>
              <a:t>, rendering, subdivision, </a:t>
            </a:r>
            <a:r>
              <a:rPr lang="en-US" baseline="0" dirty="0" err="1" smtClean="0">
                <a:effectLst/>
              </a:rPr>
              <a:t>etc</a:t>
            </a:r>
            <a:r>
              <a:rPr lang="en-US" baseline="0" dirty="0" smtClean="0">
                <a:effectLst/>
              </a:rPr>
              <a:t>?]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[text?]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[Write down manifold on slide somewhere?]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77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>
                <a:effectLst/>
              </a:rPr>
              <a:t>The</a:t>
            </a:r>
            <a:r>
              <a:rPr lang="en-US" baseline="0" dirty="0" smtClean="0">
                <a:effectLst/>
              </a:rPr>
              <a:t> way we model occlusions is to cut the mesh, like a piece of paper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So what does</a:t>
            </a:r>
            <a:r>
              <a:rPr lang="en-US" baseline="0" dirty="0" smtClean="0"/>
              <a:t> that mean?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It means we need to separate </a:t>
            </a:r>
            <a:r>
              <a:rPr lang="en-US" dirty="0" smtClean="0"/>
              <a:t>two components,</a:t>
            </a:r>
            <a:r>
              <a:rPr lang="en-US" baseline="0" dirty="0" smtClean="0"/>
              <a:t> </a:t>
            </a:r>
            <a:r>
              <a:rPr lang="en-US" dirty="0" smtClean="0"/>
              <a:t>the geometry</a:t>
            </a:r>
            <a:r>
              <a:rPr lang="en-US" baseline="0" dirty="0" smtClean="0"/>
              <a:t> and the texture, along the boundary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cut the geometry by duplicating the faces along the boundary, which will then overlap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These faces will have *virtual vertices*, whose motion needs to be estimated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for texture, we’ll locally compute alpha mattes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Let’s look at each of these steps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4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We propose a user-driven system that makes effects</a:t>
            </a:r>
            <a:r>
              <a:rPr lang="en-US" baseline="0" dirty="0" smtClean="0"/>
              <a:t> like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manipulating depth of field, inserting objects, and changing the viewpoint easier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Instead of having dedicated algorithms for each effect,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Our approach is to construct a data structure that captures the necessary information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such as motion, depth, and texture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focus on the data structure.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algorithms needed for various effects naturally fall out as operations on this data structure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At a high level, we model the world as cutouts from a sheet of paper like you see on the right.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The big difference between the video mesh and previous mesh-based representations is that,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we model the occlusions as they exist in the scene, with the proper topology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&lt;pause&gt;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But before I go on to describe the components of the video mesh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Let’s look at some related work in representing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398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One example of a cusp is</a:t>
            </a:r>
            <a:r>
              <a:rPr lang="en-US" baseline="0" dirty="0" smtClean="0"/>
              <a:t> at my friend’s arm here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If you follow the occlusion boundary, it simply stops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It’s like cutting a piece of paper and stopping in the middle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our cutting scheme, the mesh will look something like the figure on the right,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which is still nicely manifold connected.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Now that we’ve cut the geometry,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Let’s look at how we handle the texture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85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A classical representation used extensively in commercial products is layers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Layers are simple and intuitive, but can only represent simple occlusions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We’d like to support more complex types of occlusion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err="1" smtClean="0"/>
              <a:t>Jue</a:t>
            </a:r>
            <a:r>
              <a:rPr lang="en-US" dirty="0" smtClean="0"/>
              <a:t> Wang</a:t>
            </a:r>
            <a:r>
              <a:rPr lang="en-US" baseline="0" dirty="0" smtClean="0"/>
              <a:t> (who is not the same Wang as in layers),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introduced the video cube interface in his Interactive Video Cutout system.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He over-segments a video as a preprocess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has a volumetric,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scribble-based interface for cutting and pasting objects in space-time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contrast, our system doesn’t use any preprocessing,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lets the user work completely in image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99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More recently, Alex </a:t>
            </a:r>
            <a:r>
              <a:rPr lang="en-US" dirty="0" err="1" smtClean="0">
                <a:effectLst/>
              </a:rPr>
              <a:t>Rav-Acha</a:t>
            </a:r>
            <a:r>
              <a:rPr lang="en-US" dirty="0" smtClean="0">
                <a:effectLst/>
              </a:rPr>
              <a:t> and colleagues introduced the very cool concept of an unwrap mosaic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where they use </a:t>
            </a:r>
            <a:r>
              <a:rPr lang="en-US" baseline="0" dirty="0" smtClean="0">
                <a:effectLst/>
              </a:rPr>
              <a:t>sophisticated energy minimization to compute an editable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texture parameterization of an object from a video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An unwrap mosaic lets the user edit an object’s texture and have it propagate through the sequence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Our</a:t>
            </a:r>
            <a:r>
              <a:rPr lang="en-US" baseline="0" dirty="0" smtClean="0">
                <a:effectLst/>
              </a:rPr>
              <a:t> method is not nearly as automatic, but runs interactively and can handle more complex geometry.</a:t>
            </a: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Finally, I want to talk</a:t>
            </a:r>
            <a:r>
              <a:rPr lang="en-US" baseline="0" dirty="0" smtClean="0">
                <a:effectLst/>
              </a:rPr>
              <a:t> a little bit about data density.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There’s been extensive work done in estimating dense optical flow and depth maps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But as I’ll soon discuss, we decided to encode both optical flow, and depth sparsely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as vertices in a mesh and instead rely on interpolation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We argue that a sparse representation is much easier to edit than a dense image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Let’s go on and review a few of our design</a:t>
            </a:r>
            <a:r>
              <a:rPr lang="en-US" baseline="0" dirty="0" smtClean="0"/>
              <a:t>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92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First and foremost, our system is for users to edit video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As I just mentioned, dense optical flow and depth maps are hard to edit,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 we’re going to use a sparse representation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also want a 2D user interface: a video cube is just a bit too difficult to use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Next, we want to support the full complexity of real-world occlusions,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&lt;wave&gt;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without doing things like arbitrarily cutting the actor’s arm somewhere when it overlaps his torso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the same vein of keeping things editable,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will also use a sparse boundary representation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rely on per-pixel alpha to refine them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Finally, we want to keep everything interactive,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which means we have to be able to render our representation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with 3D graphics hardware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64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Given</a:t>
            </a:r>
            <a:r>
              <a:rPr lang="en-US" baseline="0" dirty="0" smtClean="0">
                <a:effectLst/>
              </a:rPr>
              <a:t> these constraints, </a:t>
            </a:r>
            <a:r>
              <a:rPr lang="en-US" dirty="0" smtClean="0">
                <a:effectLst/>
              </a:rPr>
              <a:t>our data structure is</a:t>
            </a:r>
            <a:r>
              <a:rPr lang="en-US" baseline="0" dirty="0" smtClean="0">
                <a:effectLst/>
              </a:rPr>
              <a:t> in the end just a standard mesh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And it looks like the figure on the right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The mesh </a:t>
            </a:r>
            <a:r>
              <a:rPr lang="en-US" baseline="0" dirty="0" smtClean="0">
                <a:effectLst/>
              </a:rPr>
              <a:t>contains vertices that are feature tracks, which sparsely encodes motion and depth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It has triangular faces interpolate data stored at vertices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And it’s texture mapped from the input video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The video mesh is a 2.5D representation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Unlike layers, where occlusions force objects to be cut into separate pieces,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We handle occlusion with overlapping faces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which have an alpha texture that resolves fine details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However, the video mesh isn’t quite a 3D model either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It’s structured more like overlapping sheets of paper, which don’t form closed surfaces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One important point is that it </a:t>
            </a:r>
            <a:r>
              <a:rPr lang="en-US" i="0" dirty="0" smtClean="0">
                <a:effectLst/>
              </a:rPr>
              <a:t>*is* manifold connected,</a:t>
            </a:r>
          </a:p>
          <a:p>
            <a:pPr marL="171450" indent="-171450">
              <a:buFontTx/>
              <a:buChar char="-"/>
            </a:pPr>
            <a:r>
              <a:rPr lang="en-US" i="0" dirty="0" smtClean="0">
                <a:effectLst/>
              </a:rPr>
              <a:t>which lets us</a:t>
            </a:r>
            <a:r>
              <a:rPr lang="en-US" i="0" baseline="0" dirty="0" smtClean="0">
                <a:effectLst/>
              </a:rPr>
              <a:t> use standard meshing algorithms</a:t>
            </a: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42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The rest of this talk is structured as a walk through the</a:t>
            </a:r>
            <a:r>
              <a:rPr lang="en-US" baseline="0" dirty="0" smtClean="0">
                <a:effectLst/>
              </a:rPr>
              <a:t> </a:t>
            </a:r>
            <a:r>
              <a:rPr lang="en-US" dirty="0" smtClean="0">
                <a:effectLst/>
              </a:rPr>
              <a:t>user workflow.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We will go through the steps a user would take as he builds up the pieces of data structure.</a:t>
            </a:r>
          </a:p>
          <a:p>
            <a:pPr marL="171450" indent="-171450">
              <a:buFontTx/>
              <a:buChar char="-"/>
            </a:pPr>
            <a:endParaRPr lang="en-US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Starting from an input video, we first</a:t>
            </a:r>
            <a:r>
              <a:rPr lang="en-US" baseline="0" dirty="0" smtClean="0">
                <a:effectLst/>
              </a:rPr>
              <a:t> estimate a sparse motion description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By tracking some point features, which are then automatically meshed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to interpolate motion across the image plane.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Next, we rely on the user to label occlusion boundaries,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which are used to *locally* cut the mesh into layers.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These layers are then *locally* matted to separate the texture components.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Finally, we compute the depth of objects, either automatically using structure-from-motion,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Or using a variety image-based modeling tools.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With a complete video mesh, the user is free to do all sorts of manipulations.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Although this figure is a pipeline, I want to emphasize that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the editing process is iterative and the user can pretty much jump around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For instance, at any point, he can go back and correct a vertex track because he didn’t notice the error until much later.</a:t>
            </a:r>
          </a:p>
          <a:p>
            <a:pPr marL="171450" indent="-171450">
              <a:buFontTx/>
              <a:buChar char="-"/>
            </a:pPr>
            <a:endParaRPr lang="en-US" baseline="0" dirty="0" smtClean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baseline="0" dirty="0" smtClean="0">
                <a:effectLst/>
              </a:rPr>
              <a:t>So, let’s look at the steps in detail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9B543-A70B-467F-A322-4A4427A0FA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5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82C82-B41C-4F78-85B6-328AD039E1F4}" type="datetime1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65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FDDF-0F5A-4F84-8C8C-497335A02E88}" type="datetime1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22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51AA3-A23A-4A7E-8144-83D390D5904E}" type="datetime1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1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39FD1-CCEF-4BF4-8D6F-368150ECFBD0}" type="datetime1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7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521B-9B08-4791-95F5-6B26AD8E63FC}" type="datetime1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54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94152-E86E-489F-B8FB-69B8BCCACD91}" type="datetime1">
              <a:rPr lang="en-US" smtClean="0"/>
              <a:t>4/9/2011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F82BB-0B07-412E-8A5E-39EC56CAD087}" type="datetime1">
              <a:rPr lang="en-US" smtClean="0"/>
              <a:t>4/9/2011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28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0C69-0407-4B92-BC9D-562DE56086AB}" type="datetime1">
              <a:rPr lang="en-US" smtClean="0"/>
              <a:t>4/9/2011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FE2ED-5E8F-43BF-B00A-2DCB3381B15A}" type="datetime1">
              <a:rPr lang="en-US" smtClean="0"/>
              <a:t>4/9/2011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9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022F-FCC3-491E-826D-812E30F59C84}" type="datetime1">
              <a:rPr lang="en-US" smtClean="0"/>
              <a:t>4/9/2011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72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17294-CDFD-4B2A-947B-F4EBA3209531}" type="datetime1">
              <a:rPr lang="en-US" smtClean="0"/>
              <a:t>4/9/2011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2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923E1-4E09-47F3-981F-0D93665DD383}" type="datetime1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B553B-8C20-44C8-9C05-B3332DD62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5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2286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The Video </a:t>
            </a:r>
            <a:r>
              <a:rPr lang="en-US" dirty="0" smtClean="0"/>
              <a:t>Mesh:</a:t>
            </a:r>
            <a:br>
              <a:rPr lang="en-US" dirty="0" smtClean="0"/>
            </a:br>
            <a:r>
              <a:rPr lang="en-US" sz="2800" dirty="0" smtClean="0"/>
              <a:t>A </a:t>
            </a:r>
            <a:r>
              <a:rPr lang="en-US" sz="2800" dirty="0"/>
              <a:t>Data Structure</a:t>
            </a:r>
            <a:br>
              <a:rPr lang="en-US" sz="2800" dirty="0"/>
            </a:br>
            <a:r>
              <a:rPr lang="en-US" sz="2800" dirty="0"/>
              <a:t>for </a:t>
            </a:r>
            <a:r>
              <a:rPr lang="en-US" sz="2800" dirty="0" smtClean="0"/>
              <a:t>Image-based</a:t>
            </a:r>
            <a:br>
              <a:rPr lang="en-US" sz="2800" dirty="0" smtClean="0"/>
            </a:br>
            <a:r>
              <a:rPr lang="en-US" sz="2800" dirty="0" smtClean="0"/>
              <a:t>Three-dimensional </a:t>
            </a:r>
            <a:r>
              <a:rPr lang="en-US" sz="2800" dirty="0"/>
              <a:t>Video Editing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33800"/>
            <a:ext cx="7620000" cy="1066800"/>
          </a:xfrm>
        </p:spPr>
        <p:txBody>
          <a:bodyPr>
            <a:normAutofit/>
          </a:bodyPr>
          <a:lstStyle/>
          <a:p>
            <a:pPr algn="l"/>
            <a:r>
              <a:rPr lang="en-US" sz="2800" dirty="0" err="1" smtClean="0"/>
              <a:t>Jiawen</a:t>
            </a:r>
            <a:r>
              <a:rPr lang="en-US" sz="2800" dirty="0" smtClean="0"/>
              <a:t> “Kevin” Chen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, Sylvain Paris</a:t>
            </a:r>
            <a:r>
              <a:rPr lang="en-US" sz="2800" baseline="30000" dirty="0"/>
              <a:t>2</a:t>
            </a:r>
            <a:r>
              <a:rPr lang="en-US" sz="2800" dirty="0" smtClean="0"/>
              <a:t>, </a:t>
            </a:r>
            <a:r>
              <a:rPr lang="en-US" sz="2800" dirty="0" err="1" smtClean="0"/>
              <a:t>Jue</a:t>
            </a:r>
            <a:r>
              <a:rPr lang="en-US" sz="2800" dirty="0" smtClean="0"/>
              <a:t> Wang</a:t>
            </a:r>
            <a:r>
              <a:rPr lang="en-US" sz="2800" baseline="30000" dirty="0"/>
              <a:t>2</a:t>
            </a:r>
            <a:r>
              <a:rPr lang="en-US" sz="2800" dirty="0" smtClean="0"/>
              <a:t>,</a:t>
            </a:r>
            <a:br>
              <a:rPr lang="en-US" sz="2800" dirty="0" smtClean="0"/>
            </a:br>
            <a:r>
              <a:rPr lang="en-US" sz="2800" dirty="0" err="1" smtClean="0"/>
              <a:t>Wojciech</a:t>
            </a:r>
            <a:r>
              <a:rPr lang="en-US" sz="2800" dirty="0" smtClean="0"/>
              <a:t> Matusik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, Michael Cohen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, Frédo Durand</a:t>
            </a:r>
            <a:r>
              <a:rPr lang="en-US" sz="2800" baseline="30000" dirty="0"/>
              <a:t>1</a:t>
            </a:r>
            <a:endParaRPr lang="en-US" sz="2800" dirty="0" smtClean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85800" y="5105400"/>
            <a:ext cx="76200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MIT CSAIL</a:t>
            </a:r>
          </a:p>
          <a:p>
            <a:pPr algn="l"/>
            <a:r>
              <a:rPr lang="en-US" sz="28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Adobe Systems, Inc.</a:t>
            </a:r>
          </a:p>
          <a:p>
            <a:pPr algn="l"/>
            <a:r>
              <a:rPr lang="en-US" sz="2800" baseline="30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Microsoft Research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videomesh_highbitrat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84.5584" end="254264.43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588" cy="685979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9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3237718" y="1654681"/>
            <a:ext cx="3123635" cy="1108214"/>
          </a:xfrm>
          <a:custGeom>
            <a:avLst/>
            <a:gdLst>
              <a:gd name="connsiteX0" fmla="*/ 0 w 3937518"/>
              <a:gd name="connsiteY0" fmla="*/ 466531 h 466531"/>
              <a:gd name="connsiteX1" fmla="*/ 1586204 w 3937518"/>
              <a:gd name="connsiteY1" fmla="*/ 37323 h 466531"/>
              <a:gd name="connsiteX2" fmla="*/ 3937518 w 3937518"/>
              <a:gd name="connsiteY2" fmla="*/ 0 h 466531"/>
              <a:gd name="connsiteX0" fmla="*/ 0 w 3834392"/>
              <a:gd name="connsiteY0" fmla="*/ 466531 h 466531"/>
              <a:gd name="connsiteX1" fmla="*/ 1586204 w 3834392"/>
              <a:gd name="connsiteY1" fmla="*/ 37323 h 466531"/>
              <a:gd name="connsiteX2" fmla="*/ 3834392 w 3834392"/>
              <a:gd name="connsiteY2" fmla="*/ 0 h 466531"/>
              <a:gd name="connsiteX0" fmla="*/ 0 w 3825017"/>
              <a:gd name="connsiteY0" fmla="*/ 519236 h 519236"/>
              <a:gd name="connsiteX1" fmla="*/ 1586204 w 3825017"/>
              <a:gd name="connsiteY1" fmla="*/ 90028 h 519236"/>
              <a:gd name="connsiteX2" fmla="*/ 3825017 w 3825017"/>
              <a:gd name="connsiteY2" fmla="*/ 0 h 519236"/>
              <a:gd name="connsiteX0" fmla="*/ 0 w 3825017"/>
              <a:gd name="connsiteY0" fmla="*/ 742189 h 742189"/>
              <a:gd name="connsiteX1" fmla="*/ 1679955 w 3825017"/>
              <a:gd name="connsiteY1" fmla="*/ 14321 h 742189"/>
              <a:gd name="connsiteX2" fmla="*/ 3825017 w 3825017"/>
              <a:gd name="connsiteY2" fmla="*/ 222953 h 742189"/>
              <a:gd name="connsiteX0" fmla="*/ 0 w 3825017"/>
              <a:gd name="connsiteY0" fmla="*/ 733804 h 733804"/>
              <a:gd name="connsiteX1" fmla="*/ 1679955 w 3825017"/>
              <a:gd name="connsiteY1" fmla="*/ 5936 h 733804"/>
              <a:gd name="connsiteX2" fmla="*/ 3825017 w 3825017"/>
              <a:gd name="connsiteY2" fmla="*/ 214568 h 733804"/>
              <a:gd name="connsiteX0" fmla="*/ 0 w 3740642"/>
              <a:gd name="connsiteY0" fmla="*/ 705497 h 705497"/>
              <a:gd name="connsiteX1" fmla="*/ 1595580 w 3740642"/>
              <a:gd name="connsiteY1" fmla="*/ 12765 h 705497"/>
              <a:gd name="connsiteX2" fmla="*/ 3740642 w 3740642"/>
              <a:gd name="connsiteY2" fmla="*/ 221397 h 705497"/>
              <a:gd name="connsiteX0" fmla="*/ 0 w 3740642"/>
              <a:gd name="connsiteY0" fmla="*/ 704206 h 704206"/>
              <a:gd name="connsiteX1" fmla="*/ 1595580 w 3740642"/>
              <a:gd name="connsiteY1" fmla="*/ 11474 h 704206"/>
              <a:gd name="connsiteX2" fmla="*/ 3740642 w 3740642"/>
              <a:gd name="connsiteY2" fmla="*/ 237674 h 704206"/>
              <a:gd name="connsiteX0" fmla="*/ 0 w 3740642"/>
              <a:gd name="connsiteY0" fmla="*/ 817726 h 817726"/>
              <a:gd name="connsiteX1" fmla="*/ 1595580 w 3740642"/>
              <a:gd name="connsiteY1" fmla="*/ 124994 h 817726"/>
              <a:gd name="connsiteX2" fmla="*/ 3740642 w 3740642"/>
              <a:gd name="connsiteY2" fmla="*/ 351194 h 817726"/>
              <a:gd name="connsiteX0" fmla="*/ 0 w 3740642"/>
              <a:gd name="connsiteY0" fmla="*/ 708558 h 708558"/>
              <a:gd name="connsiteX1" fmla="*/ 1595580 w 3740642"/>
              <a:gd name="connsiteY1" fmla="*/ 15826 h 708558"/>
              <a:gd name="connsiteX2" fmla="*/ 3740642 w 3740642"/>
              <a:gd name="connsiteY2" fmla="*/ 242026 h 708558"/>
              <a:gd name="connsiteX0" fmla="*/ 0 w 3740642"/>
              <a:gd name="connsiteY0" fmla="*/ 708558 h 708558"/>
              <a:gd name="connsiteX1" fmla="*/ 1595580 w 3740642"/>
              <a:gd name="connsiteY1" fmla="*/ 15826 h 708558"/>
              <a:gd name="connsiteX2" fmla="*/ 3740642 w 3740642"/>
              <a:gd name="connsiteY2" fmla="*/ 242026 h 708558"/>
              <a:gd name="connsiteX0" fmla="*/ 0 w 3173177"/>
              <a:gd name="connsiteY0" fmla="*/ 953445 h 953445"/>
              <a:gd name="connsiteX1" fmla="*/ 1595580 w 3173177"/>
              <a:gd name="connsiteY1" fmla="*/ 260713 h 953445"/>
              <a:gd name="connsiteX2" fmla="*/ 3173177 w 3173177"/>
              <a:gd name="connsiteY2" fmla="*/ 18514 h 953445"/>
              <a:gd name="connsiteX0" fmla="*/ 0 w 3173177"/>
              <a:gd name="connsiteY0" fmla="*/ 1001445 h 1001445"/>
              <a:gd name="connsiteX1" fmla="*/ 1196875 w 3173177"/>
              <a:gd name="connsiteY1" fmla="*/ 105684 h 1001445"/>
              <a:gd name="connsiteX2" fmla="*/ 3173177 w 3173177"/>
              <a:gd name="connsiteY2" fmla="*/ 66514 h 1001445"/>
              <a:gd name="connsiteX0" fmla="*/ 0 w 3173177"/>
              <a:gd name="connsiteY0" fmla="*/ 1001445 h 1001445"/>
              <a:gd name="connsiteX1" fmla="*/ 1153538 w 3173177"/>
              <a:gd name="connsiteY1" fmla="*/ 105684 h 1001445"/>
              <a:gd name="connsiteX2" fmla="*/ 3173177 w 3173177"/>
              <a:gd name="connsiteY2" fmla="*/ 66514 h 1001445"/>
              <a:gd name="connsiteX0" fmla="*/ 0 w 3138507"/>
              <a:gd name="connsiteY0" fmla="*/ 1043305 h 1043305"/>
              <a:gd name="connsiteX1" fmla="*/ 1153538 w 3138507"/>
              <a:gd name="connsiteY1" fmla="*/ 147544 h 1043305"/>
              <a:gd name="connsiteX2" fmla="*/ 3138507 w 3138507"/>
              <a:gd name="connsiteY2" fmla="*/ 43405 h 1043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8507" h="1043305">
                <a:moveTo>
                  <a:pt x="0" y="1043305"/>
                </a:moveTo>
                <a:cubicBezTo>
                  <a:pt x="464975" y="867578"/>
                  <a:pt x="630454" y="314194"/>
                  <a:pt x="1153538" y="147544"/>
                </a:cubicBezTo>
                <a:cubicBezTo>
                  <a:pt x="1676622" y="-19106"/>
                  <a:pt x="3026141" y="-30356"/>
                  <a:pt x="3138507" y="43405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105002" y="4833257"/>
            <a:ext cx="2725010" cy="512901"/>
          </a:xfrm>
          <a:custGeom>
            <a:avLst/>
            <a:gdLst>
              <a:gd name="connsiteX0" fmla="*/ 0 w 2883162"/>
              <a:gd name="connsiteY0" fmla="*/ 373225 h 621085"/>
              <a:gd name="connsiteX1" fmla="*/ 1828800 w 2883162"/>
              <a:gd name="connsiteY1" fmla="*/ 606490 h 621085"/>
              <a:gd name="connsiteX2" fmla="*/ 2883159 w 2883162"/>
              <a:gd name="connsiteY2" fmla="*/ 0 h 621085"/>
              <a:gd name="connsiteX0" fmla="*/ 0 w 2808518"/>
              <a:gd name="connsiteY0" fmla="*/ 270588 h 512901"/>
              <a:gd name="connsiteX1" fmla="*/ 1828800 w 2808518"/>
              <a:gd name="connsiteY1" fmla="*/ 503853 h 512901"/>
              <a:gd name="connsiteX2" fmla="*/ 2808515 w 2808518"/>
              <a:gd name="connsiteY2" fmla="*/ 0 h 51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8518" h="512901">
                <a:moveTo>
                  <a:pt x="0" y="270588"/>
                </a:moveTo>
                <a:cubicBezTo>
                  <a:pt x="674137" y="418322"/>
                  <a:pt x="1360714" y="548951"/>
                  <a:pt x="1828800" y="503853"/>
                </a:cubicBezTo>
                <a:cubicBezTo>
                  <a:pt x="2296886" y="458755"/>
                  <a:pt x="2810070" y="132184"/>
                  <a:pt x="2808515" y="0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726164" y="3448171"/>
            <a:ext cx="3060440" cy="1189143"/>
          </a:xfrm>
          <a:custGeom>
            <a:avLst/>
            <a:gdLst>
              <a:gd name="connsiteX0" fmla="*/ 0 w 3303036"/>
              <a:gd name="connsiteY0" fmla="*/ 1275402 h 1275402"/>
              <a:gd name="connsiteX1" fmla="*/ 1287624 w 3303036"/>
              <a:gd name="connsiteY1" fmla="*/ 174390 h 1275402"/>
              <a:gd name="connsiteX2" fmla="*/ 3303036 w 3303036"/>
              <a:gd name="connsiteY2" fmla="*/ 6439 h 1275402"/>
              <a:gd name="connsiteX0" fmla="*/ 0 w 3163077"/>
              <a:gd name="connsiteY0" fmla="*/ 1275402 h 1275402"/>
              <a:gd name="connsiteX1" fmla="*/ 1287624 w 3163077"/>
              <a:gd name="connsiteY1" fmla="*/ 174390 h 1275402"/>
              <a:gd name="connsiteX2" fmla="*/ 3163077 w 3163077"/>
              <a:gd name="connsiteY2" fmla="*/ 6439 h 1275402"/>
              <a:gd name="connsiteX0" fmla="*/ 0 w 3060440"/>
              <a:gd name="connsiteY0" fmla="*/ 1189143 h 1189143"/>
              <a:gd name="connsiteX1" fmla="*/ 1184987 w 3060440"/>
              <a:gd name="connsiteY1" fmla="*/ 172107 h 1189143"/>
              <a:gd name="connsiteX2" fmla="*/ 3060440 w 3060440"/>
              <a:gd name="connsiteY2" fmla="*/ 4156 h 118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0440" h="1189143">
                <a:moveTo>
                  <a:pt x="0" y="1189143"/>
                </a:moveTo>
                <a:cubicBezTo>
                  <a:pt x="368559" y="744384"/>
                  <a:pt x="674914" y="369605"/>
                  <a:pt x="1184987" y="172107"/>
                </a:cubicBezTo>
                <a:cubicBezTo>
                  <a:pt x="1695060" y="-25391"/>
                  <a:pt x="2719873" y="-2064"/>
                  <a:pt x="3060440" y="4156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model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532852" y="2704834"/>
            <a:ext cx="2692347" cy="2486239"/>
            <a:chOff x="1504816" y="2895600"/>
            <a:chExt cx="2692347" cy="2486239"/>
          </a:xfrm>
        </p:grpSpPr>
        <p:sp>
          <p:nvSpPr>
            <p:cNvPr id="4" name="Isosceles Triangle 3"/>
            <p:cNvSpPr/>
            <p:nvPr/>
          </p:nvSpPr>
          <p:spPr>
            <a:xfrm rot="566816">
              <a:off x="1758763" y="2967211"/>
              <a:ext cx="2438400" cy="2133600"/>
            </a:xfrm>
            <a:prstGeom prst="triangle">
              <a:avLst/>
            </a:prstGeom>
            <a:solidFill>
              <a:srgbClr val="4F81B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030325" y="2895600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886200" y="5191073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504816" y="4800600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6359324" y="1618237"/>
            <a:ext cx="190766" cy="19076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15294" y="4609834"/>
            <a:ext cx="190766" cy="19076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07135" y="3352060"/>
            <a:ext cx="190766" cy="19076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6569985" y="1725987"/>
            <a:ext cx="2070163" cy="563033"/>
          </a:xfrm>
          <a:custGeom>
            <a:avLst/>
            <a:gdLst>
              <a:gd name="connsiteX0" fmla="*/ 0 w 1483567"/>
              <a:gd name="connsiteY0" fmla="*/ 37323 h 159041"/>
              <a:gd name="connsiteX1" fmla="*/ 783771 w 1483567"/>
              <a:gd name="connsiteY1" fmla="*/ 158621 h 159041"/>
              <a:gd name="connsiteX2" fmla="*/ 1483567 w 1483567"/>
              <a:gd name="connsiteY2" fmla="*/ 0 h 159041"/>
              <a:gd name="connsiteX0" fmla="*/ 0 w 2061537"/>
              <a:gd name="connsiteY0" fmla="*/ 0 h 687997"/>
              <a:gd name="connsiteX1" fmla="*/ 1361741 w 2061537"/>
              <a:gd name="connsiteY1" fmla="*/ 664762 h 687997"/>
              <a:gd name="connsiteX2" fmla="*/ 2061537 w 2061537"/>
              <a:gd name="connsiteY2" fmla="*/ 506141 h 687997"/>
              <a:gd name="connsiteX0" fmla="*/ 0 w 2061537"/>
              <a:gd name="connsiteY0" fmla="*/ 35 h 688032"/>
              <a:gd name="connsiteX1" fmla="*/ 1361741 w 2061537"/>
              <a:gd name="connsiteY1" fmla="*/ 664797 h 688032"/>
              <a:gd name="connsiteX2" fmla="*/ 2061537 w 2061537"/>
              <a:gd name="connsiteY2" fmla="*/ 506176 h 688032"/>
              <a:gd name="connsiteX0" fmla="*/ 0 w 1750986"/>
              <a:gd name="connsiteY0" fmla="*/ 57 h 405168"/>
              <a:gd name="connsiteX1" fmla="*/ 1051190 w 1750986"/>
              <a:gd name="connsiteY1" fmla="*/ 397400 h 405168"/>
              <a:gd name="connsiteX2" fmla="*/ 1750986 w 1750986"/>
              <a:gd name="connsiteY2" fmla="*/ 238779 h 405168"/>
              <a:gd name="connsiteX0" fmla="*/ 0 w 1733733"/>
              <a:gd name="connsiteY0" fmla="*/ 149466 h 166964"/>
              <a:gd name="connsiteX1" fmla="*/ 1033937 w 1733733"/>
              <a:gd name="connsiteY1" fmla="*/ 158621 h 166964"/>
              <a:gd name="connsiteX2" fmla="*/ 1733733 w 1733733"/>
              <a:gd name="connsiteY2" fmla="*/ 0 h 166964"/>
              <a:gd name="connsiteX0" fmla="*/ 0 w 1733733"/>
              <a:gd name="connsiteY0" fmla="*/ 149466 h 160117"/>
              <a:gd name="connsiteX1" fmla="*/ 1033937 w 1733733"/>
              <a:gd name="connsiteY1" fmla="*/ 158621 h 160117"/>
              <a:gd name="connsiteX2" fmla="*/ 1733733 w 1733733"/>
              <a:gd name="connsiteY2" fmla="*/ 0 h 160117"/>
              <a:gd name="connsiteX0" fmla="*/ 0 w 1733733"/>
              <a:gd name="connsiteY0" fmla="*/ 149466 h 187722"/>
              <a:gd name="connsiteX1" fmla="*/ 1033937 w 1733733"/>
              <a:gd name="connsiteY1" fmla="*/ 158621 h 187722"/>
              <a:gd name="connsiteX2" fmla="*/ 1733733 w 1733733"/>
              <a:gd name="connsiteY2" fmla="*/ 0 h 187722"/>
              <a:gd name="connsiteX0" fmla="*/ 0 w 2027031"/>
              <a:gd name="connsiteY0" fmla="*/ 0 h 697168"/>
              <a:gd name="connsiteX1" fmla="*/ 1327235 w 2027031"/>
              <a:gd name="connsiteY1" fmla="*/ 673389 h 697168"/>
              <a:gd name="connsiteX2" fmla="*/ 2027031 w 2027031"/>
              <a:gd name="connsiteY2" fmla="*/ 514768 h 697168"/>
              <a:gd name="connsiteX0" fmla="*/ 0 w 2027031"/>
              <a:gd name="connsiteY0" fmla="*/ 0 h 697168"/>
              <a:gd name="connsiteX1" fmla="*/ 1327235 w 2027031"/>
              <a:gd name="connsiteY1" fmla="*/ 673389 h 697168"/>
              <a:gd name="connsiteX2" fmla="*/ 2027031 w 2027031"/>
              <a:gd name="connsiteY2" fmla="*/ 514768 h 697168"/>
              <a:gd name="connsiteX0" fmla="*/ 0 w 2070163"/>
              <a:gd name="connsiteY0" fmla="*/ 0 h 715514"/>
              <a:gd name="connsiteX1" fmla="*/ 1370367 w 2070163"/>
              <a:gd name="connsiteY1" fmla="*/ 690642 h 715514"/>
              <a:gd name="connsiteX2" fmla="*/ 2070163 w 2070163"/>
              <a:gd name="connsiteY2" fmla="*/ 532021 h 715514"/>
              <a:gd name="connsiteX0" fmla="*/ 0 w 2070163"/>
              <a:gd name="connsiteY0" fmla="*/ 0 h 576471"/>
              <a:gd name="connsiteX1" fmla="*/ 973552 w 2070163"/>
              <a:gd name="connsiteY1" fmla="*/ 492235 h 576471"/>
              <a:gd name="connsiteX2" fmla="*/ 2070163 w 2070163"/>
              <a:gd name="connsiteY2" fmla="*/ 532021 h 576471"/>
              <a:gd name="connsiteX0" fmla="*/ 0 w 2070163"/>
              <a:gd name="connsiteY0" fmla="*/ 0 h 576471"/>
              <a:gd name="connsiteX1" fmla="*/ 973552 w 2070163"/>
              <a:gd name="connsiteY1" fmla="*/ 492235 h 576471"/>
              <a:gd name="connsiteX2" fmla="*/ 2070163 w 2070163"/>
              <a:gd name="connsiteY2" fmla="*/ 532021 h 576471"/>
              <a:gd name="connsiteX0" fmla="*/ 0 w 2070163"/>
              <a:gd name="connsiteY0" fmla="*/ 0 h 555974"/>
              <a:gd name="connsiteX1" fmla="*/ 1016684 w 2070163"/>
              <a:gd name="connsiteY1" fmla="*/ 397345 h 555974"/>
              <a:gd name="connsiteX2" fmla="*/ 2070163 w 2070163"/>
              <a:gd name="connsiteY2" fmla="*/ 532021 h 555974"/>
              <a:gd name="connsiteX0" fmla="*/ 0 w 2070163"/>
              <a:gd name="connsiteY0" fmla="*/ 0 h 554944"/>
              <a:gd name="connsiteX1" fmla="*/ 921794 w 2070163"/>
              <a:gd name="connsiteY1" fmla="*/ 388719 h 554944"/>
              <a:gd name="connsiteX2" fmla="*/ 2070163 w 2070163"/>
              <a:gd name="connsiteY2" fmla="*/ 532021 h 554944"/>
              <a:gd name="connsiteX0" fmla="*/ 0 w 2070163"/>
              <a:gd name="connsiteY0" fmla="*/ 0 h 563033"/>
              <a:gd name="connsiteX1" fmla="*/ 921794 w 2070163"/>
              <a:gd name="connsiteY1" fmla="*/ 388719 h 563033"/>
              <a:gd name="connsiteX2" fmla="*/ 2070163 w 2070163"/>
              <a:gd name="connsiteY2" fmla="*/ 532021 h 56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0163" h="563033">
                <a:moveTo>
                  <a:pt x="0" y="0"/>
                </a:moveTo>
                <a:cubicBezTo>
                  <a:pt x="552926" y="63758"/>
                  <a:pt x="585394" y="239664"/>
                  <a:pt x="921794" y="388719"/>
                </a:cubicBezTo>
                <a:cubicBezTo>
                  <a:pt x="1258194" y="537774"/>
                  <a:pt x="1843895" y="608221"/>
                  <a:pt x="2070163" y="532021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010539" y="3461657"/>
            <a:ext cx="3144416" cy="272246"/>
          </a:xfrm>
          <a:custGeom>
            <a:avLst/>
            <a:gdLst>
              <a:gd name="connsiteX0" fmla="*/ 0 w 3144416"/>
              <a:gd name="connsiteY0" fmla="*/ 0 h 272246"/>
              <a:gd name="connsiteX1" fmla="*/ 811763 w 3144416"/>
              <a:gd name="connsiteY1" fmla="*/ 46653 h 272246"/>
              <a:gd name="connsiteX2" fmla="*/ 2230016 w 3144416"/>
              <a:gd name="connsiteY2" fmla="*/ 270588 h 272246"/>
              <a:gd name="connsiteX3" fmla="*/ 3144416 w 3144416"/>
              <a:gd name="connsiteY3" fmla="*/ 130629 h 27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4416" h="272246">
                <a:moveTo>
                  <a:pt x="0" y="0"/>
                </a:moveTo>
                <a:cubicBezTo>
                  <a:pt x="220047" y="777"/>
                  <a:pt x="440094" y="1555"/>
                  <a:pt x="811763" y="46653"/>
                </a:cubicBezTo>
                <a:cubicBezTo>
                  <a:pt x="1183432" y="91751"/>
                  <a:pt x="1841241" y="256592"/>
                  <a:pt x="2230016" y="270588"/>
                </a:cubicBezTo>
                <a:cubicBezTo>
                  <a:pt x="2618791" y="284584"/>
                  <a:pt x="2881603" y="207606"/>
                  <a:pt x="3144416" y="130629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997959" y="4251008"/>
            <a:ext cx="1240972" cy="376976"/>
          </a:xfrm>
          <a:custGeom>
            <a:avLst/>
            <a:gdLst>
              <a:gd name="connsiteX0" fmla="*/ 0 w 1240972"/>
              <a:gd name="connsiteY0" fmla="*/ 376976 h 376976"/>
              <a:gd name="connsiteX1" fmla="*/ 419878 w 1240972"/>
              <a:gd name="connsiteY1" fmla="*/ 13082 h 376976"/>
              <a:gd name="connsiteX2" fmla="*/ 1240972 w 1240972"/>
              <a:gd name="connsiteY2" fmla="*/ 115719 h 37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0972" h="376976">
                <a:moveTo>
                  <a:pt x="0" y="376976"/>
                </a:moveTo>
                <a:cubicBezTo>
                  <a:pt x="106524" y="216800"/>
                  <a:pt x="213049" y="56625"/>
                  <a:pt x="419878" y="13082"/>
                </a:cubicBezTo>
                <a:cubicBezTo>
                  <a:pt x="626707" y="-30461"/>
                  <a:pt x="933839" y="42629"/>
                  <a:pt x="1240972" y="115719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1334278" y="2845837"/>
            <a:ext cx="1716832" cy="350936"/>
          </a:xfrm>
          <a:custGeom>
            <a:avLst/>
            <a:gdLst>
              <a:gd name="connsiteX0" fmla="*/ 1716832 w 1716832"/>
              <a:gd name="connsiteY0" fmla="*/ 0 h 350936"/>
              <a:gd name="connsiteX1" fmla="*/ 1007706 w 1716832"/>
              <a:gd name="connsiteY1" fmla="*/ 335902 h 350936"/>
              <a:gd name="connsiteX2" fmla="*/ 0 w 1716832"/>
              <a:gd name="connsiteY2" fmla="*/ 261257 h 35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6832" h="350936">
                <a:moveTo>
                  <a:pt x="1716832" y="0"/>
                </a:moveTo>
                <a:cubicBezTo>
                  <a:pt x="1505338" y="146179"/>
                  <a:pt x="1293845" y="292359"/>
                  <a:pt x="1007706" y="335902"/>
                </a:cubicBezTo>
                <a:cubicBezTo>
                  <a:pt x="721567" y="379445"/>
                  <a:pt x="360783" y="320351"/>
                  <a:pt x="0" y="261257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811763" y="4814596"/>
            <a:ext cx="783772" cy="746449"/>
          </a:xfrm>
          <a:custGeom>
            <a:avLst/>
            <a:gdLst>
              <a:gd name="connsiteX0" fmla="*/ 783772 w 783772"/>
              <a:gd name="connsiteY0" fmla="*/ 0 h 746449"/>
              <a:gd name="connsiteX1" fmla="*/ 429208 w 783772"/>
              <a:gd name="connsiteY1" fmla="*/ 485192 h 746449"/>
              <a:gd name="connsiteX2" fmla="*/ 0 w 783772"/>
              <a:gd name="connsiteY2" fmla="*/ 746449 h 74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3772" h="746449">
                <a:moveTo>
                  <a:pt x="783772" y="0"/>
                </a:moveTo>
                <a:cubicBezTo>
                  <a:pt x="671804" y="180392"/>
                  <a:pt x="559837" y="360784"/>
                  <a:pt x="429208" y="485192"/>
                </a:cubicBezTo>
                <a:cubicBezTo>
                  <a:pt x="298579" y="609600"/>
                  <a:pt x="149289" y="678024"/>
                  <a:pt x="0" y="746449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922106" y="4868327"/>
            <a:ext cx="1996751" cy="179534"/>
          </a:xfrm>
          <a:custGeom>
            <a:avLst/>
            <a:gdLst>
              <a:gd name="connsiteX0" fmla="*/ 1996751 w 1996751"/>
              <a:gd name="connsiteY0" fmla="*/ 179534 h 179534"/>
              <a:gd name="connsiteX1" fmla="*/ 1147665 w 1996751"/>
              <a:gd name="connsiteY1" fmla="*/ 2253 h 179534"/>
              <a:gd name="connsiteX2" fmla="*/ 0 w 1996751"/>
              <a:gd name="connsiteY2" fmla="*/ 95559 h 17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6751" h="179534">
                <a:moveTo>
                  <a:pt x="1996751" y="179534"/>
                </a:moveTo>
                <a:cubicBezTo>
                  <a:pt x="1738604" y="97891"/>
                  <a:pt x="1480457" y="16249"/>
                  <a:pt x="1147665" y="2253"/>
                </a:cubicBezTo>
                <a:cubicBezTo>
                  <a:pt x="814873" y="-11743"/>
                  <a:pt x="407436" y="41908"/>
                  <a:pt x="0" y="95559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159545" y="4251008"/>
            <a:ext cx="216874" cy="21687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294414" y="3646283"/>
            <a:ext cx="216874" cy="21687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368351" y="3646283"/>
            <a:ext cx="2922947" cy="673789"/>
          </a:xfrm>
          <a:custGeom>
            <a:avLst/>
            <a:gdLst>
              <a:gd name="connsiteX0" fmla="*/ 0 w 3181739"/>
              <a:gd name="connsiteY0" fmla="*/ 465883 h 465883"/>
              <a:gd name="connsiteX1" fmla="*/ 867747 w 3181739"/>
              <a:gd name="connsiteY1" fmla="*/ 27345 h 465883"/>
              <a:gd name="connsiteX2" fmla="*/ 3181739 w 3181739"/>
              <a:gd name="connsiteY2" fmla="*/ 83328 h 465883"/>
              <a:gd name="connsiteX0" fmla="*/ 0 w 3181739"/>
              <a:gd name="connsiteY0" fmla="*/ 504859 h 504859"/>
              <a:gd name="connsiteX1" fmla="*/ 1408923 w 3181739"/>
              <a:gd name="connsiteY1" fmla="*/ 19668 h 504859"/>
              <a:gd name="connsiteX2" fmla="*/ 3181739 w 3181739"/>
              <a:gd name="connsiteY2" fmla="*/ 122304 h 504859"/>
              <a:gd name="connsiteX0" fmla="*/ 0 w 2922947"/>
              <a:gd name="connsiteY0" fmla="*/ 605110 h 605110"/>
              <a:gd name="connsiteX1" fmla="*/ 1408923 w 2922947"/>
              <a:gd name="connsiteY1" fmla="*/ 119919 h 605110"/>
              <a:gd name="connsiteX2" fmla="*/ 2922947 w 2922947"/>
              <a:gd name="connsiteY2" fmla="*/ 24148 h 605110"/>
              <a:gd name="connsiteX0" fmla="*/ 0 w 2922947"/>
              <a:gd name="connsiteY0" fmla="*/ 635415 h 635415"/>
              <a:gd name="connsiteX1" fmla="*/ 1408923 w 2922947"/>
              <a:gd name="connsiteY1" fmla="*/ 150224 h 635415"/>
              <a:gd name="connsiteX2" fmla="*/ 2922947 w 2922947"/>
              <a:gd name="connsiteY2" fmla="*/ 54453 h 635415"/>
              <a:gd name="connsiteX0" fmla="*/ 0 w 2922947"/>
              <a:gd name="connsiteY0" fmla="*/ 673789 h 673789"/>
              <a:gd name="connsiteX1" fmla="*/ 1305406 w 2922947"/>
              <a:gd name="connsiteY1" fmla="*/ 76454 h 673789"/>
              <a:gd name="connsiteX2" fmla="*/ 2922947 w 2922947"/>
              <a:gd name="connsiteY2" fmla="*/ 92827 h 67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2947" h="673789">
                <a:moveTo>
                  <a:pt x="0" y="673789"/>
                </a:moveTo>
                <a:cubicBezTo>
                  <a:pt x="168728" y="486399"/>
                  <a:pt x="818248" y="173281"/>
                  <a:pt x="1305406" y="76454"/>
                </a:cubicBezTo>
                <a:cubicBezTo>
                  <a:pt x="1792564" y="-20373"/>
                  <a:pt x="2005217" y="-36056"/>
                  <a:pt x="2922947" y="92827"/>
                </a:cubicBezTo>
              </a:path>
            </a:pathLst>
          </a:custGeom>
          <a:ln w="2857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310881" y="567106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frame </a:t>
            </a:r>
            <a:r>
              <a:rPr lang="en-US" i="1" dirty="0" smtClean="0"/>
              <a:t>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897164" y="567106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frame </a:t>
            </a:r>
            <a:r>
              <a:rPr lang="en-US" i="1" dirty="0" smtClean="0"/>
              <a:t>t+1</a:t>
            </a:r>
            <a:endParaRPr lang="en-US" dirty="0"/>
          </a:p>
        </p:txBody>
      </p:sp>
      <p:cxnSp>
        <p:nvCxnSpPr>
          <p:cNvPr id="40" name="Straight Connector 39"/>
          <p:cNvCxnSpPr>
            <a:stCxn id="12" idx="7"/>
            <a:endCxn id="10" idx="3"/>
          </p:cNvCxnSpPr>
          <p:nvPr/>
        </p:nvCxnSpPr>
        <p:spPr>
          <a:xfrm flipV="1">
            <a:off x="4969964" y="1781066"/>
            <a:ext cx="1417297" cy="1598931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2" idx="5"/>
            <a:endCxn id="11" idx="2"/>
          </p:cNvCxnSpPr>
          <p:nvPr/>
        </p:nvCxnSpPr>
        <p:spPr>
          <a:xfrm>
            <a:off x="4969964" y="3514889"/>
            <a:ext cx="1845330" cy="119032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1" idx="0"/>
            <a:endCxn id="10" idx="5"/>
          </p:cNvCxnSpPr>
          <p:nvPr/>
        </p:nvCxnSpPr>
        <p:spPr>
          <a:xfrm flipH="1" flipV="1">
            <a:off x="6522153" y="1781066"/>
            <a:ext cx="388524" cy="282876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10" grpId="0" animBg="1"/>
      <p:bldP spid="11" grpId="0" animBg="1"/>
      <p:bldP spid="12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5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videomesh_highbitrat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6952.1062" end="254264.43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588" cy="685979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2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work\videomesh\talk\splines_0008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8" t="38531" r="30728" b="30734"/>
          <a:stretch/>
        </p:blipFill>
        <p:spPr bwMode="auto">
          <a:xfrm>
            <a:off x="5337976" y="3438939"/>
            <a:ext cx="2666999" cy="252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Occlusion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Geometry</a:t>
            </a:r>
          </a:p>
          <a:p>
            <a:pPr lvl="1"/>
            <a:r>
              <a:rPr lang="en-US" dirty="0" smtClean="0"/>
              <a:t>Cut mesh along occlusion boundary</a:t>
            </a:r>
          </a:p>
          <a:p>
            <a:pPr lvl="1"/>
            <a:r>
              <a:rPr lang="en-US" dirty="0" smtClean="0"/>
              <a:t>Duplicate faces and create </a:t>
            </a:r>
            <a:r>
              <a:rPr lang="en-US" i="1" dirty="0" smtClean="0"/>
              <a:t>virtual vertices</a:t>
            </a:r>
          </a:p>
          <a:p>
            <a:pPr lvl="1"/>
            <a:r>
              <a:rPr lang="en-US" dirty="0" smtClean="0"/>
              <a:t>Estimate motion</a:t>
            </a:r>
          </a:p>
          <a:p>
            <a:endParaRPr lang="en-US" dirty="0" smtClean="0"/>
          </a:p>
          <a:p>
            <a:r>
              <a:rPr lang="en-US" dirty="0" smtClean="0"/>
              <a:t>Texture</a:t>
            </a:r>
          </a:p>
          <a:p>
            <a:pPr lvl="1"/>
            <a:r>
              <a:rPr lang="en-US" dirty="0" smtClean="0"/>
              <a:t>Local alpha matting</a:t>
            </a:r>
            <a:endParaRPr lang="en-US" dirty="0"/>
          </a:p>
        </p:txBody>
      </p:sp>
      <p:pic>
        <p:nvPicPr>
          <p:cNvPr id="1026" name="Picture 2" descr="C:\Users\jiawen\AppData\Local\Microsoft\Windows\Temporary Internet Files\Content.IE5\DJRYWI9G\MC90043259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962">
            <a:off x="7006501" y="5558701"/>
            <a:ext cx="1498506" cy="149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2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Straight Connector 77"/>
          <p:cNvCxnSpPr>
            <a:stCxn id="67" idx="4"/>
            <a:endCxn id="76" idx="0"/>
          </p:cNvCxnSpPr>
          <p:nvPr/>
        </p:nvCxnSpPr>
        <p:spPr>
          <a:xfrm flipH="1">
            <a:off x="8236322" y="1900507"/>
            <a:ext cx="11355" cy="232383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66" idx="4"/>
            <a:endCxn id="75" idx="0"/>
          </p:cNvCxnSpPr>
          <p:nvPr/>
        </p:nvCxnSpPr>
        <p:spPr>
          <a:xfrm flipH="1">
            <a:off x="6724582" y="1652724"/>
            <a:ext cx="11355" cy="232383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63" idx="4"/>
            <a:endCxn id="72" idx="0"/>
          </p:cNvCxnSpPr>
          <p:nvPr/>
        </p:nvCxnSpPr>
        <p:spPr>
          <a:xfrm flipH="1">
            <a:off x="7245004" y="3071794"/>
            <a:ext cx="11355" cy="232383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68" idx="4"/>
            <a:endCxn id="77" idx="0"/>
          </p:cNvCxnSpPr>
          <p:nvPr/>
        </p:nvCxnSpPr>
        <p:spPr>
          <a:xfrm flipH="1">
            <a:off x="7720721" y="495566"/>
            <a:ext cx="11355" cy="232383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62" idx="4"/>
            <a:endCxn id="71" idx="0"/>
          </p:cNvCxnSpPr>
          <p:nvPr/>
        </p:nvCxnSpPr>
        <p:spPr>
          <a:xfrm flipH="1">
            <a:off x="6310393" y="4194436"/>
            <a:ext cx="11355" cy="232383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1" idx="4"/>
            <a:endCxn id="70" idx="0"/>
          </p:cNvCxnSpPr>
          <p:nvPr/>
        </p:nvCxnSpPr>
        <p:spPr>
          <a:xfrm flipH="1">
            <a:off x="5786050" y="2794729"/>
            <a:ext cx="11355" cy="232383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737871" y="2120118"/>
            <a:ext cx="3401655" cy="3566996"/>
            <a:chOff x="379270" y="1697930"/>
            <a:chExt cx="4087041" cy="4285696"/>
          </a:xfrm>
        </p:grpSpPr>
        <p:sp>
          <p:nvSpPr>
            <p:cNvPr id="16" name="Isosceles Triangle 15"/>
            <p:cNvSpPr/>
            <p:nvPr/>
          </p:nvSpPr>
          <p:spPr>
            <a:xfrm rot="600000">
              <a:off x="2647191" y="3405801"/>
              <a:ext cx="1819120" cy="1568207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600000">
              <a:off x="860011" y="3089684"/>
              <a:ext cx="1819120" cy="1568207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4200000">
              <a:off x="2043599" y="2898822"/>
              <a:ext cx="1819120" cy="1568207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4200000">
              <a:off x="253814" y="2582243"/>
              <a:ext cx="1819120" cy="1568207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4200000">
              <a:off x="881625" y="4289962"/>
              <a:ext cx="1819120" cy="1568207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 rot="600000">
              <a:off x="2021983" y="1697930"/>
              <a:ext cx="1819120" cy="1568207"/>
            </a:xfrm>
            <a:prstGeom prst="triangl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89804" y="392260"/>
            <a:ext cx="2881293" cy="3566996"/>
            <a:chOff x="379270" y="1697930"/>
            <a:chExt cx="3461833" cy="4285696"/>
          </a:xfrm>
          <a:solidFill>
            <a:schemeClr val="accent3">
              <a:lumMod val="60000"/>
              <a:lumOff val="40000"/>
              <a:alpha val="50000"/>
            </a:schemeClr>
          </a:solidFill>
        </p:grpSpPr>
        <p:sp>
          <p:nvSpPr>
            <p:cNvPr id="33" name="Isosceles Triangle 32"/>
            <p:cNvSpPr/>
            <p:nvPr/>
          </p:nvSpPr>
          <p:spPr>
            <a:xfrm rot="600000">
              <a:off x="860011" y="3089684"/>
              <a:ext cx="1819120" cy="156820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 rot="4200000">
              <a:off x="2043599" y="2898822"/>
              <a:ext cx="1819120" cy="156820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 rot="4200000">
              <a:off x="253814" y="2582243"/>
              <a:ext cx="1819120" cy="156820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 rot="4200000">
              <a:off x="881625" y="4289962"/>
              <a:ext cx="1819120" cy="156820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 rot="600000">
              <a:off x="2021983" y="1697930"/>
              <a:ext cx="1819120" cy="156820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86522" y="2888833"/>
            <a:ext cx="3001533" cy="3566996"/>
            <a:chOff x="860011" y="1697930"/>
            <a:chExt cx="3606300" cy="4285696"/>
          </a:xfrm>
          <a:solidFill>
            <a:schemeClr val="accent3">
              <a:lumMod val="50000"/>
              <a:alpha val="50000"/>
            </a:schemeClr>
          </a:solidFill>
        </p:grpSpPr>
        <p:sp>
          <p:nvSpPr>
            <p:cNvPr id="39" name="Isosceles Triangle 38"/>
            <p:cNvSpPr/>
            <p:nvPr/>
          </p:nvSpPr>
          <p:spPr>
            <a:xfrm rot="600000">
              <a:off x="2647191" y="3405801"/>
              <a:ext cx="1819120" cy="156820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 rot="600000">
              <a:off x="860011" y="3089684"/>
              <a:ext cx="1819120" cy="156820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/>
            <p:cNvSpPr/>
            <p:nvPr/>
          </p:nvSpPr>
          <p:spPr>
            <a:xfrm rot="4200000">
              <a:off x="2043599" y="2898822"/>
              <a:ext cx="1819120" cy="156820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/>
            <p:cNvSpPr/>
            <p:nvPr/>
          </p:nvSpPr>
          <p:spPr>
            <a:xfrm rot="4200000">
              <a:off x="881625" y="4289962"/>
              <a:ext cx="1819120" cy="156820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/>
            <p:cNvSpPr/>
            <p:nvPr/>
          </p:nvSpPr>
          <p:spPr>
            <a:xfrm rot="600000">
              <a:off x="2021983" y="1697930"/>
              <a:ext cx="1819120" cy="1568207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39601" y="1895006"/>
            <a:ext cx="2811257" cy="4200994"/>
            <a:chOff x="867737" y="1723944"/>
            <a:chExt cx="2811257" cy="4200994"/>
          </a:xfrm>
        </p:grpSpPr>
        <p:sp>
          <p:nvSpPr>
            <p:cNvPr id="47" name="Freeform 46"/>
            <p:cNvSpPr/>
            <p:nvPr/>
          </p:nvSpPr>
          <p:spPr>
            <a:xfrm>
              <a:off x="914400" y="1970881"/>
              <a:ext cx="2565919" cy="3918857"/>
            </a:xfrm>
            <a:custGeom>
              <a:avLst/>
              <a:gdLst>
                <a:gd name="connsiteX0" fmla="*/ 0 w 2565919"/>
                <a:gd name="connsiteY0" fmla="*/ 3918857 h 3918857"/>
                <a:gd name="connsiteX1" fmla="*/ 849086 w 2565919"/>
                <a:gd name="connsiteY1" fmla="*/ 2239347 h 3918857"/>
                <a:gd name="connsiteX2" fmla="*/ 1996751 w 2565919"/>
                <a:gd name="connsiteY2" fmla="*/ 1576874 h 3918857"/>
                <a:gd name="connsiteX3" fmla="*/ 2565919 w 2565919"/>
                <a:gd name="connsiteY3" fmla="*/ 0 h 391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919" h="3918857">
                  <a:moveTo>
                    <a:pt x="0" y="3918857"/>
                  </a:moveTo>
                  <a:cubicBezTo>
                    <a:pt x="258147" y="3274267"/>
                    <a:pt x="516294" y="2629677"/>
                    <a:pt x="849086" y="2239347"/>
                  </a:cubicBezTo>
                  <a:cubicBezTo>
                    <a:pt x="1181878" y="1849017"/>
                    <a:pt x="1710612" y="1950098"/>
                    <a:pt x="1996751" y="1576874"/>
                  </a:cubicBezTo>
                  <a:cubicBezTo>
                    <a:pt x="2282890" y="1203650"/>
                    <a:pt x="2425960" y="261257"/>
                    <a:pt x="2565919" y="0"/>
                  </a:cubicBezTo>
                </a:path>
              </a:pathLst>
            </a:custGeom>
            <a:noFill/>
            <a:ln w="76200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957943" y="2006081"/>
              <a:ext cx="2565919" cy="3918857"/>
            </a:xfrm>
            <a:custGeom>
              <a:avLst/>
              <a:gdLst>
                <a:gd name="connsiteX0" fmla="*/ 0 w 2565919"/>
                <a:gd name="connsiteY0" fmla="*/ 3918857 h 3918857"/>
                <a:gd name="connsiteX1" fmla="*/ 849086 w 2565919"/>
                <a:gd name="connsiteY1" fmla="*/ 2239347 h 3918857"/>
                <a:gd name="connsiteX2" fmla="*/ 1996751 w 2565919"/>
                <a:gd name="connsiteY2" fmla="*/ 1576874 h 3918857"/>
                <a:gd name="connsiteX3" fmla="*/ 2565919 w 2565919"/>
                <a:gd name="connsiteY3" fmla="*/ 0 h 391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919" h="3918857">
                  <a:moveTo>
                    <a:pt x="0" y="3918857"/>
                  </a:moveTo>
                  <a:cubicBezTo>
                    <a:pt x="258147" y="3274267"/>
                    <a:pt x="516294" y="2629677"/>
                    <a:pt x="849086" y="2239347"/>
                  </a:cubicBezTo>
                  <a:cubicBezTo>
                    <a:pt x="1181878" y="1849017"/>
                    <a:pt x="1710612" y="1950098"/>
                    <a:pt x="1996751" y="1576874"/>
                  </a:cubicBezTo>
                  <a:cubicBezTo>
                    <a:pt x="2282890" y="1203650"/>
                    <a:pt x="2425960" y="261257"/>
                    <a:pt x="256591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867737" y="1943868"/>
              <a:ext cx="2565919" cy="3918857"/>
            </a:xfrm>
            <a:custGeom>
              <a:avLst/>
              <a:gdLst>
                <a:gd name="connsiteX0" fmla="*/ 0 w 2565919"/>
                <a:gd name="connsiteY0" fmla="*/ 3918857 h 3918857"/>
                <a:gd name="connsiteX1" fmla="*/ 849086 w 2565919"/>
                <a:gd name="connsiteY1" fmla="*/ 2239347 h 3918857"/>
                <a:gd name="connsiteX2" fmla="*/ 1996751 w 2565919"/>
                <a:gd name="connsiteY2" fmla="*/ 1576874 h 3918857"/>
                <a:gd name="connsiteX3" fmla="*/ 2565919 w 2565919"/>
                <a:gd name="connsiteY3" fmla="*/ 0 h 391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919" h="3918857">
                  <a:moveTo>
                    <a:pt x="0" y="3918857"/>
                  </a:moveTo>
                  <a:cubicBezTo>
                    <a:pt x="258147" y="3274267"/>
                    <a:pt x="516294" y="2629677"/>
                    <a:pt x="849086" y="2239347"/>
                  </a:cubicBezTo>
                  <a:cubicBezTo>
                    <a:pt x="1181878" y="1849017"/>
                    <a:pt x="1710612" y="1950098"/>
                    <a:pt x="1996751" y="1576874"/>
                  </a:cubicBezTo>
                  <a:cubicBezTo>
                    <a:pt x="2282890" y="1203650"/>
                    <a:pt x="2425960" y="261257"/>
                    <a:pt x="2565919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Isosceles Triangle 49"/>
            <p:cNvSpPr/>
            <p:nvPr/>
          </p:nvSpPr>
          <p:spPr>
            <a:xfrm rot="1016379">
              <a:off x="3368731" y="1723944"/>
              <a:ext cx="310263" cy="26746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25032" y="2046560"/>
            <a:ext cx="3681882" cy="3889636"/>
            <a:chOff x="66431" y="1624372"/>
            <a:chExt cx="3681882" cy="3889636"/>
          </a:xfrm>
        </p:grpSpPr>
        <p:sp>
          <p:nvSpPr>
            <p:cNvPr id="51" name="Oval 50"/>
            <p:cNvSpPr/>
            <p:nvPr/>
          </p:nvSpPr>
          <p:spPr>
            <a:xfrm>
              <a:off x="586853" y="3923535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111196" y="5323242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2045807" y="4200600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3557547" y="4448383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66431" y="2504465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1525385" y="2781530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037125" y="3029313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2521524" y="1624372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181600" y="304800"/>
            <a:ext cx="3161460" cy="3889636"/>
            <a:chOff x="66431" y="1624372"/>
            <a:chExt cx="3161460" cy="3889636"/>
          </a:xfrm>
        </p:grpSpPr>
        <p:sp>
          <p:nvSpPr>
            <p:cNvPr id="61" name="Oval 60"/>
            <p:cNvSpPr/>
            <p:nvPr/>
          </p:nvSpPr>
          <p:spPr>
            <a:xfrm>
              <a:off x="586853" y="3923535"/>
              <a:ext cx="190766" cy="19076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111196" y="5323242"/>
              <a:ext cx="190766" cy="1907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045807" y="4200600"/>
              <a:ext cx="190766" cy="1907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6431" y="2504465"/>
              <a:ext cx="190766" cy="19076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1525385" y="2781530"/>
              <a:ext cx="190766" cy="19076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037125" y="3029313"/>
              <a:ext cx="190766" cy="1907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2521524" y="1624372"/>
              <a:ext cx="190766" cy="19076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690667" y="2819400"/>
            <a:ext cx="3161460" cy="3889636"/>
            <a:chOff x="586853" y="1624372"/>
            <a:chExt cx="3161460" cy="3889636"/>
          </a:xfrm>
        </p:grpSpPr>
        <p:sp>
          <p:nvSpPr>
            <p:cNvPr id="70" name="Oval 69"/>
            <p:cNvSpPr/>
            <p:nvPr/>
          </p:nvSpPr>
          <p:spPr>
            <a:xfrm>
              <a:off x="586853" y="3923535"/>
              <a:ext cx="190766" cy="1907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1111196" y="5323242"/>
              <a:ext cx="190766" cy="19076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045807" y="4200600"/>
              <a:ext cx="190766" cy="19076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3557547" y="4448383"/>
              <a:ext cx="190766" cy="19076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525385" y="2781530"/>
              <a:ext cx="190766" cy="1907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3037125" y="3029313"/>
              <a:ext cx="190766" cy="19076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2521524" y="1624372"/>
              <a:ext cx="190766" cy="1907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1294323" y="2303696"/>
            <a:ext cx="1370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foreground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3260296" y="2787603"/>
            <a:ext cx="131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661220" y="740463"/>
            <a:ext cx="1370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foreground</a:t>
            </a:r>
            <a:br>
              <a:rPr lang="en-US" dirty="0" smtClean="0"/>
            </a:br>
            <a:r>
              <a:rPr lang="en-US" dirty="0" smtClean="0"/>
              <a:t>layer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7064869" y="5746284"/>
            <a:ext cx="1311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background</a:t>
            </a:r>
          </a:p>
          <a:p>
            <a:pPr algn="ctr"/>
            <a:r>
              <a:rPr lang="en-US" dirty="0" smtClean="0"/>
              <a:t>layer</a:t>
            </a:r>
            <a:endParaRPr lang="en-US" dirty="0"/>
          </a:p>
        </p:txBody>
      </p:sp>
      <p:grpSp>
        <p:nvGrpSpPr>
          <p:cNvPr id="102" name="Group 101"/>
          <p:cNvGrpSpPr/>
          <p:nvPr/>
        </p:nvGrpSpPr>
        <p:grpSpPr>
          <a:xfrm>
            <a:off x="3538784" y="6019800"/>
            <a:ext cx="1906068" cy="369332"/>
            <a:chOff x="2894532" y="6019800"/>
            <a:chExt cx="1906068" cy="369332"/>
          </a:xfrm>
        </p:grpSpPr>
        <p:sp>
          <p:nvSpPr>
            <p:cNvPr id="103" name="Oval 102"/>
            <p:cNvSpPr/>
            <p:nvPr/>
          </p:nvSpPr>
          <p:spPr>
            <a:xfrm>
              <a:off x="2894532" y="6109083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138114" y="6019800"/>
              <a:ext cx="1662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real vertex</a:t>
              </a:r>
              <a:endParaRPr lang="en-US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3538784" y="6444735"/>
            <a:ext cx="1906068" cy="369332"/>
            <a:chOff x="2894532" y="6444735"/>
            <a:chExt cx="1906068" cy="369332"/>
          </a:xfrm>
        </p:grpSpPr>
        <p:sp>
          <p:nvSpPr>
            <p:cNvPr id="106" name="Oval 105"/>
            <p:cNvSpPr/>
            <p:nvPr/>
          </p:nvSpPr>
          <p:spPr>
            <a:xfrm>
              <a:off x="2894532" y="6534018"/>
              <a:ext cx="190766" cy="1907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3138114" y="6444735"/>
              <a:ext cx="1662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virtual vertex</a:t>
              </a:r>
              <a:endParaRPr lang="en-US" dirty="0"/>
            </a:p>
          </p:txBody>
        </p:sp>
      </p:grpSp>
      <p:pic>
        <p:nvPicPr>
          <p:cNvPr id="74" name="Picture 2" descr="D:\work\videomesh\talk\splines_0008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8" t="38531" r="30297" b="30734"/>
          <a:stretch/>
        </p:blipFill>
        <p:spPr bwMode="auto">
          <a:xfrm>
            <a:off x="210460" y="1035197"/>
            <a:ext cx="1259337" cy="11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sosceles Triangle 37"/>
          <p:cNvSpPr/>
          <p:nvPr/>
        </p:nvSpPr>
        <p:spPr>
          <a:xfrm rot="11366816">
            <a:off x="3857706" y="1357385"/>
            <a:ext cx="2438400" cy="213360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10800000">
            <a:off x="3932578" y="1084229"/>
            <a:ext cx="190766" cy="19076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10800000">
            <a:off x="6331900" y="1471694"/>
            <a:ext cx="190766" cy="19076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10800000">
            <a:off x="4807135" y="3352060"/>
            <a:ext cx="190766" cy="19076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 rot="10800000">
            <a:off x="575334" y="2309853"/>
            <a:ext cx="2438400" cy="2406756"/>
            <a:chOff x="1713438" y="2975083"/>
            <a:chExt cx="2438400" cy="2406756"/>
          </a:xfrm>
        </p:grpSpPr>
        <p:sp>
          <p:nvSpPr>
            <p:cNvPr id="29" name="Isosceles Triangle 28"/>
            <p:cNvSpPr/>
            <p:nvPr/>
          </p:nvSpPr>
          <p:spPr>
            <a:xfrm rot="566816">
              <a:off x="1713438" y="2975083"/>
              <a:ext cx="2438400" cy="2133600"/>
            </a:xfrm>
            <a:prstGeom prst="triangle">
              <a:avLst/>
            </a:prstGeom>
            <a:solidFill>
              <a:srgbClr val="4F81B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886200" y="5191073"/>
              <a:ext cx="190766" cy="1907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estimation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3237718" y="2010254"/>
            <a:ext cx="3722917" cy="752641"/>
          </a:xfrm>
          <a:custGeom>
            <a:avLst/>
            <a:gdLst>
              <a:gd name="connsiteX0" fmla="*/ 0 w 3937518"/>
              <a:gd name="connsiteY0" fmla="*/ 466531 h 466531"/>
              <a:gd name="connsiteX1" fmla="*/ 1586204 w 3937518"/>
              <a:gd name="connsiteY1" fmla="*/ 37323 h 466531"/>
              <a:gd name="connsiteX2" fmla="*/ 3937518 w 3937518"/>
              <a:gd name="connsiteY2" fmla="*/ 0 h 466531"/>
              <a:gd name="connsiteX0" fmla="*/ 0 w 3834392"/>
              <a:gd name="connsiteY0" fmla="*/ 466531 h 466531"/>
              <a:gd name="connsiteX1" fmla="*/ 1586204 w 3834392"/>
              <a:gd name="connsiteY1" fmla="*/ 37323 h 466531"/>
              <a:gd name="connsiteX2" fmla="*/ 3834392 w 3834392"/>
              <a:gd name="connsiteY2" fmla="*/ 0 h 466531"/>
              <a:gd name="connsiteX0" fmla="*/ 0 w 3825017"/>
              <a:gd name="connsiteY0" fmla="*/ 519236 h 519236"/>
              <a:gd name="connsiteX1" fmla="*/ 1586204 w 3825017"/>
              <a:gd name="connsiteY1" fmla="*/ 90028 h 519236"/>
              <a:gd name="connsiteX2" fmla="*/ 3825017 w 3825017"/>
              <a:gd name="connsiteY2" fmla="*/ 0 h 519236"/>
              <a:gd name="connsiteX0" fmla="*/ 0 w 3825017"/>
              <a:gd name="connsiteY0" fmla="*/ 742189 h 742189"/>
              <a:gd name="connsiteX1" fmla="*/ 1679955 w 3825017"/>
              <a:gd name="connsiteY1" fmla="*/ 14321 h 742189"/>
              <a:gd name="connsiteX2" fmla="*/ 3825017 w 3825017"/>
              <a:gd name="connsiteY2" fmla="*/ 222953 h 742189"/>
              <a:gd name="connsiteX0" fmla="*/ 0 w 3825017"/>
              <a:gd name="connsiteY0" fmla="*/ 733804 h 733804"/>
              <a:gd name="connsiteX1" fmla="*/ 1679955 w 3825017"/>
              <a:gd name="connsiteY1" fmla="*/ 5936 h 733804"/>
              <a:gd name="connsiteX2" fmla="*/ 3825017 w 3825017"/>
              <a:gd name="connsiteY2" fmla="*/ 214568 h 733804"/>
              <a:gd name="connsiteX0" fmla="*/ 0 w 3740642"/>
              <a:gd name="connsiteY0" fmla="*/ 705497 h 705497"/>
              <a:gd name="connsiteX1" fmla="*/ 1595580 w 3740642"/>
              <a:gd name="connsiteY1" fmla="*/ 12765 h 705497"/>
              <a:gd name="connsiteX2" fmla="*/ 3740642 w 3740642"/>
              <a:gd name="connsiteY2" fmla="*/ 221397 h 705497"/>
              <a:gd name="connsiteX0" fmla="*/ 0 w 3740642"/>
              <a:gd name="connsiteY0" fmla="*/ 704206 h 704206"/>
              <a:gd name="connsiteX1" fmla="*/ 1595580 w 3740642"/>
              <a:gd name="connsiteY1" fmla="*/ 11474 h 704206"/>
              <a:gd name="connsiteX2" fmla="*/ 3740642 w 3740642"/>
              <a:gd name="connsiteY2" fmla="*/ 237674 h 704206"/>
              <a:gd name="connsiteX0" fmla="*/ 0 w 3740642"/>
              <a:gd name="connsiteY0" fmla="*/ 817726 h 817726"/>
              <a:gd name="connsiteX1" fmla="*/ 1595580 w 3740642"/>
              <a:gd name="connsiteY1" fmla="*/ 124994 h 817726"/>
              <a:gd name="connsiteX2" fmla="*/ 3740642 w 3740642"/>
              <a:gd name="connsiteY2" fmla="*/ 351194 h 817726"/>
              <a:gd name="connsiteX0" fmla="*/ 0 w 3740642"/>
              <a:gd name="connsiteY0" fmla="*/ 708558 h 708558"/>
              <a:gd name="connsiteX1" fmla="*/ 1595580 w 3740642"/>
              <a:gd name="connsiteY1" fmla="*/ 15826 h 708558"/>
              <a:gd name="connsiteX2" fmla="*/ 3740642 w 3740642"/>
              <a:gd name="connsiteY2" fmla="*/ 242026 h 708558"/>
              <a:gd name="connsiteX0" fmla="*/ 0 w 3740642"/>
              <a:gd name="connsiteY0" fmla="*/ 708558 h 708558"/>
              <a:gd name="connsiteX1" fmla="*/ 1595580 w 3740642"/>
              <a:gd name="connsiteY1" fmla="*/ 15826 h 708558"/>
              <a:gd name="connsiteX2" fmla="*/ 3740642 w 3740642"/>
              <a:gd name="connsiteY2" fmla="*/ 242026 h 70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0642" h="708558">
                <a:moveTo>
                  <a:pt x="0" y="708558"/>
                </a:moveTo>
                <a:cubicBezTo>
                  <a:pt x="464975" y="532831"/>
                  <a:pt x="972140" y="93581"/>
                  <a:pt x="1595580" y="15826"/>
                </a:cubicBezTo>
                <a:cubicBezTo>
                  <a:pt x="2219020" y="-61929"/>
                  <a:pt x="3628276" y="168265"/>
                  <a:pt x="3740642" y="242026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105002" y="4833257"/>
            <a:ext cx="2725010" cy="512901"/>
          </a:xfrm>
          <a:custGeom>
            <a:avLst/>
            <a:gdLst>
              <a:gd name="connsiteX0" fmla="*/ 0 w 2883162"/>
              <a:gd name="connsiteY0" fmla="*/ 373225 h 621085"/>
              <a:gd name="connsiteX1" fmla="*/ 1828800 w 2883162"/>
              <a:gd name="connsiteY1" fmla="*/ 606490 h 621085"/>
              <a:gd name="connsiteX2" fmla="*/ 2883159 w 2883162"/>
              <a:gd name="connsiteY2" fmla="*/ 0 h 621085"/>
              <a:gd name="connsiteX0" fmla="*/ 0 w 2808518"/>
              <a:gd name="connsiteY0" fmla="*/ 270588 h 512901"/>
              <a:gd name="connsiteX1" fmla="*/ 1828800 w 2808518"/>
              <a:gd name="connsiteY1" fmla="*/ 503853 h 512901"/>
              <a:gd name="connsiteX2" fmla="*/ 2808515 w 2808518"/>
              <a:gd name="connsiteY2" fmla="*/ 0 h 51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8518" h="512901">
                <a:moveTo>
                  <a:pt x="0" y="270588"/>
                </a:moveTo>
                <a:cubicBezTo>
                  <a:pt x="674137" y="418322"/>
                  <a:pt x="1360714" y="548951"/>
                  <a:pt x="1828800" y="503853"/>
                </a:cubicBezTo>
                <a:cubicBezTo>
                  <a:pt x="2296886" y="458755"/>
                  <a:pt x="2810070" y="132184"/>
                  <a:pt x="2808515" y="0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726164" y="3448171"/>
            <a:ext cx="3060440" cy="1189143"/>
          </a:xfrm>
          <a:custGeom>
            <a:avLst/>
            <a:gdLst>
              <a:gd name="connsiteX0" fmla="*/ 0 w 3303036"/>
              <a:gd name="connsiteY0" fmla="*/ 1275402 h 1275402"/>
              <a:gd name="connsiteX1" fmla="*/ 1287624 w 3303036"/>
              <a:gd name="connsiteY1" fmla="*/ 174390 h 1275402"/>
              <a:gd name="connsiteX2" fmla="*/ 3303036 w 3303036"/>
              <a:gd name="connsiteY2" fmla="*/ 6439 h 1275402"/>
              <a:gd name="connsiteX0" fmla="*/ 0 w 3163077"/>
              <a:gd name="connsiteY0" fmla="*/ 1275402 h 1275402"/>
              <a:gd name="connsiteX1" fmla="*/ 1287624 w 3163077"/>
              <a:gd name="connsiteY1" fmla="*/ 174390 h 1275402"/>
              <a:gd name="connsiteX2" fmla="*/ 3163077 w 3163077"/>
              <a:gd name="connsiteY2" fmla="*/ 6439 h 1275402"/>
              <a:gd name="connsiteX0" fmla="*/ 0 w 3060440"/>
              <a:gd name="connsiteY0" fmla="*/ 1189143 h 1189143"/>
              <a:gd name="connsiteX1" fmla="*/ 1184987 w 3060440"/>
              <a:gd name="connsiteY1" fmla="*/ 172107 h 1189143"/>
              <a:gd name="connsiteX2" fmla="*/ 3060440 w 3060440"/>
              <a:gd name="connsiteY2" fmla="*/ 4156 h 118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0440" h="1189143">
                <a:moveTo>
                  <a:pt x="0" y="1189143"/>
                </a:moveTo>
                <a:cubicBezTo>
                  <a:pt x="368559" y="744384"/>
                  <a:pt x="674914" y="369605"/>
                  <a:pt x="1184987" y="172107"/>
                </a:cubicBezTo>
                <a:cubicBezTo>
                  <a:pt x="1695060" y="-25391"/>
                  <a:pt x="2719873" y="-2064"/>
                  <a:pt x="3060440" y="4156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532852" y="2704834"/>
            <a:ext cx="2692347" cy="2486239"/>
            <a:chOff x="1504816" y="2895600"/>
            <a:chExt cx="2692347" cy="2486239"/>
          </a:xfrm>
        </p:grpSpPr>
        <p:sp>
          <p:nvSpPr>
            <p:cNvPr id="17" name="Isosceles Triangle 16"/>
            <p:cNvSpPr/>
            <p:nvPr/>
          </p:nvSpPr>
          <p:spPr>
            <a:xfrm rot="566816">
              <a:off x="1758763" y="2967211"/>
              <a:ext cx="2438400" cy="2133600"/>
            </a:xfrm>
            <a:prstGeom prst="triangle">
              <a:avLst/>
            </a:prstGeom>
            <a:solidFill>
              <a:srgbClr val="4F81B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030325" y="2895600"/>
              <a:ext cx="190766" cy="1907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886200" y="5191073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504816" y="4800600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Isosceles Triangle 21"/>
          <p:cNvSpPr/>
          <p:nvPr/>
        </p:nvSpPr>
        <p:spPr>
          <a:xfrm rot="1990810">
            <a:off x="5287564" y="2135713"/>
            <a:ext cx="2438400" cy="2133600"/>
          </a:xfrm>
          <a:prstGeom prst="triangle">
            <a:avLst/>
          </a:prstGeom>
          <a:solidFill>
            <a:schemeClr val="accent3">
              <a:alpha val="50000"/>
            </a:schemeClr>
          </a:solidFill>
          <a:ln>
            <a:prstDash val="sysDot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959918" y="2200175"/>
            <a:ext cx="190766" cy="1907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815294" y="4609834"/>
            <a:ext cx="190766" cy="19076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807135" y="3352060"/>
            <a:ext cx="190766" cy="19076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310881" y="567106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frame </a:t>
            </a:r>
            <a:r>
              <a:rPr lang="en-US" i="1" dirty="0" smtClean="0"/>
              <a:t>t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897164" y="567106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frame </a:t>
            </a:r>
            <a:r>
              <a:rPr lang="en-US" i="1" dirty="0" smtClean="0"/>
              <a:t>t+1</a:t>
            </a:r>
            <a:endParaRPr lang="en-US" dirty="0"/>
          </a:p>
        </p:txBody>
      </p:sp>
      <p:sp>
        <p:nvSpPr>
          <p:cNvPr id="46" name="Freeform 45"/>
          <p:cNvSpPr/>
          <p:nvPr/>
        </p:nvSpPr>
        <p:spPr>
          <a:xfrm>
            <a:off x="1183574" y="3801387"/>
            <a:ext cx="3206338" cy="969349"/>
          </a:xfrm>
          <a:custGeom>
            <a:avLst/>
            <a:gdLst>
              <a:gd name="connsiteX0" fmla="*/ 3206338 w 3206338"/>
              <a:gd name="connsiteY0" fmla="*/ 969349 h 969349"/>
              <a:gd name="connsiteX1" fmla="*/ 1514104 w 3206338"/>
              <a:gd name="connsiteY1" fmla="*/ 43074 h 969349"/>
              <a:gd name="connsiteX2" fmla="*/ 0 w 3206338"/>
              <a:gd name="connsiteY2" fmla="*/ 239016 h 96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6338" h="969349">
                <a:moveTo>
                  <a:pt x="3206338" y="969349"/>
                </a:moveTo>
                <a:cubicBezTo>
                  <a:pt x="2627416" y="567072"/>
                  <a:pt x="2048494" y="164796"/>
                  <a:pt x="1514104" y="43074"/>
                </a:cubicBezTo>
                <a:cubicBezTo>
                  <a:pt x="979714" y="-78648"/>
                  <a:pt x="489857" y="80184"/>
                  <a:pt x="0" y="239016"/>
                </a:cubicBezTo>
              </a:path>
            </a:pathLst>
          </a:cu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1140088" y="3839690"/>
            <a:ext cx="3206338" cy="969349"/>
          </a:xfrm>
          <a:custGeom>
            <a:avLst/>
            <a:gdLst>
              <a:gd name="connsiteX0" fmla="*/ 3206338 w 3206338"/>
              <a:gd name="connsiteY0" fmla="*/ 969349 h 969349"/>
              <a:gd name="connsiteX1" fmla="*/ 1514104 w 3206338"/>
              <a:gd name="connsiteY1" fmla="*/ 43074 h 969349"/>
              <a:gd name="connsiteX2" fmla="*/ 0 w 3206338"/>
              <a:gd name="connsiteY2" fmla="*/ 239016 h 96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6338" h="969349">
                <a:moveTo>
                  <a:pt x="3206338" y="969349"/>
                </a:moveTo>
                <a:cubicBezTo>
                  <a:pt x="2627416" y="567072"/>
                  <a:pt x="2048494" y="164796"/>
                  <a:pt x="1514104" y="43074"/>
                </a:cubicBezTo>
                <a:cubicBezTo>
                  <a:pt x="979714" y="-78648"/>
                  <a:pt x="489857" y="80184"/>
                  <a:pt x="0" y="239016"/>
                </a:cubicBez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1171698" y="3750468"/>
            <a:ext cx="3247902" cy="988412"/>
          </a:xfrm>
          <a:custGeom>
            <a:avLst/>
            <a:gdLst>
              <a:gd name="connsiteX0" fmla="*/ 3206338 w 3206338"/>
              <a:gd name="connsiteY0" fmla="*/ 969349 h 969349"/>
              <a:gd name="connsiteX1" fmla="*/ 1514104 w 3206338"/>
              <a:gd name="connsiteY1" fmla="*/ 43074 h 969349"/>
              <a:gd name="connsiteX2" fmla="*/ 0 w 3206338"/>
              <a:gd name="connsiteY2" fmla="*/ 239016 h 969349"/>
              <a:gd name="connsiteX0" fmla="*/ 3236026 w 3236026"/>
              <a:gd name="connsiteY0" fmla="*/ 969349 h 969349"/>
              <a:gd name="connsiteX1" fmla="*/ 1514104 w 3236026"/>
              <a:gd name="connsiteY1" fmla="*/ 43074 h 969349"/>
              <a:gd name="connsiteX2" fmla="*/ 0 w 3236026"/>
              <a:gd name="connsiteY2" fmla="*/ 239016 h 969349"/>
              <a:gd name="connsiteX0" fmla="*/ 3247902 w 3247902"/>
              <a:gd name="connsiteY0" fmla="*/ 988412 h 988412"/>
              <a:gd name="connsiteX1" fmla="*/ 1514104 w 3247902"/>
              <a:gd name="connsiteY1" fmla="*/ 44324 h 988412"/>
              <a:gd name="connsiteX2" fmla="*/ 0 w 3247902"/>
              <a:gd name="connsiteY2" fmla="*/ 240266 h 988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7902" h="988412">
                <a:moveTo>
                  <a:pt x="3247902" y="988412"/>
                </a:moveTo>
                <a:cubicBezTo>
                  <a:pt x="2668980" y="586135"/>
                  <a:pt x="2055421" y="169015"/>
                  <a:pt x="1514104" y="44324"/>
                </a:cubicBezTo>
                <a:cubicBezTo>
                  <a:pt x="972787" y="-80367"/>
                  <a:pt x="489857" y="81434"/>
                  <a:pt x="0" y="240266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 rot="15133807">
            <a:off x="888383" y="3928333"/>
            <a:ext cx="310263" cy="267468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3886200" y="6063733"/>
            <a:ext cx="1906068" cy="369332"/>
            <a:chOff x="2894532" y="6019800"/>
            <a:chExt cx="1906068" cy="369332"/>
          </a:xfrm>
        </p:grpSpPr>
        <p:sp>
          <p:nvSpPr>
            <p:cNvPr id="50" name="Oval 49"/>
            <p:cNvSpPr/>
            <p:nvPr/>
          </p:nvSpPr>
          <p:spPr>
            <a:xfrm>
              <a:off x="2894532" y="6109083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138114" y="6019800"/>
              <a:ext cx="1662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real vertex</a:t>
              </a:r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886200" y="6488668"/>
            <a:ext cx="1906068" cy="369332"/>
            <a:chOff x="2894532" y="6444735"/>
            <a:chExt cx="1906068" cy="369332"/>
          </a:xfrm>
        </p:grpSpPr>
        <p:sp>
          <p:nvSpPr>
            <p:cNvPr id="53" name="Oval 52"/>
            <p:cNvSpPr/>
            <p:nvPr/>
          </p:nvSpPr>
          <p:spPr>
            <a:xfrm>
              <a:off x="2894532" y="6534018"/>
              <a:ext cx="190766" cy="1907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138114" y="6444735"/>
              <a:ext cx="1662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virtual vertex</a:t>
              </a:r>
              <a:endParaRPr lang="en-US" dirty="0"/>
            </a:p>
          </p:txBody>
        </p:sp>
      </p:grpSp>
      <p:cxnSp>
        <p:nvCxnSpPr>
          <p:cNvPr id="5" name="Straight Arrow Connector 4"/>
          <p:cNvCxnSpPr>
            <a:stCxn id="20" idx="7"/>
            <a:endCxn id="14" idx="2"/>
          </p:cNvCxnSpPr>
          <p:nvPr/>
        </p:nvCxnSpPr>
        <p:spPr>
          <a:xfrm flipV="1">
            <a:off x="1695681" y="3452327"/>
            <a:ext cx="3090923" cy="118544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8" idx="6"/>
            <a:endCxn id="40" idx="6"/>
          </p:cNvCxnSpPr>
          <p:nvPr/>
        </p:nvCxnSpPr>
        <p:spPr>
          <a:xfrm flipV="1">
            <a:off x="3249127" y="1567077"/>
            <a:ext cx="3082773" cy="123314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1" idx="2"/>
            <a:endCxn id="39" idx="6"/>
          </p:cNvCxnSpPr>
          <p:nvPr/>
        </p:nvCxnSpPr>
        <p:spPr>
          <a:xfrm flipV="1">
            <a:off x="840972" y="1179612"/>
            <a:ext cx="3091606" cy="122562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 rot="10800000">
            <a:off x="6665087" y="1819488"/>
            <a:ext cx="190766" cy="190766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/>
          <p:cNvCxnSpPr>
            <a:stCxn id="40" idx="1"/>
            <a:endCxn id="56" idx="5"/>
          </p:cNvCxnSpPr>
          <p:nvPr/>
        </p:nvCxnSpPr>
        <p:spPr>
          <a:xfrm>
            <a:off x="6494729" y="1634523"/>
            <a:ext cx="198295" cy="212902"/>
          </a:xfrm>
          <a:prstGeom prst="straightConnector1">
            <a:avLst/>
          </a:prstGeom>
          <a:ln w="1905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6" idx="1"/>
            <a:endCxn id="23" idx="1"/>
          </p:cNvCxnSpPr>
          <p:nvPr/>
        </p:nvCxnSpPr>
        <p:spPr>
          <a:xfrm>
            <a:off x="6827916" y="1982317"/>
            <a:ext cx="159939" cy="245795"/>
          </a:xfrm>
          <a:prstGeom prst="straightConnector1">
            <a:avLst/>
          </a:prstGeom>
          <a:ln w="1905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55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2" grpId="0" animBg="1"/>
      <p:bldP spid="23" grpId="0" animBg="1"/>
      <p:bldP spid="24" grpId="0" animBg="1"/>
      <p:bldP spid="25" grpId="0" animBg="1"/>
      <p:bldP spid="36" grpId="0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/>
          <p:cNvSpPr/>
          <p:nvPr/>
        </p:nvSpPr>
        <p:spPr>
          <a:xfrm rot="10800000">
            <a:off x="3932578" y="1084229"/>
            <a:ext cx="190766" cy="19076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10800000">
            <a:off x="4807135" y="3352060"/>
            <a:ext cx="190766" cy="19076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 rot="10800000">
            <a:off x="575334" y="2309853"/>
            <a:ext cx="2438400" cy="2406756"/>
            <a:chOff x="1713438" y="2975083"/>
            <a:chExt cx="2438400" cy="2406756"/>
          </a:xfrm>
        </p:grpSpPr>
        <p:sp>
          <p:nvSpPr>
            <p:cNvPr id="29" name="Isosceles Triangle 28"/>
            <p:cNvSpPr/>
            <p:nvPr/>
          </p:nvSpPr>
          <p:spPr>
            <a:xfrm rot="566816">
              <a:off x="1713438" y="2975083"/>
              <a:ext cx="2438400" cy="2133600"/>
            </a:xfrm>
            <a:prstGeom prst="triangle">
              <a:avLst/>
            </a:prstGeom>
            <a:solidFill>
              <a:srgbClr val="4F81B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886200" y="5191073"/>
              <a:ext cx="190766" cy="1907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estimation</a:t>
            </a:r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4105002" y="4833257"/>
            <a:ext cx="2725010" cy="512901"/>
          </a:xfrm>
          <a:custGeom>
            <a:avLst/>
            <a:gdLst>
              <a:gd name="connsiteX0" fmla="*/ 0 w 2883162"/>
              <a:gd name="connsiteY0" fmla="*/ 373225 h 621085"/>
              <a:gd name="connsiteX1" fmla="*/ 1828800 w 2883162"/>
              <a:gd name="connsiteY1" fmla="*/ 606490 h 621085"/>
              <a:gd name="connsiteX2" fmla="*/ 2883159 w 2883162"/>
              <a:gd name="connsiteY2" fmla="*/ 0 h 621085"/>
              <a:gd name="connsiteX0" fmla="*/ 0 w 2808518"/>
              <a:gd name="connsiteY0" fmla="*/ 270588 h 512901"/>
              <a:gd name="connsiteX1" fmla="*/ 1828800 w 2808518"/>
              <a:gd name="connsiteY1" fmla="*/ 503853 h 512901"/>
              <a:gd name="connsiteX2" fmla="*/ 2808515 w 2808518"/>
              <a:gd name="connsiteY2" fmla="*/ 0 h 51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8518" h="512901">
                <a:moveTo>
                  <a:pt x="0" y="270588"/>
                </a:moveTo>
                <a:cubicBezTo>
                  <a:pt x="674137" y="418322"/>
                  <a:pt x="1360714" y="548951"/>
                  <a:pt x="1828800" y="503853"/>
                </a:cubicBezTo>
                <a:cubicBezTo>
                  <a:pt x="2296886" y="458755"/>
                  <a:pt x="2810070" y="132184"/>
                  <a:pt x="2808515" y="0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726164" y="3448171"/>
            <a:ext cx="3060440" cy="1189143"/>
          </a:xfrm>
          <a:custGeom>
            <a:avLst/>
            <a:gdLst>
              <a:gd name="connsiteX0" fmla="*/ 0 w 3303036"/>
              <a:gd name="connsiteY0" fmla="*/ 1275402 h 1275402"/>
              <a:gd name="connsiteX1" fmla="*/ 1287624 w 3303036"/>
              <a:gd name="connsiteY1" fmla="*/ 174390 h 1275402"/>
              <a:gd name="connsiteX2" fmla="*/ 3303036 w 3303036"/>
              <a:gd name="connsiteY2" fmla="*/ 6439 h 1275402"/>
              <a:gd name="connsiteX0" fmla="*/ 0 w 3163077"/>
              <a:gd name="connsiteY0" fmla="*/ 1275402 h 1275402"/>
              <a:gd name="connsiteX1" fmla="*/ 1287624 w 3163077"/>
              <a:gd name="connsiteY1" fmla="*/ 174390 h 1275402"/>
              <a:gd name="connsiteX2" fmla="*/ 3163077 w 3163077"/>
              <a:gd name="connsiteY2" fmla="*/ 6439 h 1275402"/>
              <a:gd name="connsiteX0" fmla="*/ 0 w 3060440"/>
              <a:gd name="connsiteY0" fmla="*/ 1189143 h 1189143"/>
              <a:gd name="connsiteX1" fmla="*/ 1184987 w 3060440"/>
              <a:gd name="connsiteY1" fmla="*/ 172107 h 1189143"/>
              <a:gd name="connsiteX2" fmla="*/ 3060440 w 3060440"/>
              <a:gd name="connsiteY2" fmla="*/ 4156 h 118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0440" h="1189143">
                <a:moveTo>
                  <a:pt x="0" y="1189143"/>
                </a:moveTo>
                <a:cubicBezTo>
                  <a:pt x="368559" y="744384"/>
                  <a:pt x="674914" y="369605"/>
                  <a:pt x="1184987" y="172107"/>
                </a:cubicBezTo>
                <a:cubicBezTo>
                  <a:pt x="1695060" y="-25391"/>
                  <a:pt x="2719873" y="-2064"/>
                  <a:pt x="3060440" y="4156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532852" y="2704834"/>
            <a:ext cx="2692347" cy="2486239"/>
            <a:chOff x="1504816" y="2895600"/>
            <a:chExt cx="2692347" cy="2486239"/>
          </a:xfrm>
        </p:grpSpPr>
        <p:sp>
          <p:nvSpPr>
            <p:cNvPr id="17" name="Isosceles Triangle 16"/>
            <p:cNvSpPr/>
            <p:nvPr/>
          </p:nvSpPr>
          <p:spPr>
            <a:xfrm rot="566816">
              <a:off x="1758763" y="2967211"/>
              <a:ext cx="2438400" cy="2133600"/>
            </a:xfrm>
            <a:prstGeom prst="triangle">
              <a:avLst/>
            </a:prstGeom>
            <a:solidFill>
              <a:srgbClr val="4F81B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030325" y="2895600"/>
              <a:ext cx="190766" cy="1907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886200" y="5191073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504816" y="4800600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/>
          <p:cNvSpPr/>
          <p:nvPr/>
        </p:nvSpPr>
        <p:spPr>
          <a:xfrm>
            <a:off x="6815294" y="4609834"/>
            <a:ext cx="190766" cy="19076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807135" y="3352060"/>
            <a:ext cx="190766" cy="19076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310881" y="567106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frame </a:t>
            </a:r>
            <a:r>
              <a:rPr lang="en-US" i="1" dirty="0" smtClean="0"/>
              <a:t>t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897164" y="567106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frame </a:t>
            </a:r>
            <a:r>
              <a:rPr lang="en-US" i="1" dirty="0" smtClean="0"/>
              <a:t>t+1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3886200" y="6063733"/>
            <a:ext cx="1906068" cy="369332"/>
            <a:chOff x="2894532" y="6019800"/>
            <a:chExt cx="1906068" cy="369332"/>
          </a:xfrm>
        </p:grpSpPr>
        <p:sp>
          <p:nvSpPr>
            <p:cNvPr id="50" name="Oval 49"/>
            <p:cNvSpPr/>
            <p:nvPr/>
          </p:nvSpPr>
          <p:spPr>
            <a:xfrm>
              <a:off x="2894532" y="6109083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138114" y="6019800"/>
              <a:ext cx="1662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real vertex</a:t>
              </a:r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886200" y="6488668"/>
            <a:ext cx="1906068" cy="369332"/>
            <a:chOff x="2894532" y="6444735"/>
            <a:chExt cx="1906068" cy="369332"/>
          </a:xfrm>
        </p:grpSpPr>
        <p:sp>
          <p:nvSpPr>
            <p:cNvPr id="53" name="Oval 52"/>
            <p:cNvSpPr/>
            <p:nvPr/>
          </p:nvSpPr>
          <p:spPr>
            <a:xfrm>
              <a:off x="2894532" y="6534018"/>
              <a:ext cx="190766" cy="1907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138114" y="6444735"/>
              <a:ext cx="1662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virtual vertex</a:t>
              </a:r>
              <a:endParaRPr lang="en-US" dirty="0"/>
            </a:p>
          </p:txBody>
        </p:sp>
      </p:grpSp>
      <p:cxnSp>
        <p:nvCxnSpPr>
          <p:cNvPr id="42" name="Straight Arrow Connector 41"/>
          <p:cNvCxnSpPr>
            <a:stCxn id="18" idx="6"/>
          </p:cNvCxnSpPr>
          <p:nvPr/>
        </p:nvCxnSpPr>
        <p:spPr>
          <a:xfrm flipV="1">
            <a:off x="3249127" y="1914871"/>
            <a:ext cx="3380273" cy="885346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1" idx="2"/>
            <a:endCxn id="39" idx="6"/>
          </p:cNvCxnSpPr>
          <p:nvPr/>
        </p:nvCxnSpPr>
        <p:spPr>
          <a:xfrm flipV="1">
            <a:off x="840972" y="1179612"/>
            <a:ext cx="3091606" cy="1225624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 rot="10800000">
            <a:off x="6665087" y="1819488"/>
            <a:ext cx="190766" cy="190766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>
            <a:endCxn id="60" idx="6"/>
          </p:cNvCxnSpPr>
          <p:nvPr/>
        </p:nvCxnSpPr>
        <p:spPr>
          <a:xfrm flipV="1">
            <a:off x="4969964" y="1914871"/>
            <a:ext cx="1695123" cy="1465127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5" idx="5"/>
            <a:endCxn id="24" idx="2"/>
          </p:cNvCxnSpPr>
          <p:nvPr/>
        </p:nvCxnSpPr>
        <p:spPr>
          <a:xfrm>
            <a:off x="4969964" y="3514889"/>
            <a:ext cx="1845330" cy="119032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endCxn id="60" idx="0"/>
          </p:cNvCxnSpPr>
          <p:nvPr/>
        </p:nvCxnSpPr>
        <p:spPr>
          <a:xfrm flipH="1" flipV="1">
            <a:off x="6760470" y="2010254"/>
            <a:ext cx="150207" cy="259958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25" idx="0"/>
            <a:endCxn id="39" idx="0"/>
          </p:cNvCxnSpPr>
          <p:nvPr/>
        </p:nvCxnSpPr>
        <p:spPr>
          <a:xfrm flipH="1" flipV="1">
            <a:off x="4027961" y="1274995"/>
            <a:ext cx="874557" cy="2077065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60" idx="6"/>
            <a:endCxn id="39" idx="2"/>
          </p:cNvCxnSpPr>
          <p:nvPr/>
        </p:nvCxnSpPr>
        <p:spPr>
          <a:xfrm flipH="1" flipV="1">
            <a:off x="4123344" y="1179612"/>
            <a:ext cx="2541743" cy="735259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work\videomesh\talk\splines_00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06" y="2171700"/>
            <a:ext cx="60975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Special cases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48600" y="3886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T-junctions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03298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Cusp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43000" y="3276600"/>
            <a:ext cx="1905000" cy="1121033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257800" y="4191000"/>
            <a:ext cx="2514600" cy="106680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257800" y="3032987"/>
            <a:ext cx="2590800" cy="169141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038600" y="3810000"/>
            <a:ext cx="3733800" cy="15240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2" descr="D:\work\videomesh\talk\morning_coffee_sti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425553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848600" y="284832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8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Cusps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9438"/>
            <a:ext cx="4048363" cy="259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21" y="2895600"/>
            <a:ext cx="4215332" cy="2898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2581" y="6082344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initial mesh and spline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216587" y="6082344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mesh after cutting</a:t>
            </a:r>
            <a:endParaRPr lang="en-US" dirty="0"/>
          </a:p>
        </p:txBody>
      </p:sp>
      <p:pic>
        <p:nvPicPr>
          <p:cNvPr id="9" name="Picture 2" descr="D:\work\videomesh\talk\splines_0008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34660" r="60371" b="29314"/>
          <a:stretch/>
        </p:blipFill>
        <p:spPr bwMode="auto">
          <a:xfrm>
            <a:off x="914400" y="1447800"/>
            <a:ext cx="1551465" cy="139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5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decomposition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image matting </a:t>
            </a:r>
            <a:r>
              <a:rPr lang="en-US" sz="2400" dirty="0" smtClean="0"/>
              <a:t>[Wang and Cohen ’07]</a:t>
            </a:r>
            <a:endParaRPr lang="en-US" dirty="0" smtClean="0"/>
          </a:p>
          <a:p>
            <a:r>
              <a:rPr lang="en-US" dirty="0" smtClean="0"/>
              <a:t>Local layer decomposition</a:t>
            </a:r>
          </a:p>
          <a:p>
            <a:pPr lvl="1"/>
            <a:r>
              <a:rPr lang="en-US" dirty="0" smtClean="0"/>
              <a:t>Tiled texture</a:t>
            </a:r>
            <a:endParaRPr lang="en-US" dirty="0"/>
          </a:p>
        </p:txBody>
      </p:sp>
      <p:pic>
        <p:nvPicPr>
          <p:cNvPr id="3076" name="Picture 4" descr="D:\work\videomesh\talk\tjunction_matte_inp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52" y="3209767"/>
            <a:ext cx="1903615" cy="310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work\videomesh\talk\tjunction_matte_outpu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299" y="3289586"/>
            <a:ext cx="2133600" cy="302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25460" y="6316990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T-junction (two layers)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54899" y="6316990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after cutting and matting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2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4" name="morning_coffee_inpu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06104"/>
            <a:ext cx="9144000" cy="5143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7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mesh_highbitrat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1961.3952" end="217545.0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588" cy="685979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3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Image-based modeling</a:t>
            </a:r>
            <a:br>
              <a:rPr lang="en-US" dirty="0" smtClean="0"/>
            </a:br>
            <a:r>
              <a:rPr lang="en-US" sz="2400" dirty="0" smtClean="0"/>
              <a:t>[Horry et al. ’97, Oh et al. ’01]</a:t>
            </a:r>
            <a:endParaRPr lang="en-US" dirty="0" smtClean="0"/>
          </a:p>
          <a:p>
            <a:pPr lvl="1"/>
            <a:r>
              <a:rPr lang="en-US" dirty="0" smtClean="0"/>
              <a:t>Ground plane</a:t>
            </a:r>
          </a:p>
          <a:p>
            <a:pPr lvl="1"/>
            <a:r>
              <a:rPr lang="en-US" dirty="0" smtClean="0"/>
              <a:t>Façades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Structure-from-motion</a:t>
            </a:r>
            <a:br>
              <a:rPr lang="en-US" dirty="0" smtClean="0"/>
            </a:br>
            <a:r>
              <a:rPr lang="en-US" sz="2400" dirty="0" smtClean="0"/>
              <a:t>[Hartley and </a:t>
            </a:r>
            <a:r>
              <a:rPr lang="en-US" sz="2400" dirty="0" err="1" smtClean="0"/>
              <a:t>Zisserman</a:t>
            </a:r>
            <a:r>
              <a:rPr lang="en-US" sz="2400" dirty="0" smtClean="0"/>
              <a:t> ’00]</a:t>
            </a:r>
            <a:endParaRPr lang="en-US" dirty="0" smtClean="0"/>
          </a:p>
          <a:p>
            <a:pPr lvl="1"/>
            <a:r>
              <a:rPr lang="en-US" dirty="0" smtClean="0"/>
              <a:t>Camera path</a:t>
            </a:r>
          </a:p>
          <a:p>
            <a:pPr lvl="1"/>
            <a:r>
              <a:rPr lang="en-US" dirty="0" smtClean="0"/>
              <a:t>3D Vertex position</a:t>
            </a:r>
            <a:br>
              <a:rPr lang="en-US" dirty="0" smtClean="0"/>
            </a:br>
            <a:r>
              <a:rPr lang="en-US" dirty="0" smtClean="0"/>
              <a:t>from rigid motion</a:t>
            </a:r>
          </a:p>
          <a:p>
            <a:pPr lvl="1"/>
            <a:endParaRPr lang="en-US" dirty="0"/>
          </a:p>
        </p:txBody>
      </p:sp>
      <p:pic>
        <p:nvPicPr>
          <p:cNvPr id="8195" name="Picture 3" descr="D:\work\videomesh\talk\notredame_compos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3733800" cy="210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work\videomesh\talk\notredame_zBuffer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67200"/>
            <a:ext cx="3733800" cy="209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72100" y="3640595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Image-based modeling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372100" y="6366916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Depth map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0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mesh_highbitrat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6785.8048" end="78689.66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588" cy="685979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2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mesh_highbitrat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381.4912" end="78689.66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588" cy="685979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9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mesh_highbitrat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6159.4112" end="43647.56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588" cy="685979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mesh_highbitrat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50107.52" end="6928.1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588" cy="685979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3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Complex scenes</a:t>
            </a:r>
          </a:p>
          <a:p>
            <a:pPr lvl="1"/>
            <a:r>
              <a:rPr lang="en-US" dirty="0" smtClean="0"/>
              <a:t>High frequency motion</a:t>
            </a:r>
          </a:p>
          <a:p>
            <a:pPr lvl="1"/>
            <a:r>
              <a:rPr lang="en-US" dirty="0" smtClean="0"/>
              <a:t>High depth complexity</a:t>
            </a:r>
          </a:p>
          <a:p>
            <a:pPr lvl="1"/>
            <a:endParaRPr lang="en-US" dirty="0"/>
          </a:p>
          <a:p>
            <a:r>
              <a:rPr lang="en-US" dirty="0" smtClean="0"/>
              <a:t>Robust construction</a:t>
            </a:r>
          </a:p>
          <a:p>
            <a:pPr lvl="1"/>
            <a:r>
              <a:rPr lang="en-US" dirty="0" smtClean="0"/>
              <a:t>Labor intensive corrections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Integration with</a:t>
            </a:r>
            <a:br>
              <a:rPr lang="en-US" dirty="0" smtClean="0"/>
            </a:br>
            <a:r>
              <a:rPr lang="en-US" dirty="0" smtClean="0"/>
              <a:t>automated tools</a:t>
            </a:r>
            <a:endParaRPr lang="en-US" dirty="0"/>
          </a:p>
        </p:txBody>
      </p:sp>
      <p:pic>
        <p:nvPicPr>
          <p:cNvPr id="3074" name="Picture 2" descr="D:\work\videomesh\talk\grass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698528" cy="243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work\videomesh\talk\smoke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067" y="4052471"/>
            <a:ext cx="1487661" cy="22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9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86400" cy="4525963"/>
          </a:xfrm>
        </p:spPr>
        <p:txBody>
          <a:bodyPr/>
          <a:lstStyle/>
          <a:p>
            <a:r>
              <a:rPr lang="en-US" dirty="0" smtClean="0"/>
              <a:t>Video mesh data structure</a:t>
            </a:r>
          </a:p>
          <a:p>
            <a:pPr lvl="1"/>
            <a:r>
              <a:rPr lang="en-US" dirty="0" smtClean="0"/>
              <a:t>“Paper cutout” model with proper topology</a:t>
            </a:r>
          </a:p>
          <a:p>
            <a:pPr lvl="1"/>
            <a:r>
              <a:rPr lang="en-US" dirty="0" smtClean="0"/>
              <a:t>Editable sparse representation</a:t>
            </a:r>
          </a:p>
          <a:p>
            <a:endParaRPr lang="en-US" dirty="0" smtClean="0"/>
          </a:p>
          <a:p>
            <a:r>
              <a:rPr lang="en-US" dirty="0" smtClean="0"/>
              <a:t>Effects from simple manipulations</a:t>
            </a:r>
          </a:p>
        </p:txBody>
      </p:sp>
      <p:pic>
        <p:nvPicPr>
          <p:cNvPr id="5" name="Picture 2" descr="D:\work\videomesh\talk\simple_boundary_mat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519" y="1703660"/>
            <a:ext cx="1186081" cy="19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work\videomesh\talk\simple_boundary_matte_outpu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828800"/>
            <a:ext cx="1679561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work\videomesh\talk\relight_fog_0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704" y="5328061"/>
            <a:ext cx="2393496" cy="134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work\videomesh\data\working_set\church\frames\frame_0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20" y="3810000"/>
            <a:ext cx="2393496" cy="13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0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Data structure that mixes sparse and dense data, where we need it</a:t>
            </a:r>
          </a:p>
          <a:p>
            <a:pPr lvl="1"/>
            <a:r>
              <a:rPr lang="en-US" dirty="0"/>
              <a:t>Depth and motion specified sparsely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User in the loop: “difficult to create data structure”?  It’s the “right” representation that offers tons of useful features</a:t>
            </a:r>
          </a:p>
          <a:p>
            <a:endParaRPr lang="en-US" dirty="0" smtClean="0"/>
          </a:p>
          <a:p>
            <a:r>
              <a:rPr lang="en-US" dirty="0" smtClean="0"/>
              <a:t>Once you have the data structure, lots of effects are now super easy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8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 editing is hard</a:t>
            </a:r>
          </a:p>
          <a:p>
            <a:pPr lvl="1"/>
            <a:r>
              <a:rPr lang="en-US" dirty="0" smtClean="0"/>
              <a:t>Some tasks</a:t>
            </a:r>
          </a:p>
          <a:p>
            <a:endParaRPr lang="en-US" dirty="0"/>
          </a:p>
          <a:p>
            <a:r>
              <a:rPr lang="en-US" dirty="0" smtClean="0"/>
              <a:t>Benefit from a central data structure</a:t>
            </a:r>
          </a:p>
          <a:p>
            <a:pPr lvl="1"/>
            <a:r>
              <a:rPr lang="en-US" dirty="0" smtClean="0"/>
              <a:t>All kinds of manipulations</a:t>
            </a:r>
          </a:p>
          <a:p>
            <a:pPr lvl="1"/>
            <a:endParaRPr lang="en-US" dirty="0"/>
          </a:p>
          <a:p>
            <a:r>
              <a:rPr lang="en-US" dirty="0" smtClean="0"/>
              <a:t>Teaser: it’s a space-time mesh and looks like paper cutouts (image on next slide?)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mesh_highbitrat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001.248" end="165583.64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588" cy="685979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0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Cusps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 rot="1119020">
            <a:off x="1568558" y="2371369"/>
            <a:ext cx="4163722" cy="2934270"/>
            <a:chOff x="189697" y="2371369"/>
            <a:chExt cx="4163722" cy="2934270"/>
          </a:xfrm>
        </p:grpSpPr>
        <p:sp>
          <p:nvSpPr>
            <p:cNvPr id="5" name="Isosceles Triangle 4"/>
            <p:cNvSpPr/>
            <p:nvPr/>
          </p:nvSpPr>
          <p:spPr>
            <a:xfrm rot="18600000">
              <a:off x="1447264" y="2523769"/>
              <a:ext cx="2438400" cy="2133600"/>
            </a:xfrm>
            <a:prstGeom prst="triangle">
              <a:avLst/>
            </a:prstGeom>
            <a:solidFill>
              <a:srgbClr val="4F81B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89697" y="2819400"/>
              <a:ext cx="4163722" cy="2486239"/>
              <a:chOff x="189697" y="2819400"/>
              <a:chExt cx="4163722" cy="2486239"/>
            </a:xfrm>
          </p:grpSpPr>
          <p:sp>
            <p:nvSpPr>
              <p:cNvPr id="7" name="Isosceles Triangle 6"/>
              <p:cNvSpPr/>
              <p:nvPr/>
            </p:nvSpPr>
            <p:spPr>
              <a:xfrm rot="566816">
                <a:off x="443644" y="2891011"/>
                <a:ext cx="2438400" cy="2133600"/>
              </a:xfrm>
              <a:prstGeom prst="triangle">
                <a:avLst/>
              </a:prstGeom>
              <a:solidFill>
                <a:srgbClr val="4F81BD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715206" y="2819400"/>
                <a:ext cx="190766" cy="1907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571081" y="5114873"/>
                <a:ext cx="190766" cy="1907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89697" y="4724400"/>
                <a:ext cx="190766" cy="1907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162653" y="3257938"/>
                <a:ext cx="190766" cy="1907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Freeform 12"/>
          <p:cNvSpPr/>
          <p:nvPr/>
        </p:nvSpPr>
        <p:spPr>
          <a:xfrm rot="16816623" flipV="1">
            <a:off x="2453176" y="3122386"/>
            <a:ext cx="1126771" cy="2364840"/>
          </a:xfrm>
          <a:custGeom>
            <a:avLst/>
            <a:gdLst>
              <a:gd name="connsiteX0" fmla="*/ 0 w 2565919"/>
              <a:gd name="connsiteY0" fmla="*/ 3918857 h 3918857"/>
              <a:gd name="connsiteX1" fmla="*/ 849086 w 2565919"/>
              <a:gd name="connsiteY1" fmla="*/ 2239347 h 3918857"/>
              <a:gd name="connsiteX2" fmla="*/ 1996751 w 2565919"/>
              <a:gd name="connsiteY2" fmla="*/ 1576874 h 3918857"/>
              <a:gd name="connsiteX3" fmla="*/ 2565919 w 2565919"/>
              <a:gd name="connsiteY3" fmla="*/ 0 h 3918857"/>
              <a:gd name="connsiteX0" fmla="*/ 0 w 2565919"/>
              <a:gd name="connsiteY0" fmla="*/ 3918857 h 3918857"/>
              <a:gd name="connsiteX1" fmla="*/ 1996751 w 2565919"/>
              <a:gd name="connsiteY1" fmla="*/ 1576874 h 3918857"/>
              <a:gd name="connsiteX2" fmla="*/ 2565919 w 2565919"/>
              <a:gd name="connsiteY2" fmla="*/ 0 h 3918857"/>
              <a:gd name="connsiteX0" fmla="*/ 0 w 2565919"/>
              <a:gd name="connsiteY0" fmla="*/ 3918857 h 3918857"/>
              <a:gd name="connsiteX1" fmla="*/ 2005366 w 2565919"/>
              <a:gd name="connsiteY1" fmla="*/ 2354701 h 3918857"/>
              <a:gd name="connsiteX2" fmla="*/ 2565919 w 2565919"/>
              <a:gd name="connsiteY2" fmla="*/ 0 h 3918857"/>
              <a:gd name="connsiteX0" fmla="*/ 0 w 2565919"/>
              <a:gd name="connsiteY0" fmla="*/ 3918857 h 3918857"/>
              <a:gd name="connsiteX1" fmla="*/ 2296891 w 2565919"/>
              <a:gd name="connsiteY1" fmla="*/ 2366383 h 3918857"/>
              <a:gd name="connsiteX2" fmla="*/ 2565919 w 2565919"/>
              <a:gd name="connsiteY2" fmla="*/ 0 h 3918857"/>
              <a:gd name="connsiteX0" fmla="*/ 0 w 2565919"/>
              <a:gd name="connsiteY0" fmla="*/ 3918857 h 3918857"/>
              <a:gd name="connsiteX1" fmla="*/ 2094450 w 2565919"/>
              <a:gd name="connsiteY1" fmla="*/ 2366455 h 3918857"/>
              <a:gd name="connsiteX2" fmla="*/ 2565919 w 2565919"/>
              <a:gd name="connsiteY2" fmla="*/ 0 h 3918857"/>
              <a:gd name="connsiteX0" fmla="*/ 0 w 2565919"/>
              <a:gd name="connsiteY0" fmla="*/ 3918857 h 3918857"/>
              <a:gd name="connsiteX1" fmla="*/ 1775418 w 2565919"/>
              <a:gd name="connsiteY1" fmla="*/ 2391316 h 3918857"/>
              <a:gd name="connsiteX2" fmla="*/ 2565919 w 2565919"/>
              <a:gd name="connsiteY2" fmla="*/ 0 h 391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65919" h="3918857">
                <a:moveTo>
                  <a:pt x="0" y="3918857"/>
                </a:moveTo>
                <a:cubicBezTo>
                  <a:pt x="415990" y="3430944"/>
                  <a:pt x="1347765" y="3044459"/>
                  <a:pt x="1775418" y="2391316"/>
                </a:cubicBezTo>
                <a:cubicBezTo>
                  <a:pt x="2061557" y="2018092"/>
                  <a:pt x="2425960" y="261257"/>
                  <a:pt x="2565919" y="0"/>
                </a:cubicBezTo>
              </a:path>
            </a:pathLst>
          </a:custGeom>
          <a:noFill/>
          <a:ln w="7620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16816623" flipV="1">
            <a:off x="2439852" y="3086503"/>
            <a:ext cx="1126771" cy="2364840"/>
          </a:xfrm>
          <a:custGeom>
            <a:avLst/>
            <a:gdLst>
              <a:gd name="connsiteX0" fmla="*/ 0 w 2565919"/>
              <a:gd name="connsiteY0" fmla="*/ 3918857 h 3918857"/>
              <a:gd name="connsiteX1" fmla="*/ 849086 w 2565919"/>
              <a:gd name="connsiteY1" fmla="*/ 2239347 h 3918857"/>
              <a:gd name="connsiteX2" fmla="*/ 1996751 w 2565919"/>
              <a:gd name="connsiteY2" fmla="*/ 1576874 h 3918857"/>
              <a:gd name="connsiteX3" fmla="*/ 2565919 w 2565919"/>
              <a:gd name="connsiteY3" fmla="*/ 0 h 3918857"/>
              <a:gd name="connsiteX0" fmla="*/ 0 w 2565919"/>
              <a:gd name="connsiteY0" fmla="*/ 3918857 h 3918857"/>
              <a:gd name="connsiteX1" fmla="*/ 1996751 w 2565919"/>
              <a:gd name="connsiteY1" fmla="*/ 1576874 h 3918857"/>
              <a:gd name="connsiteX2" fmla="*/ 2565919 w 2565919"/>
              <a:gd name="connsiteY2" fmla="*/ 0 h 3918857"/>
              <a:gd name="connsiteX0" fmla="*/ 0 w 2565919"/>
              <a:gd name="connsiteY0" fmla="*/ 3918857 h 3918857"/>
              <a:gd name="connsiteX1" fmla="*/ 2005366 w 2565919"/>
              <a:gd name="connsiteY1" fmla="*/ 2354701 h 3918857"/>
              <a:gd name="connsiteX2" fmla="*/ 2565919 w 2565919"/>
              <a:gd name="connsiteY2" fmla="*/ 0 h 3918857"/>
              <a:gd name="connsiteX0" fmla="*/ 0 w 2565919"/>
              <a:gd name="connsiteY0" fmla="*/ 3918857 h 3918857"/>
              <a:gd name="connsiteX1" fmla="*/ 2296891 w 2565919"/>
              <a:gd name="connsiteY1" fmla="*/ 2366383 h 3918857"/>
              <a:gd name="connsiteX2" fmla="*/ 2565919 w 2565919"/>
              <a:gd name="connsiteY2" fmla="*/ 0 h 3918857"/>
              <a:gd name="connsiteX0" fmla="*/ 0 w 2565919"/>
              <a:gd name="connsiteY0" fmla="*/ 3918857 h 3918857"/>
              <a:gd name="connsiteX1" fmla="*/ 2094450 w 2565919"/>
              <a:gd name="connsiteY1" fmla="*/ 2366455 h 3918857"/>
              <a:gd name="connsiteX2" fmla="*/ 2565919 w 2565919"/>
              <a:gd name="connsiteY2" fmla="*/ 0 h 3918857"/>
              <a:gd name="connsiteX0" fmla="*/ 0 w 2565919"/>
              <a:gd name="connsiteY0" fmla="*/ 3918857 h 3918857"/>
              <a:gd name="connsiteX1" fmla="*/ 1775418 w 2565919"/>
              <a:gd name="connsiteY1" fmla="*/ 2391316 h 3918857"/>
              <a:gd name="connsiteX2" fmla="*/ 2565919 w 2565919"/>
              <a:gd name="connsiteY2" fmla="*/ 0 h 391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65919" h="3918857">
                <a:moveTo>
                  <a:pt x="0" y="3918857"/>
                </a:moveTo>
                <a:cubicBezTo>
                  <a:pt x="415990" y="3430944"/>
                  <a:pt x="1347765" y="3044459"/>
                  <a:pt x="1775418" y="2391316"/>
                </a:cubicBezTo>
                <a:cubicBezTo>
                  <a:pt x="2061557" y="2018092"/>
                  <a:pt x="2425960" y="261257"/>
                  <a:pt x="2565919" y="0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 rot="16816623" flipV="1">
            <a:off x="2448153" y="3164281"/>
            <a:ext cx="1126771" cy="2364840"/>
          </a:xfrm>
          <a:custGeom>
            <a:avLst/>
            <a:gdLst>
              <a:gd name="connsiteX0" fmla="*/ 0 w 2565919"/>
              <a:gd name="connsiteY0" fmla="*/ 3918857 h 3918857"/>
              <a:gd name="connsiteX1" fmla="*/ 849086 w 2565919"/>
              <a:gd name="connsiteY1" fmla="*/ 2239347 h 3918857"/>
              <a:gd name="connsiteX2" fmla="*/ 1996751 w 2565919"/>
              <a:gd name="connsiteY2" fmla="*/ 1576874 h 3918857"/>
              <a:gd name="connsiteX3" fmla="*/ 2565919 w 2565919"/>
              <a:gd name="connsiteY3" fmla="*/ 0 h 3918857"/>
              <a:gd name="connsiteX0" fmla="*/ 0 w 2565919"/>
              <a:gd name="connsiteY0" fmla="*/ 3918857 h 3918857"/>
              <a:gd name="connsiteX1" fmla="*/ 1996751 w 2565919"/>
              <a:gd name="connsiteY1" fmla="*/ 1576874 h 3918857"/>
              <a:gd name="connsiteX2" fmla="*/ 2565919 w 2565919"/>
              <a:gd name="connsiteY2" fmla="*/ 0 h 3918857"/>
              <a:gd name="connsiteX0" fmla="*/ 0 w 2565919"/>
              <a:gd name="connsiteY0" fmla="*/ 3918857 h 3918857"/>
              <a:gd name="connsiteX1" fmla="*/ 2005366 w 2565919"/>
              <a:gd name="connsiteY1" fmla="*/ 2354701 h 3918857"/>
              <a:gd name="connsiteX2" fmla="*/ 2565919 w 2565919"/>
              <a:gd name="connsiteY2" fmla="*/ 0 h 3918857"/>
              <a:gd name="connsiteX0" fmla="*/ 0 w 2565919"/>
              <a:gd name="connsiteY0" fmla="*/ 3918857 h 3918857"/>
              <a:gd name="connsiteX1" fmla="*/ 2296891 w 2565919"/>
              <a:gd name="connsiteY1" fmla="*/ 2366383 h 3918857"/>
              <a:gd name="connsiteX2" fmla="*/ 2565919 w 2565919"/>
              <a:gd name="connsiteY2" fmla="*/ 0 h 3918857"/>
              <a:gd name="connsiteX0" fmla="*/ 0 w 2565919"/>
              <a:gd name="connsiteY0" fmla="*/ 3918857 h 3918857"/>
              <a:gd name="connsiteX1" fmla="*/ 2094450 w 2565919"/>
              <a:gd name="connsiteY1" fmla="*/ 2366455 h 3918857"/>
              <a:gd name="connsiteX2" fmla="*/ 2565919 w 2565919"/>
              <a:gd name="connsiteY2" fmla="*/ 0 h 3918857"/>
              <a:gd name="connsiteX0" fmla="*/ 0 w 2565919"/>
              <a:gd name="connsiteY0" fmla="*/ 3918857 h 3918857"/>
              <a:gd name="connsiteX1" fmla="*/ 1775418 w 2565919"/>
              <a:gd name="connsiteY1" fmla="*/ 2391316 h 3918857"/>
              <a:gd name="connsiteX2" fmla="*/ 2565919 w 2565919"/>
              <a:gd name="connsiteY2" fmla="*/ 0 h 391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65919" h="3918857">
                <a:moveTo>
                  <a:pt x="0" y="3918857"/>
                </a:moveTo>
                <a:cubicBezTo>
                  <a:pt x="415990" y="3430944"/>
                  <a:pt x="1347765" y="3044459"/>
                  <a:pt x="1775418" y="2391316"/>
                </a:cubicBezTo>
                <a:cubicBezTo>
                  <a:pt x="2061557" y="2018092"/>
                  <a:pt x="2425960" y="261257"/>
                  <a:pt x="2565919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15800244" flipV="1">
            <a:off x="4244550" y="3805030"/>
            <a:ext cx="310263" cy="267468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4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Isosceles Triangle 26"/>
          <p:cNvSpPr/>
          <p:nvPr/>
        </p:nvSpPr>
        <p:spPr>
          <a:xfrm rot="18655112">
            <a:off x="5513878" y="3062051"/>
            <a:ext cx="2438400" cy="2133600"/>
          </a:xfrm>
          <a:prstGeom prst="triangl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 rot="617035">
            <a:off x="4512927" y="3406466"/>
            <a:ext cx="2438400" cy="2133600"/>
          </a:xfrm>
          <a:prstGeom prst="triangle">
            <a:avLst/>
          </a:prstGeom>
          <a:solidFill>
            <a:srgbClr val="4F81BD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T-junctions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828800" y="2466231"/>
            <a:ext cx="4163722" cy="2934270"/>
            <a:chOff x="189697" y="2371369"/>
            <a:chExt cx="4163722" cy="2934270"/>
          </a:xfrm>
        </p:grpSpPr>
        <p:sp>
          <p:nvSpPr>
            <p:cNvPr id="5" name="Isosceles Triangle 4"/>
            <p:cNvSpPr/>
            <p:nvPr/>
          </p:nvSpPr>
          <p:spPr>
            <a:xfrm rot="18600000">
              <a:off x="1447264" y="2523769"/>
              <a:ext cx="2438400" cy="2133600"/>
            </a:xfrm>
            <a:prstGeom prst="triangle">
              <a:avLst/>
            </a:prstGeom>
            <a:solidFill>
              <a:srgbClr val="4F81B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89697" y="2819400"/>
              <a:ext cx="4163722" cy="2486239"/>
              <a:chOff x="189697" y="2819400"/>
              <a:chExt cx="4163722" cy="2486239"/>
            </a:xfrm>
          </p:grpSpPr>
          <p:sp>
            <p:nvSpPr>
              <p:cNvPr id="7" name="Isosceles Triangle 6"/>
              <p:cNvSpPr/>
              <p:nvPr/>
            </p:nvSpPr>
            <p:spPr>
              <a:xfrm rot="566816">
                <a:off x="443644" y="2891011"/>
                <a:ext cx="2438400" cy="2133600"/>
              </a:xfrm>
              <a:prstGeom prst="triangle">
                <a:avLst/>
              </a:prstGeom>
              <a:solidFill>
                <a:srgbClr val="4F81BD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1715206" y="2819400"/>
                <a:ext cx="190766" cy="1907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571081" y="5114873"/>
                <a:ext cx="190766" cy="1907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89697" y="4724400"/>
                <a:ext cx="190766" cy="1907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162653" y="3257938"/>
                <a:ext cx="190766" cy="19076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2506840" y="1818806"/>
            <a:ext cx="2811257" cy="4200994"/>
            <a:chOff x="867737" y="1723944"/>
            <a:chExt cx="2811257" cy="4200994"/>
          </a:xfrm>
        </p:grpSpPr>
        <p:sp>
          <p:nvSpPr>
            <p:cNvPr id="13" name="Freeform 12"/>
            <p:cNvSpPr/>
            <p:nvPr/>
          </p:nvSpPr>
          <p:spPr>
            <a:xfrm>
              <a:off x="914400" y="1970881"/>
              <a:ext cx="2565919" cy="3918857"/>
            </a:xfrm>
            <a:custGeom>
              <a:avLst/>
              <a:gdLst>
                <a:gd name="connsiteX0" fmla="*/ 0 w 2565919"/>
                <a:gd name="connsiteY0" fmla="*/ 3918857 h 3918857"/>
                <a:gd name="connsiteX1" fmla="*/ 849086 w 2565919"/>
                <a:gd name="connsiteY1" fmla="*/ 2239347 h 3918857"/>
                <a:gd name="connsiteX2" fmla="*/ 1996751 w 2565919"/>
                <a:gd name="connsiteY2" fmla="*/ 1576874 h 3918857"/>
                <a:gd name="connsiteX3" fmla="*/ 2565919 w 2565919"/>
                <a:gd name="connsiteY3" fmla="*/ 0 h 391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919" h="3918857">
                  <a:moveTo>
                    <a:pt x="0" y="3918857"/>
                  </a:moveTo>
                  <a:cubicBezTo>
                    <a:pt x="258147" y="3274267"/>
                    <a:pt x="516294" y="2629677"/>
                    <a:pt x="849086" y="2239347"/>
                  </a:cubicBezTo>
                  <a:cubicBezTo>
                    <a:pt x="1181878" y="1849017"/>
                    <a:pt x="1710612" y="1950098"/>
                    <a:pt x="1996751" y="1576874"/>
                  </a:cubicBezTo>
                  <a:cubicBezTo>
                    <a:pt x="2282890" y="1203650"/>
                    <a:pt x="2425960" y="261257"/>
                    <a:pt x="2565919" y="0"/>
                  </a:cubicBezTo>
                </a:path>
              </a:pathLst>
            </a:custGeom>
            <a:noFill/>
            <a:ln w="76200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957943" y="2006081"/>
              <a:ext cx="2565919" cy="3918857"/>
            </a:xfrm>
            <a:custGeom>
              <a:avLst/>
              <a:gdLst>
                <a:gd name="connsiteX0" fmla="*/ 0 w 2565919"/>
                <a:gd name="connsiteY0" fmla="*/ 3918857 h 3918857"/>
                <a:gd name="connsiteX1" fmla="*/ 849086 w 2565919"/>
                <a:gd name="connsiteY1" fmla="*/ 2239347 h 3918857"/>
                <a:gd name="connsiteX2" fmla="*/ 1996751 w 2565919"/>
                <a:gd name="connsiteY2" fmla="*/ 1576874 h 3918857"/>
                <a:gd name="connsiteX3" fmla="*/ 2565919 w 2565919"/>
                <a:gd name="connsiteY3" fmla="*/ 0 h 391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919" h="3918857">
                  <a:moveTo>
                    <a:pt x="0" y="3918857"/>
                  </a:moveTo>
                  <a:cubicBezTo>
                    <a:pt x="258147" y="3274267"/>
                    <a:pt x="516294" y="2629677"/>
                    <a:pt x="849086" y="2239347"/>
                  </a:cubicBezTo>
                  <a:cubicBezTo>
                    <a:pt x="1181878" y="1849017"/>
                    <a:pt x="1710612" y="1950098"/>
                    <a:pt x="1996751" y="1576874"/>
                  </a:cubicBezTo>
                  <a:cubicBezTo>
                    <a:pt x="2282890" y="1203650"/>
                    <a:pt x="2425960" y="261257"/>
                    <a:pt x="256591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867737" y="1943868"/>
              <a:ext cx="2565919" cy="3918857"/>
            </a:xfrm>
            <a:custGeom>
              <a:avLst/>
              <a:gdLst>
                <a:gd name="connsiteX0" fmla="*/ 0 w 2565919"/>
                <a:gd name="connsiteY0" fmla="*/ 3918857 h 3918857"/>
                <a:gd name="connsiteX1" fmla="*/ 849086 w 2565919"/>
                <a:gd name="connsiteY1" fmla="*/ 2239347 h 3918857"/>
                <a:gd name="connsiteX2" fmla="*/ 1996751 w 2565919"/>
                <a:gd name="connsiteY2" fmla="*/ 1576874 h 3918857"/>
                <a:gd name="connsiteX3" fmla="*/ 2565919 w 2565919"/>
                <a:gd name="connsiteY3" fmla="*/ 0 h 391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919" h="3918857">
                  <a:moveTo>
                    <a:pt x="0" y="3918857"/>
                  </a:moveTo>
                  <a:cubicBezTo>
                    <a:pt x="258147" y="3274267"/>
                    <a:pt x="516294" y="2629677"/>
                    <a:pt x="849086" y="2239347"/>
                  </a:cubicBezTo>
                  <a:cubicBezTo>
                    <a:pt x="1181878" y="1849017"/>
                    <a:pt x="1710612" y="1950098"/>
                    <a:pt x="1996751" y="1576874"/>
                  </a:cubicBezTo>
                  <a:cubicBezTo>
                    <a:pt x="2282890" y="1203650"/>
                    <a:pt x="2425960" y="261257"/>
                    <a:pt x="2565919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1016379">
              <a:off x="3368731" y="1723944"/>
              <a:ext cx="310263" cy="26746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reeform 21"/>
          <p:cNvSpPr/>
          <p:nvPr/>
        </p:nvSpPr>
        <p:spPr>
          <a:xfrm>
            <a:off x="4229903" y="3942962"/>
            <a:ext cx="3362325" cy="1790700"/>
          </a:xfrm>
          <a:custGeom>
            <a:avLst/>
            <a:gdLst>
              <a:gd name="connsiteX0" fmla="*/ 3362325 w 3362325"/>
              <a:gd name="connsiteY0" fmla="*/ 1790700 h 1790700"/>
              <a:gd name="connsiteX1" fmla="*/ 2409825 w 3362325"/>
              <a:gd name="connsiteY1" fmla="*/ 1238250 h 1790700"/>
              <a:gd name="connsiteX2" fmla="*/ 609600 w 3362325"/>
              <a:gd name="connsiteY2" fmla="*/ 1104900 h 1790700"/>
              <a:gd name="connsiteX3" fmla="*/ 0 w 3362325"/>
              <a:gd name="connsiteY3" fmla="*/ 0 h 1790700"/>
              <a:gd name="connsiteX0" fmla="*/ 3362325 w 3362325"/>
              <a:gd name="connsiteY0" fmla="*/ 1790700 h 1790700"/>
              <a:gd name="connsiteX1" fmla="*/ 2409825 w 3362325"/>
              <a:gd name="connsiteY1" fmla="*/ 1238250 h 1790700"/>
              <a:gd name="connsiteX2" fmla="*/ 847725 w 3362325"/>
              <a:gd name="connsiteY2" fmla="*/ 962025 h 1790700"/>
              <a:gd name="connsiteX3" fmla="*/ 0 w 3362325"/>
              <a:gd name="connsiteY3" fmla="*/ 0 h 1790700"/>
              <a:gd name="connsiteX0" fmla="*/ 3362325 w 3362325"/>
              <a:gd name="connsiteY0" fmla="*/ 1790700 h 1790700"/>
              <a:gd name="connsiteX1" fmla="*/ 2295525 w 3362325"/>
              <a:gd name="connsiteY1" fmla="*/ 1009650 h 1790700"/>
              <a:gd name="connsiteX2" fmla="*/ 847725 w 3362325"/>
              <a:gd name="connsiteY2" fmla="*/ 962025 h 1790700"/>
              <a:gd name="connsiteX3" fmla="*/ 0 w 3362325"/>
              <a:gd name="connsiteY3" fmla="*/ 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2325" h="1790700">
                <a:moveTo>
                  <a:pt x="3362325" y="1790700"/>
                </a:moveTo>
                <a:cubicBezTo>
                  <a:pt x="3115468" y="1571625"/>
                  <a:pt x="2714625" y="1147762"/>
                  <a:pt x="2295525" y="1009650"/>
                </a:cubicBezTo>
                <a:cubicBezTo>
                  <a:pt x="1876425" y="871538"/>
                  <a:pt x="1230312" y="1130300"/>
                  <a:pt x="847725" y="962025"/>
                </a:cubicBezTo>
                <a:cubicBezTo>
                  <a:pt x="465138" y="793750"/>
                  <a:pt x="9525" y="152400"/>
                  <a:pt x="0" y="0"/>
                </a:cubicBezTo>
              </a:path>
            </a:pathLst>
          </a:cu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179103" y="3974712"/>
            <a:ext cx="3362325" cy="1790700"/>
          </a:xfrm>
          <a:custGeom>
            <a:avLst/>
            <a:gdLst>
              <a:gd name="connsiteX0" fmla="*/ 3362325 w 3362325"/>
              <a:gd name="connsiteY0" fmla="*/ 1790700 h 1790700"/>
              <a:gd name="connsiteX1" fmla="*/ 2409825 w 3362325"/>
              <a:gd name="connsiteY1" fmla="*/ 1238250 h 1790700"/>
              <a:gd name="connsiteX2" fmla="*/ 609600 w 3362325"/>
              <a:gd name="connsiteY2" fmla="*/ 1104900 h 1790700"/>
              <a:gd name="connsiteX3" fmla="*/ 0 w 3362325"/>
              <a:gd name="connsiteY3" fmla="*/ 0 h 1790700"/>
              <a:gd name="connsiteX0" fmla="*/ 3362325 w 3362325"/>
              <a:gd name="connsiteY0" fmla="*/ 1790700 h 1790700"/>
              <a:gd name="connsiteX1" fmla="*/ 2409825 w 3362325"/>
              <a:gd name="connsiteY1" fmla="*/ 1238250 h 1790700"/>
              <a:gd name="connsiteX2" fmla="*/ 847725 w 3362325"/>
              <a:gd name="connsiteY2" fmla="*/ 962025 h 1790700"/>
              <a:gd name="connsiteX3" fmla="*/ 0 w 3362325"/>
              <a:gd name="connsiteY3" fmla="*/ 0 h 1790700"/>
              <a:gd name="connsiteX0" fmla="*/ 3362325 w 3362325"/>
              <a:gd name="connsiteY0" fmla="*/ 1790700 h 1790700"/>
              <a:gd name="connsiteX1" fmla="*/ 2295525 w 3362325"/>
              <a:gd name="connsiteY1" fmla="*/ 1009650 h 1790700"/>
              <a:gd name="connsiteX2" fmla="*/ 847725 w 3362325"/>
              <a:gd name="connsiteY2" fmla="*/ 962025 h 1790700"/>
              <a:gd name="connsiteX3" fmla="*/ 0 w 3362325"/>
              <a:gd name="connsiteY3" fmla="*/ 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2325" h="1790700">
                <a:moveTo>
                  <a:pt x="3362325" y="1790700"/>
                </a:moveTo>
                <a:cubicBezTo>
                  <a:pt x="3115468" y="1571625"/>
                  <a:pt x="2714625" y="1147762"/>
                  <a:pt x="2295525" y="1009650"/>
                </a:cubicBezTo>
                <a:cubicBezTo>
                  <a:pt x="1876425" y="871538"/>
                  <a:pt x="1230312" y="1130300"/>
                  <a:pt x="847725" y="962025"/>
                </a:cubicBezTo>
                <a:cubicBezTo>
                  <a:pt x="465138" y="793750"/>
                  <a:pt x="9525" y="152400"/>
                  <a:pt x="0" y="0"/>
                </a:cubicBez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293403" y="3936611"/>
            <a:ext cx="3326699" cy="1766949"/>
          </a:xfrm>
          <a:custGeom>
            <a:avLst/>
            <a:gdLst>
              <a:gd name="connsiteX0" fmla="*/ 3362325 w 3362325"/>
              <a:gd name="connsiteY0" fmla="*/ 1790700 h 1790700"/>
              <a:gd name="connsiteX1" fmla="*/ 2409825 w 3362325"/>
              <a:gd name="connsiteY1" fmla="*/ 1238250 h 1790700"/>
              <a:gd name="connsiteX2" fmla="*/ 609600 w 3362325"/>
              <a:gd name="connsiteY2" fmla="*/ 1104900 h 1790700"/>
              <a:gd name="connsiteX3" fmla="*/ 0 w 3362325"/>
              <a:gd name="connsiteY3" fmla="*/ 0 h 1790700"/>
              <a:gd name="connsiteX0" fmla="*/ 3362325 w 3362325"/>
              <a:gd name="connsiteY0" fmla="*/ 1790700 h 1790700"/>
              <a:gd name="connsiteX1" fmla="*/ 2409825 w 3362325"/>
              <a:gd name="connsiteY1" fmla="*/ 1238250 h 1790700"/>
              <a:gd name="connsiteX2" fmla="*/ 847725 w 3362325"/>
              <a:gd name="connsiteY2" fmla="*/ 962025 h 1790700"/>
              <a:gd name="connsiteX3" fmla="*/ 0 w 3362325"/>
              <a:gd name="connsiteY3" fmla="*/ 0 h 1790700"/>
              <a:gd name="connsiteX0" fmla="*/ 3362325 w 3362325"/>
              <a:gd name="connsiteY0" fmla="*/ 1790700 h 1790700"/>
              <a:gd name="connsiteX1" fmla="*/ 2295525 w 3362325"/>
              <a:gd name="connsiteY1" fmla="*/ 1009650 h 1790700"/>
              <a:gd name="connsiteX2" fmla="*/ 847725 w 3362325"/>
              <a:gd name="connsiteY2" fmla="*/ 962025 h 1790700"/>
              <a:gd name="connsiteX3" fmla="*/ 0 w 3362325"/>
              <a:gd name="connsiteY3" fmla="*/ 0 h 1790700"/>
              <a:gd name="connsiteX0" fmla="*/ 3362325 w 3362325"/>
              <a:gd name="connsiteY0" fmla="*/ 1790700 h 1790700"/>
              <a:gd name="connsiteX1" fmla="*/ 2295525 w 3362325"/>
              <a:gd name="connsiteY1" fmla="*/ 1009650 h 1790700"/>
              <a:gd name="connsiteX2" fmla="*/ 847725 w 3362325"/>
              <a:gd name="connsiteY2" fmla="*/ 930220 h 1790700"/>
              <a:gd name="connsiteX3" fmla="*/ 0 w 3362325"/>
              <a:gd name="connsiteY3" fmla="*/ 0 h 1790700"/>
              <a:gd name="connsiteX0" fmla="*/ 3362325 w 3362325"/>
              <a:gd name="connsiteY0" fmla="*/ 1790700 h 1790700"/>
              <a:gd name="connsiteX1" fmla="*/ 2295525 w 3362325"/>
              <a:gd name="connsiteY1" fmla="*/ 953991 h 1790700"/>
              <a:gd name="connsiteX2" fmla="*/ 847725 w 3362325"/>
              <a:gd name="connsiteY2" fmla="*/ 930220 h 1790700"/>
              <a:gd name="connsiteX3" fmla="*/ 0 w 3362325"/>
              <a:gd name="connsiteY3" fmla="*/ 0 h 1790700"/>
              <a:gd name="connsiteX0" fmla="*/ 3362325 w 3362325"/>
              <a:gd name="connsiteY0" fmla="*/ 1790700 h 1790700"/>
              <a:gd name="connsiteX1" fmla="*/ 2279622 w 3362325"/>
              <a:gd name="connsiteY1" fmla="*/ 977844 h 1790700"/>
              <a:gd name="connsiteX2" fmla="*/ 847725 w 3362325"/>
              <a:gd name="connsiteY2" fmla="*/ 930220 h 1790700"/>
              <a:gd name="connsiteX3" fmla="*/ 0 w 3362325"/>
              <a:gd name="connsiteY3" fmla="*/ 0 h 1790700"/>
              <a:gd name="connsiteX0" fmla="*/ 3362325 w 3362325"/>
              <a:gd name="connsiteY0" fmla="*/ 1790700 h 1790700"/>
              <a:gd name="connsiteX1" fmla="*/ 2279622 w 3362325"/>
              <a:gd name="connsiteY1" fmla="*/ 977844 h 1790700"/>
              <a:gd name="connsiteX2" fmla="*/ 847725 w 3362325"/>
              <a:gd name="connsiteY2" fmla="*/ 930220 h 1790700"/>
              <a:gd name="connsiteX3" fmla="*/ 0 w 3362325"/>
              <a:gd name="connsiteY3" fmla="*/ 0 h 1790700"/>
              <a:gd name="connsiteX0" fmla="*/ 3362325 w 3362325"/>
              <a:gd name="connsiteY0" fmla="*/ 1790700 h 1790700"/>
              <a:gd name="connsiteX1" fmla="*/ 2279622 w 3362325"/>
              <a:gd name="connsiteY1" fmla="*/ 977844 h 1790700"/>
              <a:gd name="connsiteX2" fmla="*/ 847725 w 3362325"/>
              <a:gd name="connsiteY2" fmla="*/ 930220 h 1790700"/>
              <a:gd name="connsiteX3" fmla="*/ 0 w 3362325"/>
              <a:gd name="connsiteY3" fmla="*/ 0 h 1790700"/>
              <a:gd name="connsiteX0" fmla="*/ 3362325 w 3362325"/>
              <a:gd name="connsiteY0" fmla="*/ 1790700 h 1790700"/>
              <a:gd name="connsiteX1" fmla="*/ 2271671 w 3362325"/>
              <a:gd name="connsiteY1" fmla="*/ 953990 h 1790700"/>
              <a:gd name="connsiteX2" fmla="*/ 847725 w 3362325"/>
              <a:gd name="connsiteY2" fmla="*/ 930220 h 1790700"/>
              <a:gd name="connsiteX3" fmla="*/ 0 w 3362325"/>
              <a:gd name="connsiteY3" fmla="*/ 0 h 1790700"/>
              <a:gd name="connsiteX0" fmla="*/ 3362325 w 3362325"/>
              <a:gd name="connsiteY0" fmla="*/ 1790700 h 1790700"/>
              <a:gd name="connsiteX1" fmla="*/ 2239866 w 3362325"/>
              <a:gd name="connsiteY1" fmla="*/ 961941 h 1790700"/>
              <a:gd name="connsiteX2" fmla="*/ 847725 w 3362325"/>
              <a:gd name="connsiteY2" fmla="*/ 930220 h 1790700"/>
              <a:gd name="connsiteX3" fmla="*/ 0 w 3362325"/>
              <a:gd name="connsiteY3" fmla="*/ 0 h 1790700"/>
              <a:gd name="connsiteX0" fmla="*/ 3362325 w 3362325"/>
              <a:gd name="connsiteY0" fmla="*/ 1790700 h 1790700"/>
              <a:gd name="connsiteX1" fmla="*/ 2239866 w 3362325"/>
              <a:gd name="connsiteY1" fmla="*/ 961941 h 1790700"/>
              <a:gd name="connsiteX2" fmla="*/ 800017 w 3362325"/>
              <a:gd name="connsiteY2" fmla="*/ 922268 h 1790700"/>
              <a:gd name="connsiteX3" fmla="*/ 0 w 3362325"/>
              <a:gd name="connsiteY3" fmla="*/ 0 h 1790700"/>
              <a:gd name="connsiteX0" fmla="*/ 3362325 w 3362325"/>
              <a:gd name="connsiteY0" fmla="*/ 1790700 h 1790700"/>
              <a:gd name="connsiteX1" fmla="*/ 2239866 w 3362325"/>
              <a:gd name="connsiteY1" fmla="*/ 961941 h 1790700"/>
              <a:gd name="connsiteX2" fmla="*/ 800017 w 3362325"/>
              <a:gd name="connsiteY2" fmla="*/ 922268 h 1790700"/>
              <a:gd name="connsiteX3" fmla="*/ 0 w 3362325"/>
              <a:gd name="connsiteY3" fmla="*/ 0 h 1790700"/>
              <a:gd name="connsiteX0" fmla="*/ 3326699 w 3326699"/>
              <a:gd name="connsiteY0" fmla="*/ 1766949 h 1766949"/>
              <a:gd name="connsiteX1" fmla="*/ 2239866 w 3326699"/>
              <a:gd name="connsiteY1" fmla="*/ 961941 h 1766949"/>
              <a:gd name="connsiteX2" fmla="*/ 800017 w 3326699"/>
              <a:gd name="connsiteY2" fmla="*/ 922268 h 1766949"/>
              <a:gd name="connsiteX3" fmla="*/ 0 w 3326699"/>
              <a:gd name="connsiteY3" fmla="*/ 0 h 176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6699" h="1766949">
                <a:moveTo>
                  <a:pt x="3326699" y="1766949"/>
                </a:moveTo>
                <a:cubicBezTo>
                  <a:pt x="3079842" y="1547874"/>
                  <a:pt x="2660980" y="1102721"/>
                  <a:pt x="2239866" y="961941"/>
                </a:cubicBezTo>
                <a:cubicBezTo>
                  <a:pt x="1818752" y="821161"/>
                  <a:pt x="1205134" y="1066689"/>
                  <a:pt x="800017" y="922268"/>
                </a:cubicBezTo>
                <a:cubicBezTo>
                  <a:pt x="394900" y="777847"/>
                  <a:pt x="9525" y="152400"/>
                  <a:pt x="0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242372" y="3807392"/>
            <a:ext cx="190766" cy="190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592103" y="5645204"/>
            <a:ext cx="190766" cy="190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2" descr="D:\work\videomesh\talk\morning_coffee_stil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0" t="72584" r="29671" b="8331"/>
          <a:stretch/>
        </p:blipFill>
        <p:spPr bwMode="auto">
          <a:xfrm>
            <a:off x="762000" y="1685822"/>
            <a:ext cx="1355257" cy="87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4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Encodes texture, motion, depth, layering</a:t>
            </a:r>
          </a:p>
          <a:p>
            <a:endParaRPr lang="en-US" dirty="0" smtClean="0"/>
          </a:p>
          <a:p>
            <a:r>
              <a:rPr lang="en-US" dirty="0" smtClean="0"/>
              <a:t>Workflow</a:t>
            </a:r>
            <a:endParaRPr lang="en-US" dirty="0"/>
          </a:p>
          <a:p>
            <a:pPr lvl="1"/>
            <a:r>
              <a:rPr lang="en-US" dirty="0" smtClean="0"/>
              <a:t>2D interactions</a:t>
            </a:r>
          </a:p>
          <a:p>
            <a:pPr lvl="1"/>
            <a:r>
              <a:rPr lang="en-US" dirty="0" smtClean="0"/>
              <a:t>Real-time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2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Video representations</a:t>
            </a:r>
          </a:p>
          <a:p>
            <a:pPr lvl="1"/>
            <a:r>
              <a:rPr lang="en-US" dirty="0" smtClean="0"/>
              <a:t>Layers</a:t>
            </a:r>
          </a:p>
          <a:p>
            <a:pPr lvl="1"/>
            <a:r>
              <a:rPr lang="en-US" dirty="0" smtClean="0"/>
              <a:t>Video cube</a:t>
            </a:r>
          </a:p>
          <a:p>
            <a:pPr lvl="1"/>
            <a:r>
              <a:rPr lang="en-US" dirty="0" smtClean="0"/>
              <a:t>Unwrap mosaics</a:t>
            </a:r>
          </a:p>
          <a:p>
            <a:pPr lvl="1"/>
            <a:r>
              <a:rPr lang="en-US" dirty="0" smtClean="0"/>
              <a:t>[we wanted something more general, and less insane to edit…]</a:t>
            </a:r>
          </a:p>
          <a:p>
            <a:endParaRPr lang="en-US" dirty="0"/>
          </a:p>
          <a:p>
            <a:r>
              <a:rPr lang="en-US" dirty="0" smtClean="0"/>
              <a:t>Meshes in video processing</a:t>
            </a:r>
          </a:p>
          <a:p>
            <a:pPr lvl="1"/>
            <a:r>
              <a:rPr lang="en-US" dirty="0" smtClean="0"/>
              <a:t>Video compression</a:t>
            </a:r>
          </a:p>
          <a:p>
            <a:pPr lvl="1"/>
            <a:r>
              <a:rPr lang="en-US" dirty="0" smtClean="0"/>
              <a:t>Regularizing motion (Particle video)</a:t>
            </a:r>
          </a:p>
          <a:p>
            <a:pPr lvl="1"/>
            <a:r>
              <a:rPr lang="en-US" dirty="0" smtClean="0"/>
              <a:t>After effects?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Motion description</a:t>
            </a:r>
          </a:p>
          <a:p>
            <a:pPr lvl="1"/>
            <a:r>
              <a:rPr lang="en-US" dirty="0" smtClean="0"/>
              <a:t>Dense optical flow vs. feature tracking</a:t>
            </a:r>
          </a:p>
          <a:p>
            <a:pPr lvl="1"/>
            <a:endParaRPr lang="en-US" dirty="0"/>
          </a:p>
          <a:p>
            <a:r>
              <a:rPr lang="en-US" dirty="0" smtClean="0"/>
              <a:t>Image-based modeling</a:t>
            </a:r>
          </a:p>
          <a:p>
            <a:pPr lvl="1"/>
            <a:r>
              <a:rPr lang="en-US" dirty="0" smtClean="0"/>
              <a:t>Tour into the picture, </a:t>
            </a:r>
            <a:r>
              <a:rPr lang="en-US" dirty="0" err="1" smtClean="0"/>
              <a:t>mok</a:t>
            </a:r>
            <a:endParaRPr lang="en-US" dirty="0" smtClean="0"/>
          </a:p>
          <a:p>
            <a:pPr lvl="1"/>
            <a:r>
              <a:rPr lang="en-US" dirty="0" err="1" smtClean="0"/>
              <a:t>sfm</a:t>
            </a:r>
            <a:endParaRPr lang="en-US" dirty="0" smtClean="0"/>
          </a:p>
          <a:p>
            <a:pPr lvl="1"/>
            <a:r>
              <a:rPr lang="en-US" dirty="0" smtClean="0"/>
              <a:t>[We use these tools extensively]</a:t>
            </a:r>
          </a:p>
          <a:p>
            <a:pPr lvl="1"/>
            <a:endParaRPr lang="en-US" dirty="0"/>
          </a:p>
          <a:p>
            <a:r>
              <a:rPr lang="en-US" dirty="0" smtClean="0"/>
              <a:t>Stereo</a:t>
            </a:r>
          </a:p>
          <a:p>
            <a:pPr lvl="1"/>
            <a:r>
              <a:rPr lang="en-US" dirty="0" smtClean="0"/>
              <a:t>Multi-view stereo for depth recovery</a:t>
            </a:r>
          </a:p>
          <a:p>
            <a:pPr lvl="1"/>
            <a:r>
              <a:rPr lang="en-US" dirty="0" smtClean="0"/>
              <a:t>We have 3D information, so we can render 3D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6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3237718" y="2010254"/>
            <a:ext cx="3722917" cy="752641"/>
          </a:xfrm>
          <a:custGeom>
            <a:avLst/>
            <a:gdLst>
              <a:gd name="connsiteX0" fmla="*/ 0 w 3937518"/>
              <a:gd name="connsiteY0" fmla="*/ 466531 h 466531"/>
              <a:gd name="connsiteX1" fmla="*/ 1586204 w 3937518"/>
              <a:gd name="connsiteY1" fmla="*/ 37323 h 466531"/>
              <a:gd name="connsiteX2" fmla="*/ 3937518 w 3937518"/>
              <a:gd name="connsiteY2" fmla="*/ 0 h 466531"/>
              <a:gd name="connsiteX0" fmla="*/ 0 w 3834392"/>
              <a:gd name="connsiteY0" fmla="*/ 466531 h 466531"/>
              <a:gd name="connsiteX1" fmla="*/ 1586204 w 3834392"/>
              <a:gd name="connsiteY1" fmla="*/ 37323 h 466531"/>
              <a:gd name="connsiteX2" fmla="*/ 3834392 w 3834392"/>
              <a:gd name="connsiteY2" fmla="*/ 0 h 466531"/>
              <a:gd name="connsiteX0" fmla="*/ 0 w 3825017"/>
              <a:gd name="connsiteY0" fmla="*/ 519236 h 519236"/>
              <a:gd name="connsiteX1" fmla="*/ 1586204 w 3825017"/>
              <a:gd name="connsiteY1" fmla="*/ 90028 h 519236"/>
              <a:gd name="connsiteX2" fmla="*/ 3825017 w 3825017"/>
              <a:gd name="connsiteY2" fmla="*/ 0 h 519236"/>
              <a:gd name="connsiteX0" fmla="*/ 0 w 3825017"/>
              <a:gd name="connsiteY0" fmla="*/ 742189 h 742189"/>
              <a:gd name="connsiteX1" fmla="*/ 1679955 w 3825017"/>
              <a:gd name="connsiteY1" fmla="*/ 14321 h 742189"/>
              <a:gd name="connsiteX2" fmla="*/ 3825017 w 3825017"/>
              <a:gd name="connsiteY2" fmla="*/ 222953 h 742189"/>
              <a:gd name="connsiteX0" fmla="*/ 0 w 3825017"/>
              <a:gd name="connsiteY0" fmla="*/ 733804 h 733804"/>
              <a:gd name="connsiteX1" fmla="*/ 1679955 w 3825017"/>
              <a:gd name="connsiteY1" fmla="*/ 5936 h 733804"/>
              <a:gd name="connsiteX2" fmla="*/ 3825017 w 3825017"/>
              <a:gd name="connsiteY2" fmla="*/ 214568 h 733804"/>
              <a:gd name="connsiteX0" fmla="*/ 0 w 3740642"/>
              <a:gd name="connsiteY0" fmla="*/ 705497 h 705497"/>
              <a:gd name="connsiteX1" fmla="*/ 1595580 w 3740642"/>
              <a:gd name="connsiteY1" fmla="*/ 12765 h 705497"/>
              <a:gd name="connsiteX2" fmla="*/ 3740642 w 3740642"/>
              <a:gd name="connsiteY2" fmla="*/ 221397 h 705497"/>
              <a:gd name="connsiteX0" fmla="*/ 0 w 3740642"/>
              <a:gd name="connsiteY0" fmla="*/ 704206 h 704206"/>
              <a:gd name="connsiteX1" fmla="*/ 1595580 w 3740642"/>
              <a:gd name="connsiteY1" fmla="*/ 11474 h 704206"/>
              <a:gd name="connsiteX2" fmla="*/ 3740642 w 3740642"/>
              <a:gd name="connsiteY2" fmla="*/ 237674 h 704206"/>
              <a:gd name="connsiteX0" fmla="*/ 0 w 3740642"/>
              <a:gd name="connsiteY0" fmla="*/ 817726 h 817726"/>
              <a:gd name="connsiteX1" fmla="*/ 1595580 w 3740642"/>
              <a:gd name="connsiteY1" fmla="*/ 124994 h 817726"/>
              <a:gd name="connsiteX2" fmla="*/ 3740642 w 3740642"/>
              <a:gd name="connsiteY2" fmla="*/ 351194 h 817726"/>
              <a:gd name="connsiteX0" fmla="*/ 0 w 3740642"/>
              <a:gd name="connsiteY0" fmla="*/ 708558 h 708558"/>
              <a:gd name="connsiteX1" fmla="*/ 1595580 w 3740642"/>
              <a:gd name="connsiteY1" fmla="*/ 15826 h 708558"/>
              <a:gd name="connsiteX2" fmla="*/ 3740642 w 3740642"/>
              <a:gd name="connsiteY2" fmla="*/ 242026 h 708558"/>
              <a:gd name="connsiteX0" fmla="*/ 0 w 3740642"/>
              <a:gd name="connsiteY0" fmla="*/ 708558 h 708558"/>
              <a:gd name="connsiteX1" fmla="*/ 1595580 w 3740642"/>
              <a:gd name="connsiteY1" fmla="*/ 15826 h 708558"/>
              <a:gd name="connsiteX2" fmla="*/ 3740642 w 3740642"/>
              <a:gd name="connsiteY2" fmla="*/ 242026 h 70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0642" h="708558">
                <a:moveTo>
                  <a:pt x="0" y="708558"/>
                </a:moveTo>
                <a:cubicBezTo>
                  <a:pt x="464975" y="532831"/>
                  <a:pt x="972140" y="93581"/>
                  <a:pt x="1595580" y="15826"/>
                </a:cubicBezTo>
                <a:cubicBezTo>
                  <a:pt x="2219020" y="-61929"/>
                  <a:pt x="3628276" y="168265"/>
                  <a:pt x="3740642" y="242026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105002" y="4833257"/>
            <a:ext cx="2725010" cy="512901"/>
          </a:xfrm>
          <a:custGeom>
            <a:avLst/>
            <a:gdLst>
              <a:gd name="connsiteX0" fmla="*/ 0 w 2883162"/>
              <a:gd name="connsiteY0" fmla="*/ 373225 h 621085"/>
              <a:gd name="connsiteX1" fmla="*/ 1828800 w 2883162"/>
              <a:gd name="connsiteY1" fmla="*/ 606490 h 621085"/>
              <a:gd name="connsiteX2" fmla="*/ 2883159 w 2883162"/>
              <a:gd name="connsiteY2" fmla="*/ 0 h 621085"/>
              <a:gd name="connsiteX0" fmla="*/ 0 w 2808518"/>
              <a:gd name="connsiteY0" fmla="*/ 270588 h 512901"/>
              <a:gd name="connsiteX1" fmla="*/ 1828800 w 2808518"/>
              <a:gd name="connsiteY1" fmla="*/ 503853 h 512901"/>
              <a:gd name="connsiteX2" fmla="*/ 2808515 w 2808518"/>
              <a:gd name="connsiteY2" fmla="*/ 0 h 51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8518" h="512901">
                <a:moveTo>
                  <a:pt x="0" y="270588"/>
                </a:moveTo>
                <a:cubicBezTo>
                  <a:pt x="674137" y="418322"/>
                  <a:pt x="1360714" y="548951"/>
                  <a:pt x="1828800" y="503853"/>
                </a:cubicBezTo>
                <a:cubicBezTo>
                  <a:pt x="2296886" y="458755"/>
                  <a:pt x="2810070" y="132184"/>
                  <a:pt x="2808515" y="0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726164" y="3448171"/>
            <a:ext cx="3060440" cy="1189143"/>
          </a:xfrm>
          <a:custGeom>
            <a:avLst/>
            <a:gdLst>
              <a:gd name="connsiteX0" fmla="*/ 0 w 3303036"/>
              <a:gd name="connsiteY0" fmla="*/ 1275402 h 1275402"/>
              <a:gd name="connsiteX1" fmla="*/ 1287624 w 3303036"/>
              <a:gd name="connsiteY1" fmla="*/ 174390 h 1275402"/>
              <a:gd name="connsiteX2" fmla="*/ 3303036 w 3303036"/>
              <a:gd name="connsiteY2" fmla="*/ 6439 h 1275402"/>
              <a:gd name="connsiteX0" fmla="*/ 0 w 3163077"/>
              <a:gd name="connsiteY0" fmla="*/ 1275402 h 1275402"/>
              <a:gd name="connsiteX1" fmla="*/ 1287624 w 3163077"/>
              <a:gd name="connsiteY1" fmla="*/ 174390 h 1275402"/>
              <a:gd name="connsiteX2" fmla="*/ 3163077 w 3163077"/>
              <a:gd name="connsiteY2" fmla="*/ 6439 h 1275402"/>
              <a:gd name="connsiteX0" fmla="*/ 0 w 3060440"/>
              <a:gd name="connsiteY0" fmla="*/ 1189143 h 1189143"/>
              <a:gd name="connsiteX1" fmla="*/ 1184987 w 3060440"/>
              <a:gd name="connsiteY1" fmla="*/ 172107 h 1189143"/>
              <a:gd name="connsiteX2" fmla="*/ 3060440 w 3060440"/>
              <a:gd name="connsiteY2" fmla="*/ 4156 h 118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0440" h="1189143">
                <a:moveTo>
                  <a:pt x="0" y="1189143"/>
                </a:moveTo>
                <a:cubicBezTo>
                  <a:pt x="368559" y="744384"/>
                  <a:pt x="674914" y="369605"/>
                  <a:pt x="1184987" y="172107"/>
                </a:cubicBezTo>
                <a:cubicBezTo>
                  <a:pt x="1695060" y="-25391"/>
                  <a:pt x="2719873" y="-2064"/>
                  <a:pt x="3060440" y="4156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representation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532852" y="2704834"/>
            <a:ext cx="2692347" cy="2486239"/>
            <a:chOff x="1504816" y="2895600"/>
            <a:chExt cx="2692347" cy="2486239"/>
          </a:xfrm>
        </p:grpSpPr>
        <p:sp>
          <p:nvSpPr>
            <p:cNvPr id="4" name="Isosceles Triangle 3"/>
            <p:cNvSpPr/>
            <p:nvPr/>
          </p:nvSpPr>
          <p:spPr>
            <a:xfrm rot="566816">
              <a:off x="1758763" y="2967211"/>
              <a:ext cx="2438400" cy="2133600"/>
            </a:xfrm>
            <a:prstGeom prst="triangle">
              <a:avLst/>
            </a:prstGeom>
            <a:solidFill>
              <a:srgbClr val="4F81B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030325" y="2895600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886200" y="5191073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504816" y="4800600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07135" y="2135713"/>
            <a:ext cx="2918829" cy="2664887"/>
            <a:chOff x="4095617" y="2626898"/>
            <a:chExt cx="2918829" cy="2664887"/>
          </a:xfrm>
        </p:grpSpPr>
        <p:sp>
          <p:nvSpPr>
            <p:cNvPr id="5" name="Isosceles Triangle 4"/>
            <p:cNvSpPr/>
            <p:nvPr/>
          </p:nvSpPr>
          <p:spPr>
            <a:xfrm rot="1990810">
              <a:off x="4576046" y="2626898"/>
              <a:ext cx="2438400" cy="2133600"/>
            </a:xfrm>
            <a:prstGeom prst="triangle">
              <a:avLst/>
            </a:prstGeom>
            <a:solidFill>
              <a:schemeClr val="accent3">
                <a:alpha val="50000"/>
              </a:schemeClr>
            </a:solidFill>
            <a:ln>
              <a:prstDash val="sysDot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248400" y="2691360"/>
              <a:ext cx="190766" cy="1907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103776" y="5101019"/>
              <a:ext cx="190766" cy="1907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095617" y="3843245"/>
              <a:ext cx="190766" cy="190766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Freeform 23"/>
          <p:cNvSpPr/>
          <p:nvPr/>
        </p:nvSpPr>
        <p:spPr>
          <a:xfrm>
            <a:off x="7156580" y="2258008"/>
            <a:ext cx="1483567" cy="159041"/>
          </a:xfrm>
          <a:custGeom>
            <a:avLst/>
            <a:gdLst>
              <a:gd name="connsiteX0" fmla="*/ 0 w 1483567"/>
              <a:gd name="connsiteY0" fmla="*/ 37323 h 159041"/>
              <a:gd name="connsiteX1" fmla="*/ 783771 w 1483567"/>
              <a:gd name="connsiteY1" fmla="*/ 158621 h 159041"/>
              <a:gd name="connsiteX2" fmla="*/ 1483567 w 1483567"/>
              <a:gd name="connsiteY2" fmla="*/ 0 h 15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3567" h="159041">
                <a:moveTo>
                  <a:pt x="0" y="37323"/>
                </a:moveTo>
                <a:cubicBezTo>
                  <a:pt x="268255" y="101082"/>
                  <a:pt x="536510" y="164841"/>
                  <a:pt x="783771" y="158621"/>
                </a:cubicBezTo>
                <a:cubicBezTo>
                  <a:pt x="1031032" y="152401"/>
                  <a:pt x="1257299" y="76200"/>
                  <a:pt x="1483567" y="0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5010539" y="3461657"/>
            <a:ext cx="3144416" cy="272246"/>
          </a:xfrm>
          <a:custGeom>
            <a:avLst/>
            <a:gdLst>
              <a:gd name="connsiteX0" fmla="*/ 0 w 3144416"/>
              <a:gd name="connsiteY0" fmla="*/ 0 h 272246"/>
              <a:gd name="connsiteX1" fmla="*/ 811763 w 3144416"/>
              <a:gd name="connsiteY1" fmla="*/ 46653 h 272246"/>
              <a:gd name="connsiteX2" fmla="*/ 2230016 w 3144416"/>
              <a:gd name="connsiteY2" fmla="*/ 270588 h 272246"/>
              <a:gd name="connsiteX3" fmla="*/ 3144416 w 3144416"/>
              <a:gd name="connsiteY3" fmla="*/ 130629 h 27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4416" h="272246">
                <a:moveTo>
                  <a:pt x="0" y="0"/>
                </a:moveTo>
                <a:cubicBezTo>
                  <a:pt x="220047" y="777"/>
                  <a:pt x="440094" y="1555"/>
                  <a:pt x="811763" y="46653"/>
                </a:cubicBezTo>
                <a:cubicBezTo>
                  <a:pt x="1183432" y="91751"/>
                  <a:pt x="1841241" y="256592"/>
                  <a:pt x="2230016" y="270588"/>
                </a:cubicBezTo>
                <a:cubicBezTo>
                  <a:pt x="2618791" y="284584"/>
                  <a:pt x="2881603" y="207606"/>
                  <a:pt x="3144416" y="130629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997959" y="4251008"/>
            <a:ext cx="1240972" cy="376976"/>
          </a:xfrm>
          <a:custGeom>
            <a:avLst/>
            <a:gdLst>
              <a:gd name="connsiteX0" fmla="*/ 0 w 1240972"/>
              <a:gd name="connsiteY0" fmla="*/ 376976 h 376976"/>
              <a:gd name="connsiteX1" fmla="*/ 419878 w 1240972"/>
              <a:gd name="connsiteY1" fmla="*/ 13082 h 376976"/>
              <a:gd name="connsiteX2" fmla="*/ 1240972 w 1240972"/>
              <a:gd name="connsiteY2" fmla="*/ 115719 h 37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0972" h="376976">
                <a:moveTo>
                  <a:pt x="0" y="376976"/>
                </a:moveTo>
                <a:cubicBezTo>
                  <a:pt x="106524" y="216800"/>
                  <a:pt x="213049" y="56625"/>
                  <a:pt x="419878" y="13082"/>
                </a:cubicBezTo>
                <a:cubicBezTo>
                  <a:pt x="626707" y="-30461"/>
                  <a:pt x="933839" y="42629"/>
                  <a:pt x="1240972" y="115719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1334278" y="2845837"/>
            <a:ext cx="1716832" cy="350936"/>
          </a:xfrm>
          <a:custGeom>
            <a:avLst/>
            <a:gdLst>
              <a:gd name="connsiteX0" fmla="*/ 1716832 w 1716832"/>
              <a:gd name="connsiteY0" fmla="*/ 0 h 350936"/>
              <a:gd name="connsiteX1" fmla="*/ 1007706 w 1716832"/>
              <a:gd name="connsiteY1" fmla="*/ 335902 h 350936"/>
              <a:gd name="connsiteX2" fmla="*/ 0 w 1716832"/>
              <a:gd name="connsiteY2" fmla="*/ 261257 h 35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6832" h="350936">
                <a:moveTo>
                  <a:pt x="1716832" y="0"/>
                </a:moveTo>
                <a:cubicBezTo>
                  <a:pt x="1505338" y="146179"/>
                  <a:pt x="1293845" y="292359"/>
                  <a:pt x="1007706" y="335902"/>
                </a:cubicBezTo>
                <a:cubicBezTo>
                  <a:pt x="721567" y="379445"/>
                  <a:pt x="360783" y="320351"/>
                  <a:pt x="0" y="261257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811763" y="4814596"/>
            <a:ext cx="783772" cy="746449"/>
          </a:xfrm>
          <a:custGeom>
            <a:avLst/>
            <a:gdLst>
              <a:gd name="connsiteX0" fmla="*/ 783772 w 783772"/>
              <a:gd name="connsiteY0" fmla="*/ 0 h 746449"/>
              <a:gd name="connsiteX1" fmla="*/ 429208 w 783772"/>
              <a:gd name="connsiteY1" fmla="*/ 485192 h 746449"/>
              <a:gd name="connsiteX2" fmla="*/ 0 w 783772"/>
              <a:gd name="connsiteY2" fmla="*/ 746449 h 74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3772" h="746449">
                <a:moveTo>
                  <a:pt x="783772" y="0"/>
                </a:moveTo>
                <a:cubicBezTo>
                  <a:pt x="671804" y="180392"/>
                  <a:pt x="559837" y="360784"/>
                  <a:pt x="429208" y="485192"/>
                </a:cubicBezTo>
                <a:cubicBezTo>
                  <a:pt x="298579" y="609600"/>
                  <a:pt x="149289" y="678024"/>
                  <a:pt x="0" y="746449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922106" y="4868327"/>
            <a:ext cx="1996751" cy="179534"/>
          </a:xfrm>
          <a:custGeom>
            <a:avLst/>
            <a:gdLst>
              <a:gd name="connsiteX0" fmla="*/ 1996751 w 1996751"/>
              <a:gd name="connsiteY0" fmla="*/ 179534 h 179534"/>
              <a:gd name="connsiteX1" fmla="*/ 1147665 w 1996751"/>
              <a:gd name="connsiteY1" fmla="*/ 2253 h 179534"/>
              <a:gd name="connsiteX2" fmla="*/ 0 w 1996751"/>
              <a:gd name="connsiteY2" fmla="*/ 95559 h 17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6751" h="179534">
                <a:moveTo>
                  <a:pt x="1996751" y="179534"/>
                </a:moveTo>
                <a:cubicBezTo>
                  <a:pt x="1738604" y="97891"/>
                  <a:pt x="1480457" y="16249"/>
                  <a:pt x="1147665" y="2253"/>
                </a:cubicBezTo>
                <a:cubicBezTo>
                  <a:pt x="814873" y="-11743"/>
                  <a:pt x="407436" y="41908"/>
                  <a:pt x="0" y="95559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159545" y="4251008"/>
            <a:ext cx="216874" cy="21687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537229" y="3832971"/>
            <a:ext cx="216874" cy="21687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368351" y="3815214"/>
            <a:ext cx="3181739" cy="504859"/>
          </a:xfrm>
          <a:custGeom>
            <a:avLst/>
            <a:gdLst>
              <a:gd name="connsiteX0" fmla="*/ 0 w 3181739"/>
              <a:gd name="connsiteY0" fmla="*/ 465883 h 465883"/>
              <a:gd name="connsiteX1" fmla="*/ 867747 w 3181739"/>
              <a:gd name="connsiteY1" fmla="*/ 27345 h 465883"/>
              <a:gd name="connsiteX2" fmla="*/ 3181739 w 3181739"/>
              <a:gd name="connsiteY2" fmla="*/ 83328 h 465883"/>
              <a:gd name="connsiteX0" fmla="*/ 0 w 3181739"/>
              <a:gd name="connsiteY0" fmla="*/ 504859 h 504859"/>
              <a:gd name="connsiteX1" fmla="*/ 1408923 w 3181739"/>
              <a:gd name="connsiteY1" fmla="*/ 19668 h 504859"/>
              <a:gd name="connsiteX2" fmla="*/ 3181739 w 3181739"/>
              <a:gd name="connsiteY2" fmla="*/ 122304 h 50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1739" h="504859">
                <a:moveTo>
                  <a:pt x="0" y="504859"/>
                </a:moveTo>
                <a:cubicBezTo>
                  <a:pt x="168728" y="317469"/>
                  <a:pt x="878633" y="83427"/>
                  <a:pt x="1408923" y="19668"/>
                </a:cubicBezTo>
                <a:cubicBezTo>
                  <a:pt x="1939213" y="-44091"/>
                  <a:pt x="2289888" y="62433"/>
                  <a:pt x="3181739" y="122304"/>
                </a:cubicBezTo>
              </a:path>
            </a:pathLst>
          </a:custGeom>
          <a:ln w="28575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310881" y="567106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frame </a:t>
            </a:r>
            <a:r>
              <a:rPr lang="en-US" i="1" dirty="0" smtClean="0"/>
              <a:t>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897164" y="567106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frame </a:t>
            </a:r>
            <a:r>
              <a:rPr lang="en-US" i="1" dirty="0" smtClean="0"/>
              <a:t>t+1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estimation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3237718" y="2010254"/>
            <a:ext cx="3722917" cy="752641"/>
          </a:xfrm>
          <a:custGeom>
            <a:avLst/>
            <a:gdLst>
              <a:gd name="connsiteX0" fmla="*/ 0 w 3937518"/>
              <a:gd name="connsiteY0" fmla="*/ 466531 h 466531"/>
              <a:gd name="connsiteX1" fmla="*/ 1586204 w 3937518"/>
              <a:gd name="connsiteY1" fmla="*/ 37323 h 466531"/>
              <a:gd name="connsiteX2" fmla="*/ 3937518 w 3937518"/>
              <a:gd name="connsiteY2" fmla="*/ 0 h 466531"/>
              <a:gd name="connsiteX0" fmla="*/ 0 w 3834392"/>
              <a:gd name="connsiteY0" fmla="*/ 466531 h 466531"/>
              <a:gd name="connsiteX1" fmla="*/ 1586204 w 3834392"/>
              <a:gd name="connsiteY1" fmla="*/ 37323 h 466531"/>
              <a:gd name="connsiteX2" fmla="*/ 3834392 w 3834392"/>
              <a:gd name="connsiteY2" fmla="*/ 0 h 466531"/>
              <a:gd name="connsiteX0" fmla="*/ 0 w 3825017"/>
              <a:gd name="connsiteY0" fmla="*/ 519236 h 519236"/>
              <a:gd name="connsiteX1" fmla="*/ 1586204 w 3825017"/>
              <a:gd name="connsiteY1" fmla="*/ 90028 h 519236"/>
              <a:gd name="connsiteX2" fmla="*/ 3825017 w 3825017"/>
              <a:gd name="connsiteY2" fmla="*/ 0 h 519236"/>
              <a:gd name="connsiteX0" fmla="*/ 0 w 3825017"/>
              <a:gd name="connsiteY0" fmla="*/ 742189 h 742189"/>
              <a:gd name="connsiteX1" fmla="*/ 1679955 w 3825017"/>
              <a:gd name="connsiteY1" fmla="*/ 14321 h 742189"/>
              <a:gd name="connsiteX2" fmla="*/ 3825017 w 3825017"/>
              <a:gd name="connsiteY2" fmla="*/ 222953 h 742189"/>
              <a:gd name="connsiteX0" fmla="*/ 0 w 3825017"/>
              <a:gd name="connsiteY0" fmla="*/ 733804 h 733804"/>
              <a:gd name="connsiteX1" fmla="*/ 1679955 w 3825017"/>
              <a:gd name="connsiteY1" fmla="*/ 5936 h 733804"/>
              <a:gd name="connsiteX2" fmla="*/ 3825017 w 3825017"/>
              <a:gd name="connsiteY2" fmla="*/ 214568 h 733804"/>
              <a:gd name="connsiteX0" fmla="*/ 0 w 3740642"/>
              <a:gd name="connsiteY0" fmla="*/ 705497 h 705497"/>
              <a:gd name="connsiteX1" fmla="*/ 1595580 w 3740642"/>
              <a:gd name="connsiteY1" fmla="*/ 12765 h 705497"/>
              <a:gd name="connsiteX2" fmla="*/ 3740642 w 3740642"/>
              <a:gd name="connsiteY2" fmla="*/ 221397 h 705497"/>
              <a:gd name="connsiteX0" fmla="*/ 0 w 3740642"/>
              <a:gd name="connsiteY0" fmla="*/ 704206 h 704206"/>
              <a:gd name="connsiteX1" fmla="*/ 1595580 w 3740642"/>
              <a:gd name="connsiteY1" fmla="*/ 11474 h 704206"/>
              <a:gd name="connsiteX2" fmla="*/ 3740642 w 3740642"/>
              <a:gd name="connsiteY2" fmla="*/ 237674 h 704206"/>
              <a:gd name="connsiteX0" fmla="*/ 0 w 3740642"/>
              <a:gd name="connsiteY0" fmla="*/ 817726 h 817726"/>
              <a:gd name="connsiteX1" fmla="*/ 1595580 w 3740642"/>
              <a:gd name="connsiteY1" fmla="*/ 124994 h 817726"/>
              <a:gd name="connsiteX2" fmla="*/ 3740642 w 3740642"/>
              <a:gd name="connsiteY2" fmla="*/ 351194 h 817726"/>
              <a:gd name="connsiteX0" fmla="*/ 0 w 3740642"/>
              <a:gd name="connsiteY0" fmla="*/ 708558 h 708558"/>
              <a:gd name="connsiteX1" fmla="*/ 1595580 w 3740642"/>
              <a:gd name="connsiteY1" fmla="*/ 15826 h 708558"/>
              <a:gd name="connsiteX2" fmla="*/ 3740642 w 3740642"/>
              <a:gd name="connsiteY2" fmla="*/ 242026 h 708558"/>
              <a:gd name="connsiteX0" fmla="*/ 0 w 3740642"/>
              <a:gd name="connsiteY0" fmla="*/ 708558 h 708558"/>
              <a:gd name="connsiteX1" fmla="*/ 1595580 w 3740642"/>
              <a:gd name="connsiteY1" fmla="*/ 15826 h 708558"/>
              <a:gd name="connsiteX2" fmla="*/ 3740642 w 3740642"/>
              <a:gd name="connsiteY2" fmla="*/ 242026 h 70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0642" h="708558">
                <a:moveTo>
                  <a:pt x="0" y="708558"/>
                </a:moveTo>
                <a:cubicBezTo>
                  <a:pt x="464975" y="532831"/>
                  <a:pt x="972140" y="93581"/>
                  <a:pt x="1595580" y="15826"/>
                </a:cubicBezTo>
                <a:cubicBezTo>
                  <a:pt x="2219020" y="-61929"/>
                  <a:pt x="3628276" y="168265"/>
                  <a:pt x="3740642" y="242026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105002" y="4833257"/>
            <a:ext cx="2725010" cy="512901"/>
          </a:xfrm>
          <a:custGeom>
            <a:avLst/>
            <a:gdLst>
              <a:gd name="connsiteX0" fmla="*/ 0 w 2883162"/>
              <a:gd name="connsiteY0" fmla="*/ 373225 h 621085"/>
              <a:gd name="connsiteX1" fmla="*/ 1828800 w 2883162"/>
              <a:gd name="connsiteY1" fmla="*/ 606490 h 621085"/>
              <a:gd name="connsiteX2" fmla="*/ 2883159 w 2883162"/>
              <a:gd name="connsiteY2" fmla="*/ 0 h 621085"/>
              <a:gd name="connsiteX0" fmla="*/ 0 w 2808518"/>
              <a:gd name="connsiteY0" fmla="*/ 270588 h 512901"/>
              <a:gd name="connsiteX1" fmla="*/ 1828800 w 2808518"/>
              <a:gd name="connsiteY1" fmla="*/ 503853 h 512901"/>
              <a:gd name="connsiteX2" fmla="*/ 2808515 w 2808518"/>
              <a:gd name="connsiteY2" fmla="*/ 0 h 51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8518" h="512901">
                <a:moveTo>
                  <a:pt x="0" y="270588"/>
                </a:moveTo>
                <a:cubicBezTo>
                  <a:pt x="674137" y="418322"/>
                  <a:pt x="1360714" y="548951"/>
                  <a:pt x="1828800" y="503853"/>
                </a:cubicBezTo>
                <a:cubicBezTo>
                  <a:pt x="2296886" y="458755"/>
                  <a:pt x="2810070" y="132184"/>
                  <a:pt x="2808515" y="0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726164" y="3448171"/>
            <a:ext cx="3060440" cy="1189143"/>
          </a:xfrm>
          <a:custGeom>
            <a:avLst/>
            <a:gdLst>
              <a:gd name="connsiteX0" fmla="*/ 0 w 3303036"/>
              <a:gd name="connsiteY0" fmla="*/ 1275402 h 1275402"/>
              <a:gd name="connsiteX1" fmla="*/ 1287624 w 3303036"/>
              <a:gd name="connsiteY1" fmla="*/ 174390 h 1275402"/>
              <a:gd name="connsiteX2" fmla="*/ 3303036 w 3303036"/>
              <a:gd name="connsiteY2" fmla="*/ 6439 h 1275402"/>
              <a:gd name="connsiteX0" fmla="*/ 0 w 3163077"/>
              <a:gd name="connsiteY0" fmla="*/ 1275402 h 1275402"/>
              <a:gd name="connsiteX1" fmla="*/ 1287624 w 3163077"/>
              <a:gd name="connsiteY1" fmla="*/ 174390 h 1275402"/>
              <a:gd name="connsiteX2" fmla="*/ 3163077 w 3163077"/>
              <a:gd name="connsiteY2" fmla="*/ 6439 h 1275402"/>
              <a:gd name="connsiteX0" fmla="*/ 0 w 3060440"/>
              <a:gd name="connsiteY0" fmla="*/ 1189143 h 1189143"/>
              <a:gd name="connsiteX1" fmla="*/ 1184987 w 3060440"/>
              <a:gd name="connsiteY1" fmla="*/ 172107 h 1189143"/>
              <a:gd name="connsiteX2" fmla="*/ 3060440 w 3060440"/>
              <a:gd name="connsiteY2" fmla="*/ 4156 h 118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0440" h="1189143">
                <a:moveTo>
                  <a:pt x="0" y="1189143"/>
                </a:moveTo>
                <a:cubicBezTo>
                  <a:pt x="368559" y="744384"/>
                  <a:pt x="674914" y="369605"/>
                  <a:pt x="1184987" y="172107"/>
                </a:cubicBezTo>
                <a:cubicBezTo>
                  <a:pt x="1695060" y="-25391"/>
                  <a:pt x="2719873" y="-2064"/>
                  <a:pt x="3060440" y="4156"/>
                </a:cubicBezTo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532852" y="2704834"/>
            <a:ext cx="2692347" cy="2486239"/>
            <a:chOff x="1504816" y="2895600"/>
            <a:chExt cx="2692347" cy="2486239"/>
          </a:xfrm>
        </p:grpSpPr>
        <p:sp>
          <p:nvSpPr>
            <p:cNvPr id="17" name="Isosceles Triangle 16"/>
            <p:cNvSpPr/>
            <p:nvPr/>
          </p:nvSpPr>
          <p:spPr>
            <a:xfrm rot="566816">
              <a:off x="1758763" y="2967211"/>
              <a:ext cx="2438400" cy="2133600"/>
            </a:xfrm>
            <a:prstGeom prst="triangle">
              <a:avLst/>
            </a:prstGeom>
            <a:solidFill>
              <a:srgbClr val="4F81BD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030325" y="2895600"/>
              <a:ext cx="190766" cy="1907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886200" y="5191073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504816" y="4800600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Isosceles Triangle 21"/>
          <p:cNvSpPr/>
          <p:nvPr/>
        </p:nvSpPr>
        <p:spPr>
          <a:xfrm rot="1990810">
            <a:off x="5287564" y="2135713"/>
            <a:ext cx="2438400" cy="2133600"/>
          </a:xfrm>
          <a:prstGeom prst="triangle">
            <a:avLst/>
          </a:prstGeom>
          <a:solidFill>
            <a:schemeClr val="accent3">
              <a:alpha val="50000"/>
            </a:schemeClr>
          </a:solidFill>
          <a:ln>
            <a:prstDash val="sysDot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959918" y="2200175"/>
            <a:ext cx="190766" cy="1907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815294" y="4609834"/>
            <a:ext cx="190766" cy="19076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807135" y="3352060"/>
            <a:ext cx="190766" cy="19076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310881" y="567106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frame </a:t>
            </a:r>
            <a:r>
              <a:rPr lang="en-US" i="1" dirty="0" smtClean="0"/>
              <a:t>t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897164" y="567106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frame </a:t>
            </a:r>
            <a:r>
              <a:rPr lang="en-US" i="1" dirty="0" smtClean="0"/>
              <a:t>t+1</a:t>
            </a:r>
            <a:endParaRPr lang="en-US" dirty="0"/>
          </a:p>
        </p:txBody>
      </p:sp>
      <p:sp>
        <p:nvSpPr>
          <p:cNvPr id="46" name="Freeform 45"/>
          <p:cNvSpPr/>
          <p:nvPr/>
        </p:nvSpPr>
        <p:spPr>
          <a:xfrm>
            <a:off x="1532852" y="3801387"/>
            <a:ext cx="3206338" cy="969349"/>
          </a:xfrm>
          <a:custGeom>
            <a:avLst/>
            <a:gdLst>
              <a:gd name="connsiteX0" fmla="*/ 3206338 w 3206338"/>
              <a:gd name="connsiteY0" fmla="*/ 969349 h 969349"/>
              <a:gd name="connsiteX1" fmla="*/ 1514104 w 3206338"/>
              <a:gd name="connsiteY1" fmla="*/ 43074 h 969349"/>
              <a:gd name="connsiteX2" fmla="*/ 0 w 3206338"/>
              <a:gd name="connsiteY2" fmla="*/ 239016 h 96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6338" h="969349">
                <a:moveTo>
                  <a:pt x="3206338" y="969349"/>
                </a:moveTo>
                <a:cubicBezTo>
                  <a:pt x="2627416" y="567072"/>
                  <a:pt x="2048494" y="164796"/>
                  <a:pt x="1514104" y="43074"/>
                </a:cubicBezTo>
                <a:cubicBezTo>
                  <a:pt x="979714" y="-78648"/>
                  <a:pt x="489857" y="80184"/>
                  <a:pt x="0" y="239016"/>
                </a:cubicBezTo>
              </a:path>
            </a:pathLst>
          </a:cu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1489366" y="3839690"/>
            <a:ext cx="3206338" cy="969349"/>
          </a:xfrm>
          <a:custGeom>
            <a:avLst/>
            <a:gdLst>
              <a:gd name="connsiteX0" fmla="*/ 3206338 w 3206338"/>
              <a:gd name="connsiteY0" fmla="*/ 969349 h 969349"/>
              <a:gd name="connsiteX1" fmla="*/ 1514104 w 3206338"/>
              <a:gd name="connsiteY1" fmla="*/ 43074 h 969349"/>
              <a:gd name="connsiteX2" fmla="*/ 0 w 3206338"/>
              <a:gd name="connsiteY2" fmla="*/ 239016 h 96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6338" h="969349">
                <a:moveTo>
                  <a:pt x="3206338" y="969349"/>
                </a:moveTo>
                <a:cubicBezTo>
                  <a:pt x="2627416" y="567072"/>
                  <a:pt x="2048494" y="164796"/>
                  <a:pt x="1514104" y="43074"/>
                </a:cubicBezTo>
                <a:cubicBezTo>
                  <a:pt x="979714" y="-78648"/>
                  <a:pt x="489857" y="80184"/>
                  <a:pt x="0" y="239016"/>
                </a:cubicBez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1520976" y="3750468"/>
            <a:ext cx="3247902" cy="988412"/>
          </a:xfrm>
          <a:custGeom>
            <a:avLst/>
            <a:gdLst>
              <a:gd name="connsiteX0" fmla="*/ 3206338 w 3206338"/>
              <a:gd name="connsiteY0" fmla="*/ 969349 h 969349"/>
              <a:gd name="connsiteX1" fmla="*/ 1514104 w 3206338"/>
              <a:gd name="connsiteY1" fmla="*/ 43074 h 969349"/>
              <a:gd name="connsiteX2" fmla="*/ 0 w 3206338"/>
              <a:gd name="connsiteY2" fmla="*/ 239016 h 969349"/>
              <a:gd name="connsiteX0" fmla="*/ 3236026 w 3236026"/>
              <a:gd name="connsiteY0" fmla="*/ 969349 h 969349"/>
              <a:gd name="connsiteX1" fmla="*/ 1514104 w 3236026"/>
              <a:gd name="connsiteY1" fmla="*/ 43074 h 969349"/>
              <a:gd name="connsiteX2" fmla="*/ 0 w 3236026"/>
              <a:gd name="connsiteY2" fmla="*/ 239016 h 969349"/>
              <a:gd name="connsiteX0" fmla="*/ 3247902 w 3247902"/>
              <a:gd name="connsiteY0" fmla="*/ 988412 h 988412"/>
              <a:gd name="connsiteX1" fmla="*/ 1514104 w 3247902"/>
              <a:gd name="connsiteY1" fmla="*/ 44324 h 988412"/>
              <a:gd name="connsiteX2" fmla="*/ 0 w 3247902"/>
              <a:gd name="connsiteY2" fmla="*/ 240266 h 988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7902" h="988412">
                <a:moveTo>
                  <a:pt x="3247902" y="988412"/>
                </a:moveTo>
                <a:cubicBezTo>
                  <a:pt x="2668980" y="586135"/>
                  <a:pt x="2055421" y="169015"/>
                  <a:pt x="1514104" y="44324"/>
                </a:cubicBezTo>
                <a:cubicBezTo>
                  <a:pt x="972787" y="-80367"/>
                  <a:pt x="489857" y="81434"/>
                  <a:pt x="0" y="240266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 rot="15133807">
            <a:off x="1237661" y="3928333"/>
            <a:ext cx="310263" cy="267468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3886200" y="6063733"/>
            <a:ext cx="1906068" cy="369332"/>
            <a:chOff x="2894532" y="6019800"/>
            <a:chExt cx="1906068" cy="369332"/>
          </a:xfrm>
        </p:grpSpPr>
        <p:sp>
          <p:nvSpPr>
            <p:cNvPr id="50" name="Oval 49"/>
            <p:cNvSpPr/>
            <p:nvPr/>
          </p:nvSpPr>
          <p:spPr>
            <a:xfrm>
              <a:off x="2894532" y="6109083"/>
              <a:ext cx="190766" cy="1907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138114" y="6019800"/>
              <a:ext cx="1662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real vertex</a:t>
              </a:r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886200" y="6488668"/>
            <a:ext cx="1906068" cy="369332"/>
            <a:chOff x="2894532" y="6444735"/>
            <a:chExt cx="1906068" cy="369332"/>
          </a:xfrm>
        </p:grpSpPr>
        <p:sp>
          <p:nvSpPr>
            <p:cNvPr id="53" name="Oval 52"/>
            <p:cNvSpPr/>
            <p:nvPr/>
          </p:nvSpPr>
          <p:spPr>
            <a:xfrm>
              <a:off x="2894532" y="6534018"/>
              <a:ext cx="190766" cy="1907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138114" y="6444735"/>
              <a:ext cx="1662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virtual vertex</a:t>
              </a:r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8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2" grpId="0" animBg="1"/>
      <p:bldP spid="23" grpId="0" animBg="1"/>
      <p:bldP spid="24" grpId="0" animBg="1"/>
      <p:bldP spid="25" grpId="0" animBg="1"/>
      <p:bldP spid="3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decomposition</a:t>
            </a:r>
            <a:endParaRPr lang="en-US" dirty="0"/>
          </a:p>
        </p:txBody>
      </p:sp>
      <p:pic>
        <p:nvPicPr>
          <p:cNvPr id="3074" name="Picture 2" descr="D:\work\videomesh\talk\simple_boundary_mat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808" y="1406717"/>
            <a:ext cx="1233705" cy="197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work\videomesh\talk\simple_boundary_matte_outpu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24924"/>
            <a:ext cx="1746999" cy="166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work\videomesh\talk\tjunction_matte_inpu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11359"/>
            <a:ext cx="1473790" cy="240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work\videomesh\talk\tjunction_matte_outpu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740" y="4191000"/>
            <a:ext cx="1586859" cy="225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5460" y="3386348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simple boundary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454899" y="3386348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after cutting and matting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5460" y="6316990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T-junction (two layers)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454899" y="6316990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after cutting and matting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0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cases</a:t>
            </a:r>
            <a:endParaRPr lang="en-US" dirty="0"/>
          </a:p>
        </p:txBody>
      </p:sp>
      <p:pic>
        <p:nvPicPr>
          <p:cNvPr id="4098" name="Picture 2" descr="D:\work\videomesh\talk\morning_coffee_sti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0" y="3886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T-junctions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03298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Cusp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219200" y="3217653"/>
            <a:ext cx="1828800" cy="1049547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257800" y="4267200"/>
            <a:ext cx="2438400" cy="99060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1"/>
          </p:cNvCxnSpPr>
          <p:nvPr/>
        </p:nvCxnSpPr>
        <p:spPr>
          <a:xfrm flipH="1">
            <a:off x="5257800" y="4070866"/>
            <a:ext cx="2438400" cy="653534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038600" y="3810000"/>
            <a:ext cx="3657600" cy="7620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2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Occlusion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Geometry</a:t>
            </a:r>
          </a:p>
          <a:p>
            <a:pPr lvl="1"/>
            <a:r>
              <a:rPr lang="en-US" dirty="0" smtClean="0"/>
              <a:t>Cut mesh along occlusion boundary</a:t>
            </a:r>
          </a:p>
          <a:p>
            <a:pPr lvl="1"/>
            <a:r>
              <a:rPr lang="en-US" dirty="0" smtClean="0"/>
              <a:t>Duplicate faces and create </a:t>
            </a:r>
            <a:r>
              <a:rPr lang="en-US" i="1" dirty="0" smtClean="0"/>
              <a:t>virtual vertices</a:t>
            </a:r>
          </a:p>
          <a:p>
            <a:pPr lvl="1"/>
            <a:r>
              <a:rPr lang="en-US" dirty="0" smtClean="0"/>
              <a:t>Estimate motion</a:t>
            </a:r>
          </a:p>
          <a:p>
            <a:endParaRPr lang="en-US" dirty="0" smtClean="0"/>
          </a:p>
          <a:p>
            <a:r>
              <a:rPr lang="en-US" dirty="0" smtClean="0"/>
              <a:t>Texture</a:t>
            </a:r>
          </a:p>
          <a:p>
            <a:pPr lvl="1"/>
            <a:r>
              <a:rPr lang="en-US" dirty="0" smtClean="0"/>
              <a:t>Local alpha matting</a:t>
            </a:r>
            <a:endParaRPr lang="en-US" dirty="0"/>
          </a:p>
        </p:txBody>
      </p:sp>
      <p:pic>
        <p:nvPicPr>
          <p:cNvPr id="6" name="Picture 2" descr="D:\work\videomesh\talk\morning_coffee_stil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7" t="43324" r="30134" b="33953"/>
          <a:stretch/>
        </p:blipFill>
        <p:spPr bwMode="auto">
          <a:xfrm>
            <a:off x="5334000" y="3429000"/>
            <a:ext cx="2743200" cy="294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iawen\AppData\Local\Microsoft\Windows\Temporary Internet Files\Content.IE5\DJRYWI9G\MC900432594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962">
            <a:off x="6763744" y="5629402"/>
            <a:ext cx="1498506" cy="149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724400"/>
          </a:xfrm>
        </p:spPr>
        <p:txBody>
          <a:bodyPr>
            <a:normAutofit/>
          </a:bodyPr>
          <a:lstStyle/>
          <a:p>
            <a:r>
              <a:rPr lang="en-US" dirty="0"/>
              <a:t>Video mesh data structure</a:t>
            </a:r>
          </a:p>
          <a:p>
            <a:pPr lvl="1"/>
            <a:r>
              <a:rPr lang="en-US" dirty="0"/>
              <a:t>Encodes motion,</a:t>
            </a:r>
            <a:br>
              <a:rPr lang="en-US" dirty="0"/>
            </a:br>
            <a:r>
              <a:rPr lang="en-US" dirty="0"/>
              <a:t>depth and texture</a:t>
            </a:r>
          </a:p>
          <a:p>
            <a:pPr lvl="1"/>
            <a:r>
              <a:rPr lang="en-US" dirty="0"/>
              <a:t>“Paper cutout” </a:t>
            </a:r>
            <a:r>
              <a:rPr lang="en-US" dirty="0" smtClean="0"/>
              <a:t>model</a:t>
            </a:r>
          </a:p>
          <a:p>
            <a:pPr lvl="1"/>
            <a:r>
              <a:rPr lang="en-US" dirty="0" smtClean="0"/>
              <a:t>Complex occlusions</a:t>
            </a:r>
            <a:br>
              <a:rPr lang="en-US" dirty="0" smtClean="0"/>
            </a:br>
            <a:r>
              <a:rPr lang="en-US" dirty="0" smtClean="0"/>
              <a:t>with proper topology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User driven system for</a:t>
            </a:r>
            <a:br>
              <a:rPr lang="en-US" dirty="0" smtClean="0"/>
            </a:br>
            <a:r>
              <a:rPr lang="en-US" dirty="0" smtClean="0"/>
              <a:t>post-exposure effects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 descr="D:\work\videomesh\talk\cut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72232"/>
            <a:ext cx="3580707" cy="212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work\videomesh\data\working_set\morning_coffee\000-339\frames\frame_0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99" y="1447800"/>
            <a:ext cx="3580707" cy="201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39547" y="3462341"/>
            <a:ext cx="152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input frame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39547" y="6096000"/>
            <a:ext cx="152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paper cutout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7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Cusps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9438"/>
            <a:ext cx="4048363" cy="259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21" y="2895600"/>
            <a:ext cx="4215332" cy="2898476"/>
          </a:xfrm>
          <a:prstGeom prst="rect">
            <a:avLst/>
          </a:prstGeom>
        </p:spPr>
      </p:pic>
      <p:pic>
        <p:nvPicPr>
          <p:cNvPr id="22" name="Picture 2" descr="D:\work\videomesh\talk\morning_coffee_still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0" t="36522" r="61115" b="32643"/>
          <a:stretch/>
        </p:blipFill>
        <p:spPr bwMode="auto">
          <a:xfrm>
            <a:off x="1143000" y="1295400"/>
            <a:ext cx="1427415" cy="140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52581" y="6082344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initial mesh and spline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216587" y="6082344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mesh after cutting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1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Layers </a:t>
            </a:r>
            <a:r>
              <a:rPr lang="en-US" sz="2400" dirty="0" smtClean="0"/>
              <a:t>[Wang and </a:t>
            </a:r>
            <a:r>
              <a:rPr lang="en-US" sz="2400" dirty="0" err="1" smtClean="0"/>
              <a:t>Adelson</a:t>
            </a:r>
            <a:r>
              <a:rPr lang="en-US" sz="2400" dirty="0" smtClean="0"/>
              <a:t> ‘94]</a:t>
            </a:r>
          </a:p>
          <a:p>
            <a:pPr lvl="1"/>
            <a:r>
              <a:rPr lang="en-US" dirty="0" smtClean="0"/>
              <a:t>Simple and intuitive</a:t>
            </a:r>
          </a:p>
          <a:p>
            <a:pPr lvl="1"/>
            <a:r>
              <a:rPr lang="en-US" dirty="0" smtClean="0"/>
              <a:t>Only simple occlusions</a:t>
            </a:r>
          </a:p>
          <a:p>
            <a:endParaRPr lang="en-US" dirty="0"/>
          </a:p>
          <a:p>
            <a:r>
              <a:rPr lang="en-US" dirty="0" smtClean="0"/>
              <a:t>Video cube </a:t>
            </a:r>
            <a:r>
              <a:rPr lang="en-US" sz="2400" dirty="0" smtClean="0"/>
              <a:t>[Wang et al. ’05]</a:t>
            </a:r>
          </a:p>
          <a:p>
            <a:pPr lvl="1"/>
            <a:r>
              <a:rPr lang="en-US" dirty="0" err="1" smtClean="0"/>
              <a:t>Oversegment</a:t>
            </a:r>
            <a:r>
              <a:rPr lang="en-US" dirty="0" smtClean="0"/>
              <a:t> video</a:t>
            </a:r>
          </a:p>
          <a:p>
            <a:pPr lvl="1"/>
            <a:r>
              <a:rPr lang="en-US" dirty="0" smtClean="0"/>
              <a:t>Scribble-based object selection</a:t>
            </a:r>
          </a:p>
          <a:p>
            <a:pPr lvl="1"/>
            <a:r>
              <a:rPr lang="en-US" dirty="0" smtClean="0"/>
              <a:t>Long preprocess</a:t>
            </a:r>
          </a:p>
        </p:txBody>
      </p:sp>
      <p:pic>
        <p:nvPicPr>
          <p:cNvPr id="5122" name="Picture 2" descr="D:\work\videomesh\talk\layers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078" y="1219200"/>
            <a:ext cx="29972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work\videomesh\talk\videocube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92391"/>
            <a:ext cx="2662084" cy="292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1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dirty="0" smtClean="0"/>
              <a:t>Unwrap Mosaics</a:t>
            </a:r>
            <a:br>
              <a:rPr lang="en-US" dirty="0" smtClean="0"/>
            </a:br>
            <a:r>
              <a:rPr lang="en-US" sz="2400" dirty="0" smtClean="0"/>
              <a:t>[</a:t>
            </a:r>
            <a:r>
              <a:rPr lang="en-US" sz="2400" dirty="0" err="1" smtClean="0"/>
              <a:t>Rav-Acha</a:t>
            </a:r>
            <a:r>
              <a:rPr lang="en-US" sz="2400" dirty="0" smtClean="0"/>
              <a:t> et al. 2008]</a:t>
            </a:r>
            <a:endParaRPr lang="en-US" dirty="0" smtClean="0"/>
          </a:p>
          <a:p>
            <a:pPr lvl="1"/>
            <a:r>
              <a:rPr lang="en-US" dirty="0" smtClean="0"/>
              <a:t>Texture map</a:t>
            </a:r>
            <a:br>
              <a:rPr lang="en-US" dirty="0" smtClean="0"/>
            </a:br>
            <a:r>
              <a:rPr lang="en-US" dirty="0" smtClean="0"/>
              <a:t>from video</a:t>
            </a:r>
          </a:p>
          <a:p>
            <a:pPr lvl="1"/>
            <a:endParaRPr lang="en-US" dirty="0"/>
          </a:p>
          <a:p>
            <a:r>
              <a:rPr lang="en-US" dirty="0" smtClean="0"/>
              <a:t>Per-pixel data</a:t>
            </a:r>
          </a:p>
          <a:p>
            <a:pPr lvl="1"/>
            <a:r>
              <a:rPr lang="en-US" dirty="0" smtClean="0"/>
              <a:t>Dense </a:t>
            </a:r>
            <a:r>
              <a:rPr lang="en-US" dirty="0"/>
              <a:t>optical </a:t>
            </a:r>
            <a:r>
              <a:rPr lang="en-US" dirty="0" smtClean="0"/>
              <a:t>flow</a:t>
            </a:r>
          </a:p>
          <a:p>
            <a:pPr lvl="1"/>
            <a:r>
              <a:rPr lang="en-US" dirty="0" smtClean="0"/>
              <a:t>Depth </a:t>
            </a:r>
            <a:r>
              <a:rPr lang="en-US" dirty="0"/>
              <a:t>maps</a:t>
            </a:r>
          </a:p>
          <a:p>
            <a:endParaRPr lang="en-US" dirty="0"/>
          </a:p>
        </p:txBody>
      </p:sp>
      <p:pic>
        <p:nvPicPr>
          <p:cNvPr id="7170" name="Picture 2" descr="D:\work\videomesh\talk\unwra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86" y="1752599"/>
            <a:ext cx="1308039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work\videomesh\talk\unwrap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716" y="1752595"/>
            <a:ext cx="1316588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work\videomesh\talk\unwrap_res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633" y="1752596"/>
            <a:ext cx="1923586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work\videomesh\talk\feature_tracking.tif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837" y="4222064"/>
            <a:ext cx="2548382" cy="169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work\videomesh\talk\dense_flow.tif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86" y="4222066"/>
            <a:ext cx="2265227" cy="16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82520" y="3581400"/>
            <a:ext cx="152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input frames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20027" y="3607186"/>
            <a:ext cx="1722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Unwrap Mosaic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07629" y="6039173"/>
            <a:ext cx="1722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point  tracks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07094" y="6039173"/>
            <a:ext cx="152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dense flow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1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Editable</a:t>
            </a:r>
            <a:endParaRPr lang="en-US" dirty="0"/>
          </a:p>
          <a:p>
            <a:pPr lvl="1"/>
            <a:r>
              <a:rPr lang="en-US" dirty="0"/>
              <a:t>Sparse </a:t>
            </a:r>
            <a:r>
              <a:rPr lang="en-US" dirty="0" smtClean="0"/>
              <a:t>motion and depth</a:t>
            </a:r>
            <a:endParaRPr lang="en-US" dirty="0"/>
          </a:p>
          <a:p>
            <a:pPr lvl="1"/>
            <a:r>
              <a:rPr lang="en-US" dirty="0"/>
              <a:t>2D </a:t>
            </a:r>
            <a:r>
              <a:rPr lang="en-US" dirty="0" smtClean="0"/>
              <a:t>user interface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Complex occlusions</a:t>
            </a:r>
          </a:p>
          <a:p>
            <a:pPr lvl="1"/>
            <a:r>
              <a:rPr lang="en-US" dirty="0" smtClean="0"/>
              <a:t>Sparse boundary representation</a:t>
            </a:r>
          </a:p>
          <a:p>
            <a:pPr lvl="1"/>
            <a:r>
              <a:rPr lang="en-US" dirty="0" smtClean="0"/>
              <a:t>Per-pixel alpha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GPU rendering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2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Video Mesh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Triangular mesh</a:t>
            </a:r>
          </a:p>
          <a:p>
            <a:pPr lvl="1"/>
            <a:r>
              <a:rPr lang="en-US" dirty="0" smtClean="0"/>
              <a:t>Vertices encode motion, depth</a:t>
            </a:r>
          </a:p>
          <a:p>
            <a:pPr lvl="1"/>
            <a:r>
              <a:rPr lang="en-US" dirty="0" smtClean="0"/>
              <a:t>Faces interpolate</a:t>
            </a:r>
          </a:p>
          <a:p>
            <a:pPr lvl="1"/>
            <a:r>
              <a:rPr lang="en-US" dirty="0" smtClean="0"/>
              <a:t>Textured from video</a:t>
            </a:r>
          </a:p>
          <a:p>
            <a:pPr lvl="1"/>
            <a:endParaRPr lang="en-US" dirty="0" smtClean="0"/>
          </a:p>
          <a:p>
            <a:r>
              <a:rPr lang="en-US" dirty="0"/>
              <a:t>2.5D “paper cutout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Overlapping triangles with alpha</a:t>
            </a:r>
            <a:endParaRPr lang="en-US" dirty="0"/>
          </a:p>
          <a:p>
            <a:pPr lvl="1"/>
            <a:r>
              <a:rPr lang="en-US" dirty="0" smtClean="0"/>
              <a:t>Manifold connected</a:t>
            </a:r>
          </a:p>
        </p:txBody>
      </p:sp>
      <p:pic>
        <p:nvPicPr>
          <p:cNvPr id="6" name="Picture 2" descr="D:\work\videomesh\talk\simple_boundary_mat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175" y="1071798"/>
            <a:ext cx="1638850" cy="262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work\videomesh\talk\simple_boundary_matte_outpu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245" y="4104444"/>
            <a:ext cx="2320708" cy="221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486400" y="3516868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Mesh at simple boundary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86399" y="6412468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After cutting and matting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8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</a:t>
            </a:r>
            <a:endParaRPr lang="en-US" dirty="0"/>
          </a:p>
        </p:txBody>
      </p:sp>
      <p:sp>
        <p:nvSpPr>
          <p:cNvPr id="5" name="Flowchart: Process 4"/>
          <p:cNvSpPr/>
          <p:nvPr/>
        </p:nvSpPr>
        <p:spPr>
          <a:xfrm>
            <a:off x="1828800" y="2488726"/>
            <a:ext cx="1371600" cy="85725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Track</a:t>
            </a:r>
            <a:endParaRPr lang="en-US" dirty="0"/>
          </a:p>
        </p:txBody>
      </p:sp>
      <p:sp>
        <p:nvSpPr>
          <p:cNvPr id="6" name="Flowchart: Process 5"/>
          <p:cNvSpPr/>
          <p:nvPr/>
        </p:nvSpPr>
        <p:spPr>
          <a:xfrm>
            <a:off x="4305300" y="2488726"/>
            <a:ext cx="1371600" cy="85725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Mesh</a:t>
            </a:r>
            <a:endParaRPr lang="en-US" dirty="0"/>
          </a:p>
        </p:txBody>
      </p:sp>
      <p:sp>
        <p:nvSpPr>
          <p:cNvPr id="7" name="Flowchart: Process 6"/>
          <p:cNvSpPr/>
          <p:nvPr/>
        </p:nvSpPr>
        <p:spPr>
          <a:xfrm>
            <a:off x="6781800" y="2495550"/>
            <a:ext cx="1371600" cy="85725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Cut</a:t>
            </a:r>
            <a:endParaRPr lang="en-US" dirty="0"/>
          </a:p>
        </p:txBody>
      </p:sp>
      <p:sp>
        <p:nvSpPr>
          <p:cNvPr id="8" name="Flowchart: Process 7"/>
          <p:cNvSpPr/>
          <p:nvPr/>
        </p:nvSpPr>
        <p:spPr>
          <a:xfrm>
            <a:off x="6781800" y="4343400"/>
            <a:ext cx="1371600" cy="85725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Matte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4305300" y="4343400"/>
            <a:ext cx="1371600" cy="857250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Estimate depth</a:t>
            </a:r>
            <a:endParaRPr lang="en-US" dirty="0"/>
          </a:p>
        </p:txBody>
      </p:sp>
      <p:sp>
        <p:nvSpPr>
          <p:cNvPr id="10" name="Cloud 9"/>
          <p:cNvSpPr/>
          <p:nvPr/>
        </p:nvSpPr>
        <p:spPr>
          <a:xfrm>
            <a:off x="884144" y="4012512"/>
            <a:ext cx="2316256" cy="1514475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“Manipulate”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5" idx="3"/>
            <a:endCxn id="6" idx="1"/>
          </p:cNvCxnSpPr>
          <p:nvPr/>
        </p:nvCxnSpPr>
        <p:spPr>
          <a:xfrm>
            <a:off x="3200400" y="2917351"/>
            <a:ext cx="11049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7" idx="1"/>
          </p:cNvCxnSpPr>
          <p:nvPr/>
        </p:nvCxnSpPr>
        <p:spPr>
          <a:xfrm>
            <a:off x="5676900" y="2917351"/>
            <a:ext cx="1104900" cy="68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2"/>
            <a:endCxn id="8" idx="0"/>
          </p:cNvCxnSpPr>
          <p:nvPr/>
        </p:nvCxnSpPr>
        <p:spPr>
          <a:xfrm>
            <a:off x="7467600" y="3352800"/>
            <a:ext cx="0" cy="990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1"/>
            <a:endCxn id="9" idx="3"/>
          </p:cNvCxnSpPr>
          <p:nvPr/>
        </p:nvCxnSpPr>
        <p:spPr>
          <a:xfrm flipH="1">
            <a:off x="5676900" y="4772025"/>
            <a:ext cx="11049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1"/>
            <a:endCxn id="10" idx="0"/>
          </p:cNvCxnSpPr>
          <p:nvPr/>
        </p:nvCxnSpPr>
        <p:spPr>
          <a:xfrm flipH="1" flipV="1">
            <a:off x="3198470" y="4769750"/>
            <a:ext cx="1106830" cy="22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5" idx="1"/>
          </p:cNvCxnSpPr>
          <p:nvPr/>
        </p:nvCxnSpPr>
        <p:spPr>
          <a:xfrm>
            <a:off x="990600" y="2916356"/>
            <a:ext cx="838200" cy="9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52400" y="2590800"/>
            <a:ext cx="106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input</a:t>
            </a:r>
            <a:br>
              <a:rPr lang="en-US" dirty="0" smtClean="0"/>
            </a:br>
            <a:r>
              <a:rPr lang="en-US" dirty="0" smtClean="0"/>
              <a:t>video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5676900" y="5105400"/>
            <a:ext cx="552450" cy="5334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419725" y="5638800"/>
            <a:ext cx="161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image-based modeling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438900" y="2096815"/>
            <a:ext cx="342900" cy="50419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5419725" y="1450484"/>
            <a:ext cx="161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b</a:t>
            </a:r>
            <a:r>
              <a:rPr lang="en-US" dirty="0" smtClean="0"/>
              <a:t>oundary</a:t>
            </a:r>
            <a:br>
              <a:rPr lang="en-US" dirty="0" smtClean="0"/>
            </a:br>
            <a:r>
              <a:rPr lang="en-US" dirty="0" smtClean="0"/>
              <a:t>splines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6096000" y="2096815"/>
            <a:ext cx="685800" cy="224658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B553B-8C20-44C8-9C05-B3332DD624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8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10578</TotalTime>
  <Words>4591</Words>
  <Application>Microsoft Office PowerPoint</Application>
  <PresentationFormat>On-screen Show (4:3)</PresentationFormat>
  <Paragraphs>752</Paragraphs>
  <Slides>40</Slides>
  <Notes>40</Notes>
  <HiddenSlides>13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The Video Mesh: A Data Structure for Image-based Three-dimensional Video Editing</vt:lpstr>
      <vt:lpstr>Motivation</vt:lpstr>
      <vt:lpstr>PowerPoint Presentation</vt:lpstr>
      <vt:lpstr>Overview</vt:lpstr>
      <vt:lpstr>Related work</vt:lpstr>
      <vt:lpstr>Related work</vt:lpstr>
      <vt:lpstr>Design goals</vt:lpstr>
      <vt:lpstr>The Video Mesh</vt:lpstr>
      <vt:lpstr>Workflow</vt:lpstr>
      <vt:lpstr>PowerPoint Presentation</vt:lpstr>
      <vt:lpstr>Motion model</vt:lpstr>
      <vt:lpstr>PowerPoint Presentation</vt:lpstr>
      <vt:lpstr>Occlusion modeling</vt:lpstr>
      <vt:lpstr>PowerPoint Presentation</vt:lpstr>
      <vt:lpstr>Motion estimation</vt:lpstr>
      <vt:lpstr>Motion estimation</vt:lpstr>
      <vt:lpstr>Special cases</vt:lpstr>
      <vt:lpstr>Cusps</vt:lpstr>
      <vt:lpstr>Texture decomposition</vt:lpstr>
      <vt:lpstr>PowerPoint Presentation</vt:lpstr>
      <vt:lpstr>Depth modeling</vt:lpstr>
      <vt:lpstr>PowerPoint Presentation</vt:lpstr>
      <vt:lpstr>PowerPoint Presentation</vt:lpstr>
      <vt:lpstr>PowerPoint Presentation</vt:lpstr>
      <vt:lpstr>PowerPoint Presentation</vt:lpstr>
      <vt:lpstr>Limitations and future work</vt:lpstr>
      <vt:lpstr>Summary</vt:lpstr>
      <vt:lpstr>Summary</vt:lpstr>
      <vt:lpstr>Motivation</vt:lpstr>
      <vt:lpstr>Cusps</vt:lpstr>
      <vt:lpstr>T-junctions</vt:lpstr>
      <vt:lpstr>Representation requirements</vt:lpstr>
      <vt:lpstr>Related work</vt:lpstr>
      <vt:lpstr>Related work</vt:lpstr>
      <vt:lpstr>Mesh representation</vt:lpstr>
      <vt:lpstr>Motion estimation</vt:lpstr>
      <vt:lpstr>Texture decomposition</vt:lpstr>
      <vt:lpstr>Special cases</vt:lpstr>
      <vt:lpstr>Occlusion modeling</vt:lpstr>
      <vt:lpstr>Cusps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Video Mesh:  A Data Structure for Image-based Three-dimensional Video Editing</dc:title>
  <dc:creator>jiawen</dc:creator>
  <cp:lastModifiedBy>jiawen</cp:lastModifiedBy>
  <cp:revision>350</cp:revision>
  <dcterms:created xsi:type="dcterms:W3CDTF">2011-03-28T18:54:08Z</dcterms:created>
  <dcterms:modified xsi:type="dcterms:W3CDTF">2011-04-09T19:00:12Z</dcterms:modified>
</cp:coreProperties>
</file>